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2"/>
  </p:notesMasterIdLst>
  <p:sldIdLst>
    <p:sldId id="256" r:id="rId2"/>
    <p:sldId id="276" r:id="rId3"/>
    <p:sldId id="277" r:id="rId4"/>
    <p:sldId id="279" r:id="rId5"/>
    <p:sldId id="278" r:id="rId6"/>
    <p:sldId id="280" r:id="rId7"/>
    <p:sldId id="281" r:id="rId8"/>
    <p:sldId id="282" r:id="rId9"/>
    <p:sldId id="274" r:id="rId10"/>
    <p:sldId id="27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565220-F2AD-4B43-9434-639129084302}" type="datetimeFigureOut">
              <a:rPr lang="en-US" smtClean="0"/>
              <a:t>16/6/2026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DF4577-D63A-43AB-A6E3-C86B097B2BE3}" type="slidenum">
              <a:rPr lang="en-US" smtClean="0"/>
              <a:t>‹#›</a:t>
            </a:fld>
            <a:endParaRPr lang="en-US"/>
          </a:p>
        </p:txBody>
      </p:sp>
    </p:spTree>
    <p:extLst>
      <p:ext uri="{BB962C8B-B14F-4D97-AF65-F5344CB8AC3E}">
        <p14:creationId xmlns:p14="http://schemas.microsoft.com/office/powerpoint/2010/main" val="3895189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16/6/2026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16/6/2026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16/6/2026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16/6/2026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16/6/2026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16/6/2026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16/6/2026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16/6/2026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16/6/2026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16/6/2026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16/6/2026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16/6/2026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282453660"/>
              </p:ext>
            </p:extLst>
          </p:nvPr>
        </p:nvGraphicFramePr>
        <p:xfrm>
          <a:off x="1104485" y="1458183"/>
          <a:ext cx="6935029" cy="4698365"/>
        </p:xfrm>
        <a:graphic>
          <a:graphicData uri="http://schemas.openxmlformats.org/drawingml/2006/table">
            <a:tbl>
              <a:tblPr>
                <a:tableStyleId>{5C22544A-7EE6-4342-B048-85BDC9FD1C3A}</a:tableStyleId>
              </a:tblPr>
              <a:tblGrid>
                <a:gridCol w="6935029">
                  <a:extLst>
                    <a:ext uri="{9D8B030D-6E8A-4147-A177-3AD203B41FA5}">
                      <a16:colId xmlns:a16="http://schemas.microsoft.com/office/drawing/2014/main" val="20000"/>
                    </a:ext>
                  </a:extLst>
                </a:gridCol>
              </a:tblGrid>
              <a:tr h="4525963">
                <a:tc>
                  <a:txBody>
                    <a:bodyPr/>
                    <a:lstStyle/>
                    <a:p>
                      <a:pPr algn="ctr">
                        <a:lnSpc>
                          <a:spcPct val="115000"/>
                        </a:lnSpc>
                        <a:spcAft>
                          <a:spcPts val="1000"/>
                        </a:spcAft>
                      </a:pPr>
                      <a:r>
                        <a:rPr lang="en-US" sz="1100" dirty="0">
                          <a:effectLst/>
                        </a:rPr>
                        <a:t> </a:t>
                      </a:r>
                      <a:endParaRPr lang="en-US" sz="900" dirty="0">
                        <a:effectLst/>
                      </a:endParaRPr>
                    </a:p>
                    <a:p>
                      <a:pPr algn="ctr">
                        <a:lnSpc>
                          <a:spcPct val="115000"/>
                        </a:lnSpc>
                        <a:spcAft>
                          <a:spcPts val="1000"/>
                        </a:spcAft>
                      </a:pPr>
                      <a:r>
                        <a:rPr lang="en-US" sz="2800" dirty="0">
                          <a:effectLst/>
                          <a:latin typeface="Times New Roman" pitchFamily="18" charset="0"/>
                          <a:cs typeface="Times New Roman" pitchFamily="18" charset="0"/>
                        </a:rPr>
                        <a:t>BÁO CÁO HỌC THUẬT</a:t>
                      </a:r>
                    </a:p>
                    <a:p>
                      <a:pPr algn="ctr">
                        <a:lnSpc>
                          <a:spcPct val="115000"/>
                        </a:lnSpc>
                        <a:spcAft>
                          <a:spcPts val="1000"/>
                        </a:spcAft>
                      </a:pPr>
                      <a:r>
                        <a:rPr lang="en-US" sz="2800" dirty="0">
                          <a:effectLst/>
                          <a:latin typeface="Times New Roman" pitchFamily="18" charset="0"/>
                          <a:cs typeface="Times New Roman" pitchFamily="18" charset="0"/>
                        </a:rPr>
                        <a:t> </a:t>
                      </a:r>
                    </a:p>
                    <a:p>
                      <a:pPr algn="ctr">
                        <a:lnSpc>
                          <a:spcPct val="115000"/>
                        </a:lnSpc>
                        <a:spcAft>
                          <a:spcPts val="1000"/>
                        </a:spcAft>
                      </a:pPr>
                      <a:r>
                        <a:rPr lang="en-US" sz="2800" dirty="0">
                          <a:effectLst/>
                          <a:latin typeface="Times New Roman" pitchFamily="18" charset="0"/>
                          <a:cs typeface="Times New Roman" pitchFamily="18" charset="0"/>
                        </a:rPr>
                        <a:t>  SỬ DỤNG QUY TẮC L’HOSPITAL ĐỂ TÍNH GIỚI HẠN</a:t>
                      </a:r>
                    </a:p>
                    <a:p>
                      <a:pPr algn="ctr">
                        <a:lnSpc>
                          <a:spcPct val="115000"/>
                        </a:lnSpc>
                        <a:spcAft>
                          <a:spcPts val="1000"/>
                        </a:spcAft>
                      </a:pPr>
                      <a:r>
                        <a:rPr lang="en-US" sz="2800" dirty="0">
                          <a:effectLst/>
                          <a:latin typeface="Times New Roman" pitchFamily="18" charset="0"/>
                          <a:cs typeface="Times New Roman" pitchFamily="18" charset="0"/>
                        </a:rPr>
                        <a:t> </a:t>
                      </a:r>
                    </a:p>
                    <a:p>
                      <a:pPr algn="ctr">
                        <a:lnSpc>
                          <a:spcPct val="115000"/>
                        </a:lnSpc>
                        <a:spcAft>
                          <a:spcPts val="1000"/>
                        </a:spcAft>
                      </a:pPr>
                      <a:r>
                        <a:rPr lang="en-US" sz="2800" dirty="0">
                          <a:effectLst/>
                          <a:latin typeface="Times New Roman" pitchFamily="18" charset="0"/>
                          <a:cs typeface="Times New Roman" pitchFamily="18" charset="0"/>
                        </a:rPr>
                        <a:t>   TH.S NGUYỄN THẾ LÂM</a:t>
                      </a:r>
                    </a:p>
                    <a:p>
                      <a:pPr algn="r">
                        <a:lnSpc>
                          <a:spcPct val="115000"/>
                        </a:lnSpc>
                        <a:spcAft>
                          <a:spcPts val="1000"/>
                        </a:spcAft>
                      </a:pPr>
                      <a:r>
                        <a:rPr lang="en-US" sz="2800" b="0" kern="1200" dirty="0">
                          <a:solidFill>
                            <a:schemeClr val="dk1"/>
                          </a:solidFill>
                          <a:effectLst/>
                          <a:latin typeface="Times New Roman" pitchFamily="18" charset="0"/>
                          <a:ea typeface="+mn-ea"/>
                          <a:cs typeface="Times New Roman" pitchFamily="18" charset="0"/>
                        </a:rPr>
                        <a:t>  Hà </a:t>
                      </a:r>
                      <a:r>
                        <a:rPr lang="en-US" sz="2800" b="0" kern="1200" dirty="0" err="1">
                          <a:solidFill>
                            <a:schemeClr val="dk1"/>
                          </a:solidFill>
                          <a:effectLst/>
                          <a:latin typeface="Times New Roman" pitchFamily="18" charset="0"/>
                          <a:ea typeface="+mn-ea"/>
                          <a:cs typeface="Times New Roman" pitchFamily="18" charset="0"/>
                        </a:rPr>
                        <a:t>Nội</a:t>
                      </a:r>
                      <a:r>
                        <a:rPr lang="en-US" sz="2800" b="0" kern="1200" dirty="0">
                          <a:solidFill>
                            <a:schemeClr val="dk1"/>
                          </a:solidFill>
                          <a:effectLst/>
                          <a:latin typeface="Times New Roman" pitchFamily="18" charset="0"/>
                          <a:ea typeface="+mn-ea"/>
                          <a:cs typeface="Times New Roman" pitchFamily="18" charset="0"/>
                        </a:rPr>
                        <a:t> , </a:t>
                      </a:r>
                      <a:r>
                        <a:rPr lang="en-US" sz="2800" b="0" kern="1200" dirty="0" err="1">
                          <a:solidFill>
                            <a:schemeClr val="dk1"/>
                          </a:solidFill>
                          <a:effectLst/>
                          <a:latin typeface="Times New Roman" pitchFamily="18" charset="0"/>
                          <a:ea typeface="+mn-ea"/>
                          <a:cs typeface="Times New Roman" pitchFamily="18" charset="0"/>
                        </a:rPr>
                        <a:t>tháng</a:t>
                      </a:r>
                      <a:r>
                        <a:rPr lang="en-US" sz="2800" b="0" kern="1200" dirty="0">
                          <a:solidFill>
                            <a:schemeClr val="dk1"/>
                          </a:solidFill>
                          <a:effectLst/>
                          <a:latin typeface="Times New Roman" pitchFamily="18" charset="0"/>
                          <a:ea typeface="+mn-ea"/>
                          <a:cs typeface="Times New Roman" pitchFamily="18" charset="0"/>
                        </a:rPr>
                        <a:t> 06/2026</a:t>
                      </a:r>
                      <a:endParaRPr lang="en-US" sz="2800" b="0" dirty="0">
                        <a:effectLst/>
                        <a:latin typeface="Times New Roman" pitchFamily="18" charset="0"/>
                        <a:cs typeface="Times New Roman" pitchFamily="18" charset="0"/>
                      </a:endParaRPr>
                    </a:p>
                    <a:p>
                      <a:pPr algn="ctr">
                        <a:lnSpc>
                          <a:spcPct val="115000"/>
                        </a:lnSpc>
                        <a:spcAft>
                          <a:spcPts val="1000"/>
                        </a:spcAft>
                      </a:pPr>
                      <a:r>
                        <a:rPr lang="en-US" sz="1100" dirty="0">
                          <a:effectLst/>
                        </a:rPr>
                        <a:t> </a:t>
                      </a:r>
                      <a:endParaRPr lang="en-US" sz="900" dirty="0">
                        <a:effectLst/>
                        <a:latin typeface="Calibri"/>
                        <a:ea typeface="Calibri"/>
                        <a:cs typeface="Times New Roman"/>
                      </a:endParaRPr>
                    </a:p>
                  </a:txBody>
                  <a:tcPr marL="96320" marR="96320" marT="0" marB="0"/>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85146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28600"/>
            <a:ext cx="9144000" cy="6629400"/>
          </a:xfrm>
        </p:spPr>
        <p:txBody>
          <a:bodyPr>
            <a:normAutofit fontScale="92500"/>
          </a:bodyPr>
          <a:lstStyle/>
          <a:p>
            <a:pPr marL="0" indent="0">
              <a:buNone/>
            </a:pPr>
            <a:r>
              <a:rPr lang="en-US" dirty="0"/>
              <a:t> </a:t>
            </a:r>
          </a:p>
          <a:p>
            <a:pPr marL="0" indent="0" algn="ctr">
              <a:buNone/>
            </a:pPr>
            <a:r>
              <a:rPr lang="en-US" sz="3000" b="1" dirty="0">
                <a:latin typeface="Times New Roman" panose="02020603050405020304" pitchFamily="18" charset="0"/>
                <a:cs typeface="Times New Roman" panose="02020603050405020304" pitchFamily="18" charset="0"/>
              </a:rPr>
              <a:t> TÀI LIỆU THAM KHẢO</a:t>
            </a:r>
          </a:p>
          <a:p>
            <a:pPr lvl="0"/>
            <a:r>
              <a:rPr lang="en-US" sz="3000" dirty="0">
                <a:latin typeface="Times New Roman" panose="02020603050405020304" pitchFamily="18" charset="0"/>
                <a:cs typeface="Times New Roman" panose="02020603050405020304" pitchFamily="18" charset="0"/>
              </a:rPr>
              <a:t>Nguyễn </a:t>
            </a:r>
            <a:r>
              <a:rPr lang="en-US" sz="3000" dirty="0" err="1">
                <a:latin typeface="Times New Roman" panose="02020603050405020304" pitchFamily="18" charset="0"/>
                <a:cs typeface="Times New Roman" panose="02020603050405020304" pitchFamily="18" charset="0"/>
              </a:rPr>
              <a:t>Đình</a:t>
            </a:r>
            <a:r>
              <a:rPr lang="en-US" sz="3000" dirty="0">
                <a:latin typeface="Times New Roman" panose="02020603050405020304" pitchFamily="18" charset="0"/>
                <a:cs typeface="Times New Roman" panose="02020603050405020304" pitchFamily="18" charset="0"/>
              </a:rPr>
              <a:t> Trí (</a:t>
            </a:r>
            <a:r>
              <a:rPr lang="en-US" sz="3000" dirty="0" err="1">
                <a:latin typeface="Times New Roman" panose="02020603050405020304" pitchFamily="18" charset="0"/>
                <a:cs typeface="Times New Roman" panose="02020603050405020304" pitchFamily="18" charset="0"/>
              </a:rPr>
              <a:t>Chủ</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biên</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Tạ</a:t>
            </a:r>
            <a:r>
              <a:rPr lang="en-US" sz="3000" dirty="0">
                <a:latin typeface="Times New Roman" panose="02020603050405020304" pitchFamily="18" charset="0"/>
                <a:cs typeface="Times New Roman" panose="02020603050405020304" pitchFamily="18" charset="0"/>
              </a:rPr>
              <a:t> Văn </a:t>
            </a:r>
            <a:r>
              <a:rPr lang="en-US" sz="3000" dirty="0" err="1">
                <a:latin typeface="Times New Roman" panose="02020603050405020304" pitchFamily="18" charset="0"/>
                <a:cs typeface="Times New Roman" panose="02020603050405020304" pitchFamily="18" charset="0"/>
              </a:rPr>
              <a:t>Đĩnh</a:t>
            </a:r>
            <a:r>
              <a:rPr lang="en-US" sz="3000" dirty="0">
                <a:latin typeface="Times New Roman" panose="02020603050405020304" pitchFamily="18" charset="0"/>
                <a:cs typeface="Times New Roman" panose="02020603050405020304" pitchFamily="18" charset="0"/>
              </a:rPr>
              <a:t>, Nguyễn </a:t>
            </a:r>
            <a:r>
              <a:rPr lang="en-US" sz="3000" dirty="0" err="1">
                <a:latin typeface="Times New Roman" panose="02020603050405020304" pitchFamily="18" charset="0"/>
                <a:cs typeface="Times New Roman" panose="02020603050405020304" pitchFamily="18" charset="0"/>
              </a:rPr>
              <a:t>Hồ</a:t>
            </a:r>
            <a:r>
              <a:rPr lang="en-US" sz="3000" dirty="0">
                <a:latin typeface="Times New Roman" panose="02020603050405020304" pitchFamily="18" charset="0"/>
                <a:cs typeface="Times New Roman" panose="02020603050405020304" pitchFamily="18" charset="0"/>
              </a:rPr>
              <a:t> Quỳnh, </a:t>
            </a:r>
            <a:r>
              <a:rPr lang="en-US" sz="3000" dirty="0" err="1">
                <a:latin typeface="Times New Roman" panose="02020603050405020304" pitchFamily="18" charset="0"/>
                <a:cs typeface="Times New Roman" panose="02020603050405020304" pitchFamily="18" charset="0"/>
              </a:rPr>
              <a:t>Toán</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học</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cao</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cấp</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tập</a:t>
            </a:r>
            <a:r>
              <a:rPr lang="en-US" sz="3000" dirty="0">
                <a:latin typeface="Times New Roman" panose="02020603050405020304" pitchFamily="18" charset="0"/>
                <a:cs typeface="Times New Roman" panose="02020603050405020304" pitchFamily="18" charset="0"/>
              </a:rPr>
              <a:t> 2, NXB </a:t>
            </a:r>
            <a:r>
              <a:rPr lang="en-US" sz="3000" dirty="0" err="1">
                <a:latin typeface="Times New Roman" panose="02020603050405020304" pitchFamily="18" charset="0"/>
                <a:cs typeface="Times New Roman" panose="02020603050405020304" pitchFamily="18" charset="0"/>
              </a:rPr>
              <a:t>Giáo</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Dục</a:t>
            </a:r>
            <a:r>
              <a:rPr lang="en-US" sz="3000" dirty="0">
                <a:latin typeface="Times New Roman" panose="02020603050405020304" pitchFamily="18" charset="0"/>
                <a:cs typeface="Times New Roman" panose="02020603050405020304" pitchFamily="18" charset="0"/>
              </a:rPr>
              <a:t>, 2009.</a:t>
            </a:r>
          </a:p>
          <a:p>
            <a:pPr lvl="0"/>
            <a:r>
              <a:rPr lang="en-US" sz="3000" dirty="0" err="1">
                <a:latin typeface="Times New Roman" panose="02020603050405020304" pitchFamily="18" charset="0"/>
                <a:cs typeface="Times New Roman" panose="02020603050405020304" pitchFamily="18" charset="0"/>
              </a:rPr>
              <a:t>Trần</a:t>
            </a:r>
            <a:r>
              <a:rPr lang="en-US" sz="3000" dirty="0">
                <a:latin typeface="Times New Roman" panose="02020603050405020304" pitchFamily="18" charset="0"/>
                <a:cs typeface="Times New Roman" panose="02020603050405020304" pitchFamily="18" charset="0"/>
              </a:rPr>
              <a:t> Đức Long – Nguyễn </a:t>
            </a:r>
            <a:r>
              <a:rPr lang="en-US" sz="3000" dirty="0" err="1">
                <a:latin typeface="Times New Roman" panose="02020603050405020304" pitchFamily="18" charset="0"/>
                <a:cs typeface="Times New Roman" panose="02020603050405020304" pitchFamily="18" charset="0"/>
              </a:rPr>
              <a:t>Đình</a:t>
            </a:r>
            <a:r>
              <a:rPr lang="en-US" sz="3000" dirty="0">
                <a:latin typeface="Times New Roman" panose="02020603050405020304" pitchFamily="18" charset="0"/>
                <a:cs typeface="Times New Roman" panose="02020603050405020304" pitchFamily="18" charset="0"/>
              </a:rPr>
              <a:t> Sang – Hoàng Quốc </a:t>
            </a:r>
            <a:r>
              <a:rPr lang="en-US" sz="3000" dirty="0" err="1">
                <a:latin typeface="Times New Roman" panose="02020603050405020304" pitchFamily="18" charset="0"/>
                <a:cs typeface="Times New Roman" panose="02020603050405020304" pitchFamily="18" charset="0"/>
              </a:rPr>
              <a:t>Toàn</a:t>
            </a:r>
            <a:r>
              <a:rPr lang="en-US" sz="3000" dirty="0">
                <a:latin typeface="Times New Roman" panose="02020603050405020304" pitchFamily="18" charset="0"/>
                <a:cs typeface="Times New Roman" panose="02020603050405020304" pitchFamily="18" charset="0"/>
              </a:rPr>
              <a:t> , </a:t>
            </a:r>
            <a:r>
              <a:rPr lang="en-US" sz="3000" dirty="0" err="1">
                <a:latin typeface="Times New Roman" panose="02020603050405020304" pitchFamily="18" charset="0"/>
                <a:cs typeface="Times New Roman" panose="02020603050405020304" pitchFamily="18" charset="0"/>
              </a:rPr>
              <a:t>Giáo</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Trình</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Giải</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Tích</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Tập</a:t>
            </a:r>
            <a:r>
              <a:rPr lang="en-US" sz="3000" dirty="0">
                <a:latin typeface="Times New Roman" panose="02020603050405020304" pitchFamily="18" charset="0"/>
                <a:cs typeface="Times New Roman" panose="02020603050405020304" pitchFamily="18" charset="0"/>
              </a:rPr>
              <a:t> 1: </a:t>
            </a:r>
            <a:r>
              <a:rPr lang="en-US" sz="3000" dirty="0" err="1">
                <a:latin typeface="Times New Roman" panose="02020603050405020304" pitchFamily="18" charset="0"/>
                <a:cs typeface="Times New Roman" panose="02020603050405020304" pitchFamily="18" charset="0"/>
              </a:rPr>
              <a:t>Phép</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tính</a:t>
            </a:r>
            <a:r>
              <a:rPr lang="en-US" sz="3000" dirty="0">
                <a:latin typeface="Times New Roman" panose="02020603050405020304" pitchFamily="18" charset="0"/>
                <a:cs typeface="Times New Roman" panose="02020603050405020304" pitchFamily="18" charset="0"/>
              </a:rPr>
              <a:t> vi </a:t>
            </a:r>
            <a:r>
              <a:rPr lang="en-US" sz="3000" dirty="0" err="1">
                <a:latin typeface="Times New Roman" panose="02020603050405020304" pitchFamily="18" charset="0"/>
                <a:cs typeface="Times New Roman" panose="02020603050405020304" pitchFamily="18" charset="0"/>
              </a:rPr>
              <a:t>phân</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của</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hàm</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một</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biến</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và</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nhiều</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biến</a:t>
            </a:r>
            <a:r>
              <a:rPr lang="en-US" sz="3000" dirty="0">
                <a:latin typeface="Times New Roman" panose="02020603050405020304" pitchFamily="18" charset="0"/>
                <a:cs typeface="Times New Roman" panose="02020603050405020304" pitchFamily="18" charset="0"/>
              </a:rPr>
              <a:t>, NXB </a:t>
            </a:r>
            <a:r>
              <a:rPr lang="en-US" sz="3000" dirty="0" err="1">
                <a:latin typeface="Times New Roman" panose="02020603050405020304" pitchFamily="18" charset="0"/>
                <a:cs typeface="Times New Roman" panose="02020603050405020304" pitchFamily="18" charset="0"/>
              </a:rPr>
              <a:t>Đại</a:t>
            </a:r>
            <a:r>
              <a:rPr lang="en-US" sz="3000" dirty="0">
                <a:latin typeface="Times New Roman" panose="02020603050405020304" pitchFamily="18" charset="0"/>
                <a:cs typeface="Times New Roman" panose="02020603050405020304" pitchFamily="18" charset="0"/>
              </a:rPr>
              <a:t> Học Quốc Gia Hà </a:t>
            </a:r>
            <a:r>
              <a:rPr lang="en-US" sz="3000" dirty="0" err="1">
                <a:latin typeface="Times New Roman" panose="02020603050405020304" pitchFamily="18" charset="0"/>
                <a:cs typeface="Times New Roman" panose="02020603050405020304" pitchFamily="18" charset="0"/>
              </a:rPr>
              <a:t>Nội</a:t>
            </a:r>
            <a:r>
              <a:rPr lang="en-US" sz="3000" dirty="0">
                <a:latin typeface="Times New Roman" panose="02020603050405020304" pitchFamily="18" charset="0"/>
                <a:cs typeface="Times New Roman" panose="02020603050405020304" pitchFamily="18" charset="0"/>
              </a:rPr>
              <a:t>, 2004.</a:t>
            </a:r>
          </a:p>
          <a:p>
            <a:pPr lvl="0"/>
            <a:r>
              <a:rPr lang="en-US" sz="3000" dirty="0" err="1">
                <a:latin typeface="Times New Roman" panose="02020603050405020304" pitchFamily="18" charset="0"/>
                <a:cs typeface="Times New Roman" panose="02020603050405020304" pitchFamily="18" charset="0"/>
              </a:rPr>
              <a:t>Bộ</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môn</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toán</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trường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Đại</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học</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Thủy</a:t>
            </a:r>
            <a:r>
              <a:rPr lang="en-US" sz="3000" dirty="0">
                <a:latin typeface="Times New Roman" panose="02020603050405020304" pitchFamily="18" charset="0"/>
                <a:cs typeface="Times New Roman" panose="02020603050405020304" pitchFamily="18" charset="0"/>
              </a:rPr>
              <a:t> Lợi, </a:t>
            </a:r>
            <a:r>
              <a:rPr lang="en-US" sz="3000" dirty="0" err="1">
                <a:latin typeface="Times New Roman" panose="02020603050405020304" pitchFamily="18" charset="0"/>
                <a:cs typeface="Times New Roman" panose="02020603050405020304" pitchFamily="18" charset="0"/>
              </a:rPr>
              <a:t>Giải</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tích</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một</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biến</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số</a:t>
            </a:r>
            <a:r>
              <a:rPr lang="en-US" sz="3000" dirty="0">
                <a:latin typeface="Times New Roman" panose="02020603050405020304" pitchFamily="18" charset="0"/>
                <a:cs typeface="Times New Roman" panose="02020603050405020304" pitchFamily="18" charset="0"/>
              </a:rPr>
              <a:t>, NXB Khoa Học </a:t>
            </a:r>
            <a:r>
              <a:rPr lang="en-US" sz="3000" dirty="0" err="1">
                <a:latin typeface="Times New Roman" panose="02020603050405020304" pitchFamily="18" charset="0"/>
                <a:cs typeface="Times New Roman" panose="02020603050405020304" pitchFamily="18" charset="0"/>
              </a:rPr>
              <a:t>Tự</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Nhiên</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Và</a:t>
            </a:r>
            <a:r>
              <a:rPr lang="en-US" sz="3000" dirty="0">
                <a:latin typeface="Times New Roman" panose="02020603050405020304" pitchFamily="18" charset="0"/>
                <a:cs typeface="Times New Roman" panose="02020603050405020304" pitchFamily="18" charset="0"/>
              </a:rPr>
              <a:t> Công </a:t>
            </a:r>
            <a:r>
              <a:rPr lang="en-US" sz="3000" dirty="0" err="1">
                <a:latin typeface="Times New Roman" panose="02020603050405020304" pitchFamily="18" charset="0"/>
                <a:cs typeface="Times New Roman" panose="02020603050405020304" pitchFamily="18" charset="0"/>
              </a:rPr>
              <a:t>Nghệ</a:t>
            </a:r>
            <a:r>
              <a:rPr lang="en-US" sz="3000" dirty="0">
                <a:latin typeface="Times New Roman" panose="02020603050405020304" pitchFamily="18" charset="0"/>
                <a:cs typeface="Times New Roman" panose="02020603050405020304" pitchFamily="18" charset="0"/>
              </a:rPr>
              <a:t> Hà </a:t>
            </a:r>
            <a:r>
              <a:rPr lang="en-US" sz="3000" dirty="0" err="1">
                <a:latin typeface="Times New Roman" panose="02020603050405020304" pitchFamily="18" charset="0"/>
                <a:cs typeface="Times New Roman" panose="02020603050405020304" pitchFamily="18" charset="0"/>
              </a:rPr>
              <a:t>nội</a:t>
            </a:r>
            <a:r>
              <a:rPr lang="en-US" sz="3000" dirty="0">
                <a:latin typeface="Times New Roman" panose="02020603050405020304" pitchFamily="18" charset="0"/>
                <a:cs typeface="Times New Roman" panose="02020603050405020304" pitchFamily="18" charset="0"/>
              </a:rPr>
              <a:t>, 2010.</a:t>
            </a:r>
          </a:p>
          <a:p>
            <a:pPr lvl="0"/>
            <a:r>
              <a:rPr lang="en-US" sz="3000" dirty="0">
                <a:latin typeface="Times New Roman" panose="02020603050405020304" pitchFamily="18" charset="0"/>
                <a:cs typeface="Times New Roman" panose="02020603050405020304" pitchFamily="18" charset="0"/>
              </a:rPr>
              <a:t>Nguyễn Trường Thanh (</a:t>
            </a:r>
            <a:r>
              <a:rPr lang="en-US" sz="3000" dirty="0" err="1">
                <a:latin typeface="Times New Roman" panose="02020603050405020304" pitchFamily="18" charset="0"/>
                <a:cs typeface="Times New Roman" panose="02020603050405020304" pitchFamily="18" charset="0"/>
              </a:rPr>
              <a:t>Chủ</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biên</a:t>
            </a:r>
            <a:r>
              <a:rPr lang="en-US" sz="3000" dirty="0">
                <a:latin typeface="Times New Roman" panose="02020603050405020304" pitchFamily="18" charset="0"/>
                <a:cs typeface="Times New Roman" panose="02020603050405020304" pitchFamily="18" charset="0"/>
              </a:rPr>
              <a:t>), Nguyễn Thị Hằng –  Nguyễn Thế Lâm – Nguyễn Thu Hằng – Nguyễn Thùy Linh – Mai </a:t>
            </a:r>
            <a:r>
              <a:rPr lang="en-US" sz="3000" dirty="0" err="1">
                <a:latin typeface="Times New Roman" panose="02020603050405020304" pitchFamily="18" charset="0"/>
                <a:cs typeface="Times New Roman" panose="02020603050405020304" pitchFamily="18" charset="0"/>
              </a:rPr>
              <a:t>Viết</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Nhuận</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Giáo</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trình</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giải</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tích</a:t>
            </a:r>
            <a:r>
              <a:rPr lang="en-US" sz="3000" dirty="0">
                <a:latin typeface="Times New Roman" panose="02020603050405020304" pitchFamily="18" charset="0"/>
                <a:cs typeface="Times New Roman" panose="02020603050405020304" pitchFamily="18" charset="0"/>
              </a:rPr>
              <a:t> 1, NXB </a:t>
            </a:r>
            <a:r>
              <a:rPr lang="en-US" sz="3000" dirty="0" err="1">
                <a:latin typeface="Times New Roman" panose="02020603050405020304" pitchFamily="18" charset="0"/>
                <a:cs typeface="Times New Roman" panose="02020603050405020304" pitchFamily="18" charset="0"/>
              </a:rPr>
              <a:t>Đại</a:t>
            </a:r>
            <a:r>
              <a:rPr lang="en-US" sz="3000" dirty="0">
                <a:latin typeface="Times New Roman" panose="02020603050405020304" pitchFamily="18" charset="0"/>
                <a:cs typeface="Times New Roman" panose="02020603050405020304" pitchFamily="18" charset="0"/>
              </a:rPr>
              <a:t> Học Quốc Gia Hà </a:t>
            </a:r>
            <a:r>
              <a:rPr lang="en-US" sz="3000" dirty="0" err="1">
                <a:latin typeface="Times New Roman" panose="02020603050405020304" pitchFamily="18" charset="0"/>
                <a:cs typeface="Times New Roman" panose="02020603050405020304" pitchFamily="18" charset="0"/>
              </a:rPr>
              <a:t>Nội</a:t>
            </a:r>
            <a:r>
              <a:rPr lang="en-US" sz="3000" dirty="0">
                <a:latin typeface="Times New Roman" panose="02020603050405020304" pitchFamily="18" charset="0"/>
                <a:cs typeface="Times New Roman" panose="02020603050405020304" pitchFamily="18" charset="0"/>
              </a:rPr>
              <a:t>, 2020.</a:t>
            </a:r>
          </a:p>
          <a:p>
            <a:pPr marL="0" indent="0">
              <a:buNone/>
            </a:pPr>
            <a:r>
              <a:rPr lang="en-US" sz="3000" dirty="0">
                <a:latin typeface="Times New Roman" panose="02020603050405020304" pitchFamily="18" charset="0"/>
                <a:cs typeface="Times New Roman" panose="02020603050405020304" pitchFamily="18" charset="0"/>
              </a:rPr>
              <a:t> </a:t>
            </a:r>
          </a:p>
          <a:p>
            <a:pPr marL="0" indent="0">
              <a:buNone/>
            </a:pPr>
            <a:endParaRPr lang="en-US" dirty="0"/>
          </a:p>
        </p:txBody>
      </p:sp>
    </p:spTree>
    <p:extLst>
      <p:ext uri="{BB962C8B-B14F-4D97-AF65-F5344CB8AC3E}">
        <p14:creationId xmlns:p14="http://schemas.microsoft.com/office/powerpoint/2010/main" val="37366710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35649-BBC4-9F0A-EF65-568A224AF9A3}"/>
              </a:ext>
            </a:extLst>
          </p:cNvPr>
          <p:cNvSpPr>
            <a:spLocks noGrp="1"/>
          </p:cNvSpPr>
          <p:nvPr>
            <p:ph type="title"/>
          </p:nvPr>
        </p:nvSpPr>
        <p:spPr>
          <a:xfrm>
            <a:off x="609600" y="1028700"/>
            <a:ext cx="8229600" cy="1143000"/>
          </a:xfrm>
        </p:spPr>
        <p:txBody>
          <a:bodyPr/>
          <a:lstStyle/>
          <a:p>
            <a:r>
              <a:rPr lang="en-US" dirty="0"/>
              <a:t>.</a:t>
            </a:r>
          </a:p>
        </p:txBody>
      </p:sp>
      <p:sp>
        <p:nvSpPr>
          <p:cNvPr id="3" name="Content Placeholder 2">
            <a:extLst>
              <a:ext uri="{FF2B5EF4-FFF2-40B4-BE49-F238E27FC236}">
                <a16:creationId xmlns:a16="http://schemas.microsoft.com/office/drawing/2014/main" id="{49832617-1449-6F98-4AFC-5BF62ADB1CB6}"/>
              </a:ext>
            </a:extLst>
          </p:cNvPr>
          <p:cNvSpPr>
            <a:spLocks noGrp="1"/>
          </p:cNvSpPr>
          <p:nvPr>
            <p:ph idx="1"/>
          </p:nvPr>
        </p:nvSpPr>
        <p:spPr>
          <a:xfrm>
            <a:off x="0" y="152400"/>
            <a:ext cx="9144000" cy="6705600"/>
          </a:xfrm>
        </p:spPr>
        <p:txBody>
          <a:bodyPr/>
          <a:lstStyle/>
          <a:p>
            <a:r>
              <a:rPr lang="en-US" sz="2800" dirty="0">
                <a:latin typeface="Times New Roman" panose="02020603050405020304" pitchFamily="18" charset="0"/>
                <a:cs typeface="Times New Roman" panose="02020603050405020304" pitchFamily="18" charset="0"/>
              </a:rPr>
              <a:t>Trong </a:t>
            </a:r>
            <a:r>
              <a:rPr lang="en-US" sz="2800" dirty="0" err="1">
                <a:latin typeface="Times New Roman" panose="02020603050405020304" pitchFamily="18" charset="0"/>
                <a:cs typeface="Times New Roman" panose="02020603050405020304" pitchFamily="18" charset="0"/>
              </a:rPr>
              <a:t>giải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L’hospital</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trò</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trọng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cụ</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hạn</a:t>
            </a:r>
            <a:r>
              <a:rPr lang="en-US" sz="2800" dirty="0">
                <a:latin typeface="Times New Roman" panose="02020603050405020304" pitchFamily="18" charset="0"/>
                <a:cs typeface="Times New Roman" panose="02020603050405020304" pitchFamily="18" charset="0"/>
              </a:rPr>
              <a:t>. Thay </a:t>
            </a:r>
            <a:r>
              <a:rPr lang="en-US" sz="2800" dirty="0" err="1">
                <a:latin typeface="Times New Roman" panose="02020603050405020304" pitchFamily="18" charset="0"/>
                <a:cs typeface="Times New Roman" panose="02020603050405020304" pitchFamily="18" charset="0"/>
              </a:rPr>
              <a:t>vì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phép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đổi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giúp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thống</a:t>
            </a:r>
            <a:r>
              <a:rPr lang="en-US" sz="2800" dirty="0">
                <a:latin typeface="Times New Roman" panose="02020603050405020304" pitchFamily="18" charset="0"/>
                <a:cs typeface="Times New Roman" panose="02020603050405020304" pitchFamily="18" charset="0"/>
              </a:rPr>
              <a:t>. Quy </a:t>
            </a:r>
            <a:r>
              <a:rPr lang="en-US" sz="2800" dirty="0" err="1">
                <a:latin typeface="Times New Roman" panose="02020603050405020304" pitchFamily="18" charset="0"/>
                <a:cs typeface="Times New Roman" panose="02020603050405020304" pitchFamily="18" charset="0"/>
              </a:rPr>
              <a:t>tắc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L’hospital</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chỉ</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trọng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toán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còn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cốt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lõi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toán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ưu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hóa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toán</a:t>
            </a:r>
            <a:r>
              <a:rPr lang="en-US" sz="2800" dirty="0">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Trong </a:t>
            </a:r>
            <a:r>
              <a:rPr lang="en-US" sz="2800" dirty="0" err="1">
                <a:latin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toán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tích</a:t>
            </a:r>
            <a:r>
              <a:rPr lang="en-US" sz="2800" dirty="0">
                <a:latin typeface="Times New Roman" panose="02020603050405020304" pitchFamily="18" charset="0"/>
                <a:cs typeface="Times New Roman" panose="02020603050405020304" pitchFamily="18" charset="0"/>
              </a:rPr>
              <a:t> 1 </a:t>
            </a:r>
            <a:r>
              <a:rPr lang="en-US" sz="2800" dirty="0" err="1">
                <a:latin typeface="Times New Roman" panose="02020603050405020304" pitchFamily="18" charset="0"/>
                <a:cs typeface="Times New Roman" panose="02020603050405020304" pitchFamily="18" charset="0"/>
              </a:rPr>
              <a:t>thường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xuất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L’hospital</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Nhằm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giúp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tốt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này</a:t>
            </a:r>
            <a:r>
              <a:rPr lang="en-US" sz="2800" dirty="0">
                <a:latin typeface="Times New Roman" panose="02020603050405020304" pitchFamily="18" charset="0"/>
                <a:cs typeface="Times New Roman" panose="02020603050405020304" pitchFamily="18" charset="0"/>
              </a:rPr>
              <a:t>.</a:t>
            </a:r>
          </a:p>
          <a:p>
            <a:pPr marL="0" indent="0">
              <a:buNone/>
            </a:pP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2610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B4B619-0F9D-F21C-94F3-ACF4C4C5E927}"/>
              </a:ext>
            </a:extLst>
          </p:cNvPr>
          <p:cNvSpPr>
            <a:spLocks noGrp="1"/>
          </p:cNvSpPr>
          <p:nvPr>
            <p:ph idx="1"/>
          </p:nvPr>
        </p:nvSpPr>
        <p:spPr>
          <a:xfrm>
            <a:off x="0" y="304800"/>
            <a:ext cx="9144000" cy="6553200"/>
          </a:xfrm>
        </p:spPr>
        <p:txBody>
          <a:bodyPr/>
          <a:lstStyle/>
          <a:p>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Ưu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đầy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kèm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theo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giải</a:t>
            </a:r>
            <a:r>
              <a:rPr lang="en-US" sz="2800" dirty="0">
                <a:latin typeface="Times New Roman" panose="02020603050405020304" pitchFamily="18" charset="0"/>
                <a:cs typeface="Times New Roman" panose="02020603050405020304" pitchFamily="18" charset="0"/>
              </a:rPr>
              <a:t> chi </a:t>
            </a:r>
            <a:r>
              <a:rPr lang="en-US" sz="2800" dirty="0" err="1">
                <a:latin typeface="Times New Roman" panose="02020603050405020304" pitchFamily="18" charset="0"/>
                <a:cs typeface="Times New Roman" panose="02020603050405020304" pitchFamily="18" charset="0"/>
              </a:rPr>
              <a:t>tiết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dễ</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hiểu</a:t>
            </a:r>
            <a:r>
              <a:rPr lang="en-US" sz="2800" dirty="0">
                <a:latin typeface="Times New Roman" panose="02020603050405020304" pitchFamily="18" charset="0"/>
                <a:cs typeface="Times New Roman" panose="02020603050405020304" pitchFamily="18" charset="0"/>
              </a:rPr>
              <a:t>.</a:t>
            </a:r>
          </a:p>
          <a:p>
            <a:r>
              <a:rPr lang="vi-VN" sz="2800" dirty="0">
                <a:latin typeface="Times New Roman" panose="02020603050405020304" pitchFamily="18" charset="0"/>
                <a:cs typeface="Times New Roman" panose="02020603050405020304" pitchFamily="18" charset="0"/>
              </a:rPr>
              <a:t>Báo cáo gồm 2 phần: </a:t>
            </a:r>
            <a:endParaRPr lang="en-US" sz="2800" dirty="0">
              <a:latin typeface="Times New Roman" panose="02020603050405020304" pitchFamily="18" charset="0"/>
              <a:cs typeface="Times New Roman" panose="02020603050405020304" pitchFamily="18" charset="0"/>
            </a:endParaRPr>
          </a:p>
          <a:p>
            <a:pPr marL="0" indent="0">
              <a:buNone/>
            </a:pP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Phần 1:Trình bày về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L’hospital</a:t>
            </a:r>
            <a:r>
              <a:rPr lang="vi-VN"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indent="0">
              <a:buNone/>
            </a:pPr>
            <a:r>
              <a:rPr lang="vi-VN" sz="2800" dirty="0">
                <a:latin typeface="Times New Roman" panose="02020603050405020304" pitchFamily="18" charset="0"/>
                <a:cs typeface="Times New Roman" panose="02020603050405020304" pitchFamily="18" charset="0"/>
              </a:rPr>
              <a:t>                    Phần 2: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tập</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liệu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giúp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thầy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L’hospital</a:t>
            </a:r>
            <a:r>
              <a:rPr lang="en-US" sz="2800" dirty="0">
                <a:latin typeface="Times New Roman" panose="02020603050405020304" pitchFamily="18" charset="0"/>
                <a:cs typeface="Times New Roman" panose="02020603050405020304" pitchFamily="18" charset="0"/>
              </a:rPr>
              <a:t> ,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năng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toán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L’hospital</a:t>
            </a:r>
            <a:r>
              <a:rPr lang="en-US" sz="2800" dirty="0">
                <a:latin typeface="Times New Roman" panose="02020603050405020304" pitchFamily="18" charset="0"/>
                <a:cs typeface="Times New Roman" panose="02020603050405020304" pitchFamily="18" charset="0"/>
              </a:rPr>
              <a:t>. </a:t>
            </a:r>
          </a:p>
          <a:p>
            <a:pPr marL="0" indent="0">
              <a:buNone/>
            </a:pPr>
            <a:endParaRPr lang="en-US" dirty="0"/>
          </a:p>
        </p:txBody>
      </p:sp>
    </p:spTree>
    <p:extLst>
      <p:ext uri="{BB962C8B-B14F-4D97-AF65-F5344CB8AC3E}">
        <p14:creationId xmlns:p14="http://schemas.microsoft.com/office/powerpoint/2010/main" val="3802565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1B6BC-7982-554F-2035-16BA9D0E690C}"/>
              </a:ext>
            </a:extLst>
          </p:cNvPr>
          <p:cNvSpPr>
            <a:spLocks noGrp="1"/>
          </p:cNvSpPr>
          <p:nvPr>
            <p:ph type="title"/>
          </p:nvPr>
        </p:nvSpPr>
        <p:spPr>
          <a:xfrm>
            <a:off x="0" y="533400"/>
            <a:ext cx="9067800" cy="884238"/>
          </a:xfrm>
        </p:spPr>
        <p:txBody>
          <a:bodyPr>
            <a:normAutofit fontScale="90000"/>
          </a:bodyPr>
          <a:lstStyle/>
          <a:p>
            <a:r>
              <a:rPr lang="it-IT" sz="3100" b="1" dirty="0"/>
              <a:t> </a:t>
            </a:r>
            <a:br>
              <a:rPr lang="it-IT" sz="3100" b="1" dirty="0"/>
            </a:br>
            <a:br>
              <a:rPr lang="it-IT" sz="3100" b="1" dirty="0">
                <a:latin typeface="Times New Roman" panose="02020603050405020304" pitchFamily="18" charset="0"/>
                <a:cs typeface="Times New Roman" panose="02020603050405020304" pitchFamily="18" charset="0"/>
              </a:rPr>
            </a:br>
            <a:r>
              <a:rPr lang="it-IT" sz="2700" b="1" dirty="0">
                <a:solidFill>
                  <a:schemeClr val="accent6">
                    <a:lumMod val="50000"/>
                  </a:schemeClr>
                </a:solidFill>
                <a:latin typeface="Times New Roman" panose="02020603050405020304" pitchFamily="18" charset="0"/>
                <a:cs typeface="Times New Roman" panose="02020603050405020304" pitchFamily="18" charset="0"/>
              </a:rPr>
              <a:t>QUY TẮC L’HOSPITAL</a:t>
            </a:r>
            <a:br>
              <a:rPr lang="en-US" dirty="0"/>
            </a:br>
            <a:endParaRPr lang="en-US" dirty="0">
              <a:latin typeface="Times New Roman" panose="02020603050405020304" pitchFamily="18" charset="0"/>
              <a:cs typeface="Times New Roman" panose="02020603050405020304" pitchFamily="18" charset="0"/>
            </a:endParaRPr>
          </a:p>
        </p:txBody>
      </p:sp>
      <p:pic>
        <p:nvPicPr>
          <p:cNvPr id="7" name="Content Placeholder 6">
            <a:extLst>
              <a:ext uri="{FF2B5EF4-FFF2-40B4-BE49-F238E27FC236}">
                <a16:creationId xmlns:a16="http://schemas.microsoft.com/office/drawing/2014/main" id="{67A78E62-213E-A1AD-977A-4A4E68C53E28}"/>
              </a:ext>
            </a:extLst>
          </p:cNvPr>
          <p:cNvPicPr>
            <a:picLocks noGrp="1" noChangeAspect="1"/>
          </p:cNvPicPr>
          <p:nvPr>
            <p:ph idx="1"/>
          </p:nvPr>
        </p:nvPicPr>
        <p:blipFill>
          <a:blip r:embed="rId2"/>
          <a:stretch>
            <a:fillRect/>
          </a:stretch>
        </p:blipFill>
        <p:spPr>
          <a:xfrm>
            <a:off x="0" y="1752600"/>
            <a:ext cx="9067800" cy="4038600"/>
          </a:xfrm>
          <a:prstGeom prst="rect">
            <a:avLst/>
          </a:prstGeom>
        </p:spPr>
      </p:pic>
    </p:spTree>
    <p:extLst>
      <p:ext uri="{BB962C8B-B14F-4D97-AF65-F5344CB8AC3E}">
        <p14:creationId xmlns:p14="http://schemas.microsoft.com/office/powerpoint/2010/main" val="208395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23D09407-53BC-485E-B4CE-BC5E4FC4B2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77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921DB988-49FC-4608-B0A2-E2F3A40190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 y="0"/>
            <a:ext cx="914377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6" name="Group 55">
            <a:extLst>
              <a:ext uri="{FF2B5EF4-FFF2-40B4-BE49-F238E27FC236}">
                <a16:creationId xmlns:a16="http://schemas.microsoft.com/office/drawing/2014/main" id="{E9B930FD-8671-4C4C-ADCF-73AC1D0CD41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7257560" y="0"/>
            <a:ext cx="1886211" cy="2174333"/>
            <a:chOff x="-305" y="-4155"/>
            <a:chExt cx="2514948" cy="2174333"/>
          </a:xfrm>
        </p:grpSpPr>
        <p:sp>
          <p:nvSpPr>
            <p:cNvPr id="57" name="Freeform: Shape 56">
              <a:extLst>
                <a:ext uri="{FF2B5EF4-FFF2-40B4-BE49-F238E27FC236}">
                  <a16:creationId xmlns:a16="http://schemas.microsoft.com/office/drawing/2014/main" id="{C35B12C1-569C-4E37-AA33-7EF215F201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Shape 57">
              <a:extLst>
                <a:ext uri="{FF2B5EF4-FFF2-40B4-BE49-F238E27FC236}">
                  <a16:creationId xmlns:a16="http://schemas.microsoft.com/office/drawing/2014/main" id="{F23E2660-7810-46F6-8752-187127C830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Shape 58">
              <a:extLst>
                <a:ext uri="{FF2B5EF4-FFF2-40B4-BE49-F238E27FC236}">
                  <a16:creationId xmlns:a16="http://schemas.microsoft.com/office/drawing/2014/main" id="{C991DC45-0378-45B3-B325-FB8F98545E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60" name="Freeform: Shape 59">
              <a:extLst>
                <a:ext uri="{FF2B5EF4-FFF2-40B4-BE49-F238E27FC236}">
                  <a16:creationId xmlns:a16="http://schemas.microsoft.com/office/drawing/2014/main" id="{E228F5BA-5150-4554-B7EA-93F371F3B1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5" name="Content Placeholder 4">
            <a:extLst>
              <a:ext uri="{FF2B5EF4-FFF2-40B4-BE49-F238E27FC236}">
                <a16:creationId xmlns:a16="http://schemas.microsoft.com/office/drawing/2014/main" id="{D92A284A-287A-E9F4-37DE-EDE07332FEB5}"/>
              </a:ext>
            </a:extLst>
          </p:cNvPr>
          <p:cNvPicPr>
            <a:picLocks noGrp="1" noChangeAspect="1"/>
          </p:cNvPicPr>
          <p:nvPr>
            <p:ph idx="1"/>
          </p:nvPr>
        </p:nvPicPr>
        <p:blipFill>
          <a:blip r:embed="rId2"/>
          <a:stretch>
            <a:fillRect/>
          </a:stretch>
        </p:blipFill>
        <p:spPr>
          <a:xfrm>
            <a:off x="76200" y="2325622"/>
            <a:ext cx="8916558" cy="2170178"/>
          </a:xfrm>
          <a:prstGeom prst="rect">
            <a:avLst/>
          </a:prstGeom>
        </p:spPr>
      </p:pic>
      <p:grpSp>
        <p:nvGrpSpPr>
          <p:cNvPr id="62" name="Group 61">
            <a:extLst>
              <a:ext uri="{FF2B5EF4-FFF2-40B4-BE49-F238E27FC236}">
                <a16:creationId xmlns:a16="http://schemas.microsoft.com/office/drawing/2014/main" id="{383C2651-AE0C-4AE4-8725-E2F9414FE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flipH="1">
            <a:off x="-228" y="4322879"/>
            <a:ext cx="2533818" cy="2535121"/>
            <a:chOff x="-305" y="-1"/>
            <a:chExt cx="3832880" cy="2876136"/>
          </a:xfrm>
        </p:grpSpPr>
        <p:sp>
          <p:nvSpPr>
            <p:cNvPr id="63" name="Freeform: Shape 62">
              <a:extLst>
                <a:ext uri="{FF2B5EF4-FFF2-40B4-BE49-F238E27FC236}">
                  <a16:creationId xmlns:a16="http://schemas.microsoft.com/office/drawing/2014/main" id="{CCE13265-B5D2-47B4-A199-E05F390D5B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reeform: Shape 63">
              <a:extLst>
                <a:ext uri="{FF2B5EF4-FFF2-40B4-BE49-F238E27FC236}">
                  <a16:creationId xmlns:a16="http://schemas.microsoft.com/office/drawing/2014/main" id="{693EBD03-D832-462C-9304-7273698ED4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Freeform: Shape 64">
              <a:extLst>
                <a:ext uri="{FF2B5EF4-FFF2-40B4-BE49-F238E27FC236}">
                  <a16:creationId xmlns:a16="http://schemas.microsoft.com/office/drawing/2014/main" id="{0D53D3E2-805E-40D2-964F-352BF6D476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Freeform: Shape 65">
              <a:extLst>
                <a:ext uri="{FF2B5EF4-FFF2-40B4-BE49-F238E27FC236}">
                  <a16:creationId xmlns:a16="http://schemas.microsoft.com/office/drawing/2014/main" id="{B7A9A916-A926-43E6-800F-432ABC3F2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55893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DB64E9E-78B6-0239-D437-F0A4D815E029}"/>
              </a:ext>
            </a:extLst>
          </p:cNvPr>
          <p:cNvSpPr>
            <a:spLocks noGrp="1"/>
          </p:cNvSpPr>
          <p:nvPr>
            <p:ph idx="1"/>
          </p:nvPr>
        </p:nvSpPr>
        <p:spPr/>
        <p:txBody>
          <a:bodyPr>
            <a:normAutofit/>
          </a:bodyPr>
          <a:lstStyle/>
          <a:p>
            <a:pPr marL="0" indent="0" algn="ctr">
              <a:buNone/>
            </a:pPr>
            <a:r>
              <a:rPr lang="en-US" sz="2800" dirty="0">
                <a:latin typeface="Times New Roman" panose="02020603050405020304" pitchFamily="18" charset="0"/>
                <a:cs typeface="Times New Roman" panose="02020603050405020304" pitchFamily="18" charset="0"/>
              </a:rPr>
              <a:t>QUY TẮC L’HOSPITAL:</a:t>
            </a:r>
          </a:p>
        </p:txBody>
      </p:sp>
      <p:pic>
        <p:nvPicPr>
          <p:cNvPr id="8" name="Picture 7">
            <a:extLst>
              <a:ext uri="{FF2B5EF4-FFF2-40B4-BE49-F238E27FC236}">
                <a16:creationId xmlns:a16="http://schemas.microsoft.com/office/drawing/2014/main" id="{D0AE092E-1431-02D3-BEB5-3AC9B99FB76A}"/>
              </a:ext>
            </a:extLst>
          </p:cNvPr>
          <p:cNvPicPr>
            <a:picLocks noChangeAspect="1"/>
          </p:cNvPicPr>
          <p:nvPr/>
        </p:nvPicPr>
        <p:blipFill>
          <a:blip r:embed="rId2"/>
          <a:stretch>
            <a:fillRect/>
          </a:stretch>
        </p:blipFill>
        <p:spPr>
          <a:xfrm>
            <a:off x="2895600" y="2209800"/>
            <a:ext cx="3124200" cy="1071533"/>
          </a:xfrm>
          <a:prstGeom prst="rect">
            <a:avLst/>
          </a:prstGeom>
        </p:spPr>
      </p:pic>
      <p:pic>
        <p:nvPicPr>
          <p:cNvPr id="10" name="Picture 9">
            <a:extLst>
              <a:ext uri="{FF2B5EF4-FFF2-40B4-BE49-F238E27FC236}">
                <a16:creationId xmlns:a16="http://schemas.microsoft.com/office/drawing/2014/main" id="{CCFAA834-2744-38E6-C8C7-E9ECCC3691D8}"/>
              </a:ext>
            </a:extLst>
          </p:cNvPr>
          <p:cNvPicPr>
            <a:picLocks noChangeAspect="1"/>
          </p:cNvPicPr>
          <p:nvPr/>
        </p:nvPicPr>
        <p:blipFill>
          <a:blip r:embed="rId3"/>
          <a:stretch>
            <a:fillRect/>
          </a:stretch>
        </p:blipFill>
        <p:spPr>
          <a:xfrm>
            <a:off x="0" y="3429000"/>
            <a:ext cx="9144000" cy="1828800"/>
          </a:xfrm>
          <a:prstGeom prst="rect">
            <a:avLst/>
          </a:prstGeom>
        </p:spPr>
      </p:pic>
    </p:spTree>
    <p:extLst>
      <p:ext uri="{BB962C8B-B14F-4D97-AF65-F5344CB8AC3E}">
        <p14:creationId xmlns:p14="http://schemas.microsoft.com/office/powerpoint/2010/main" val="34499323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8E5BBDF-19F0-D813-5100-4D863A1CD5B5}"/>
              </a:ext>
            </a:extLst>
          </p:cNvPr>
          <p:cNvSpPr>
            <a:spLocks noGrp="1"/>
          </p:cNvSpPr>
          <p:nvPr>
            <p:ph idx="1"/>
          </p:nvPr>
        </p:nvSpPr>
        <p:spPr>
          <a:xfrm>
            <a:off x="0" y="228600"/>
            <a:ext cx="9144000" cy="6629400"/>
          </a:xfrm>
        </p:spPr>
        <p:txBody>
          <a:bodyPr>
            <a:normAutofit/>
          </a:bodyPr>
          <a:lstStyle/>
          <a:p>
            <a:pPr marL="0" indent="0">
              <a:buNone/>
            </a:pPr>
            <a:r>
              <a:rPr lang="en-US" sz="2800" dirty="0">
                <a:latin typeface="Times New Roman" panose="02020603050405020304" pitchFamily="18" charset="0"/>
                <a:cs typeface="Times New Roman" panose="02020603050405020304" pitchFamily="18" charset="0"/>
              </a:rPr>
              <a:t>CÁC VÍ DỤ:</a:t>
            </a:r>
          </a:p>
        </p:txBody>
      </p:sp>
      <p:pic>
        <p:nvPicPr>
          <p:cNvPr id="6" name="Picture 5">
            <a:extLst>
              <a:ext uri="{FF2B5EF4-FFF2-40B4-BE49-F238E27FC236}">
                <a16:creationId xmlns:a16="http://schemas.microsoft.com/office/drawing/2014/main" id="{E85C335A-D5C8-ED08-61A1-409CB9765DD7}"/>
              </a:ext>
            </a:extLst>
          </p:cNvPr>
          <p:cNvPicPr>
            <a:picLocks noChangeAspect="1"/>
          </p:cNvPicPr>
          <p:nvPr/>
        </p:nvPicPr>
        <p:blipFill>
          <a:blip r:embed="rId2"/>
          <a:stretch>
            <a:fillRect/>
          </a:stretch>
        </p:blipFill>
        <p:spPr>
          <a:xfrm>
            <a:off x="914400" y="914400"/>
            <a:ext cx="4495800" cy="1066800"/>
          </a:xfrm>
          <a:prstGeom prst="rect">
            <a:avLst/>
          </a:prstGeom>
        </p:spPr>
      </p:pic>
      <p:pic>
        <p:nvPicPr>
          <p:cNvPr id="8" name="Picture 7">
            <a:extLst>
              <a:ext uri="{FF2B5EF4-FFF2-40B4-BE49-F238E27FC236}">
                <a16:creationId xmlns:a16="http://schemas.microsoft.com/office/drawing/2014/main" id="{FB99253B-50E1-D2B5-C2F4-EC7F482825B2}"/>
              </a:ext>
            </a:extLst>
          </p:cNvPr>
          <p:cNvPicPr>
            <a:picLocks noChangeAspect="1"/>
          </p:cNvPicPr>
          <p:nvPr/>
        </p:nvPicPr>
        <p:blipFill>
          <a:blip r:embed="rId3"/>
          <a:stretch>
            <a:fillRect/>
          </a:stretch>
        </p:blipFill>
        <p:spPr>
          <a:xfrm>
            <a:off x="838200" y="2286000"/>
            <a:ext cx="3276600" cy="1066800"/>
          </a:xfrm>
          <a:prstGeom prst="rect">
            <a:avLst/>
          </a:prstGeom>
        </p:spPr>
      </p:pic>
      <p:pic>
        <p:nvPicPr>
          <p:cNvPr id="10" name="Picture 9">
            <a:extLst>
              <a:ext uri="{FF2B5EF4-FFF2-40B4-BE49-F238E27FC236}">
                <a16:creationId xmlns:a16="http://schemas.microsoft.com/office/drawing/2014/main" id="{C72F8F39-0F5E-CAD5-EF82-825C5874027A}"/>
              </a:ext>
            </a:extLst>
          </p:cNvPr>
          <p:cNvPicPr>
            <a:picLocks noChangeAspect="1"/>
          </p:cNvPicPr>
          <p:nvPr/>
        </p:nvPicPr>
        <p:blipFill>
          <a:blip r:embed="rId4"/>
          <a:stretch>
            <a:fillRect/>
          </a:stretch>
        </p:blipFill>
        <p:spPr>
          <a:xfrm>
            <a:off x="838200" y="3581400"/>
            <a:ext cx="4191000" cy="1066800"/>
          </a:xfrm>
          <a:prstGeom prst="rect">
            <a:avLst/>
          </a:prstGeom>
        </p:spPr>
      </p:pic>
    </p:spTree>
    <p:extLst>
      <p:ext uri="{BB962C8B-B14F-4D97-AF65-F5344CB8AC3E}">
        <p14:creationId xmlns:p14="http://schemas.microsoft.com/office/powerpoint/2010/main" val="2039949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DA99A3-1236-1164-2C95-FFC990116E22}"/>
              </a:ext>
            </a:extLst>
          </p:cNvPr>
          <p:cNvSpPr>
            <a:spLocks noGrp="1"/>
          </p:cNvSpPr>
          <p:nvPr>
            <p:ph idx="1"/>
          </p:nvPr>
        </p:nvSpPr>
        <p:spPr>
          <a:xfrm>
            <a:off x="0" y="457200"/>
            <a:ext cx="9144000" cy="5257800"/>
          </a:xfrm>
        </p:spPr>
        <p:txBody>
          <a:bodyPr/>
          <a:lstStyle/>
          <a:p>
            <a:pPr marL="0" indent="0">
              <a:buNone/>
            </a:pPr>
            <a:r>
              <a:rPr lang="en-US" dirty="0"/>
              <a:t>NOTE: </a:t>
            </a:r>
          </a:p>
          <a:p>
            <a:pPr marL="0" indent="0">
              <a:buNone/>
            </a:pPr>
            <a:r>
              <a:rPr lang="en-US" dirty="0" err="1">
                <a:latin typeface="Times New Roman" panose="02020603050405020304" pitchFamily="18" charset="0"/>
                <a:cs typeface="Times New Roman" panose="02020603050405020304" pitchFamily="18" charset="0"/>
              </a:rPr>
              <a:t>Nếu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dạng</a:t>
            </a:r>
            <a:r>
              <a:rPr lang="en-US" dirty="0">
                <a:latin typeface="Times New Roman" panose="02020603050405020304" pitchFamily="18" charset="0"/>
                <a:cs typeface="Times New Roman" panose="02020603050405020304" pitchFamily="18" charset="0"/>
              </a:rPr>
              <a:t> 0/0 </a:t>
            </a:r>
            <a:r>
              <a:rPr lang="en-US" dirty="0" err="1">
                <a:latin typeface="Times New Roman" panose="02020603050405020304" pitchFamily="18" charset="0"/>
                <a:cs typeface="Times New Roman" panose="02020603050405020304" pitchFamily="18" charset="0"/>
              </a:rPr>
              <a:t>vẫn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còn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thì</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tiếp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tục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dùng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L’hospital</a:t>
            </a:r>
            <a:endParaRPr lang="en-US" dirty="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8F2FD4A7-96E7-A7B4-7C0C-1D78C29026E6}"/>
              </a:ext>
            </a:extLst>
          </p:cNvPr>
          <p:cNvPicPr>
            <a:picLocks noChangeAspect="1"/>
          </p:cNvPicPr>
          <p:nvPr/>
        </p:nvPicPr>
        <p:blipFill>
          <a:blip r:embed="rId2"/>
          <a:stretch>
            <a:fillRect/>
          </a:stretch>
        </p:blipFill>
        <p:spPr>
          <a:xfrm>
            <a:off x="1447800" y="1752600"/>
            <a:ext cx="5181600" cy="1042962"/>
          </a:xfrm>
          <a:prstGeom prst="rect">
            <a:avLst/>
          </a:prstGeom>
        </p:spPr>
      </p:pic>
      <p:pic>
        <p:nvPicPr>
          <p:cNvPr id="8" name="Picture 7">
            <a:extLst>
              <a:ext uri="{FF2B5EF4-FFF2-40B4-BE49-F238E27FC236}">
                <a16:creationId xmlns:a16="http://schemas.microsoft.com/office/drawing/2014/main" id="{94C11040-B944-B924-1B0D-7B843570DEB6}"/>
              </a:ext>
            </a:extLst>
          </p:cNvPr>
          <p:cNvPicPr>
            <a:picLocks noChangeAspect="1"/>
          </p:cNvPicPr>
          <p:nvPr/>
        </p:nvPicPr>
        <p:blipFill>
          <a:blip r:embed="rId3"/>
          <a:stretch>
            <a:fillRect/>
          </a:stretch>
        </p:blipFill>
        <p:spPr>
          <a:xfrm>
            <a:off x="0" y="3352800"/>
            <a:ext cx="7467600" cy="738162"/>
          </a:xfrm>
          <a:prstGeom prst="rect">
            <a:avLst/>
          </a:prstGeom>
        </p:spPr>
      </p:pic>
    </p:spTree>
    <p:extLst>
      <p:ext uri="{BB962C8B-B14F-4D97-AF65-F5344CB8AC3E}">
        <p14:creationId xmlns:p14="http://schemas.microsoft.com/office/powerpoint/2010/main" val="4212330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09600"/>
            <a:ext cx="9144000" cy="6248400"/>
          </a:xfrm>
        </p:spPr>
        <p:txBody>
          <a:bodyPr>
            <a:normAutofit fontScale="92500" lnSpcReduction="10000"/>
          </a:bodyPr>
          <a:lstStyle/>
          <a:p>
            <a:pPr marL="0" indent="0">
              <a:buNone/>
            </a:pPr>
            <a:r>
              <a:rPr lang="vi-VN" dirty="0"/>
              <a:t> </a:t>
            </a:r>
            <a:endParaRPr lang="en-US" dirty="0"/>
          </a:p>
          <a:p>
            <a:pPr marL="0" indent="0" algn="ctr">
              <a:buNone/>
            </a:pPr>
            <a:r>
              <a:rPr lang="en-US" sz="4100" b="1" dirty="0">
                <a:latin typeface="Times New Roman" pitchFamily="18" charset="0"/>
                <a:cs typeface="Times New Roman" pitchFamily="18" charset="0"/>
              </a:rPr>
              <a:t>KẾT LUẬN</a:t>
            </a:r>
            <a:endParaRPr lang="en-US" sz="4100" dirty="0">
              <a:latin typeface="Times New Roman" pitchFamily="18" charset="0"/>
              <a:cs typeface="Times New Roman" pitchFamily="18" charset="0"/>
            </a:endParaRPr>
          </a:p>
          <a:p>
            <a:pPr marL="0" indent="0">
              <a:buNone/>
            </a:pPr>
            <a:r>
              <a:rPr lang="en-US" b="1" dirty="0"/>
              <a:t> </a:t>
            </a:r>
            <a:endParaRPr lang="en-US" dirty="0">
              <a:latin typeface="Times New Roman" panose="02020603050405020304" pitchFamily="18" charset="0"/>
              <a:cs typeface="Times New Roman" panose="02020603050405020304" pitchFamily="18" charset="0"/>
            </a:endParaRPr>
          </a:p>
          <a:p>
            <a:pPr marL="0" indent="0">
              <a:buNone/>
            </a:pPr>
            <a:r>
              <a:rPr lang="vi-VN" sz="3000" dirty="0">
                <a:latin typeface="+mj-lt"/>
              </a:rPr>
              <a:t>Nội dung được trình bày trong báo cáo là những kiến thức bổ ích giúp người đọc hiểu được phần nào về vai trò quan </a:t>
            </a:r>
            <a:r>
              <a:rPr lang="vi-VN" sz="3000" dirty="0" err="1">
                <a:latin typeface="+mj-lt"/>
              </a:rPr>
              <a:t>tr</a:t>
            </a:r>
            <a:r>
              <a:rPr lang="en-US" sz="3000" dirty="0" err="1">
                <a:latin typeface="+mj-lt"/>
              </a:rPr>
              <a:t>ọng</a:t>
            </a:r>
            <a:r>
              <a:rPr lang="en-US" sz="3000" dirty="0">
                <a:latin typeface="+mj-lt"/>
              </a:rPr>
              <a:t> </a:t>
            </a:r>
            <a:r>
              <a:rPr lang="en-US" sz="3000" dirty="0" err="1">
                <a:latin typeface="+mj-lt"/>
              </a:rPr>
              <a:t>của</a:t>
            </a:r>
            <a:r>
              <a:rPr lang="en-US" sz="3000" dirty="0">
                <a:latin typeface="+mj-lt"/>
              </a:rPr>
              <a:t> </a:t>
            </a:r>
            <a:r>
              <a:rPr lang="en-US" sz="3000" dirty="0" err="1">
                <a:latin typeface="+mj-lt"/>
              </a:rPr>
              <a:t>quy</a:t>
            </a:r>
            <a:r>
              <a:rPr lang="en-US" sz="3000" dirty="0">
                <a:latin typeface="+mj-lt"/>
              </a:rPr>
              <a:t> </a:t>
            </a:r>
            <a:r>
              <a:rPr lang="en-US" sz="3000" dirty="0" err="1">
                <a:latin typeface="+mj-lt"/>
              </a:rPr>
              <a:t>tắc</a:t>
            </a:r>
            <a:r>
              <a:rPr lang="en-US" sz="3000" dirty="0">
                <a:latin typeface="+mj-lt"/>
              </a:rPr>
              <a:t> </a:t>
            </a:r>
            <a:r>
              <a:rPr lang="en-US" sz="3000" dirty="0" err="1">
                <a:latin typeface="+mj-lt"/>
              </a:rPr>
              <a:t>L’hospital</a:t>
            </a:r>
            <a:r>
              <a:rPr lang="en-US" sz="3000" dirty="0">
                <a:latin typeface="+mj-lt"/>
              </a:rPr>
              <a:t> </a:t>
            </a:r>
            <a:r>
              <a:rPr lang="en-US" sz="3000" dirty="0" err="1">
                <a:latin typeface="+mj-lt"/>
              </a:rPr>
              <a:t>trong</a:t>
            </a:r>
            <a:r>
              <a:rPr lang="en-US" sz="3000" dirty="0">
                <a:latin typeface="+mj-lt"/>
              </a:rPr>
              <a:t> </a:t>
            </a:r>
            <a:r>
              <a:rPr lang="en-US" sz="3000" dirty="0" err="1">
                <a:latin typeface="+mj-lt"/>
              </a:rPr>
              <a:t>tính</a:t>
            </a:r>
            <a:r>
              <a:rPr lang="en-US" sz="3000" dirty="0">
                <a:latin typeface="+mj-lt"/>
              </a:rPr>
              <a:t> </a:t>
            </a:r>
            <a:r>
              <a:rPr lang="en-US" sz="3000" dirty="0" err="1">
                <a:latin typeface="+mj-lt"/>
              </a:rPr>
              <a:t>giới</a:t>
            </a:r>
            <a:r>
              <a:rPr lang="en-US" sz="3000" dirty="0">
                <a:latin typeface="+mj-lt"/>
              </a:rPr>
              <a:t> </a:t>
            </a:r>
            <a:r>
              <a:rPr lang="en-US" sz="3000" dirty="0" err="1">
                <a:latin typeface="+mj-lt"/>
              </a:rPr>
              <a:t>hạn</a:t>
            </a:r>
            <a:r>
              <a:rPr lang="vi-VN" sz="3000" dirty="0">
                <a:latin typeface="+mj-lt"/>
              </a:rPr>
              <a:t>. Báo cáo là tài liệu tham khảo tốt cho các em sinh viên năm thứ nhất các trường Đại học. Do thời gian có hạn nên những nội dung được trình bày trong báo cáo vẫn còn </a:t>
            </a:r>
            <a:r>
              <a:rPr lang="en-US" sz="3000" dirty="0" err="1">
                <a:latin typeface="+mj-lt"/>
              </a:rPr>
              <a:t>hạn</a:t>
            </a:r>
            <a:r>
              <a:rPr lang="en-US" sz="3000" dirty="0">
                <a:latin typeface="+mj-lt"/>
              </a:rPr>
              <a:t> </a:t>
            </a:r>
            <a:r>
              <a:rPr lang="en-US" sz="3000" dirty="0" err="1">
                <a:latin typeface="+mj-lt"/>
              </a:rPr>
              <a:t>chế</a:t>
            </a:r>
            <a:r>
              <a:rPr lang="vi-VN" sz="3000" dirty="0">
                <a:latin typeface="+mj-lt"/>
              </a:rPr>
              <a:t>. Vì vậy nếu bạn đọc muốn tìm hiểu sâu hơn về báo cáo có thể tham khảo thêm các tài liệu được trích ở cuối báo cáo này.</a:t>
            </a:r>
            <a:endParaRPr lang="en-US" sz="3000" dirty="0">
              <a:latin typeface="+mj-lt"/>
            </a:endParaRPr>
          </a:p>
          <a:p>
            <a:pPr marL="0" indent="0">
              <a:buNone/>
            </a:pPr>
            <a:endParaRPr lang="en-US" sz="3600" dirty="0">
              <a:latin typeface="Times New Roman" pitchFamily="18" charset="0"/>
              <a:cs typeface="Times New Roman" pitchFamily="18" charset="0"/>
            </a:endParaRPr>
          </a:p>
          <a:p>
            <a:pPr marL="0" indent="0">
              <a:buNone/>
            </a:pPr>
            <a:r>
              <a:rPr lang="en-US" dirty="0"/>
              <a:t> </a:t>
            </a:r>
          </a:p>
          <a:p>
            <a:pPr marL="0" indent="0">
              <a:buNone/>
            </a:pPr>
            <a:endParaRPr lang="en-US" dirty="0"/>
          </a:p>
        </p:txBody>
      </p:sp>
    </p:spTree>
    <p:extLst>
      <p:ext uri="{BB962C8B-B14F-4D97-AF65-F5344CB8AC3E}">
        <p14:creationId xmlns:p14="http://schemas.microsoft.com/office/powerpoint/2010/main" val="181504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515</TotalTime>
  <Words>559</Words>
  <Application>Microsoft Office PowerPoint</Application>
  <PresentationFormat>On-screen Show (4:3)</PresentationFormat>
  <Paragraphs>34</Paragraphs>
  <Slides>10</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5" baseType="lpstr">
      <vt:lpstr>Arial</vt:lpstr>
      <vt:lpstr>Calibri</vt:lpstr>
      <vt:lpstr>Times New Roman</vt:lpstr>
      <vt:lpstr>Office Theme</vt:lpstr>
      <vt:lpstr>MathType 7.0 Equation</vt:lpstr>
      <vt:lpstr>PowerPoint Presentation</vt:lpstr>
      <vt:lpstr>.</vt:lpstr>
      <vt:lpstr>PowerPoint Presentation</vt:lpstr>
      <vt:lpstr>   QUY TẮC L’HOSPITAL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Minh Long</dc:creator>
  <cp:lastModifiedBy>Nguyễn Thế Lâm</cp:lastModifiedBy>
  <cp:revision>33</cp:revision>
  <dcterms:created xsi:type="dcterms:W3CDTF">2006-08-16T00:00:00Z</dcterms:created>
  <dcterms:modified xsi:type="dcterms:W3CDTF">2026-06-16T14:34:24Z</dcterms:modified>
</cp:coreProperties>
</file>