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57" r:id="rId3"/>
    <p:sldId id="286" r:id="rId4"/>
    <p:sldId id="277" r:id="rId5"/>
    <p:sldId id="287" r:id="rId6"/>
    <p:sldId id="290" r:id="rId7"/>
    <p:sldId id="291" r:id="rId8"/>
    <p:sldId id="288" r:id="rId9"/>
    <p:sldId id="292" r:id="rId10"/>
    <p:sldId id="293" r:id="rId11"/>
    <p:sldId id="294" r:id="rId12"/>
    <p:sldId id="289" r:id="rId13"/>
    <p:sldId id="282" r:id="rId14"/>
    <p:sldId id="28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914" autoAdjust="0"/>
    <p:restoredTop sz="94660"/>
  </p:normalViewPr>
  <p:slideViewPr>
    <p:cSldViewPr snapToGrid="0">
      <p:cViewPr varScale="1">
        <p:scale>
          <a:sx n="85" d="100"/>
          <a:sy n="85" d="100"/>
        </p:scale>
        <p:origin x="91"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2630921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1356304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132614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2487195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8744671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2779484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1679965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2614840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2396779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402-B1D7-4E06-9285-2F28CB20BA7F}" type="datetimeFigureOut">
              <a:rPr lang="en-US" smtClean="0"/>
              <a:t>6/18/2026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3562626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9A0402-B1D7-4E06-9285-2F28CB20BA7F}" type="datetimeFigureOut">
              <a:rPr lang="en-US" smtClean="0"/>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369855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9A0402-B1D7-4E06-9285-2F28CB20BA7F}" type="datetimeFigureOut">
              <a:rPr lang="en-US" smtClean="0"/>
              <a:t>6/18/2026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922900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9A0402-B1D7-4E06-9285-2F28CB20BA7F}" type="datetimeFigureOut">
              <a:rPr lang="en-US" smtClean="0"/>
              <a:t>6/18/2026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932901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A0402-B1D7-4E06-9285-2F28CB20BA7F}" type="datetimeFigureOut">
              <a:rPr lang="en-US" smtClean="0"/>
              <a:t>6/18/2026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362989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29A0402-B1D7-4E06-9285-2F28CB20BA7F}" type="datetimeFigureOut">
              <a:rPr lang="en-US" smtClean="0"/>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793971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29A0402-B1D7-4E06-9285-2F28CB20BA7F}" type="datetimeFigureOut">
              <a:rPr lang="en-US" smtClean="0"/>
              <a:t>6/18/2026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09CDDA-8F34-4032-A18F-1FC66BC9477C}" type="slidenum">
              <a:rPr lang="en-US" smtClean="0"/>
              <a:t>‹#›</a:t>
            </a:fld>
            <a:endParaRPr lang="en-US"/>
          </a:p>
        </p:txBody>
      </p:sp>
    </p:spTree>
    <p:extLst>
      <p:ext uri="{BB962C8B-B14F-4D97-AF65-F5344CB8AC3E}">
        <p14:creationId xmlns:p14="http://schemas.microsoft.com/office/powerpoint/2010/main" val="257160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29A0402-B1D7-4E06-9285-2F28CB20BA7F}" type="datetimeFigureOut">
              <a:rPr lang="en-US" smtClean="0"/>
              <a:t>6/18/2026</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209CDDA-8F34-4032-A18F-1FC66BC9477C}" type="slidenum">
              <a:rPr lang="en-US" smtClean="0"/>
              <a:t>‹#›</a:t>
            </a:fld>
            <a:endParaRPr lang="en-US"/>
          </a:p>
        </p:txBody>
      </p:sp>
    </p:spTree>
    <p:extLst>
      <p:ext uri="{BB962C8B-B14F-4D97-AF65-F5344CB8AC3E}">
        <p14:creationId xmlns:p14="http://schemas.microsoft.com/office/powerpoint/2010/main" val="405872500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73251" y="134148"/>
            <a:ext cx="6096000" cy="1631216"/>
          </a:xfrm>
          <a:prstGeom prst="rect">
            <a:avLst/>
          </a:prstGeom>
        </p:spPr>
        <p:txBody>
          <a:bodyPr>
            <a:spAutoFit/>
          </a:bodyPr>
          <a:lstStyle/>
          <a:p>
            <a:pPr algn="ctr">
              <a:lnSpc>
                <a:spcPct val="150000"/>
              </a:lnSpc>
              <a:spcAft>
                <a:spcPts val="600"/>
              </a:spcAft>
              <a:tabLst>
                <a:tab pos="285750" algn="l"/>
              </a:tabLst>
            </a:pPr>
            <a:r>
              <a:rPr lang="en-US" sz="2400" b="1" dirty="0">
                <a:latin typeface="Times New Roman" panose="02020603050405020304" pitchFamily="18" charset="0"/>
                <a:ea typeface="Calibri" panose="020F0502020204030204" pitchFamily="34" charset="0"/>
                <a:cs typeface="Times New Roman" panose="02020603050405020304" pitchFamily="18" charset="0"/>
              </a:rPr>
              <a:t>TRƯỜNG ĐẠI HỌC MỎ-ĐỊA CHẤT</a:t>
            </a:r>
          </a:p>
          <a:p>
            <a:pPr algn="ctr">
              <a:lnSpc>
                <a:spcPct val="150000"/>
              </a:lnSpc>
              <a:spcAft>
                <a:spcPts val="600"/>
              </a:spcAft>
              <a:tabLst>
                <a:tab pos="285750" algn="l"/>
              </a:tabLst>
            </a:pPr>
            <a:r>
              <a:rPr lang="en-US" b="1" dirty="0">
                <a:latin typeface="Times New Roman" panose="02020603050405020304" pitchFamily="18" charset="0"/>
                <a:ea typeface="Calibri" panose="020F0502020204030204" pitchFamily="34" charset="0"/>
                <a:cs typeface="Times New Roman" panose="02020603050405020304" pitchFamily="18" charset="0"/>
              </a:rPr>
              <a:t>BỘ MÔN TOÁN</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600"/>
              </a:spcAft>
              <a:tabLst>
                <a:tab pos="285750" algn="l"/>
                <a:tab pos="3552825" algn="l"/>
              </a:tabLst>
            </a:pPr>
            <a:r>
              <a:rPr lang="en-US" b="1" dirty="0">
                <a:latin typeface="Times New Roman" panose="02020603050405020304" pitchFamily="18"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3618564" y="1776295"/>
            <a:ext cx="4405373" cy="1232838"/>
          </a:xfrm>
          <a:prstGeom prst="rect">
            <a:avLst/>
          </a:prstGeom>
        </p:spPr>
        <p:txBody>
          <a:bodyPr wrap="none">
            <a:spAutoFit/>
          </a:bodyPr>
          <a:lstStyle/>
          <a:p>
            <a:pPr algn="ctr">
              <a:lnSpc>
                <a:spcPct val="150000"/>
              </a:lnSpc>
              <a:spcAft>
                <a:spcPts val="600"/>
              </a:spcAft>
              <a:tabLst>
                <a:tab pos="285750" algn="l"/>
              </a:tabLst>
            </a:pPr>
            <a:r>
              <a:rPr lang="en-US" sz="3000" b="1" dirty="0">
                <a:latin typeface="Times New Roman" panose="02020603050405020304" pitchFamily="18" charset="0"/>
                <a:ea typeface="Calibri" panose="020F0502020204030204" pitchFamily="34" charset="0"/>
                <a:cs typeface="Times New Roman" panose="02020603050405020304" pitchFamily="18" charset="0"/>
              </a:rPr>
              <a:t>BÁO CÁO HỌC THUẬT</a:t>
            </a:r>
          </a:p>
          <a:p>
            <a:pPr algn="ctr">
              <a:lnSpc>
                <a:spcPct val="150000"/>
              </a:lnSpc>
              <a:spcAft>
                <a:spcPts val="600"/>
              </a:spcAft>
              <a:tabLst>
                <a:tab pos="285750" algn="l"/>
              </a:tabLst>
            </a:pPr>
            <a:r>
              <a:rPr lang="en-US" b="1" dirty="0">
                <a:effectLst/>
                <a:latin typeface="Times New Roman" panose="02020603050405020304" pitchFamily="18" charset="0"/>
                <a:ea typeface="Calibri" panose="020F0502020204030204" pitchFamily="34" charset="0"/>
                <a:cs typeface="Times New Roman" panose="02020603050405020304" pitchFamily="18" charset="0"/>
              </a:rPr>
              <a:t>(NĂM HỌC 2025-2026)</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564524" y="3583836"/>
            <a:ext cx="11062952" cy="669542"/>
          </a:xfrm>
          <a:prstGeom prst="rect">
            <a:avLst/>
          </a:prstGeom>
        </p:spPr>
        <p:txBody>
          <a:bodyPr wrap="square">
            <a:spAutoFit/>
          </a:bodyPr>
          <a:lstStyle/>
          <a:p>
            <a:pPr algn="ctr">
              <a:lnSpc>
                <a:spcPct val="150000"/>
              </a:lnSpc>
              <a:spcAft>
                <a:spcPts val="600"/>
              </a:spcAft>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MỘT SỐ KHOẢNG CÁCH GIỮA CÁC BIẾN NGẪU NHIÊN</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p:cNvSpPr txBox="1"/>
          <p:nvPr/>
        </p:nvSpPr>
        <p:spPr>
          <a:xfrm>
            <a:off x="4692745" y="5545086"/>
            <a:ext cx="5756856" cy="523220"/>
          </a:xfrm>
          <a:prstGeom prst="rect">
            <a:avLst/>
          </a:prstGeom>
          <a:noFill/>
        </p:spPr>
        <p:txBody>
          <a:bodyPr wrap="square" rtlCol="0">
            <a:spAutoFit/>
          </a:bodyPr>
          <a:lstStyle/>
          <a:p>
            <a:r>
              <a:rPr lang="en-US" sz="2800" i="1" dirty="0" err="1"/>
              <a:t>Người</a:t>
            </a:r>
            <a:r>
              <a:rPr lang="en-US" sz="2800" i="1" dirty="0"/>
              <a:t> </a:t>
            </a:r>
            <a:r>
              <a:rPr lang="en-US" sz="2800" i="1" dirty="0" err="1"/>
              <a:t>thực</a:t>
            </a:r>
            <a:r>
              <a:rPr lang="en-US" sz="2800" i="1" dirty="0"/>
              <a:t> </a:t>
            </a:r>
            <a:r>
              <a:rPr lang="en-US" sz="2800" i="1" dirty="0" err="1"/>
              <a:t>hiện</a:t>
            </a:r>
            <a:r>
              <a:rPr lang="en-US" sz="2800" i="1" dirty="0"/>
              <a:t>: </a:t>
            </a:r>
            <a:r>
              <a:rPr lang="en-US" sz="2800" i="1" dirty="0" err="1"/>
              <a:t>Nguyễn</a:t>
            </a:r>
            <a:r>
              <a:rPr lang="en-US" sz="2800" i="1" dirty="0"/>
              <a:t> Thu </a:t>
            </a:r>
            <a:r>
              <a:rPr lang="en-US" sz="2800" i="1" dirty="0" err="1"/>
              <a:t>Hằng</a:t>
            </a:r>
            <a:endParaRPr lang="en-US" sz="2800" i="1" dirty="0"/>
          </a:p>
        </p:txBody>
      </p:sp>
    </p:spTree>
    <p:extLst>
      <p:ext uri="{BB962C8B-B14F-4D97-AF65-F5344CB8AC3E}">
        <p14:creationId xmlns:p14="http://schemas.microsoft.com/office/powerpoint/2010/main" val="229958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B4A35D-3281-1665-09AD-5BA0D54B6E0C}"/>
              </a:ext>
            </a:extLst>
          </p:cNvPr>
          <p:cNvPicPr>
            <a:picLocks noChangeAspect="1"/>
          </p:cNvPicPr>
          <p:nvPr/>
        </p:nvPicPr>
        <p:blipFill>
          <a:blip r:embed="rId2"/>
          <a:stretch>
            <a:fillRect/>
          </a:stretch>
        </p:blipFill>
        <p:spPr>
          <a:xfrm>
            <a:off x="466165" y="217545"/>
            <a:ext cx="8867748" cy="2355325"/>
          </a:xfrm>
          <a:prstGeom prst="rect">
            <a:avLst/>
          </a:prstGeom>
        </p:spPr>
      </p:pic>
    </p:spTree>
    <p:extLst>
      <p:ext uri="{BB962C8B-B14F-4D97-AF65-F5344CB8AC3E}">
        <p14:creationId xmlns:p14="http://schemas.microsoft.com/office/powerpoint/2010/main" val="398845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632977-6A38-63B4-09E4-5D83E7A9BC6C}"/>
              </a:ext>
            </a:extLst>
          </p:cNvPr>
          <p:cNvPicPr>
            <a:picLocks noChangeAspect="1"/>
          </p:cNvPicPr>
          <p:nvPr/>
        </p:nvPicPr>
        <p:blipFill>
          <a:blip r:embed="rId2"/>
          <a:stretch>
            <a:fillRect/>
          </a:stretch>
        </p:blipFill>
        <p:spPr>
          <a:xfrm>
            <a:off x="81292" y="256490"/>
            <a:ext cx="10729250" cy="6081557"/>
          </a:xfrm>
          <a:prstGeom prst="rect">
            <a:avLst/>
          </a:prstGeom>
        </p:spPr>
      </p:pic>
    </p:spTree>
    <p:extLst>
      <p:ext uri="{BB962C8B-B14F-4D97-AF65-F5344CB8AC3E}">
        <p14:creationId xmlns:p14="http://schemas.microsoft.com/office/powerpoint/2010/main" val="4111615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47A788-5158-A3EC-01D2-5754AB1CFACC}"/>
              </a:ext>
            </a:extLst>
          </p:cNvPr>
          <p:cNvSpPr txBox="1"/>
          <p:nvPr/>
        </p:nvSpPr>
        <p:spPr>
          <a:xfrm>
            <a:off x="753218" y="250780"/>
            <a:ext cx="8874876" cy="710451"/>
          </a:xfrm>
          <a:prstGeom prst="rect">
            <a:avLst/>
          </a:prstGeom>
          <a:noFill/>
        </p:spPr>
        <p:txBody>
          <a:bodyPr wrap="square">
            <a:spAutoFit/>
          </a:bodyPr>
          <a:lstStyle/>
          <a:p>
            <a:pPr lvl="0" algn="just">
              <a:lnSpc>
                <a:spcPct val="150000"/>
              </a:lnSpc>
              <a:spcBef>
                <a:spcPts val="600"/>
              </a:spcBef>
              <a:spcAft>
                <a:spcPts val="600"/>
              </a:spcAft>
            </a:pPr>
            <a:r>
              <a:rPr lang="en-US" sz="3000" b="1" dirty="0" err="1">
                <a:effectLst/>
                <a:latin typeface="+mj-lt"/>
                <a:ea typeface="Calibri" panose="020F0502020204030204" pitchFamily="34" charset="0"/>
                <a:cs typeface="Times New Roman" panose="02020603050405020304" pitchFamily="18" charset="0"/>
              </a:rPr>
              <a:t>Phần</a:t>
            </a:r>
            <a:r>
              <a:rPr lang="en-US" sz="3000" b="1" dirty="0">
                <a:effectLst/>
                <a:latin typeface="+mj-lt"/>
                <a:ea typeface="Calibri" panose="020F0502020204030204" pitchFamily="34" charset="0"/>
                <a:cs typeface="Times New Roman" panose="02020603050405020304" pitchFamily="18" charset="0"/>
              </a:rPr>
              <a:t> </a:t>
            </a:r>
            <a:r>
              <a:rPr lang="en-US" sz="3000" b="1" dirty="0">
                <a:latin typeface="+mj-lt"/>
                <a:ea typeface="Calibri" panose="020F0502020204030204" pitchFamily="34" charset="0"/>
                <a:cs typeface="Times New Roman" panose="02020603050405020304" pitchFamily="18" charset="0"/>
              </a:rPr>
              <a:t>2</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Mối</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liên</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hệ</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với</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các</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khoảng</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cách</a:t>
            </a:r>
            <a:r>
              <a:rPr lang="en-US" sz="3000" b="1" dirty="0">
                <a:effectLst/>
                <a:latin typeface="+mj-lt"/>
                <a:ea typeface="Calibri" panose="020F0502020204030204" pitchFamily="34" charset="0"/>
                <a:cs typeface="Times New Roman" panose="02020603050405020304" pitchFamily="18" charset="0"/>
              </a:rPr>
              <a:t> </a:t>
            </a:r>
            <a:r>
              <a:rPr lang="en-US" sz="3000" b="1" dirty="0" err="1">
                <a:effectLst/>
                <a:latin typeface="+mj-lt"/>
                <a:ea typeface="Calibri" panose="020F0502020204030204" pitchFamily="34" charset="0"/>
                <a:cs typeface="Times New Roman" panose="02020603050405020304" pitchFamily="18" charset="0"/>
              </a:rPr>
              <a:t>khác</a:t>
            </a:r>
            <a:endParaRPr lang="en-AU" sz="3000" dirty="0">
              <a:effectLst/>
              <a:latin typeface="+mj-lt"/>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8F8F4766-BAD3-2FCF-AC75-0DFF121FAD35}"/>
              </a:ext>
            </a:extLst>
          </p:cNvPr>
          <p:cNvPicPr>
            <a:picLocks noChangeAspect="1"/>
          </p:cNvPicPr>
          <p:nvPr/>
        </p:nvPicPr>
        <p:blipFill>
          <a:blip r:embed="rId2"/>
          <a:stretch>
            <a:fillRect/>
          </a:stretch>
        </p:blipFill>
        <p:spPr>
          <a:xfrm>
            <a:off x="259973" y="1138693"/>
            <a:ext cx="10022545" cy="2144562"/>
          </a:xfrm>
          <a:prstGeom prst="rect">
            <a:avLst/>
          </a:prstGeom>
        </p:spPr>
      </p:pic>
      <p:pic>
        <p:nvPicPr>
          <p:cNvPr id="6" name="Picture 5">
            <a:extLst>
              <a:ext uri="{FF2B5EF4-FFF2-40B4-BE49-F238E27FC236}">
                <a16:creationId xmlns:a16="http://schemas.microsoft.com/office/drawing/2014/main" id="{123BD6CA-F95C-70A6-E7F2-F65F0C377326}"/>
              </a:ext>
            </a:extLst>
          </p:cNvPr>
          <p:cNvPicPr>
            <a:picLocks noChangeAspect="1"/>
          </p:cNvPicPr>
          <p:nvPr/>
        </p:nvPicPr>
        <p:blipFill>
          <a:blip r:embed="rId3"/>
          <a:stretch>
            <a:fillRect/>
          </a:stretch>
        </p:blipFill>
        <p:spPr>
          <a:xfrm>
            <a:off x="385483" y="3970343"/>
            <a:ext cx="6224906" cy="886570"/>
          </a:xfrm>
          <a:prstGeom prst="rect">
            <a:avLst/>
          </a:prstGeom>
        </p:spPr>
      </p:pic>
      <p:pic>
        <p:nvPicPr>
          <p:cNvPr id="7" name="Picture 6">
            <a:extLst>
              <a:ext uri="{FF2B5EF4-FFF2-40B4-BE49-F238E27FC236}">
                <a16:creationId xmlns:a16="http://schemas.microsoft.com/office/drawing/2014/main" id="{30D96345-0402-9B9B-F9A6-D0FAB9CBECB7}"/>
              </a:ext>
            </a:extLst>
          </p:cNvPr>
          <p:cNvPicPr>
            <a:picLocks noChangeAspect="1"/>
          </p:cNvPicPr>
          <p:nvPr/>
        </p:nvPicPr>
        <p:blipFill>
          <a:blip r:embed="rId4"/>
          <a:stretch>
            <a:fillRect/>
          </a:stretch>
        </p:blipFill>
        <p:spPr>
          <a:xfrm>
            <a:off x="1494687" y="5136924"/>
            <a:ext cx="4601313" cy="1183194"/>
          </a:xfrm>
          <a:prstGeom prst="rect">
            <a:avLst/>
          </a:prstGeom>
        </p:spPr>
      </p:pic>
      <p:pic>
        <p:nvPicPr>
          <p:cNvPr id="8" name="Picture 7">
            <a:extLst>
              <a:ext uri="{FF2B5EF4-FFF2-40B4-BE49-F238E27FC236}">
                <a16:creationId xmlns:a16="http://schemas.microsoft.com/office/drawing/2014/main" id="{E584DC5B-3F77-4E01-8A49-0E814E765031}"/>
              </a:ext>
            </a:extLst>
          </p:cNvPr>
          <p:cNvPicPr>
            <a:picLocks noChangeAspect="1"/>
          </p:cNvPicPr>
          <p:nvPr/>
        </p:nvPicPr>
        <p:blipFill>
          <a:blip r:embed="rId5"/>
          <a:stretch>
            <a:fillRect/>
          </a:stretch>
        </p:blipFill>
        <p:spPr>
          <a:xfrm>
            <a:off x="5796478" y="5309305"/>
            <a:ext cx="4783550" cy="979918"/>
          </a:xfrm>
          <a:prstGeom prst="rect">
            <a:avLst/>
          </a:prstGeom>
        </p:spPr>
      </p:pic>
      <p:grpSp>
        <p:nvGrpSpPr>
          <p:cNvPr id="12" name="Group 11">
            <a:extLst>
              <a:ext uri="{FF2B5EF4-FFF2-40B4-BE49-F238E27FC236}">
                <a16:creationId xmlns:a16="http://schemas.microsoft.com/office/drawing/2014/main" id="{E405C318-C166-EF3E-C1E3-7E6A2FC08D79}"/>
              </a:ext>
            </a:extLst>
          </p:cNvPr>
          <p:cNvGrpSpPr/>
          <p:nvPr/>
        </p:nvGrpSpPr>
        <p:grpSpPr>
          <a:xfrm>
            <a:off x="6051175" y="3872753"/>
            <a:ext cx="3872753" cy="984160"/>
            <a:chOff x="6006352" y="4167565"/>
            <a:chExt cx="3386470" cy="807847"/>
          </a:xfrm>
        </p:grpSpPr>
        <p:pic>
          <p:nvPicPr>
            <p:cNvPr id="10" name="Picture 9">
              <a:extLst>
                <a:ext uri="{FF2B5EF4-FFF2-40B4-BE49-F238E27FC236}">
                  <a16:creationId xmlns:a16="http://schemas.microsoft.com/office/drawing/2014/main" id="{AD9F2B67-8E38-6F21-A76B-E29F9A62ADC4}"/>
                </a:ext>
              </a:extLst>
            </p:cNvPr>
            <p:cNvPicPr>
              <a:picLocks noChangeAspect="1"/>
            </p:cNvPicPr>
            <p:nvPr/>
          </p:nvPicPr>
          <p:blipFill>
            <a:blip r:embed="rId6"/>
            <a:stretch>
              <a:fillRect/>
            </a:stretch>
          </p:blipFill>
          <p:spPr>
            <a:xfrm>
              <a:off x="6006352" y="4253609"/>
              <a:ext cx="1810060" cy="721803"/>
            </a:xfrm>
            <a:prstGeom prst="rect">
              <a:avLst/>
            </a:prstGeom>
          </p:spPr>
        </p:pic>
        <p:pic>
          <p:nvPicPr>
            <p:cNvPr id="11" name="Picture 10">
              <a:extLst>
                <a:ext uri="{FF2B5EF4-FFF2-40B4-BE49-F238E27FC236}">
                  <a16:creationId xmlns:a16="http://schemas.microsoft.com/office/drawing/2014/main" id="{03E00507-F27F-BFD7-E246-183C9825A7E3}"/>
                </a:ext>
              </a:extLst>
            </p:cNvPr>
            <p:cNvPicPr>
              <a:picLocks noChangeAspect="1"/>
            </p:cNvPicPr>
            <p:nvPr/>
          </p:nvPicPr>
          <p:blipFill>
            <a:blip r:embed="rId7"/>
            <a:stretch>
              <a:fillRect/>
            </a:stretch>
          </p:blipFill>
          <p:spPr>
            <a:xfrm>
              <a:off x="8059269" y="4167565"/>
              <a:ext cx="1333553" cy="804365"/>
            </a:xfrm>
            <a:prstGeom prst="rect">
              <a:avLst/>
            </a:prstGeom>
          </p:spPr>
        </p:pic>
      </p:grpSp>
    </p:spTree>
    <p:extLst>
      <p:ext uri="{BB962C8B-B14F-4D97-AF65-F5344CB8AC3E}">
        <p14:creationId xmlns:p14="http://schemas.microsoft.com/office/powerpoint/2010/main" val="234906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29C29CE-22DF-B989-039E-9DC9A4AA68A9}"/>
              </a:ext>
            </a:extLst>
          </p:cNvPr>
          <p:cNvSpPr txBox="1"/>
          <p:nvPr/>
        </p:nvSpPr>
        <p:spPr>
          <a:xfrm>
            <a:off x="418323" y="291140"/>
            <a:ext cx="11355354" cy="5982407"/>
          </a:xfrm>
          <a:prstGeom prst="rect">
            <a:avLst/>
          </a:prstGeom>
          <a:noFill/>
        </p:spPr>
        <p:txBody>
          <a:bodyPr wrap="square">
            <a:spAutoFit/>
          </a:bodyPr>
          <a:lstStyle/>
          <a:p>
            <a:pPr algn="ctr">
              <a:lnSpc>
                <a:spcPct val="150000"/>
              </a:lnSpc>
              <a:spcBef>
                <a:spcPts val="600"/>
              </a:spcBef>
              <a:spcAft>
                <a:spcPts val="600"/>
              </a:spcAft>
            </a:pPr>
            <a:r>
              <a:rPr lang="en-US" sz="2800" b="1" dirty="0">
                <a:effectLst/>
                <a:latin typeface="+mj-lt"/>
                <a:ea typeface="Calibri" panose="020F0502020204030204" pitchFamily="34" charset="0"/>
                <a:cs typeface="Times New Roman" panose="02020603050405020304" pitchFamily="18" charset="0"/>
              </a:rPr>
              <a:t>KẾT LUẬN</a:t>
            </a:r>
            <a:endParaRPr lang="en-AU" sz="2800" dirty="0">
              <a:effectLst/>
              <a:latin typeface="+mj-lt"/>
              <a:ea typeface="Calibri" panose="020F0502020204030204" pitchFamily="34" charset="0"/>
              <a:cs typeface="Times New Roman" panose="02020603050405020304" pitchFamily="18" charset="0"/>
            </a:endParaRPr>
          </a:p>
          <a:p>
            <a:pPr indent="457200" algn="just">
              <a:lnSpc>
                <a:spcPct val="150000"/>
              </a:lnSpc>
              <a:spcBef>
                <a:spcPts val="600"/>
              </a:spcBef>
              <a:spcAft>
                <a:spcPts val="600"/>
              </a:spcAft>
            </a:pPr>
            <a:r>
              <a:rPr lang="vi-VN" sz="2800" dirty="0">
                <a:latin typeface="+mj-lt"/>
                <a:ea typeface="Calibri" panose="020F0502020204030204" pitchFamily="34" charset="0"/>
                <a:cs typeface="Times New Roman" panose="02020603050405020304" pitchFamily="18" charset="0"/>
              </a:rPr>
              <a:t>Báo cáo đã tổng kết một số kiến thức cơ bản về </a:t>
            </a:r>
            <a:r>
              <a:rPr lang="en-US" sz="2800" dirty="0" err="1">
                <a:latin typeface="+mj-lt"/>
                <a:ea typeface="Calibri" panose="020F0502020204030204" pitchFamily="34" charset="0"/>
                <a:cs typeface="Times New Roman" panose="02020603050405020304" pitchFamily="18" charset="0"/>
              </a:rPr>
              <a:t>khoảng</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cách</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biến</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phân</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toàn</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phần</a:t>
            </a:r>
            <a:r>
              <a:rPr lang="en-US" sz="2800" dirty="0">
                <a:latin typeface="+mj-lt"/>
                <a:ea typeface="Calibri" panose="020F0502020204030204" pitchFamily="34" charset="0"/>
                <a:cs typeface="Times New Roman" panose="02020603050405020304" pitchFamily="18" charset="0"/>
              </a:rPr>
              <a:t> </a:t>
            </a:r>
            <a:r>
              <a:rPr lang="vi-VN" sz="2800" dirty="0">
                <a:latin typeface="+mj-lt"/>
                <a:ea typeface="Calibri" panose="020F0502020204030204" pitchFamily="34" charset="0"/>
                <a:cs typeface="Times New Roman" panose="02020603050405020304" pitchFamily="18" charset="0"/>
              </a:rPr>
              <a:t>và khoảng cách thông tin Fisher giữa các biến ngẫu nhiên. Từ đó, tính toán </a:t>
            </a:r>
            <a:r>
              <a:rPr lang="en-US" sz="2800" dirty="0" err="1">
                <a:latin typeface="+mj-lt"/>
                <a:ea typeface="Calibri" panose="020F0502020204030204" pitchFamily="34" charset="0"/>
                <a:cs typeface="Times New Roman" panose="02020603050405020304" pitchFamily="18" charset="0"/>
              </a:rPr>
              <a:t>hai</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khoảng</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cách</a:t>
            </a:r>
            <a:r>
              <a:rPr lang="en-US" sz="2800" dirty="0">
                <a:latin typeface="+mj-lt"/>
                <a:ea typeface="Calibri" panose="020F0502020204030204" pitchFamily="34" charset="0"/>
                <a:cs typeface="Times New Roman" panose="02020603050405020304" pitchFamily="18" charset="0"/>
              </a:rPr>
              <a:t> </a:t>
            </a:r>
            <a:r>
              <a:rPr lang="en-US" sz="2800" dirty="0" err="1">
                <a:latin typeface="+mj-lt"/>
                <a:ea typeface="Calibri" panose="020F0502020204030204" pitchFamily="34" charset="0"/>
                <a:cs typeface="Times New Roman" panose="02020603050405020304" pitchFamily="18" charset="0"/>
              </a:rPr>
              <a:t>này</a:t>
            </a:r>
            <a:r>
              <a:rPr lang="en-US" sz="2800" dirty="0">
                <a:latin typeface="+mj-lt"/>
                <a:ea typeface="Calibri" panose="020F0502020204030204" pitchFamily="34" charset="0"/>
                <a:cs typeface="Times New Roman" panose="02020603050405020304" pitchFamily="18" charset="0"/>
              </a:rPr>
              <a:t> </a:t>
            </a:r>
            <a:r>
              <a:rPr lang="vi-VN" sz="2800" dirty="0">
                <a:latin typeface="+mj-lt"/>
                <a:ea typeface="Calibri" panose="020F0502020204030204" pitchFamily="34" charset="0"/>
                <a:cs typeface="Times New Roman" panose="02020603050405020304" pitchFamily="18" charset="0"/>
              </a:rPr>
              <a:t>giữa một số biến ngẫu nhiên cơ bản. Báo cáo cũng tổng hợp một số mối quan hệ giữa </a:t>
            </a:r>
            <a:r>
              <a:rPr lang="en-US" sz="2800" dirty="0" err="1">
                <a:ea typeface="Calibri" panose="020F0502020204030204" pitchFamily="34" charset="0"/>
                <a:cs typeface="Times New Roman" panose="02020603050405020304" pitchFamily="18" charset="0"/>
              </a:rPr>
              <a:t>khoảng</a:t>
            </a:r>
            <a:r>
              <a:rPr lang="en-US" sz="2800" dirty="0">
                <a:ea typeface="Calibri" panose="020F0502020204030204" pitchFamily="34" charset="0"/>
                <a:cs typeface="Times New Roman" panose="02020603050405020304" pitchFamily="18" charset="0"/>
              </a:rPr>
              <a:t> </a:t>
            </a:r>
            <a:r>
              <a:rPr lang="en-US" sz="2800" dirty="0" err="1">
                <a:ea typeface="Calibri" panose="020F0502020204030204" pitchFamily="34" charset="0"/>
                <a:cs typeface="Times New Roman" panose="02020603050405020304" pitchFamily="18" charset="0"/>
              </a:rPr>
              <a:t>cách</a:t>
            </a:r>
            <a:r>
              <a:rPr lang="en-US" sz="2800" dirty="0">
                <a:ea typeface="Calibri" panose="020F0502020204030204" pitchFamily="34" charset="0"/>
                <a:cs typeface="Times New Roman" panose="02020603050405020304" pitchFamily="18" charset="0"/>
              </a:rPr>
              <a:t> </a:t>
            </a:r>
            <a:r>
              <a:rPr lang="en-US" sz="2800" dirty="0" err="1">
                <a:ea typeface="Calibri" panose="020F0502020204030204" pitchFamily="34" charset="0"/>
                <a:cs typeface="Times New Roman" panose="02020603050405020304" pitchFamily="18" charset="0"/>
              </a:rPr>
              <a:t>biến</a:t>
            </a:r>
            <a:r>
              <a:rPr lang="en-US" sz="2800" dirty="0">
                <a:ea typeface="Calibri" panose="020F0502020204030204" pitchFamily="34" charset="0"/>
                <a:cs typeface="Times New Roman" panose="02020603050405020304" pitchFamily="18" charset="0"/>
              </a:rPr>
              <a:t> </a:t>
            </a:r>
            <a:r>
              <a:rPr lang="en-US" sz="2800" dirty="0" err="1">
                <a:ea typeface="Calibri" panose="020F0502020204030204" pitchFamily="34" charset="0"/>
                <a:cs typeface="Times New Roman" panose="02020603050405020304" pitchFamily="18" charset="0"/>
              </a:rPr>
              <a:t>phân</a:t>
            </a:r>
            <a:r>
              <a:rPr lang="en-US" sz="2800" dirty="0">
                <a:ea typeface="Calibri" panose="020F0502020204030204" pitchFamily="34" charset="0"/>
                <a:cs typeface="Times New Roman" panose="02020603050405020304" pitchFamily="18" charset="0"/>
              </a:rPr>
              <a:t> </a:t>
            </a:r>
            <a:r>
              <a:rPr lang="en-US" sz="2800" dirty="0" err="1">
                <a:ea typeface="Calibri" panose="020F0502020204030204" pitchFamily="34" charset="0"/>
                <a:cs typeface="Times New Roman" panose="02020603050405020304" pitchFamily="18" charset="0"/>
              </a:rPr>
              <a:t>toàn</a:t>
            </a:r>
            <a:r>
              <a:rPr lang="en-US" sz="2800" dirty="0">
                <a:ea typeface="Calibri" panose="020F0502020204030204" pitchFamily="34" charset="0"/>
                <a:cs typeface="Times New Roman" panose="02020603050405020304" pitchFamily="18" charset="0"/>
              </a:rPr>
              <a:t> </a:t>
            </a:r>
            <a:r>
              <a:rPr lang="en-US" sz="2800" dirty="0" err="1">
                <a:ea typeface="Calibri" panose="020F0502020204030204" pitchFamily="34" charset="0"/>
                <a:cs typeface="Times New Roman" panose="02020603050405020304" pitchFamily="18" charset="0"/>
              </a:rPr>
              <a:t>phần</a:t>
            </a:r>
            <a:r>
              <a:rPr lang="en-US" sz="2800" dirty="0">
                <a:ea typeface="Calibri" panose="020F0502020204030204" pitchFamily="34" charset="0"/>
                <a:cs typeface="Times New Roman" panose="02020603050405020304" pitchFamily="18" charset="0"/>
              </a:rPr>
              <a:t> </a:t>
            </a:r>
            <a:r>
              <a:rPr lang="vi-VN" sz="2800" dirty="0">
                <a:ea typeface="Calibri" panose="020F0502020204030204" pitchFamily="34" charset="0"/>
                <a:cs typeface="Times New Roman" panose="02020603050405020304" pitchFamily="18" charset="0"/>
              </a:rPr>
              <a:t>và khoảng cách thông tin Fisher </a:t>
            </a:r>
            <a:r>
              <a:rPr lang="en-US" sz="2800" dirty="0" err="1">
                <a:ea typeface="Calibri" panose="020F0502020204030204" pitchFamily="34" charset="0"/>
                <a:cs typeface="Times New Roman" panose="02020603050405020304" pitchFamily="18" charset="0"/>
              </a:rPr>
              <a:t>với</a:t>
            </a:r>
            <a:r>
              <a:rPr lang="vi-VN" sz="2800" dirty="0">
                <a:latin typeface="+mj-lt"/>
                <a:ea typeface="Calibri" panose="020F0502020204030204" pitchFamily="34" charset="0"/>
                <a:cs typeface="Times New Roman" panose="02020603050405020304" pitchFamily="18" charset="0"/>
              </a:rPr>
              <a:t> một số khoảng cách thường dùng khác. Kết quả của báo cáo nhằm mục đích làm tài liệu tham khảo chuyên ngành xác suất thống kê và hỗ trợ giảng dạy cho sinh viên ngành toán.</a:t>
            </a:r>
            <a:endParaRPr lang="en-AU" sz="28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6560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79ADB2-DF39-550D-F6EC-91282E440B4A}"/>
              </a:ext>
            </a:extLst>
          </p:cNvPr>
          <p:cNvSpPr txBox="1"/>
          <p:nvPr/>
        </p:nvSpPr>
        <p:spPr>
          <a:xfrm>
            <a:off x="1927412" y="2680448"/>
            <a:ext cx="7171765" cy="861774"/>
          </a:xfrm>
          <a:prstGeom prst="rect">
            <a:avLst/>
          </a:prstGeom>
          <a:noFill/>
        </p:spPr>
        <p:txBody>
          <a:bodyPr wrap="square" rtlCol="0">
            <a:spAutoFit/>
          </a:bodyPr>
          <a:lstStyle/>
          <a:p>
            <a:r>
              <a:rPr lang="en-US" sz="5000" dirty="0"/>
              <a:t>Thank you for listening! </a:t>
            </a:r>
            <a:endParaRPr lang="en-AU" sz="5000" dirty="0"/>
          </a:p>
        </p:txBody>
      </p:sp>
    </p:spTree>
    <p:extLst>
      <p:ext uri="{BB962C8B-B14F-4D97-AF65-F5344CB8AC3E}">
        <p14:creationId xmlns:p14="http://schemas.microsoft.com/office/powerpoint/2010/main" val="2777719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p:cNvSpPr/>
              <p:nvPr/>
            </p:nvSpPr>
            <p:spPr>
              <a:xfrm>
                <a:off x="92257" y="153103"/>
                <a:ext cx="11552348" cy="6551794"/>
              </a:xfrm>
              <a:prstGeom prst="rect">
                <a:avLst/>
              </a:prstGeom>
            </p:spPr>
            <p:txBody>
              <a:bodyPr wrap="square">
                <a:spAutoFit/>
              </a:bodyPr>
              <a:lstStyle/>
              <a:p>
                <a:pPr algn="ctr">
                  <a:lnSpc>
                    <a:spcPct val="150000"/>
                  </a:lnSpc>
                  <a:spcAft>
                    <a:spcPts val="600"/>
                  </a:spcAft>
                  <a:tabLst>
                    <a:tab pos="285750" algn="l"/>
                  </a:tabLst>
                </a:pPr>
                <a:r>
                  <a:rPr lang="en-US" sz="2800" b="1" dirty="0">
                    <a:latin typeface="+mj-lt"/>
                    <a:ea typeface="Calibri" panose="020F0502020204030204" pitchFamily="34" charset="0"/>
                    <a:cs typeface="Times New Roman" panose="02020603050405020304" pitchFamily="18" charset="0"/>
                  </a:rPr>
                  <a:t>LỜI GIỚI THIỆU</a:t>
                </a:r>
                <a:endParaRPr lang="en-US" sz="2800" dirty="0">
                  <a:effectLst/>
                  <a:latin typeface="+mj-lt"/>
                  <a:ea typeface="Calibri" panose="020F0502020204030204" pitchFamily="34" charset="0"/>
                  <a:cs typeface="Times New Roman" panose="02020603050405020304" pitchFamily="18" charset="0"/>
                </a:endParaRPr>
              </a:p>
              <a:p>
                <a:pPr marL="457200" indent="-457200">
                  <a:lnSpc>
                    <a:spcPct val="150000"/>
                  </a:lnSpc>
                  <a:buFont typeface="Wingdings" panose="05000000000000000000" pitchFamily="2" charset="2"/>
                  <a:buChar char="Ø"/>
                </a:pPr>
                <a:r>
                  <a:rPr lang="vi-VN" sz="2800" dirty="0">
                    <a:latin typeface="+mj-lt"/>
                  </a:rPr>
                  <a:t>Ước lượng mức độ gần hay đo sự khác biệt giữa các phân phối xác suất là một trong những bài toán cơ bản, quan trọng của lí thuyết xác suất và thống kê toán học. Nó không chỉ cho chúng ta sự so sánh giữa các phân phối, giữa mô hình và hiện thực mà còn mang lại nhiều thông tin về sự hội tụ, ước tính sai số, độ rủi ro và tối ưu hóa trong thuật toán. </a:t>
                </a:r>
                <a:endParaRPr lang="en-US" sz="2800" dirty="0">
                  <a:latin typeface="+mj-lt"/>
                </a:endParaRPr>
              </a:p>
              <a:p>
                <a:pPr marL="457200" indent="-457200">
                  <a:lnSpc>
                    <a:spcPct val="150000"/>
                  </a:lnSpc>
                  <a:buFont typeface="Wingdings" panose="05000000000000000000" pitchFamily="2" charset="2"/>
                  <a:buChar char="Ø"/>
                </a:pPr>
                <a:r>
                  <a:rPr lang="vi-VN" sz="2800" dirty="0">
                    <a:latin typeface="+mj-lt"/>
                  </a:rPr>
                  <a:t>Một số khoảng cách được sử dụng phổ biến như khoảng cách Kolmogorov, khoảng cách Wasserstein, khoảng cách biến phân toàn phần,</a:t>
                </a:r>
                <a14:m>
                  <m:oMath xmlns:m="http://schemas.openxmlformats.org/officeDocument/2006/math">
                    <m:sSup>
                      <m:sSupPr>
                        <m:ctrlPr>
                          <a:rPr lang="en-US" sz="2800" b="0" i="1" smtClean="0">
                            <a:latin typeface="+mj-lt"/>
                          </a:rPr>
                        </m:ctrlPr>
                      </m:sSupPr>
                      <m:e>
                        <m:r>
                          <a:rPr lang="en-US" sz="2800" b="0" i="1" smtClean="0">
                            <a:latin typeface="+mj-lt"/>
                          </a:rPr>
                          <m:t>𝐿</m:t>
                        </m:r>
                      </m:e>
                      <m:sup>
                        <m:r>
                          <a:rPr lang="en-US" sz="2800" b="0" i="1" smtClean="0">
                            <a:latin typeface="+mj-lt"/>
                          </a:rPr>
                          <m:t>𝑝</m:t>
                        </m:r>
                      </m:sup>
                    </m:sSup>
                  </m:oMath>
                </a14:m>
                <a:r>
                  <a:rPr lang="en-US" sz="2800" dirty="0">
                    <a:latin typeface="+mj-lt"/>
                  </a:rPr>
                  <a:t>-k</a:t>
                </a:r>
                <a:r>
                  <a:rPr lang="vi-VN" sz="2800" dirty="0">
                    <a:latin typeface="+mj-lt"/>
                  </a:rPr>
                  <a:t>hoảng cách... </a:t>
                </a:r>
                <a:endParaRPr lang="en-AU" sz="2800" dirty="0">
                  <a:latin typeface="+mj-lt"/>
                </a:endParaRPr>
              </a:p>
            </p:txBody>
          </p:sp>
        </mc:Choice>
        <mc:Fallback>
          <p:sp>
            <p:nvSpPr>
              <p:cNvPr id="4" name="Rectangle 3"/>
              <p:cNvSpPr>
                <a:spLocks noRot="1" noChangeAspect="1" noMove="1" noResize="1" noEditPoints="1" noAdjustHandles="1" noChangeArrowheads="1" noChangeShapeType="1" noTextEdit="1"/>
              </p:cNvSpPr>
              <p:nvPr/>
            </p:nvSpPr>
            <p:spPr>
              <a:xfrm>
                <a:off x="92257" y="153103"/>
                <a:ext cx="11552348" cy="6551794"/>
              </a:xfrm>
              <a:prstGeom prst="rect">
                <a:avLst/>
              </a:prstGeom>
              <a:blipFill>
                <a:blip r:embed="rId2"/>
                <a:stretch>
                  <a:fillRect l="-897" r="-2005" b="-1674"/>
                </a:stretch>
              </a:blipFill>
            </p:spPr>
            <p:txBody>
              <a:bodyPr/>
              <a:lstStyle/>
              <a:p>
                <a:r>
                  <a:rPr lang="en-AU">
                    <a:noFill/>
                  </a:rPr>
                  <a:t> </a:t>
                </a:r>
              </a:p>
            </p:txBody>
          </p:sp>
        </mc:Fallback>
      </mc:AlternateContent>
    </p:spTree>
    <p:extLst>
      <p:ext uri="{BB962C8B-B14F-4D97-AF65-F5344CB8AC3E}">
        <p14:creationId xmlns:p14="http://schemas.microsoft.com/office/powerpoint/2010/main" val="17446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1AC7A-6893-5010-CEA2-E0DFC0092B3C}"/>
              </a:ext>
            </a:extLst>
          </p:cNvPr>
          <p:cNvSpPr txBox="1"/>
          <p:nvPr/>
        </p:nvSpPr>
        <p:spPr>
          <a:xfrm>
            <a:off x="215154" y="421341"/>
            <a:ext cx="10345270" cy="1815882"/>
          </a:xfrm>
          <a:prstGeom prst="rect">
            <a:avLst/>
          </a:prstGeom>
          <a:noFill/>
        </p:spPr>
        <p:txBody>
          <a:bodyPr wrap="square" rtlCol="0">
            <a:spAutoFit/>
          </a:bodyPr>
          <a:lstStyle/>
          <a:p>
            <a:pPr marL="457200" indent="-457200">
              <a:buFont typeface="Wingdings" panose="05000000000000000000" pitchFamily="2" charset="2"/>
              <a:buChar char="Ø"/>
            </a:pPr>
            <a:r>
              <a:rPr lang="en-US" sz="2800" dirty="0"/>
              <a:t>Báo </a:t>
            </a:r>
            <a:r>
              <a:rPr lang="en-US" sz="2800" dirty="0" err="1"/>
              <a:t>cáo</a:t>
            </a:r>
            <a:r>
              <a:rPr lang="en-US" sz="2800" dirty="0"/>
              <a:t> </a:t>
            </a:r>
            <a:r>
              <a:rPr lang="en-US" sz="2800" dirty="0" err="1"/>
              <a:t>học</a:t>
            </a:r>
            <a:r>
              <a:rPr lang="en-US" sz="2800" dirty="0"/>
              <a:t> </a:t>
            </a:r>
            <a:r>
              <a:rPr lang="en-US" sz="2800" dirty="0" err="1"/>
              <a:t>thuật</a:t>
            </a:r>
            <a:r>
              <a:rPr lang="en-US" sz="2800" dirty="0"/>
              <a:t> </a:t>
            </a:r>
            <a:r>
              <a:rPr lang="en-US" sz="2800" dirty="0" err="1"/>
              <a:t>trình</a:t>
            </a:r>
            <a:r>
              <a:rPr lang="en-US" sz="2800" dirty="0"/>
              <a:t> </a:t>
            </a:r>
            <a:r>
              <a:rPr lang="en-US" sz="2800" dirty="0" err="1"/>
              <a:t>bày</a:t>
            </a:r>
            <a:r>
              <a:rPr lang="en-US" sz="2800" dirty="0"/>
              <a:t> </a:t>
            </a:r>
            <a:r>
              <a:rPr lang="en-US" sz="2800" dirty="0" err="1"/>
              <a:t>về</a:t>
            </a:r>
            <a:r>
              <a:rPr lang="en-US" sz="2800" dirty="0"/>
              <a:t> </a:t>
            </a:r>
            <a:r>
              <a:rPr lang="en-US" sz="2800" dirty="0" err="1"/>
              <a:t>hai</a:t>
            </a:r>
            <a:r>
              <a:rPr lang="en-US" sz="2800" dirty="0"/>
              <a:t> </a:t>
            </a:r>
            <a:r>
              <a:rPr lang="en-US" sz="2800" dirty="0" err="1"/>
              <a:t>khoảng</a:t>
            </a:r>
            <a:r>
              <a:rPr lang="en-US" sz="2800" dirty="0"/>
              <a:t> </a:t>
            </a:r>
            <a:r>
              <a:rPr lang="en-US" sz="2800" dirty="0" err="1"/>
              <a:t>cách</a:t>
            </a:r>
            <a:r>
              <a:rPr lang="en-US" sz="2800" dirty="0"/>
              <a:t> </a:t>
            </a:r>
            <a:r>
              <a:rPr lang="en-US" sz="2800" dirty="0" err="1"/>
              <a:t>là</a:t>
            </a:r>
            <a:r>
              <a:rPr lang="en-US" sz="2800" dirty="0"/>
              <a:t> </a:t>
            </a:r>
            <a:r>
              <a:rPr lang="en-US" sz="2800" dirty="0" err="1"/>
              <a:t>khoảng</a:t>
            </a:r>
            <a:r>
              <a:rPr lang="en-US" sz="2800" dirty="0"/>
              <a:t> </a:t>
            </a:r>
            <a:r>
              <a:rPr lang="en-US" sz="2800" dirty="0" err="1"/>
              <a:t>cách</a:t>
            </a:r>
            <a:r>
              <a:rPr lang="en-US" sz="2800" dirty="0"/>
              <a:t> </a:t>
            </a:r>
            <a:r>
              <a:rPr lang="en-US" sz="2800" dirty="0" err="1"/>
              <a:t>biến</a:t>
            </a:r>
            <a:r>
              <a:rPr lang="en-US" sz="2800" dirty="0"/>
              <a:t> </a:t>
            </a:r>
            <a:r>
              <a:rPr lang="en-US" sz="2800" dirty="0" err="1"/>
              <a:t>phân</a:t>
            </a:r>
            <a:r>
              <a:rPr lang="en-US" sz="2800" dirty="0"/>
              <a:t> </a:t>
            </a:r>
            <a:r>
              <a:rPr lang="en-US" sz="2800" dirty="0" err="1"/>
              <a:t>toàn</a:t>
            </a:r>
            <a:r>
              <a:rPr lang="en-US" sz="2800" dirty="0"/>
              <a:t> </a:t>
            </a:r>
            <a:r>
              <a:rPr lang="en-US" sz="2800" dirty="0" err="1"/>
              <a:t>phần</a:t>
            </a:r>
            <a:r>
              <a:rPr lang="en-US" sz="2800" dirty="0"/>
              <a:t> </a:t>
            </a:r>
            <a:r>
              <a:rPr lang="en-US" sz="2800" dirty="0" err="1"/>
              <a:t>và</a:t>
            </a:r>
            <a:r>
              <a:rPr lang="en-US" sz="2800" dirty="0"/>
              <a:t> </a:t>
            </a:r>
            <a:r>
              <a:rPr lang="en-US" sz="2800" dirty="0" err="1"/>
              <a:t>khoảng</a:t>
            </a:r>
            <a:r>
              <a:rPr lang="en-US" sz="2800" dirty="0"/>
              <a:t> </a:t>
            </a:r>
            <a:r>
              <a:rPr lang="en-US" sz="2800" dirty="0" err="1"/>
              <a:t>cách</a:t>
            </a:r>
            <a:r>
              <a:rPr lang="en-US" sz="2800" dirty="0"/>
              <a:t> </a:t>
            </a:r>
            <a:r>
              <a:rPr lang="en-US" sz="2800" dirty="0" err="1"/>
              <a:t>thông</a:t>
            </a:r>
            <a:r>
              <a:rPr lang="en-US" sz="2800" dirty="0"/>
              <a:t> tin Fisher. </a:t>
            </a:r>
            <a:r>
              <a:rPr lang="en-US" sz="2800" dirty="0" err="1"/>
              <a:t>Đây</a:t>
            </a:r>
            <a:r>
              <a:rPr lang="en-US" sz="2800" dirty="0"/>
              <a:t> </a:t>
            </a:r>
            <a:r>
              <a:rPr lang="en-US" sz="2800" dirty="0" err="1"/>
              <a:t>là</a:t>
            </a:r>
            <a:r>
              <a:rPr lang="en-US" sz="2800" dirty="0"/>
              <a:t> </a:t>
            </a:r>
            <a:r>
              <a:rPr lang="en-US" sz="2800" dirty="0" err="1"/>
              <a:t>hai</a:t>
            </a:r>
            <a:r>
              <a:rPr lang="en-US" sz="2800" dirty="0"/>
              <a:t> </a:t>
            </a:r>
            <a:r>
              <a:rPr lang="en-US" sz="2800" dirty="0" err="1"/>
              <a:t>khoảng</a:t>
            </a:r>
            <a:r>
              <a:rPr lang="en-US" sz="2800" dirty="0"/>
              <a:t> </a:t>
            </a:r>
            <a:r>
              <a:rPr lang="en-US" sz="2800" dirty="0" err="1"/>
              <a:t>cách</a:t>
            </a:r>
            <a:r>
              <a:rPr lang="en-US" sz="2800" dirty="0"/>
              <a:t> </a:t>
            </a:r>
            <a:r>
              <a:rPr lang="en-US" sz="2800" dirty="0" err="1"/>
              <a:t>khá</a:t>
            </a:r>
            <a:r>
              <a:rPr lang="en-US" sz="2800" dirty="0"/>
              <a:t> </a:t>
            </a:r>
            <a:r>
              <a:rPr lang="en-US" sz="2800" dirty="0" err="1"/>
              <a:t>mạnh</a:t>
            </a:r>
            <a:r>
              <a:rPr lang="en-US" sz="2800" dirty="0"/>
              <a:t> </a:t>
            </a:r>
            <a:r>
              <a:rPr lang="en-US" sz="2800" dirty="0" err="1"/>
              <a:t>và</a:t>
            </a:r>
            <a:r>
              <a:rPr lang="en-US" sz="2800" dirty="0"/>
              <a:t> </a:t>
            </a:r>
            <a:r>
              <a:rPr lang="en-US" sz="2800" dirty="0" err="1"/>
              <a:t>có</a:t>
            </a:r>
            <a:r>
              <a:rPr lang="en-US" sz="2800" dirty="0"/>
              <a:t> </a:t>
            </a:r>
            <a:r>
              <a:rPr lang="en-US" sz="2800" dirty="0" err="1"/>
              <a:t>nhiều</a:t>
            </a:r>
            <a:r>
              <a:rPr lang="en-US" sz="2800" dirty="0"/>
              <a:t> </a:t>
            </a:r>
            <a:r>
              <a:rPr lang="en-US" sz="2800" dirty="0" err="1"/>
              <a:t>ứng</a:t>
            </a:r>
            <a:r>
              <a:rPr lang="en-US" sz="2800" dirty="0"/>
              <a:t> </a:t>
            </a:r>
            <a:r>
              <a:rPr lang="en-US" sz="2800" dirty="0" err="1"/>
              <a:t>dụng</a:t>
            </a:r>
            <a:r>
              <a:rPr lang="en-US" sz="2800" dirty="0"/>
              <a:t> </a:t>
            </a:r>
            <a:r>
              <a:rPr lang="en-US" sz="2800" dirty="0" err="1"/>
              <a:t>trong</a:t>
            </a:r>
            <a:r>
              <a:rPr lang="en-US" sz="2800" dirty="0"/>
              <a:t> </a:t>
            </a:r>
            <a:r>
              <a:rPr lang="en-US" sz="2800" dirty="0" err="1"/>
              <a:t>xác</a:t>
            </a:r>
            <a:r>
              <a:rPr lang="en-US" sz="2800" dirty="0"/>
              <a:t> </a:t>
            </a:r>
            <a:r>
              <a:rPr lang="en-US" sz="2800" dirty="0" err="1"/>
              <a:t>suất</a:t>
            </a:r>
            <a:r>
              <a:rPr lang="en-US" sz="2800" dirty="0"/>
              <a:t> </a:t>
            </a:r>
            <a:r>
              <a:rPr lang="en-US" sz="2800" dirty="0" err="1"/>
              <a:t>thống</a:t>
            </a:r>
            <a:r>
              <a:rPr lang="en-US" sz="2800" dirty="0"/>
              <a:t> </a:t>
            </a:r>
            <a:r>
              <a:rPr lang="en-US" sz="2800" dirty="0" err="1"/>
              <a:t>kê</a:t>
            </a:r>
            <a:r>
              <a:rPr lang="en-US" sz="2800" dirty="0"/>
              <a:t>, </a:t>
            </a:r>
            <a:r>
              <a:rPr lang="en-US" sz="2800" dirty="0" err="1"/>
              <a:t>học</a:t>
            </a:r>
            <a:r>
              <a:rPr lang="en-US" sz="2800" dirty="0"/>
              <a:t> </a:t>
            </a:r>
            <a:r>
              <a:rPr lang="en-US" sz="2800" dirty="0" err="1"/>
              <a:t>máy</a:t>
            </a:r>
            <a:r>
              <a:rPr lang="en-US" sz="2800" dirty="0"/>
              <a:t> </a:t>
            </a:r>
            <a:r>
              <a:rPr lang="en-US" sz="2800" dirty="0" err="1"/>
              <a:t>và</a:t>
            </a:r>
            <a:r>
              <a:rPr lang="en-US" sz="2800" dirty="0"/>
              <a:t> </a:t>
            </a:r>
            <a:r>
              <a:rPr lang="en-US" sz="2800" dirty="0" err="1"/>
              <a:t>lí</a:t>
            </a:r>
            <a:r>
              <a:rPr lang="en-US" sz="2800" dirty="0"/>
              <a:t> </a:t>
            </a:r>
            <a:r>
              <a:rPr lang="en-US" sz="2800" dirty="0" err="1"/>
              <a:t>thuyết</a:t>
            </a:r>
            <a:r>
              <a:rPr lang="en-US" sz="2800" dirty="0"/>
              <a:t> </a:t>
            </a:r>
            <a:r>
              <a:rPr lang="en-US" sz="2800" dirty="0" err="1"/>
              <a:t>thông</a:t>
            </a:r>
            <a:r>
              <a:rPr lang="en-US" sz="2800" dirty="0"/>
              <a:t> tin.</a:t>
            </a:r>
            <a:endParaRPr lang="en-AU" sz="2800" dirty="0"/>
          </a:p>
        </p:txBody>
      </p:sp>
      <p:sp>
        <p:nvSpPr>
          <p:cNvPr id="5" name="TextBox 4">
            <a:extLst>
              <a:ext uri="{FF2B5EF4-FFF2-40B4-BE49-F238E27FC236}">
                <a16:creationId xmlns:a16="http://schemas.microsoft.com/office/drawing/2014/main" id="{ABB736F8-8512-A7F0-C459-1060C8B1DB78}"/>
              </a:ext>
            </a:extLst>
          </p:cNvPr>
          <p:cNvSpPr txBox="1"/>
          <p:nvPr/>
        </p:nvSpPr>
        <p:spPr>
          <a:xfrm>
            <a:off x="482448" y="2685692"/>
            <a:ext cx="11243387" cy="3552639"/>
          </a:xfrm>
          <a:prstGeom prst="rect">
            <a:avLst/>
          </a:prstGeom>
          <a:noFill/>
        </p:spPr>
        <p:txBody>
          <a:bodyPr wrap="square">
            <a:spAutoFit/>
          </a:bodyPr>
          <a:lstStyle/>
          <a:p>
            <a:pPr algn="just">
              <a:lnSpc>
                <a:spcPct val="150000"/>
              </a:lnSpc>
              <a:spcBef>
                <a:spcPts val="600"/>
              </a:spcBef>
              <a:spcAft>
                <a:spcPts val="600"/>
              </a:spcAft>
            </a:pPr>
            <a:r>
              <a:rPr lang="en-US" sz="2800" b="1" i="1" dirty="0" err="1">
                <a:effectLst/>
                <a:latin typeface="+mj-lt"/>
                <a:ea typeface="Calibri" panose="020F0502020204030204" pitchFamily="34" charset="0"/>
                <a:cs typeface="Times New Roman" panose="02020603050405020304" pitchFamily="18" charset="0"/>
              </a:rPr>
              <a:t>Báo</a:t>
            </a:r>
            <a:r>
              <a:rPr lang="en-US" sz="2800" b="1" i="1" dirty="0">
                <a:effectLst/>
                <a:latin typeface="+mj-lt"/>
                <a:ea typeface="Calibri" panose="020F0502020204030204" pitchFamily="34" charset="0"/>
                <a:cs typeface="Times New Roman" panose="02020603050405020304" pitchFamily="18" charset="0"/>
              </a:rPr>
              <a:t> </a:t>
            </a:r>
            <a:r>
              <a:rPr lang="en-US" sz="2800" b="1" i="1" dirty="0" err="1">
                <a:effectLst/>
                <a:latin typeface="+mj-lt"/>
                <a:ea typeface="Calibri" panose="020F0502020204030204" pitchFamily="34" charset="0"/>
                <a:cs typeface="Times New Roman" panose="02020603050405020304" pitchFamily="18" charset="0"/>
              </a:rPr>
              <a:t>cáo</a:t>
            </a:r>
            <a:r>
              <a:rPr lang="en-US" sz="2800" b="1" i="1" dirty="0">
                <a:effectLst/>
                <a:latin typeface="+mj-lt"/>
                <a:ea typeface="Calibri" panose="020F0502020204030204" pitchFamily="34" charset="0"/>
                <a:cs typeface="Times New Roman" panose="02020603050405020304" pitchFamily="18" charset="0"/>
              </a:rPr>
              <a:t> </a:t>
            </a:r>
            <a:r>
              <a:rPr lang="en-US" sz="2800" b="1" i="1" dirty="0" err="1">
                <a:effectLst/>
                <a:latin typeface="+mj-lt"/>
                <a:ea typeface="Calibri" panose="020F0502020204030204" pitchFamily="34" charset="0"/>
                <a:cs typeface="Times New Roman" panose="02020603050405020304" pitchFamily="18" charset="0"/>
              </a:rPr>
              <a:t>học</a:t>
            </a:r>
            <a:r>
              <a:rPr lang="en-US" sz="2800" b="1" i="1" dirty="0">
                <a:effectLst/>
                <a:latin typeface="+mj-lt"/>
                <a:ea typeface="Calibri" panose="020F0502020204030204" pitchFamily="34" charset="0"/>
                <a:cs typeface="Times New Roman" panose="02020603050405020304" pitchFamily="18" charset="0"/>
              </a:rPr>
              <a:t> </a:t>
            </a:r>
            <a:r>
              <a:rPr lang="en-US" sz="2800" b="1" i="1" dirty="0" err="1">
                <a:effectLst/>
                <a:latin typeface="+mj-lt"/>
                <a:ea typeface="Calibri" panose="020F0502020204030204" pitchFamily="34" charset="0"/>
                <a:cs typeface="Times New Roman" panose="02020603050405020304" pitchFamily="18" charset="0"/>
              </a:rPr>
              <a:t>thuật</a:t>
            </a:r>
            <a:r>
              <a:rPr lang="en-US" sz="2800" b="1" i="1" dirty="0">
                <a:effectLst/>
                <a:latin typeface="+mj-lt"/>
                <a:ea typeface="Calibri" panose="020F0502020204030204" pitchFamily="34" charset="0"/>
                <a:cs typeface="Times New Roman" panose="02020603050405020304" pitchFamily="18" charset="0"/>
              </a:rPr>
              <a:t> chia </a:t>
            </a:r>
            <a:r>
              <a:rPr lang="en-US" sz="2800" b="1" i="1" dirty="0" err="1">
                <a:effectLst/>
                <a:latin typeface="+mj-lt"/>
                <a:ea typeface="Calibri" panose="020F0502020204030204" pitchFamily="34" charset="0"/>
                <a:cs typeface="Times New Roman" panose="02020603050405020304" pitchFamily="18" charset="0"/>
              </a:rPr>
              <a:t>làm</a:t>
            </a:r>
            <a:r>
              <a:rPr lang="en-US" sz="2800" b="1" i="1" dirty="0">
                <a:effectLst/>
                <a:latin typeface="+mj-lt"/>
                <a:ea typeface="Calibri" panose="020F0502020204030204" pitchFamily="34" charset="0"/>
                <a:cs typeface="Times New Roman" panose="02020603050405020304" pitchFamily="18" charset="0"/>
              </a:rPr>
              <a:t> </a:t>
            </a:r>
            <a:r>
              <a:rPr lang="en-US" sz="2800" b="1" i="1" dirty="0" err="1">
                <a:latin typeface="+mj-lt"/>
                <a:ea typeface="Calibri" panose="020F0502020204030204" pitchFamily="34" charset="0"/>
                <a:cs typeface="Times New Roman" panose="02020603050405020304" pitchFamily="18" charset="0"/>
              </a:rPr>
              <a:t>hai</a:t>
            </a:r>
            <a:r>
              <a:rPr lang="en-US" sz="2800" b="1" i="1" dirty="0">
                <a:effectLst/>
                <a:latin typeface="+mj-lt"/>
                <a:ea typeface="Calibri" panose="020F0502020204030204" pitchFamily="34" charset="0"/>
                <a:cs typeface="Times New Roman" panose="02020603050405020304" pitchFamily="18" charset="0"/>
              </a:rPr>
              <a:t> </a:t>
            </a:r>
            <a:r>
              <a:rPr lang="en-US" sz="2800" b="1" i="1" dirty="0" err="1">
                <a:effectLst/>
                <a:latin typeface="+mj-lt"/>
                <a:ea typeface="Calibri" panose="020F0502020204030204" pitchFamily="34" charset="0"/>
                <a:cs typeface="Times New Roman" panose="02020603050405020304" pitchFamily="18" charset="0"/>
              </a:rPr>
              <a:t>phần</a:t>
            </a:r>
            <a:endParaRPr lang="en-AU" sz="2800" b="1" i="1" dirty="0">
              <a:effectLst/>
              <a:latin typeface="+mj-lt"/>
              <a:ea typeface="Calibri" panose="020F0502020204030204" pitchFamily="34" charset="0"/>
              <a:cs typeface="Times New Roman" panose="02020603050405020304" pitchFamily="18" charset="0"/>
            </a:endParaRPr>
          </a:p>
          <a:p>
            <a:pPr indent="457200" algn="just">
              <a:lnSpc>
                <a:spcPct val="150000"/>
              </a:lnSpc>
              <a:spcBef>
                <a:spcPts val="600"/>
              </a:spcBef>
              <a:spcAft>
                <a:spcPts val="600"/>
              </a:spcAft>
            </a:pPr>
            <a:r>
              <a:rPr lang="en-US" sz="2800" dirty="0" err="1">
                <a:effectLst/>
                <a:latin typeface="+mj-lt"/>
                <a:ea typeface="Calibri" panose="020F0502020204030204" pitchFamily="34" charset="0"/>
                <a:cs typeface="Times New Roman" panose="02020603050405020304" pitchFamily="18" charset="0"/>
              </a:rPr>
              <a:t>Phần</a:t>
            </a:r>
            <a:r>
              <a:rPr lang="en-US" sz="2800" dirty="0">
                <a:effectLst/>
                <a:latin typeface="+mj-lt"/>
                <a:ea typeface="Calibri" panose="020F0502020204030204" pitchFamily="34" charset="0"/>
                <a:cs typeface="Times New Roman" panose="02020603050405020304" pitchFamily="18" charset="0"/>
              </a:rPr>
              <a:t> 1: </a:t>
            </a:r>
            <a:r>
              <a:rPr lang="en-US" sz="2800" dirty="0" err="1"/>
              <a:t>Trình</a:t>
            </a:r>
            <a:r>
              <a:rPr lang="en-US" sz="2800" dirty="0"/>
              <a:t> </a:t>
            </a:r>
            <a:r>
              <a:rPr lang="en-US" sz="2800" dirty="0" err="1"/>
              <a:t>bày</a:t>
            </a:r>
            <a:r>
              <a:rPr lang="en-US" sz="2800" dirty="0"/>
              <a:t> </a:t>
            </a:r>
            <a:r>
              <a:rPr lang="en-US" sz="2800" dirty="0" err="1"/>
              <a:t>định</a:t>
            </a:r>
            <a:r>
              <a:rPr lang="en-US" sz="2800" dirty="0"/>
              <a:t> </a:t>
            </a:r>
            <a:r>
              <a:rPr lang="en-US" sz="2800" dirty="0" err="1"/>
              <a:t>nghĩa</a:t>
            </a:r>
            <a:r>
              <a:rPr lang="en-US" sz="2800" dirty="0"/>
              <a:t> </a:t>
            </a:r>
            <a:r>
              <a:rPr lang="en-US" sz="2800" dirty="0" err="1"/>
              <a:t>và</a:t>
            </a:r>
            <a:r>
              <a:rPr lang="en-US" sz="2800" dirty="0"/>
              <a:t> </a:t>
            </a:r>
            <a:r>
              <a:rPr lang="en-US" sz="2800" dirty="0" err="1"/>
              <a:t>một</a:t>
            </a:r>
            <a:r>
              <a:rPr lang="en-US" sz="2800" dirty="0"/>
              <a:t> </a:t>
            </a:r>
            <a:r>
              <a:rPr lang="en-US" sz="2800" dirty="0" err="1"/>
              <a:t>số</a:t>
            </a:r>
            <a:r>
              <a:rPr lang="en-US" sz="2800" dirty="0"/>
              <a:t> </a:t>
            </a:r>
            <a:r>
              <a:rPr lang="en-US" sz="2800" dirty="0" err="1"/>
              <a:t>tính</a:t>
            </a:r>
            <a:r>
              <a:rPr lang="en-US" sz="2800" dirty="0"/>
              <a:t> </a:t>
            </a:r>
            <a:r>
              <a:rPr lang="en-US" sz="2800" dirty="0" err="1"/>
              <a:t>chất</a:t>
            </a:r>
            <a:r>
              <a:rPr lang="en-US" sz="2800" dirty="0"/>
              <a:t> </a:t>
            </a:r>
            <a:r>
              <a:rPr lang="en-US" sz="2800" dirty="0" err="1"/>
              <a:t>của</a:t>
            </a:r>
            <a:r>
              <a:rPr lang="en-US" sz="2800" dirty="0"/>
              <a:t> </a:t>
            </a:r>
            <a:r>
              <a:rPr lang="en-US" sz="2800" dirty="0" err="1"/>
              <a:t>khoảng</a:t>
            </a:r>
            <a:r>
              <a:rPr lang="en-US" sz="2800" dirty="0"/>
              <a:t> </a:t>
            </a:r>
            <a:r>
              <a:rPr lang="en-US" sz="2800" dirty="0" err="1"/>
              <a:t>cách</a:t>
            </a:r>
            <a:r>
              <a:rPr lang="en-US" sz="2800" dirty="0"/>
              <a:t> </a:t>
            </a:r>
            <a:r>
              <a:rPr lang="en-US" sz="2800" dirty="0" err="1"/>
              <a:t>biến</a:t>
            </a:r>
            <a:r>
              <a:rPr lang="en-US" sz="2800" dirty="0"/>
              <a:t> </a:t>
            </a:r>
            <a:r>
              <a:rPr lang="en-US" sz="2800" dirty="0" err="1"/>
              <a:t>phân</a:t>
            </a:r>
            <a:r>
              <a:rPr lang="en-US" sz="2800" dirty="0"/>
              <a:t> </a:t>
            </a:r>
            <a:r>
              <a:rPr lang="en-US" sz="2800" dirty="0" err="1"/>
              <a:t>toàn</a:t>
            </a:r>
            <a:r>
              <a:rPr lang="en-US" sz="2800" dirty="0"/>
              <a:t> </a:t>
            </a:r>
            <a:r>
              <a:rPr lang="en-US" sz="2800" dirty="0" err="1"/>
              <a:t>phần</a:t>
            </a:r>
            <a:r>
              <a:rPr lang="en-US" sz="2800" dirty="0"/>
              <a:t> </a:t>
            </a:r>
            <a:r>
              <a:rPr lang="en-US" sz="2800" dirty="0" err="1"/>
              <a:t>và</a:t>
            </a:r>
            <a:r>
              <a:rPr lang="en-US" sz="2800" dirty="0"/>
              <a:t> </a:t>
            </a:r>
            <a:r>
              <a:rPr lang="en-US" sz="2800" dirty="0" err="1"/>
              <a:t>khoảng</a:t>
            </a:r>
            <a:r>
              <a:rPr lang="en-US" sz="2800" dirty="0"/>
              <a:t> </a:t>
            </a:r>
            <a:r>
              <a:rPr lang="en-US" sz="2800" dirty="0" err="1"/>
              <a:t>cách</a:t>
            </a:r>
            <a:r>
              <a:rPr lang="en-US" sz="2800" dirty="0"/>
              <a:t> </a:t>
            </a:r>
            <a:r>
              <a:rPr lang="en-US" sz="2800" dirty="0" err="1"/>
              <a:t>thông</a:t>
            </a:r>
            <a:r>
              <a:rPr lang="en-US" sz="2800" dirty="0"/>
              <a:t> tin Fisher.</a:t>
            </a:r>
            <a:endParaRPr lang="en-AU" sz="2800" dirty="0"/>
          </a:p>
          <a:p>
            <a:pPr indent="457200" algn="just">
              <a:lnSpc>
                <a:spcPct val="150000"/>
              </a:lnSpc>
              <a:spcBef>
                <a:spcPts val="600"/>
              </a:spcBef>
              <a:spcAft>
                <a:spcPts val="600"/>
              </a:spcAft>
            </a:pPr>
            <a:r>
              <a:rPr lang="en-US" sz="2800" dirty="0" err="1">
                <a:effectLst/>
                <a:latin typeface="+mj-lt"/>
                <a:ea typeface="Calibri" panose="020F0502020204030204" pitchFamily="34" charset="0"/>
                <a:cs typeface="Times New Roman" panose="02020603050405020304" pitchFamily="18" charset="0"/>
              </a:rPr>
              <a:t>Phần</a:t>
            </a:r>
            <a:r>
              <a:rPr lang="en-US" sz="2800" dirty="0">
                <a:effectLst/>
                <a:latin typeface="+mj-lt"/>
                <a:ea typeface="Calibri" panose="020F0502020204030204" pitchFamily="34" charset="0"/>
                <a:cs typeface="Times New Roman" panose="02020603050405020304" pitchFamily="18" charset="0"/>
              </a:rPr>
              <a:t> 2: </a:t>
            </a:r>
            <a:r>
              <a:rPr lang="en-US" sz="2800" dirty="0" err="1"/>
              <a:t>Trình</a:t>
            </a:r>
            <a:r>
              <a:rPr lang="en-US" sz="2800" dirty="0"/>
              <a:t> </a:t>
            </a:r>
            <a:r>
              <a:rPr lang="en-US" sz="2800" dirty="0" err="1"/>
              <a:t>bày</a:t>
            </a:r>
            <a:r>
              <a:rPr lang="en-US" sz="2800" dirty="0"/>
              <a:t> </a:t>
            </a:r>
            <a:r>
              <a:rPr lang="en-US" sz="2800" dirty="0" err="1"/>
              <a:t>mối</a:t>
            </a:r>
            <a:r>
              <a:rPr lang="en-US" sz="2800" dirty="0"/>
              <a:t> </a:t>
            </a:r>
            <a:r>
              <a:rPr lang="en-US" sz="2800" dirty="0" err="1"/>
              <a:t>liên</a:t>
            </a:r>
            <a:r>
              <a:rPr lang="en-US" sz="2800" dirty="0"/>
              <a:t> </a:t>
            </a:r>
            <a:r>
              <a:rPr lang="en-US" sz="2800" dirty="0" err="1"/>
              <a:t>hệ</a:t>
            </a:r>
            <a:r>
              <a:rPr lang="en-US" sz="2800" dirty="0"/>
              <a:t> </a:t>
            </a:r>
            <a:r>
              <a:rPr lang="en-US" sz="2800" dirty="0" err="1"/>
              <a:t>giữa</a:t>
            </a:r>
            <a:r>
              <a:rPr lang="en-US" sz="2800" dirty="0"/>
              <a:t> </a:t>
            </a:r>
            <a:r>
              <a:rPr lang="en-US" sz="2800" dirty="0" err="1"/>
              <a:t>những</a:t>
            </a:r>
            <a:r>
              <a:rPr lang="en-US" sz="2800" dirty="0"/>
              <a:t> </a:t>
            </a:r>
            <a:r>
              <a:rPr lang="en-US" sz="2800" dirty="0" err="1"/>
              <a:t>khoảng</a:t>
            </a:r>
            <a:r>
              <a:rPr lang="en-US" sz="2800" dirty="0"/>
              <a:t> </a:t>
            </a:r>
            <a:r>
              <a:rPr lang="en-US" sz="2800" dirty="0" err="1"/>
              <a:t>cách</a:t>
            </a:r>
            <a:r>
              <a:rPr lang="en-US" sz="2800" dirty="0"/>
              <a:t> </a:t>
            </a:r>
            <a:r>
              <a:rPr lang="en-US" sz="2800" dirty="0" err="1"/>
              <a:t>này</a:t>
            </a:r>
            <a:r>
              <a:rPr lang="en-US" sz="2800" dirty="0"/>
              <a:t> </a:t>
            </a:r>
            <a:r>
              <a:rPr lang="en-US" sz="2800" dirty="0" err="1"/>
              <a:t>với</a:t>
            </a:r>
            <a:r>
              <a:rPr lang="en-US" sz="2800" dirty="0"/>
              <a:t> </a:t>
            </a:r>
            <a:r>
              <a:rPr lang="en-US" sz="2800" dirty="0" err="1"/>
              <a:t>một</a:t>
            </a:r>
            <a:r>
              <a:rPr lang="en-US" sz="2800" dirty="0"/>
              <a:t> </a:t>
            </a:r>
            <a:r>
              <a:rPr lang="en-US" sz="2800" dirty="0" err="1"/>
              <a:t>số</a:t>
            </a:r>
            <a:r>
              <a:rPr lang="en-US" sz="2800" dirty="0"/>
              <a:t> </a:t>
            </a:r>
            <a:r>
              <a:rPr lang="en-US" sz="2800" dirty="0" err="1"/>
              <a:t>khoảng</a:t>
            </a:r>
            <a:r>
              <a:rPr lang="en-US" sz="2800" dirty="0"/>
              <a:t> </a:t>
            </a:r>
            <a:r>
              <a:rPr lang="en-US" sz="2800" dirty="0" err="1"/>
              <a:t>cách</a:t>
            </a:r>
            <a:r>
              <a:rPr lang="en-US" sz="2800" dirty="0"/>
              <a:t> </a:t>
            </a:r>
            <a:r>
              <a:rPr lang="en-US" sz="2800" dirty="0" err="1"/>
              <a:t>khác</a:t>
            </a:r>
            <a:endParaRPr lang="en-AU" sz="2800" dirty="0"/>
          </a:p>
        </p:txBody>
      </p:sp>
    </p:spTree>
    <p:extLst>
      <p:ext uri="{BB962C8B-B14F-4D97-AF65-F5344CB8AC3E}">
        <p14:creationId xmlns:p14="http://schemas.microsoft.com/office/powerpoint/2010/main" val="168266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89A067-B208-F6F8-ADED-90ADB45E32AA}"/>
              </a:ext>
            </a:extLst>
          </p:cNvPr>
          <p:cNvSpPr txBox="1"/>
          <p:nvPr/>
        </p:nvSpPr>
        <p:spPr>
          <a:xfrm>
            <a:off x="2331006" y="304569"/>
            <a:ext cx="6221323" cy="710451"/>
          </a:xfrm>
          <a:prstGeom prst="rect">
            <a:avLst/>
          </a:prstGeom>
          <a:noFill/>
        </p:spPr>
        <p:txBody>
          <a:bodyPr wrap="square">
            <a:spAutoFit/>
          </a:bodyPr>
          <a:lstStyle/>
          <a:p>
            <a:pPr lvl="0" algn="just">
              <a:lnSpc>
                <a:spcPct val="150000"/>
              </a:lnSpc>
              <a:spcBef>
                <a:spcPts val="600"/>
              </a:spcBef>
              <a:spcAft>
                <a:spcPts val="600"/>
              </a:spcAft>
            </a:pPr>
            <a:r>
              <a:rPr lang="en-US" sz="3000" b="1" dirty="0" err="1">
                <a:effectLst/>
                <a:latin typeface="+mj-lt"/>
                <a:ea typeface="Calibri" panose="020F0502020204030204" pitchFamily="34" charset="0"/>
                <a:cs typeface="Times New Roman" panose="02020603050405020304" pitchFamily="18" charset="0"/>
              </a:rPr>
              <a:t>Phần</a:t>
            </a:r>
            <a:r>
              <a:rPr lang="en-US" sz="3000" b="1" dirty="0">
                <a:effectLst/>
                <a:latin typeface="+mj-lt"/>
                <a:ea typeface="Calibri" panose="020F0502020204030204" pitchFamily="34" charset="0"/>
                <a:cs typeface="Times New Roman" panose="02020603050405020304" pitchFamily="18" charset="0"/>
              </a:rPr>
              <a:t> 1. </a:t>
            </a:r>
            <a:r>
              <a:rPr lang="en-US" sz="3000" b="1" dirty="0">
                <a:latin typeface="+mj-lt"/>
                <a:ea typeface="Calibri" panose="020F0502020204030204" pitchFamily="34" charset="0"/>
                <a:cs typeface="Times New Roman" panose="02020603050405020304" pitchFamily="18" charset="0"/>
              </a:rPr>
              <a:t>Định </a:t>
            </a:r>
            <a:r>
              <a:rPr lang="en-US" sz="3000" b="1" dirty="0" err="1">
                <a:latin typeface="+mj-lt"/>
                <a:ea typeface="Calibri" panose="020F0502020204030204" pitchFamily="34" charset="0"/>
                <a:cs typeface="Times New Roman" panose="02020603050405020304" pitchFamily="18" charset="0"/>
              </a:rPr>
              <a:t>nghĩa</a:t>
            </a:r>
            <a:r>
              <a:rPr lang="en-US" sz="3000" b="1" dirty="0">
                <a:latin typeface="+mj-lt"/>
                <a:ea typeface="Calibri" panose="020F0502020204030204" pitchFamily="34" charset="0"/>
                <a:cs typeface="Times New Roman" panose="02020603050405020304" pitchFamily="18" charset="0"/>
              </a:rPr>
              <a:t> </a:t>
            </a:r>
            <a:r>
              <a:rPr lang="en-US" sz="3000" b="1" dirty="0" err="1">
                <a:latin typeface="+mj-lt"/>
                <a:ea typeface="Calibri" panose="020F0502020204030204" pitchFamily="34" charset="0"/>
                <a:cs typeface="Times New Roman" panose="02020603050405020304" pitchFamily="18" charset="0"/>
              </a:rPr>
              <a:t>và</a:t>
            </a:r>
            <a:r>
              <a:rPr lang="en-US" sz="3000" b="1" dirty="0">
                <a:latin typeface="+mj-lt"/>
                <a:ea typeface="Calibri" panose="020F0502020204030204" pitchFamily="34" charset="0"/>
                <a:cs typeface="Times New Roman" panose="02020603050405020304" pitchFamily="18" charset="0"/>
              </a:rPr>
              <a:t> </a:t>
            </a:r>
            <a:r>
              <a:rPr lang="en-US" sz="3000" b="1" dirty="0" err="1">
                <a:latin typeface="+mj-lt"/>
                <a:ea typeface="Calibri" panose="020F0502020204030204" pitchFamily="34" charset="0"/>
                <a:cs typeface="Times New Roman" panose="02020603050405020304" pitchFamily="18" charset="0"/>
              </a:rPr>
              <a:t>tính</a:t>
            </a:r>
            <a:r>
              <a:rPr lang="en-US" sz="3000" b="1" dirty="0">
                <a:latin typeface="+mj-lt"/>
                <a:ea typeface="Calibri" panose="020F0502020204030204" pitchFamily="34" charset="0"/>
                <a:cs typeface="Times New Roman" panose="02020603050405020304" pitchFamily="18" charset="0"/>
              </a:rPr>
              <a:t> </a:t>
            </a:r>
            <a:r>
              <a:rPr lang="en-US" sz="3000" b="1" dirty="0" err="1">
                <a:latin typeface="+mj-lt"/>
                <a:ea typeface="Calibri" panose="020F0502020204030204" pitchFamily="34" charset="0"/>
                <a:cs typeface="Times New Roman" panose="02020603050405020304" pitchFamily="18" charset="0"/>
              </a:rPr>
              <a:t>chất</a:t>
            </a:r>
            <a:endParaRPr lang="en-AU" sz="3000" dirty="0">
              <a:effectLst/>
              <a:latin typeface="+mj-lt"/>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BE9D26E4-4DC8-7464-2BB1-D44A447488A5}"/>
              </a:ext>
            </a:extLst>
          </p:cNvPr>
          <p:cNvPicPr>
            <a:picLocks noChangeAspect="1"/>
          </p:cNvPicPr>
          <p:nvPr/>
        </p:nvPicPr>
        <p:blipFill>
          <a:blip r:embed="rId2"/>
          <a:stretch>
            <a:fillRect/>
          </a:stretch>
        </p:blipFill>
        <p:spPr>
          <a:xfrm>
            <a:off x="197406" y="2385074"/>
            <a:ext cx="9610165" cy="3346892"/>
          </a:xfrm>
          <a:prstGeom prst="rect">
            <a:avLst/>
          </a:prstGeom>
        </p:spPr>
      </p:pic>
      <p:sp>
        <p:nvSpPr>
          <p:cNvPr id="4" name="TextBox 3">
            <a:extLst>
              <a:ext uri="{FF2B5EF4-FFF2-40B4-BE49-F238E27FC236}">
                <a16:creationId xmlns:a16="http://schemas.microsoft.com/office/drawing/2014/main" id="{C8B7B2A4-C719-C088-4AA4-B3B0EDB8C3B9}"/>
              </a:ext>
            </a:extLst>
          </p:cNvPr>
          <p:cNvSpPr txBox="1"/>
          <p:nvPr/>
        </p:nvSpPr>
        <p:spPr>
          <a:xfrm>
            <a:off x="260159" y="1425388"/>
            <a:ext cx="11215395" cy="627992"/>
          </a:xfrm>
          <a:prstGeom prst="rect">
            <a:avLst/>
          </a:prstGeom>
          <a:noFill/>
        </p:spPr>
        <p:txBody>
          <a:bodyPr wrap="square">
            <a:spAutoFit/>
          </a:bodyPr>
          <a:lstStyle/>
          <a:p>
            <a:pPr marL="457200" lvl="0" indent="-457200" algn="just">
              <a:lnSpc>
                <a:spcPct val="150000"/>
              </a:lnSpc>
              <a:spcBef>
                <a:spcPts val="600"/>
              </a:spcBef>
              <a:spcAft>
                <a:spcPts val="600"/>
              </a:spcAft>
              <a:buFont typeface="Wingdings" panose="05000000000000000000" pitchFamily="2" charset="2"/>
              <a:buChar char="v"/>
            </a:pPr>
            <a:r>
              <a:rPr lang="en-US" sz="2600" b="1" dirty="0" err="1">
                <a:effectLst/>
                <a:latin typeface="+mj-lt"/>
                <a:ea typeface="Calibri" panose="020F0502020204030204" pitchFamily="34" charset="0"/>
                <a:cs typeface="Times New Roman" panose="02020603050405020304" pitchFamily="18" charset="0"/>
              </a:rPr>
              <a:t>Khoảng</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cách</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biến</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phân</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toàn</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phần</a:t>
            </a:r>
            <a:endParaRPr lang="en-AU" sz="26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80384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BE2E17-BD0C-4394-FC4E-6D72C2EA4CFE}"/>
              </a:ext>
            </a:extLst>
          </p:cNvPr>
          <p:cNvPicPr>
            <a:picLocks noChangeAspect="1"/>
          </p:cNvPicPr>
          <p:nvPr/>
        </p:nvPicPr>
        <p:blipFill>
          <a:blip r:embed="rId2"/>
          <a:stretch>
            <a:fillRect/>
          </a:stretch>
        </p:blipFill>
        <p:spPr>
          <a:xfrm>
            <a:off x="-1" y="140303"/>
            <a:ext cx="9619129" cy="3338427"/>
          </a:xfrm>
          <a:prstGeom prst="rect">
            <a:avLst/>
          </a:prstGeom>
        </p:spPr>
      </p:pic>
      <p:pic>
        <p:nvPicPr>
          <p:cNvPr id="5" name="Picture 4">
            <a:extLst>
              <a:ext uri="{FF2B5EF4-FFF2-40B4-BE49-F238E27FC236}">
                <a16:creationId xmlns:a16="http://schemas.microsoft.com/office/drawing/2014/main" id="{A9B55ADB-7194-63B1-6BE6-C6DDCFA33171}"/>
              </a:ext>
            </a:extLst>
          </p:cNvPr>
          <p:cNvPicPr>
            <a:picLocks noChangeAspect="1"/>
          </p:cNvPicPr>
          <p:nvPr/>
        </p:nvPicPr>
        <p:blipFill>
          <a:blip r:embed="rId3"/>
          <a:stretch>
            <a:fillRect/>
          </a:stretch>
        </p:blipFill>
        <p:spPr>
          <a:xfrm>
            <a:off x="145676" y="3562491"/>
            <a:ext cx="8693523" cy="3235994"/>
          </a:xfrm>
          <a:prstGeom prst="rect">
            <a:avLst/>
          </a:prstGeom>
        </p:spPr>
      </p:pic>
    </p:spTree>
    <p:extLst>
      <p:ext uri="{BB962C8B-B14F-4D97-AF65-F5344CB8AC3E}">
        <p14:creationId xmlns:p14="http://schemas.microsoft.com/office/powerpoint/2010/main" val="3923526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CEEC5-17E6-556D-7422-6C1E6E5782F2}"/>
              </a:ext>
            </a:extLst>
          </p:cNvPr>
          <p:cNvPicPr>
            <a:picLocks noChangeAspect="1"/>
          </p:cNvPicPr>
          <p:nvPr/>
        </p:nvPicPr>
        <p:blipFill>
          <a:blip r:embed="rId2"/>
          <a:stretch>
            <a:fillRect/>
          </a:stretch>
        </p:blipFill>
        <p:spPr>
          <a:xfrm>
            <a:off x="340659" y="354287"/>
            <a:ext cx="9072282" cy="1737828"/>
          </a:xfrm>
          <a:prstGeom prst="rect">
            <a:avLst/>
          </a:prstGeom>
        </p:spPr>
      </p:pic>
      <p:pic>
        <p:nvPicPr>
          <p:cNvPr id="5" name="Picture 4">
            <a:extLst>
              <a:ext uri="{FF2B5EF4-FFF2-40B4-BE49-F238E27FC236}">
                <a16:creationId xmlns:a16="http://schemas.microsoft.com/office/drawing/2014/main" id="{ABF25877-1DFC-2719-4FE6-6BF207A9CA24}"/>
              </a:ext>
            </a:extLst>
          </p:cNvPr>
          <p:cNvPicPr>
            <a:picLocks noChangeAspect="1"/>
          </p:cNvPicPr>
          <p:nvPr/>
        </p:nvPicPr>
        <p:blipFill>
          <a:blip r:embed="rId3"/>
          <a:stretch>
            <a:fillRect/>
          </a:stretch>
        </p:blipFill>
        <p:spPr>
          <a:xfrm>
            <a:off x="430306" y="2500470"/>
            <a:ext cx="8982635" cy="2265416"/>
          </a:xfrm>
          <a:prstGeom prst="rect">
            <a:avLst/>
          </a:prstGeom>
        </p:spPr>
      </p:pic>
    </p:spTree>
    <p:extLst>
      <p:ext uri="{BB962C8B-B14F-4D97-AF65-F5344CB8AC3E}">
        <p14:creationId xmlns:p14="http://schemas.microsoft.com/office/powerpoint/2010/main" val="92517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DCC427-B078-35D5-BADD-56423D7C210E}"/>
              </a:ext>
            </a:extLst>
          </p:cNvPr>
          <p:cNvPicPr>
            <a:picLocks noChangeAspect="1"/>
          </p:cNvPicPr>
          <p:nvPr/>
        </p:nvPicPr>
        <p:blipFill>
          <a:blip r:embed="rId2"/>
          <a:stretch>
            <a:fillRect/>
          </a:stretch>
        </p:blipFill>
        <p:spPr>
          <a:xfrm>
            <a:off x="453817" y="566907"/>
            <a:ext cx="9443217" cy="4199814"/>
          </a:xfrm>
          <a:prstGeom prst="rect">
            <a:avLst/>
          </a:prstGeom>
        </p:spPr>
      </p:pic>
    </p:spTree>
    <p:extLst>
      <p:ext uri="{BB962C8B-B14F-4D97-AF65-F5344CB8AC3E}">
        <p14:creationId xmlns:p14="http://schemas.microsoft.com/office/powerpoint/2010/main" val="56491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559BF3-E56F-8EE6-A06F-E703099FF9AD}"/>
              </a:ext>
            </a:extLst>
          </p:cNvPr>
          <p:cNvPicPr>
            <a:picLocks noChangeAspect="1"/>
          </p:cNvPicPr>
          <p:nvPr/>
        </p:nvPicPr>
        <p:blipFill>
          <a:blip r:embed="rId2"/>
          <a:stretch>
            <a:fillRect/>
          </a:stretch>
        </p:blipFill>
        <p:spPr>
          <a:xfrm>
            <a:off x="399990" y="1030841"/>
            <a:ext cx="9470151" cy="3295877"/>
          </a:xfrm>
          <a:prstGeom prst="rect">
            <a:avLst/>
          </a:prstGeom>
        </p:spPr>
      </p:pic>
      <p:pic>
        <p:nvPicPr>
          <p:cNvPr id="5" name="Picture 4">
            <a:extLst>
              <a:ext uri="{FF2B5EF4-FFF2-40B4-BE49-F238E27FC236}">
                <a16:creationId xmlns:a16="http://schemas.microsoft.com/office/drawing/2014/main" id="{E3595239-8480-D895-ABE4-A17414CF741D}"/>
              </a:ext>
            </a:extLst>
          </p:cNvPr>
          <p:cNvPicPr>
            <a:picLocks noChangeAspect="1"/>
          </p:cNvPicPr>
          <p:nvPr/>
        </p:nvPicPr>
        <p:blipFill>
          <a:blip r:embed="rId3"/>
          <a:stretch>
            <a:fillRect/>
          </a:stretch>
        </p:blipFill>
        <p:spPr>
          <a:xfrm>
            <a:off x="399990" y="4602088"/>
            <a:ext cx="9728106" cy="2106797"/>
          </a:xfrm>
          <a:prstGeom prst="rect">
            <a:avLst/>
          </a:prstGeom>
        </p:spPr>
      </p:pic>
      <p:sp>
        <p:nvSpPr>
          <p:cNvPr id="6" name="TextBox 5">
            <a:extLst>
              <a:ext uri="{FF2B5EF4-FFF2-40B4-BE49-F238E27FC236}">
                <a16:creationId xmlns:a16="http://schemas.microsoft.com/office/drawing/2014/main" id="{E5592663-1D67-AE8E-7C21-A6D7B06FEE77}"/>
              </a:ext>
            </a:extLst>
          </p:cNvPr>
          <p:cNvSpPr txBox="1"/>
          <p:nvPr/>
        </p:nvSpPr>
        <p:spPr>
          <a:xfrm>
            <a:off x="399990" y="127479"/>
            <a:ext cx="6144245" cy="627992"/>
          </a:xfrm>
          <a:prstGeom prst="rect">
            <a:avLst/>
          </a:prstGeom>
          <a:noFill/>
        </p:spPr>
        <p:txBody>
          <a:bodyPr wrap="square">
            <a:spAutoFit/>
          </a:bodyPr>
          <a:lstStyle/>
          <a:p>
            <a:pPr lvl="0" algn="just">
              <a:lnSpc>
                <a:spcPct val="150000"/>
              </a:lnSpc>
              <a:spcBef>
                <a:spcPts val="600"/>
              </a:spcBef>
              <a:spcAft>
                <a:spcPts val="600"/>
              </a:spcAft>
            </a:pPr>
            <a:r>
              <a:rPr lang="en-US" sz="2600" b="1" dirty="0" err="1">
                <a:effectLst/>
                <a:latin typeface="+mj-lt"/>
                <a:ea typeface="Calibri" panose="020F0502020204030204" pitchFamily="34" charset="0"/>
                <a:cs typeface="Times New Roman" panose="02020603050405020304" pitchFamily="18" charset="0"/>
              </a:rPr>
              <a:t>Khoảng</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cách</a:t>
            </a:r>
            <a:r>
              <a:rPr lang="en-US" sz="2600" b="1" dirty="0">
                <a:effectLst/>
                <a:latin typeface="+mj-lt"/>
                <a:ea typeface="Calibri" panose="020F0502020204030204" pitchFamily="34" charset="0"/>
                <a:cs typeface="Times New Roman" panose="02020603050405020304" pitchFamily="18" charset="0"/>
              </a:rPr>
              <a:t> </a:t>
            </a:r>
            <a:r>
              <a:rPr lang="en-US" sz="2600" b="1" dirty="0" err="1">
                <a:effectLst/>
                <a:latin typeface="+mj-lt"/>
                <a:ea typeface="Calibri" panose="020F0502020204030204" pitchFamily="34" charset="0"/>
                <a:cs typeface="Times New Roman" panose="02020603050405020304" pitchFamily="18" charset="0"/>
              </a:rPr>
              <a:t>thông</a:t>
            </a:r>
            <a:r>
              <a:rPr lang="en-US" sz="2600" b="1" dirty="0">
                <a:effectLst/>
                <a:latin typeface="+mj-lt"/>
                <a:ea typeface="Calibri" panose="020F0502020204030204" pitchFamily="34" charset="0"/>
                <a:cs typeface="Times New Roman" panose="02020603050405020304" pitchFamily="18" charset="0"/>
              </a:rPr>
              <a:t> tin Fisher</a:t>
            </a:r>
            <a:endParaRPr lang="en-AU" sz="26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176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547A49-333F-7E8D-3C58-D8B1CA32B0D9}"/>
              </a:ext>
            </a:extLst>
          </p:cNvPr>
          <p:cNvPicPr>
            <a:picLocks noChangeAspect="1"/>
          </p:cNvPicPr>
          <p:nvPr/>
        </p:nvPicPr>
        <p:blipFill>
          <a:blip r:embed="rId2"/>
          <a:stretch>
            <a:fillRect/>
          </a:stretch>
        </p:blipFill>
        <p:spPr>
          <a:xfrm>
            <a:off x="385483" y="641040"/>
            <a:ext cx="8839200" cy="5034726"/>
          </a:xfrm>
          <a:prstGeom prst="rect">
            <a:avLst/>
          </a:prstGeom>
        </p:spPr>
      </p:pic>
    </p:spTree>
    <p:extLst>
      <p:ext uri="{BB962C8B-B14F-4D97-AF65-F5344CB8AC3E}">
        <p14:creationId xmlns:p14="http://schemas.microsoft.com/office/powerpoint/2010/main" val="335595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213</TotalTime>
  <Words>404</Words>
  <Application>Microsoft Office PowerPoint</Application>
  <PresentationFormat>Widescreen</PresentationFormat>
  <Paragraphs>21</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Times New Roman</vt:lpstr>
      <vt:lpstr>Trebuchet MS</vt:lpstr>
      <vt:lpstr>Wingdings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hang pc</dc:creator>
  <cp:lastModifiedBy>Do Quynh Huong</cp:lastModifiedBy>
  <cp:revision>20</cp:revision>
  <dcterms:created xsi:type="dcterms:W3CDTF">2021-06-21T14:17:50Z</dcterms:created>
  <dcterms:modified xsi:type="dcterms:W3CDTF">2026-06-18T14:45:23Z</dcterms:modified>
</cp:coreProperties>
</file>