
<file path=[Content_Types].xml><?xml version="1.0" encoding="utf-8"?>
<Types xmlns="http://schemas.openxmlformats.org/package/2006/content-types">
  <Default Extension="gif" ContentType="image/gi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4"/>
  </p:sldMasterIdLst>
  <p:sldIdLst>
    <p:sldId id="292" r:id="rId5"/>
    <p:sldId id="309" r:id="rId6"/>
    <p:sldId id="310" r:id="rId7"/>
    <p:sldId id="311" r:id="rId8"/>
    <p:sldId id="312" r:id="rId9"/>
    <p:sldId id="313" r:id="rId10"/>
    <p:sldId id="314" r:id="rId11"/>
    <p:sldId id="315" r:id="rId12"/>
    <p:sldId id="316" r:id="rId13"/>
    <p:sldId id="317" r:id="rId14"/>
    <p:sldId id="345" r:id="rId15"/>
    <p:sldId id="319" r:id="rId16"/>
    <p:sldId id="320" r:id="rId17"/>
    <p:sldId id="321" r:id="rId18"/>
    <p:sldId id="322" r:id="rId19"/>
    <p:sldId id="323" r:id="rId20"/>
    <p:sldId id="324" r:id="rId21"/>
    <p:sldId id="325" r:id="rId22"/>
    <p:sldId id="346" r:id="rId23"/>
    <p:sldId id="328" r:id="rId24"/>
    <p:sldId id="329" r:id="rId25"/>
    <p:sldId id="330" r:id="rId26"/>
    <p:sldId id="331" r:id="rId27"/>
    <p:sldId id="332" r:id="rId28"/>
    <p:sldId id="333" r:id="rId29"/>
    <p:sldId id="334" r:id="rId30"/>
    <p:sldId id="335" r:id="rId31"/>
    <p:sldId id="336" r:id="rId32"/>
    <p:sldId id="337" r:id="rId33"/>
    <p:sldId id="338" r:id="rId34"/>
    <p:sldId id="318" r:id="rId35"/>
    <p:sldId id="339" r:id="rId36"/>
    <p:sldId id="341" r:id="rId37"/>
    <p:sldId id="347" r:id="rId38"/>
    <p:sldId id="342" r:id="rId39"/>
    <p:sldId id="343" r:id="rId40"/>
    <p:sldId id="344" r:id="rId41"/>
    <p:sldId id="340" r:id="rId42"/>
    <p:sldId id="348" r:id="rId43"/>
    <p:sldId id="349" r:id="rId4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19" autoAdjust="0"/>
  </p:normalViewPr>
  <p:slideViewPr>
    <p:cSldViewPr snapToGrid="0">
      <p:cViewPr varScale="1">
        <p:scale>
          <a:sx n="78" d="100"/>
          <a:sy n="78" d="100"/>
        </p:scale>
        <p:origin x="806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theme" Target="theme/theme1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tableStyles" Target="tableStyle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viewProps" Target="viewProps.xml"/><Relationship Id="rId20" Type="http://schemas.openxmlformats.org/officeDocument/2006/relationships/slide" Target="slides/slide16.xml"/><Relationship Id="rId41" Type="http://schemas.openxmlformats.org/officeDocument/2006/relationships/slide" Target="slides/slide37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5509919-36B5-4162-8899-417A9F93473B}" type="doc">
      <dgm:prSet loTypeId="urn:microsoft.com/office/officeart/2016/7/layout/LinearBlockProcessNumbered#1" loCatId="process" qsTypeId="urn:microsoft.com/office/officeart/2005/8/quickstyle/simple2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AAF9DEE3-8444-4CA1-8BC2-D834D3ED6C74}">
      <dgm:prSet custT="1"/>
      <dgm:spPr/>
      <dgm:t>
        <a:bodyPr/>
        <a:lstStyle/>
        <a:p>
          <a:r>
            <a:rPr lang="en-US" sz="2800" dirty="0" err="1"/>
            <a:t>Giới</a:t>
          </a:r>
          <a:r>
            <a:rPr lang="en-US" sz="2800" dirty="0"/>
            <a:t> </a:t>
          </a:r>
          <a:r>
            <a:rPr lang="en-US" sz="2800" dirty="0" err="1"/>
            <a:t>thiệu</a:t>
          </a:r>
          <a:r>
            <a:rPr lang="en-US" sz="2800" dirty="0"/>
            <a:t> </a:t>
          </a:r>
          <a:r>
            <a:rPr lang="en-US" sz="2800" dirty="0" err="1"/>
            <a:t>chung</a:t>
          </a:r>
          <a:endParaRPr lang="en-US" sz="2800" dirty="0"/>
        </a:p>
      </dgm:t>
    </dgm:pt>
    <dgm:pt modelId="{205BDF49-153E-4CE8-8402-E23704595764}" type="parTrans" cxnId="{0A7DA706-17DD-412A-8BE0-4F6529274E66}">
      <dgm:prSet/>
      <dgm:spPr/>
      <dgm:t>
        <a:bodyPr/>
        <a:lstStyle/>
        <a:p>
          <a:endParaRPr lang="en-US"/>
        </a:p>
      </dgm:t>
    </dgm:pt>
    <dgm:pt modelId="{23210C7F-6847-491E-BE1F-A79529AF2B8B}" type="sibTrans" cxnId="{0A7DA706-17DD-412A-8BE0-4F6529274E66}">
      <dgm:prSet phldrT="01" phldr="0"/>
      <dgm:spPr/>
      <dgm:t>
        <a:bodyPr/>
        <a:lstStyle/>
        <a:p>
          <a:r>
            <a:rPr lang="en-US"/>
            <a:t>01</a:t>
          </a:r>
          <a:endParaRPr lang="en-US" dirty="0"/>
        </a:p>
      </dgm:t>
    </dgm:pt>
    <dgm:pt modelId="{B2B879BD-3840-400C-92BD-B2C2383358D7}">
      <dgm:prSet custT="1"/>
      <dgm:spPr/>
      <dgm:t>
        <a:bodyPr/>
        <a:lstStyle/>
        <a:p>
          <a:r>
            <a:rPr lang="en-US" sz="2800" dirty="0" err="1"/>
            <a:t>Các</a:t>
          </a:r>
          <a:r>
            <a:rPr lang="en-US" sz="2800" dirty="0"/>
            <a:t> </a:t>
          </a:r>
          <a:r>
            <a:rPr lang="en-US" sz="2800" dirty="0" err="1"/>
            <a:t>cơ</a:t>
          </a:r>
          <a:r>
            <a:rPr lang="en-US" sz="2800" dirty="0"/>
            <a:t> </a:t>
          </a:r>
          <a:r>
            <a:rPr lang="en-US" sz="2800" dirty="0" err="1"/>
            <a:t>sở</a:t>
          </a:r>
          <a:r>
            <a:rPr lang="en-US" sz="2800" dirty="0"/>
            <a:t> khoa </a:t>
          </a:r>
          <a:r>
            <a:rPr lang="en-US" sz="2800" dirty="0" err="1"/>
            <a:t>học</a:t>
          </a:r>
          <a:r>
            <a:rPr lang="en-US" sz="2800" dirty="0"/>
            <a:t> </a:t>
          </a:r>
          <a:r>
            <a:rPr lang="en-US" sz="2800" dirty="0" err="1"/>
            <a:t>thu</a:t>
          </a:r>
          <a:r>
            <a:rPr lang="en-US" sz="2800" dirty="0"/>
            <a:t> </a:t>
          </a:r>
          <a:r>
            <a:rPr lang="en-US" sz="2800" dirty="0" err="1"/>
            <a:t>hồi</a:t>
          </a:r>
          <a:r>
            <a:rPr lang="en-US" sz="2800" dirty="0"/>
            <a:t> </a:t>
          </a:r>
          <a:r>
            <a:rPr lang="en-US" sz="2800" dirty="0" err="1"/>
            <a:t>đất</a:t>
          </a:r>
          <a:r>
            <a:rPr lang="en-US" sz="2800" dirty="0"/>
            <a:t> </a:t>
          </a:r>
          <a:r>
            <a:rPr lang="en-US" sz="2800" dirty="0" err="1"/>
            <a:t>hiếm</a:t>
          </a:r>
          <a:r>
            <a:rPr lang="en-US" sz="2800" dirty="0"/>
            <a:t> </a:t>
          </a:r>
          <a:r>
            <a:rPr lang="en-US" sz="2800" dirty="0" err="1"/>
            <a:t>từ</a:t>
          </a:r>
          <a:r>
            <a:rPr lang="en-US" sz="2800" dirty="0"/>
            <a:t> </a:t>
          </a:r>
          <a:r>
            <a:rPr lang="en-US" sz="2800" dirty="0" err="1"/>
            <a:t>tro</a:t>
          </a:r>
          <a:r>
            <a:rPr lang="en-US" sz="2800" dirty="0"/>
            <a:t> bay</a:t>
          </a:r>
        </a:p>
      </dgm:t>
    </dgm:pt>
    <dgm:pt modelId="{09440D86-F3E6-4A3C-9E78-1AFC56348641}" type="parTrans" cxnId="{42CDCACA-F394-4044-BBF6-522A0005ABCB}">
      <dgm:prSet/>
      <dgm:spPr/>
      <dgm:t>
        <a:bodyPr/>
        <a:lstStyle/>
        <a:p>
          <a:endParaRPr lang="en-US"/>
        </a:p>
      </dgm:t>
    </dgm:pt>
    <dgm:pt modelId="{FBAA44FF-54DE-45C8-9FAC-512C40277233}" type="sibTrans" cxnId="{42CDCACA-F394-4044-BBF6-522A0005ABCB}">
      <dgm:prSet phldrT="02" phldr="0"/>
      <dgm:spPr/>
      <dgm:t>
        <a:bodyPr/>
        <a:lstStyle/>
        <a:p>
          <a:r>
            <a:rPr lang="en-US"/>
            <a:t>02</a:t>
          </a:r>
          <a:endParaRPr lang="en-US" dirty="0"/>
        </a:p>
      </dgm:t>
    </dgm:pt>
    <dgm:pt modelId="{CA9D674E-4FF1-45DC-82E4-0B2DB6A5363F}">
      <dgm:prSet custT="1"/>
      <dgm:spPr/>
      <dgm:t>
        <a:bodyPr/>
        <a:lstStyle/>
        <a:p>
          <a:r>
            <a:rPr lang="en-US" sz="2800" dirty="0" err="1"/>
            <a:t>Kết</a:t>
          </a:r>
          <a:r>
            <a:rPr lang="en-US" sz="2800" dirty="0"/>
            <a:t> </a:t>
          </a:r>
          <a:r>
            <a:rPr lang="en-US" sz="2800" dirty="0" err="1"/>
            <a:t>luận</a:t>
          </a:r>
          <a:r>
            <a:rPr lang="en-US" sz="2800" dirty="0"/>
            <a:t> </a:t>
          </a:r>
          <a:r>
            <a:rPr lang="en-US" sz="2800" dirty="0" err="1"/>
            <a:t>và</a:t>
          </a:r>
          <a:r>
            <a:rPr lang="en-US" sz="2800" dirty="0"/>
            <a:t> </a:t>
          </a:r>
          <a:r>
            <a:rPr lang="en-US" sz="2800" dirty="0" err="1"/>
            <a:t>triển</a:t>
          </a:r>
          <a:r>
            <a:rPr lang="en-US" sz="2800" dirty="0"/>
            <a:t> </a:t>
          </a:r>
          <a:r>
            <a:rPr lang="en-US" sz="2800" dirty="0" err="1"/>
            <a:t>vọng</a:t>
          </a:r>
          <a:r>
            <a:rPr lang="en-US" sz="2800" dirty="0"/>
            <a:t> </a:t>
          </a:r>
          <a:r>
            <a:rPr lang="en-US" sz="2800" dirty="0" err="1"/>
            <a:t>tương</a:t>
          </a:r>
          <a:r>
            <a:rPr lang="en-US" sz="2800" dirty="0"/>
            <a:t> </a:t>
          </a:r>
          <a:r>
            <a:rPr lang="en-US" sz="2800" dirty="0" err="1"/>
            <a:t>lai</a:t>
          </a:r>
          <a:endParaRPr lang="en-US" sz="2800" dirty="0"/>
        </a:p>
      </dgm:t>
    </dgm:pt>
    <dgm:pt modelId="{F1F10F9B-925A-4787-9D00-91106497A02E}" type="parTrans" cxnId="{C5BD0B3A-2D82-4EC1-9975-05076C4418DA}">
      <dgm:prSet/>
      <dgm:spPr/>
      <dgm:t>
        <a:bodyPr/>
        <a:lstStyle/>
        <a:p>
          <a:endParaRPr lang="en-US"/>
        </a:p>
      </dgm:t>
    </dgm:pt>
    <dgm:pt modelId="{196DA4DC-9DD2-4A39-8A3A-D367BFE5A8BA}" type="sibTrans" cxnId="{C5BD0B3A-2D82-4EC1-9975-05076C4418DA}">
      <dgm:prSet phldrT="05" phldr="0"/>
      <dgm:spPr/>
      <dgm:t>
        <a:bodyPr/>
        <a:lstStyle/>
        <a:p>
          <a:r>
            <a:rPr lang="en-US"/>
            <a:t>05</a:t>
          </a:r>
          <a:endParaRPr lang="en-US" dirty="0"/>
        </a:p>
      </dgm:t>
    </dgm:pt>
    <dgm:pt modelId="{908A8B6D-CFBB-4704-8445-CDAA7602232F}">
      <dgm:prSet custT="1"/>
      <dgm:spPr/>
      <dgm:t>
        <a:bodyPr/>
        <a:lstStyle/>
        <a:p>
          <a:r>
            <a:rPr lang="en-US" sz="28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Tác</a:t>
          </a:r>
          <a:r>
            <a:rPr lang="en-US" sz="28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8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động</a:t>
          </a:r>
          <a:r>
            <a:rPr lang="en-US" sz="28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8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Môi</a:t>
          </a:r>
          <a:r>
            <a:rPr lang="en-US" sz="28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8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trường</a:t>
          </a:r>
          <a:r>
            <a:rPr lang="en-US" sz="2800" dirty="0"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en-US" sz="28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Pháp</a:t>
          </a:r>
          <a:r>
            <a:rPr lang="en-US" sz="28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8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lý</a:t>
          </a:r>
          <a:r>
            <a:rPr lang="en-US" sz="28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8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và</a:t>
          </a:r>
          <a:r>
            <a:rPr lang="en-US" sz="28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8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Xã</a:t>
          </a:r>
          <a:r>
            <a:rPr lang="en-US" sz="28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8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hội</a:t>
          </a:r>
          <a:endParaRPr lang="en-US" sz="2800" dirty="0"/>
        </a:p>
      </dgm:t>
    </dgm:pt>
    <dgm:pt modelId="{B305EFCA-7565-41AD-941C-6C83F21CAA8C}" type="parTrans" cxnId="{8BCB1FA4-DFA4-4F79-AA4A-7AAB423B9F37}">
      <dgm:prSet/>
      <dgm:spPr/>
      <dgm:t>
        <a:bodyPr/>
        <a:lstStyle/>
        <a:p>
          <a:endParaRPr lang="en-US"/>
        </a:p>
      </dgm:t>
    </dgm:pt>
    <dgm:pt modelId="{A97D57B4-C24E-4510-9983-418E71EC8744}" type="sibTrans" cxnId="{8BCB1FA4-DFA4-4F79-AA4A-7AAB423B9F37}">
      <dgm:prSet phldrT="04" phldr="0"/>
      <dgm:spPr/>
      <dgm:t>
        <a:bodyPr/>
        <a:lstStyle/>
        <a:p>
          <a:r>
            <a:rPr lang="en-US"/>
            <a:t>04</a:t>
          </a:r>
        </a:p>
      </dgm:t>
    </dgm:pt>
    <dgm:pt modelId="{6C6232A9-679B-4054-8815-109AB9E9AF67}">
      <dgm:prSet custT="1"/>
      <dgm:spPr/>
      <dgm:t>
        <a:bodyPr/>
        <a:lstStyle/>
        <a:p>
          <a:r>
            <a:rPr lang="en-US" sz="28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Phân</a:t>
          </a:r>
          <a:r>
            <a:rPr lang="en-US" sz="28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8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tích</a:t>
          </a:r>
          <a:r>
            <a:rPr lang="en-US" sz="28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8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kinh</a:t>
          </a:r>
          <a:r>
            <a:rPr lang="en-US" sz="28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8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tế</a:t>
          </a:r>
          <a:r>
            <a:rPr lang="en-US" sz="2800" dirty="0">
              <a:latin typeface="Times New Roman" panose="02020603050405020304" pitchFamily="18" charset="0"/>
              <a:cs typeface="Times New Roman" panose="02020603050405020304" pitchFamily="18" charset="0"/>
            </a:rPr>
            <a:t> - </a:t>
          </a:r>
          <a:r>
            <a:rPr lang="en-US" sz="28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kỹ</a:t>
          </a:r>
          <a:r>
            <a:rPr lang="en-US" sz="28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8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thuật</a:t>
          </a:r>
          <a:endParaRPr lang="en-US" sz="2800" dirty="0"/>
        </a:p>
      </dgm:t>
    </dgm:pt>
    <dgm:pt modelId="{98C37803-2FE9-4CE3-BCD8-6733CC4FF44A}" type="parTrans" cxnId="{6E76D3EF-C117-4F8F-9416-920D6716A374}">
      <dgm:prSet/>
      <dgm:spPr/>
      <dgm:t>
        <a:bodyPr/>
        <a:lstStyle/>
        <a:p>
          <a:endParaRPr lang="en-US"/>
        </a:p>
      </dgm:t>
    </dgm:pt>
    <dgm:pt modelId="{1D40D715-887B-457D-985F-4840F5A9AAC1}" type="sibTrans" cxnId="{6E76D3EF-C117-4F8F-9416-920D6716A374}">
      <dgm:prSet phldrT="03" phldr="0"/>
      <dgm:spPr/>
      <dgm:t>
        <a:bodyPr/>
        <a:lstStyle/>
        <a:p>
          <a:r>
            <a:rPr lang="en-US"/>
            <a:t>03</a:t>
          </a:r>
        </a:p>
      </dgm:t>
    </dgm:pt>
    <dgm:pt modelId="{09F899AB-70CA-46DA-8F8C-58514A9FEF67}" type="pres">
      <dgm:prSet presAssocID="{15509919-36B5-4162-8899-417A9F93473B}" presName="Name0" presStyleCnt="0">
        <dgm:presLayoutVars>
          <dgm:animLvl val="lvl"/>
          <dgm:resizeHandles val="exact"/>
        </dgm:presLayoutVars>
      </dgm:prSet>
      <dgm:spPr/>
    </dgm:pt>
    <dgm:pt modelId="{9E708B2C-9056-43B8-820C-8D4D2D591614}" type="pres">
      <dgm:prSet presAssocID="{AAF9DEE3-8444-4CA1-8BC2-D834D3ED6C74}" presName="compositeNode" presStyleCnt="0">
        <dgm:presLayoutVars>
          <dgm:bulletEnabled val="1"/>
        </dgm:presLayoutVars>
      </dgm:prSet>
      <dgm:spPr/>
    </dgm:pt>
    <dgm:pt modelId="{F4992080-7D4E-4F2B-B608-170DDBB6006A}" type="pres">
      <dgm:prSet presAssocID="{AAF9DEE3-8444-4CA1-8BC2-D834D3ED6C74}" presName="bgRect" presStyleLbl="alignNode1" presStyleIdx="0" presStyleCnt="5" custScaleY="126569" custLinFactNeighborX="-22244" custLinFactNeighborY="-1320"/>
      <dgm:spPr/>
    </dgm:pt>
    <dgm:pt modelId="{15536E38-36FE-4A51-B620-2715BFAD5475}" type="pres">
      <dgm:prSet presAssocID="{23210C7F-6847-491E-BE1F-A79529AF2B8B}" presName="sibTransNodeRect" presStyleLbl="alignNode1" presStyleIdx="0" presStyleCnt="5">
        <dgm:presLayoutVars>
          <dgm:chMax val="0"/>
          <dgm:bulletEnabled val="1"/>
        </dgm:presLayoutVars>
      </dgm:prSet>
      <dgm:spPr/>
    </dgm:pt>
    <dgm:pt modelId="{B158057C-23C1-45AE-9273-5935A8F6104B}" type="pres">
      <dgm:prSet presAssocID="{AAF9DEE3-8444-4CA1-8BC2-D834D3ED6C74}" presName="nodeRect" presStyleLbl="alignNode1" presStyleIdx="0" presStyleCnt="5">
        <dgm:presLayoutVars>
          <dgm:bulletEnabled val="1"/>
        </dgm:presLayoutVars>
      </dgm:prSet>
      <dgm:spPr/>
    </dgm:pt>
    <dgm:pt modelId="{5D52B8B6-958E-480C-9455-911A104C8C73}" type="pres">
      <dgm:prSet presAssocID="{23210C7F-6847-491E-BE1F-A79529AF2B8B}" presName="sibTrans" presStyleCnt="0"/>
      <dgm:spPr/>
    </dgm:pt>
    <dgm:pt modelId="{070CFBFA-AE62-406D-B2E3-4A871FE3EC95}" type="pres">
      <dgm:prSet presAssocID="{B2B879BD-3840-400C-92BD-B2C2383358D7}" presName="compositeNode" presStyleCnt="0">
        <dgm:presLayoutVars>
          <dgm:bulletEnabled val="1"/>
        </dgm:presLayoutVars>
      </dgm:prSet>
      <dgm:spPr/>
    </dgm:pt>
    <dgm:pt modelId="{89A9B4CF-6439-46B1-B6A9-1D6CD5034774}" type="pres">
      <dgm:prSet presAssocID="{B2B879BD-3840-400C-92BD-B2C2383358D7}" presName="bgRect" presStyleLbl="alignNode1" presStyleIdx="1" presStyleCnt="5" custScaleY="126569"/>
      <dgm:spPr/>
    </dgm:pt>
    <dgm:pt modelId="{379B8CE4-8135-4F2C-A5A0-E55EBE328E9A}" type="pres">
      <dgm:prSet presAssocID="{FBAA44FF-54DE-45C8-9FAC-512C40277233}" presName="sibTransNodeRect" presStyleLbl="alignNode1" presStyleIdx="1" presStyleCnt="5">
        <dgm:presLayoutVars>
          <dgm:chMax val="0"/>
          <dgm:bulletEnabled val="1"/>
        </dgm:presLayoutVars>
      </dgm:prSet>
      <dgm:spPr/>
    </dgm:pt>
    <dgm:pt modelId="{9F2B2B99-E41C-48B6-9241-186B3896CDB2}" type="pres">
      <dgm:prSet presAssocID="{B2B879BD-3840-400C-92BD-B2C2383358D7}" presName="nodeRect" presStyleLbl="alignNode1" presStyleIdx="1" presStyleCnt="5">
        <dgm:presLayoutVars>
          <dgm:bulletEnabled val="1"/>
        </dgm:presLayoutVars>
      </dgm:prSet>
      <dgm:spPr/>
    </dgm:pt>
    <dgm:pt modelId="{88CC7DDE-DA0F-42A6-8406-A11161BD6BA9}" type="pres">
      <dgm:prSet presAssocID="{FBAA44FF-54DE-45C8-9FAC-512C40277233}" presName="sibTrans" presStyleCnt="0"/>
      <dgm:spPr/>
    </dgm:pt>
    <dgm:pt modelId="{A83E98FA-54CE-4275-8BAD-D2408B683459}" type="pres">
      <dgm:prSet presAssocID="{6C6232A9-679B-4054-8815-109AB9E9AF67}" presName="compositeNode" presStyleCnt="0">
        <dgm:presLayoutVars>
          <dgm:bulletEnabled val="1"/>
        </dgm:presLayoutVars>
      </dgm:prSet>
      <dgm:spPr/>
    </dgm:pt>
    <dgm:pt modelId="{917054D3-335D-42DD-8636-7A2521C68737}" type="pres">
      <dgm:prSet presAssocID="{6C6232A9-679B-4054-8815-109AB9E9AF67}" presName="bgRect" presStyleLbl="alignNode1" presStyleIdx="2" presStyleCnt="5" custScaleY="126569"/>
      <dgm:spPr/>
    </dgm:pt>
    <dgm:pt modelId="{6B6499A3-CCE1-459B-878C-149D6C80405C}" type="pres">
      <dgm:prSet presAssocID="{1D40D715-887B-457D-985F-4840F5A9AAC1}" presName="sibTransNodeRect" presStyleLbl="alignNode1" presStyleIdx="2" presStyleCnt="5">
        <dgm:presLayoutVars>
          <dgm:chMax val="0"/>
          <dgm:bulletEnabled val="1"/>
        </dgm:presLayoutVars>
      </dgm:prSet>
      <dgm:spPr/>
    </dgm:pt>
    <dgm:pt modelId="{001F5B5C-4685-4240-A480-03351F125BC5}" type="pres">
      <dgm:prSet presAssocID="{6C6232A9-679B-4054-8815-109AB9E9AF67}" presName="nodeRect" presStyleLbl="alignNode1" presStyleIdx="2" presStyleCnt="5">
        <dgm:presLayoutVars>
          <dgm:bulletEnabled val="1"/>
        </dgm:presLayoutVars>
      </dgm:prSet>
      <dgm:spPr/>
    </dgm:pt>
    <dgm:pt modelId="{457779A8-0BC6-4895-9F91-2CC1B47A7DB3}" type="pres">
      <dgm:prSet presAssocID="{1D40D715-887B-457D-985F-4840F5A9AAC1}" presName="sibTrans" presStyleCnt="0"/>
      <dgm:spPr/>
    </dgm:pt>
    <dgm:pt modelId="{0A31AA65-863F-4750-A788-AE34F35093EB}" type="pres">
      <dgm:prSet presAssocID="{908A8B6D-CFBB-4704-8445-CDAA7602232F}" presName="compositeNode" presStyleCnt="0">
        <dgm:presLayoutVars>
          <dgm:bulletEnabled val="1"/>
        </dgm:presLayoutVars>
      </dgm:prSet>
      <dgm:spPr/>
    </dgm:pt>
    <dgm:pt modelId="{E78C1140-4202-42E6-8C48-83CCDD8BAEBD}" type="pres">
      <dgm:prSet presAssocID="{908A8B6D-CFBB-4704-8445-CDAA7602232F}" presName="bgRect" presStyleLbl="alignNode1" presStyleIdx="3" presStyleCnt="5" custScaleY="126569"/>
      <dgm:spPr/>
    </dgm:pt>
    <dgm:pt modelId="{16B2AE4B-2C78-4657-A376-DCDC7987F754}" type="pres">
      <dgm:prSet presAssocID="{A97D57B4-C24E-4510-9983-418E71EC8744}" presName="sibTransNodeRect" presStyleLbl="alignNode1" presStyleIdx="3" presStyleCnt="5">
        <dgm:presLayoutVars>
          <dgm:chMax val="0"/>
          <dgm:bulletEnabled val="1"/>
        </dgm:presLayoutVars>
      </dgm:prSet>
      <dgm:spPr/>
    </dgm:pt>
    <dgm:pt modelId="{F1EE8422-679B-4FC8-8F26-F7449C400B01}" type="pres">
      <dgm:prSet presAssocID="{908A8B6D-CFBB-4704-8445-CDAA7602232F}" presName="nodeRect" presStyleLbl="alignNode1" presStyleIdx="3" presStyleCnt="5">
        <dgm:presLayoutVars>
          <dgm:bulletEnabled val="1"/>
        </dgm:presLayoutVars>
      </dgm:prSet>
      <dgm:spPr/>
    </dgm:pt>
    <dgm:pt modelId="{1B12679B-530C-4F88-B9D1-D47686002AFD}" type="pres">
      <dgm:prSet presAssocID="{A97D57B4-C24E-4510-9983-418E71EC8744}" presName="sibTrans" presStyleCnt="0"/>
      <dgm:spPr/>
    </dgm:pt>
    <dgm:pt modelId="{4C550E1C-ACB2-4A5D-BD4A-3D5D60E405E6}" type="pres">
      <dgm:prSet presAssocID="{CA9D674E-4FF1-45DC-82E4-0B2DB6A5363F}" presName="compositeNode" presStyleCnt="0">
        <dgm:presLayoutVars>
          <dgm:bulletEnabled val="1"/>
        </dgm:presLayoutVars>
      </dgm:prSet>
      <dgm:spPr/>
    </dgm:pt>
    <dgm:pt modelId="{0802B4A8-7224-4B0A-95B7-D17AEB2B2AFF}" type="pres">
      <dgm:prSet presAssocID="{CA9D674E-4FF1-45DC-82E4-0B2DB6A5363F}" presName="bgRect" presStyleLbl="alignNode1" presStyleIdx="4" presStyleCnt="5" custScaleY="126569"/>
      <dgm:spPr/>
    </dgm:pt>
    <dgm:pt modelId="{68AC9669-DC11-473A-AA2E-579A44E78C37}" type="pres">
      <dgm:prSet presAssocID="{196DA4DC-9DD2-4A39-8A3A-D367BFE5A8BA}" presName="sibTransNodeRect" presStyleLbl="alignNode1" presStyleIdx="4" presStyleCnt="5">
        <dgm:presLayoutVars>
          <dgm:chMax val="0"/>
          <dgm:bulletEnabled val="1"/>
        </dgm:presLayoutVars>
      </dgm:prSet>
      <dgm:spPr/>
    </dgm:pt>
    <dgm:pt modelId="{D085015A-41AF-4EFA-A104-4FD73B2362F0}" type="pres">
      <dgm:prSet presAssocID="{CA9D674E-4FF1-45DC-82E4-0B2DB6A5363F}" presName="nodeRect" presStyleLbl="alignNode1" presStyleIdx="4" presStyleCnt="5">
        <dgm:presLayoutVars>
          <dgm:bulletEnabled val="1"/>
        </dgm:presLayoutVars>
      </dgm:prSet>
      <dgm:spPr/>
    </dgm:pt>
  </dgm:ptLst>
  <dgm:cxnLst>
    <dgm:cxn modelId="{0A7DA706-17DD-412A-8BE0-4F6529274E66}" srcId="{15509919-36B5-4162-8899-417A9F93473B}" destId="{AAF9DEE3-8444-4CA1-8BC2-D834D3ED6C74}" srcOrd="0" destOrd="0" parTransId="{205BDF49-153E-4CE8-8402-E23704595764}" sibTransId="{23210C7F-6847-491E-BE1F-A79529AF2B8B}"/>
    <dgm:cxn modelId="{A636F910-0754-4241-A6EA-9CB3F9872D22}" type="presOf" srcId="{908A8B6D-CFBB-4704-8445-CDAA7602232F}" destId="{F1EE8422-679B-4FC8-8F26-F7449C400B01}" srcOrd="1" destOrd="0" presId="urn:microsoft.com/office/officeart/2016/7/layout/LinearBlockProcessNumbered#1"/>
    <dgm:cxn modelId="{109C0B15-B806-4127-A7EA-6F2FD85C2B5C}" type="presOf" srcId="{AAF9DEE3-8444-4CA1-8BC2-D834D3ED6C74}" destId="{B158057C-23C1-45AE-9273-5935A8F6104B}" srcOrd="1" destOrd="0" presId="urn:microsoft.com/office/officeart/2016/7/layout/LinearBlockProcessNumbered#1"/>
    <dgm:cxn modelId="{284ED317-FBD3-4318-9DC1-43DD0A7A84DA}" type="presOf" srcId="{CA9D674E-4FF1-45DC-82E4-0B2DB6A5363F}" destId="{D085015A-41AF-4EFA-A104-4FD73B2362F0}" srcOrd="1" destOrd="0" presId="urn:microsoft.com/office/officeart/2016/7/layout/LinearBlockProcessNumbered#1"/>
    <dgm:cxn modelId="{28938E20-006F-438A-BC3B-539C09A41AF8}" type="presOf" srcId="{23210C7F-6847-491E-BE1F-A79529AF2B8B}" destId="{15536E38-36FE-4A51-B620-2715BFAD5475}" srcOrd="0" destOrd="0" presId="urn:microsoft.com/office/officeart/2016/7/layout/LinearBlockProcessNumbered#1"/>
    <dgm:cxn modelId="{9519B82E-A537-470B-AA27-A5E33C934F3E}" type="presOf" srcId="{196DA4DC-9DD2-4A39-8A3A-D367BFE5A8BA}" destId="{68AC9669-DC11-473A-AA2E-579A44E78C37}" srcOrd="0" destOrd="0" presId="urn:microsoft.com/office/officeart/2016/7/layout/LinearBlockProcessNumbered#1"/>
    <dgm:cxn modelId="{E774C62E-62A2-478F-B2D4-49AC51F9A4FC}" type="presOf" srcId="{FBAA44FF-54DE-45C8-9FAC-512C40277233}" destId="{379B8CE4-8135-4F2C-A5A0-E55EBE328E9A}" srcOrd="0" destOrd="0" presId="urn:microsoft.com/office/officeart/2016/7/layout/LinearBlockProcessNumbered#1"/>
    <dgm:cxn modelId="{E44BDA38-41D7-4B8E-89FF-27C7D5AA021E}" type="presOf" srcId="{1D40D715-887B-457D-985F-4840F5A9AAC1}" destId="{6B6499A3-CCE1-459B-878C-149D6C80405C}" srcOrd="0" destOrd="0" presId="urn:microsoft.com/office/officeart/2016/7/layout/LinearBlockProcessNumbered#1"/>
    <dgm:cxn modelId="{C5BD0B3A-2D82-4EC1-9975-05076C4418DA}" srcId="{15509919-36B5-4162-8899-417A9F93473B}" destId="{CA9D674E-4FF1-45DC-82E4-0B2DB6A5363F}" srcOrd="4" destOrd="0" parTransId="{F1F10F9B-925A-4787-9D00-91106497A02E}" sibTransId="{196DA4DC-9DD2-4A39-8A3A-D367BFE5A8BA}"/>
    <dgm:cxn modelId="{6E5EF465-680F-4962-87CA-2B44BA61BBF3}" type="presOf" srcId="{AAF9DEE3-8444-4CA1-8BC2-D834D3ED6C74}" destId="{F4992080-7D4E-4F2B-B608-170DDBB6006A}" srcOrd="0" destOrd="0" presId="urn:microsoft.com/office/officeart/2016/7/layout/LinearBlockProcessNumbered#1"/>
    <dgm:cxn modelId="{D4B52255-A283-4158-A3D3-B50442EB8D34}" type="presOf" srcId="{A97D57B4-C24E-4510-9983-418E71EC8744}" destId="{16B2AE4B-2C78-4657-A376-DCDC7987F754}" srcOrd="0" destOrd="0" presId="urn:microsoft.com/office/officeart/2016/7/layout/LinearBlockProcessNumbered#1"/>
    <dgm:cxn modelId="{BE05FF76-48E4-476C-9495-A13A63321F9B}" type="presOf" srcId="{B2B879BD-3840-400C-92BD-B2C2383358D7}" destId="{89A9B4CF-6439-46B1-B6A9-1D6CD5034774}" srcOrd="0" destOrd="0" presId="urn:microsoft.com/office/officeart/2016/7/layout/LinearBlockProcessNumbered#1"/>
    <dgm:cxn modelId="{AEC6D081-73F8-41AD-9101-B43295B68E14}" type="presOf" srcId="{CA9D674E-4FF1-45DC-82E4-0B2DB6A5363F}" destId="{0802B4A8-7224-4B0A-95B7-D17AEB2B2AFF}" srcOrd="0" destOrd="0" presId="urn:microsoft.com/office/officeart/2016/7/layout/LinearBlockProcessNumbered#1"/>
    <dgm:cxn modelId="{8F311387-DCC7-45EF-B84E-84795B65EABF}" type="presOf" srcId="{6C6232A9-679B-4054-8815-109AB9E9AF67}" destId="{917054D3-335D-42DD-8636-7A2521C68737}" srcOrd="0" destOrd="0" presId="urn:microsoft.com/office/officeart/2016/7/layout/LinearBlockProcessNumbered#1"/>
    <dgm:cxn modelId="{4E4A8F89-FD02-4521-86CE-06FFF34B4231}" type="presOf" srcId="{908A8B6D-CFBB-4704-8445-CDAA7602232F}" destId="{E78C1140-4202-42E6-8C48-83CCDD8BAEBD}" srcOrd="0" destOrd="0" presId="urn:microsoft.com/office/officeart/2016/7/layout/LinearBlockProcessNumbered#1"/>
    <dgm:cxn modelId="{D4A1119B-21C5-49F1-8AE7-17796583D975}" type="presOf" srcId="{6C6232A9-679B-4054-8815-109AB9E9AF67}" destId="{001F5B5C-4685-4240-A480-03351F125BC5}" srcOrd="1" destOrd="0" presId="urn:microsoft.com/office/officeart/2016/7/layout/LinearBlockProcessNumbered#1"/>
    <dgm:cxn modelId="{8BCB1FA4-DFA4-4F79-AA4A-7AAB423B9F37}" srcId="{15509919-36B5-4162-8899-417A9F93473B}" destId="{908A8B6D-CFBB-4704-8445-CDAA7602232F}" srcOrd="3" destOrd="0" parTransId="{B305EFCA-7565-41AD-941C-6C83F21CAA8C}" sibTransId="{A97D57B4-C24E-4510-9983-418E71EC8744}"/>
    <dgm:cxn modelId="{840BB0C7-181A-4BA4-9324-C35937B4BA77}" type="presOf" srcId="{15509919-36B5-4162-8899-417A9F93473B}" destId="{09F899AB-70CA-46DA-8F8C-58514A9FEF67}" srcOrd="0" destOrd="0" presId="urn:microsoft.com/office/officeart/2016/7/layout/LinearBlockProcessNumbered#1"/>
    <dgm:cxn modelId="{42CDCACA-F394-4044-BBF6-522A0005ABCB}" srcId="{15509919-36B5-4162-8899-417A9F93473B}" destId="{B2B879BD-3840-400C-92BD-B2C2383358D7}" srcOrd="1" destOrd="0" parTransId="{09440D86-F3E6-4A3C-9E78-1AFC56348641}" sibTransId="{FBAA44FF-54DE-45C8-9FAC-512C40277233}"/>
    <dgm:cxn modelId="{6AB3E3E3-CAC3-4821-AAD0-21289FC8AF3F}" type="presOf" srcId="{B2B879BD-3840-400C-92BD-B2C2383358D7}" destId="{9F2B2B99-E41C-48B6-9241-186B3896CDB2}" srcOrd="1" destOrd="0" presId="urn:microsoft.com/office/officeart/2016/7/layout/LinearBlockProcessNumbered#1"/>
    <dgm:cxn modelId="{6E76D3EF-C117-4F8F-9416-920D6716A374}" srcId="{15509919-36B5-4162-8899-417A9F93473B}" destId="{6C6232A9-679B-4054-8815-109AB9E9AF67}" srcOrd="2" destOrd="0" parTransId="{98C37803-2FE9-4CE3-BCD8-6733CC4FF44A}" sibTransId="{1D40D715-887B-457D-985F-4840F5A9AAC1}"/>
    <dgm:cxn modelId="{90D3E440-E32E-4616-A794-C357B58C725C}" type="presParOf" srcId="{09F899AB-70CA-46DA-8F8C-58514A9FEF67}" destId="{9E708B2C-9056-43B8-820C-8D4D2D591614}" srcOrd="0" destOrd="0" presId="urn:microsoft.com/office/officeart/2016/7/layout/LinearBlockProcessNumbered#1"/>
    <dgm:cxn modelId="{94905F72-0547-4876-85BD-1CE201853F0E}" type="presParOf" srcId="{9E708B2C-9056-43B8-820C-8D4D2D591614}" destId="{F4992080-7D4E-4F2B-B608-170DDBB6006A}" srcOrd="0" destOrd="0" presId="urn:microsoft.com/office/officeart/2016/7/layout/LinearBlockProcessNumbered#1"/>
    <dgm:cxn modelId="{32F232D9-C82F-455D-A4CB-8A6F950974CB}" type="presParOf" srcId="{9E708B2C-9056-43B8-820C-8D4D2D591614}" destId="{15536E38-36FE-4A51-B620-2715BFAD5475}" srcOrd="1" destOrd="0" presId="urn:microsoft.com/office/officeart/2016/7/layout/LinearBlockProcessNumbered#1"/>
    <dgm:cxn modelId="{E1630E94-0972-452E-A256-8FE168492E2F}" type="presParOf" srcId="{9E708B2C-9056-43B8-820C-8D4D2D591614}" destId="{B158057C-23C1-45AE-9273-5935A8F6104B}" srcOrd="2" destOrd="0" presId="urn:microsoft.com/office/officeart/2016/7/layout/LinearBlockProcessNumbered#1"/>
    <dgm:cxn modelId="{3D53040A-6114-439D-91AE-A92823686B42}" type="presParOf" srcId="{09F899AB-70CA-46DA-8F8C-58514A9FEF67}" destId="{5D52B8B6-958E-480C-9455-911A104C8C73}" srcOrd="1" destOrd="0" presId="urn:microsoft.com/office/officeart/2016/7/layout/LinearBlockProcessNumbered#1"/>
    <dgm:cxn modelId="{71CD1E60-9941-432A-AAD3-6BEE9759C7CA}" type="presParOf" srcId="{09F899AB-70CA-46DA-8F8C-58514A9FEF67}" destId="{070CFBFA-AE62-406D-B2E3-4A871FE3EC95}" srcOrd="2" destOrd="0" presId="urn:microsoft.com/office/officeart/2016/7/layout/LinearBlockProcessNumbered#1"/>
    <dgm:cxn modelId="{E24E5F24-B05D-485A-B1E3-F029361EAC2F}" type="presParOf" srcId="{070CFBFA-AE62-406D-B2E3-4A871FE3EC95}" destId="{89A9B4CF-6439-46B1-B6A9-1D6CD5034774}" srcOrd="0" destOrd="0" presId="urn:microsoft.com/office/officeart/2016/7/layout/LinearBlockProcessNumbered#1"/>
    <dgm:cxn modelId="{B1A2A29E-FBA6-4188-BE73-D4752962B995}" type="presParOf" srcId="{070CFBFA-AE62-406D-B2E3-4A871FE3EC95}" destId="{379B8CE4-8135-4F2C-A5A0-E55EBE328E9A}" srcOrd="1" destOrd="0" presId="urn:microsoft.com/office/officeart/2016/7/layout/LinearBlockProcessNumbered#1"/>
    <dgm:cxn modelId="{F07F5881-E747-4C57-B3A8-80D81CA9E653}" type="presParOf" srcId="{070CFBFA-AE62-406D-B2E3-4A871FE3EC95}" destId="{9F2B2B99-E41C-48B6-9241-186B3896CDB2}" srcOrd="2" destOrd="0" presId="urn:microsoft.com/office/officeart/2016/7/layout/LinearBlockProcessNumbered#1"/>
    <dgm:cxn modelId="{CFE97617-C516-4DC5-9F9C-80DAA0EDE08F}" type="presParOf" srcId="{09F899AB-70CA-46DA-8F8C-58514A9FEF67}" destId="{88CC7DDE-DA0F-42A6-8406-A11161BD6BA9}" srcOrd="3" destOrd="0" presId="urn:microsoft.com/office/officeart/2016/7/layout/LinearBlockProcessNumbered#1"/>
    <dgm:cxn modelId="{984DC0A7-B89E-4EA7-A45D-370027336E22}" type="presParOf" srcId="{09F899AB-70CA-46DA-8F8C-58514A9FEF67}" destId="{A83E98FA-54CE-4275-8BAD-D2408B683459}" srcOrd="4" destOrd="0" presId="urn:microsoft.com/office/officeart/2016/7/layout/LinearBlockProcessNumbered#1"/>
    <dgm:cxn modelId="{1FE0592D-F5C8-44B6-8E5B-70A8B577BDAB}" type="presParOf" srcId="{A83E98FA-54CE-4275-8BAD-D2408B683459}" destId="{917054D3-335D-42DD-8636-7A2521C68737}" srcOrd="0" destOrd="0" presId="urn:microsoft.com/office/officeart/2016/7/layout/LinearBlockProcessNumbered#1"/>
    <dgm:cxn modelId="{FE70BF76-701D-4A68-828B-B4F251E04383}" type="presParOf" srcId="{A83E98FA-54CE-4275-8BAD-D2408B683459}" destId="{6B6499A3-CCE1-459B-878C-149D6C80405C}" srcOrd="1" destOrd="0" presId="urn:microsoft.com/office/officeart/2016/7/layout/LinearBlockProcessNumbered#1"/>
    <dgm:cxn modelId="{3D53B532-40B1-477D-BEF6-5A0ACD01DD2A}" type="presParOf" srcId="{A83E98FA-54CE-4275-8BAD-D2408B683459}" destId="{001F5B5C-4685-4240-A480-03351F125BC5}" srcOrd="2" destOrd="0" presId="urn:microsoft.com/office/officeart/2016/7/layout/LinearBlockProcessNumbered#1"/>
    <dgm:cxn modelId="{6BB0A366-F7A9-4933-8925-828616480230}" type="presParOf" srcId="{09F899AB-70CA-46DA-8F8C-58514A9FEF67}" destId="{457779A8-0BC6-4895-9F91-2CC1B47A7DB3}" srcOrd="5" destOrd="0" presId="urn:microsoft.com/office/officeart/2016/7/layout/LinearBlockProcessNumbered#1"/>
    <dgm:cxn modelId="{D3C7EE3E-0B8D-4937-BD64-FF9F92A32BD9}" type="presParOf" srcId="{09F899AB-70CA-46DA-8F8C-58514A9FEF67}" destId="{0A31AA65-863F-4750-A788-AE34F35093EB}" srcOrd="6" destOrd="0" presId="urn:microsoft.com/office/officeart/2016/7/layout/LinearBlockProcessNumbered#1"/>
    <dgm:cxn modelId="{2B753B94-A9A7-464D-9CDC-2A190C904F7F}" type="presParOf" srcId="{0A31AA65-863F-4750-A788-AE34F35093EB}" destId="{E78C1140-4202-42E6-8C48-83CCDD8BAEBD}" srcOrd="0" destOrd="0" presId="urn:microsoft.com/office/officeart/2016/7/layout/LinearBlockProcessNumbered#1"/>
    <dgm:cxn modelId="{378BEFDE-275F-46C3-B538-66DE683C5F1B}" type="presParOf" srcId="{0A31AA65-863F-4750-A788-AE34F35093EB}" destId="{16B2AE4B-2C78-4657-A376-DCDC7987F754}" srcOrd="1" destOrd="0" presId="urn:microsoft.com/office/officeart/2016/7/layout/LinearBlockProcessNumbered#1"/>
    <dgm:cxn modelId="{552B103E-1D3C-4FFF-9134-D28A8D614AD4}" type="presParOf" srcId="{0A31AA65-863F-4750-A788-AE34F35093EB}" destId="{F1EE8422-679B-4FC8-8F26-F7449C400B01}" srcOrd="2" destOrd="0" presId="urn:microsoft.com/office/officeart/2016/7/layout/LinearBlockProcessNumbered#1"/>
    <dgm:cxn modelId="{F49A70CD-6405-4CDC-95D8-F99599F7F879}" type="presParOf" srcId="{09F899AB-70CA-46DA-8F8C-58514A9FEF67}" destId="{1B12679B-530C-4F88-B9D1-D47686002AFD}" srcOrd="7" destOrd="0" presId="urn:microsoft.com/office/officeart/2016/7/layout/LinearBlockProcessNumbered#1"/>
    <dgm:cxn modelId="{B7A23FED-2302-47D8-8E80-C7B4D99F0301}" type="presParOf" srcId="{09F899AB-70CA-46DA-8F8C-58514A9FEF67}" destId="{4C550E1C-ACB2-4A5D-BD4A-3D5D60E405E6}" srcOrd="8" destOrd="0" presId="urn:microsoft.com/office/officeart/2016/7/layout/LinearBlockProcessNumbered#1"/>
    <dgm:cxn modelId="{B9E766C8-B1F9-4299-93D9-C5605EEE5998}" type="presParOf" srcId="{4C550E1C-ACB2-4A5D-BD4A-3D5D60E405E6}" destId="{0802B4A8-7224-4B0A-95B7-D17AEB2B2AFF}" srcOrd="0" destOrd="0" presId="urn:microsoft.com/office/officeart/2016/7/layout/LinearBlockProcessNumbered#1"/>
    <dgm:cxn modelId="{DDDBCEBE-059F-40AD-A1D1-8D888A5BCC15}" type="presParOf" srcId="{4C550E1C-ACB2-4A5D-BD4A-3D5D60E405E6}" destId="{68AC9669-DC11-473A-AA2E-579A44E78C37}" srcOrd="1" destOrd="0" presId="urn:microsoft.com/office/officeart/2016/7/layout/LinearBlockProcessNumbered#1"/>
    <dgm:cxn modelId="{90FC101C-CCF0-411F-ABB9-797553DF6D08}" type="presParOf" srcId="{4C550E1C-ACB2-4A5D-BD4A-3D5D60E405E6}" destId="{D085015A-41AF-4EFA-A104-4FD73B2362F0}" srcOrd="2" destOrd="0" presId="urn:microsoft.com/office/officeart/2016/7/layout/LinearBlockProcessNumbered#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4992080-7D4E-4F2B-B608-170DDBB6006A}">
      <dsp:nvSpPr>
        <dsp:cNvPr id="0" name=""/>
        <dsp:cNvSpPr/>
      </dsp:nvSpPr>
      <dsp:spPr>
        <a:xfrm>
          <a:off x="0" y="755662"/>
          <a:ext cx="2107150" cy="3200399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08140" tIns="0" rIns="208140" bIns="330200" numCol="1" spcCol="1270" anchor="t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 err="1"/>
            <a:t>Giới</a:t>
          </a:r>
          <a:r>
            <a:rPr lang="en-US" sz="2800" kern="1200" dirty="0"/>
            <a:t> </a:t>
          </a:r>
          <a:r>
            <a:rPr lang="en-US" sz="2800" kern="1200" dirty="0" err="1"/>
            <a:t>thiệu</a:t>
          </a:r>
          <a:r>
            <a:rPr lang="en-US" sz="2800" kern="1200" dirty="0"/>
            <a:t> </a:t>
          </a:r>
          <a:r>
            <a:rPr lang="en-US" sz="2800" kern="1200" dirty="0" err="1"/>
            <a:t>chung</a:t>
          </a:r>
          <a:endParaRPr lang="en-US" sz="2800" kern="1200" dirty="0"/>
        </a:p>
      </dsp:txBody>
      <dsp:txXfrm>
        <a:off x="0" y="2035821"/>
        <a:ext cx="2107150" cy="1920239"/>
      </dsp:txXfrm>
    </dsp:sp>
    <dsp:sp modelId="{15536E38-36FE-4A51-B620-2715BFAD5475}">
      <dsp:nvSpPr>
        <dsp:cNvPr id="0" name=""/>
        <dsp:cNvSpPr/>
      </dsp:nvSpPr>
      <dsp:spPr>
        <a:xfrm>
          <a:off x="6740" y="1124948"/>
          <a:ext cx="2107150" cy="1011432"/>
        </a:xfrm>
        <a:prstGeom prst="rect">
          <a:avLst/>
        </a:prstGeom>
        <a:noFill/>
        <a:ln w="12700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08140" tIns="165100" rIns="208140" bIns="165100" numCol="1" spcCol="1270" anchor="ctr" anchorCtr="0">
          <a:noAutofit/>
        </a:bodyPr>
        <a:lstStyle/>
        <a:p>
          <a:pPr marL="0" lvl="0" indent="0" algn="l" defTabSz="2178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900" kern="1200"/>
            <a:t>01</a:t>
          </a:r>
          <a:endParaRPr lang="en-US" sz="4900" kern="1200" dirty="0"/>
        </a:p>
      </dsp:txBody>
      <dsp:txXfrm>
        <a:off x="6740" y="1124948"/>
        <a:ext cx="2107150" cy="1011432"/>
      </dsp:txXfrm>
    </dsp:sp>
    <dsp:sp modelId="{89A9B4CF-6439-46B1-B6A9-1D6CD5034774}">
      <dsp:nvSpPr>
        <dsp:cNvPr id="0" name=""/>
        <dsp:cNvSpPr/>
      </dsp:nvSpPr>
      <dsp:spPr>
        <a:xfrm>
          <a:off x="2282463" y="789039"/>
          <a:ext cx="2107150" cy="3200399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08140" tIns="0" rIns="208140" bIns="330200" numCol="1" spcCol="1270" anchor="t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 err="1"/>
            <a:t>Các</a:t>
          </a:r>
          <a:r>
            <a:rPr lang="en-US" sz="2800" kern="1200" dirty="0"/>
            <a:t> </a:t>
          </a:r>
          <a:r>
            <a:rPr lang="en-US" sz="2800" kern="1200" dirty="0" err="1"/>
            <a:t>cơ</a:t>
          </a:r>
          <a:r>
            <a:rPr lang="en-US" sz="2800" kern="1200" dirty="0"/>
            <a:t> </a:t>
          </a:r>
          <a:r>
            <a:rPr lang="en-US" sz="2800" kern="1200" dirty="0" err="1"/>
            <a:t>sở</a:t>
          </a:r>
          <a:r>
            <a:rPr lang="en-US" sz="2800" kern="1200" dirty="0"/>
            <a:t> khoa </a:t>
          </a:r>
          <a:r>
            <a:rPr lang="en-US" sz="2800" kern="1200" dirty="0" err="1"/>
            <a:t>học</a:t>
          </a:r>
          <a:r>
            <a:rPr lang="en-US" sz="2800" kern="1200" dirty="0"/>
            <a:t> </a:t>
          </a:r>
          <a:r>
            <a:rPr lang="en-US" sz="2800" kern="1200" dirty="0" err="1"/>
            <a:t>thu</a:t>
          </a:r>
          <a:r>
            <a:rPr lang="en-US" sz="2800" kern="1200" dirty="0"/>
            <a:t> </a:t>
          </a:r>
          <a:r>
            <a:rPr lang="en-US" sz="2800" kern="1200" dirty="0" err="1"/>
            <a:t>hồi</a:t>
          </a:r>
          <a:r>
            <a:rPr lang="en-US" sz="2800" kern="1200" dirty="0"/>
            <a:t> </a:t>
          </a:r>
          <a:r>
            <a:rPr lang="en-US" sz="2800" kern="1200" dirty="0" err="1"/>
            <a:t>đất</a:t>
          </a:r>
          <a:r>
            <a:rPr lang="en-US" sz="2800" kern="1200" dirty="0"/>
            <a:t> </a:t>
          </a:r>
          <a:r>
            <a:rPr lang="en-US" sz="2800" kern="1200" dirty="0" err="1"/>
            <a:t>hiếm</a:t>
          </a:r>
          <a:r>
            <a:rPr lang="en-US" sz="2800" kern="1200" dirty="0"/>
            <a:t> </a:t>
          </a:r>
          <a:r>
            <a:rPr lang="en-US" sz="2800" kern="1200" dirty="0" err="1"/>
            <a:t>từ</a:t>
          </a:r>
          <a:r>
            <a:rPr lang="en-US" sz="2800" kern="1200" dirty="0"/>
            <a:t> </a:t>
          </a:r>
          <a:r>
            <a:rPr lang="en-US" sz="2800" kern="1200" dirty="0" err="1"/>
            <a:t>tro</a:t>
          </a:r>
          <a:r>
            <a:rPr lang="en-US" sz="2800" kern="1200" dirty="0"/>
            <a:t> bay</a:t>
          </a:r>
        </a:p>
      </dsp:txBody>
      <dsp:txXfrm>
        <a:off x="2282463" y="2069199"/>
        <a:ext cx="2107150" cy="1920239"/>
      </dsp:txXfrm>
    </dsp:sp>
    <dsp:sp modelId="{379B8CE4-8135-4F2C-A5A0-E55EBE328E9A}">
      <dsp:nvSpPr>
        <dsp:cNvPr id="0" name=""/>
        <dsp:cNvSpPr/>
      </dsp:nvSpPr>
      <dsp:spPr>
        <a:xfrm>
          <a:off x="2282463" y="1124948"/>
          <a:ext cx="2107150" cy="1011432"/>
        </a:xfrm>
        <a:prstGeom prst="rect">
          <a:avLst/>
        </a:prstGeom>
        <a:noFill/>
        <a:ln w="12700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08140" tIns="165100" rIns="208140" bIns="165100" numCol="1" spcCol="1270" anchor="ctr" anchorCtr="0">
          <a:noAutofit/>
        </a:bodyPr>
        <a:lstStyle/>
        <a:p>
          <a:pPr marL="0" lvl="0" indent="0" algn="l" defTabSz="2178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900" kern="1200"/>
            <a:t>02</a:t>
          </a:r>
          <a:endParaRPr lang="en-US" sz="4900" kern="1200" dirty="0"/>
        </a:p>
      </dsp:txBody>
      <dsp:txXfrm>
        <a:off x="2282463" y="1124948"/>
        <a:ext cx="2107150" cy="1011432"/>
      </dsp:txXfrm>
    </dsp:sp>
    <dsp:sp modelId="{917054D3-335D-42DD-8636-7A2521C68737}">
      <dsp:nvSpPr>
        <dsp:cNvPr id="0" name=""/>
        <dsp:cNvSpPr/>
      </dsp:nvSpPr>
      <dsp:spPr>
        <a:xfrm>
          <a:off x="4558186" y="789039"/>
          <a:ext cx="2107150" cy="3200399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08140" tIns="0" rIns="208140" bIns="330200" numCol="1" spcCol="1270" anchor="t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Phân</a:t>
          </a:r>
          <a:r>
            <a:rPr lang="en-US" sz="2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8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tích</a:t>
          </a:r>
          <a:r>
            <a:rPr lang="en-US" sz="2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8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kinh</a:t>
          </a:r>
          <a:r>
            <a:rPr lang="en-US" sz="2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8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tế</a:t>
          </a:r>
          <a:r>
            <a:rPr lang="en-US" sz="2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- </a:t>
          </a:r>
          <a:r>
            <a:rPr lang="en-US" sz="28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kỹ</a:t>
          </a:r>
          <a:r>
            <a:rPr lang="en-US" sz="2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8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thuật</a:t>
          </a:r>
          <a:endParaRPr lang="en-US" sz="2800" kern="1200" dirty="0"/>
        </a:p>
      </dsp:txBody>
      <dsp:txXfrm>
        <a:off x="4558186" y="2069199"/>
        <a:ext cx="2107150" cy="1920239"/>
      </dsp:txXfrm>
    </dsp:sp>
    <dsp:sp modelId="{6B6499A3-CCE1-459B-878C-149D6C80405C}">
      <dsp:nvSpPr>
        <dsp:cNvPr id="0" name=""/>
        <dsp:cNvSpPr/>
      </dsp:nvSpPr>
      <dsp:spPr>
        <a:xfrm>
          <a:off x="4558186" y="1124948"/>
          <a:ext cx="2107150" cy="1011432"/>
        </a:xfrm>
        <a:prstGeom prst="rect">
          <a:avLst/>
        </a:prstGeom>
        <a:noFill/>
        <a:ln w="12700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08140" tIns="165100" rIns="208140" bIns="165100" numCol="1" spcCol="1270" anchor="ctr" anchorCtr="0">
          <a:noAutofit/>
        </a:bodyPr>
        <a:lstStyle/>
        <a:p>
          <a:pPr marL="0" lvl="0" indent="0" algn="l" defTabSz="2178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900" kern="1200"/>
            <a:t>03</a:t>
          </a:r>
        </a:p>
      </dsp:txBody>
      <dsp:txXfrm>
        <a:off x="4558186" y="1124948"/>
        <a:ext cx="2107150" cy="1011432"/>
      </dsp:txXfrm>
    </dsp:sp>
    <dsp:sp modelId="{E78C1140-4202-42E6-8C48-83CCDD8BAEBD}">
      <dsp:nvSpPr>
        <dsp:cNvPr id="0" name=""/>
        <dsp:cNvSpPr/>
      </dsp:nvSpPr>
      <dsp:spPr>
        <a:xfrm>
          <a:off x="6833908" y="789039"/>
          <a:ext cx="2107150" cy="3200399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08140" tIns="0" rIns="208140" bIns="330200" numCol="1" spcCol="1270" anchor="t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Tác</a:t>
          </a:r>
          <a:r>
            <a:rPr lang="en-US" sz="2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8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động</a:t>
          </a:r>
          <a:r>
            <a:rPr lang="en-US" sz="2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8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Môi</a:t>
          </a:r>
          <a:r>
            <a:rPr lang="en-US" sz="2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8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trường</a:t>
          </a:r>
          <a:r>
            <a:rPr lang="en-US" sz="2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en-US" sz="28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Pháp</a:t>
          </a:r>
          <a:r>
            <a:rPr lang="en-US" sz="2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8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lý</a:t>
          </a:r>
          <a:r>
            <a:rPr lang="en-US" sz="2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8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và</a:t>
          </a:r>
          <a:r>
            <a:rPr lang="en-US" sz="2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8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Xã</a:t>
          </a:r>
          <a:r>
            <a:rPr lang="en-US" sz="2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8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hội</a:t>
          </a:r>
          <a:endParaRPr lang="en-US" sz="2800" kern="1200" dirty="0"/>
        </a:p>
      </dsp:txBody>
      <dsp:txXfrm>
        <a:off x="6833908" y="2069199"/>
        <a:ext cx="2107150" cy="1920239"/>
      </dsp:txXfrm>
    </dsp:sp>
    <dsp:sp modelId="{16B2AE4B-2C78-4657-A376-DCDC7987F754}">
      <dsp:nvSpPr>
        <dsp:cNvPr id="0" name=""/>
        <dsp:cNvSpPr/>
      </dsp:nvSpPr>
      <dsp:spPr>
        <a:xfrm>
          <a:off x="6833908" y="1124948"/>
          <a:ext cx="2107150" cy="1011432"/>
        </a:xfrm>
        <a:prstGeom prst="rect">
          <a:avLst/>
        </a:prstGeom>
        <a:noFill/>
        <a:ln w="12700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08140" tIns="165100" rIns="208140" bIns="165100" numCol="1" spcCol="1270" anchor="ctr" anchorCtr="0">
          <a:noAutofit/>
        </a:bodyPr>
        <a:lstStyle/>
        <a:p>
          <a:pPr marL="0" lvl="0" indent="0" algn="l" defTabSz="2178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900" kern="1200"/>
            <a:t>04</a:t>
          </a:r>
        </a:p>
      </dsp:txBody>
      <dsp:txXfrm>
        <a:off x="6833908" y="1124948"/>
        <a:ext cx="2107150" cy="1011432"/>
      </dsp:txXfrm>
    </dsp:sp>
    <dsp:sp modelId="{0802B4A8-7224-4B0A-95B7-D17AEB2B2AFF}">
      <dsp:nvSpPr>
        <dsp:cNvPr id="0" name=""/>
        <dsp:cNvSpPr/>
      </dsp:nvSpPr>
      <dsp:spPr>
        <a:xfrm>
          <a:off x="9109631" y="789039"/>
          <a:ext cx="2107150" cy="3200399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08140" tIns="0" rIns="208140" bIns="330200" numCol="1" spcCol="1270" anchor="t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 err="1"/>
            <a:t>Kết</a:t>
          </a:r>
          <a:r>
            <a:rPr lang="en-US" sz="2800" kern="1200" dirty="0"/>
            <a:t> </a:t>
          </a:r>
          <a:r>
            <a:rPr lang="en-US" sz="2800" kern="1200" dirty="0" err="1"/>
            <a:t>luận</a:t>
          </a:r>
          <a:r>
            <a:rPr lang="en-US" sz="2800" kern="1200" dirty="0"/>
            <a:t> </a:t>
          </a:r>
          <a:r>
            <a:rPr lang="en-US" sz="2800" kern="1200" dirty="0" err="1"/>
            <a:t>và</a:t>
          </a:r>
          <a:r>
            <a:rPr lang="en-US" sz="2800" kern="1200" dirty="0"/>
            <a:t> </a:t>
          </a:r>
          <a:r>
            <a:rPr lang="en-US" sz="2800" kern="1200" dirty="0" err="1"/>
            <a:t>triển</a:t>
          </a:r>
          <a:r>
            <a:rPr lang="en-US" sz="2800" kern="1200" dirty="0"/>
            <a:t> </a:t>
          </a:r>
          <a:r>
            <a:rPr lang="en-US" sz="2800" kern="1200" dirty="0" err="1"/>
            <a:t>vọng</a:t>
          </a:r>
          <a:r>
            <a:rPr lang="en-US" sz="2800" kern="1200" dirty="0"/>
            <a:t> </a:t>
          </a:r>
          <a:r>
            <a:rPr lang="en-US" sz="2800" kern="1200" dirty="0" err="1"/>
            <a:t>tương</a:t>
          </a:r>
          <a:r>
            <a:rPr lang="en-US" sz="2800" kern="1200" dirty="0"/>
            <a:t> </a:t>
          </a:r>
          <a:r>
            <a:rPr lang="en-US" sz="2800" kern="1200" dirty="0" err="1"/>
            <a:t>lai</a:t>
          </a:r>
          <a:endParaRPr lang="en-US" sz="2800" kern="1200" dirty="0"/>
        </a:p>
      </dsp:txBody>
      <dsp:txXfrm>
        <a:off x="9109631" y="2069199"/>
        <a:ext cx="2107150" cy="1920239"/>
      </dsp:txXfrm>
    </dsp:sp>
    <dsp:sp modelId="{68AC9669-DC11-473A-AA2E-579A44E78C37}">
      <dsp:nvSpPr>
        <dsp:cNvPr id="0" name=""/>
        <dsp:cNvSpPr/>
      </dsp:nvSpPr>
      <dsp:spPr>
        <a:xfrm>
          <a:off x="9109631" y="1124948"/>
          <a:ext cx="2107150" cy="1011432"/>
        </a:xfrm>
        <a:prstGeom prst="rect">
          <a:avLst/>
        </a:prstGeom>
        <a:noFill/>
        <a:ln w="12700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08140" tIns="165100" rIns="208140" bIns="165100" numCol="1" spcCol="1270" anchor="ctr" anchorCtr="0">
          <a:noAutofit/>
        </a:bodyPr>
        <a:lstStyle/>
        <a:p>
          <a:pPr marL="0" lvl="0" indent="0" algn="l" defTabSz="2178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900" kern="1200"/>
            <a:t>05</a:t>
          </a:r>
          <a:endParaRPr lang="en-US" sz="4900" kern="1200" dirty="0"/>
        </a:p>
      </dsp:txBody>
      <dsp:txXfrm>
        <a:off x="9109631" y="1124948"/>
        <a:ext cx="2107150" cy="101143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6/7/layout/LinearBlockProcessNumbered#1">
  <dgm:title val="Linear Block Process Numbered"/>
  <dgm:desc val="Used to show a progression; a timeline; sequential steps in a task, process, or workflow; or to emphasize movement or direction. Automatic numbers have been introduced to show the steps of the process. Level 1 text and Level 2 text both appears in a rectangle."/>
  <dgm:catLst>
    <dgm:cat type="process" pri="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101" type="sibTrans" cxnId="{97D4F0E7-A380-4E8A-A5E6-02A2C57BE889}">
          <dgm:prSet phldrT="1"/>
          <dgm:t>
            <a:bodyPr/>
            <a:lstStyle/>
            <a:p>
              <a:r>
                <a:t>01</a:t>
              </a:r>
            </a:p>
          </dgm:t>
        </dgm:pt>
        <dgm:pt modelId="201" type="sibTrans" cxnId="{5712BDC4-329B-45B2-9194-A148ABB6560A}">
          <dgm:prSet phldrT="2"/>
          <dgm:t>
            <a:bodyPr/>
            <a:lstStyle/>
            <a:p>
              <a:r>
                <a:t>02</a:t>
              </a:r>
            </a:p>
          </dgm:t>
        </dgm:pt>
        <dgm:pt modelId="301" type="sibTrans" cxnId="{8984278A-33F0-4B08-ABC0-F48449CE37F3}">
          <dgm:prSet phldrT="3"/>
          <dgm:t>
            <a:bodyPr/>
            <a:lstStyle/>
            <a:p>
              <a:r>
                <a:t>03</a:t>
              </a:r>
            </a:p>
          </dgm:t>
        </dgm:pt>
      </dgm:ptLst>
      <dgm:cxnLst>
        <dgm:cxn modelId="4" srcId="0" destId="1" srcOrd="0" destOrd="0" sibTransId="101"/>
        <dgm:cxn modelId="5" srcId="0" destId="2" srcOrd="1" destOrd="0" sibTransId="201"/>
        <dgm:cxn modelId="6" srcId="0" destId="3" srcOrd="2" destOrd="0" sibTransId="301"/>
        <dgm:cxn modelId="13" srcId="1" destId="11" srcOrd="0" destOrd="0"/>
        <dgm:cxn modelId="23" srcId="2" destId="21" srcOrd="0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animLvl val="lvl"/>
      <dgm:resizeHandles val="exact"/>
    </dgm:varLst>
    <dgm:alg type="lin">
      <dgm:param type="linDir" val="fromL"/>
      <dgm:param type="nodeVertAlign" val="t"/>
    </dgm:alg>
    <dgm:shape xmlns:r="http://schemas.openxmlformats.org/officeDocument/2006/relationships" r:blip="">
      <dgm:adjLst/>
    </dgm:shape>
    <dgm:presOf/>
    <dgm:constrLst>
      <dgm:constr type="h" for="ch" forName="compositeNode" refType="h"/>
      <dgm:constr type="w" for="ch" forName="compositeNode" refType="w"/>
      <dgm:constr type="w" for="des" forName="simulatedConn" refType="w" refFor="ch" refForName="compositeNode" fact="0.15"/>
      <dgm:constr type="h" for="des" forName="simulatedConn" refType="w" refFor="des" refForName="simulatedConn"/>
      <dgm:constr type="h" for="des" forName="vSp1" refType="w" refFor="ch" refForName="compositeNode" fact="0.8"/>
      <dgm:constr type="h" for="des" forName="vSp2" refType="w" refFor="ch" refForName="compositeNode" fact="0.07"/>
      <dgm:constr type="w" for="ch" forName="vProcSp" refType="w" refFor="des" refForName="simulatedConn" op="equ"/>
      <dgm:constr type="h" for="ch" forName="vProcSp" refType="h" refFor="ch" refForName="compositeNode" op="equ"/>
      <dgm:constr type="w" for="ch" forName="sibTrans" refType="w" refFor="ch" refForName="compositeNode" fact="0.08"/>
      <dgm:constr type="primFontSz" for="des" forName="sibTransNodeRect" op="equ"/>
      <dgm:constr type="primFontSz" for="des" forName="nodeRect" op="equ"/>
    </dgm:constrLst>
    <dgm:ruleLst/>
    <dgm:forEach name="Name4" axis="ch" ptType="node">
      <dgm:layoutNode name="compositeNode">
        <dgm:varLst>
          <dgm:bulletEnabled val="1"/>
        </dgm:varLst>
        <dgm:alg type="composite"/>
        <dgm:constrLst>
          <dgm:constr type="h" refType="w" op="lte" fact="1.2"/>
          <dgm:constr type="w" for="ch" forName="bgRect" refType="w"/>
          <dgm:constr type="h" for="ch" forName="bgRect" refType="h"/>
          <dgm:constr type="t" for="ch" forName="bgRect"/>
          <dgm:constr type="l" for="ch" forName="bgRect"/>
          <dgm:constr type="w" for="ch" forName="sibTransNodeRect" refType="w" refFor="ch" refForName="bgRect"/>
          <dgm:constr type="h" for="ch" forName="sibTransNodeRect" refType="h" refFor="ch" refForName="bgRect" fact="0.4"/>
          <dgm:constr type="t" for="ch" forName="sibTransNodeRect"/>
          <dgm:constr type="l" for="ch" forName="sibTransNodeRect"/>
          <dgm:constr type="r" for="ch" forName="nodeRect" refType="r" refFor="ch" refForName="bgRect"/>
          <dgm:constr type="h" for="ch" forName="nodeRect" refType="h" refFor="ch" refForName="bgRect" fact="0.6"/>
          <dgm:constr type="t" for="ch" forName="nodeRect" refType="b" refFor="ch" refForName="sibTransNodeRect"/>
          <dgm:constr type="l" for="ch" forName="nodeRect" refType="l" refFor="ch" refForName="bgRect"/>
        </dgm:constrLst>
        <dgm:ruleLst>
          <dgm:rule type="w" for="ch" forName="nodeRect" val="NaN" fact="NaN" max="30"/>
        </dgm:ruleLst>
        <dgm:layoutNode name="bgRect" styleLbl="alignNode1">
          <dgm:alg type="sp"/>
          <dgm:shape xmlns:r="http://schemas.openxmlformats.org/officeDocument/2006/relationships" type="rect" r:blip="">
            <dgm:adjLst>
              <dgm:adj idx="1" val="0.05"/>
            </dgm:adjLst>
          </dgm:shape>
          <dgm:presOf axis="self"/>
          <dgm:constrLst/>
          <dgm:ruleLst/>
        </dgm:layoutNode>
        <dgm:forEach name="Name19" axis="followSib" ptType="sibTrans" hideLastTrans="0" cnt="1">
          <dgm:layoutNode name="sibTransNodeRect" styleLbl="alignNode1">
            <dgm:varLst>
              <dgm:chMax val="0"/>
              <dgm:bulletEnabled val="1"/>
            </dgm:varLst>
            <dgm:presOf axis="self"/>
            <dgm:alg type="tx">
              <dgm:param type="parTxLTRAlign" val="l"/>
              <dgm:param type="parTxRTLAlign" val="l"/>
            </dgm:alg>
            <dgm:shape xmlns:r="http://schemas.openxmlformats.org/officeDocument/2006/relationships" type="rect" r:blip="" hideGeom="1">
              <dgm:adjLst/>
            </dgm:shape>
            <dgm:constrLst>
              <dgm:constr type="primFontSz" val="66"/>
              <dgm:constr type="tMarg" val="13"/>
              <dgm:constr type="lMarg" refType="w" fact="0.28"/>
              <dgm:constr type="rMarg" refType="w" fact="0.28"/>
              <dgm:constr type="bMarg" val="13"/>
            </dgm:constrLst>
            <dgm:ruleLst>
              <dgm:rule type="primFontSz" val="14" fact="NaN" max="NaN"/>
              <dgm:rule type="tMarg" val="13" fact="NaN" max="NaN"/>
            </dgm:ruleLst>
          </dgm:layoutNode>
        </dgm:forEach>
        <dgm:layoutNode name="nodeRect" styleLbl="alignNode1" moveWith="bgRect">
          <dgm:varLst>
            <dgm:bulletEnabled val="1"/>
          </dgm:varLst>
          <dgm:alg type="tx">
            <dgm:param type="parTxLTRAlign" val="l"/>
            <dgm:param type="parTxRTLAlign" val="r"/>
            <dgm:param type="txAnchorVert" val="t"/>
            <dgm:param type="stBulletLvl" val="2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primFontSz" val="26"/>
            <dgm:constr type="tMarg"/>
            <dgm:constr type="lMarg" refType="w" fact="0.28"/>
            <dgm:constr type="rMarg" refType="w" fact="0.28"/>
            <dgm:constr type="bMarg" val="26"/>
          </dgm:constrLst>
          <dgm:ruleLst>
            <dgm:rule type="primFontSz" val="11" fact="NaN" max="NaN"/>
          </dgm:ruleLst>
        </dgm:layoutNode>
      </dgm:layoutNode>
      <dgm:forEach name="Name1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  <dgm:extLst>
    <a:ext uri="{4F341089-5ED1-44EC-B178-C955D00A3D55}">
      <dgm1611:autoBuNodeInfoLst xmlns:dgm1611="http://schemas.microsoft.com/office/drawing/2016/11/diagram">
        <dgm1611:autoBuNodeInfo lvl="1" ptType="sibTrans">
          <dgm1611:buPr prefix="" leadZeros="1">
            <a:buAutoNum type="arabicParenBoth"/>
          </dgm1611:buPr>
        </dgm1611:autoBuNodeInfo>
      </dgm1611:autoBuNodeInfoLst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904DB13E-F722-4ED6-BB00-556651E9528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 useBgFill="1">
        <p:nvSpPr>
          <p:cNvPr id="10" name="Rectangle 9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1" name="Rectangle 10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15" name="Rectangle 14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E26428D7-C6F3-473D-A360-A3F5C3E8728C}"/>
              </a:ext>
            </a:extLst>
          </p:cNvPr>
          <p:cNvGrpSpPr/>
          <p:nvPr/>
        </p:nvGrpSpPr>
        <p:grpSpPr>
          <a:xfrm>
            <a:off x="5250180" y="1267730"/>
            <a:ext cx="1691640" cy="615934"/>
            <a:chOff x="5250180" y="1267730"/>
            <a:chExt cx="1691640" cy="615934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25018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694182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5250180" y="1883664"/>
              <a:ext cx="1691640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29103" y="2244830"/>
            <a:ext cx="8933796" cy="2437232"/>
          </a:xfrm>
        </p:spPr>
        <p:txBody>
          <a:bodyPr tIns="45720" bIns="45720" anchor="ctr">
            <a:normAutofit/>
          </a:bodyPr>
          <a:lstStyle>
            <a:lvl1pPr algn="ctr">
              <a:lnSpc>
                <a:spcPct val="83000"/>
              </a:lnSpc>
              <a:defRPr lang="en-US" sz="6800" b="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29101" y="4682062"/>
            <a:ext cx="8936846" cy="457201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800" spc="8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0"/>
          </p:nvPr>
        </p:nvSpPr>
        <p:spPr>
          <a:xfrm>
            <a:off x="5318760" y="1341256"/>
            <a:ext cx="1554480" cy="485546"/>
          </a:xfrm>
        </p:spPr>
        <p:txBody>
          <a:bodyPr/>
          <a:lstStyle>
            <a:lvl1pPr algn="ctr">
              <a:defRPr sz="1300" spc="0" baseline="0">
                <a:solidFill>
                  <a:srgbClr val="FFFFFF"/>
                </a:solidFill>
                <a:latin typeface="+mn-lt"/>
              </a:defRPr>
            </a:lvl1pPr>
          </a:lstStyle>
          <a:p>
            <a:fld id="{EA0C0817-A112-4847-8014-A94B7D2A4EA3}" type="datetime1">
              <a:rPr lang="en-US" smtClean="0"/>
              <a:t>1/21/2026</a:t>
            </a:fld>
            <a:endParaRPr lang="en-US" dirty="0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>
          <a:xfrm>
            <a:off x="1629100" y="5177408"/>
            <a:ext cx="5730295" cy="228600"/>
          </a:xfrm>
        </p:spPr>
        <p:txBody>
          <a:bodyPr/>
          <a:lstStyle>
            <a:lvl1pPr algn="l"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>
          <a:xfrm>
            <a:off x="8606920" y="5177408"/>
            <a:ext cx="1955980" cy="228600"/>
          </a:xfrm>
        </p:spPr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77501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32B432-ACDA-4023-A761-2BAB76577B62}" type="datetime1">
              <a:rPr lang="en-US" smtClean="0"/>
              <a:t>1/21/2026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03184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0A4A1889-E37C-4EC3-9E41-9DAD221CF38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 useBgFill="1">
        <p:nvSpPr>
          <p:cNvPr id="23" name="Rectangle 22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24" name="Rectangle 23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30" name="Rectangle 29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9156" y="2275165"/>
            <a:ext cx="8933688" cy="2406895"/>
          </a:xfrm>
        </p:spPr>
        <p:txBody>
          <a:bodyPr anchor="ctr">
            <a:normAutofit/>
          </a:bodyPr>
          <a:lstStyle>
            <a:lvl1pPr algn="ctr">
              <a:lnSpc>
                <a:spcPct val="83000"/>
              </a:lnSpc>
              <a:defRPr lang="en-US" sz="680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1683EB04-C23E-490C-A1A6-030CF79D23C8}"/>
              </a:ext>
            </a:extLst>
          </p:cNvPr>
          <p:cNvGrpSpPr/>
          <p:nvPr/>
        </p:nvGrpSpPr>
        <p:grpSpPr>
          <a:xfrm>
            <a:off x="5250180" y="1267730"/>
            <a:ext cx="1691640" cy="615934"/>
            <a:chOff x="5250180" y="1267730"/>
            <a:chExt cx="1691640" cy="615934"/>
          </a:xfrm>
        </p:grpSpPr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F8A84C03-E1CA-4A4E-81D6-9BB0C335B7A0}"/>
                </a:ext>
              </a:extLst>
            </p:cNvPr>
            <p:cNvCxnSpPr/>
            <p:nvPr/>
          </p:nvCxnSpPr>
          <p:spPr>
            <a:xfrm>
              <a:off x="525018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4A26FB5A-D5D1-4DAB-AC43-7F51A7F2D197}"/>
                </a:ext>
              </a:extLst>
            </p:cNvPr>
            <p:cNvCxnSpPr/>
            <p:nvPr/>
          </p:nvCxnSpPr>
          <p:spPr>
            <a:xfrm>
              <a:off x="694182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49303F14-E560-4C02-94F4-B4695FE26813}"/>
                </a:ext>
              </a:extLst>
            </p:cNvPr>
            <p:cNvCxnSpPr/>
            <p:nvPr/>
          </p:nvCxnSpPr>
          <p:spPr>
            <a:xfrm>
              <a:off x="5250180" y="1883664"/>
              <a:ext cx="1691640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9156" y="4682062"/>
            <a:ext cx="8939784" cy="457200"/>
          </a:xfrm>
        </p:spPr>
        <p:txBody>
          <a:bodyPr anchor="t">
            <a:normAutofit/>
          </a:bodyPr>
          <a:lstStyle>
            <a:lvl1pPr marL="0" indent="0" algn="ctr">
              <a:buNone/>
              <a:tabLst>
                <a:tab pos="2633663" algn="l"/>
              </a:tabLst>
              <a:defRPr sz="1800">
                <a:solidFill>
                  <a:schemeClr val="tx1">
                    <a:lumMod val="95000"/>
                    <a:lumOff val="5000"/>
                  </a:schemeClr>
                </a:solidFill>
                <a:effectLst/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18760" y="1344502"/>
            <a:ext cx="1554480" cy="498781"/>
          </a:xfrm>
        </p:spPr>
        <p:txBody>
          <a:bodyPr/>
          <a:lstStyle>
            <a:lvl1pPr algn="ctr">
              <a:defRPr lang="en-US" sz="1300" kern="1200" spc="0" baseline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</a:lstStyle>
          <a:p>
            <a:fld id="{D9C646AA-F36E-4540-911D-FFFC0A0EF24A}" type="datetime1">
              <a:rPr lang="en-US" smtClean="0"/>
              <a:t>1/21/2026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629157" y="5177408"/>
            <a:ext cx="5660134" cy="228600"/>
          </a:xfrm>
        </p:spPr>
        <p:txBody>
          <a:bodyPr/>
          <a:lstStyle>
            <a:lvl1pPr algn="l"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04504" y="5177408"/>
            <a:ext cx="1958339" cy="228600"/>
          </a:xfrm>
        </p:spPr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90581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2103120"/>
            <a:ext cx="466344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61760" y="2103120"/>
            <a:ext cx="466344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86D26-FA5F-4637-B602-B7C2DC34CFD4}" type="datetime1">
              <a:rPr lang="en-US" smtClean="0"/>
              <a:t>1/21/2026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09503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074334"/>
            <a:ext cx="4663440" cy="640080"/>
          </a:xfrm>
        </p:spPr>
        <p:txBody>
          <a:bodyPr anchor="ctr">
            <a:normAutofit/>
          </a:bodyPr>
          <a:lstStyle>
            <a:lvl1pPr marL="0" indent="0" algn="l">
              <a:spcBef>
                <a:spcPts val="0"/>
              </a:spcBef>
              <a:buNone/>
              <a:defRPr sz="1900" b="1" i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92472"/>
            <a:ext cx="4663440" cy="3163825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58712" y="2074334"/>
            <a:ext cx="4663440" cy="640080"/>
          </a:xfrm>
        </p:spPr>
        <p:txBody>
          <a:bodyPr anchor="ctr">
            <a:normAutofit/>
          </a:bodyPr>
          <a:lstStyle>
            <a:lvl1pPr marL="0" indent="0" algn="l">
              <a:spcBef>
                <a:spcPts val="0"/>
              </a:spcBef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58712" y="2792471"/>
            <a:ext cx="4663440" cy="3164509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7F15D8-96D1-4781-BC50-CA8A088B2FE4}" type="datetime1">
              <a:rPr lang="en-US" smtClean="0"/>
              <a:t>1/21/2026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51473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96C99-B8F8-4528-BD05-0E16E943DC09}" type="datetime1">
              <a:rPr lang="en-US" smtClean="0"/>
              <a:t>1/21/2026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17009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636942-C211-4B28-8DBD-C953E00AF71B}" type="datetime1">
              <a:rPr lang="en-US" smtClean="0"/>
              <a:t>1/21/2026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91610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D5E1BBF9-8BEF-4353-BA68-30AAF9EBD8D8}"/>
              </a:ext>
            </a:extLst>
          </p:cNvPr>
          <p:cNvSpPr/>
          <p:nvPr/>
        </p:nvSpPr>
        <p:spPr>
          <a:xfrm>
            <a:off x="8119870" y="237744"/>
            <a:ext cx="3826596" cy="6382512"/>
          </a:xfrm>
          <a:prstGeom prst="rect">
            <a:avLst/>
          </a:prstGeom>
          <a:solidFill>
            <a:schemeClr val="bg1">
              <a:lumMod val="8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B941C21-2A5D-4912-AB06-1BB0C0EB6AE1}"/>
              </a:ext>
            </a:extLst>
          </p:cNvPr>
          <p:cNvSpPr/>
          <p:nvPr/>
        </p:nvSpPr>
        <p:spPr>
          <a:xfrm>
            <a:off x="8254660" y="374904"/>
            <a:ext cx="3557016" cy="6108192"/>
          </a:xfrm>
          <a:prstGeom prst="rect">
            <a:avLst/>
          </a:prstGeom>
          <a:noFill/>
          <a:ln w="63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58200" y="607392"/>
            <a:ext cx="3161963" cy="164592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3200" b="0" kern="1200" cap="none" spc="0" baseline="0" dirty="0">
                <a:solidFill>
                  <a:schemeClr val="tx1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609600"/>
            <a:ext cx="6858000" cy="5334000"/>
          </a:xfrm>
        </p:spPr>
        <p:txBody>
          <a:bodyPr/>
          <a:lstStyle>
            <a:lvl1pPr>
              <a:defRPr sz="19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58200" y="2336800"/>
            <a:ext cx="3161963" cy="36068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800"/>
              </a:spcBef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>
          <a:xfrm>
            <a:off x="5588000" y="6035040"/>
            <a:ext cx="1955800" cy="365760"/>
          </a:xfrm>
        </p:spPr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7E8D12A6-918A-48BD-8CB9-CA713993B0EA}" type="datetime1">
              <a:rPr lang="en-US" smtClean="0"/>
              <a:t>1/21/2026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685801" y="6035040"/>
            <a:ext cx="4584700" cy="365760"/>
          </a:xfrm>
        </p:spPr>
        <p:txBody>
          <a:bodyPr/>
          <a:lstStyle>
            <a:lvl1pPr algn="l">
              <a:defRPr/>
            </a:lvl1pPr>
          </a:lstStyle>
          <a:p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>
          <a:xfrm>
            <a:off x="10396728" y="6035040"/>
            <a:ext cx="1223435" cy="365760"/>
          </a:xfrm>
        </p:spPr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75313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E687CA98-D9C7-497F-A1DA-7D22F8753BCE}"/>
              </a:ext>
            </a:extLst>
          </p:cNvPr>
          <p:cNvSpPr/>
          <p:nvPr/>
        </p:nvSpPr>
        <p:spPr>
          <a:xfrm>
            <a:off x="8119870" y="237744"/>
            <a:ext cx="3826596" cy="6382512"/>
          </a:xfrm>
          <a:prstGeom prst="rect">
            <a:avLst/>
          </a:prstGeom>
          <a:solidFill>
            <a:schemeClr val="bg1">
              <a:lumMod val="8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28599" y="237744"/>
            <a:ext cx="7696201" cy="6382512"/>
          </a:xfr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662337" y="6035040"/>
            <a:ext cx="2071963" cy="365760"/>
          </a:xfrm>
        </p:spPr>
        <p:txBody>
          <a:bodyPr/>
          <a:lstStyle>
            <a:lvl1pPr>
              <a:defRPr b="1">
                <a:solidFill>
                  <a:srgbClr val="FFFFFF"/>
                </a:solidFill>
                <a:effectLst>
                  <a:outerShdw blurRad="19050" dist="635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fld id="{E778CE86-875F-4587-BCF6-FA054AFC0D53}" type="datetime1">
              <a:rPr lang="en-US" smtClean="0"/>
              <a:pPr/>
              <a:t>1/21/2026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12648" y="6035040"/>
            <a:ext cx="4588002" cy="365760"/>
          </a:xfrm>
        </p:spPr>
        <p:txBody>
          <a:bodyPr/>
          <a:lstStyle>
            <a:lvl1pPr marL="0" algn="r" defTabSz="914400" rtl="0" eaLnBrk="1" latinLnBrk="0" hangingPunct="1">
              <a:defRPr lang="en-US" sz="1000" b="1" kern="1200" dirty="0">
                <a:solidFill>
                  <a:srgbClr val="FFFFFF"/>
                </a:solidFill>
                <a:effectLst>
                  <a:outerShdw blurRad="19050" dist="635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pPr algn="l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396728" y="6035040"/>
            <a:ext cx="1225296" cy="365760"/>
          </a:xfrm>
        </p:spPr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8B3D8CC-BB13-41A5-8F34-B8E84A4F9534}"/>
              </a:ext>
            </a:extLst>
          </p:cNvPr>
          <p:cNvSpPr/>
          <p:nvPr/>
        </p:nvSpPr>
        <p:spPr>
          <a:xfrm>
            <a:off x="8254660" y="374904"/>
            <a:ext cx="3557016" cy="6108192"/>
          </a:xfrm>
          <a:prstGeom prst="rect">
            <a:avLst/>
          </a:prstGeom>
          <a:noFill/>
          <a:ln w="63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77250" y="603504"/>
            <a:ext cx="3144774" cy="1645920"/>
          </a:xfrm>
        </p:spPr>
        <p:txBody>
          <a:bodyPr anchor="b">
            <a:noAutofit/>
          </a:bodyPr>
          <a:lstStyle>
            <a:lvl1pPr algn="l">
              <a:lnSpc>
                <a:spcPct val="100000"/>
              </a:lnSpc>
              <a:defRPr sz="3200" b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77250" y="2386584"/>
            <a:ext cx="3144774" cy="3511296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800"/>
              </a:spcBef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9880866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E94681D-2A4C-4A8D-B9B5-31D440D0328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bg1">
              <a:lumMod val="75000"/>
              <a:alpha val="60000"/>
            </a:schemeClr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8" name="Rectangle 7"/>
          <p:cNvSpPr/>
          <p:nvPr/>
        </p:nvSpPr>
        <p:spPr>
          <a:xfrm>
            <a:off x="371856" y="374904"/>
            <a:ext cx="11448288" cy="6108192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85000"/>
                <a:lumOff val="15000"/>
              </a:schemeClr>
            </a:solidFill>
            <a:prstDash val="solid"/>
            <a:miter lim="800000"/>
          </a:ln>
          <a:effectLst/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103120"/>
            <a:ext cx="10058400" cy="384962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56794" y="6035040"/>
            <a:ext cx="2893045" cy="3657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F6FA2B21-3FCD-4721-B95C-427943F61125}" type="datetime1">
              <a:rPr lang="en-US" smtClean="0"/>
              <a:t>1/21/2026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66800" y="6035040"/>
            <a:ext cx="5816600" cy="3657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8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87000" y="6035040"/>
            <a:ext cx="838200" cy="3657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64094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i="0" kern="1200" cap="none" spc="0" baseline="0" dirty="0"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n-ea"/>
          <a:cs typeface="+mn-cs"/>
        </a:defRPr>
      </a:lvl1pPr>
    </p:titleStyle>
    <p:bodyStyle>
      <a:lvl1pPr marL="182880" indent="-182880" algn="l" defTabSz="914400" rtl="0" eaLnBrk="1" latinLnBrk="0" hangingPunct="1">
        <a:lnSpc>
          <a:spcPct val="120000"/>
        </a:lnSpc>
        <a:spcBef>
          <a:spcPts val="900"/>
        </a:spcBef>
        <a:spcAft>
          <a:spcPts val="0"/>
        </a:spcAft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2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1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1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1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.xml"/><Relationship Id="rId5" Type="http://schemas.openxmlformats.org/officeDocument/2006/relationships/image" Target="../media/image4.gif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2BA1780-A246-4C7F-9267-727EF2F4E7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3846"/>
          <a:stretch/>
        </p:blipFill>
        <p:spPr>
          <a:xfrm>
            <a:off x="21" y="10"/>
            <a:ext cx="12191979" cy="6857990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2644B391-9BFE-445C-A9EC-F544BB85FB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37329" y="1808532"/>
            <a:ext cx="5452527" cy="3240936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sq" cmpd="sng" algn="ctr">
            <a:noFill/>
            <a:prstDash val="solid"/>
            <a:miter lim="800000"/>
          </a:ln>
          <a:effectLst/>
        </p:spPr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80F26E69-87D9-4655-AE7B-280A87AA3C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03272" y="1975104"/>
            <a:ext cx="5120640" cy="2907792"/>
          </a:xfrm>
          <a:prstGeom prst="rect">
            <a:avLst/>
          </a:prstGeom>
          <a:noFill/>
          <a:ln w="6350" cap="sq" cmpd="sng" algn="ctr">
            <a:solidFill>
              <a:schemeClr val="tx1"/>
            </a:solidFill>
            <a:prstDash val="solid"/>
            <a:miter lim="800000"/>
          </a:ln>
          <a:effectLst>
            <a:softEdge rad="0"/>
          </a:effectLst>
        </p:spPr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0D7398C-75E5-4CB0-BA4F-D7D5CF2495D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03273" y="2074606"/>
            <a:ext cx="5120640" cy="2703871"/>
          </a:xfrm>
        </p:spPr>
        <p:txBody>
          <a:bodyPr>
            <a:normAutofit/>
          </a:bodyPr>
          <a:lstStyle/>
          <a:p>
            <a:pPr>
              <a:lnSpc>
                <a:spcPct val="105000"/>
              </a:lnSpc>
            </a:pPr>
            <a:r>
              <a:rPr lang="vi-VN" sz="3200" b="1" i="0" dirty="0">
                <a:solidFill>
                  <a:schemeClr val="tx1"/>
                </a:solidFill>
                <a:effectLst/>
                <a:latin typeface="SegoeuiPc"/>
              </a:rPr>
              <a:t>Công nghệ thu hồi các nguyên tố đất hiếm - một bước tiến tới việc nâng cao giá trị chất thải tro bay than</a:t>
            </a:r>
            <a:endParaRPr lang="en-US" sz="3200" b="1" dirty="0">
              <a:solidFill>
                <a:schemeClr val="tx1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C5BFB45-FC34-495C-9C68-F9641246C2E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5709920"/>
            <a:ext cx="6389857" cy="1148070"/>
          </a:xfrm>
        </p:spPr>
        <p:txBody>
          <a:bodyPr>
            <a:noAutofit/>
          </a:bodyPr>
          <a:lstStyle/>
          <a:p>
            <a:r>
              <a:rPr lang="en-US" sz="2800" dirty="0">
                <a:solidFill>
                  <a:schemeClr val="tx1"/>
                </a:solidFill>
              </a:rPr>
              <a:t>TS. </a:t>
            </a:r>
            <a:r>
              <a:rPr lang="en-US" sz="2800" dirty="0" err="1">
                <a:solidFill>
                  <a:schemeClr val="tx1"/>
                </a:solidFill>
              </a:rPr>
              <a:t>Phạm</a:t>
            </a:r>
            <a:r>
              <a:rPr lang="en-US" sz="2800" dirty="0">
                <a:solidFill>
                  <a:schemeClr val="tx1"/>
                </a:solidFill>
              </a:rPr>
              <a:t> Thanh </a:t>
            </a:r>
            <a:r>
              <a:rPr lang="en-US" sz="2800" dirty="0" err="1">
                <a:solidFill>
                  <a:schemeClr val="tx1"/>
                </a:solidFill>
              </a:rPr>
              <a:t>Hải</a:t>
            </a:r>
            <a:r>
              <a:rPr lang="en-US" sz="2800" dirty="0">
                <a:solidFill>
                  <a:schemeClr val="tx1"/>
                </a:solidFill>
              </a:rPr>
              <a:t>  </a:t>
            </a:r>
          </a:p>
          <a:p>
            <a:r>
              <a:rPr lang="en-US" sz="2800" dirty="0" err="1">
                <a:solidFill>
                  <a:schemeClr val="tx1"/>
                </a:solidFill>
              </a:rPr>
              <a:t>Bộ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môn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Tuyển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khoáng</a:t>
            </a:r>
            <a:endParaRPr lang="en-US" sz="2800" dirty="0">
              <a:solidFill>
                <a:schemeClr val="tx1"/>
              </a:solidFill>
            </a:endParaRPr>
          </a:p>
        </p:txBody>
      </p:sp>
      <p:pic>
        <p:nvPicPr>
          <p:cNvPr id="4098" name="Picture 2" descr="Conversion of fly ash waste to value-added products - ScienceDirect">
            <a:extLst>
              <a:ext uri="{FF2B5EF4-FFF2-40B4-BE49-F238E27FC236}">
                <a16:creationId xmlns:a16="http://schemas.microsoft.com/office/drawing/2014/main" id="{2423FABC-E0DE-4286-BA9C-445D74F100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8726" y="0"/>
            <a:ext cx="5683254" cy="31597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Rare Earth Elements—Critical Resources for High Technology | USGS Fact  Sheet 087-02">
            <a:extLst>
              <a:ext uri="{FF2B5EF4-FFF2-40B4-BE49-F238E27FC236}">
                <a16:creationId xmlns:a16="http://schemas.microsoft.com/office/drawing/2014/main" id="{684D5D3B-4656-4ADE-B6FB-3DFC00F11B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4928" y="3261361"/>
            <a:ext cx="5667073" cy="3596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5208291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BB8085-1FFF-44DD-A144-D794D923CF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</p:spPr>
        <p:txBody>
          <a:bodyPr>
            <a:normAutofit/>
          </a:bodyPr>
          <a:lstStyle/>
          <a:p>
            <a:pPr algn="ctr"/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BÀI BÁO CÁO HỌC THUẬT GỒM 5 PHẦN</a:t>
            </a:r>
          </a:p>
        </p:txBody>
      </p:sp>
      <p:graphicFrame>
        <p:nvGraphicFramePr>
          <p:cNvPr id="5" name="Content Placeholder 2" descr="SmartArt Process Diagram">
            <a:extLst>
              <a:ext uri="{FF2B5EF4-FFF2-40B4-BE49-F238E27FC236}">
                <a16:creationId xmlns:a16="http://schemas.microsoft.com/office/drawing/2014/main" id="{60233515-42BF-4401-AB7F-458C06159D3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99109036"/>
              </p:ext>
            </p:extLst>
          </p:nvPr>
        </p:nvGraphicFramePr>
        <p:xfrm>
          <a:off x="486695" y="1720645"/>
          <a:ext cx="11223523" cy="477847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8337735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3B7C39-80F6-424B-88E7-411E0B73AD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642594"/>
            <a:ext cx="10972800" cy="1371600"/>
          </a:xfrm>
        </p:spPr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Giới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thiệu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chung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15127F-895C-45A2-A25F-075A85E06C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2103119"/>
            <a:ext cx="10972800" cy="4346841"/>
          </a:xfrm>
        </p:spPr>
        <p:txBody>
          <a:bodyPr>
            <a:noAutofit/>
          </a:bodyPr>
          <a:lstStyle/>
          <a:p>
            <a:pPr algn="just"/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Hai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thập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kỷ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đầu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của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thế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kỷ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21: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sự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thay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đổi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căn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bản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trong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mô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hình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tiêu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thụ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tài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nguyên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khoáng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sản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. </a:t>
            </a:r>
          </a:p>
          <a:p>
            <a:pPr algn="just"/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Sự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trỗi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dậy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mạnh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mẽ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của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các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công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nghệ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: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năng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lượng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tái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tạo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,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xe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điện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(EV),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và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các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thiết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bị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điện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tử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tiên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tiến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đã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biến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các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nguyên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tố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đất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hiếm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từ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những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cái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tên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xa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lạ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trong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bảng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tuần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hoàn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thành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"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huyết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mạch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"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của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nền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kinh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tế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hiện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đại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. </a:t>
            </a:r>
          </a:p>
          <a:p>
            <a:pPr lvl="1" algn="just"/>
            <a:r>
              <a:rPr lang="en-US" sz="22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Neodymium (Nd) </a:t>
            </a:r>
            <a:r>
              <a:rPr lang="en-US" sz="22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và</a:t>
            </a:r>
            <a:r>
              <a:rPr lang="en-US" sz="22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Dysprosium (Dy) </a:t>
            </a:r>
            <a:r>
              <a:rPr lang="en-US" sz="22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là</a:t>
            </a:r>
            <a:r>
              <a:rPr lang="en-US" sz="22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2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linh</a:t>
            </a:r>
            <a:r>
              <a:rPr lang="en-US" sz="22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2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hồn</a:t>
            </a:r>
            <a:r>
              <a:rPr lang="en-US" sz="22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2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của</a:t>
            </a:r>
            <a:r>
              <a:rPr lang="en-US" sz="22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2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nam</a:t>
            </a:r>
            <a:r>
              <a:rPr lang="en-US" sz="22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2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châm</a:t>
            </a:r>
            <a:r>
              <a:rPr lang="en-US" sz="22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2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vĩnh</a:t>
            </a:r>
            <a:r>
              <a:rPr lang="en-US" sz="22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2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cửu</a:t>
            </a:r>
            <a:r>
              <a:rPr lang="en-US" sz="22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2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hiệu</a:t>
            </a:r>
            <a:r>
              <a:rPr lang="en-US" sz="22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2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suất</a:t>
            </a:r>
            <a:r>
              <a:rPr lang="en-US" sz="22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2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cao</a:t>
            </a:r>
            <a:r>
              <a:rPr lang="en-US" sz="22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2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trong</a:t>
            </a:r>
            <a:r>
              <a:rPr lang="en-US" sz="22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2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động</a:t>
            </a:r>
            <a:r>
              <a:rPr lang="en-US" sz="22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2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cơ</a:t>
            </a:r>
            <a:r>
              <a:rPr lang="en-US" sz="22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2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xe</a:t>
            </a:r>
            <a:r>
              <a:rPr lang="en-US" sz="22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2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điện</a:t>
            </a:r>
            <a:r>
              <a:rPr lang="en-US" sz="22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2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và</a:t>
            </a:r>
            <a:r>
              <a:rPr lang="en-US" sz="22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2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tuabin</a:t>
            </a:r>
            <a:r>
              <a:rPr lang="en-US" sz="22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2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gió</a:t>
            </a:r>
            <a:r>
              <a:rPr lang="en-US" sz="22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; </a:t>
            </a:r>
          </a:p>
          <a:p>
            <a:pPr lvl="1" algn="just"/>
            <a:r>
              <a:rPr lang="en-US" sz="22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Lanthanum (La) </a:t>
            </a:r>
            <a:r>
              <a:rPr lang="en-US" sz="22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và</a:t>
            </a:r>
            <a:r>
              <a:rPr lang="en-US" sz="22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Cerium (Ce) </a:t>
            </a:r>
            <a:r>
              <a:rPr lang="en-US" sz="22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là</a:t>
            </a:r>
            <a:r>
              <a:rPr lang="en-US" sz="22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2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nền</a:t>
            </a:r>
            <a:r>
              <a:rPr lang="en-US" sz="22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2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tảng</a:t>
            </a:r>
            <a:r>
              <a:rPr lang="en-US" sz="22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2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của</a:t>
            </a:r>
            <a:r>
              <a:rPr lang="en-US" sz="22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2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các</a:t>
            </a:r>
            <a:r>
              <a:rPr lang="en-US" sz="22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2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chất</a:t>
            </a:r>
            <a:r>
              <a:rPr lang="en-US" sz="22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2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xúc</a:t>
            </a:r>
            <a:r>
              <a:rPr lang="en-US" sz="22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2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tác</a:t>
            </a:r>
            <a:r>
              <a:rPr lang="en-US" sz="22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2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trong</a:t>
            </a:r>
            <a:r>
              <a:rPr lang="en-US" sz="22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2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lọc</a:t>
            </a:r>
            <a:r>
              <a:rPr lang="en-US" sz="22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2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hóa</a:t>
            </a:r>
            <a:r>
              <a:rPr lang="en-US" sz="22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2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dầu</a:t>
            </a:r>
            <a:r>
              <a:rPr lang="en-US" sz="22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2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và</a:t>
            </a:r>
            <a:r>
              <a:rPr lang="en-US" sz="22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pin NiMH; </a:t>
            </a:r>
          </a:p>
          <a:p>
            <a:pPr lvl="1" algn="just"/>
            <a:r>
              <a:rPr lang="en-US" sz="22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Ytrium</a:t>
            </a:r>
            <a:r>
              <a:rPr lang="en-US" sz="22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(Y) </a:t>
            </a:r>
            <a:r>
              <a:rPr lang="en-US" sz="22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và</a:t>
            </a:r>
            <a:r>
              <a:rPr lang="en-US" sz="22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Europium (Eu) </a:t>
            </a:r>
            <a:r>
              <a:rPr lang="en-US" sz="22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không</a:t>
            </a:r>
            <a:r>
              <a:rPr lang="en-US" sz="22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2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thể</a:t>
            </a:r>
            <a:r>
              <a:rPr lang="en-US" sz="22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2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thiếu</a:t>
            </a:r>
            <a:r>
              <a:rPr lang="en-US" sz="22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2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trong</a:t>
            </a:r>
            <a:r>
              <a:rPr lang="en-US" sz="22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2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công</a:t>
            </a:r>
            <a:r>
              <a:rPr lang="en-US" sz="22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2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nghệ</a:t>
            </a:r>
            <a:r>
              <a:rPr lang="en-US" sz="22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2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hiển</a:t>
            </a:r>
            <a:r>
              <a:rPr lang="en-US" sz="22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2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thị</a:t>
            </a:r>
            <a:r>
              <a:rPr lang="en-US" sz="22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2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và</a:t>
            </a:r>
            <a:r>
              <a:rPr lang="en-US" sz="22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2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chiếu</a:t>
            </a:r>
            <a:r>
              <a:rPr lang="en-US" sz="22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2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sáng</a:t>
            </a:r>
            <a:r>
              <a:rPr lang="en-US" sz="22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.</a:t>
            </a:r>
            <a:endParaRPr lang="en-US" sz="2200" kern="100" dirty="0">
              <a:effectLst/>
              <a:latin typeface="Times New Roman" panose="02020603050405020304" pitchFamily="18" charset="0"/>
              <a:ea typeface="Malgun Gothic" panose="020B0503020000020004" pitchFamily="34" charset="-127"/>
              <a:cs typeface="Times New Roman" panose="02020603050405020304" pitchFamily="18" charset="0"/>
            </a:endParaRPr>
          </a:p>
          <a:p>
            <a:pPr algn="just"/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392451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B7EDF7-7CB5-40B1-AB1A-CA77218045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9432" y="2103120"/>
            <a:ext cx="10972800" cy="3849624"/>
          </a:xfrm>
        </p:spPr>
        <p:txBody>
          <a:bodyPr>
            <a:noAutofit/>
          </a:bodyPr>
          <a:lstStyle/>
          <a:p>
            <a:pPr algn="just"/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Nghịch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lý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: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chuỗi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cung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ứng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của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các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nguyên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liệu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"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xanh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"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này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lại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đang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phụ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thuộc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vào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các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quy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trình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khai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thác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kém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bền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vững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và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tập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trung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cao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độ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tại</a:t>
            </a:r>
            <a:r>
              <a:rPr lang="en-US" sz="2400" kern="100" dirty="0">
                <a:solidFill>
                  <a:srgbClr val="1F1F1F"/>
                </a:solidFill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Trung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Quốc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-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quốc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gia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kiểm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soát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phần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lớn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thị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phần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khai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thác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và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tinh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chế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toàn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cầu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. </a:t>
            </a:r>
          </a:p>
          <a:p>
            <a:pPr lvl="1" algn="just"/>
            <a:r>
              <a:rPr lang="en-US" sz="22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Sự</a:t>
            </a:r>
            <a:r>
              <a:rPr lang="en-US" sz="22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2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độc</a:t>
            </a:r>
            <a:r>
              <a:rPr lang="en-US" sz="22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2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quyền</a:t>
            </a:r>
            <a:r>
              <a:rPr lang="en-US" sz="22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2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này</a:t>
            </a:r>
            <a:r>
              <a:rPr lang="en-US" sz="22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2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không</a:t>
            </a:r>
            <a:r>
              <a:rPr lang="en-US" sz="22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2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chỉ</a:t>
            </a:r>
            <a:r>
              <a:rPr lang="en-US" sz="22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2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tạo</a:t>
            </a:r>
            <a:r>
              <a:rPr lang="en-US" sz="22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ra </a:t>
            </a:r>
            <a:r>
              <a:rPr lang="en-US" sz="22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rủi</a:t>
            </a:r>
            <a:r>
              <a:rPr lang="en-US" sz="22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2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ro</a:t>
            </a:r>
            <a:r>
              <a:rPr lang="en-US" sz="22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2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về</a:t>
            </a:r>
            <a:r>
              <a:rPr lang="en-US" sz="22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200" b="1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đứt</a:t>
            </a:r>
            <a:r>
              <a:rPr lang="en-US" sz="2200" b="1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200" b="1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gãy</a:t>
            </a:r>
            <a:r>
              <a:rPr lang="en-US" sz="2200" b="1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200" b="1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chuỗi</a:t>
            </a:r>
            <a:r>
              <a:rPr lang="en-US" sz="2200" b="1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200" b="1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cung</a:t>
            </a:r>
            <a:r>
              <a:rPr lang="en-US" sz="2200" b="1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200" b="1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ứng</a:t>
            </a:r>
            <a:r>
              <a:rPr lang="en-US" sz="2200" b="1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2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trong</a:t>
            </a:r>
            <a:r>
              <a:rPr lang="en-US" sz="22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2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các</a:t>
            </a:r>
            <a:r>
              <a:rPr lang="en-US" sz="22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2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biến</a:t>
            </a:r>
            <a:r>
              <a:rPr lang="en-US" sz="22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2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động</a:t>
            </a:r>
            <a:r>
              <a:rPr lang="en-US" sz="22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2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địa</a:t>
            </a:r>
            <a:r>
              <a:rPr lang="en-US" sz="22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2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chính</a:t>
            </a:r>
            <a:r>
              <a:rPr lang="en-US" sz="22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2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trị</a:t>
            </a:r>
            <a:r>
              <a:rPr lang="en-US" sz="22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2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mà</a:t>
            </a:r>
            <a:r>
              <a:rPr lang="en-US" sz="22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2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còn</a:t>
            </a:r>
            <a:r>
              <a:rPr lang="en-US" sz="22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2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đặt</a:t>
            </a:r>
            <a:r>
              <a:rPr lang="en-US" sz="22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ra </a:t>
            </a:r>
            <a:r>
              <a:rPr lang="en-US" sz="22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các</a:t>
            </a:r>
            <a:r>
              <a:rPr lang="en-US" sz="22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200" b="1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vấn</a:t>
            </a:r>
            <a:r>
              <a:rPr lang="en-US" sz="2200" b="1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200" b="1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đề</a:t>
            </a:r>
            <a:r>
              <a:rPr lang="en-US" sz="2200" b="1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200" b="1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nghiêm</a:t>
            </a:r>
            <a:r>
              <a:rPr lang="en-US" sz="2200" b="1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200" b="1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trọng</a:t>
            </a:r>
            <a:r>
              <a:rPr lang="en-US" sz="2200" b="1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200" b="1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về</a:t>
            </a:r>
            <a:r>
              <a:rPr lang="en-US" sz="2200" b="1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200" b="1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môi</a:t>
            </a:r>
            <a:r>
              <a:rPr lang="en-US" sz="2200" b="1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200" b="1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trường</a:t>
            </a:r>
            <a:r>
              <a:rPr lang="en-US" sz="2200" b="1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2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liên</a:t>
            </a:r>
            <a:r>
              <a:rPr lang="en-US" sz="22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2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quan</a:t>
            </a:r>
            <a:r>
              <a:rPr lang="en-US" sz="22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2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đến</a:t>
            </a:r>
            <a:r>
              <a:rPr lang="en-US" sz="22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2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hoạt</a:t>
            </a:r>
            <a:r>
              <a:rPr lang="en-US" sz="22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2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động</a:t>
            </a:r>
            <a:r>
              <a:rPr lang="en-US" sz="22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2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khai</a:t>
            </a:r>
            <a:r>
              <a:rPr lang="en-US" sz="22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2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thác</a:t>
            </a:r>
            <a:r>
              <a:rPr lang="en-US" sz="22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2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mỏ</a:t>
            </a:r>
            <a:r>
              <a:rPr lang="en-US" sz="22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2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lộ</a:t>
            </a:r>
            <a:r>
              <a:rPr lang="en-US" sz="22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2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thiên</a:t>
            </a:r>
            <a:r>
              <a:rPr lang="en-US" sz="22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2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quy</a:t>
            </a:r>
            <a:r>
              <a:rPr lang="en-US" sz="22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2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mô</a:t>
            </a:r>
            <a:r>
              <a:rPr lang="en-US" sz="22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2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lớn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. </a:t>
            </a:r>
          </a:p>
          <a:p>
            <a:pPr marL="274320" lvl="1" indent="0" algn="just">
              <a:buNone/>
            </a:pPr>
            <a:r>
              <a:rPr lang="en-US" sz="2400" kern="100" dirty="0">
                <a:solidFill>
                  <a:srgbClr val="1F1F1F"/>
                </a:solidFill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  <a:sym typeface="Symbol" panose="05050102010706020507" pitchFamily="18" charset="2"/>
              </a:rPr>
              <a:t>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Trước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bối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cảnh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đó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,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Hoa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Kỳ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,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Liên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minh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Châu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Âu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,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Ấn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Độ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và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nhiều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quốc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gia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khác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đã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xác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định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việc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b="1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đa</a:t>
            </a:r>
            <a:r>
              <a:rPr lang="en-US" sz="2400" b="1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b="1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dạng</a:t>
            </a:r>
            <a:r>
              <a:rPr lang="en-US" sz="2400" b="1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b="1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hóa</a:t>
            </a:r>
            <a:r>
              <a:rPr lang="en-US" sz="2400" b="1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b="1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nguồn</a:t>
            </a:r>
            <a:r>
              <a:rPr lang="en-US" sz="2400" b="1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b="1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cung</a:t>
            </a:r>
            <a:r>
              <a:rPr lang="en-US" sz="2400" b="1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REEs </a:t>
            </a:r>
            <a:r>
              <a:rPr lang="en-US" sz="2400" b="1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là</a:t>
            </a:r>
            <a:r>
              <a:rPr lang="en-US" sz="2400" b="1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b="1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ưu</a:t>
            </a:r>
            <a:r>
              <a:rPr lang="en-US" sz="2400" b="1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b="1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tiên</a:t>
            </a:r>
            <a:r>
              <a:rPr lang="en-US" sz="2400" b="1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an </a:t>
            </a:r>
            <a:r>
              <a:rPr lang="en-US" sz="2400" b="1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ninh</a:t>
            </a:r>
            <a:r>
              <a:rPr lang="en-US" sz="2400" b="1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b="1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quốc</a:t>
            </a:r>
            <a:r>
              <a:rPr lang="en-US" sz="2400" b="1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b="1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gia</a:t>
            </a:r>
            <a:r>
              <a:rPr lang="en-US" sz="2400" b="1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b="1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hàng</a:t>
            </a:r>
            <a:r>
              <a:rPr lang="en-US" sz="2400" b="1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b="1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đầu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.</a:t>
            </a:r>
            <a:endParaRPr lang="en-US" sz="2400" kern="100" dirty="0">
              <a:effectLst/>
              <a:latin typeface="Times New Roman" panose="02020603050405020304" pitchFamily="18" charset="0"/>
              <a:ea typeface="Malgun Gothic" panose="020B0503020000020004" pitchFamily="34" charset="-127"/>
              <a:cs typeface="Times New Roman" panose="02020603050405020304" pitchFamily="18" charset="0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06A93536-FC25-4972-A29C-58B88CFCA6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9432" y="642938"/>
            <a:ext cx="10972800" cy="1371600"/>
          </a:xfrm>
        </p:spPr>
        <p:txBody>
          <a:bodyPr>
            <a:norm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Giới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thiệu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chung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60384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B601A9-32CC-416B-AA0D-D87E6EA6BE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9431" y="2103120"/>
            <a:ext cx="10992465" cy="3849624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sz="2400" b="1" u="sng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Tìm</a:t>
            </a:r>
            <a:r>
              <a:rPr lang="en-US" sz="2400" b="1" u="sng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400" b="1" u="sng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kiếm</a:t>
            </a:r>
            <a:r>
              <a:rPr lang="en-US" sz="2400" b="1" u="sng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400" b="1" u="sng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các</a:t>
            </a:r>
            <a:r>
              <a:rPr lang="en-US" sz="2400" b="1" u="sng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400" b="1" u="sng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nguồn</a:t>
            </a:r>
            <a:r>
              <a:rPr lang="en-US" sz="2400" b="1" u="sng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400" b="1" u="sng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tài</a:t>
            </a:r>
            <a:r>
              <a:rPr lang="en-US" sz="2400" b="1" u="sng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400" b="1" u="sng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nguyên</a:t>
            </a:r>
            <a:r>
              <a:rPr lang="en-US" sz="2400" b="1" u="sng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phi </a:t>
            </a:r>
            <a:r>
              <a:rPr lang="en-US" sz="2400" b="1" u="sng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truyền</a:t>
            </a:r>
            <a:r>
              <a:rPr lang="en-US" sz="2400" b="1" u="sng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400" b="1" u="sng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thống</a:t>
            </a:r>
            <a:r>
              <a:rPr lang="en-US" sz="2400" b="1" u="sng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: </a:t>
            </a:r>
          </a:p>
          <a:p>
            <a:pPr algn="just"/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Tro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bay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và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các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sản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phẩm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phụ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từ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quá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trình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đốt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than. </a:t>
            </a:r>
          </a:p>
          <a:p>
            <a:pPr lvl="1" algn="just"/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Khác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với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quặng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nguyên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sinh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nằm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sâu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trong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lòng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đất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đòi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hỏi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u="sng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chi </a:t>
            </a:r>
            <a:r>
              <a:rPr lang="en-US" sz="2200" u="sng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phí</a:t>
            </a:r>
            <a:r>
              <a:rPr lang="en-US" sz="2200" u="sng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u="sng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thăm</a:t>
            </a:r>
            <a:r>
              <a:rPr lang="en-US" sz="2200" u="sng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u="sng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dò</a:t>
            </a:r>
            <a:r>
              <a:rPr lang="en-US" sz="2200" u="sng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, </a:t>
            </a:r>
            <a:r>
              <a:rPr lang="en-US" sz="2200" u="sng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khai</a:t>
            </a:r>
            <a:r>
              <a:rPr lang="en-US" sz="2200" u="sng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u="sng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thác</a:t>
            </a:r>
            <a:r>
              <a:rPr lang="en-US" sz="2200" u="sng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u="sng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và</a:t>
            </a:r>
            <a:r>
              <a:rPr lang="en-US" sz="2200" u="sng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u="sng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nghiền</a:t>
            </a:r>
            <a:r>
              <a:rPr lang="en-US" sz="2200" u="sng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u="sng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tuyển</a:t>
            </a:r>
            <a:r>
              <a:rPr lang="en-US" sz="2200" u="sng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u="sng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khổng</a:t>
            </a:r>
            <a:r>
              <a:rPr lang="en-US" sz="2200" u="sng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u="sng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lồ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,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tro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bay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là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sản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phẩm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"</a:t>
            </a:r>
            <a:r>
              <a:rPr lang="en-US" sz="2200" b="1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sẵn</a:t>
            </a:r>
            <a:r>
              <a:rPr lang="en-US" sz="2200" b="1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b="1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có</a:t>
            </a:r>
            <a:r>
              <a:rPr lang="en-US" sz="2200" b="1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" </a:t>
            </a:r>
            <a:r>
              <a:rPr lang="en-US" sz="2200" b="1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trên</a:t>
            </a:r>
            <a:r>
              <a:rPr lang="en-US" sz="2200" b="1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b="1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mặt</a:t>
            </a:r>
            <a:r>
              <a:rPr lang="en-US" sz="2200" b="1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b="1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đất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.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Chúng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là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kết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quả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của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quá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trình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đốt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than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nghiền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mịn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tại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các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nhà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máy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nhiệt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điện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,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nơi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than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được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nghiền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thành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bột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và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đốt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cháy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ở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nhiệt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độ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1200-1700°C. </a:t>
            </a:r>
          </a:p>
          <a:p>
            <a:pPr lvl="1" algn="just"/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Quá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trình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đốt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than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vô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tình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thực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hiện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b="1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một</a:t>
            </a:r>
            <a:r>
              <a:rPr lang="en-US" sz="2200" b="1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b="1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bước</a:t>
            </a:r>
            <a:r>
              <a:rPr lang="en-US" sz="2200" b="1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"</a:t>
            </a:r>
            <a:r>
              <a:rPr lang="en-US" sz="2200" b="1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tiền</a:t>
            </a:r>
            <a:r>
              <a:rPr lang="en-US" sz="2200" b="1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b="1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xử</a:t>
            </a:r>
            <a:r>
              <a:rPr lang="en-US" sz="2200" b="1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b="1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lý</a:t>
            </a:r>
            <a:r>
              <a:rPr lang="en-US" sz="2200" b="1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" </a:t>
            </a:r>
            <a:r>
              <a:rPr lang="en-US" sz="2200" b="1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quan</a:t>
            </a:r>
            <a:r>
              <a:rPr lang="en-US" sz="2200" b="1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b="1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trọng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: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loại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bỏ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phần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vật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chất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hữu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cơ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và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làm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giàu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các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thành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phần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khoáng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chất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vô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.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cơ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endParaRPr lang="en-US" sz="2200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CB413751-67AD-4C74-BEB7-31790A7063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9431" y="642938"/>
            <a:ext cx="10992465" cy="1371600"/>
          </a:xfrm>
        </p:spPr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Giới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thiệu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chung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40899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602AB8-0CF7-4C15-B7C9-3B86E9F1A1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8929" y="2103120"/>
            <a:ext cx="10953136" cy="3849624"/>
          </a:xfrm>
        </p:spPr>
        <p:txBody>
          <a:bodyPr>
            <a:noAutofit/>
          </a:bodyPr>
          <a:lstStyle/>
          <a:p>
            <a:pPr algn="just"/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“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Hiệu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ứng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làm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giàu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tự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nhiên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":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khi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than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cháy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,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các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nguyên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tố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đất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hiếm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-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vốn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có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nhiệt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độ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nóng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chảy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và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bay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hơi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rất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cao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-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không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bị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thất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thoát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mà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tích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tụ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lại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trong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tro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  <a:sym typeface="Symbol" panose="05050102010706020507" pitchFamily="18" charset="2"/>
              </a:rPr>
              <a:t>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hàm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lượng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REEs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trong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tro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bay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thường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cao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gấp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7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đến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10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lần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so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với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trong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than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nguyên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liệu</a:t>
            </a:r>
            <a:endParaRPr lang="en-US" sz="2400" kern="100" dirty="0">
              <a:solidFill>
                <a:srgbClr val="1F1F1F"/>
              </a:solidFill>
              <a:latin typeface="Times New Roman" panose="02020603050405020304" pitchFamily="18" charset="0"/>
              <a:ea typeface="Google Sans Text"/>
              <a:cs typeface="Times New Roman" panose="02020603050405020304" pitchFamily="18" charset="0"/>
            </a:endParaRPr>
          </a:p>
          <a:p>
            <a:pPr algn="just"/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Hàm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lượng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trung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bình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của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REEs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trong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tro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bay (300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đến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500 ppm (800 ppm)) </a:t>
            </a:r>
            <a:r>
              <a:rPr lang="en-US" sz="2400" u="sng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thấp</a:t>
            </a:r>
            <a:r>
              <a:rPr lang="en-US" sz="2400" u="sng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u="sng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hơn</a:t>
            </a:r>
            <a:r>
              <a:rPr lang="en-US" sz="2400" u="sng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u="sng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nhiều</a:t>
            </a:r>
            <a:r>
              <a:rPr lang="en-US" sz="2400" u="sng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so </a:t>
            </a:r>
            <a:r>
              <a:rPr lang="en-US" sz="2400" u="sng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với</a:t>
            </a:r>
            <a:r>
              <a:rPr lang="en-US" sz="2400" u="sng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u="sng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các</a:t>
            </a:r>
            <a:r>
              <a:rPr lang="en-US" sz="2400" u="sng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u="sng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mỏ</a:t>
            </a:r>
            <a:r>
              <a:rPr lang="en-US" sz="2400" u="sng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u="sng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quặng</a:t>
            </a:r>
            <a:r>
              <a:rPr lang="en-US" sz="2400" u="sng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u="sng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nguyên</a:t>
            </a:r>
            <a:r>
              <a:rPr lang="en-US" sz="2400" u="sng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u="sng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sinh</a:t>
            </a:r>
            <a:r>
              <a:rPr lang="en-US" sz="2400" u="sng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(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5-10%),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nhưng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lợi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thế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của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tro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bay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nằm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ở </a:t>
            </a:r>
            <a:r>
              <a:rPr lang="en-US" sz="2400" b="1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trữ</a:t>
            </a:r>
            <a:r>
              <a:rPr lang="en-US" sz="2400" b="1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b="1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lượng</a:t>
            </a:r>
            <a:r>
              <a:rPr lang="en-US" sz="2400" b="1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b="1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khổng</a:t>
            </a:r>
            <a:r>
              <a:rPr lang="en-US" sz="2400" b="1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b="1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lồ</a:t>
            </a:r>
            <a:r>
              <a:rPr lang="en-US" sz="2400" b="1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và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b="1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chi </a:t>
            </a:r>
            <a:r>
              <a:rPr lang="en-US" sz="2400" b="1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phí</a:t>
            </a:r>
            <a:r>
              <a:rPr lang="en-US" sz="2400" b="1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b="1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khai</a:t>
            </a:r>
            <a:r>
              <a:rPr lang="en-US" sz="2400" b="1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b="1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thác</a:t>
            </a:r>
            <a:r>
              <a:rPr lang="en-US" sz="2400" b="1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b="1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bằng</a:t>
            </a:r>
            <a:r>
              <a:rPr lang="en-US" sz="2400" b="1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b="1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không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. </a:t>
            </a:r>
          </a:p>
          <a:p>
            <a:pPr lvl="1" algn="just"/>
            <a:r>
              <a:rPr lang="en-US" sz="22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Hàng</a:t>
            </a:r>
            <a:r>
              <a:rPr lang="en-US" sz="22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2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tỷ</a:t>
            </a:r>
            <a:r>
              <a:rPr lang="en-US" sz="22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2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tấn</a:t>
            </a:r>
            <a:r>
              <a:rPr lang="en-US" sz="22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2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tro</a:t>
            </a:r>
            <a:r>
              <a:rPr lang="en-US" sz="22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bay </a:t>
            </a:r>
            <a:r>
              <a:rPr lang="en-US" sz="22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đang</a:t>
            </a:r>
            <a:r>
              <a:rPr lang="en-US" sz="22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2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nằm</a:t>
            </a:r>
            <a:r>
              <a:rPr lang="en-US" sz="22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2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tại</a:t>
            </a:r>
            <a:r>
              <a:rPr lang="en-US" sz="22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2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các</a:t>
            </a:r>
            <a:r>
              <a:rPr lang="en-US" sz="22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2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bãi</a:t>
            </a:r>
            <a:r>
              <a:rPr lang="en-US" sz="22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2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thải</a:t>
            </a:r>
            <a:r>
              <a:rPr lang="en-US" sz="22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, </a:t>
            </a:r>
            <a:r>
              <a:rPr lang="en-US" sz="22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hồ</a:t>
            </a:r>
            <a:r>
              <a:rPr lang="en-US" sz="22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2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chứa</a:t>
            </a:r>
            <a:r>
              <a:rPr lang="en-US" sz="22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2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trên</a:t>
            </a:r>
            <a:r>
              <a:rPr lang="en-US" sz="22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2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khắp</a:t>
            </a:r>
            <a:r>
              <a:rPr lang="en-US" sz="22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2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thế</a:t>
            </a:r>
            <a:r>
              <a:rPr lang="en-US" sz="22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2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giới</a:t>
            </a:r>
            <a:r>
              <a:rPr lang="en-US" sz="22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, </a:t>
            </a:r>
            <a:r>
              <a:rPr lang="en-US" sz="22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tạo</a:t>
            </a:r>
            <a:r>
              <a:rPr lang="en-US" sz="22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2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thành</a:t>
            </a:r>
            <a:r>
              <a:rPr lang="en-US" sz="22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2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các</a:t>
            </a:r>
            <a:r>
              <a:rPr lang="en-US" sz="22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"</a:t>
            </a:r>
            <a:r>
              <a:rPr lang="en-US" sz="22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mỏ</a:t>
            </a:r>
            <a:r>
              <a:rPr lang="en-US" sz="22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2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đô</a:t>
            </a:r>
            <a:r>
              <a:rPr lang="en-US" sz="22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2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thị</a:t>
            </a:r>
            <a:r>
              <a:rPr lang="en-US" sz="22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" (urban mines) </a:t>
            </a:r>
            <a:r>
              <a:rPr lang="en-US" sz="22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khổng</a:t>
            </a:r>
            <a:r>
              <a:rPr lang="en-US" sz="22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2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lồ</a:t>
            </a:r>
            <a:r>
              <a:rPr lang="en-US" sz="22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. </a:t>
            </a:r>
          </a:p>
          <a:p>
            <a:pPr lvl="1" algn="just"/>
            <a:r>
              <a:rPr lang="en-US" sz="22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Khai</a:t>
            </a:r>
            <a:r>
              <a:rPr lang="en-US" sz="22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2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thác</a:t>
            </a:r>
            <a:r>
              <a:rPr lang="en-US" sz="22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REEs </a:t>
            </a:r>
            <a:r>
              <a:rPr lang="en-US" sz="22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từ</a:t>
            </a:r>
            <a:r>
              <a:rPr lang="en-US" sz="22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2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tro</a:t>
            </a:r>
            <a:r>
              <a:rPr lang="en-US" sz="22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bay </a:t>
            </a:r>
            <a:r>
              <a:rPr lang="en-US" sz="22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còn</a:t>
            </a:r>
            <a:r>
              <a:rPr lang="en-US" sz="22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2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mang</a:t>
            </a:r>
            <a:r>
              <a:rPr lang="en-US" sz="22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2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lại</a:t>
            </a:r>
            <a:r>
              <a:rPr lang="en-US" sz="22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2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lợi</a:t>
            </a:r>
            <a:r>
              <a:rPr lang="en-US" sz="22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2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ích</a:t>
            </a:r>
            <a:r>
              <a:rPr lang="en-US" sz="22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2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kép</a:t>
            </a:r>
            <a:r>
              <a:rPr lang="en-US" sz="22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: </a:t>
            </a:r>
            <a:r>
              <a:rPr lang="en-US" sz="22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thu</a:t>
            </a:r>
            <a:r>
              <a:rPr lang="en-US" sz="22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2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hồi</a:t>
            </a:r>
            <a:r>
              <a:rPr lang="en-US" sz="22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2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tài</a:t>
            </a:r>
            <a:r>
              <a:rPr lang="en-US" sz="22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2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nguyên</a:t>
            </a:r>
            <a:r>
              <a:rPr lang="en-US" sz="22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+ </a:t>
            </a:r>
            <a:r>
              <a:rPr lang="en-US" sz="22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giải</a:t>
            </a:r>
            <a:r>
              <a:rPr lang="en-US" sz="22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2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quyết</a:t>
            </a:r>
            <a:r>
              <a:rPr lang="en-US" sz="22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2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bài</a:t>
            </a:r>
            <a:r>
              <a:rPr lang="en-US" sz="22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2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toán</a:t>
            </a:r>
            <a:r>
              <a:rPr lang="en-US" sz="22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ô </a:t>
            </a:r>
            <a:r>
              <a:rPr lang="en-US" sz="22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nhiễm</a:t>
            </a:r>
            <a:r>
              <a:rPr lang="en-US" sz="22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2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môi</a:t>
            </a:r>
            <a:r>
              <a:rPr lang="en-US" sz="22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2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trường</a:t>
            </a:r>
            <a:r>
              <a:rPr lang="en-US" sz="22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do </a:t>
            </a:r>
            <a:r>
              <a:rPr lang="en-US" sz="22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tro</a:t>
            </a:r>
            <a:r>
              <a:rPr lang="en-US" sz="22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2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xỉ</a:t>
            </a:r>
            <a:r>
              <a:rPr lang="en-US" sz="22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2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gây</a:t>
            </a:r>
            <a:r>
              <a:rPr lang="en-US" sz="22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ra, </a:t>
            </a:r>
            <a:r>
              <a:rPr lang="en-US" sz="22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phù</a:t>
            </a:r>
            <a:r>
              <a:rPr lang="en-US" sz="22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2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hợp</a:t>
            </a:r>
            <a:r>
              <a:rPr lang="en-US" sz="22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2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hoàn</a:t>
            </a:r>
            <a:r>
              <a:rPr lang="en-US" sz="22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2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hảo</a:t>
            </a:r>
            <a:r>
              <a:rPr lang="en-US" sz="22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2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với</a:t>
            </a:r>
            <a:r>
              <a:rPr lang="en-US" sz="22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2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mô</a:t>
            </a:r>
            <a:r>
              <a:rPr lang="en-US" sz="22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2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hình</a:t>
            </a:r>
            <a:r>
              <a:rPr lang="en-US" sz="22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2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kinh</a:t>
            </a:r>
            <a:r>
              <a:rPr lang="en-US" sz="22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2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tế</a:t>
            </a:r>
            <a:r>
              <a:rPr lang="en-US" sz="22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2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tuần</a:t>
            </a:r>
            <a:r>
              <a:rPr lang="en-US" sz="22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2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hoàn</a:t>
            </a:r>
            <a:endParaRPr lang="en-US" sz="2200" kern="100" dirty="0">
              <a:effectLst/>
              <a:latin typeface="Times New Roman" panose="02020603050405020304" pitchFamily="18" charset="0"/>
              <a:ea typeface="Malgun Gothic" panose="020B0503020000020004" pitchFamily="34" charset="-127"/>
              <a:cs typeface="Times New Roman" panose="02020603050405020304" pitchFamily="18" charset="0"/>
            </a:endParaRPr>
          </a:p>
          <a:p>
            <a:pPr algn="just"/>
            <a:endParaRPr lang="en-US" sz="2400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727D4A34-8E22-466E-A730-9BD2AA7DF1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929" y="642938"/>
            <a:ext cx="10953136" cy="1371600"/>
          </a:xfrm>
        </p:spPr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Giới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thiệu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chung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135223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6E1344-DBFA-4E1A-B2FB-306CCD93DC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9768" y="2103120"/>
            <a:ext cx="10982632" cy="3849624"/>
          </a:xfrm>
        </p:spPr>
        <p:txBody>
          <a:bodyPr>
            <a:normAutofit/>
          </a:bodyPr>
          <a:lstStyle/>
          <a:p>
            <a:pPr algn="just"/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Trong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than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nguyên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khai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, REEs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thường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tồn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tại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dưới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dạng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các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khoáng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vật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vi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tinh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thể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như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monazite, xenotime,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hoặc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liên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kết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hữu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cơ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với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cấu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trúc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than. </a:t>
            </a:r>
          </a:p>
          <a:p>
            <a:pPr algn="just"/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Tuy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nhiên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,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khi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đi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qua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lò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đốt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nhiệt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độ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cao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,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các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khoáng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vật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này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trải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qua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quá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trình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biến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đổi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nhiệt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mãnh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liệt</a:t>
            </a:r>
            <a:r>
              <a:rPr lang="en-US" sz="2400" dirty="0">
                <a:solidFill>
                  <a:srgbClr val="1F1F1F"/>
                </a:solidFill>
                <a:latin typeface="Times New Roman" panose="02020603050405020304" pitchFamily="18" charset="0"/>
                <a:ea typeface="Google Sans Text"/>
              </a:rPr>
              <a:t>:</a:t>
            </a:r>
          </a:p>
          <a:p>
            <a:pPr lvl="1" algn="just"/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Các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thành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phần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khoáng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sét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(kaolinite,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illite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)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nóng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chảy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,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tạo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thành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các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giọt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chất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lỏng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silicat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. </a:t>
            </a:r>
          </a:p>
          <a:p>
            <a:pPr lvl="1" algn="just"/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Các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khoáng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vật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chứa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REEs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có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thể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bị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phân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hủy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và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hòa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tan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vào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trong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pha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lỏng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này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. </a:t>
            </a:r>
          </a:p>
          <a:p>
            <a:pPr lvl="1" algn="just"/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Khi ra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khỏi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lò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đốt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và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được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làm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nguội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nhanh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,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các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giọt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lỏng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này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đông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đặc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lại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thành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các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hạt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thủy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tinh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aluminosilicate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hình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cầu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(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cenospheres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,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plerospheres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)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hoặc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các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mảnh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vụn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vô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định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hình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endParaRPr lang="en-US" sz="2200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D9420596-FABF-4961-803C-01C7C17223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9767" y="642938"/>
            <a:ext cx="10982631" cy="1371600"/>
          </a:xfrm>
        </p:spPr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Giới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thiệu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chung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8298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3B8F8C-E42F-4F18-931E-3A9E0F6FBA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9767" y="2103120"/>
            <a:ext cx="11031793" cy="3849624"/>
          </a:xfrm>
        </p:spPr>
        <p:txBody>
          <a:bodyPr>
            <a:normAutofit/>
          </a:bodyPr>
          <a:lstStyle/>
          <a:p>
            <a:pPr algn="just"/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  <a:sym typeface="Symbol" panose="05050102010706020507" pitchFamily="18" charset="2"/>
              </a:rPr>
              <a:t>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  <a:sym typeface="Symbol" panose="05050102010706020507" pitchFamily="18" charset="2"/>
              </a:rPr>
              <a:t>P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hần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lớn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REEs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trong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tro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bay (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có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thể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lên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đến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90%)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bị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"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nhốt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" (encapsulated)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bên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trong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ma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trận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thủy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tinh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aluminosilicate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bền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vững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về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mặt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hóa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học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. </a:t>
            </a:r>
          </a:p>
          <a:p>
            <a:pPr lvl="1" algn="just"/>
            <a:r>
              <a:rPr lang="en-US" sz="22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Chúng</a:t>
            </a:r>
            <a:r>
              <a:rPr lang="en-US" sz="22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2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không</a:t>
            </a:r>
            <a:r>
              <a:rPr lang="en-US" sz="22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2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còn</a:t>
            </a:r>
            <a:r>
              <a:rPr lang="en-US" sz="22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2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tồn</a:t>
            </a:r>
            <a:r>
              <a:rPr lang="en-US" sz="22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2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tại</a:t>
            </a:r>
            <a:r>
              <a:rPr lang="en-US" sz="22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ở </a:t>
            </a:r>
            <a:r>
              <a:rPr lang="en-US" sz="22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dạng</a:t>
            </a:r>
            <a:r>
              <a:rPr lang="en-US" sz="22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2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khoáng</a:t>
            </a:r>
            <a:r>
              <a:rPr lang="en-US" sz="22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2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vật</a:t>
            </a:r>
            <a:r>
              <a:rPr lang="en-US" sz="22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2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riêng</a:t>
            </a:r>
            <a:r>
              <a:rPr lang="en-US" sz="22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2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biệt</a:t>
            </a:r>
            <a:r>
              <a:rPr lang="en-US" sz="22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2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nằm</a:t>
            </a:r>
            <a:r>
              <a:rPr lang="en-US" sz="22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2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trên</a:t>
            </a:r>
            <a:r>
              <a:rPr lang="en-US" sz="22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2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bề</a:t>
            </a:r>
            <a:r>
              <a:rPr lang="en-US" sz="22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2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mặt</a:t>
            </a:r>
            <a:r>
              <a:rPr lang="en-US" sz="22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2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hạt</a:t>
            </a:r>
            <a:r>
              <a:rPr lang="en-US" sz="22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2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để</a:t>
            </a:r>
            <a:r>
              <a:rPr lang="en-US" sz="22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2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có</a:t>
            </a:r>
            <a:r>
              <a:rPr lang="en-US" sz="22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2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thể</a:t>
            </a:r>
            <a:r>
              <a:rPr lang="en-US" sz="22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2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dễ</a:t>
            </a:r>
            <a:r>
              <a:rPr lang="en-US" sz="22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2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dàng</a:t>
            </a:r>
            <a:r>
              <a:rPr lang="en-US" sz="22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2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tách</a:t>
            </a:r>
            <a:r>
              <a:rPr lang="en-US" sz="22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ra </a:t>
            </a:r>
            <a:r>
              <a:rPr lang="en-US" sz="22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bằng</a:t>
            </a:r>
            <a:r>
              <a:rPr lang="en-US" sz="22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2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các</a:t>
            </a:r>
            <a:r>
              <a:rPr lang="en-US" sz="22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2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phương</a:t>
            </a:r>
            <a:r>
              <a:rPr lang="en-US" sz="22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2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pháp</a:t>
            </a:r>
            <a:r>
              <a:rPr lang="en-US" sz="22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2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vật</a:t>
            </a:r>
            <a:r>
              <a:rPr lang="en-US" sz="22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2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lý</a:t>
            </a:r>
            <a:r>
              <a:rPr lang="en-US" sz="22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2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thông</a:t>
            </a:r>
            <a:r>
              <a:rPr lang="en-US" sz="22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2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thường</a:t>
            </a:r>
            <a:r>
              <a:rPr lang="en-US" sz="22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, </a:t>
            </a:r>
            <a:r>
              <a:rPr lang="en-US" sz="22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mà</a:t>
            </a:r>
            <a:r>
              <a:rPr lang="en-US" sz="22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2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phân</a:t>
            </a:r>
            <a:r>
              <a:rPr lang="en-US" sz="22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2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tán</a:t>
            </a:r>
            <a:r>
              <a:rPr lang="en-US" sz="22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ở </a:t>
            </a:r>
            <a:r>
              <a:rPr lang="en-US" sz="22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cấp</a:t>
            </a:r>
            <a:r>
              <a:rPr lang="en-US" sz="22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2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độ</a:t>
            </a:r>
            <a:r>
              <a:rPr lang="en-US" sz="22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2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nguyên</a:t>
            </a:r>
            <a:r>
              <a:rPr lang="en-US" sz="22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2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tử</a:t>
            </a:r>
            <a:r>
              <a:rPr lang="en-US" sz="22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2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hoặc</a:t>
            </a:r>
            <a:r>
              <a:rPr lang="en-US" sz="22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nano </a:t>
            </a:r>
            <a:r>
              <a:rPr lang="en-US" sz="22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bên</a:t>
            </a:r>
            <a:r>
              <a:rPr lang="en-US" sz="22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2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trong</a:t>
            </a:r>
            <a:r>
              <a:rPr lang="en-US" sz="22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2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cấu</a:t>
            </a:r>
            <a:r>
              <a:rPr lang="en-US" sz="22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2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trúc</a:t>
            </a:r>
            <a:r>
              <a:rPr lang="en-US" sz="22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2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hạt</a:t>
            </a:r>
            <a:r>
              <a:rPr lang="en-US" sz="22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. </a:t>
            </a:r>
          </a:p>
          <a:p>
            <a:pPr marL="274320" lvl="1" indent="0" algn="just">
              <a:buNone/>
            </a:pPr>
            <a:r>
              <a:rPr lang="en-US" sz="2400" kern="100" dirty="0" err="1">
                <a:solidFill>
                  <a:srgbClr val="1F1F1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Đây</a:t>
            </a:r>
            <a:r>
              <a:rPr lang="en-US" sz="2400" kern="100" dirty="0">
                <a:solidFill>
                  <a:srgbClr val="1F1F1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chính</a:t>
            </a:r>
            <a:r>
              <a:rPr lang="en-US" sz="2400" kern="100" dirty="0">
                <a:solidFill>
                  <a:srgbClr val="1F1F1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là</a:t>
            </a:r>
            <a:r>
              <a:rPr lang="en-US" sz="2400" kern="100" dirty="0">
                <a:solidFill>
                  <a:srgbClr val="1F1F1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thách</a:t>
            </a:r>
            <a:r>
              <a:rPr lang="en-US" sz="2400" kern="100" dirty="0">
                <a:solidFill>
                  <a:srgbClr val="1F1F1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thức</a:t>
            </a:r>
            <a:r>
              <a:rPr lang="en-US" sz="2400" kern="100" dirty="0">
                <a:solidFill>
                  <a:srgbClr val="1F1F1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công</a:t>
            </a:r>
            <a:r>
              <a:rPr lang="en-US" sz="2400" kern="100" dirty="0">
                <a:solidFill>
                  <a:srgbClr val="1F1F1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nghệ</a:t>
            </a:r>
            <a:r>
              <a:rPr lang="en-US" sz="2400" kern="100" dirty="0">
                <a:solidFill>
                  <a:srgbClr val="1F1F1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lớn</a:t>
            </a:r>
            <a:r>
              <a:rPr lang="en-US" sz="2400" kern="100" dirty="0">
                <a:solidFill>
                  <a:srgbClr val="1F1F1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nhất</a:t>
            </a:r>
            <a:r>
              <a:rPr lang="en-US" sz="2400" kern="100" dirty="0">
                <a:solidFill>
                  <a:srgbClr val="1F1F1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2400" kern="100" dirty="0" err="1">
                <a:solidFill>
                  <a:srgbClr val="1F1F1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làm</a:t>
            </a:r>
            <a:r>
              <a:rPr lang="en-US" sz="2400" kern="100" dirty="0">
                <a:solidFill>
                  <a:srgbClr val="1F1F1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thế</a:t>
            </a:r>
            <a:r>
              <a:rPr lang="en-US" sz="2400" kern="100" dirty="0">
                <a:solidFill>
                  <a:srgbClr val="1F1F1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nào</a:t>
            </a:r>
            <a:r>
              <a:rPr lang="en-US" sz="2400" kern="100" dirty="0">
                <a:solidFill>
                  <a:srgbClr val="1F1F1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để</a:t>
            </a:r>
            <a:r>
              <a:rPr lang="en-US" sz="2400" kern="100" dirty="0">
                <a:solidFill>
                  <a:srgbClr val="1F1F1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phá</a:t>
            </a:r>
            <a:r>
              <a:rPr lang="en-US" sz="2400" kern="100" dirty="0">
                <a:solidFill>
                  <a:srgbClr val="1F1F1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vỡ</a:t>
            </a:r>
            <a:r>
              <a:rPr lang="en-US" sz="2400" kern="100" dirty="0">
                <a:solidFill>
                  <a:srgbClr val="1F1F1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"</a:t>
            </a:r>
            <a:r>
              <a:rPr lang="en-US" sz="2400" kern="100" dirty="0" err="1">
                <a:solidFill>
                  <a:srgbClr val="1F1F1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nhà</a:t>
            </a:r>
            <a:r>
              <a:rPr lang="en-US" sz="2400" kern="100" dirty="0">
                <a:solidFill>
                  <a:srgbClr val="1F1F1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tù</a:t>
            </a:r>
            <a:r>
              <a:rPr lang="en-US" sz="2400" kern="100" dirty="0">
                <a:solidFill>
                  <a:srgbClr val="1F1F1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 </a:t>
            </a:r>
            <a:r>
              <a:rPr lang="en-US" sz="2400" kern="100" dirty="0" err="1">
                <a:solidFill>
                  <a:srgbClr val="1F1F1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thủy</a:t>
            </a:r>
            <a:r>
              <a:rPr lang="en-US" sz="2400" kern="100" dirty="0">
                <a:solidFill>
                  <a:srgbClr val="1F1F1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tinh</a:t>
            </a:r>
            <a:r>
              <a:rPr lang="en-US" sz="2400" kern="100" dirty="0">
                <a:solidFill>
                  <a:srgbClr val="1F1F1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này</a:t>
            </a:r>
            <a:r>
              <a:rPr lang="en-US" sz="2400" kern="100" dirty="0">
                <a:solidFill>
                  <a:srgbClr val="1F1F1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để</a:t>
            </a:r>
            <a:r>
              <a:rPr lang="en-US" sz="2400" kern="100" dirty="0">
                <a:solidFill>
                  <a:srgbClr val="1F1F1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giải</a:t>
            </a:r>
            <a:r>
              <a:rPr lang="en-US" sz="2400" kern="100" dirty="0">
                <a:solidFill>
                  <a:srgbClr val="1F1F1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phóng</a:t>
            </a:r>
            <a:r>
              <a:rPr lang="en-US" sz="2400" kern="100" dirty="0">
                <a:solidFill>
                  <a:srgbClr val="1F1F1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REEs </a:t>
            </a:r>
            <a:r>
              <a:rPr lang="en-US" sz="2400" kern="100" dirty="0" err="1">
                <a:solidFill>
                  <a:srgbClr val="1F1F1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mà</a:t>
            </a:r>
            <a:r>
              <a:rPr lang="en-US" sz="2400" kern="100" dirty="0">
                <a:solidFill>
                  <a:srgbClr val="1F1F1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không</a:t>
            </a:r>
            <a:r>
              <a:rPr lang="en-US" sz="2400" kern="100" dirty="0">
                <a:solidFill>
                  <a:srgbClr val="1F1F1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phải</a:t>
            </a:r>
            <a:r>
              <a:rPr lang="en-US" sz="2400" kern="100" dirty="0">
                <a:solidFill>
                  <a:srgbClr val="1F1F1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tiêu</a:t>
            </a:r>
            <a:r>
              <a:rPr lang="en-US" sz="2400" kern="100" dirty="0">
                <a:solidFill>
                  <a:srgbClr val="1F1F1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tốn</a:t>
            </a:r>
            <a:r>
              <a:rPr lang="en-US" sz="2400" kern="100" dirty="0">
                <a:solidFill>
                  <a:srgbClr val="1F1F1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quá</a:t>
            </a:r>
            <a:r>
              <a:rPr lang="en-US" sz="2400" kern="100" dirty="0">
                <a:solidFill>
                  <a:srgbClr val="1F1F1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nhiều</a:t>
            </a:r>
            <a:r>
              <a:rPr lang="en-US" sz="2400" kern="100" dirty="0">
                <a:solidFill>
                  <a:srgbClr val="1F1F1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năng</a:t>
            </a:r>
            <a:r>
              <a:rPr lang="en-US" sz="2400" kern="100" dirty="0">
                <a:solidFill>
                  <a:srgbClr val="1F1F1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lượng</a:t>
            </a:r>
            <a:r>
              <a:rPr lang="en-US" sz="2400" kern="100" dirty="0">
                <a:solidFill>
                  <a:srgbClr val="1F1F1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hay </a:t>
            </a:r>
            <a:r>
              <a:rPr lang="en-US" sz="2400" kern="100" dirty="0" err="1">
                <a:solidFill>
                  <a:srgbClr val="1F1F1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hóa</a:t>
            </a:r>
            <a:r>
              <a:rPr lang="en-US" sz="2400" kern="100" dirty="0">
                <a:solidFill>
                  <a:srgbClr val="1F1F1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chất</a:t>
            </a:r>
            <a:r>
              <a:rPr lang="en-US" sz="2400" kern="100" dirty="0">
                <a:solidFill>
                  <a:srgbClr val="1F1F1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để</a:t>
            </a:r>
            <a:r>
              <a:rPr lang="en-US" sz="2400" kern="100" dirty="0">
                <a:solidFill>
                  <a:srgbClr val="1F1F1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hòa</a:t>
            </a:r>
            <a:r>
              <a:rPr lang="en-US" sz="2400" kern="100" dirty="0">
                <a:solidFill>
                  <a:srgbClr val="1F1F1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tan </a:t>
            </a:r>
            <a:r>
              <a:rPr lang="en-US" sz="2400" kern="100" dirty="0" err="1">
                <a:solidFill>
                  <a:srgbClr val="1F1F1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toàn</a:t>
            </a:r>
            <a:r>
              <a:rPr lang="en-US" sz="2400" kern="100" dirty="0">
                <a:solidFill>
                  <a:srgbClr val="1F1F1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bộ</a:t>
            </a:r>
            <a:r>
              <a:rPr lang="en-US" sz="2400" kern="100" dirty="0">
                <a:solidFill>
                  <a:srgbClr val="1F1F1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khối</a:t>
            </a:r>
            <a:r>
              <a:rPr lang="en-US" sz="2400" kern="100" dirty="0">
                <a:solidFill>
                  <a:srgbClr val="1F1F1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lượng</a:t>
            </a:r>
            <a:r>
              <a:rPr lang="en-US" sz="2400" kern="100" dirty="0">
                <a:solidFill>
                  <a:srgbClr val="1F1F1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tro</a:t>
            </a:r>
            <a:r>
              <a:rPr lang="en-US" sz="2400" kern="100" dirty="0">
                <a:solidFill>
                  <a:srgbClr val="1F1F1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endParaRPr lang="en-US" sz="2400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8E240C34-12C9-4B36-AA10-F403BC8D7F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9767" y="642938"/>
            <a:ext cx="11031793" cy="1371600"/>
          </a:xfrm>
        </p:spPr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Giới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thiệu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chung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34118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CB5EB7-F852-4188-8596-8CA774608C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9432" y="642594"/>
            <a:ext cx="10962968" cy="1371600"/>
          </a:xfrm>
        </p:spPr>
        <p:txBody>
          <a:bodyPr/>
          <a:lstStyle/>
          <a:p>
            <a:pPr algn="just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cơ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sở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khoa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học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hồi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đất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hiếm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bay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0B18A5-661C-4668-ADA5-7A6D9B7FB5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9432" y="2103120"/>
            <a:ext cx="10962968" cy="3849624"/>
          </a:xfrm>
        </p:spPr>
        <p:txBody>
          <a:bodyPr>
            <a:normAutofit/>
          </a:bodyPr>
          <a:lstStyle/>
          <a:p>
            <a:pPr indent="270510" algn="just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2400" u="sng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Nghiên</a:t>
            </a:r>
            <a:r>
              <a:rPr lang="en-US" sz="2400" u="sng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u="sng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cứu</a:t>
            </a:r>
            <a:r>
              <a:rPr lang="en-US" sz="2400" u="sng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u="sng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sâu</a:t>
            </a:r>
            <a:r>
              <a:rPr lang="en-US" sz="2400" u="sng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u="sng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về</a:t>
            </a:r>
            <a:r>
              <a:rPr lang="en-US" sz="2400" u="sng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u="sng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đặc</a:t>
            </a:r>
            <a:r>
              <a:rPr lang="en-US" sz="2400" u="sng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u="sng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điểm</a:t>
            </a:r>
            <a:r>
              <a:rPr lang="en-US" sz="2400" u="sng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u="sng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hạt</a:t>
            </a:r>
            <a:r>
              <a:rPr lang="en-US" sz="2400" u="none" strike="noStrike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: REEs </a:t>
            </a:r>
            <a:r>
              <a:rPr lang="en-US" sz="2400" u="none" strike="noStrike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có</a:t>
            </a:r>
            <a:r>
              <a:rPr lang="en-US" sz="2400" u="none" strike="noStrike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xu </a:t>
            </a:r>
            <a:r>
              <a:rPr lang="en-US" sz="2400" u="none" strike="noStrike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hướng</a:t>
            </a:r>
            <a:r>
              <a:rPr lang="en-US" sz="2400" u="none" strike="noStrike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u="none" strike="noStrike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tập</a:t>
            </a:r>
            <a:r>
              <a:rPr lang="en-US" sz="2400" u="none" strike="noStrike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u="none" strike="noStrike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trung</a:t>
            </a:r>
            <a:r>
              <a:rPr lang="en-US" sz="2400" u="none" strike="noStrike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u="none" strike="noStrike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cao</a:t>
            </a:r>
            <a:r>
              <a:rPr lang="en-US" sz="2400" u="none" strike="noStrike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u="none" strike="noStrike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hơn</a:t>
            </a:r>
            <a:r>
              <a:rPr lang="en-US" sz="2400" u="none" strike="noStrike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u="none" strike="noStrike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trong</a:t>
            </a:r>
            <a:r>
              <a:rPr lang="en-US" sz="2400" u="none" strike="noStrike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u="none" strike="noStrike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các</a:t>
            </a:r>
            <a:r>
              <a:rPr lang="en-US" sz="2400" u="none" strike="noStrike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u="none" strike="noStrike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phân</a:t>
            </a:r>
            <a:r>
              <a:rPr lang="en-US" sz="2400" u="none" strike="noStrike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u="none" strike="noStrike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cấp</a:t>
            </a:r>
            <a:r>
              <a:rPr lang="en-US" sz="2400" u="none" strike="noStrike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u="none" strike="noStrike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hạt</a:t>
            </a:r>
            <a:r>
              <a:rPr lang="en-US" sz="2400" u="none" strike="noStrike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u="none" strike="noStrike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mịn</a:t>
            </a:r>
            <a:r>
              <a:rPr lang="en-US" sz="2400" u="none" strike="noStrike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(</a:t>
            </a:r>
            <a:r>
              <a:rPr lang="en-US" sz="2400" u="none" strike="noStrike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thường</a:t>
            </a:r>
            <a:r>
              <a:rPr lang="en-US" sz="2400" u="none" strike="noStrike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u="none" strike="noStrike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là</a:t>
            </a:r>
            <a:r>
              <a:rPr lang="en-US" sz="2400" u="none" strike="noStrike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&lt; 10 µm </a:t>
            </a:r>
            <a:r>
              <a:rPr lang="en-US" sz="2400" u="none" strike="noStrike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hoặc</a:t>
            </a:r>
            <a:r>
              <a:rPr lang="en-US" sz="2400" u="none" strike="noStrike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&lt; 45 µm).</a:t>
            </a:r>
            <a:r>
              <a:rPr lang="en-US" sz="2400" u="none" strike="noStrike" kern="100" baseline="30000" dirty="0">
                <a:solidFill>
                  <a:srgbClr val="444746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</a:p>
          <a:p>
            <a:pPr indent="0" algn="just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2400" u="none" strike="noStrike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Nguyên</a:t>
            </a:r>
            <a:r>
              <a:rPr lang="en-US" sz="2400" u="none" strike="noStrike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u="none" strike="noStrike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nhân</a:t>
            </a:r>
            <a:r>
              <a:rPr lang="en-US" sz="2400" u="none" strike="noStrike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: </a:t>
            </a:r>
          </a:p>
          <a:p>
            <a:pPr indent="0" algn="just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2400" kern="100" dirty="0">
                <a:solidFill>
                  <a:srgbClr val="1F1F1F"/>
                </a:solidFill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	</a:t>
            </a:r>
            <a:r>
              <a:rPr lang="en-US" sz="2200" u="none" strike="noStrike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Do </a:t>
            </a:r>
            <a:r>
              <a:rPr lang="en-US" sz="2200" u="none" strike="noStrike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các</a:t>
            </a:r>
            <a:r>
              <a:rPr lang="en-US" sz="2200" u="none" strike="noStrike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200" u="none" strike="noStrike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hạt</a:t>
            </a:r>
            <a:r>
              <a:rPr lang="en-US" sz="2200" u="none" strike="noStrike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200" u="none" strike="noStrike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khoáng</a:t>
            </a:r>
            <a:r>
              <a:rPr lang="en-US" sz="2200" u="none" strike="noStrike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200" u="none" strike="noStrike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chứa</a:t>
            </a:r>
            <a:r>
              <a:rPr lang="en-US" sz="2200" u="none" strike="noStrike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REEs </a:t>
            </a:r>
            <a:r>
              <a:rPr lang="en-US" sz="2200" u="none" strike="noStrike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thường</a:t>
            </a:r>
            <a:r>
              <a:rPr lang="en-US" sz="2200" u="none" strike="noStrike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200" u="none" strike="noStrike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nặng</a:t>
            </a:r>
            <a:r>
              <a:rPr lang="en-US" sz="2200" u="none" strike="noStrike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200" u="none" strike="noStrike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và</a:t>
            </a:r>
            <a:r>
              <a:rPr lang="en-US" sz="2200" u="none" strike="noStrike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200" u="none" strike="noStrike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nhỏ</a:t>
            </a:r>
            <a:r>
              <a:rPr lang="en-US" sz="2200" u="none" strike="noStrike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, </a:t>
            </a:r>
            <a:r>
              <a:rPr lang="en-US" sz="2200" u="none" strike="noStrike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hoặc</a:t>
            </a:r>
            <a:endParaRPr lang="en-US" sz="2200" u="none" strike="noStrike" kern="100" dirty="0">
              <a:solidFill>
                <a:srgbClr val="1F1F1F"/>
              </a:solidFill>
              <a:effectLst/>
              <a:latin typeface="Times New Roman" panose="02020603050405020304" pitchFamily="18" charset="0"/>
              <a:ea typeface="Google Sans Text"/>
              <a:cs typeface="Times New Roman" panose="02020603050405020304" pitchFamily="18" charset="0"/>
            </a:endParaRPr>
          </a:p>
          <a:p>
            <a:pPr indent="0" algn="just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2200" kern="100" dirty="0">
                <a:solidFill>
                  <a:srgbClr val="1F1F1F"/>
                </a:solidFill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	</a:t>
            </a:r>
            <a:r>
              <a:rPr lang="en-US" sz="2200" u="none" strike="noStrike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Do </a:t>
            </a:r>
            <a:r>
              <a:rPr lang="en-US" sz="2200" u="none" strike="noStrike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cơ</a:t>
            </a:r>
            <a:r>
              <a:rPr lang="en-US" sz="2200" u="none" strike="noStrike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200" u="none" strike="noStrike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chế</a:t>
            </a:r>
            <a:r>
              <a:rPr lang="en-US" sz="2200" u="none" strike="noStrike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200" u="none" strike="noStrike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ngưng</a:t>
            </a:r>
            <a:r>
              <a:rPr lang="en-US" sz="2200" u="none" strike="noStrike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200" u="none" strike="noStrike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tụ</a:t>
            </a:r>
            <a:r>
              <a:rPr lang="en-US" sz="2200" u="none" strike="noStrike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200" u="none" strike="noStrike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hơi</a:t>
            </a:r>
            <a:r>
              <a:rPr lang="en-US" sz="2200" u="none" strike="noStrike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200" u="none" strike="noStrike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bão</a:t>
            </a:r>
            <a:r>
              <a:rPr lang="en-US" sz="2200" u="none" strike="noStrike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200" u="none" strike="noStrike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hòa</a:t>
            </a:r>
            <a:r>
              <a:rPr lang="en-US" sz="2200" u="none" strike="noStrike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200" u="none" strike="noStrike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trên</a:t>
            </a:r>
            <a:r>
              <a:rPr lang="en-US" sz="2200" u="none" strike="noStrike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200" u="none" strike="noStrike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bề</a:t>
            </a:r>
            <a:r>
              <a:rPr lang="en-US" sz="2200" u="none" strike="noStrike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200" u="none" strike="noStrike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mặt</a:t>
            </a:r>
            <a:r>
              <a:rPr lang="en-US" sz="2200" u="none" strike="noStrike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200" u="none" strike="noStrike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các</a:t>
            </a:r>
            <a:r>
              <a:rPr lang="en-US" sz="2200" u="none" strike="noStrike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200" u="none" strike="noStrike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hạt</a:t>
            </a:r>
            <a:r>
              <a:rPr lang="en-US" sz="2200" u="none" strike="noStrike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200" u="none" strike="noStrike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tro</a:t>
            </a:r>
            <a:r>
              <a:rPr lang="en-US" sz="2200" u="none" strike="noStrike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200" u="none" strike="noStrike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mịn</a:t>
            </a:r>
            <a:r>
              <a:rPr lang="en-US" sz="2200" u="none" strike="noStrike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200" u="none" strike="noStrike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có</a:t>
            </a:r>
            <a:r>
              <a:rPr lang="en-US" sz="2200" u="none" strike="noStrike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200" u="none" strike="noStrike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diện</a:t>
            </a:r>
            <a:r>
              <a:rPr lang="en-US" sz="2200" u="none" strike="noStrike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200" u="none" strike="noStrike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tích</a:t>
            </a:r>
            <a:r>
              <a:rPr lang="en-US" sz="2200" u="none" strike="noStrike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200" u="none" strike="noStrike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bề</a:t>
            </a:r>
            <a:r>
              <a:rPr lang="en-US" sz="2200" u="none" strike="noStrike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200" u="none" strike="noStrike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mặt</a:t>
            </a:r>
            <a:r>
              <a:rPr lang="en-US" sz="2200" u="none" strike="noStrike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200" u="none" strike="noStrike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riêng</a:t>
            </a:r>
            <a:r>
              <a:rPr lang="en-US" sz="2200" u="none" strike="noStrike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200" u="none" strike="noStrike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lớn</a:t>
            </a:r>
            <a:r>
              <a:rPr lang="en-US" sz="2200" u="none" strike="noStrike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200" u="none" strike="noStrike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trong</a:t>
            </a:r>
            <a:r>
              <a:rPr lang="en-US" sz="2200" u="none" strike="noStrike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200" u="none" strike="noStrike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quá</a:t>
            </a:r>
            <a:r>
              <a:rPr lang="en-US" sz="2200" u="none" strike="noStrike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200" u="none" strike="noStrike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trình</a:t>
            </a:r>
            <a:r>
              <a:rPr lang="en-US" sz="2200" u="none" strike="noStrike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200" u="none" strike="noStrike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làm</a:t>
            </a:r>
            <a:r>
              <a:rPr lang="en-US" sz="2200" u="none" strike="noStrike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200" u="none" strike="noStrike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nguội</a:t>
            </a:r>
            <a:r>
              <a:rPr lang="en-US" sz="2200" u="none" strike="noStrike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200" u="none" strike="noStrike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khí</a:t>
            </a:r>
            <a:r>
              <a:rPr lang="en-US" sz="2200" u="none" strike="noStrike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200" u="none" strike="noStrike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thải</a:t>
            </a:r>
            <a:r>
              <a:rPr lang="en-US" sz="2200" u="none" strike="noStrike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.</a:t>
            </a:r>
            <a:endParaRPr lang="en-US" sz="2200" u="none" strike="noStrike" kern="100" dirty="0">
              <a:effectLst/>
              <a:latin typeface="Times New Roman" panose="02020603050405020304" pitchFamily="18" charset="0"/>
              <a:ea typeface="Malgun Gothic" panose="020B0503020000020004" pitchFamily="34" charset="-127"/>
              <a:cs typeface="Times New Roman" panose="02020603050405020304" pitchFamily="18" charset="0"/>
            </a:endParaRPr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51144521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52173B-6D91-455C-9C07-6A3066CA2E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9431" y="642594"/>
            <a:ext cx="10933471" cy="1371600"/>
          </a:xfrm>
        </p:spPr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cơ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sở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khoa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học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hồi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đất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hiếm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bay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9A8E29-34A9-4E86-883D-EC1D6E0A35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9431" y="2103120"/>
            <a:ext cx="10933471" cy="3849624"/>
          </a:xfrm>
        </p:spPr>
        <p:txBody>
          <a:bodyPr>
            <a:normAutofit/>
          </a:bodyPr>
          <a:lstStyle/>
          <a:p>
            <a:pPr marL="0" lvl="0" indent="0" algn="just" fontAlgn="base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>
                <a:srgbClr val="000000"/>
              </a:buClr>
              <a:buSzPts val="1100"/>
              <a:buNone/>
            </a:pPr>
            <a:r>
              <a:rPr lang="en-US" sz="2400" u="sng" strike="noStrike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Phân</a:t>
            </a:r>
            <a:r>
              <a:rPr lang="en-US" sz="2400" u="sng" strike="noStrike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u="sng" strike="noStrike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bố</a:t>
            </a:r>
            <a:r>
              <a:rPr lang="en-US" sz="2400" u="sng" strike="noStrike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u="sng" strike="noStrike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theo</a:t>
            </a:r>
            <a:r>
              <a:rPr lang="en-US" sz="2400" u="sng" strike="noStrike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u="sng" strike="noStrike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từ</a:t>
            </a:r>
            <a:r>
              <a:rPr lang="en-US" sz="2400" u="sng" strike="noStrike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u="sng" strike="noStrike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tính</a:t>
            </a:r>
            <a:r>
              <a:rPr lang="en-US" sz="2400" u="none" strike="noStrike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: </a:t>
            </a:r>
            <a:r>
              <a:rPr lang="en-US" sz="2400" u="none" strike="noStrike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Tro</a:t>
            </a:r>
            <a:r>
              <a:rPr lang="en-US" sz="2400" u="none" strike="noStrike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bay </a:t>
            </a:r>
            <a:r>
              <a:rPr lang="en-US" sz="2400" u="none" strike="noStrike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chứa</a:t>
            </a:r>
            <a:r>
              <a:rPr lang="en-US" sz="2400" u="none" strike="noStrike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u="none" strike="noStrike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một</a:t>
            </a:r>
            <a:r>
              <a:rPr lang="en-US" sz="2400" u="none" strike="noStrike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u="none" strike="noStrike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lượng</a:t>
            </a:r>
            <a:r>
              <a:rPr lang="en-US" sz="2400" u="none" strike="noStrike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u="none" strike="noStrike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đáng</a:t>
            </a:r>
            <a:r>
              <a:rPr lang="en-US" sz="2400" u="none" strike="noStrike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u="none" strike="noStrike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kể</a:t>
            </a:r>
            <a:r>
              <a:rPr lang="en-US" sz="2400" u="none" strike="noStrike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u="none" strike="noStrike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các</a:t>
            </a:r>
            <a:r>
              <a:rPr lang="en-US" sz="2400" u="none" strike="noStrike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u="none" strike="noStrike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hạt</a:t>
            </a:r>
            <a:r>
              <a:rPr lang="en-US" sz="2400" u="none" strike="noStrike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u="none" strike="noStrike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sắt</a:t>
            </a:r>
            <a:r>
              <a:rPr lang="en-US" sz="2400" u="none" strike="noStrike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u="none" strike="noStrike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từ</a:t>
            </a:r>
            <a:r>
              <a:rPr lang="en-US" sz="2400" u="none" strike="noStrike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(</a:t>
            </a:r>
            <a:r>
              <a:rPr lang="en-US" sz="2400" u="none" strike="noStrike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ferrospheres</a:t>
            </a:r>
            <a:r>
              <a:rPr lang="en-US" sz="2400" u="none" strike="noStrike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- magnetite/hematite). </a:t>
            </a:r>
          </a:p>
          <a:p>
            <a:pPr marL="0" lvl="0" indent="0" algn="just" fontAlgn="base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>
                <a:srgbClr val="000000"/>
              </a:buClr>
              <a:buSzPts val="1100"/>
              <a:buNone/>
            </a:pPr>
            <a:r>
              <a:rPr lang="en-US" sz="2400" u="none" strike="noStrike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	</a:t>
            </a:r>
            <a:r>
              <a:rPr lang="en-US" sz="2200" u="none" strike="noStrike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Các</a:t>
            </a:r>
            <a:r>
              <a:rPr lang="en-US" sz="2200" u="none" strike="noStrike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200" u="none" strike="noStrike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phân</a:t>
            </a:r>
            <a:r>
              <a:rPr lang="en-US" sz="2200" u="none" strike="noStrike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200" u="none" strike="noStrike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tích</a:t>
            </a:r>
            <a:r>
              <a:rPr lang="en-US" sz="2200" u="none" strike="noStrike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200" u="none" strike="noStrike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cho</a:t>
            </a:r>
            <a:r>
              <a:rPr lang="en-US" sz="2200" u="none" strike="noStrike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200" u="none" strike="noStrike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thấy</a:t>
            </a:r>
            <a:r>
              <a:rPr lang="en-US" sz="2200" u="none" strike="noStrike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200" b="1" u="none" strike="noStrike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phần</a:t>
            </a:r>
            <a:r>
              <a:rPr lang="en-US" sz="2200" b="1" u="none" strike="noStrike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200" b="1" u="none" strike="noStrike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từ</a:t>
            </a:r>
            <a:r>
              <a:rPr lang="en-US" sz="2200" b="1" u="none" strike="noStrike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200" b="1" u="none" strike="noStrike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tính</a:t>
            </a:r>
            <a:r>
              <a:rPr lang="en-US" sz="2200" b="1" u="none" strike="noStrike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200" b="1" u="none" strike="noStrike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thường</a:t>
            </a:r>
            <a:r>
              <a:rPr lang="en-US" sz="2200" b="1" u="none" strike="noStrike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200" b="1" u="none" strike="noStrike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chứa</a:t>
            </a:r>
            <a:r>
              <a:rPr lang="en-US" sz="2200" b="1" u="none" strike="noStrike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200" b="1" u="none" strike="noStrike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hàm</a:t>
            </a:r>
            <a:r>
              <a:rPr lang="en-US" sz="2200" b="1" u="none" strike="noStrike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200" b="1" u="none" strike="noStrike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lượng</a:t>
            </a:r>
            <a:r>
              <a:rPr lang="en-US" sz="2200" b="1" u="none" strike="noStrike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REEs </a:t>
            </a:r>
            <a:r>
              <a:rPr lang="en-US" sz="2200" b="1" u="none" strike="noStrike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thấp</a:t>
            </a:r>
            <a:r>
              <a:rPr lang="en-US" sz="2200" b="1" u="none" strike="noStrike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200" b="1" u="none" strike="noStrike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hơn</a:t>
            </a:r>
            <a:r>
              <a:rPr lang="en-US" sz="2200" b="1" u="none" strike="noStrike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so </a:t>
            </a:r>
            <a:r>
              <a:rPr lang="en-US" sz="2200" b="1" u="none" strike="noStrike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với</a:t>
            </a:r>
            <a:r>
              <a:rPr lang="en-US" sz="2200" b="1" u="none" strike="noStrike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200" b="1" u="none" strike="noStrike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phần</a:t>
            </a:r>
            <a:r>
              <a:rPr lang="en-US" sz="2200" b="1" u="none" strike="noStrike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200" b="1" u="none" strike="noStrike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không</a:t>
            </a:r>
            <a:r>
              <a:rPr lang="en-US" sz="2200" b="1" u="none" strike="noStrike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200" b="1" u="none" strike="noStrike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từ</a:t>
            </a:r>
            <a:r>
              <a:rPr lang="en-US" sz="2200" b="1" u="none" strike="noStrike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200" b="1" u="none" strike="noStrike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tính</a:t>
            </a:r>
            <a:r>
              <a:rPr lang="en-US" sz="2200" u="none" strike="noStrike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(</a:t>
            </a:r>
            <a:r>
              <a:rPr lang="en-US" sz="2200" u="none" strike="noStrike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pha</a:t>
            </a:r>
            <a:r>
              <a:rPr lang="en-US" sz="2200" u="none" strike="noStrike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200" u="none" strike="noStrike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thủy</a:t>
            </a:r>
            <a:r>
              <a:rPr lang="en-US" sz="2200" u="none" strike="noStrike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200" u="none" strike="noStrike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tinh</a:t>
            </a:r>
            <a:r>
              <a:rPr lang="en-US" sz="2200" u="none" strike="noStrike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aluminosilicate). </a:t>
            </a:r>
          </a:p>
          <a:p>
            <a:pPr marL="0" lvl="0" indent="0" algn="just" fontAlgn="base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>
                <a:srgbClr val="000000"/>
              </a:buClr>
              <a:buSzPts val="1100"/>
              <a:buNone/>
            </a:pPr>
            <a:r>
              <a:rPr lang="en-US" sz="2400" kern="100" dirty="0">
                <a:solidFill>
                  <a:srgbClr val="1F1F1F"/>
                </a:solidFill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  <a:sym typeface="Symbol" panose="05050102010706020507" pitchFamily="18" charset="2"/>
              </a:rPr>
              <a:t> </a:t>
            </a:r>
            <a:r>
              <a:rPr lang="en-US" sz="2400" u="none" strike="noStrike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Do </a:t>
            </a:r>
            <a:r>
              <a:rPr lang="en-US" sz="2400" u="none" strike="noStrike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đó</a:t>
            </a:r>
            <a:r>
              <a:rPr lang="en-US" sz="2400" u="none" strike="noStrike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, </a:t>
            </a:r>
            <a:r>
              <a:rPr lang="en-US" sz="2400" u="none" strike="noStrike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việc</a:t>
            </a:r>
            <a:r>
              <a:rPr lang="en-US" sz="2400" u="none" strike="noStrike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u="none" strike="noStrike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loại</a:t>
            </a:r>
            <a:r>
              <a:rPr lang="en-US" sz="2400" u="none" strike="noStrike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u="none" strike="noStrike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bỏ</a:t>
            </a:r>
            <a:r>
              <a:rPr lang="en-US" sz="2400" u="none" strike="noStrike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u="none" strike="noStrike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phần</a:t>
            </a:r>
            <a:r>
              <a:rPr lang="en-US" sz="2400" u="none" strike="noStrike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u="none" strike="noStrike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sắt</a:t>
            </a:r>
            <a:r>
              <a:rPr lang="en-US" sz="2400" u="none" strike="noStrike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u="none" strike="noStrike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từ</a:t>
            </a:r>
            <a:r>
              <a:rPr lang="en-US" sz="2400" u="none" strike="noStrike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u="none" strike="noStrike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có</a:t>
            </a:r>
            <a:r>
              <a:rPr lang="en-US" sz="2400" u="none" strike="noStrike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u="none" strike="noStrike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thể</a:t>
            </a:r>
            <a:r>
              <a:rPr lang="en-US" sz="2400" u="none" strike="noStrike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u="none" strike="noStrike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đóng</a:t>
            </a:r>
            <a:r>
              <a:rPr lang="en-US" sz="2400" u="none" strike="noStrike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u="none" strike="noStrike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vai</a:t>
            </a:r>
            <a:r>
              <a:rPr lang="en-US" sz="2400" u="none" strike="noStrike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u="none" strike="noStrike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trò</a:t>
            </a:r>
            <a:r>
              <a:rPr lang="en-US" sz="2400" u="none" strike="noStrike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u="none" strike="noStrike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như</a:t>
            </a:r>
            <a:r>
              <a:rPr lang="en-US" sz="2400" u="none" strike="noStrike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u="none" strike="noStrike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một</a:t>
            </a:r>
            <a:r>
              <a:rPr lang="en-US" sz="2400" u="none" strike="noStrike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u="none" strike="noStrike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bước</a:t>
            </a:r>
            <a:r>
              <a:rPr lang="en-US" sz="2400" u="none" strike="noStrike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u="none" strike="noStrike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làm</a:t>
            </a:r>
            <a:r>
              <a:rPr lang="en-US" sz="2400" u="none" strike="noStrike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u="none" strike="noStrike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giàu</a:t>
            </a:r>
            <a:r>
              <a:rPr lang="en-US" sz="2400" u="none" strike="noStrike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u="none" strike="noStrike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sơ</a:t>
            </a:r>
            <a:r>
              <a:rPr lang="en-US" sz="2400" u="none" strike="noStrike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u="none" strike="noStrike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bộ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01122891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52173B-6D91-455C-9C07-6A3066CA2E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9431" y="642594"/>
            <a:ext cx="10933471" cy="1371600"/>
          </a:xfrm>
        </p:spPr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cơ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sở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khoa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học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hồi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đất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hiếm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bay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9A8E29-34A9-4E86-883D-EC1D6E0A35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9431" y="2103120"/>
            <a:ext cx="10933471" cy="3849624"/>
          </a:xfrm>
        </p:spPr>
        <p:txBody>
          <a:bodyPr>
            <a:normAutofit/>
          </a:bodyPr>
          <a:lstStyle/>
          <a:p>
            <a:pPr marL="0" lvl="0" indent="0" algn="just" fontAlgn="base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>
                <a:srgbClr val="000000"/>
              </a:buClr>
              <a:buSzPts val="1100"/>
              <a:buNone/>
            </a:pPr>
            <a:r>
              <a:rPr lang="en-US" sz="2400" u="sng" strike="noStrike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Thành</a:t>
            </a:r>
            <a:r>
              <a:rPr lang="en-US" sz="2400" u="sng" strike="noStrike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u="sng" strike="noStrike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phần</a:t>
            </a:r>
            <a:r>
              <a:rPr lang="en-US" sz="2400" u="sng" strike="noStrike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u="sng" strike="noStrike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hóa</a:t>
            </a:r>
            <a:r>
              <a:rPr lang="en-US" sz="2400" u="sng" strike="noStrike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u="sng" strike="noStrike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học</a:t>
            </a:r>
            <a:r>
              <a:rPr lang="en-US" sz="2400" u="sng" strike="noStrike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u="sng" strike="noStrike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nền</a:t>
            </a:r>
            <a:r>
              <a:rPr lang="en-US" sz="2400" u="none" strike="noStrike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: </a:t>
            </a:r>
          </a:p>
          <a:p>
            <a:pPr marL="0" lvl="0" indent="0" algn="just" fontAlgn="base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>
                <a:srgbClr val="000000"/>
              </a:buClr>
              <a:buSzPts val="1100"/>
              <a:buNone/>
            </a:pPr>
            <a:r>
              <a:rPr lang="en-US" sz="2400" kern="100" dirty="0">
                <a:solidFill>
                  <a:srgbClr val="1F1F1F"/>
                </a:solidFill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	</a:t>
            </a:r>
            <a:r>
              <a:rPr lang="en-US" sz="2200" u="none" strike="noStrike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Tro</a:t>
            </a:r>
            <a:r>
              <a:rPr lang="en-US" sz="2200" u="none" strike="noStrike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bay </a:t>
            </a:r>
            <a:r>
              <a:rPr lang="en-US" sz="2200" u="none" strike="noStrike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loại</a:t>
            </a:r>
            <a:r>
              <a:rPr lang="en-US" sz="2200" u="none" strike="noStrike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C (</a:t>
            </a:r>
            <a:r>
              <a:rPr lang="en-US" sz="2200" u="none" strike="noStrike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từ</a:t>
            </a:r>
            <a:r>
              <a:rPr lang="en-US" sz="2200" u="none" strike="noStrike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than lignite/sub-bituminous) </a:t>
            </a:r>
            <a:r>
              <a:rPr lang="en-US" sz="2200" u="none" strike="noStrike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thường</a:t>
            </a:r>
            <a:r>
              <a:rPr lang="en-US" sz="2200" u="none" strike="noStrike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200" u="none" strike="noStrike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chứa</a:t>
            </a:r>
            <a:r>
              <a:rPr lang="en-US" sz="2200" u="none" strike="noStrike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200" u="none" strike="noStrike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hàm</a:t>
            </a:r>
            <a:r>
              <a:rPr lang="en-US" sz="2200" u="none" strike="noStrike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200" u="none" strike="noStrike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lượng</a:t>
            </a:r>
            <a:r>
              <a:rPr lang="en-US" sz="2200" u="none" strike="noStrike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200" u="none" strike="noStrike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Canxi</a:t>
            </a:r>
            <a:r>
              <a:rPr lang="en-US" sz="2200" u="none" strike="noStrike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(</a:t>
            </a:r>
            <a:r>
              <a:rPr lang="en-US" sz="2200" u="none" strike="noStrike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CaO</a:t>
            </a:r>
            <a:r>
              <a:rPr lang="en-US" sz="2200" u="none" strike="noStrike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) </a:t>
            </a:r>
            <a:r>
              <a:rPr lang="en-US" sz="2200" u="none" strike="noStrike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cao</a:t>
            </a:r>
            <a:r>
              <a:rPr lang="en-US" sz="2200" u="none" strike="noStrike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(&gt;15-20%), </a:t>
            </a:r>
            <a:r>
              <a:rPr lang="en-US" sz="2200" u="none" strike="noStrike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gây</a:t>
            </a:r>
            <a:r>
              <a:rPr lang="en-US" sz="2200" u="none" strike="noStrike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200" u="none" strike="noStrike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tiêu</a:t>
            </a:r>
            <a:r>
              <a:rPr lang="en-US" sz="2200" u="none" strike="noStrike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200" u="none" strike="noStrike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hao</a:t>
            </a:r>
            <a:r>
              <a:rPr lang="en-US" sz="2200" u="none" strike="noStrike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200" u="none" strike="noStrike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axit</a:t>
            </a:r>
            <a:r>
              <a:rPr lang="en-US" sz="2200" u="none" strike="noStrike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200" u="none" strike="noStrike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lớn</a:t>
            </a:r>
            <a:r>
              <a:rPr lang="en-US" sz="2200" u="none" strike="noStrike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200" u="none" strike="noStrike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trong</a:t>
            </a:r>
            <a:r>
              <a:rPr lang="en-US" sz="2200" u="none" strike="noStrike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200" u="none" strike="noStrike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quá</a:t>
            </a:r>
            <a:r>
              <a:rPr lang="en-US" sz="2200" u="none" strike="noStrike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200" u="none" strike="noStrike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trình</a:t>
            </a:r>
            <a:r>
              <a:rPr lang="en-US" sz="2200" u="none" strike="noStrike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200" u="none" strike="noStrike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hòa</a:t>
            </a:r>
            <a:r>
              <a:rPr lang="en-US" sz="2200" u="none" strike="noStrike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200" u="none" strike="noStrike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tách</a:t>
            </a:r>
            <a:r>
              <a:rPr lang="en-US" sz="2200" u="none" strike="noStrike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. </a:t>
            </a:r>
          </a:p>
          <a:p>
            <a:pPr marL="0" lvl="0" indent="0" algn="just" fontAlgn="base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>
                <a:srgbClr val="000000"/>
              </a:buClr>
              <a:buSzPts val="1100"/>
              <a:buNone/>
            </a:pPr>
            <a:r>
              <a:rPr lang="en-US" sz="2200" kern="100" dirty="0">
                <a:solidFill>
                  <a:srgbClr val="1F1F1F"/>
                </a:solidFill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	</a:t>
            </a:r>
            <a:r>
              <a:rPr lang="en-US" sz="2200" u="none" strike="noStrike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Ngược</a:t>
            </a:r>
            <a:r>
              <a:rPr lang="en-US" sz="2200" u="none" strike="noStrike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200" u="none" strike="noStrike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lại</a:t>
            </a:r>
            <a:r>
              <a:rPr lang="en-US" sz="2200" u="none" strike="noStrike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, </a:t>
            </a:r>
            <a:r>
              <a:rPr lang="en-US" sz="2200" u="none" strike="noStrike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tro</a:t>
            </a:r>
            <a:r>
              <a:rPr lang="en-US" sz="2200" u="none" strike="noStrike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bay </a:t>
            </a:r>
            <a:r>
              <a:rPr lang="en-US" sz="2200" u="none" strike="noStrike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loại</a:t>
            </a:r>
            <a:r>
              <a:rPr lang="en-US" sz="2200" u="none" strike="noStrike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F (</a:t>
            </a:r>
            <a:r>
              <a:rPr lang="en-US" sz="2200" u="none" strike="noStrike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từ</a:t>
            </a:r>
            <a:r>
              <a:rPr lang="en-US" sz="2200" u="none" strike="noStrike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than bituminous) </a:t>
            </a:r>
            <a:r>
              <a:rPr lang="en-US" sz="2200" u="none" strike="noStrike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chứa</a:t>
            </a:r>
            <a:r>
              <a:rPr lang="en-US" sz="2200" u="none" strike="noStrike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200" u="none" strike="noStrike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ít</a:t>
            </a:r>
            <a:r>
              <a:rPr lang="en-US" sz="2200" u="none" strike="noStrike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200" u="none" strike="noStrike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Canxi</a:t>
            </a:r>
            <a:r>
              <a:rPr lang="en-US" sz="2200" u="none" strike="noStrike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200" u="none" strike="noStrike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hơn</a:t>
            </a:r>
            <a:r>
              <a:rPr lang="en-US" sz="2200" u="none" strike="noStrike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200" u="none" strike="noStrike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nhưng</a:t>
            </a:r>
            <a:r>
              <a:rPr lang="en-US" sz="2200" u="none" strike="noStrike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200" u="none" strike="noStrike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hàm</a:t>
            </a:r>
            <a:r>
              <a:rPr lang="en-US" sz="2200" u="none" strike="noStrike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200" u="none" strike="noStrike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lượng</a:t>
            </a:r>
            <a:r>
              <a:rPr lang="en-US" sz="2200" u="none" strike="noStrike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200" u="none" strike="noStrike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nhôm</a:t>
            </a:r>
            <a:r>
              <a:rPr lang="en-US" sz="2200" u="none" strike="noStrike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200" u="none" strike="noStrike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và</a:t>
            </a:r>
            <a:r>
              <a:rPr lang="en-US" sz="2200" u="none" strike="noStrike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200" u="none" strike="noStrike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silic</a:t>
            </a:r>
            <a:r>
              <a:rPr lang="en-US" sz="2200" u="none" strike="noStrike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200" u="none" strike="noStrike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cao</a:t>
            </a:r>
            <a:r>
              <a:rPr lang="en-US" sz="2200" u="none" strike="noStrike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, </a:t>
            </a:r>
            <a:r>
              <a:rPr lang="en-US" sz="2200" u="none" strike="noStrike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cấu</a:t>
            </a:r>
            <a:r>
              <a:rPr lang="en-US" sz="2200" u="none" strike="noStrike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200" u="none" strike="noStrike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trúc</a:t>
            </a:r>
            <a:r>
              <a:rPr lang="en-US" sz="2200" u="none" strike="noStrike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200" u="none" strike="noStrike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thủy</a:t>
            </a:r>
            <a:r>
              <a:rPr lang="en-US" sz="2200" u="none" strike="noStrike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200" u="none" strike="noStrike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tinh</a:t>
            </a:r>
            <a:r>
              <a:rPr lang="en-US" sz="2200" u="none" strike="noStrike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200" u="none" strike="noStrike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bền</a:t>
            </a:r>
            <a:r>
              <a:rPr lang="en-US" sz="2200" u="none" strike="noStrike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200" u="none" strike="noStrike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vững</a:t>
            </a:r>
            <a:r>
              <a:rPr lang="en-US" sz="2200" u="none" strike="noStrike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200" u="none" strike="noStrike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hơn</a:t>
            </a:r>
            <a:r>
              <a:rPr lang="en-US" sz="2200" u="none" strike="noStrike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, </a:t>
            </a:r>
            <a:r>
              <a:rPr lang="en-US" sz="2200" u="none" strike="noStrike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khó</a:t>
            </a:r>
            <a:r>
              <a:rPr lang="en-US" sz="2200" u="none" strike="noStrike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200" u="none" strike="noStrike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hòa</a:t>
            </a:r>
            <a:r>
              <a:rPr lang="en-US" sz="2200" u="none" strike="noStrike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tan </a:t>
            </a:r>
            <a:r>
              <a:rPr lang="en-US" sz="2200" u="none" strike="noStrike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hơn</a:t>
            </a:r>
            <a:r>
              <a:rPr lang="en-US" sz="2400" kern="100" dirty="0">
                <a:solidFill>
                  <a:srgbClr val="1F1F1F"/>
                </a:solidFill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.</a:t>
            </a:r>
            <a:endParaRPr lang="en-US" sz="2400" u="none" strike="noStrike" kern="100" dirty="0">
              <a:effectLst/>
              <a:latin typeface="Times New Roman" panose="02020603050405020304" pitchFamily="18" charset="0"/>
              <a:ea typeface="Malgun Gothic" panose="020B0503020000020004" pitchFamily="34" charset="-127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075376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C85448-3FE9-4247-ABCA-6F39C1B3B5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265" y="642594"/>
            <a:ext cx="10933470" cy="1371600"/>
          </a:xfrm>
        </p:spPr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cơ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sở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khoa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học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hồi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đất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hiếm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bay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F707F0-0841-47A8-80E3-347E559E4B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9265" y="2103120"/>
            <a:ext cx="10933470" cy="3849624"/>
          </a:xfrm>
        </p:spPr>
        <p:txBody>
          <a:bodyPr>
            <a:normAutofit/>
          </a:bodyPr>
          <a:lstStyle/>
          <a:p>
            <a:pPr algn="just"/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Các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phương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pháp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vật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lý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được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áp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dụng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nhằm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mục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đích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"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làm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giàu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"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nguyên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liệu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: </a:t>
            </a:r>
          </a:p>
          <a:p>
            <a:pPr lvl="1" algn="just"/>
            <a:r>
              <a:rPr lang="en-US" sz="22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Loại</a:t>
            </a:r>
            <a:r>
              <a:rPr lang="en-US" sz="22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2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bỏ</a:t>
            </a:r>
            <a:r>
              <a:rPr lang="en-US" sz="22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2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các</a:t>
            </a:r>
            <a:r>
              <a:rPr lang="en-US" sz="22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2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thành</a:t>
            </a:r>
            <a:r>
              <a:rPr lang="en-US" sz="22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2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phần</a:t>
            </a:r>
            <a:r>
              <a:rPr lang="en-US" sz="22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2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trơ</a:t>
            </a:r>
            <a:r>
              <a:rPr lang="en-US" sz="22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(</a:t>
            </a:r>
            <a:r>
              <a:rPr lang="en-US" sz="22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như</a:t>
            </a:r>
            <a:r>
              <a:rPr lang="en-US" sz="22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2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thạch</a:t>
            </a:r>
            <a:r>
              <a:rPr lang="en-US" sz="22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2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anh</a:t>
            </a:r>
            <a:r>
              <a:rPr lang="en-US" sz="22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, mullite </a:t>
            </a:r>
            <a:r>
              <a:rPr lang="en-US" sz="22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tinh</a:t>
            </a:r>
            <a:r>
              <a:rPr lang="en-US" sz="22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2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thể</a:t>
            </a:r>
            <a:r>
              <a:rPr lang="en-US" sz="22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) </a:t>
            </a:r>
            <a:r>
              <a:rPr lang="en-US" sz="22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hoặc</a:t>
            </a:r>
            <a:r>
              <a:rPr lang="en-US" sz="22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</a:p>
          <a:p>
            <a:pPr lvl="1" algn="just"/>
            <a:r>
              <a:rPr lang="en-US" sz="2200" kern="100" dirty="0" err="1">
                <a:solidFill>
                  <a:srgbClr val="1F1F1F"/>
                </a:solidFill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Loại</a:t>
            </a:r>
            <a:r>
              <a:rPr lang="en-US" sz="2200" kern="100" dirty="0">
                <a:solidFill>
                  <a:srgbClr val="1F1F1F"/>
                </a:solidFill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200" kern="100" dirty="0" err="1">
                <a:solidFill>
                  <a:srgbClr val="1F1F1F"/>
                </a:solidFill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bỏ</a:t>
            </a:r>
            <a:r>
              <a:rPr lang="en-US" sz="2200" kern="100" dirty="0">
                <a:solidFill>
                  <a:srgbClr val="1F1F1F"/>
                </a:solidFill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2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các</a:t>
            </a:r>
            <a:r>
              <a:rPr lang="en-US" sz="22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2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thành</a:t>
            </a:r>
            <a:r>
              <a:rPr lang="en-US" sz="22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2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phần</a:t>
            </a:r>
            <a:r>
              <a:rPr lang="en-US" sz="22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2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tạp</a:t>
            </a:r>
            <a:r>
              <a:rPr lang="en-US" sz="22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(</a:t>
            </a:r>
            <a:r>
              <a:rPr lang="en-US" sz="22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như</a:t>
            </a:r>
            <a:r>
              <a:rPr lang="en-US" sz="22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2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sắt</a:t>
            </a:r>
            <a:r>
              <a:rPr lang="en-US" sz="22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, </a:t>
            </a:r>
            <a:r>
              <a:rPr lang="en-US" sz="22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cacbon</a:t>
            </a:r>
            <a:r>
              <a:rPr lang="en-US" sz="22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2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chưa</a:t>
            </a:r>
            <a:r>
              <a:rPr lang="en-US" sz="22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2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cháy</a:t>
            </a:r>
            <a:r>
              <a:rPr lang="en-US" sz="22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), </a:t>
            </a:r>
          </a:p>
          <a:p>
            <a:pPr marL="274320" lvl="1" indent="0" algn="just">
              <a:buNone/>
            </a:pP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  <a:sym typeface="Symbol" panose="05050102010706020507" pitchFamily="18" charset="2"/>
              </a:rPr>
              <a:t>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Giảm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khối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lượng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vật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liệu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cần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xử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lý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axit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và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nâng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cao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hàm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lượng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REE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đầu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vào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.</a:t>
            </a:r>
            <a:endParaRPr lang="en-US" sz="2400" kern="100" dirty="0">
              <a:effectLst/>
              <a:latin typeface="Times New Roman" panose="02020603050405020304" pitchFamily="18" charset="0"/>
              <a:ea typeface="Malgun Gothic" panose="020B0503020000020004" pitchFamily="34" charset="-127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7401575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9D5EA3-4D30-4621-947F-DFF62D3DC5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9935" y="642594"/>
            <a:ext cx="10982633" cy="1371600"/>
          </a:xfrm>
        </p:spPr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cơ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sở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khoa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học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hồi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đất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hiếm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bay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4762FA-D5AD-4F56-AC56-FA77ABEC70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9935" y="2103120"/>
            <a:ext cx="10982633" cy="3849624"/>
          </a:xfrm>
        </p:spPr>
        <p:txBody>
          <a:bodyPr>
            <a:normAutofit/>
          </a:bodyPr>
          <a:lstStyle/>
          <a:p>
            <a:pPr algn="just"/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Công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nghệ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sàng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hoặc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phân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cấp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khí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được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sử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dụng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để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tách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lấy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phần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hạt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nhỏ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(&lt;45 µm). </a:t>
            </a:r>
          </a:p>
          <a:p>
            <a:pPr lvl="1" algn="just"/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Các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nghiên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cứu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thực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nghiệm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cho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thấy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việc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chỉ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lấy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phần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hạt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mịn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có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b="1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thể</a:t>
            </a:r>
            <a:r>
              <a:rPr lang="en-US" sz="2200" b="1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b="1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nâng</a:t>
            </a:r>
            <a:r>
              <a:rPr lang="en-US" sz="2200" b="1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b="1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hàm</a:t>
            </a:r>
            <a:r>
              <a:rPr lang="en-US" sz="2200" b="1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b="1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lượng</a:t>
            </a:r>
            <a:r>
              <a:rPr lang="en-US" sz="2200" b="1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REE </a:t>
            </a:r>
            <a:r>
              <a:rPr lang="en-US" sz="2200" b="1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lên</a:t>
            </a:r>
            <a:r>
              <a:rPr lang="en-US" sz="2200" b="1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b="1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khoảng</a:t>
            </a:r>
            <a:r>
              <a:rPr lang="en-US" sz="2200" b="1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1.3 </a:t>
            </a:r>
            <a:r>
              <a:rPr lang="en-US" sz="2200" b="1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đến</a:t>
            </a:r>
            <a:r>
              <a:rPr lang="en-US" sz="2200" b="1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1.5 </a:t>
            </a:r>
            <a:r>
              <a:rPr lang="en-US" sz="2200" b="1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lần</a:t>
            </a:r>
            <a:r>
              <a:rPr lang="en-US" sz="2200" b="1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so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với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tro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thô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. </a:t>
            </a:r>
          </a:p>
          <a:p>
            <a:pPr lvl="1" algn="just"/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Tuy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nhiên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,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hiệu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suất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thu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hồi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thực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tế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thường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thấp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nếu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chỉ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lấy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phần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mịn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,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vì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một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lượng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lớn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REE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vẫn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có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thể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nằm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trong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các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hạt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kích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thước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lớn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hơn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. </a:t>
            </a:r>
          </a:p>
          <a:p>
            <a:pPr marL="274320" lvl="1" indent="0" algn="just">
              <a:buNone/>
            </a:pPr>
            <a:r>
              <a:rPr lang="en-US" sz="2400" dirty="0">
                <a:solidFill>
                  <a:srgbClr val="1F1F1F"/>
                </a:solidFill>
                <a:latin typeface="Times New Roman" panose="02020603050405020304" pitchFamily="18" charset="0"/>
                <a:ea typeface="Google Sans Text"/>
                <a:sym typeface="Symbol" panose="05050102010706020507" pitchFamily="18" charset="2"/>
              </a:rPr>
              <a:t> 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Do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đó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,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công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nghệ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này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thường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phải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kết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hợp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với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quá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trình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nghiền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để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giải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phóng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các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hạt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REE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nằm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trong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các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kết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hạch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26060233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620154-82EA-4374-BA47-F036C2ACC2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599" y="642594"/>
            <a:ext cx="10943303" cy="1371600"/>
          </a:xfrm>
        </p:spPr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cơ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sở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khoa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học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hồi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đất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hiếm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bay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22C6EB-9C04-46E0-B266-3AF4491E16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599" y="2103120"/>
            <a:ext cx="11012130" cy="3849624"/>
          </a:xfrm>
        </p:spPr>
        <p:txBody>
          <a:bodyPr>
            <a:normAutofit/>
          </a:bodyPr>
          <a:lstStyle/>
          <a:p>
            <a:pPr algn="just"/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"/>
              </a:rPr>
              <a:t>Tuyển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"/>
              </a:rPr>
              <a:t>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"/>
              </a:rPr>
              <a:t>từ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"/>
              </a:rPr>
              <a:t>: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tách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các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khoáng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vật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sắt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(magnetite, hematite) ra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khỏi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pha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thủy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tinh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aluminosilicate.</a:t>
            </a:r>
            <a:r>
              <a:rPr lang="en-US" sz="2400" dirty="0">
                <a:effectLst/>
                <a:latin typeface="Times New Roman" panose="02020603050405020304" pitchFamily="18" charset="0"/>
                <a:ea typeface="Malgun Gothic" panose="020B0503020000020004" pitchFamily="34" charset="-127"/>
              </a:rPr>
              <a:t> </a:t>
            </a:r>
          </a:p>
          <a:p>
            <a:pPr lvl="1" algn="just"/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Máy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tuyển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từ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cường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độ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thấp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(LIMS)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hoặc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cao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(HIMS).</a:t>
            </a:r>
            <a:r>
              <a:rPr lang="en-US" sz="2200" dirty="0">
                <a:effectLst/>
                <a:latin typeface="Times New Roman" panose="02020603050405020304" pitchFamily="18" charset="0"/>
                <a:ea typeface="Malgun Gothic" panose="020B0503020000020004" pitchFamily="34" charset="-127"/>
              </a:rPr>
              <a:t> </a:t>
            </a:r>
          </a:p>
          <a:p>
            <a:pPr lvl="1" algn="just"/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REEs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chủ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yếu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tập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trung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trong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phần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không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từ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tính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. </a:t>
            </a:r>
          </a:p>
          <a:p>
            <a:pPr lvl="1" algn="just"/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Việc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loại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bỏ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phần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sắt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giúp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giảm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tiêu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hao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axit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ở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các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bước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sau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và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giảm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tải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cho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quá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trình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tinh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chế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dung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dịch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. </a:t>
            </a:r>
          </a:p>
          <a:p>
            <a:pPr lvl="1" algn="just"/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Tuy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nhiên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, REE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có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thể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liên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kết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với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oxit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sắt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, do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đó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việc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tuyển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từ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cần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được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đánh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giá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cẩn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thận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để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tránh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thất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thoát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REE </a:t>
            </a:r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220934796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9D2666-4686-4041-8230-DA14623C88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0103" y="642594"/>
            <a:ext cx="10982632" cy="1371600"/>
          </a:xfrm>
        </p:spPr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cơ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sở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khoa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học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hồi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đất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hiếm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bay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3E0282-2ACB-47F5-8D63-E27A081BAC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0103" y="2103120"/>
            <a:ext cx="10982632" cy="3849624"/>
          </a:xfrm>
        </p:spPr>
        <p:txBody>
          <a:bodyPr>
            <a:normAutofit/>
          </a:bodyPr>
          <a:lstStyle/>
          <a:p>
            <a:pPr algn="just"/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"/>
              </a:rPr>
              <a:t>Tuyển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"/>
              </a:rPr>
              <a:t>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"/>
              </a:rPr>
              <a:t>nổi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"/>
              </a:rPr>
              <a:t>: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do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bề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mặt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các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hạt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phần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lớn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là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thủy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tinh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giống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nhau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,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tính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chọn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lọc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của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tuyển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nổi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rất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kém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. </a:t>
            </a:r>
          </a:p>
          <a:p>
            <a:pPr lvl="1" algn="just"/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Rất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khó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tìm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được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thuốc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tập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hợp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có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tính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chọn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riêng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cao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,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chỉ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bám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vào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hạt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chứa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REEs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mà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không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bám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dính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vào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các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hạt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khoáng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khác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.</a:t>
            </a:r>
            <a:r>
              <a:rPr lang="en-US" sz="2200" baseline="30000" dirty="0">
                <a:solidFill>
                  <a:srgbClr val="444746"/>
                </a:solidFill>
                <a:effectLst/>
                <a:latin typeface="Times New Roman" panose="02020603050405020304" pitchFamily="18" charset="0"/>
                <a:ea typeface="Google Sans Text"/>
              </a:rPr>
              <a:t>  </a:t>
            </a:r>
          </a:p>
          <a:p>
            <a:pPr lvl="1" algn="just"/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Nhìn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chung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,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tuyển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nổi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chủ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yếu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được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dùng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để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loại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bỏ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phần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than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chưa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cháy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ra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khỏi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tro</a:t>
            </a:r>
            <a:r>
              <a:rPr lang="en-US" sz="2200" dirty="0">
                <a:solidFill>
                  <a:srgbClr val="1F1F1F"/>
                </a:solidFill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do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cacbon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trong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than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có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tính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xốp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,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hấp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thụ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hóa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chất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và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gây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cản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trở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quá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trình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hòa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tách</a:t>
            </a:r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318297349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6EA3F4-C4EF-4560-9DA6-5699B08147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9432" y="642594"/>
            <a:ext cx="10962968" cy="1371600"/>
          </a:xfrm>
        </p:spPr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cơ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sở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khoa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học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hồi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đất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hiếm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bay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212694-713A-4D71-8174-B43A4FF944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9432" y="2103120"/>
            <a:ext cx="10962968" cy="3849624"/>
          </a:xfrm>
        </p:spPr>
        <p:txBody>
          <a:bodyPr>
            <a:normAutofit/>
          </a:bodyPr>
          <a:lstStyle/>
          <a:p>
            <a:pPr marL="0" lvl="0" indent="0" algn="just" fontAlgn="base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>
                <a:srgbClr val="000000"/>
              </a:buClr>
              <a:buSzPts val="1100"/>
              <a:buNone/>
            </a:pPr>
            <a:r>
              <a:rPr lang="en-US" sz="2400" u="none" strike="noStrike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Tuyển</a:t>
            </a:r>
            <a:r>
              <a:rPr lang="en-US" sz="2400" u="none" strike="noStrike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u="none" strike="noStrike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trọng</a:t>
            </a:r>
            <a:r>
              <a:rPr lang="en-US" sz="2400" u="none" strike="noStrike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u="none" strike="noStrike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lực</a:t>
            </a:r>
            <a:r>
              <a:rPr lang="en-US" sz="2400" b="1" u="none" strike="noStrike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:</a:t>
            </a:r>
            <a:r>
              <a:rPr lang="en-US" sz="2400" u="none" strike="noStrike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u="none" strike="noStrike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Sử</a:t>
            </a:r>
            <a:r>
              <a:rPr lang="en-US" sz="2400" u="none" strike="noStrike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u="none" strike="noStrike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dụng</a:t>
            </a:r>
            <a:r>
              <a:rPr lang="en-US" sz="2400" u="none" strike="noStrike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u="none" strike="noStrike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bàn</a:t>
            </a:r>
            <a:r>
              <a:rPr lang="en-US" sz="2400" u="none" strike="noStrike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u="none" strike="noStrike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đãi</a:t>
            </a:r>
            <a:r>
              <a:rPr lang="en-US" sz="2400" u="none" strike="noStrike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u="none" strike="noStrike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hoặc</a:t>
            </a:r>
            <a:r>
              <a:rPr lang="en-US" sz="2400" u="none" strike="noStrike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u="none" strike="noStrike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xiclon</a:t>
            </a:r>
            <a:r>
              <a:rPr lang="en-US" sz="2400" u="none" strike="noStrike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u="none" strike="noStrike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thủy</a:t>
            </a:r>
            <a:r>
              <a:rPr lang="en-US" sz="2400" u="none" strike="noStrike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u="none" strike="noStrike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lực</a:t>
            </a:r>
            <a:r>
              <a:rPr lang="en-US" sz="2400" u="none" strike="noStrike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u="none" strike="noStrike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để</a:t>
            </a:r>
            <a:r>
              <a:rPr lang="en-US" sz="2400" u="none" strike="noStrike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u="none" strike="noStrike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tách</a:t>
            </a:r>
            <a:r>
              <a:rPr lang="en-US" sz="2400" u="none" strike="noStrike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u="none" strike="noStrike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các</a:t>
            </a:r>
            <a:r>
              <a:rPr lang="en-US" sz="2400" u="none" strike="noStrike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u="none" strike="noStrike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hạt</a:t>
            </a:r>
            <a:r>
              <a:rPr lang="en-US" sz="2400" u="none" strike="noStrike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u="none" strike="noStrike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nặng</a:t>
            </a:r>
            <a:r>
              <a:rPr lang="en-US" sz="2400" u="none" strike="noStrike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(</a:t>
            </a:r>
            <a:r>
              <a:rPr lang="en-US" sz="2400" u="none" strike="noStrike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chứa</a:t>
            </a:r>
            <a:r>
              <a:rPr lang="en-US" sz="2400" u="none" strike="noStrike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REE) </a:t>
            </a:r>
            <a:r>
              <a:rPr lang="en-US" sz="2400" u="none" strike="noStrike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và</a:t>
            </a:r>
            <a:r>
              <a:rPr lang="en-US" sz="2400" u="none" strike="noStrike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u="none" strike="noStrike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hạt</a:t>
            </a:r>
            <a:r>
              <a:rPr lang="en-US" sz="2400" u="none" strike="noStrike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u="none" strike="noStrike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nhẹ</a:t>
            </a:r>
            <a:r>
              <a:rPr lang="en-US" sz="2400" u="none" strike="noStrike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(</a:t>
            </a:r>
            <a:r>
              <a:rPr lang="en-US" sz="2400" u="none" strike="noStrike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cenospheres</a:t>
            </a:r>
            <a:r>
              <a:rPr lang="en-US" sz="2400" u="none" strike="noStrike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u="none" strike="noStrike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rỗng</a:t>
            </a:r>
            <a:r>
              <a:rPr lang="en-US" sz="2400" u="none" strike="noStrike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). </a:t>
            </a:r>
            <a:r>
              <a:rPr lang="en-US" sz="2400" u="none" strike="noStrike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Hiệu</a:t>
            </a:r>
            <a:r>
              <a:rPr lang="en-US" sz="2400" u="none" strike="noStrike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u="none" strike="noStrike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quả</a:t>
            </a:r>
            <a:r>
              <a:rPr lang="en-US" sz="2400" u="none" strike="noStrike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u="none" strike="noStrike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thường</a:t>
            </a:r>
            <a:r>
              <a:rPr lang="en-US" sz="2400" u="none" strike="noStrike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u="none" strike="noStrike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hạn</a:t>
            </a:r>
            <a:r>
              <a:rPr lang="en-US" sz="2400" u="none" strike="noStrike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u="none" strike="noStrike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chế</a:t>
            </a:r>
            <a:r>
              <a:rPr lang="en-US" sz="2400" u="none" strike="noStrike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do </a:t>
            </a:r>
            <a:r>
              <a:rPr lang="en-US" sz="2400" u="none" strike="noStrike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kích</a:t>
            </a:r>
            <a:r>
              <a:rPr lang="en-US" sz="2400" u="none" strike="noStrike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u="none" strike="noStrike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thước</a:t>
            </a:r>
            <a:r>
              <a:rPr lang="en-US" sz="2400" u="none" strike="noStrike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u="none" strike="noStrike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hạt</a:t>
            </a:r>
            <a:r>
              <a:rPr lang="en-US" sz="2400" u="none" strike="noStrike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u="none" strike="noStrike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quá</a:t>
            </a:r>
            <a:r>
              <a:rPr lang="en-US" sz="2400" u="none" strike="noStrike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u="none" strike="noStrike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mịn</a:t>
            </a:r>
            <a:r>
              <a:rPr lang="en-US" sz="2400" u="none" strike="noStrike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[6].</a:t>
            </a:r>
          </a:p>
          <a:p>
            <a:pPr marL="0" lvl="0" indent="0" algn="just" fontAlgn="base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>
                <a:srgbClr val="000000"/>
              </a:buClr>
              <a:buSzPts val="1100"/>
              <a:buNone/>
            </a:pPr>
            <a:endParaRPr lang="en-US" sz="2400" u="none" strike="noStrike" kern="100" dirty="0">
              <a:effectLst/>
              <a:latin typeface="Times New Roman" panose="02020603050405020304" pitchFamily="18" charset="0"/>
              <a:ea typeface="Malgun Gothic" panose="020B0503020000020004" pitchFamily="34" charset="-127"/>
              <a:cs typeface="Times New Roman" panose="02020603050405020304" pitchFamily="18" charset="0"/>
            </a:endParaRPr>
          </a:p>
          <a:p>
            <a:pPr marL="0" lvl="0" indent="0" algn="just" fontAlgn="base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>
                <a:srgbClr val="000000"/>
              </a:buClr>
              <a:buSzPts val="1100"/>
              <a:buNone/>
            </a:pPr>
            <a:r>
              <a:rPr lang="en-US" sz="2400" b="1" u="none" strike="noStrike" kern="100" dirty="0" err="1"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Nhìn</a:t>
            </a:r>
            <a:r>
              <a:rPr lang="en-US" sz="2400" b="1" u="none" strike="noStrike" kern="100" dirty="0"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b="1" u="none" strike="noStrike" kern="100" dirty="0" err="1"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chung</a:t>
            </a:r>
            <a:r>
              <a:rPr lang="en-US" sz="2400" b="1" u="none" strike="noStrike" kern="100" dirty="0"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, </a:t>
            </a:r>
            <a:r>
              <a:rPr lang="en-US" sz="2400" u="none" strike="noStrike" kern="100" dirty="0" err="1"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các</a:t>
            </a:r>
            <a:r>
              <a:rPr lang="en-US" sz="2400" u="none" strike="noStrike" kern="100" dirty="0"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u="none" strike="noStrike" kern="100" dirty="0" err="1"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phương</a:t>
            </a:r>
            <a:r>
              <a:rPr lang="en-US" sz="2400" u="none" strike="noStrike" kern="100" dirty="0"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u="none" strike="noStrike" kern="100" dirty="0" err="1"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pháp</a:t>
            </a:r>
            <a:r>
              <a:rPr lang="en-US" sz="2400" u="none" strike="noStrike" kern="100" dirty="0"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u="none" strike="noStrike" kern="100" dirty="0" err="1"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vật</a:t>
            </a:r>
            <a:r>
              <a:rPr lang="en-US" sz="2400" u="none" strike="noStrike" kern="100" dirty="0"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u="none" strike="noStrike" kern="100" dirty="0" err="1"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lý</a:t>
            </a:r>
            <a:r>
              <a:rPr lang="en-US" sz="2400" u="none" strike="noStrike" kern="100" dirty="0"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u="none" strike="noStrike" kern="100" dirty="0" err="1"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và</a:t>
            </a:r>
            <a:r>
              <a:rPr lang="en-US" sz="2400" u="none" strike="noStrike" kern="100" dirty="0"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u="none" strike="noStrike" kern="100" dirty="0" err="1"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hóa</a:t>
            </a:r>
            <a:r>
              <a:rPr lang="en-US" sz="2400" u="none" strike="noStrike" kern="100" dirty="0"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u="none" strike="noStrike" kern="100" dirty="0" err="1"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lý</a:t>
            </a:r>
            <a:r>
              <a:rPr lang="en-US" sz="2400" u="none" strike="noStrike" kern="100" dirty="0"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u="none" strike="noStrike" kern="100" dirty="0" err="1"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đóng</a:t>
            </a:r>
            <a:r>
              <a:rPr lang="en-US" sz="2400" u="none" strike="noStrike" kern="100" dirty="0"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u="none" strike="noStrike" kern="100" dirty="0" err="1"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vai</a:t>
            </a:r>
            <a:r>
              <a:rPr lang="en-US" sz="2400" u="none" strike="noStrike" kern="100" dirty="0"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u="none" strike="noStrike" kern="100" dirty="0" err="1"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trò</a:t>
            </a:r>
            <a:r>
              <a:rPr lang="en-US" sz="2400" u="none" strike="noStrike" kern="100" dirty="0"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u="none" strike="noStrike" kern="100" dirty="0" err="1"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là</a:t>
            </a:r>
            <a:r>
              <a:rPr lang="en-US" sz="2400" u="none" strike="noStrike" kern="100" dirty="0"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u="none" strike="noStrike" kern="100" dirty="0" err="1"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bước</a:t>
            </a:r>
            <a:r>
              <a:rPr lang="en-US" sz="2400" u="none" strike="noStrike" kern="100" dirty="0"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b="1" u="none" strike="noStrike" kern="100" dirty="0" err="1"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phân</a:t>
            </a:r>
            <a:r>
              <a:rPr lang="en-US" sz="2400" b="1" u="none" strike="noStrike" kern="100" dirty="0"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b="1" u="none" strike="noStrike" kern="100" dirty="0" err="1"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tách</a:t>
            </a:r>
            <a:r>
              <a:rPr lang="en-US" sz="2400" b="1" u="none" strike="noStrike" kern="100" dirty="0"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b="1" u="none" strike="noStrike" kern="100" dirty="0" err="1"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sơ</a:t>
            </a:r>
            <a:r>
              <a:rPr lang="en-US" sz="2400" b="1" u="none" strike="noStrike" kern="100" dirty="0"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b="1" u="none" strike="noStrike" kern="100" dirty="0" err="1"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bộ</a:t>
            </a:r>
            <a:r>
              <a:rPr lang="en-US" sz="2400" b="1" u="none" strike="noStrike" kern="100" dirty="0"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u="none" strike="noStrike" kern="100" dirty="0" err="1"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quan</a:t>
            </a:r>
            <a:r>
              <a:rPr lang="en-US" sz="2400" u="none" strike="noStrike" kern="100" dirty="0"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u="none" strike="noStrike" kern="100" dirty="0" err="1"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trọng</a:t>
            </a:r>
            <a:r>
              <a:rPr lang="en-US" sz="2400" u="none" strike="noStrike" kern="100" dirty="0"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. </a:t>
            </a:r>
            <a:r>
              <a:rPr lang="en-US" sz="2400" u="none" strike="noStrike" kern="100" dirty="0" err="1"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Chúng</a:t>
            </a:r>
            <a:r>
              <a:rPr lang="en-US" sz="2400" u="none" strike="noStrike" kern="100" dirty="0"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u="none" strike="noStrike" kern="100" dirty="0" err="1"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không</a:t>
            </a:r>
            <a:r>
              <a:rPr lang="en-US" sz="2400" u="none" strike="noStrike" kern="100" dirty="0"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u="none" strike="noStrike" kern="100" dirty="0" err="1"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thể</a:t>
            </a:r>
            <a:r>
              <a:rPr lang="en-US" sz="2400" u="none" strike="noStrike" kern="100" dirty="0"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u="none" strike="noStrike" kern="100" dirty="0" err="1"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tách</a:t>
            </a:r>
            <a:r>
              <a:rPr lang="en-US" sz="2400" u="none" strike="noStrike" kern="100" dirty="0"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u="none" strike="noStrike" kern="100" dirty="0" err="1"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triệt</a:t>
            </a:r>
            <a:r>
              <a:rPr lang="en-US" sz="2400" u="none" strike="noStrike" kern="100" dirty="0"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u="none" strike="noStrike" kern="100" dirty="0" err="1"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để</a:t>
            </a:r>
            <a:r>
              <a:rPr lang="en-US" sz="2400" u="none" strike="noStrike" kern="100" dirty="0"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REEs </a:t>
            </a:r>
            <a:r>
              <a:rPr lang="en-US" sz="2400" u="none" strike="noStrike" kern="100" dirty="0" err="1"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nhưng</a:t>
            </a:r>
            <a:r>
              <a:rPr lang="en-US" sz="2400" u="none" strike="noStrike" kern="100" dirty="0"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u="none" strike="noStrike" kern="100" dirty="0" err="1"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giúp</a:t>
            </a:r>
            <a:r>
              <a:rPr lang="en-US" sz="2400" u="none" strike="noStrike" kern="100" dirty="0"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b="1" u="none" strike="noStrike" kern="100" dirty="0" err="1"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nâng</a:t>
            </a:r>
            <a:r>
              <a:rPr lang="en-US" sz="2400" b="1" u="none" strike="noStrike" kern="100" dirty="0"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b="1" u="none" strike="noStrike" kern="100" dirty="0" err="1"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cao</a:t>
            </a:r>
            <a:r>
              <a:rPr lang="en-US" sz="2400" b="1" u="none" strike="noStrike" kern="100" dirty="0"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b="1" u="none" strike="noStrike" kern="100" dirty="0" err="1"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hiệu</a:t>
            </a:r>
            <a:r>
              <a:rPr lang="en-US" sz="2400" b="1" u="none" strike="noStrike" kern="100" dirty="0"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b="1" u="none" strike="noStrike" kern="100" dirty="0" err="1"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quả</a:t>
            </a:r>
            <a:r>
              <a:rPr lang="en-US" sz="2400" b="1" u="none" strike="noStrike" kern="100" dirty="0"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b="1" u="none" strike="noStrike" kern="100" dirty="0" err="1"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kinh</a:t>
            </a:r>
            <a:r>
              <a:rPr lang="en-US" sz="2400" b="1" u="none" strike="noStrike" kern="100" dirty="0"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b="1" u="none" strike="noStrike" kern="100" dirty="0" err="1"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tế</a:t>
            </a:r>
            <a:r>
              <a:rPr lang="en-US" sz="2400" b="1" u="none" strike="noStrike" kern="100" dirty="0"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u="none" strike="noStrike" kern="100" dirty="0" err="1"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của</a:t>
            </a:r>
            <a:r>
              <a:rPr lang="en-US" sz="2400" u="none" strike="noStrike" kern="100" dirty="0"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u="none" strike="noStrike" kern="100" dirty="0" err="1"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cả</a:t>
            </a:r>
            <a:r>
              <a:rPr lang="en-US" sz="2400" u="none" strike="noStrike" kern="100" dirty="0"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u="none" strike="noStrike" kern="100" dirty="0" err="1"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quy</a:t>
            </a:r>
            <a:r>
              <a:rPr lang="en-US" sz="2400" u="none" strike="noStrike" kern="100" dirty="0"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u="none" strike="noStrike" kern="100" dirty="0" err="1"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trình</a:t>
            </a:r>
            <a:r>
              <a:rPr lang="en-US" sz="2400" u="none" strike="noStrike" kern="100" dirty="0"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u="none" strike="noStrike" kern="100" dirty="0" err="1"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bằng</a:t>
            </a:r>
            <a:r>
              <a:rPr lang="en-US" sz="2400" u="none" strike="noStrike" kern="100" dirty="0"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u="none" strike="noStrike" kern="100" dirty="0" err="1"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cách</a:t>
            </a:r>
            <a:r>
              <a:rPr lang="en-US" sz="2400" u="none" strike="noStrike" kern="100" dirty="0"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u="none" strike="noStrike" kern="100" dirty="0" err="1"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giảm</a:t>
            </a:r>
            <a:r>
              <a:rPr lang="en-US" sz="2400" u="none" strike="noStrike" kern="100" dirty="0"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30-50% </a:t>
            </a:r>
            <a:r>
              <a:rPr lang="en-US" sz="2400" u="none" strike="noStrike" kern="100" dirty="0" err="1"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khối</a:t>
            </a:r>
            <a:r>
              <a:rPr lang="en-US" sz="2400" u="none" strike="noStrike" kern="100" dirty="0"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u="none" strike="noStrike" kern="100" dirty="0" err="1"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lượng</a:t>
            </a:r>
            <a:r>
              <a:rPr lang="en-US" sz="2400" u="none" strike="noStrike" kern="100" dirty="0"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u="none" strike="noStrike" kern="100" dirty="0" err="1"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vật</a:t>
            </a:r>
            <a:r>
              <a:rPr lang="en-US" sz="2400" u="none" strike="noStrike" kern="100" dirty="0"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u="none" strike="noStrike" kern="100" dirty="0" err="1"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liệu</a:t>
            </a:r>
            <a:r>
              <a:rPr lang="en-US" sz="2400" u="none" strike="noStrike" kern="100" dirty="0"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u="none" strike="noStrike" kern="100" dirty="0" err="1"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trơ</a:t>
            </a:r>
            <a:r>
              <a:rPr lang="en-US" sz="2400" u="none" strike="noStrike" kern="100" dirty="0"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u="none" strike="noStrike" kern="100" dirty="0" err="1"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đi</a:t>
            </a:r>
            <a:r>
              <a:rPr lang="en-US" sz="2400" u="none" strike="noStrike" kern="100" dirty="0"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u="none" strike="noStrike" kern="100" dirty="0" err="1"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vào</a:t>
            </a:r>
            <a:r>
              <a:rPr lang="en-US" sz="2400" u="none" strike="noStrike" kern="100" dirty="0"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u="none" strike="noStrike" kern="100" dirty="0" err="1"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khâu</a:t>
            </a:r>
            <a:r>
              <a:rPr lang="en-US" sz="2400" u="none" strike="noStrike" kern="100" dirty="0"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u="none" strike="noStrike" kern="100" dirty="0" err="1"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xử</a:t>
            </a:r>
            <a:r>
              <a:rPr lang="en-US" sz="2400" u="none" strike="noStrike" kern="100" dirty="0"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u="none" strike="noStrike" kern="100" dirty="0" err="1"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lý</a:t>
            </a:r>
            <a:r>
              <a:rPr lang="en-US" sz="2400" u="none" strike="noStrike" kern="100" dirty="0"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u="none" strike="noStrike" kern="100" dirty="0" err="1"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hóa</a:t>
            </a:r>
            <a:r>
              <a:rPr lang="en-US" sz="2400" u="none" strike="noStrike" kern="100" dirty="0"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u="none" strike="noStrike" kern="100" dirty="0" err="1"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học</a:t>
            </a:r>
            <a:r>
              <a:rPr lang="en-US" sz="2400" u="none" strike="noStrike" kern="100" dirty="0"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, </a:t>
            </a:r>
            <a:r>
              <a:rPr lang="en-US" sz="2400" u="none" strike="noStrike" kern="100" dirty="0" err="1"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từ</a:t>
            </a:r>
            <a:r>
              <a:rPr lang="en-US" sz="2400" u="none" strike="noStrike" kern="100" dirty="0"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u="none" strike="noStrike" kern="100" dirty="0" err="1"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đó</a:t>
            </a:r>
            <a:r>
              <a:rPr lang="en-US" sz="2400" u="none" strike="noStrike" kern="100" dirty="0"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b="1" u="none" strike="noStrike" kern="100" dirty="0" err="1"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giảm</a:t>
            </a:r>
            <a:r>
              <a:rPr lang="en-US" sz="2400" b="1" u="none" strike="noStrike" kern="100" dirty="0"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chi </a:t>
            </a:r>
            <a:r>
              <a:rPr lang="en-US" sz="2400" b="1" u="none" strike="noStrike" kern="100" dirty="0" err="1"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phí</a:t>
            </a:r>
            <a:r>
              <a:rPr lang="en-US" sz="2400" b="1" u="none" strike="noStrike" kern="100" dirty="0"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b="1" u="none" strike="noStrike" kern="100" dirty="0" err="1"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hóa</a:t>
            </a:r>
            <a:r>
              <a:rPr lang="en-US" sz="2400" b="1" u="none" strike="noStrike" kern="100" dirty="0"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b="1" u="none" strike="noStrike" kern="100" dirty="0" err="1"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chất</a:t>
            </a:r>
            <a:r>
              <a:rPr lang="en-US" sz="2400" u="none" strike="noStrike" kern="100" dirty="0"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u="none" strike="noStrike" kern="100" dirty="0" err="1"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và</a:t>
            </a:r>
            <a:r>
              <a:rPr lang="en-US" sz="2400" u="none" strike="noStrike" kern="100" dirty="0"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b="1" u="none" strike="noStrike" kern="100" dirty="0" err="1"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kích</a:t>
            </a:r>
            <a:r>
              <a:rPr lang="en-US" sz="2400" b="1" u="none" strike="noStrike" kern="100" dirty="0"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b="1" u="none" strike="noStrike" kern="100" dirty="0" err="1"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thước</a:t>
            </a:r>
            <a:r>
              <a:rPr lang="en-US" sz="2400" b="1" u="none" strike="noStrike" kern="100" dirty="0"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b="1" u="none" strike="noStrike" kern="100" dirty="0" err="1"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thiết</a:t>
            </a:r>
            <a:r>
              <a:rPr lang="en-US" sz="2400" b="1" u="none" strike="noStrike" kern="100" dirty="0"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b="1" u="none" strike="noStrike" kern="100" dirty="0" err="1"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bị</a:t>
            </a:r>
            <a:r>
              <a:rPr lang="en-US" sz="2400" u="none" strike="noStrike" kern="100" dirty="0"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.</a:t>
            </a:r>
            <a:endParaRPr lang="en-US" sz="2400" u="none" strike="noStrike" kern="100" dirty="0">
              <a:effectLst/>
              <a:latin typeface="Times New Roman" panose="02020603050405020304" pitchFamily="18" charset="0"/>
              <a:ea typeface="Malgun Gothic" panose="020B0503020000020004" pitchFamily="34" charset="-127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787841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41C923-84E7-4B10-A85E-8678BAF687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cơ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sở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khoa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học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hồi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đất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hiếm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bay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173F90-94EB-4430-9840-9D2871F703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9097" y="2103120"/>
            <a:ext cx="10962968" cy="3849624"/>
          </a:xfrm>
        </p:spPr>
        <p:txBody>
          <a:bodyPr>
            <a:normAutofit/>
          </a:bodyPr>
          <a:lstStyle/>
          <a:p>
            <a:pPr algn="just"/>
            <a:r>
              <a:rPr lang="en-US" sz="2400" b="1" u="sng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"/>
              </a:rPr>
              <a:t>Công</a:t>
            </a:r>
            <a:r>
              <a:rPr lang="en-US" sz="2400" b="1" u="sng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"/>
              </a:rPr>
              <a:t> </a:t>
            </a:r>
            <a:r>
              <a:rPr lang="en-US" sz="2400" b="1" u="sng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"/>
              </a:rPr>
              <a:t>nghệ</a:t>
            </a:r>
            <a:r>
              <a:rPr lang="en-US" sz="2400" b="1" u="sng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"/>
              </a:rPr>
              <a:t> </a:t>
            </a:r>
            <a:r>
              <a:rPr lang="en-US" sz="2400" b="1" u="sng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"/>
              </a:rPr>
              <a:t>Hỏa</a:t>
            </a:r>
            <a:r>
              <a:rPr lang="en-US" sz="2400" b="1" u="sng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"/>
              </a:rPr>
              <a:t> </a:t>
            </a:r>
            <a:r>
              <a:rPr lang="en-US" sz="2400" b="1" u="sng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"/>
              </a:rPr>
              <a:t>luyện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"/>
              </a:rPr>
              <a:t>: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là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giai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đoạn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can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thiệp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mạnh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nhằm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phá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vỡ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cấu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trúc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mạng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lưới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thủy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tinh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aluminosilicate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bền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vững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,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chuyển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hóa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REEs sang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dạng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dễ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hòa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tan. </a:t>
            </a:r>
          </a:p>
          <a:p>
            <a:pPr algn="just"/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Các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phương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pháp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nhiệt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luyện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đang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là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xu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hướng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nghiên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cứu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trọng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tâm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để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giải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quyết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vấn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đề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hiệu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suất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thu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hồi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thấp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của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các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phương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pháp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truyền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thống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54552600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98A812-C20B-4372-97F9-C6755F80C0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642594"/>
            <a:ext cx="10982632" cy="1371600"/>
          </a:xfrm>
        </p:spPr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cơ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sở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khoa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học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hồi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đất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hiếm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bay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0E9767-E46E-46AB-81DC-C69B5B4A70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2103120"/>
            <a:ext cx="10982632" cy="3849624"/>
          </a:xfrm>
        </p:spPr>
        <p:txBody>
          <a:bodyPr>
            <a:normAutofit/>
          </a:bodyPr>
          <a:lstStyle/>
          <a:p>
            <a:pPr algn="just"/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"/>
              </a:rPr>
              <a:t>Nung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"/>
              </a:rPr>
              <a:t>/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"/>
              </a:rPr>
              <a:t>Thiêu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"/>
              </a:rPr>
              <a:t>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"/>
              </a:rPr>
              <a:t>Kiềm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"/>
              </a:rPr>
              <a:t> (Alkali Roasting/Sintering):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dựa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trên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nguyên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lý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phản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ứng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pha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rắn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ở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nhiệt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độ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cao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giữa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tro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bay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và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các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chất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kiềm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mạnh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(NaOH, Na</a:t>
            </a:r>
            <a:r>
              <a:rPr lang="en-US" sz="2400" baseline="-250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2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CO</a:t>
            </a:r>
            <a:r>
              <a:rPr lang="en-US" sz="2400" baseline="-250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3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,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CaO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). </a:t>
            </a:r>
          </a:p>
          <a:p>
            <a:pPr lvl="1" algn="just"/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Ở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nhiệt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độ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400-800°C,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chất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kiềm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tấn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công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mạng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lưới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Si-O-Al,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phá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vỡ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cấu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trúc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thủy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tinh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và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chuyển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hóa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silic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,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nhôm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thành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các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muối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tan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trong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nước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(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Natri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silicat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,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Natri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aluminat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),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giải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phóng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REEs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dưới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dạng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oxit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hoặc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hydroxit</a:t>
            </a:r>
            <a:endParaRPr lang="en-US" sz="2200" dirty="0">
              <a:solidFill>
                <a:srgbClr val="1F1F1F"/>
              </a:solidFill>
              <a:effectLst/>
              <a:latin typeface="Times New Roman" panose="02020603050405020304" pitchFamily="18" charset="0"/>
              <a:ea typeface="Google Sans Text"/>
            </a:endParaRPr>
          </a:p>
          <a:p>
            <a:pPr marL="274320" lvl="1" indent="0" algn="just">
              <a:buNone/>
            </a:pPr>
            <a:endParaRPr lang="en-US" sz="2200" dirty="0">
              <a:solidFill>
                <a:srgbClr val="1F1F1F"/>
              </a:solidFill>
              <a:effectLst/>
              <a:latin typeface="Times New Roman" panose="02020603050405020304" pitchFamily="18" charset="0"/>
              <a:ea typeface="Google Sans Text"/>
            </a:endParaRP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5D9FE8AE-1D87-490E-902D-13ADE076459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19071819"/>
              </p:ext>
            </p:extLst>
          </p:nvPr>
        </p:nvGraphicFramePr>
        <p:xfrm>
          <a:off x="609600" y="4276497"/>
          <a:ext cx="11100620" cy="176517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837472">
                  <a:extLst>
                    <a:ext uri="{9D8B030D-6E8A-4147-A177-3AD203B41FA5}">
                      <a16:colId xmlns:a16="http://schemas.microsoft.com/office/drawing/2014/main" val="725937563"/>
                    </a:ext>
                  </a:extLst>
                </a:gridCol>
                <a:gridCol w="6263148">
                  <a:extLst>
                    <a:ext uri="{9D8B030D-6E8A-4147-A177-3AD203B41FA5}">
                      <a16:colId xmlns:a16="http://schemas.microsoft.com/office/drawing/2014/main" val="3177125278"/>
                    </a:ext>
                  </a:extLst>
                </a:gridCol>
              </a:tblGrid>
              <a:tr h="370840">
                <a:tc gridSpan="2"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b="0" kern="100" dirty="0">
                          <a:solidFill>
                            <a:srgbClr val="1F1F1F"/>
                          </a:solidFill>
                          <a:effectLst/>
                          <a:latin typeface="Times New Roman" panose="02020603050405020304" pitchFamily="18" charset="0"/>
                          <a:ea typeface="Google Sans Text"/>
                          <a:cs typeface="Times New Roman" panose="02020603050405020304" pitchFamily="18" charset="0"/>
                        </a:rPr>
                        <a:t>Al</a:t>
                      </a:r>
                      <a:r>
                        <a:rPr lang="en-US" sz="2200" b="0" kern="100" baseline="-25000" dirty="0">
                          <a:solidFill>
                            <a:srgbClr val="1F1F1F"/>
                          </a:solidFill>
                          <a:effectLst/>
                          <a:latin typeface="Times New Roman" panose="02020603050405020304" pitchFamily="18" charset="0"/>
                          <a:ea typeface="Google Sans Text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en-US" sz="2200" b="0" kern="100" dirty="0">
                          <a:solidFill>
                            <a:srgbClr val="1F1F1F"/>
                          </a:solidFill>
                          <a:effectLst/>
                          <a:latin typeface="Times New Roman" panose="02020603050405020304" pitchFamily="18" charset="0"/>
                          <a:ea typeface="Google Sans Text"/>
                          <a:cs typeface="Times New Roman" panose="02020603050405020304" pitchFamily="18" charset="0"/>
                        </a:rPr>
                        <a:t>O</a:t>
                      </a:r>
                      <a:r>
                        <a:rPr lang="en-US" sz="2200" b="0" kern="100" baseline="-25000" dirty="0">
                          <a:solidFill>
                            <a:srgbClr val="1F1F1F"/>
                          </a:solidFill>
                          <a:effectLst/>
                          <a:latin typeface="Times New Roman" panose="02020603050405020304" pitchFamily="18" charset="0"/>
                          <a:ea typeface="Google Sans Text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en-US" sz="2200" b="0" kern="100" dirty="0">
                          <a:solidFill>
                            <a:srgbClr val="1F1F1F"/>
                          </a:solidFill>
                          <a:effectLst/>
                          <a:latin typeface="Times New Roman" panose="02020603050405020304" pitchFamily="18" charset="0"/>
                          <a:ea typeface="Google Sans Text"/>
                          <a:cs typeface="Times New Roman" panose="02020603050405020304" pitchFamily="18" charset="0"/>
                        </a:rPr>
                        <a:t>.SiO</a:t>
                      </a:r>
                      <a:r>
                        <a:rPr lang="en-US" sz="2200" b="0" kern="100" baseline="-25000" dirty="0">
                          <a:solidFill>
                            <a:srgbClr val="1F1F1F"/>
                          </a:solidFill>
                          <a:effectLst/>
                          <a:latin typeface="Times New Roman" panose="02020603050405020304" pitchFamily="18" charset="0"/>
                          <a:ea typeface="Google Sans Text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en-US" sz="2200" b="0" kern="100" dirty="0">
                          <a:solidFill>
                            <a:srgbClr val="1F1F1F"/>
                          </a:solidFill>
                          <a:effectLst/>
                          <a:latin typeface="Times New Roman" panose="02020603050405020304" pitchFamily="18" charset="0"/>
                          <a:ea typeface="Google Sans Text"/>
                          <a:cs typeface="Times New Roman" panose="02020603050405020304" pitchFamily="18" charset="0"/>
                        </a:rPr>
                        <a:t> (glass) + 2Na</a:t>
                      </a:r>
                      <a:r>
                        <a:rPr lang="en-US" sz="2200" b="0" kern="100" baseline="-25000" dirty="0">
                          <a:solidFill>
                            <a:srgbClr val="1F1F1F"/>
                          </a:solidFill>
                          <a:effectLst/>
                          <a:latin typeface="Times New Roman" panose="02020603050405020304" pitchFamily="18" charset="0"/>
                          <a:ea typeface="Google Sans Text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en-US" sz="2200" b="0" kern="100" dirty="0">
                          <a:solidFill>
                            <a:srgbClr val="1F1F1F"/>
                          </a:solidFill>
                          <a:effectLst/>
                          <a:latin typeface="Times New Roman" panose="02020603050405020304" pitchFamily="18" charset="0"/>
                          <a:ea typeface="Google Sans Text"/>
                          <a:cs typeface="Times New Roman" panose="02020603050405020304" pitchFamily="18" charset="0"/>
                        </a:rPr>
                        <a:t>CO</a:t>
                      </a:r>
                      <a:r>
                        <a:rPr lang="en-US" sz="2200" b="0" kern="100" baseline="-25000" dirty="0">
                          <a:solidFill>
                            <a:srgbClr val="1F1F1F"/>
                          </a:solidFill>
                          <a:effectLst/>
                          <a:latin typeface="Times New Roman" panose="02020603050405020304" pitchFamily="18" charset="0"/>
                          <a:ea typeface="Google Sans Text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en-US" sz="2200" b="0" kern="100" dirty="0">
                          <a:solidFill>
                            <a:srgbClr val="1F1F1F"/>
                          </a:solidFill>
                          <a:effectLst/>
                          <a:latin typeface="Times New Roman" panose="02020603050405020304" pitchFamily="18" charset="0"/>
                          <a:ea typeface="Google Sans Text"/>
                          <a:cs typeface="Times New Roman" panose="02020603050405020304" pitchFamily="18" charset="0"/>
                          <a:sym typeface="Symbol" panose="05050102010706020507" pitchFamily="18" charset="2"/>
                        </a:rPr>
                        <a:t></a:t>
                      </a:r>
                      <a:r>
                        <a:rPr lang="en-US" sz="2200" b="0" kern="100" dirty="0">
                          <a:solidFill>
                            <a:srgbClr val="1F1F1F"/>
                          </a:solidFill>
                          <a:effectLst/>
                          <a:latin typeface="Times New Roman" panose="02020603050405020304" pitchFamily="18" charset="0"/>
                          <a:ea typeface="Google Sans Text"/>
                          <a:cs typeface="Times New Roman" panose="02020603050405020304" pitchFamily="18" charset="0"/>
                        </a:rPr>
                        <a:t> 2NaAlO</a:t>
                      </a:r>
                      <a:r>
                        <a:rPr lang="en-US" sz="2200" b="0" kern="100" baseline="-25000" dirty="0">
                          <a:solidFill>
                            <a:srgbClr val="1F1F1F"/>
                          </a:solidFill>
                          <a:effectLst/>
                          <a:latin typeface="Times New Roman" panose="02020603050405020304" pitchFamily="18" charset="0"/>
                          <a:ea typeface="Google Sans Text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en-US" sz="2200" b="0" kern="100" dirty="0">
                          <a:solidFill>
                            <a:srgbClr val="1F1F1F"/>
                          </a:solidFill>
                          <a:effectLst/>
                          <a:latin typeface="Times New Roman" panose="02020603050405020304" pitchFamily="18" charset="0"/>
                          <a:ea typeface="Google Sans Text"/>
                          <a:cs typeface="Times New Roman" panose="02020603050405020304" pitchFamily="18" charset="0"/>
                        </a:rPr>
                        <a:t> + Na</a:t>
                      </a:r>
                      <a:r>
                        <a:rPr lang="en-US" sz="2200" b="0" kern="100" baseline="-25000" dirty="0">
                          <a:solidFill>
                            <a:srgbClr val="1F1F1F"/>
                          </a:solidFill>
                          <a:effectLst/>
                          <a:latin typeface="Times New Roman" panose="02020603050405020304" pitchFamily="18" charset="0"/>
                          <a:ea typeface="Google Sans Text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en-US" sz="2200" b="0" kern="100" dirty="0">
                          <a:solidFill>
                            <a:srgbClr val="1F1F1F"/>
                          </a:solidFill>
                          <a:effectLst/>
                          <a:latin typeface="Times New Roman" panose="02020603050405020304" pitchFamily="18" charset="0"/>
                          <a:ea typeface="Google Sans Text"/>
                          <a:cs typeface="Times New Roman" panose="02020603050405020304" pitchFamily="18" charset="0"/>
                        </a:rPr>
                        <a:t>SiO</a:t>
                      </a:r>
                      <a:r>
                        <a:rPr lang="en-US" sz="2200" b="0" kern="100" baseline="-25000" dirty="0">
                          <a:solidFill>
                            <a:srgbClr val="1F1F1F"/>
                          </a:solidFill>
                          <a:effectLst/>
                          <a:latin typeface="Times New Roman" panose="02020603050405020304" pitchFamily="18" charset="0"/>
                          <a:ea typeface="Google Sans Text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en-US" sz="2200" b="0" kern="100" dirty="0">
                          <a:solidFill>
                            <a:srgbClr val="1F1F1F"/>
                          </a:solidFill>
                          <a:effectLst/>
                          <a:latin typeface="Times New Roman" panose="02020603050405020304" pitchFamily="18" charset="0"/>
                          <a:ea typeface="Google Sans Text"/>
                          <a:cs typeface="Times New Roman" panose="02020603050405020304" pitchFamily="18" charset="0"/>
                        </a:rPr>
                        <a:t> + 2CO</a:t>
                      </a:r>
                      <a:r>
                        <a:rPr lang="en-US" sz="2200" b="0" kern="100" baseline="-25000" dirty="0">
                          <a:solidFill>
                            <a:srgbClr val="1F1F1F"/>
                          </a:solidFill>
                          <a:effectLst/>
                          <a:latin typeface="Times New Roman" panose="02020603050405020304" pitchFamily="18" charset="0"/>
                          <a:ea typeface="Google Sans Text"/>
                          <a:cs typeface="Times New Roman" panose="02020603050405020304" pitchFamily="18" charset="0"/>
                        </a:rPr>
                        <a:t>2</a:t>
                      </a:r>
                      <a:endParaRPr lang="en-US" sz="2200" b="0" kern="100" dirty="0">
                        <a:effectLst/>
                        <a:latin typeface="Times New Roman" panose="02020603050405020304" pitchFamily="18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47351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457200" marR="0" lvl="0" indent="0" algn="just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>
                          <a:prstClr val="black">
                            <a:lumMod val="85000"/>
                            <a:lumOff val="15000"/>
                          </a:prstClr>
                        </a:buClr>
                        <a:buSzTx/>
                        <a:buFont typeface="Garamond" pitchFamily="18" charset="0"/>
                        <a:buNone/>
                        <a:tabLst/>
                        <a:defRPr/>
                      </a:pPr>
                      <a:r>
                        <a:rPr kumimoji="0" lang="en-US" sz="2200" b="0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srgbClr val="222222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Malgun Gothic" panose="020B0503020000020004" pitchFamily="34" charset="-127"/>
                          <a:cs typeface="Times New Roman" panose="02020603050405020304" pitchFamily="18" charset="0"/>
                        </a:rPr>
                        <a:t>Fe</a:t>
                      </a:r>
                      <a:r>
                        <a:rPr kumimoji="0" lang="en-US" sz="2200" b="0" i="0" u="none" strike="noStrike" kern="100" cap="none" spc="0" normalizeH="0" baseline="-25000" noProof="0" dirty="0">
                          <a:ln>
                            <a:noFill/>
                          </a:ln>
                          <a:solidFill>
                            <a:srgbClr val="222222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Malgun Gothic" panose="020B0503020000020004" pitchFamily="34" charset="-127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kumimoji="0" lang="en-US" sz="2200" b="0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srgbClr val="222222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Malgun Gothic" panose="020B0503020000020004" pitchFamily="34" charset="-127"/>
                          <a:cs typeface="Times New Roman" panose="02020603050405020304" pitchFamily="18" charset="0"/>
                        </a:rPr>
                        <a:t>O</a:t>
                      </a:r>
                      <a:r>
                        <a:rPr kumimoji="0" lang="en-US" sz="2200" b="0" i="0" u="none" strike="noStrike" kern="100" cap="none" spc="0" normalizeH="0" baseline="-25000" noProof="0" dirty="0">
                          <a:ln>
                            <a:noFill/>
                          </a:ln>
                          <a:solidFill>
                            <a:srgbClr val="222222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Malgun Gothic" panose="020B0503020000020004" pitchFamily="34" charset="-127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kumimoji="0" lang="en-US" sz="2200" b="0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srgbClr val="222222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Malgun Gothic" panose="020B0503020000020004" pitchFamily="34" charset="-127"/>
                          <a:cs typeface="Times New Roman" panose="02020603050405020304" pitchFamily="18" charset="0"/>
                        </a:rPr>
                        <a:t>+ Na</a:t>
                      </a:r>
                      <a:r>
                        <a:rPr kumimoji="0" lang="en-US" sz="2200" b="0" i="0" u="none" strike="noStrike" kern="100" cap="none" spc="0" normalizeH="0" baseline="-25000" noProof="0" dirty="0">
                          <a:ln>
                            <a:noFill/>
                          </a:ln>
                          <a:solidFill>
                            <a:srgbClr val="222222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Malgun Gothic" panose="020B0503020000020004" pitchFamily="34" charset="-127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kumimoji="0" lang="en-US" sz="2200" b="0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srgbClr val="222222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Malgun Gothic" panose="020B0503020000020004" pitchFamily="34" charset="-127"/>
                          <a:cs typeface="Times New Roman" panose="02020603050405020304" pitchFamily="18" charset="0"/>
                        </a:rPr>
                        <a:t>CO</a:t>
                      </a:r>
                      <a:r>
                        <a:rPr kumimoji="0" lang="en-US" sz="2200" b="0" i="0" u="none" strike="noStrike" kern="100" cap="none" spc="0" normalizeH="0" baseline="-25000" noProof="0" dirty="0">
                          <a:ln>
                            <a:noFill/>
                          </a:ln>
                          <a:solidFill>
                            <a:srgbClr val="222222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Malgun Gothic" panose="020B0503020000020004" pitchFamily="34" charset="-127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kumimoji="0" lang="en-US" sz="2200" b="0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srgbClr val="222222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Malgun Gothic" panose="020B0503020000020004" pitchFamily="34" charset="-127"/>
                          <a:cs typeface="Times New Roman" panose="02020603050405020304" pitchFamily="18" charset="0"/>
                        </a:rPr>
                        <a:t> →2NaFeO</a:t>
                      </a:r>
                      <a:r>
                        <a:rPr kumimoji="0" lang="en-US" sz="2200" b="0" i="0" u="none" strike="noStrike" kern="100" cap="none" spc="0" normalizeH="0" baseline="-25000" noProof="0" dirty="0">
                          <a:ln>
                            <a:noFill/>
                          </a:ln>
                          <a:solidFill>
                            <a:srgbClr val="222222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Malgun Gothic" panose="020B0503020000020004" pitchFamily="34" charset="-127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kumimoji="0" lang="en-US" sz="2200" b="0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srgbClr val="222222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Malgun Gothic" panose="020B0503020000020004" pitchFamily="34" charset="-127"/>
                          <a:cs typeface="Times New Roman" panose="02020603050405020304" pitchFamily="18" charset="0"/>
                        </a:rPr>
                        <a:t>+ CO</a:t>
                      </a:r>
                      <a:r>
                        <a:rPr kumimoji="0" lang="en-US" sz="2200" b="0" i="0" u="none" strike="noStrike" kern="100" cap="none" spc="0" normalizeH="0" baseline="-25000" noProof="0" dirty="0">
                          <a:ln>
                            <a:noFill/>
                          </a:ln>
                          <a:solidFill>
                            <a:srgbClr val="222222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Malgun Gothic" panose="020B0503020000020004" pitchFamily="34" charset="-127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2200" b="0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7200" marR="0" lvl="0" indent="0" algn="just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>
                          <a:prstClr val="black">
                            <a:lumMod val="85000"/>
                            <a:lumOff val="15000"/>
                          </a:prstClr>
                        </a:buClr>
                        <a:buSzTx/>
                        <a:buFont typeface="Garamond" pitchFamily="18" charset="0"/>
                        <a:buNone/>
                        <a:tabLst/>
                        <a:defRPr/>
                      </a:pPr>
                      <a:r>
                        <a:rPr kumimoji="0" lang="en-US" sz="2200" b="0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srgbClr val="222222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Malgun Gothic" panose="020B0503020000020004" pitchFamily="34" charset="-127"/>
                          <a:cs typeface="Times New Roman" panose="02020603050405020304" pitchFamily="18" charset="0"/>
                        </a:rPr>
                        <a:t>Nb</a:t>
                      </a:r>
                      <a:r>
                        <a:rPr kumimoji="0" lang="en-US" sz="2200" b="0" i="0" u="none" strike="noStrike" kern="100" cap="none" spc="0" normalizeH="0" baseline="-25000" noProof="0" dirty="0">
                          <a:ln>
                            <a:noFill/>
                          </a:ln>
                          <a:solidFill>
                            <a:srgbClr val="222222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Malgun Gothic" panose="020B0503020000020004" pitchFamily="34" charset="-127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kumimoji="0" lang="en-US" sz="2200" b="0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srgbClr val="222222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Malgun Gothic" panose="020B0503020000020004" pitchFamily="34" charset="-127"/>
                          <a:cs typeface="Times New Roman" panose="02020603050405020304" pitchFamily="18" charset="0"/>
                        </a:rPr>
                        <a:t>O</a:t>
                      </a:r>
                      <a:r>
                        <a:rPr kumimoji="0" lang="en-US" sz="2200" b="0" i="0" u="none" strike="noStrike" kern="100" cap="none" spc="0" normalizeH="0" baseline="-25000" noProof="0" dirty="0">
                          <a:ln>
                            <a:noFill/>
                          </a:ln>
                          <a:solidFill>
                            <a:srgbClr val="222222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Malgun Gothic" panose="020B0503020000020004" pitchFamily="34" charset="-127"/>
                          <a:cs typeface="Times New Roman" panose="02020603050405020304" pitchFamily="18" charset="0"/>
                        </a:rPr>
                        <a:t>5</a:t>
                      </a:r>
                      <a:r>
                        <a:rPr kumimoji="0" lang="en-US" sz="2200" b="0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srgbClr val="222222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Malgun Gothic" panose="020B0503020000020004" pitchFamily="34" charset="-127"/>
                          <a:cs typeface="Times New Roman" panose="02020603050405020304" pitchFamily="18" charset="0"/>
                        </a:rPr>
                        <a:t>+3Na</a:t>
                      </a:r>
                      <a:r>
                        <a:rPr kumimoji="0" lang="en-US" sz="2200" b="0" i="0" u="none" strike="noStrike" kern="100" cap="none" spc="0" normalizeH="0" baseline="-25000" noProof="0" dirty="0">
                          <a:ln>
                            <a:noFill/>
                          </a:ln>
                          <a:solidFill>
                            <a:srgbClr val="222222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Malgun Gothic" panose="020B0503020000020004" pitchFamily="34" charset="-127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kumimoji="0" lang="en-US" sz="2200" b="0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srgbClr val="222222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Malgun Gothic" panose="020B0503020000020004" pitchFamily="34" charset="-127"/>
                          <a:cs typeface="Times New Roman" panose="02020603050405020304" pitchFamily="18" charset="0"/>
                        </a:rPr>
                        <a:t>CO</a:t>
                      </a:r>
                      <a:r>
                        <a:rPr kumimoji="0" lang="en-US" sz="2200" b="0" i="0" u="none" strike="noStrike" kern="100" cap="none" spc="0" normalizeH="0" baseline="-25000" noProof="0" dirty="0">
                          <a:ln>
                            <a:noFill/>
                          </a:ln>
                          <a:solidFill>
                            <a:srgbClr val="222222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Malgun Gothic" panose="020B0503020000020004" pitchFamily="34" charset="-127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kumimoji="0" lang="en-US" sz="2200" b="0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srgbClr val="222222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Malgun Gothic" panose="020B0503020000020004" pitchFamily="34" charset="-127"/>
                          <a:cs typeface="Times New Roman" panose="02020603050405020304" pitchFamily="18" charset="0"/>
                        </a:rPr>
                        <a:t> →2Na</a:t>
                      </a:r>
                      <a:r>
                        <a:rPr kumimoji="0" lang="en-US" sz="2200" b="0" i="0" u="none" strike="noStrike" kern="100" cap="none" spc="0" normalizeH="0" baseline="-25000" noProof="0" dirty="0">
                          <a:ln>
                            <a:noFill/>
                          </a:ln>
                          <a:solidFill>
                            <a:srgbClr val="222222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Malgun Gothic" panose="020B0503020000020004" pitchFamily="34" charset="-127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kumimoji="0" lang="en-US" sz="2200" b="0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srgbClr val="222222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Malgun Gothic" panose="020B0503020000020004" pitchFamily="34" charset="-127"/>
                          <a:cs typeface="Times New Roman" panose="02020603050405020304" pitchFamily="18" charset="0"/>
                        </a:rPr>
                        <a:t>NbO</a:t>
                      </a:r>
                      <a:r>
                        <a:rPr kumimoji="0" lang="en-US" sz="2200" b="0" i="0" u="none" strike="noStrike" kern="100" cap="none" spc="0" normalizeH="0" baseline="-25000" noProof="0" dirty="0">
                          <a:ln>
                            <a:noFill/>
                          </a:ln>
                          <a:solidFill>
                            <a:srgbClr val="222222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Malgun Gothic" panose="020B0503020000020004" pitchFamily="34" charset="-127"/>
                          <a:cs typeface="Times New Roman" panose="02020603050405020304" pitchFamily="18" charset="0"/>
                        </a:rPr>
                        <a:t>4</a:t>
                      </a:r>
                      <a:r>
                        <a:rPr kumimoji="0" lang="en-US" sz="2200" b="0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srgbClr val="222222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Malgun Gothic" panose="020B0503020000020004" pitchFamily="34" charset="-127"/>
                          <a:cs typeface="Times New Roman" panose="02020603050405020304" pitchFamily="18" charset="0"/>
                        </a:rPr>
                        <a:t>+3CO</a:t>
                      </a:r>
                      <a:r>
                        <a:rPr kumimoji="0" lang="en-US" sz="2200" b="0" i="0" u="none" strike="noStrike" kern="100" cap="none" spc="0" normalizeH="0" baseline="-25000" noProof="0" dirty="0">
                          <a:ln>
                            <a:noFill/>
                          </a:ln>
                          <a:solidFill>
                            <a:srgbClr val="222222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Malgun Gothic" panose="020B0503020000020004" pitchFamily="34" charset="-127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2200" b="0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72207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457200" marR="0" lvl="0" indent="0" algn="just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>
                          <a:prstClr val="black">
                            <a:lumMod val="85000"/>
                            <a:lumOff val="15000"/>
                          </a:prstClr>
                        </a:buClr>
                        <a:buSzTx/>
                        <a:buFont typeface="Garamond" pitchFamily="18" charset="0"/>
                        <a:buNone/>
                        <a:tabLst/>
                        <a:defRPr/>
                      </a:pPr>
                      <a:r>
                        <a:rPr kumimoji="0" lang="en-US" sz="2200" b="0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srgbClr val="222222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Malgun Gothic" panose="020B0503020000020004" pitchFamily="34" charset="-127"/>
                          <a:cs typeface="Times New Roman" panose="02020603050405020304" pitchFamily="18" charset="0"/>
                        </a:rPr>
                        <a:t>TiO</a:t>
                      </a:r>
                      <a:r>
                        <a:rPr kumimoji="0" lang="en-US" sz="2200" b="0" i="0" u="none" strike="noStrike" kern="100" cap="none" spc="0" normalizeH="0" baseline="-25000" noProof="0" dirty="0">
                          <a:ln>
                            <a:noFill/>
                          </a:ln>
                          <a:solidFill>
                            <a:srgbClr val="222222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Malgun Gothic" panose="020B0503020000020004" pitchFamily="34" charset="-127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kumimoji="0" lang="en-US" sz="2200" b="0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srgbClr val="222222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Malgun Gothic" panose="020B0503020000020004" pitchFamily="34" charset="-127"/>
                          <a:cs typeface="Times New Roman" panose="02020603050405020304" pitchFamily="18" charset="0"/>
                        </a:rPr>
                        <a:t>+ Na</a:t>
                      </a:r>
                      <a:r>
                        <a:rPr kumimoji="0" lang="en-US" sz="2200" b="0" i="0" u="none" strike="noStrike" kern="100" cap="none" spc="0" normalizeH="0" baseline="-25000" noProof="0" dirty="0">
                          <a:ln>
                            <a:noFill/>
                          </a:ln>
                          <a:solidFill>
                            <a:srgbClr val="222222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Malgun Gothic" panose="020B0503020000020004" pitchFamily="34" charset="-127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kumimoji="0" lang="en-US" sz="2200" b="0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srgbClr val="222222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Malgun Gothic" panose="020B0503020000020004" pitchFamily="34" charset="-127"/>
                          <a:cs typeface="Times New Roman" panose="02020603050405020304" pitchFamily="18" charset="0"/>
                        </a:rPr>
                        <a:t>CO</a:t>
                      </a:r>
                      <a:r>
                        <a:rPr kumimoji="0" lang="en-US" sz="2200" b="0" i="0" u="none" strike="noStrike" kern="100" cap="none" spc="0" normalizeH="0" baseline="-25000" noProof="0" dirty="0">
                          <a:ln>
                            <a:noFill/>
                          </a:ln>
                          <a:solidFill>
                            <a:srgbClr val="222222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Malgun Gothic" panose="020B0503020000020004" pitchFamily="34" charset="-127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kumimoji="0" lang="en-US" sz="2200" b="0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srgbClr val="222222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Malgun Gothic" panose="020B0503020000020004" pitchFamily="34" charset="-127"/>
                          <a:cs typeface="Times New Roman" panose="02020603050405020304" pitchFamily="18" charset="0"/>
                        </a:rPr>
                        <a:t> → Na</a:t>
                      </a:r>
                      <a:r>
                        <a:rPr kumimoji="0" lang="en-US" sz="2200" b="0" i="0" u="none" strike="noStrike" kern="100" cap="none" spc="0" normalizeH="0" baseline="-25000" noProof="0" dirty="0">
                          <a:ln>
                            <a:noFill/>
                          </a:ln>
                          <a:solidFill>
                            <a:srgbClr val="222222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Malgun Gothic" panose="020B0503020000020004" pitchFamily="34" charset="-127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kumimoji="0" lang="en-US" sz="2200" b="0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srgbClr val="222222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Malgun Gothic" panose="020B0503020000020004" pitchFamily="34" charset="-127"/>
                          <a:cs typeface="Times New Roman" panose="02020603050405020304" pitchFamily="18" charset="0"/>
                        </a:rPr>
                        <a:t>TiO</a:t>
                      </a:r>
                      <a:r>
                        <a:rPr kumimoji="0" lang="en-US" sz="2200" b="0" i="0" u="none" strike="noStrike" kern="100" cap="none" spc="0" normalizeH="0" baseline="-25000" noProof="0" dirty="0">
                          <a:ln>
                            <a:noFill/>
                          </a:ln>
                          <a:solidFill>
                            <a:srgbClr val="222222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Malgun Gothic" panose="020B0503020000020004" pitchFamily="34" charset="-127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kumimoji="0" lang="en-US" sz="2200" b="0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srgbClr val="222222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Malgun Gothic" panose="020B0503020000020004" pitchFamily="34" charset="-127"/>
                          <a:cs typeface="Times New Roman" panose="02020603050405020304" pitchFamily="18" charset="0"/>
                        </a:rPr>
                        <a:t>+ CO</a:t>
                      </a:r>
                      <a:r>
                        <a:rPr kumimoji="0" lang="en-US" sz="2200" b="0" i="0" u="none" strike="noStrike" kern="100" cap="none" spc="0" normalizeH="0" baseline="-25000" noProof="0" dirty="0">
                          <a:ln>
                            <a:noFill/>
                          </a:ln>
                          <a:solidFill>
                            <a:srgbClr val="222222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Malgun Gothic" panose="020B0503020000020004" pitchFamily="34" charset="-127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2200" b="0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7200" marR="0" lvl="0" indent="0" algn="just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>
                          <a:prstClr val="black">
                            <a:lumMod val="85000"/>
                            <a:lumOff val="15000"/>
                          </a:prstClr>
                        </a:buClr>
                        <a:buSzTx/>
                        <a:buFont typeface="Garamond" pitchFamily="18" charset="0"/>
                        <a:buNone/>
                        <a:tabLst/>
                        <a:defRPr/>
                      </a:pPr>
                      <a:r>
                        <a:rPr kumimoji="0" lang="en-US" sz="2200" b="0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srgbClr val="222222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Malgun Gothic" panose="020B0503020000020004" pitchFamily="34" charset="-127"/>
                          <a:cs typeface="Times New Roman" panose="02020603050405020304" pitchFamily="18" charset="0"/>
                        </a:rPr>
                        <a:t>REE</a:t>
                      </a:r>
                      <a:r>
                        <a:rPr kumimoji="0" lang="en-US" sz="2200" b="0" i="0" u="none" strike="noStrike" kern="100" cap="none" spc="0" normalizeH="0" baseline="-25000" noProof="0" dirty="0">
                          <a:ln>
                            <a:noFill/>
                          </a:ln>
                          <a:solidFill>
                            <a:srgbClr val="222222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Malgun Gothic" panose="020B0503020000020004" pitchFamily="34" charset="-127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kumimoji="0" lang="en-US" sz="2200" b="0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srgbClr val="222222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Malgun Gothic" panose="020B0503020000020004" pitchFamily="34" charset="-127"/>
                          <a:cs typeface="Times New Roman" panose="02020603050405020304" pitchFamily="18" charset="0"/>
                        </a:rPr>
                        <a:t>O</a:t>
                      </a:r>
                      <a:r>
                        <a:rPr kumimoji="0" lang="en-US" sz="2200" b="0" i="0" u="none" strike="noStrike" kern="100" cap="none" spc="0" normalizeH="0" baseline="-25000" noProof="0" dirty="0">
                          <a:ln>
                            <a:noFill/>
                          </a:ln>
                          <a:solidFill>
                            <a:srgbClr val="222222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Malgun Gothic" panose="020B0503020000020004" pitchFamily="34" charset="-127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kumimoji="0" lang="en-US" sz="2200" b="0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srgbClr val="222222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Malgun Gothic" panose="020B0503020000020004" pitchFamily="34" charset="-127"/>
                          <a:cs typeface="Times New Roman" panose="02020603050405020304" pitchFamily="18" charset="0"/>
                        </a:rPr>
                        <a:t>+ Na</a:t>
                      </a:r>
                      <a:r>
                        <a:rPr kumimoji="0" lang="en-US" sz="2200" b="0" i="0" u="none" strike="noStrike" kern="100" cap="none" spc="0" normalizeH="0" baseline="-25000" noProof="0" dirty="0">
                          <a:ln>
                            <a:noFill/>
                          </a:ln>
                          <a:solidFill>
                            <a:srgbClr val="222222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Malgun Gothic" panose="020B0503020000020004" pitchFamily="34" charset="-127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kumimoji="0" lang="en-US" sz="2200" b="0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srgbClr val="222222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Malgun Gothic" panose="020B0503020000020004" pitchFamily="34" charset="-127"/>
                          <a:cs typeface="Times New Roman" panose="02020603050405020304" pitchFamily="18" charset="0"/>
                        </a:rPr>
                        <a:t>CO</a:t>
                      </a:r>
                      <a:r>
                        <a:rPr kumimoji="0" lang="en-US" sz="2200" b="0" i="0" u="none" strike="noStrike" kern="100" cap="none" spc="0" normalizeH="0" baseline="-25000" noProof="0" dirty="0">
                          <a:ln>
                            <a:noFill/>
                          </a:ln>
                          <a:solidFill>
                            <a:srgbClr val="222222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Malgun Gothic" panose="020B0503020000020004" pitchFamily="34" charset="-127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kumimoji="0" lang="en-US" sz="2200" b="0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srgbClr val="222222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Malgun Gothic" panose="020B0503020000020004" pitchFamily="34" charset="-127"/>
                          <a:cs typeface="Times New Roman" panose="02020603050405020304" pitchFamily="18" charset="0"/>
                        </a:rPr>
                        <a:t> → 2NaREEO</a:t>
                      </a:r>
                      <a:r>
                        <a:rPr kumimoji="0" lang="en-US" sz="2200" b="0" i="0" u="none" strike="noStrike" kern="100" cap="none" spc="0" normalizeH="0" baseline="-25000" noProof="0" dirty="0">
                          <a:ln>
                            <a:noFill/>
                          </a:ln>
                          <a:solidFill>
                            <a:srgbClr val="222222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Malgun Gothic" panose="020B0503020000020004" pitchFamily="34" charset="-127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kumimoji="0" lang="en-US" sz="2200" b="0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srgbClr val="222222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Malgun Gothic" panose="020B0503020000020004" pitchFamily="34" charset="-127"/>
                          <a:cs typeface="Times New Roman" panose="02020603050405020304" pitchFamily="18" charset="0"/>
                        </a:rPr>
                        <a:t>+CO</a:t>
                      </a:r>
                      <a:r>
                        <a:rPr kumimoji="0" lang="en-US" sz="2200" b="0" i="0" u="none" strike="noStrike" kern="100" cap="none" spc="0" normalizeH="0" baseline="-25000" noProof="0" dirty="0">
                          <a:ln>
                            <a:noFill/>
                          </a:ln>
                          <a:solidFill>
                            <a:srgbClr val="222222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Malgun Gothic" panose="020B0503020000020004" pitchFamily="34" charset="-127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2200" b="0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47264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457200" marR="0" lvl="0" indent="0" algn="just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>
                          <a:prstClr val="black">
                            <a:lumMod val="85000"/>
                            <a:lumOff val="15000"/>
                          </a:prstClr>
                        </a:buClr>
                        <a:buSzTx/>
                        <a:buFont typeface="Garamond" pitchFamily="18" charset="0"/>
                        <a:buNone/>
                        <a:tabLst/>
                        <a:defRPr/>
                      </a:pPr>
                      <a:r>
                        <a:rPr kumimoji="0" lang="en-US" sz="2200" b="0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srgbClr val="222222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Malgun Gothic" panose="020B0503020000020004" pitchFamily="34" charset="-127"/>
                          <a:cs typeface="Times New Roman" panose="02020603050405020304" pitchFamily="18" charset="0"/>
                        </a:rPr>
                        <a:t>Ga</a:t>
                      </a:r>
                      <a:r>
                        <a:rPr kumimoji="0" lang="en-US" sz="2200" b="0" i="0" u="none" strike="noStrike" kern="100" cap="none" spc="0" normalizeH="0" baseline="-25000" noProof="0" dirty="0">
                          <a:ln>
                            <a:noFill/>
                          </a:ln>
                          <a:solidFill>
                            <a:srgbClr val="222222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Malgun Gothic" panose="020B0503020000020004" pitchFamily="34" charset="-127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kumimoji="0" lang="en-US" sz="2200" b="0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srgbClr val="222222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Malgun Gothic" panose="020B0503020000020004" pitchFamily="34" charset="-127"/>
                          <a:cs typeface="Times New Roman" panose="02020603050405020304" pitchFamily="18" charset="0"/>
                        </a:rPr>
                        <a:t>O</a:t>
                      </a:r>
                      <a:r>
                        <a:rPr kumimoji="0" lang="en-US" sz="2200" b="0" i="0" u="none" strike="noStrike" kern="100" cap="none" spc="0" normalizeH="0" baseline="-25000" noProof="0" dirty="0">
                          <a:ln>
                            <a:noFill/>
                          </a:ln>
                          <a:solidFill>
                            <a:srgbClr val="222222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Malgun Gothic" panose="020B0503020000020004" pitchFamily="34" charset="-127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kumimoji="0" lang="en-US" sz="2200" b="0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srgbClr val="222222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Malgun Gothic" panose="020B0503020000020004" pitchFamily="34" charset="-127"/>
                          <a:cs typeface="Times New Roman" panose="02020603050405020304" pitchFamily="18" charset="0"/>
                        </a:rPr>
                        <a:t>+ Na</a:t>
                      </a:r>
                      <a:r>
                        <a:rPr kumimoji="0" lang="en-US" sz="2200" b="0" i="0" u="none" strike="noStrike" kern="100" cap="none" spc="0" normalizeH="0" baseline="-25000" noProof="0" dirty="0">
                          <a:ln>
                            <a:noFill/>
                          </a:ln>
                          <a:solidFill>
                            <a:srgbClr val="222222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Malgun Gothic" panose="020B0503020000020004" pitchFamily="34" charset="-127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kumimoji="0" lang="en-US" sz="2200" b="0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srgbClr val="222222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Malgun Gothic" panose="020B0503020000020004" pitchFamily="34" charset="-127"/>
                          <a:cs typeface="Times New Roman" panose="02020603050405020304" pitchFamily="18" charset="0"/>
                        </a:rPr>
                        <a:t>CO</a:t>
                      </a:r>
                      <a:r>
                        <a:rPr kumimoji="0" lang="en-US" sz="2200" b="0" i="0" u="none" strike="noStrike" kern="100" cap="none" spc="0" normalizeH="0" baseline="-25000" noProof="0" dirty="0">
                          <a:ln>
                            <a:noFill/>
                          </a:ln>
                          <a:solidFill>
                            <a:srgbClr val="222222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Malgun Gothic" panose="020B0503020000020004" pitchFamily="34" charset="-127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kumimoji="0" lang="en-US" sz="2200" b="0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srgbClr val="222222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Malgun Gothic" panose="020B0503020000020004" pitchFamily="34" charset="-127"/>
                          <a:cs typeface="Times New Roman" panose="02020603050405020304" pitchFamily="18" charset="0"/>
                        </a:rPr>
                        <a:t> →2NaGaO</a:t>
                      </a:r>
                      <a:r>
                        <a:rPr kumimoji="0" lang="en-US" sz="2200" b="0" i="0" u="none" strike="noStrike" kern="100" cap="none" spc="0" normalizeH="0" baseline="-25000" noProof="0" dirty="0">
                          <a:ln>
                            <a:noFill/>
                          </a:ln>
                          <a:solidFill>
                            <a:srgbClr val="222222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Malgun Gothic" panose="020B0503020000020004" pitchFamily="34" charset="-127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kumimoji="0" lang="en-US" sz="2200" b="0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srgbClr val="222222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Malgun Gothic" panose="020B0503020000020004" pitchFamily="34" charset="-127"/>
                          <a:cs typeface="Times New Roman" panose="02020603050405020304" pitchFamily="18" charset="0"/>
                        </a:rPr>
                        <a:t>+CO</a:t>
                      </a:r>
                      <a:r>
                        <a:rPr kumimoji="0" lang="en-US" sz="2200" b="0" i="0" u="none" strike="noStrike" kern="100" cap="none" spc="0" normalizeH="0" baseline="-25000" noProof="0" dirty="0">
                          <a:ln>
                            <a:noFill/>
                          </a:ln>
                          <a:solidFill>
                            <a:srgbClr val="222222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Malgun Gothic" panose="020B0503020000020004" pitchFamily="34" charset="-127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2200" b="0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7200" marR="0" lvl="0" indent="0" algn="just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>
                          <a:prstClr val="black">
                            <a:lumMod val="85000"/>
                            <a:lumOff val="15000"/>
                          </a:prstClr>
                        </a:buClr>
                        <a:buSzTx/>
                        <a:buFont typeface="Garamond" pitchFamily="18" charset="0"/>
                        <a:buNone/>
                        <a:tabLst/>
                        <a:defRPr/>
                      </a:pPr>
                      <a:r>
                        <a:rPr kumimoji="0" lang="en-US" sz="2200" b="0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srgbClr val="222222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Malgun Gothic" panose="020B0503020000020004" pitchFamily="34" charset="-127"/>
                          <a:cs typeface="Times New Roman" panose="02020603050405020304" pitchFamily="18" charset="0"/>
                        </a:rPr>
                        <a:t>2REEPO</a:t>
                      </a:r>
                      <a:r>
                        <a:rPr kumimoji="0" lang="en-US" sz="2200" b="0" i="0" u="none" strike="noStrike" kern="100" cap="none" spc="0" normalizeH="0" baseline="-25000" noProof="0" dirty="0">
                          <a:ln>
                            <a:noFill/>
                          </a:ln>
                          <a:solidFill>
                            <a:srgbClr val="222222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Malgun Gothic" panose="020B0503020000020004" pitchFamily="34" charset="-127"/>
                          <a:cs typeface="Times New Roman" panose="02020603050405020304" pitchFamily="18" charset="0"/>
                        </a:rPr>
                        <a:t>4</a:t>
                      </a:r>
                      <a:r>
                        <a:rPr kumimoji="0" lang="en-US" sz="2200" b="0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srgbClr val="222222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Malgun Gothic" panose="020B0503020000020004" pitchFamily="34" charset="-127"/>
                          <a:cs typeface="Times New Roman" panose="02020603050405020304" pitchFamily="18" charset="0"/>
                        </a:rPr>
                        <a:t>+3Na</a:t>
                      </a:r>
                      <a:r>
                        <a:rPr kumimoji="0" lang="en-US" sz="2200" b="0" i="0" u="none" strike="noStrike" kern="100" cap="none" spc="0" normalizeH="0" baseline="-25000" noProof="0" dirty="0">
                          <a:ln>
                            <a:noFill/>
                          </a:ln>
                          <a:solidFill>
                            <a:srgbClr val="222222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Malgun Gothic" panose="020B0503020000020004" pitchFamily="34" charset="-127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kumimoji="0" lang="en-US" sz="2200" b="0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srgbClr val="222222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Malgun Gothic" panose="020B0503020000020004" pitchFamily="34" charset="-127"/>
                          <a:cs typeface="Times New Roman" panose="02020603050405020304" pitchFamily="18" charset="0"/>
                        </a:rPr>
                        <a:t>CO</a:t>
                      </a:r>
                      <a:r>
                        <a:rPr kumimoji="0" lang="en-US" sz="2200" b="0" i="0" u="none" strike="noStrike" kern="100" cap="none" spc="0" normalizeH="0" baseline="-25000" noProof="0" dirty="0">
                          <a:ln>
                            <a:noFill/>
                          </a:ln>
                          <a:solidFill>
                            <a:srgbClr val="222222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Malgun Gothic" panose="020B0503020000020004" pitchFamily="34" charset="-127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kumimoji="0" lang="en-US" sz="2200" b="0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srgbClr val="222222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Malgun Gothic" panose="020B0503020000020004" pitchFamily="34" charset="-127"/>
                          <a:cs typeface="Times New Roman" panose="02020603050405020304" pitchFamily="18" charset="0"/>
                        </a:rPr>
                        <a:t> → REE</a:t>
                      </a:r>
                      <a:r>
                        <a:rPr kumimoji="0" lang="en-US" sz="2200" b="0" i="0" u="none" strike="noStrike" kern="100" cap="none" spc="0" normalizeH="0" baseline="-25000" noProof="0" dirty="0">
                          <a:ln>
                            <a:noFill/>
                          </a:ln>
                          <a:solidFill>
                            <a:srgbClr val="222222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Malgun Gothic" panose="020B0503020000020004" pitchFamily="34" charset="-127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kumimoji="0" lang="en-US" sz="2200" b="0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srgbClr val="222222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Malgun Gothic" panose="020B0503020000020004" pitchFamily="34" charset="-127"/>
                          <a:cs typeface="Times New Roman" panose="02020603050405020304" pitchFamily="18" charset="0"/>
                        </a:rPr>
                        <a:t>O</a:t>
                      </a:r>
                      <a:r>
                        <a:rPr kumimoji="0" lang="en-US" sz="2200" b="0" i="0" u="none" strike="noStrike" kern="100" cap="none" spc="0" normalizeH="0" baseline="-25000" noProof="0" dirty="0">
                          <a:ln>
                            <a:noFill/>
                          </a:ln>
                          <a:solidFill>
                            <a:srgbClr val="222222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Malgun Gothic" panose="020B0503020000020004" pitchFamily="34" charset="-127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kumimoji="0" lang="en-US" sz="2200" b="0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srgbClr val="222222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Malgun Gothic" panose="020B0503020000020004" pitchFamily="34" charset="-127"/>
                          <a:cs typeface="Times New Roman" panose="02020603050405020304" pitchFamily="18" charset="0"/>
                        </a:rPr>
                        <a:t>+2Na</a:t>
                      </a:r>
                      <a:r>
                        <a:rPr kumimoji="0" lang="en-US" sz="2200" b="0" i="0" u="none" strike="noStrike" kern="100" cap="none" spc="0" normalizeH="0" baseline="-25000" noProof="0" dirty="0">
                          <a:ln>
                            <a:noFill/>
                          </a:ln>
                          <a:solidFill>
                            <a:srgbClr val="222222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Malgun Gothic" panose="020B0503020000020004" pitchFamily="34" charset="-127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kumimoji="0" lang="en-US" sz="2200" b="0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srgbClr val="222222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Malgun Gothic" panose="020B0503020000020004" pitchFamily="34" charset="-127"/>
                          <a:cs typeface="Times New Roman" panose="02020603050405020304" pitchFamily="18" charset="0"/>
                        </a:rPr>
                        <a:t>PO</a:t>
                      </a:r>
                      <a:r>
                        <a:rPr kumimoji="0" lang="en-US" sz="2200" b="0" i="0" u="none" strike="noStrike" kern="100" cap="none" spc="0" normalizeH="0" baseline="-25000" noProof="0" dirty="0">
                          <a:ln>
                            <a:noFill/>
                          </a:ln>
                          <a:solidFill>
                            <a:srgbClr val="222222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Malgun Gothic" panose="020B0503020000020004" pitchFamily="34" charset="-127"/>
                          <a:cs typeface="Times New Roman" panose="02020603050405020304" pitchFamily="18" charset="0"/>
                        </a:rPr>
                        <a:t>4</a:t>
                      </a:r>
                      <a:r>
                        <a:rPr kumimoji="0" lang="en-US" sz="2200" b="0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srgbClr val="222222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Malgun Gothic" panose="020B0503020000020004" pitchFamily="34" charset="-127"/>
                          <a:cs typeface="Times New Roman" panose="02020603050405020304" pitchFamily="18" charset="0"/>
                        </a:rPr>
                        <a:t>+3CO</a:t>
                      </a:r>
                      <a:r>
                        <a:rPr kumimoji="0" lang="en-US" sz="2200" b="0" i="0" u="none" strike="noStrike" kern="100" cap="none" spc="0" normalizeH="0" baseline="-25000" noProof="0" dirty="0">
                          <a:ln>
                            <a:noFill/>
                          </a:ln>
                          <a:solidFill>
                            <a:srgbClr val="222222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Malgun Gothic" panose="020B0503020000020004" pitchFamily="34" charset="-127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2200" b="0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754873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4670616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98A812-C20B-4372-97F9-C6755F80C0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642594"/>
            <a:ext cx="10982632" cy="1371600"/>
          </a:xfrm>
        </p:spPr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cơ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sở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khoa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học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hồi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đất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hiếm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bay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0E9767-E46E-46AB-81DC-C69B5B4A70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2103120"/>
            <a:ext cx="10982632" cy="3849624"/>
          </a:xfrm>
        </p:spPr>
        <p:txBody>
          <a:bodyPr>
            <a:normAutofit lnSpcReduction="10000"/>
          </a:bodyPr>
          <a:lstStyle/>
          <a:p>
            <a:pPr marL="274320" lvl="1" indent="0" algn="just">
              <a:buNone/>
            </a:pPr>
            <a:r>
              <a:rPr lang="en-US" sz="26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Ưu</a:t>
            </a:r>
            <a:r>
              <a:rPr lang="en-US" sz="26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điểm</a:t>
            </a:r>
            <a:r>
              <a:rPr lang="en-US" sz="2600" dirty="0">
                <a:solidFill>
                  <a:srgbClr val="1F1F1F"/>
                </a:solidFill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: </a:t>
            </a:r>
          </a:p>
          <a:p>
            <a:pPr marL="274320" lvl="1" indent="0" algn="just">
              <a:buNone/>
            </a:pP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	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Hiệu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suất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phá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mẫu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cực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cao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có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thể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chuyển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hóa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&gt;90%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pha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thủy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tinh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giải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phóng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hầu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hết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lượng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REEs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bị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“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nhốt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”. </a:t>
            </a:r>
          </a:p>
          <a:p>
            <a:pPr marL="274320" lvl="1" indent="0" algn="just">
              <a:buNone/>
            </a:pP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	Cho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phép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thu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hồi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đồng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thời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nhôm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và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silic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. </a:t>
            </a:r>
          </a:p>
          <a:p>
            <a:pPr marL="274320" lvl="1" indent="0" algn="just">
              <a:buNone/>
            </a:pPr>
            <a:r>
              <a:rPr lang="en-US" sz="26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Nhược</a:t>
            </a:r>
            <a:r>
              <a:rPr lang="en-US" sz="26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srgbClr val="1F1F1F"/>
                </a:solidFill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điểm</a:t>
            </a:r>
            <a:r>
              <a:rPr lang="en-US" sz="2600" dirty="0">
                <a:solidFill>
                  <a:srgbClr val="1F1F1F"/>
                </a:solidFill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: </a:t>
            </a:r>
          </a:p>
          <a:p>
            <a:pPr marL="274320" lvl="1" indent="0" algn="just">
              <a:buNone/>
            </a:pP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	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Tiêu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tốn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năng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lượng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lớn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và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lượng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hóa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chất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kiềm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khổng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lồ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(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tỷ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lệ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tro:kiềm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thường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là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1:1). </a:t>
            </a:r>
          </a:p>
          <a:p>
            <a:pPr marL="274320" lvl="1" indent="0" algn="just">
              <a:buNone/>
            </a:pP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	Sau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khi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nung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cần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quá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trình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rửa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nước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phức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tạp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để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tách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muối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Natri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trước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khi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dùng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axit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để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hòa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tách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REE. </a:t>
            </a:r>
          </a:p>
          <a:p>
            <a:pPr marL="274320" lvl="1" indent="0" algn="just">
              <a:buNone/>
            </a:pP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	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Nước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thải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từ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quá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trình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này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có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độ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kiềm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rất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cao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khó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xử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lý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74320" lvl="1" indent="0" algn="just">
              <a:buNone/>
            </a:pPr>
            <a:endParaRPr lang="en-US" sz="2200" dirty="0">
              <a:solidFill>
                <a:srgbClr val="1F1F1F"/>
              </a:solidFill>
              <a:effectLst/>
              <a:latin typeface="Times New Roman" panose="02020603050405020304" pitchFamily="18" charset="0"/>
              <a:ea typeface="Google Sans Text"/>
            </a:endParaRPr>
          </a:p>
        </p:txBody>
      </p:sp>
    </p:spTree>
    <p:extLst>
      <p:ext uri="{BB962C8B-B14F-4D97-AF65-F5344CB8AC3E}">
        <p14:creationId xmlns:p14="http://schemas.microsoft.com/office/powerpoint/2010/main" val="12392168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93C95F-C787-4A6D-8162-140CFA7621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9431" y="642594"/>
            <a:ext cx="10933471" cy="1371600"/>
          </a:xfrm>
        </p:spPr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cơ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sở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khoa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học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hồi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đất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hiếm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bay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CC9D89-8AFF-4B96-9260-67433E1841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9431" y="2103120"/>
            <a:ext cx="10933471" cy="3849624"/>
          </a:xfrm>
        </p:spPr>
        <p:txBody>
          <a:bodyPr>
            <a:noAutofit/>
          </a:bodyPr>
          <a:lstStyle/>
          <a:p>
            <a:pPr algn="just"/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"/>
              </a:rPr>
              <a:t>Thiêu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"/>
              </a:rPr>
              <a:t>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"/>
              </a:rPr>
              <a:t>Axit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"/>
              </a:rPr>
              <a:t> (Acid Baking):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phương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pháp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này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trộn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tro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bay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với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axit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đậm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đặc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(H</a:t>
            </a:r>
            <a:r>
              <a:rPr lang="en-US" sz="2400" baseline="-250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2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SO</a:t>
            </a:r>
            <a:r>
              <a:rPr lang="en-US" sz="2400" baseline="-250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4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98%)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và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nung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ở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nhiệt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độ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trung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bình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(200-300°C). </a:t>
            </a:r>
          </a:p>
          <a:p>
            <a:pPr lvl="1" algn="just"/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Ở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nhiệt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độ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này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,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axit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sunfuric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đậm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đặc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có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khả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năng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oxy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hóa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và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sunfat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hóa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mạnh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mẽ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.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Nó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phản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ứng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với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các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oxit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kim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loại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trong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tro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để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tạo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thành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muối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sunfat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. </a:t>
            </a:r>
          </a:p>
          <a:p>
            <a:pPr lvl="1" algn="just"/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Đặc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biệt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,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quá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trình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này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làm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mất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nước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của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axit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silicic,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biến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nó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thành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dạng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silica khan (SiO</a:t>
            </a:r>
            <a:r>
              <a:rPr lang="en-US" sz="2200" baseline="-250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2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)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không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tan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và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dễ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lọc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</a:p>
          <a:p>
            <a:pPr algn="just"/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Nghiên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cứu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chỉ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ra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rằng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quá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trình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này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tuân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theo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mô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hình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"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lõi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co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rút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" (shrinking core model),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trong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đó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axit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tấn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công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từ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bề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mặt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hạt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vào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trong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tâm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,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ăn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mòn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lớp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vỏ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thủy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tinh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để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tiếp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cận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REEs 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51629282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8FFBE1-1947-4A14-8C29-9F96506F4C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9431" y="642594"/>
            <a:ext cx="10933471" cy="1371600"/>
          </a:xfrm>
        </p:spPr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cơ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sở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khoa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học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hồi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đất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hiếm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bay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04EADE-8C77-47E7-94A1-E439BC1272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9431" y="2103120"/>
            <a:ext cx="10933471" cy="3849624"/>
          </a:xfrm>
        </p:spPr>
        <p:txBody>
          <a:bodyPr>
            <a:normAutofit/>
          </a:bodyPr>
          <a:lstStyle/>
          <a:p>
            <a:pPr algn="just"/>
            <a:r>
              <a:rPr lang="en-US" sz="2400" dirty="0" err="1">
                <a:solidFill>
                  <a:srgbClr val="1F1F1F"/>
                </a:solidFill>
                <a:latin typeface="Times New Roman" panose="02020603050405020304" pitchFamily="18" charset="0"/>
                <a:ea typeface="Google Sans Text"/>
              </a:rPr>
              <a:t>Ư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u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điểm</a:t>
            </a:r>
            <a:r>
              <a:rPr lang="en-US" sz="2400" dirty="0">
                <a:solidFill>
                  <a:srgbClr val="1F1F1F"/>
                </a:solidFill>
                <a:latin typeface="Times New Roman" panose="02020603050405020304" pitchFamily="18" charset="0"/>
                <a:ea typeface="Google Sans Text"/>
              </a:rPr>
              <a:t>:</a:t>
            </a:r>
          </a:p>
          <a:p>
            <a:pPr lvl="1" algn="just"/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Khả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năng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kiểm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soát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sự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hòa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tan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của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sắt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. </a:t>
            </a:r>
          </a:p>
          <a:p>
            <a:pPr lvl="2" algn="just"/>
            <a:r>
              <a:rPr lang="en-US" sz="2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Ở </a:t>
            </a:r>
            <a:r>
              <a:rPr lang="en-US" sz="2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nhiệt</a:t>
            </a:r>
            <a:r>
              <a:rPr lang="en-US" sz="2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độ</a:t>
            </a:r>
            <a:r>
              <a:rPr lang="en-US" sz="2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nung</a:t>
            </a:r>
            <a:r>
              <a:rPr lang="en-US" sz="2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khoảng</a:t>
            </a:r>
            <a:r>
              <a:rPr lang="en-US" sz="2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650-700°C, </a:t>
            </a:r>
            <a:r>
              <a:rPr lang="en-US" sz="2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sắt</a:t>
            </a:r>
            <a:r>
              <a:rPr lang="en-US" sz="2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(III) </a:t>
            </a:r>
            <a:r>
              <a:rPr lang="en-US" sz="2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sunfat</a:t>
            </a:r>
            <a:r>
              <a:rPr lang="en-US" sz="2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không</a:t>
            </a:r>
            <a:r>
              <a:rPr lang="en-US" sz="2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bền</a:t>
            </a:r>
            <a:r>
              <a:rPr lang="en-US" sz="2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và</a:t>
            </a:r>
            <a:r>
              <a:rPr lang="en-US" sz="2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phân</a:t>
            </a:r>
            <a:r>
              <a:rPr lang="en-US" sz="2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hủy</a:t>
            </a:r>
            <a:r>
              <a:rPr lang="en-US" sz="2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thành</a:t>
            </a:r>
            <a:r>
              <a:rPr lang="en-US" sz="2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oxit</a:t>
            </a:r>
            <a:r>
              <a:rPr lang="en-US" sz="2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sắt</a:t>
            </a:r>
            <a:r>
              <a:rPr lang="en-US" sz="2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(Fe</a:t>
            </a:r>
            <a:r>
              <a:rPr lang="en-US" sz="2100" baseline="-250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2</a:t>
            </a:r>
            <a:r>
              <a:rPr lang="en-US" sz="2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O</a:t>
            </a:r>
            <a:r>
              <a:rPr lang="en-US" sz="2100" baseline="-250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3</a:t>
            </a:r>
            <a:r>
              <a:rPr lang="en-US" sz="2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) </a:t>
            </a:r>
            <a:r>
              <a:rPr lang="en-US" sz="2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không</a:t>
            </a:r>
            <a:r>
              <a:rPr lang="en-US" sz="2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tan, </a:t>
            </a:r>
            <a:r>
              <a:rPr lang="en-US" sz="2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trong</a:t>
            </a:r>
            <a:r>
              <a:rPr lang="en-US" sz="2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khi</a:t>
            </a:r>
            <a:r>
              <a:rPr lang="en-US" sz="2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sunfat</a:t>
            </a:r>
            <a:r>
              <a:rPr lang="en-US" sz="2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đất</a:t>
            </a:r>
            <a:r>
              <a:rPr lang="en-US" sz="2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hiếm</a:t>
            </a:r>
            <a:r>
              <a:rPr lang="en-US" sz="2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(REE</a:t>
            </a:r>
            <a:r>
              <a:rPr lang="en-US" sz="2100" baseline="-250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2</a:t>
            </a:r>
            <a:r>
              <a:rPr lang="en-US" sz="2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(SO</a:t>
            </a:r>
            <a:r>
              <a:rPr lang="en-US" sz="2100" baseline="-250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4</a:t>
            </a:r>
            <a:r>
              <a:rPr lang="en-US" sz="2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)</a:t>
            </a:r>
            <a:r>
              <a:rPr lang="en-US" sz="2100" baseline="-250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3</a:t>
            </a:r>
            <a:r>
              <a:rPr lang="en-US" sz="2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) </a:t>
            </a:r>
            <a:r>
              <a:rPr lang="en-US" sz="2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vẫn</a:t>
            </a:r>
            <a:r>
              <a:rPr lang="en-US" sz="2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bền</a:t>
            </a:r>
            <a:r>
              <a:rPr lang="en-US" sz="2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nhiệt</a:t>
            </a:r>
            <a:r>
              <a:rPr lang="en-US" sz="2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. </a:t>
            </a:r>
          </a:p>
          <a:p>
            <a:pPr lvl="2" algn="just"/>
            <a:r>
              <a:rPr lang="en-US" sz="2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Điều</a:t>
            </a:r>
            <a:r>
              <a:rPr lang="en-US" sz="2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này</a:t>
            </a:r>
            <a:r>
              <a:rPr lang="en-US" sz="2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cho</a:t>
            </a:r>
            <a:r>
              <a:rPr lang="en-US" sz="2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phép</a:t>
            </a:r>
            <a:r>
              <a:rPr lang="en-US" sz="2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tách</a:t>
            </a:r>
            <a:r>
              <a:rPr lang="en-US" sz="2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phần</a:t>
            </a:r>
            <a:r>
              <a:rPr lang="en-US" sz="2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lớn</a:t>
            </a:r>
            <a:r>
              <a:rPr lang="en-US" sz="2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sắt</a:t>
            </a:r>
            <a:r>
              <a:rPr lang="en-US" sz="2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ra </a:t>
            </a:r>
            <a:r>
              <a:rPr lang="en-US" sz="2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khỏi</a:t>
            </a:r>
            <a:r>
              <a:rPr lang="en-US" sz="2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REE </a:t>
            </a:r>
            <a:r>
              <a:rPr lang="en-US" sz="2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ngay</a:t>
            </a:r>
            <a:r>
              <a:rPr lang="en-US" sz="2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từ</a:t>
            </a:r>
            <a:r>
              <a:rPr lang="en-US" sz="2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giai</a:t>
            </a:r>
            <a:r>
              <a:rPr lang="en-US" sz="2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đoạn</a:t>
            </a:r>
            <a:r>
              <a:rPr lang="en-US" sz="2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nung</a:t>
            </a:r>
            <a:r>
              <a:rPr lang="en-US" sz="2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, </a:t>
            </a:r>
            <a:r>
              <a:rPr lang="en-US" sz="2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giảm</a:t>
            </a:r>
            <a:r>
              <a:rPr lang="en-US" sz="2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tải</a:t>
            </a:r>
            <a:r>
              <a:rPr lang="en-US" sz="2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gánh</a:t>
            </a:r>
            <a:r>
              <a:rPr lang="en-US" sz="2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nặng</a:t>
            </a:r>
            <a:r>
              <a:rPr lang="en-US" sz="2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cho</a:t>
            </a:r>
            <a:r>
              <a:rPr lang="en-US" sz="2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khâu</a:t>
            </a:r>
            <a:r>
              <a:rPr lang="en-US" sz="2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tinh</a:t>
            </a:r>
            <a:r>
              <a:rPr lang="en-US" sz="2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chế</a:t>
            </a:r>
            <a:r>
              <a:rPr lang="en-US" sz="2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sau</a:t>
            </a:r>
            <a:r>
              <a:rPr lang="en-US" sz="2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này</a:t>
            </a:r>
            <a:r>
              <a:rPr lang="en-US" sz="2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.</a:t>
            </a:r>
            <a:r>
              <a:rPr lang="en-US" sz="2100" baseline="30000" dirty="0">
                <a:solidFill>
                  <a:srgbClr val="444746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</a:p>
          <a:p>
            <a:pPr lvl="1" algn="just"/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Các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nghiên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cứu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cho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thấy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thiêu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acid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có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thể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đạt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hiệu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suất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thu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hồi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REE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trên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70-80%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đồng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thời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giải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quyết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triệt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để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vấn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đề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tạo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gel silica -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cơn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ác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mộng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của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công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nghệ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hòa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tách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lỏng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truyền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thống</a:t>
            </a:r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260724412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6CEC96-F151-403B-B92C-3821DD1AA6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265" y="642594"/>
            <a:ext cx="10982632" cy="1371600"/>
          </a:xfrm>
        </p:spPr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cơ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sở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khoa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học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hồi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đất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hiếm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bay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CDF111-EAE0-4067-B61B-588FFE2B85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9265" y="2103120"/>
            <a:ext cx="10982632" cy="3849624"/>
          </a:xfrm>
        </p:spPr>
        <p:txBody>
          <a:bodyPr>
            <a:normAutofit/>
          </a:bodyPr>
          <a:lstStyle/>
          <a:p>
            <a:pPr algn="just"/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"/>
              </a:rPr>
              <a:t>Công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"/>
              </a:rPr>
              <a:t>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"/>
              </a:rPr>
              <a:t>nghệ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"/>
              </a:rPr>
              <a:t>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"/>
              </a:rPr>
              <a:t>Thủy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"/>
              </a:rPr>
              <a:t>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"/>
              </a:rPr>
              <a:t>luyện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"/>
              </a:rPr>
              <a:t> (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"/>
              </a:rPr>
              <a:t>Hòa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"/>
              </a:rPr>
              <a:t>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"/>
              </a:rPr>
              <a:t>tách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"/>
              </a:rPr>
              <a:t>) : 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Sau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khi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tiền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xử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lý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,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công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đoạn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thủy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luyện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đóng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vai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trò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chuyển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REEs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vào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dung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dịch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.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Đây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là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trái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tim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của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toàn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bộ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dây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chuyền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công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nghệ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07787527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9FE024-1A37-4828-97C8-0A12BD25A6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642594"/>
            <a:ext cx="11031794" cy="1371600"/>
          </a:xfrm>
        </p:spPr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cơ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sở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khoa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học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hồi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đất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hiếm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bay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E9742E-05D3-422C-9B4C-E0F8032E9D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2103120"/>
            <a:ext cx="11031794" cy="3849624"/>
          </a:xfrm>
        </p:spPr>
        <p:txBody>
          <a:bodyPr>
            <a:noAutofit/>
          </a:bodyPr>
          <a:lstStyle/>
          <a:p>
            <a:pPr algn="just"/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"/>
              </a:rPr>
              <a:t>Hòa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"/>
              </a:rPr>
              <a:t>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"/>
              </a:rPr>
              <a:t>tách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"/>
              </a:rPr>
              <a:t>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"/>
              </a:rPr>
              <a:t>Axit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"/>
              </a:rPr>
              <a:t>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"/>
              </a:rPr>
              <a:t>Trực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"/>
              </a:rPr>
              <a:t>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"/>
              </a:rPr>
              <a:t>tiếp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"/>
              </a:rPr>
              <a:t> (Direct Acid Leaching): </a:t>
            </a:r>
          </a:p>
          <a:p>
            <a:pPr lvl="1" algn="just"/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Dùng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dung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dịch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axit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(HCl, HNO</a:t>
            </a:r>
            <a:r>
              <a:rPr lang="en-US" sz="2200" baseline="-250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3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, H</a:t>
            </a:r>
            <a:r>
              <a:rPr lang="en-US" sz="2200" baseline="-250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2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SO</a:t>
            </a:r>
            <a:r>
              <a:rPr lang="en-US" sz="2200" baseline="-250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4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)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để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rửa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giải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REE. </a:t>
            </a:r>
          </a:p>
          <a:p>
            <a:pPr lvl="1" algn="just"/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Khi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dùng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axit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mạnh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để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tấn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công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pha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thủy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tinh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,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silic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bị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hòa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tan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dưới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dạng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axit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silicic (H</a:t>
            </a:r>
            <a:r>
              <a:rPr lang="en-US" sz="2200" baseline="-250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4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SiO</a:t>
            </a:r>
            <a:r>
              <a:rPr lang="en-US" sz="2200" baseline="-250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4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). Khi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nồng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độ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cao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hoặc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pH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thay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đổi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,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chúng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trùng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ngưng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tạo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thành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b="1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gel silica (</a:t>
            </a:r>
            <a:r>
              <a:rPr lang="en-US" sz="2200" b="1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dạng</a:t>
            </a:r>
            <a:r>
              <a:rPr lang="en-US" sz="2200" b="1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b="1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thạch</a:t>
            </a:r>
            <a:r>
              <a:rPr lang="en-US" sz="2200" b="1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),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làm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b="1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tăng</a:t>
            </a:r>
            <a:r>
              <a:rPr lang="en-US" sz="2200" b="1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b="1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độ</a:t>
            </a:r>
            <a:r>
              <a:rPr lang="en-US" sz="2200" b="1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b="1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nhớt</a:t>
            </a:r>
            <a:r>
              <a:rPr lang="en-US" sz="2200" b="1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dung </a:t>
            </a:r>
            <a:r>
              <a:rPr lang="en-US" sz="2200" b="1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dịch</a:t>
            </a:r>
            <a:r>
              <a:rPr lang="en-US" sz="2200" b="1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b="1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đột</a:t>
            </a:r>
            <a:r>
              <a:rPr lang="en-US" sz="2200" b="1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b="1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ngột</a:t>
            </a:r>
            <a:r>
              <a:rPr lang="en-US" sz="2200" b="1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, </a:t>
            </a:r>
            <a:r>
              <a:rPr lang="en-US" sz="2200" b="1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gây</a:t>
            </a:r>
            <a:r>
              <a:rPr lang="en-US" sz="2200" b="1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b="1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tắc</a:t>
            </a:r>
            <a:r>
              <a:rPr lang="en-US" sz="2200" b="1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b="1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nghẽn</a:t>
            </a:r>
            <a:r>
              <a:rPr lang="en-US" sz="2200" b="1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b="1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hoàn</a:t>
            </a:r>
            <a:r>
              <a:rPr lang="en-US" sz="2200" b="1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b="1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toàn</a:t>
            </a:r>
            <a:r>
              <a:rPr lang="en-US" sz="2200" b="1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b="1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hệ</a:t>
            </a:r>
            <a:r>
              <a:rPr lang="en-US" sz="2200" b="1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b="1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thống</a:t>
            </a:r>
            <a:r>
              <a:rPr lang="en-US" sz="2200" b="1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b="1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bơm</a:t>
            </a:r>
            <a:r>
              <a:rPr lang="en-US" sz="2200" b="1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b="1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và</a:t>
            </a:r>
            <a:r>
              <a:rPr lang="en-US" sz="2200" b="1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b="1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lọc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. 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sym typeface="Symbol" panose="05050102010706020507" pitchFamily="18" charset="2"/>
              </a:rPr>
              <a:t>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phải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vận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hành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ở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điều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kiện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kiểm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soát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pH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ngặt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nghèo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hoặc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chấp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nhận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hiệu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suất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thấp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.</a:t>
            </a:r>
            <a:r>
              <a:rPr lang="en-US" sz="2200" baseline="30000" dirty="0">
                <a:solidFill>
                  <a:srgbClr val="444746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</a:p>
          <a:p>
            <a:pPr lvl="1" algn="just"/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Với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tro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bay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nhiều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Canxi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,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phản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ứng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giữa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H</a:t>
            </a:r>
            <a:r>
              <a:rPr lang="en-US" sz="2200" baseline="-250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2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SO</a:t>
            </a:r>
            <a:r>
              <a:rPr lang="en-US" sz="2200" baseline="-250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4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và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CaO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tạo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ra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l</a:t>
            </a:r>
            <a:r>
              <a:rPr lang="en-US" sz="2200" b="1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ớp</a:t>
            </a:r>
            <a:r>
              <a:rPr lang="en-US" sz="2200" b="1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b="1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vỏ</a:t>
            </a:r>
            <a:r>
              <a:rPr lang="en-US" sz="2200" b="1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CaSO</a:t>
            </a:r>
            <a:r>
              <a:rPr lang="en-US" sz="2200" b="1" baseline="-250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4</a:t>
            </a:r>
            <a:r>
              <a:rPr lang="en-US" sz="2200" b="1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(</a:t>
            </a:r>
            <a:r>
              <a:rPr lang="en-US" sz="2200" b="1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thạch</a:t>
            </a:r>
            <a:r>
              <a:rPr lang="en-US" sz="2200" b="1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b="1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cao</a:t>
            </a:r>
            <a:r>
              <a:rPr lang="en-US" sz="2200" b="1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) bao </a:t>
            </a:r>
            <a:r>
              <a:rPr lang="en-US" sz="2200" b="1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bọc</a:t>
            </a:r>
            <a:r>
              <a:rPr lang="en-US" sz="2200" b="1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b="1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lấy</a:t>
            </a:r>
            <a:r>
              <a:rPr lang="en-US" sz="2200" b="1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b="1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hạt</a:t>
            </a:r>
            <a:r>
              <a:rPr lang="en-US" sz="2200" b="1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b="1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tro</a:t>
            </a:r>
            <a:r>
              <a:rPr lang="en-US" sz="2200" b="1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,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ngăn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cản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axit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tiếp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tục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thấm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sâu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vào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bên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trong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để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hòa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tan REE.</a:t>
            </a:r>
            <a:r>
              <a:rPr lang="en-US" sz="2200" baseline="30000" dirty="0">
                <a:solidFill>
                  <a:srgbClr val="444746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b="1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Hiệu</a:t>
            </a:r>
            <a:r>
              <a:rPr lang="en-US" sz="2200" b="1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b="1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suất</a:t>
            </a:r>
            <a:r>
              <a:rPr lang="en-US" sz="2200" b="1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của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công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đoạn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hòa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tách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này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thường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b="1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thấp</a:t>
            </a:r>
            <a:r>
              <a:rPr lang="en-US" sz="2200" b="1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(&lt;30-50%)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nếu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không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có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nung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axit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hoặc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nung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kiềm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hỗ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trợ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,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trừ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khi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sử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dụng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nồng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độ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axit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cực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cao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(6-10M)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và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nhiệt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độ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cao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,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tuy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nhiên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điều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kiện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đó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lại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gây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ăn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mòn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thiết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bị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nghiêm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trọng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349972768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5E4CAA-3185-42C5-B1BA-6455E22A3E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265" y="642594"/>
            <a:ext cx="10962967" cy="1371600"/>
          </a:xfrm>
        </p:spPr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cơ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sở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khoa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học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hồi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đất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hiếm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bay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38FF91-F905-4D59-BDE8-30F4FCCF46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9265" y="2103120"/>
            <a:ext cx="10962967" cy="3849624"/>
          </a:xfrm>
        </p:spPr>
        <p:txBody>
          <a:bodyPr>
            <a:noAutofit/>
          </a:bodyPr>
          <a:lstStyle/>
          <a:p>
            <a:pPr algn="just"/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"/>
              </a:rPr>
              <a:t>Hòa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"/>
              </a:rPr>
              <a:t>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"/>
              </a:rPr>
              <a:t>tách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"/>
              </a:rPr>
              <a:t>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"/>
              </a:rPr>
              <a:t>Sinh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"/>
              </a:rPr>
              <a:t>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"/>
              </a:rPr>
              <a:t>học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"/>
              </a:rPr>
              <a:t> (Advanced Bio-leaching):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sử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dụng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công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nghệ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sinh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học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phân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tử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. </a:t>
            </a:r>
          </a:p>
          <a:p>
            <a:pPr lvl="1" algn="just"/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Một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loại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protein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hấp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phụ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sinh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học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dựa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trên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Lanmodulin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(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LanM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) -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một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protein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tự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nhiên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có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ái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lực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đặc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biệt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với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REEs. Protein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này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được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biến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đổi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gen (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tạo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thành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RELPs)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để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có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tính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năng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"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cảm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ứng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nhiệt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".</a:t>
            </a:r>
            <a:r>
              <a:rPr lang="en-US" sz="2200" baseline="30000" dirty="0">
                <a:solidFill>
                  <a:srgbClr val="444746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</a:p>
          <a:p>
            <a:pPr lvl="1" algn="just"/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Trong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dung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dịch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ở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nhiệt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độ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thấp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, RELPs tan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và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bắt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giữ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các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ion REE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với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độ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chọn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lọc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cực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cao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(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gấp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hàng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triệu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lần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so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với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kim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loại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khác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). </a:t>
            </a:r>
          </a:p>
          <a:p>
            <a:pPr lvl="1" algn="just"/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Khi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nâng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nhiệt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độ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lên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, RELPs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kết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tụ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lại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(phase separation),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kéo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theo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REE,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cho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phép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tách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chúng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ra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khỏi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dung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dịch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dễ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dàng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. </a:t>
            </a:r>
          </a:p>
          <a:p>
            <a:pPr algn="just"/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Công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nghệ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này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có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thể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tăng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độ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tinh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khiết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của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REE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lên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tới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100.000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lần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chỉ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trong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một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bước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,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hoạt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động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tốt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ở pH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axit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trung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bình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(3-6)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và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có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thể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tái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sử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dụng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nhiều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lần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27184541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CF5726-2581-4D26-B300-7C48390481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599" y="642594"/>
            <a:ext cx="11002297" cy="1371600"/>
          </a:xfrm>
        </p:spPr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cơ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sở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khoa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học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hồi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đất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hiếm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bay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C1B467-0D24-45FF-B2F0-F5D60025A6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599" y="2103120"/>
            <a:ext cx="11002297" cy="3849624"/>
          </a:xfrm>
        </p:spPr>
        <p:txBody>
          <a:bodyPr>
            <a:noAutofit/>
          </a:bodyPr>
          <a:lstStyle/>
          <a:p>
            <a:pPr algn="just"/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"/>
              </a:rPr>
              <a:t>Dung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"/>
              </a:rPr>
              <a:t>môi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"/>
              </a:rPr>
              <a:t> Eutectic (Deep Eutectic Solvents - DES): 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DES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được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coi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là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"dung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môi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xanh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"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của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thế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kỷ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21. </a:t>
            </a:r>
          </a:p>
          <a:p>
            <a:pPr lvl="1" algn="just"/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Loại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dung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môi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này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thường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là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hỗn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hợp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của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Choline Chloride (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ChCl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)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và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một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chất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cho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liên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kết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hydro (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như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Urea,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Axit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Lactic,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Axit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Oxalic). </a:t>
            </a:r>
          </a:p>
          <a:p>
            <a:pPr lvl="1" algn="just"/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DES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có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khả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năng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hòa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tan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chọn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lọc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các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oxit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kim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loại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mà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không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cần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áp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suất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cao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hay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gây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bay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hơi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khí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độc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. </a:t>
            </a:r>
          </a:p>
          <a:p>
            <a:pPr lvl="1" algn="just"/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Hệ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dung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môi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Choline Chloride + Lactic Acid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đã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chứng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minh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khả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năng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hòa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tách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REE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từ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tro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bay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khá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tốt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.</a:t>
            </a:r>
            <a:r>
              <a:rPr lang="en-US" sz="2200" baseline="30000" dirty="0">
                <a:solidFill>
                  <a:srgbClr val="444746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</a:p>
          <a:p>
            <a:pPr algn="just"/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Tuy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nhiên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,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độ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nhớt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của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DES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rất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cao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(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gấp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trăm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lần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nước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),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làm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cho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quá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trình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truyền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khối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chậm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và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khó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khăn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trong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việc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lọc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rửa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. Chi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phí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hóa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chất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ban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đầu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cũng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cao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hơn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axit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vô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cơ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08412436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E790A4-2212-4F1D-8447-67809434D7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265" y="642594"/>
            <a:ext cx="10972800" cy="1371600"/>
          </a:xfrm>
        </p:spPr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cơ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sở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khoa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học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hồi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đất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hiếm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bay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6EF96B-3C07-4057-8665-4AB04D175B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9265" y="2103120"/>
            <a:ext cx="10972800" cy="3849624"/>
          </a:xfrm>
        </p:spPr>
        <p:txBody>
          <a:bodyPr>
            <a:normAutofit/>
          </a:bodyPr>
          <a:lstStyle/>
          <a:p>
            <a:pPr algn="just"/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"/>
              </a:rPr>
              <a:t>Công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"/>
              </a:rPr>
              <a:t>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"/>
              </a:rPr>
              <a:t>nghệ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"/>
              </a:rPr>
              <a:t> TREE (Targeted Rare Earth Extraction):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là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một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hệ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thống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công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nghệ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tích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hợp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thông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minh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. </a:t>
            </a:r>
          </a:p>
          <a:p>
            <a:pPr lvl="1" algn="just"/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Công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nghệ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này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sử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dụng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các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cảm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biến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và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điều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khiển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thời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gian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thực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để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tối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ưu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hóa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việc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thêm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hóa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chất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ở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điều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kiện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nhiệt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độ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và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áp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suất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thường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. </a:t>
            </a:r>
          </a:p>
          <a:p>
            <a:pPr lvl="1" algn="just"/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Thay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vì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tấn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công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ồ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ạt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bằng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axit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mạnh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, TREE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sử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dụng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lượng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hóa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chất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tối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thiểu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cần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thiết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để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"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nhắm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mục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tiêu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"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vào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các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pha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chứa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REE,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đồng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thời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kiểm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soát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động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học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để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hạn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chế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hòa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tan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tạp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chất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. </a:t>
            </a:r>
          </a:p>
          <a:p>
            <a:pPr lvl="1" algn="just"/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Quy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trình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này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được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thiết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kế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để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giảm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thiểu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chi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phí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vận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hành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và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tác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động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môi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trường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206334485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8DD636-1E81-484C-A1E0-AC15891F6D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599" y="642594"/>
            <a:ext cx="11002297" cy="1371600"/>
          </a:xfrm>
        </p:spPr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cơ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sở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khoa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học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hồi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đất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hiếm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bay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2F08B2-A84F-45A6-AB28-5E45CD7015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599" y="2103120"/>
            <a:ext cx="11002297" cy="3849624"/>
          </a:xfrm>
        </p:spPr>
        <p:txBody>
          <a:bodyPr>
            <a:normAutofit/>
          </a:bodyPr>
          <a:lstStyle/>
          <a:p>
            <a:pPr algn="just"/>
            <a:r>
              <a:rPr lang="en-US" sz="2400" b="1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"/>
                <a:cs typeface="Times New Roman" panose="02020603050405020304" pitchFamily="18" charset="0"/>
              </a:rPr>
              <a:t>Công</a:t>
            </a:r>
            <a:r>
              <a:rPr lang="en-US" sz="2400" b="1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"/>
                <a:cs typeface="Times New Roman" panose="02020603050405020304" pitchFamily="18" charset="0"/>
              </a:rPr>
              <a:t> </a:t>
            </a:r>
            <a:r>
              <a:rPr lang="en-US" sz="2400" b="1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"/>
                <a:cs typeface="Times New Roman" panose="02020603050405020304" pitchFamily="18" charset="0"/>
              </a:rPr>
              <a:t>nghệ</a:t>
            </a:r>
            <a:r>
              <a:rPr lang="en-US" sz="2400" b="1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"/>
                <a:cs typeface="Times New Roman" panose="02020603050405020304" pitchFamily="18" charset="0"/>
              </a:rPr>
              <a:t> </a:t>
            </a:r>
            <a:r>
              <a:rPr lang="en-US" sz="2400" b="1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"/>
                <a:cs typeface="Times New Roman" panose="02020603050405020304" pitchFamily="18" charset="0"/>
              </a:rPr>
              <a:t>Tinh</a:t>
            </a:r>
            <a:r>
              <a:rPr lang="en-US" sz="2400" b="1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"/>
                <a:cs typeface="Times New Roman" panose="02020603050405020304" pitchFamily="18" charset="0"/>
              </a:rPr>
              <a:t> </a:t>
            </a:r>
            <a:r>
              <a:rPr lang="en-US" sz="2400" b="1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"/>
                <a:cs typeface="Times New Roman" panose="02020603050405020304" pitchFamily="18" charset="0"/>
              </a:rPr>
              <a:t>chế</a:t>
            </a:r>
            <a:r>
              <a:rPr lang="en-US" sz="2400" b="1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"/>
                <a:cs typeface="Times New Roman" panose="02020603050405020304" pitchFamily="18" charset="0"/>
              </a:rPr>
              <a:t> </a:t>
            </a:r>
            <a:r>
              <a:rPr lang="en-US" sz="2400" b="1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"/>
                <a:cs typeface="Times New Roman" panose="02020603050405020304" pitchFamily="18" charset="0"/>
              </a:rPr>
              <a:t>và</a:t>
            </a:r>
            <a:r>
              <a:rPr lang="en-US" sz="2400" b="1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"/>
                <a:cs typeface="Times New Roman" panose="02020603050405020304" pitchFamily="18" charset="0"/>
              </a:rPr>
              <a:t> Thu </a:t>
            </a:r>
            <a:r>
              <a:rPr lang="en-US" sz="2400" b="1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"/>
                <a:cs typeface="Times New Roman" panose="02020603050405020304" pitchFamily="18" charset="0"/>
              </a:rPr>
              <a:t>hồi</a:t>
            </a:r>
            <a:r>
              <a:rPr lang="en-US" sz="2400" b="1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"/>
                <a:cs typeface="Times New Roman" panose="02020603050405020304" pitchFamily="18" charset="0"/>
              </a:rPr>
              <a:t> </a:t>
            </a:r>
            <a:r>
              <a:rPr lang="en-US" sz="2400" b="1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"/>
                <a:cs typeface="Times New Roman" panose="02020603050405020304" pitchFamily="18" charset="0"/>
              </a:rPr>
              <a:t>Sản</a:t>
            </a:r>
            <a:r>
              <a:rPr lang="en-US" sz="2400" b="1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"/>
                <a:cs typeface="Times New Roman" panose="02020603050405020304" pitchFamily="18" charset="0"/>
              </a:rPr>
              <a:t> </a:t>
            </a:r>
            <a:r>
              <a:rPr lang="en-US" sz="2400" b="1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"/>
                <a:cs typeface="Times New Roman" panose="02020603050405020304" pitchFamily="18" charset="0"/>
              </a:rPr>
              <a:t>phẩm</a:t>
            </a:r>
            <a:r>
              <a:rPr lang="en-US" sz="2400" b="1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"/>
                <a:cs typeface="Times New Roman" panose="02020603050405020304" pitchFamily="18" charset="0"/>
              </a:rPr>
              <a:t> (Separation &amp; Purification)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"/>
                <a:cs typeface="Times New Roman" panose="02020603050405020304" pitchFamily="18" charset="0"/>
              </a:rPr>
              <a:t>: </a:t>
            </a:r>
          </a:p>
          <a:p>
            <a:pPr lvl="1" algn="just"/>
            <a:r>
              <a:rPr lang="en-US" sz="22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Dung </a:t>
            </a:r>
            <a:r>
              <a:rPr lang="en-US" sz="22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dịch</a:t>
            </a:r>
            <a:r>
              <a:rPr lang="en-US" sz="22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2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sau</a:t>
            </a:r>
            <a:r>
              <a:rPr lang="en-US" sz="22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2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hòa</a:t>
            </a:r>
            <a:r>
              <a:rPr lang="en-US" sz="22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2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tách</a:t>
            </a:r>
            <a:r>
              <a:rPr lang="en-US" sz="22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2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là</a:t>
            </a:r>
            <a:r>
              <a:rPr lang="en-US" sz="22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2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một</a:t>
            </a:r>
            <a:r>
              <a:rPr lang="en-US" sz="22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2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hỗn</a:t>
            </a:r>
            <a:r>
              <a:rPr lang="en-US" sz="22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2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hợp</a:t>
            </a:r>
            <a:r>
              <a:rPr lang="en-US" sz="22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2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phức</a:t>
            </a:r>
            <a:r>
              <a:rPr lang="en-US" sz="22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2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tạp</a:t>
            </a:r>
            <a:r>
              <a:rPr lang="en-US" sz="22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2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chứa</a:t>
            </a:r>
            <a:r>
              <a:rPr lang="en-US" sz="22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2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nồng</a:t>
            </a:r>
            <a:r>
              <a:rPr lang="en-US" sz="22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2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độ</a:t>
            </a:r>
            <a:r>
              <a:rPr lang="en-US" sz="22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REE </a:t>
            </a:r>
            <a:r>
              <a:rPr lang="en-US" sz="22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thấp</a:t>
            </a:r>
            <a:r>
              <a:rPr lang="en-US" sz="22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(</a:t>
            </a:r>
            <a:r>
              <a:rPr lang="en-US" sz="22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vài</a:t>
            </a:r>
            <a:r>
              <a:rPr lang="en-US" sz="22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2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trăm</a:t>
            </a:r>
            <a:r>
              <a:rPr lang="en-US" sz="22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ppm) </a:t>
            </a:r>
          </a:p>
          <a:p>
            <a:pPr lvl="1" algn="just"/>
            <a:r>
              <a:rPr lang="en-US" sz="22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Nồng</a:t>
            </a:r>
            <a:r>
              <a:rPr lang="en-US" sz="22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2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độ</a:t>
            </a:r>
            <a:r>
              <a:rPr lang="en-US" sz="22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2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tạp</a:t>
            </a:r>
            <a:r>
              <a:rPr lang="en-US" sz="22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2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chất</a:t>
            </a:r>
            <a:r>
              <a:rPr lang="en-US" sz="22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(Fe, Al, Ca, Mg) </a:t>
            </a:r>
            <a:r>
              <a:rPr lang="en-US" sz="22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cực</a:t>
            </a:r>
            <a:r>
              <a:rPr lang="en-US" sz="22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2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cao</a:t>
            </a:r>
            <a:r>
              <a:rPr lang="en-US" sz="22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(</a:t>
            </a:r>
            <a:r>
              <a:rPr lang="en-US" sz="22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vài</a:t>
            </a:r>
            <a:r>
              <a:rPr lang="en-US" sz="22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2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chục</a:t>
            </a:r>
            <a:r>
              <a:rPr lang="en-US" sz="22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2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nghìn</a:t>
            </a:r>
            <a:r>
              <a:rPr lang="en-US" sz="22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ppm). </a:t>
            </a:r>
          </a:p>
          <a:p>
            <a:pPr marL="274320" lvl="1" indent="0" algn="just">
              <a:buNone/>
            </a:pPr>
            <a:r>
              <a:rPr lang="en-US" sz="2400" kern="100" dirty="0">
                <a:solidFill>
                  <a:srgbClr val="1F1F1F"/>
                </a:solidFill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  <a:sym typeface="Symbol" panose="05050102010706020507" pitchFamily="18" charset="2"/>
              </a:rPr>
              <a:t>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Việc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tách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REE ra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khỏi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"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biển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tạp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chất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"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này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là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thách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thức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lớn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nhất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của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khâu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sau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.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"/>
                <a:cs typeface="Times New Roman" panose="02020603050405020304" pitchFamily="18" charset="0"/>
              </a:rPr>
              <a:t> </a:t>
            </a:r>
            <a:endParaRPr lang="en-US" sz="2400" kern="100" dirty="0">
              <a:effectLst/>
              <a:latin typeface="Times New Roman" panose="02020603050405020304" pitchFamily="18" charset="0"/>
              <a:ea typeface="Malgun Gothic" panose="020B0503020000020004" pitchFamily="34" charset="-127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99776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D6554B-8F08-4C39-8255-421D989F44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9097" y="642594"/>
            <a:ext cx="10953135" cy="1371600"/>
          </a:xfrm>
        </p:spPr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cơ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sở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khoa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học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hồi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đất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hiếm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bay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D30B73-5ED0-44B5-8946-0404E47615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9097" y="2103120"/>
            <a:ext cx="10953135" cy="4297680"/>
          </a:xfrm>
        </p:spPr>
        <p:txBody>
          <a:bodyPr>
            <a:noAutofit/>
          </a:bodyPr>
          <a:lstStyle/>
          <a:p>
            <a:pPr algn="just"/>
            <a:r>
              <a:rPr lang="en-US" sz="2400" u="sng" strike="noStrike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"/>
                <a:cs typeface="Times New Roman" panose="02020603050405020304" pitchFamily="18" charset="0"/>
              </a:rPr>
              <a:t>Kết</a:t>
            </a:r>
            <a:r>
              <a:rPr lang="en-US" sz="2400" u="sng" strike="noStrike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"/>
                <a:cs typeface="Times New Roman" panose="02020603050405020304" pitchFamily="18" charset="0"/>
              </a:rPr>
              <a:t> </a:t>
            </a:r>
            <a:r>
              <a:rPr lang="en-US" sz="2400" u="sng" strike="noStrike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"/>
                <a:cs typeface="Times New Roman" panose="02020603050405020304" pitchFamily="18" charset="0"/>
              </a:rPr>
              <a:t>tủa</a:t>
            </a:r>
            <a:r>
              <a:rPr lang="en-US" sz="2400" u="sng" strike="noStrike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"/>
                <a:cs typeface="Times New Roman" panose="02020603050405020304" pitchFamily="18" charset="0"/>
              </a:rPr>
              <a:t> </a:t>
            </a:r>
            <a:r>
              <a:rPr lang="en-US" sz="2400" u="sng" strike="noStrike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"/>
                <a:cs typeface="Times New Roman" panose="02020603050405020304" pitchFamily="18" charset="0"/>
              </a:rPr>
              <a:t>Chọn</a:t>
            </a:r>
            <a:r>
              <a:rPr lang="en-US" sz="2400" u="sng" strike="noStrike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"/>
                <a:cs typeface="Times New Roman" panose="02020603050405020304" pitchFamily="18" charset="0"/>
              </a:rPr>
              <a:t> </a:t>
            </a:r>
            <a:r>
              <a:rPr lang="en-US" sz="2400" u="sng" strike="noStrike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"/>
                <a:cs typeface="Times New Roman" panose="02020603050405020304" pitchFamily="18" charset="0"/>
              </a:rPr>
              <a:t>lọc</a:t>
            </a:r>
            <a:r>
              <a:rPr lang="en-US" sz="2400" u="sng" strike="noStrike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"/>
                <a:cs typeface="Times New Roman" panose="02020603050405020304" pitchFamily="18" charset="0"/>
              </a:rPr>
              <a:t> (Selective Precipitation): </a:t>
            </a:r>
            <a:r>
              <a:rPr lang="en-US" sz="2400" u="none" strike="noStrike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"/>
                <a:cs typeface="Times New Roman" panose="02020603050405020304" pitchFamily="18" charset="0"/>
              </a:rPr>
              <a:t>kết</a:t>
            </a:r>
            <a:r>
              <a:rPr lang="en-US" sz="2400" u="none" strike="noStrike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"/>
                <a:cs typeface="Times New Roman" panose="02020603050405020304" pitchFamily="18" charset="0"/>
              </a:rPr>
              <a:t> </a:t>
            </a:r>
            <a:r>
              <a:rPr lang="en-US" sz="2400" u="none" strike="noStrike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"/>
                <a:cs typeface="Times New Roman" panose="02020603050405020304" pitchFamily="18" charset="0"/>
              </a:rPr>
              <a:t>tủa</a:t>
            </a:r>
            <a:r>
              <a:rPr lang="en-US" sz="2400" u="none" strike="noStrike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"/>
                <a:cs typeface="Times New Roman" panose="02020603050405020304" pitchFamily="18" charset="0"/>
              </a:rPr>
              <a:t> oxalate </a:t>
            </a:r>
            <a:r>
              <a:rPr lang="en-US" sz="2400" u="none" strike="noStrike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"/>
                <a:cs typeface="Times New Roman" panose="02020603050405020304" pitchFamily="18" charset="0"/>
              </a:rPr>
              <a:t>và</a:t>
            </a:r>
            <a:r>
              <a:rPr lang="en-US" sz="2400" u="none" strike="noStrike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"/>
                <a:cs typeface="Times New Roman" panose="02020603050405020304" pitchFamily="18" charset="0"/>
              </a:rPr>
              <a:t> </a:t>
            </a:r>
            <a:r>
              <a:rPr lang="en-US" sz="2400" u="none" strike="noStrike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"/>
                <a:cs typeface="Times New Roman" panose="02020603050405020304" pitchFamily="18" charset="0"/>
              </a:rPr>
              <a:t>kết</a:t>
            </a:r>
            <a:r>
              <a:rPr lang="en-US" sz="2400" u="none" strike="noStrike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"/>
                <a:cs typeface="Times New Roman" panose="02020603050405020304" pitchFamily="18" charset="0"/>
              </a:rPr>
              <a:t> </a:t>
            </a:r>
            <a:r>
              <a:rPr lang="en-US" sz="2400" u="none" strike="noStrike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"/>
                <a:cs typeface="Times New Roman" panose="02020603050405020304" pitchFamily="18" charset="0"/>
              </a:rPr>
              <a:t>tủa</a:t>
            </a:r>
            <a:r>
              <a:rPr lang="en-US" sz="2400" u="none" strike="noStrike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"/>
                <a:cs typeface="Times New Roman" panose="02020603050405020304" pitchFamily="18" charset="0"/>
              </a:rPr>
              <a:t> pH </a:t>
            </a:r>
            <a:r>
              <a:rPr lang="en-US" sz="2400" u="none" strike="noStrike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"/>
                <a:cs typeface="Times New Roman" panose="02020603050405020304" pitchFamily="18" charset="0"/>
              </a:rPr>
              <a:t>từng</a:t>
            </a:r>
            <a:r>
              <a:rPr lang="en-US" sz="2400" u="none" strike="noStrike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"/>
                <a:cs typeface="Times New Roman" panose="02020603050405020304" pitchFamily="18" charset="0"/>
              </a:rPr>
              <a:t> </a:t>
            </a:r>
            <a:r>
              <a:rPr lang="en-US" sz="2400" u="none" strike="noStrike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"/>
                <a:cs typeface="Times New Roman" panose="02020603050405020304" pitchFamily="18" charset="0"/>
              </a:rPr>
              <a:t>bậc</a:t>
            </a:r>
            <a:r>
              <a:rPr lang="en-US" sz="2400" u="none" strike="noStrike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"/>
                <a:cs typeface="Times New Roman" panose="02020603050405020304" pitchFamily="18" charset="0"/>
              </a:rPr>
              <a:t>. </a:t>
            </a:r>
          </a:p>
          <a:p>
            <a:pPr lvl="1" algn="just"/>
            <a:r>
              <a:rPr lang="en-US" sz="2200" u="none" strike="noStrike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"/>
                <a:cs typeface="Times New Roman" panose="02020603050405020304" pitchFamily="18" charset="0"/>
              </a:rPr>
              <a:t>(1) </a:t>
            </a:r>
            <a:r>
              <a:rPr lang="en-US" sz="2200" u="none" strike="noStrike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Kết</a:t>
            </a:r>
            <a:r>
              <a:rPr lang="en-US" sz="2200" u="none" strike="noStrike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200" u="none" strike="noStrike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tủa</a:t>
            </a:r>
            <a:r>
              <a:rPr lang="en-US" sz="2200" u="none" strike="noStrike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Oxalate </a:t>
            </a:r>
            <a:r>
              <a:rPr lang="en-US" sz="2200" u="none" strike="noStrike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là</a:t>
            </a:r>
            <a:r>
              <a:rPr lang="en-US" sz="2200" u="none" strike="noStrike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200" u="none" strike="noStrike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phương</a:t>
            </a:r>
            <a:r>
              <a:rPr lang="en-US" sz="2200" u="none" strike="noStrike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200" u="none" strike="noStrike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pháp</a:t>
            </a:r>
            <a:r>
              <a:rPr lang="en-US" sz="2200" u="none" strike="noStrike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200" u="none" strike="noStrike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kinh</a:t>
            </a:r>
            <a:r>
              <a:rPr lang="en-US" sz="2200" u="none" strike="noStrike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200" u="none" strike="noStrike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điển</a:t>
            </a:r>
            <a:r>
              <a:rPr lang="en-US" sz="2200" u="none" strike="noStrike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. </a:t>
            </a:r>
          </a:p>
          <a:p>
            <a:pPr lvl="2" algn="just"/>
            <a:r>
              <a:rPr lang="en-US" sz="2100" u="none" strike="noStrike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Axit</a:t>
            </a:r>
            <a:r>
              <a:rPr lang="en-US" sz="2100" u="none" strike="noStrike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Oxalic (H</a:t>
            </a:r>
            <a:r>
              <a:rPr lang="en-US" sz="2100" u="none" strike="noStrike" kern="100" baseline="-250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2</a:t>
            </a:r>
            <a:r>
              <a:rPr lang="en-US" sz="2100" u="none" strike="noStrike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C</a:t>
            </a:r>
            <a:r>
              <a:rPr lang="en-US" sz="2100" u="none" strike="noStrike" kern="100" baseline="-250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2</a:t>
            </a:r>
            <a:r>
              <a:rPr lang="en-US" sz="2100" u="none" strike="noStrike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O</a:t>
            </a:r>
            <a:r>
              <a:rPr lang="en-US" sz="2100" u="none" strike="noStrike" kern="100" baseline="-250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4</a:t>
            </a:r>
            <a:r>
              <a:rPr lang="en-US" sz="2100" u="none" strike="noStrike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) </a:t>
            </a:r>
            <a:r>
              <a:rPr lang="en-US" sz="2100" u="none" strike="noStrike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tạo</a:t>
            </a:r>
            <a:r>
              <a:rPr lang="en-US" sz="2100" u="none" strike="noStrike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100" u="none" strike="noStrike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kết</a:t>
            </a:r>
            <a:r>
              <a:rPr lang="en-US" sz="2100" u="none" strike="noStrike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100" u="none" strike="noStrike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tủa</a:t>
            </a:r>
            <a:r>
              <a:rPr lang="en-US" sz="2100" u="none" strike="noStrike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100" u="none" strike="noStrike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không</a:t>
            </a:r>
            <a:r>
              <a:rPr lang="en-US" sz="2100" u="none" strike="noStrike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tan </a:t>
            </a:r>
            <a:r>
              <a:rPr lang="en-US" sz="2100" u="none" strike="noStrike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với</a:t>
            </a:r>
            <a:r>
              <a:rPr lang="en-US" sz="2100" u="none" strike="noStrike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100" u="none" strike="noStrike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các</a:t>
            </a:r>
            <a:r>
              <a:rPr lang="en-US" sz="2100" u="none" strike="noStrike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100" u="none" strike="noStrike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nguyên</a:t>
            </a:r>
            <a:r>
              <a:rPr lang="en-US" sz="2100" u="none" strike="noStrike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100" u="none" strike="noStrike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tố</a:t>
            </a:r>
            <a:r>
              <a:rPr lang="en-US" sz="2100" u="none" strike="noStrike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100" u="none" strike="noStrike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đất</a:t>
            </a:r>
            <a:r>
              <a:rPr lang="en-US" sz="2100" u="none" strike="noStrike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100" u="none" strike="noStrike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hiếm</a:t>
            </a:r>
            <a:r>
              <a:rPr lang="en-US" sz="2100" u="none" strike="noStrike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(REE</a:t>
            </a:r>
            <a:r>
              <a:rPr lang="en-US" sz="2100" u="none" strike="noStrike" kern="100" baseline="-250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2</a:t>
            </a:r>
            <a:r>
              <a:rPr lang="en-US" sz="2100" u="none" strike="noStrike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(C</a:t>
            </a:r>
            <a:r>
              <a:rPr lang="en-US" sz="2100" u="none" strike="noStrike" kern="100" baseline="-250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2</a:t>
            </a:r>
            <a:r>
              <a:rPr lang="en-US" sz="2100" u="none" strike="noStrike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O</a:t>
            </a:r>
            <a:r>
              <a:rPr lang="en-US" sz="2100" u="none" strike="noStrike" kern="100" baseline="-250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4</a:t>
            </a:r>
            <a:r>
              <a:rPr lang="en-US" sz="2100" u="none" strike="noStrike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)</a:t>
            </a:r>
            <a:r>
              <a:rPr lang="en-US" sz="2100" u="none" strike="noStrike" kern="100" baseline="-250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3</a:t>
            </a:r>
            <a:r>
              <a:rPr lang="en-US" sz="2100" u="none" strike="noStrike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) </a:t>
            </a:r>
            <a:r>
              <a:rPr lang="en-US" sz="2100" u="none" strike="noStrike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ngay</a:t>
            </a:r>
            <a:r>
              <a:rPr lang="en-US" sz="2100" u="none" strike="noStrike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100" u="none" strike="noStrike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cả</a:t>
            </a:r>
            <a:r>
              <a:rPr lang="en-US" sz="2100" u="none" strike="noStrike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ở pH </a:t>
            </a:r>
            <a:r>
              <a:rPr lang="en-US" sz="2100" u="none" strike="noStrike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thấp</a:t>
            </a:r>
            <a:r>
              <a:rPr lang="en-US" sz="2100" u="none" strike="noStrike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(&lt;1-2), </a:t>
            </a:r>
            <a:r>
              <a:rPr lang="en-US" sz="2100" u="none" strike="noStrike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trong</a:t>
            </a:r>
            <a:r>
              <a:rPr lang="en-US" sz="2100" u="none" strike="noStrike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100" u="none" strike="noStrike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khi</a:t>
            </a:r>
            <a:r>
              <a:rPr lang="en-US" sz="2100" u="none" strike="noStrike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100" u="none" strike="noStrike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phần</a:t>
            </a:r>
            <a:r>
              <a:rPr lang="en-US" sz="2100" u="none" strike="noStrike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100" u="none" strike="noStrike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lớn</a:t>
            </a:r>
            <a:r>
              <a:rPr lang="en-US" sz="2100" u="none" strike="noStrike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100" u="none" strike="noStrike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sắt</a:t>
            </a:r>
            <a:r>
              <a:rPr lang="en-US" sz="2100" u="none" strike="noStrike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, </a:t>
            </a:r>
            <a:r>
              <a:rPr lang="en-US" sz="2100" u="none" strike="noStrike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nhôm</a:t>
            </a:r>
            <a:r>
              <a:rPr lang="en-US" sz="2100" u="none" strike="noStrike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100" u="none" strike="noStrike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vẫn</a:t>
            </a:r>
            <a:r>
              <a:rPr lang="en-US" sz="2100" u="none" strike="noStrike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tan </a:t>
            </a:r>
            <a:r>
              <a:rPr lang="en-US" sz="2100" u="none" strike="noStrike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trong</a:t>
            </a:r>
            <a:r>
              <a:rPr lang="en-US" sz="2100" u="none" strike="noStrike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dung </a:t>
            </a:r>
            <a:r>
              <a:rPr lang="en-US" sz="2100" u="none" strike="noStrike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dịch</a:t>
            </a:r>
            <a:r>
              <a:rPr lang="en-US" sz="2100" u="none" strike="noStrike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. </a:t>
            </a:r>
            <a:r>
              <a:rPr lang="en-US" sz="2100" u="none" strike="noStrike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Đây</a:t>
            </a:r>
            <a:r>
              <a:rPr lang="en-US" sz="2100" u="none" strike="noStrike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100" u="none" strike="noStrike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là</a:t>
            </a:r>
            <a:r>
              <a:rPr lang="en-US" sz="2100" u="none" strike="noStrike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100" u="none" strike="noStrike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phương</a:t>
            </a:r>
            <a:r>
              <a:rPr lang="en-US" sz="2100" u="none" strike="noStrike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100" u="none" strike="noStrike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pháp</a:t>
            </a:r>
            <a:r>
              <a:rPr lang="en-US" sz="2100" u="none" strike="noStrike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100" u="none" strike="noStrike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chính</a:t>
            </a:r>
            <a:r>
              <a:rPr lang="en-US" sz="2100" u="none" strike="noStrike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100" u="none" strike="noStrike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để</a:t>
            </a:r>
            <a:r>
              <a:rPr lang="en-US" sz="2100" u="none" strike="noStrike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100" u="none" strike="noStrike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thu</a:t>
            </a:r>
            <a:r>
              <a:rPr lang="en-US" sz="2100" u="none" strike="noStrike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100" u="none" strike="noStrike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hồi</a:t>
            </a:r>
            <a:r>
              <a:rPr lang="en-US" sz="2100" u="none" strike="noStrike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100" u="none" strike="noStrike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sản</a:t>
            </a:r>
            <a:r>
              <a:rPr lang="en-US" sz="2100" u="none" strike="noStrike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100" u="none" strike="noStrike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phẩm</a:t>
            </a:r>
            <a:r>
              <a:rPr lang="en-US" sz="2100" u="none" strike="noStrike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REE </a:t>
            </a:r>
            <a:r>
              <a:rPr lang="en-US" sz="2100" u="none" strike="noStrike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rắn</a:t>
            </a:r>
            <a:r>
              <a:rPr lang="en-US" sz="2100" u="none" strike="noStrike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100" u="none" strike="noStrike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cuối</a:t>
            </a:r>
            <a:r>
              <a:rPr lang="en-US" sz="2100" u="none" strike="noStrike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100" u="none" strike="noStrike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cùng</a:t>
            </a:r>
            <a:r>
              <a:rPr lang="en-US" sz="2100" u="none" strike="noStrike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.</a:t>
            </a:r>
            <a:r>
              <a:rPr lang="en-US" sz="2100" u="none" strike="noStrike" kern="100" baseline="30000" dirty="0">
                <a:solidFill>
                  <a:srgbClr val="444746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</a:p>
          <a:p>
            <a:pPr lvl="1" algn="just"/>
            <a:r>
              <a:rPr lang="en-US" sz="2200" u="none" strike="noStrike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(2) </a:t>
            </a:r>
            <a:r>
              <a:rPr lang="en-US" sz="2200" u="none" strike="noStrike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Kết</a:t>
            </a:r>
            <a:r>
              <a:rPr lang="en-US" sz="2200" u="none" strike="noStrike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200" u="none" strike="noStrike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tủa</a:t>
            </a:r>
            <a:r>
              <a:rPr lang="en-US" sz="2200" u="none" strike="noStrike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pH </a:t>
            </a:r>
            <a:r>
              <a:rPr lang="en-US" sz="2200" u="none" strike="noStrike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từng</a:t>
            </a:r>
            <a:r>
              <a:rPr lang="en-US" sz="2200" u="none" strike="noStrike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200" u="none" strike="noStrike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bậc</a:t>
            </a:r>
            <a:r>
              <a:rPr lang="en-US" sz="2200" u="none" strike="noStrike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(Stepwise pH): </a:t>
            </a:r>
          </a:p>
          <a:p>
            <a:pPr lvl="2" algn="just"/>
            <a:r>
              <a:rPr lang="en-US" sz="2100" u="none" strike="noStrike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Nâng</a:t>
            </a:r>
            <a:r>
              <a:rPr lang="en-US" sz="2100" u="none" strike="noStrike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pH dung </a:t>
            </a:r>
            <a:r>
              <a:rPr lang="en-US" sz="2100" u="none" strike="noStrike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dịch</a:t>
            </a:r>
            <a:r>
              <a:rPr lang="en-US" sz="2100" u="none" strike="noStrike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100" u="none" strike="noStrike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từ</a:t>
            </a:r>
            <a:r>
              <a:rPr lang="en-US" sz="2100" u="none" strike="noStrike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100" u="none" strike="noStrike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từ</a:t>
            </a:r>
            <a:r>
              <a:rPr lang="en-US" sz="2100" u="none" strike="noStrike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100" u="none" strike="noStrike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để</a:t>
            </a:r>
            <a:r>
              <a:rPr lang="en-US" sz="2100" u="none" strike="noStrike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100" u="none" strike="noStrike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lần</a:t>
            </a:r>
            <a:r>
              <a:rPr lang="en-US" sz="2100" u="none" strike="noStrike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100" u="none" strike="noStrike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lượt</a:t>
            </a:r>
            <a:r>
              <a:rPr lang="en-US" sz="2100" u="none" strike="noStrike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100" u="none" strike="noStrike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loại</a:t>
            </a:r>
            <a:r>
              <a:rPr lang="en-US" sz="2100" u="none" strike="noStrike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100" u="none" strike="noStrike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bỏ</a:t>
            </a:r>
            <a:r>
              <a:rPr lang="en-US" sz="2100" u="none" strike="noStrike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Fe (pH ~3.5-4), Al (pH ~4.5-5), </a:t>
            </a:r>
            <a:r>
              <a:rPr lang="en-US" sz="2100" u="none" strike="noStrike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sau</a:t>
            </a:r>
            <a:r>
              <a:rPr lang="en-US" sz="2100" u="none" strike="noStrike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100" u="none" strike="noStrike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đó</a:t>
            </a:r>
            <a:r>
              <a:rPr lang="en-US" sz="2100" u="none" strike="noStrike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100" u="none" strike="noStrike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mới</a:t>
            </a:r>
            <a:r>
              <a:rPr lang="en-US" sz="2100" u="none" strike="noStrike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100" u="none" strike="noStrike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thu</a:t>
            </a:r>
            <a:r>
              <a:rPr lang="en-US" sz="2100" u="none" strike="noStrike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100" u="none" strike="noStrike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hồi</a:t>
            </a:r>
            <a:r>
              <a:rPr lang="en-US" sz="2100" u="none" strike="noStrike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REE (pH &gt;6). </a:t>
            </a:r>
          </a:p>
          <a:p>
            <a:pPr lvl="2" algn="just"/>
            <a:r>
              <a:rPr lang="en-US" sz="2100" u="none" strike="noStrike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Tuy</a:t>
            </a:r>
            <a:r>
              <a:rPr lang="en-US" sz="2100" u="none" strike="noStrike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100" u="none" strike="noStrike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nhiên</a:t>
            </a:r>
            <a:r>
              <a:rPr lang="en-US" sz="2100" u="none" strike="noStrike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, </a:t>
            </a:r>
            <a:r>
              <a:rPr lang="en-US" sz="2100" u="none" strike="noStrike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phương</a:t>
            </a:r>
            <a:r>
              <a:rPr lang="en-US" sz="2100" u="none" strike="noStrike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100" u="none" strike="noStrike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pháp</a:t>
            </a:r>
            <a:r>
              <a:rPr lang="en-US" sz="2100" u="none" strike="noStrike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100" u="none" strike="noStrike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này</a:t>
            </a:r>
            <a:r>
              <a:rPr lang="en-US" sz="2100" u="none" strike="noStrike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100" u="none" strike="noStrike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gặp</a:t>
            </a:r>
            <a:r>
              <a:rPr lang="en-US" sz="2100" u="none" strike="noStrike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100" u="none" strike="noStrike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vấn</a:t>
            </a:r>
            <a:r>
              <a:rPr lang="en-US" sz="2100" u="none" strike="noStrike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100" u="none" strike="noStrike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đề</a:t>
            </a:r>
            <a:r>
              <a:rPr lang="en-US" sz="2100" u="none" strike="noStrike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100" u="none" strike="noStrike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lớn</a:t>
            </a:r>
            <a:r>
              <a:rPr lang="en-US" sz="2100" u="none" strike="noStrike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100" u="none" strike="noStrike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là</a:t>
            </a:r>
            <a:r>
              <a:rPr lang="en-US" sz="2100" u="none" strike="noStrike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100" u="none" strike="noStrike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hiện</a:t>
            </a:r>
            <a:r>
              <a:rPr lang="en-US" sz="2100" u="none" strike="noStrike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100" u="none" strike="noStrike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tượng</a:t>
            </a:r>
            <a:r>
              <a:rPr lang="en-US" sz="2100" u="none" strike="noStrike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"</a:t>
            </a:r>
            <a:r>
              <a:rPr lang="en-US" sz="2100" u="none" strike="noStrike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đồng</a:t>
            </a:r>
            <a:r>
              <a:rPr lang="en-US" sz="2100" u="none" strike="noStrike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100" u="none" strike="noStrike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kết</a:t>
            </a:r>
            <a:r>
              <a:rPr lang="en-US" sz="2100" u="none" strike="noStrike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100" u="none" strike="noStrike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tủa</a:t>
            </a:r>
            <a:r>
              <a:rPr lang="en-US" sz="2100" u="none" strike="noStrike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" (co-precipitation): </a:t>
            </a:r>
            <a:r>
              <a:rPr lang="en-US" sz="2100" u="none" strike="noStrike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khi</a:t>
            </a:r>
            <a:r>
              <a:rPr lang="en-US" sz="2100" u="none" strike="noStrike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Fe/Al </a:t>
            </a:r>
            <a:r>
              <a:rPr lang="en-US" sz="2100" u="none" strike="noStrike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kết</a:t>
            </a:r>
            <a:r>
              <a:rPr lang="en-US" sz="2100" u="none" strike="noStrike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100" u="none" strike="noStrike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tủa</a:t>
            </a:r>
            <a:r>
              <a:rPr lang="en-US" sz="2100" u="none" strike="noStrike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100" u="none" strike="noStrike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dạng</a:t>
            </a:r>
            <a:r>
              <a:rPr lang="en-US" sz="2100" u="none" strike="noStrike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100" u="none" strike="noStrike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hydroxit</a:t>
            </a:r>
            <a:r>
              <a:rPr lang="en-US" sz="2100" u="none" strike="noStrike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100" u="none" strike="noStrike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keo</a:t>
            </a:r>
            <a:r>
              <a:rPr lang="en-US" sz="2100" u="none" strike="noStrike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, </a:t>
            </a:r>
            <a:r>
              <a:rPr lang="en-US" sz="2100" u="none" strike="noStrike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chúng</a:t>
            </a:r>
            <a:r>
              <a:rPr lang="en-US" sz="2100" u="none" strike="noStrike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100" u="none" strike="noStrike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hấp</a:t>
            </a:r>
            <a:r>
              <a:rPr lang="en-US" sz="2100" u="none" strike="noStrike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100" u="none" strike="noStrike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phụ</a:t>
            </a:r>
            <a:r>
              <a:rPr lang="en-US" sz="2100" u="none" strike="noStrike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100" u="none" strike="noStrike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và</a:t>
            </a:r>
            <a:r>
              <a:rPr lang="en-US" sz="2100" u="none" strike="noStrike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100" u="none" strike="noStrike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kéo</a:t>
            </a:r>
            <a:r>
              <a:rPr lang="en-US" sz="2100" u="none" strike="noStrike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100" u="none" strike="noStrike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theo</a:t>
            </a:r>
            <a:r>
              <a:rPr lang="en-US" sz="2100" u="none" strike="noStrike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100" u="none" strike="noStrike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một</a:t>
            </a:r>
            <a:r>
              <a:rPr lang="en-US" sz="2100" u="none" strike="noStrike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100" u="none" strike="noStrike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lượng</a:t>
            </a:r>
            <a:r>
              <a:rPr lang="en-US" sz="2100" u="none" strike="noStrike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100" u="none" strike="noStrike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lớn</a:t>
            </a:r>
            <a:r>
              <a:rPr lang="en-US" sz="2100" u="none" strike="noStrike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REE, </a:t>
            </a:r>
            <a:r>
              <a:rPr lang="en-US" sz="2100" u="none" strike="noStrike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gây</a:t>
            </a:r>
            <a:r>
              <a:rPr lang="en-US" sz="2100" u="none" strike="noStrike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100" u="none" strike="noStrike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thất</a:t>
            </a:r>
            <a:r>
              <a:rPr lang="en-US" sz="2100" u="none" strike="noStrike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100" u="none" strike="noStrike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thoát</a:t>
            </a:r>
            <a:r>
              <a:rPr lang="en-US" sz="2100" u="none" strike="noStrike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100" u="none" strike="noStrike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nghiêm</a:t>
            </a:r>
            <a:r>
              <a:rPr lang="en-US" sz="2100" u="none" strike="noStrike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100" u="none" strike="noStrike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trọng</a:t>
            </a:r>
            <a:r>
              <a:rPr lang="en-US" sz="2100" u="none" strike="noStrike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.</a:t>
            </a:r>
            <a:endParaRPr lang="en-US" sz="2100" u="none" strike="noStrike" kern="100" dirty="0">
              <a:effectLst/>
              <a:latin typeface="Times New Roman" panose="02020603050405020304" pitchFamily="18" charset="0"/>
              <a:ea typeface="Malgun Gothic" panose="020B0503020000020004" pitchFamily="34" charset="-127"/>
              <a:cs typeface="Times New Roman" panose="02020603050405020304" pitchFamily="18" charset="0"/>
            </a:endParaRPr>
          </a:p>
          <a:p>
            <a:pPr algn="just"/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63151179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10DB81-DC2B-41F0-A428-2E8314946D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9097" y="642594"/>
            <a:ext cx="10982632" cy="1371600"/>
          </a:xfrm>
        </p:spPr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cơ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sở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khoa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học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hồi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đất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hiếm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bay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5569F2-4855-4A79-B453-F1D775BF83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9097" y="2103120"/>
            <a:ext cx="10982632" cy="3849624"/>
          </a:xfrm>
        </p:spPr>
        <p:txBody>
          <a:bodyPr>
            <a:noAutofit/>
          </a:bodyPr>
          <a:lstStyle/>
          <a:p>
            <a:pPr algn="just"/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"/>
              </a:rPr>
              <a:t>Chiết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"/>
              </a:rPr>
              <a:t> Dung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"/>
              </a:rPr>
              <a:t>môi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"/>
              </a:rPr>
              <a:t> (Solvent Extraction - SX): 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SX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là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công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nghệ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tiêu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chuẩn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để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làm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sạch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và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phân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tách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các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nguyên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tố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đất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hiếm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riêng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lẻ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. </a:t>
            </a:r>
          </a:p>
          <a:p>
            <a:pPr lvl="1" algn="just"/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Hóa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chất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sử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dụng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là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các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chất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chiết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hữu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cơ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pha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trong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dầu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hỏa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(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như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D2EHPA, EHEHPA, TBP,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Cyanex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923). </a:t>
            </a:r>
          </a:p>
          <a:p>
            <a:pPr lvl="1" algn="just"/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Chất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chiết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hữu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cơ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trao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đổi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ion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với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REE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trong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pha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nước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,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kéo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REE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vào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pha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dầu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. </a:t>
            </a:r>
          </a:p>
          <a:p>
            <a:pPr lvl="1" algn="just"/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Sau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đó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dùng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axit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mạnh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để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"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rửa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giải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" (strip) REE ra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khỏi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pha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dầu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,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thu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được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dung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dịch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REE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sạch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và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đậm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đặc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. </a:t>
            </a:r>
          </a:p>
          <a:p>
            <a:pPr lvl="1" algn="just"/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Tuy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nhiên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,</a:t>
            </a:r>
            <a:r>
              <a:rPr lang="en-US" sz="2200" b="1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các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ion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sắt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(Fe</a:t>
            </a:r>
            <a:r>
              <a:rPr lang="en-US" sz="2200" baseline="300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3+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)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và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nhôm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(Al</a:t>
            </a:r>
            <a:r>
              <a:rPr lang="en-US" sz="2200" baseline="300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3+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)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cạnh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tranh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quyết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liệt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với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REE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để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liên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kết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với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chất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chiết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. Do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nồng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độ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chúng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quá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lớn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,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chúng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nhanh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chóng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làm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bão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hòa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dung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môi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. Do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đó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,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bắt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buộc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phải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có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bước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tiền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xử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lý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loại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bỏ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sắt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/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nhôm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(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ví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dụ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bằng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kết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tủa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hoặc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khử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sắt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về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dạng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Fe</a:t>
            </a:r>
            <a:r>
              <a:rPr lang="en-US" sz="2200" baseline="300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2+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ít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cạnh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tranh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hơn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)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trước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khi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đưa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vào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hệ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thống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chiết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309050793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581947-02C8-4842-AFC3-DAA41FED7A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8761" y="642594"/>
            <a:ext cx="10874478" cy="1371600"/>
          </a:xfrm>
        </p:spPr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cơ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sở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khoa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học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hồi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đất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hiếm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bay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F08BBA-2FC7-4714-896D-52DAD61518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8761" y="2103120"/>
            <a:ext cx="10992465" cy="3849624"/>
          </a:xfrm>
        </p:spPr>
        <p:txBody>
          <a:bodyPr>
            <a:noAutofit/>
          </a:bodyPr>
          <a:lstStyle/>
          <a:p>
            <a:pPr algn="just"/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"/>
                <a:cs typeface="Times New Roman" panose="02020603050405020304" pitchFamily="18" charset="0"/>
              </a:rPr>
              <a:t>Quản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"/>
                <a:cs typeface="Times New Roman" panose="02020603050405020304" pitchFamily="18" charset="0"/>
              </a:rPr>
              <a:t>lý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"/>
                <a:cs typeface="Times New Roman" panose="02020603050405020304" pitchFamily="18" charset="0"/>
              </a:rPr>
              <a:t>Phóng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"/>
                <a:cs typeface="Times New Roman" panose="02020603050405020304" pitchFamily="18" charset="0"/>
              </a:rPr>
              <a:t>xạ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"/>
                <a:cs typeface="Times New Roman" panose="02020603050405020304" pitchFamily="18" charset="0"/>
              </a:rPr>
              <a:t> (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"/>
                <a:cs typeface="Times New Roman" panose="02020603050405020304" pitchFamily="18" charset="0"/>
              </a:rPr>
              <a:t>phân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"/>
                <a:cs typeface="Times New Roman" panose="02020603050405020304" pitchFamily="18" charset="0"/>
              </a:rPr>
              <a:t>tách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"/>
                <a:cs typeface="Times New Roman" panose="02020603050405020304" pitchFamily="18" charset="0"/>
              </a:rPr>
              <a:t> Thorium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"/>
                <a:cs typeface="Times New Roman" panose="02020603050405020304" pitchFamily="18" charset="0"/>
              </a:rPr>
              <a:t>và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"/>
                <a:cs typeface="Times New Roman" panose="02020603050405020304" pitchFamily="18" charset="0"/>
              </a:rPr>
              <a:t> Uranium): </a:t>
            </a:r>
          </a:p>
          <a:p>
            <a:pPr algn="just"/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Quá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trình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làm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giàu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REE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cũng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làm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giàu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Th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và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U,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tạo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ra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rủi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ro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về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chất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thải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phóng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xạ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. </a:t>
            </a:r>
          </a:p>
          <a:p>
            <a:pPr lvl="1" algn="just"/>
            <a:r>
              <a:rPr lang="en-US" sz="22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Đối</a:t>
            </a:r>
            <a:r>
              <a:rPr lang="en-US" sz="22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2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với</a:t>
            </a:r>
            <a:r>
              <a:rPr lang="en-US" sz="22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Thorium, do </a:t>
            </a:r>
            <a:r>
              <a:rPr lang="en-US" sz="22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có</a:t>
            </a:r>
            <a:r>
              <a:rPr lang="en-US" sz="22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2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tính</a:t>
            </a:r>
            <a:r>
              <a:rPr lang="en-US" sz="22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2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chất</a:t>
            </a:r>
            <a:r>
              <a:rPr lang="en-US" sz="22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2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hóa</a:t>
            </a:r>
            <a:r>
              <a:rPr lang="en-US" sz="22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2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học</a:t>
            </a:r>
            <a:r>
              <a:rPr lang="en-US" sz="22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2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gần</a:t>
            </a:r>
            <a:r>
              <a:rPr lang="en-US" sz="22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2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giống</a:t>
            </a:r>
            <a:r>
              <a:rPr lang="en-US" sz="22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REE </a:t>
            </a:r>
            <a:r>
              <a:rPr lang="en-US" sz="22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nhưng</a:t>
            </a:r>
            <a:r>
              <a:rPr lang="en-US" sz="22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2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thủy</a:t>
            </a:r>
            <a:r>
              <a:rPr lang="en-US" sz="22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2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phân</a:t>
            </a:r>
            <a:r>
              <a:rPr lang="en-US" sz="22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ở pH </a:t>
            </a:r>
            <a:r>
              <a:rPr lang="en-US" sz="22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thấp</a:t>
            </a:r>
            <a:r>
              <a:rPr lang="en-US" sz="22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2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hơn</a:t>
            </a:r>
            <a:r>
              <a:rPr lang="en-US" sz="22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2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  <a:sym typeface="Symbol" panose="05050102010706020507" pitchFamily="18" charset="2"/>
              </a:rPr>
              <a:t> </a:t>
            </a:r>
            <a:r>
              <a:rPr lang="en-US" sz="22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kết</a:t>
            </a:r>
            <a:r>
              <a:rPr lang="en-US" sz="22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2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tủa</a:t>
            </a:r>
            <a:r>
              <a:rPr lang="en-US" sz="22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2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chọn</a:t>
            </a:r>
            <a:r>
              <a:rPr lang="en-US" sz="22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2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lọc</a:t>
            </a:r>
            <a:r>
              <a:rPr lang="en-US" sz="22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2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tại</a:t>
            </a:r>
            <a:r>
              <a:rPr lang="en-US" sz="22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pH 4.8 (</a:t>
            </a:r>
            <a:r>
              <a:rPr lang="en-US" sz="22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gần</a:t>
            </a:r>
            <a:r>
              <a:rPr lang="en-US" sz="22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100% Thorium </a:t>
            </a:r>
            <a:r>
              <a:rPr lang="en-US" sz="22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kết</a:t>
            </a:r>
            <a:r>
              <a:rPr lang="en-US" sz="22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2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tủa</a:t>
            </a:r>
            <a:r>
              <a:rPr lang="en-US" sz="22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2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và</a:t>
            </a:r>
            <a:r>
              <a:rPr lang="en-US" sz="22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2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bị</a:t>
            </a:r>
            <a:r>
              <a:rPr lang="en-US" sz="22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2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loại</a:t>
            </a:r>
            <a:r>
              <a:rPr lang="en-US" sz="22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2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bỏ</a:t>
            </a:r>
            <a:r>
              <a:rPr lang="en-US" sz="22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, </a:t>
            </a:r>
            <a:r>
              <a:rPr lang="en-US" sz="22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trong</a:t>
            </a:r>
            <a:r>
              <a:rPr lang="en-US" sz="22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2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khi</a:t>
            </a:r>
            <a:r>
              <a:rPr lang="en-US" sz="22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2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phần</a:t>
            </a:r>
            <a:r>
              <a:rPr lang="en-US" sz="22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2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lớn</a:t>
            </a:r>
            <a:r>
              <a:rPr lang="en-US" sz="22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REE </a:t>
            </a:r>
            <a:r>
              <a:rPr lang="en-US" sz="22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vẫn</a:t>
            </a:r>
            <a:r>
              <a:rPr lang="en-US" sz="22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2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nằm</a:t>
            </a:r>
            <a:r>
              <a:rPr lang="en-US" sz="22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2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trong</a:t>
            </a:r>
            <a:r>
              <a:rPr lang="en-US" sz="22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dung </a:t>
            </a:r>
            <a:r>
              <a:rPr lang="en-US" sz="22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dịch</a:t>
            </a:r>
            <a:r>
              <a:rPr lang="en-US" sz="22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). </a:t>
            </a:r>
          </a:p>
          <a:p>
            <a:pPr lvl="1" algn="just"/>
            <a:r>
              <a:rPr lang="en-US" sz="22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Đối</a:t>
            </a:r>
            <a:r>
              <a:rPr lang="en-US" sz="22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2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với</a:t>
            </a:r>
            <a:r>
              <a:rPr lang="en-US" sz="22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Uranium, </a:t>
            </a:r>
            <a:r>
              <a:rPr lang="en-US" sz="22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nguyên</a:t>
            </a:r>
            <a:r>
              <a:rPr lang="en-US" sz="22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2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tố</a:t>
            </a:r>
            <a:r>
              <a:rPr lang="en-US" sz="22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2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này</a:t>
            </a:r>
            <a:r>
              <a:rPr lang="en-US" sz="22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 </a:t>
            </a:r>
            <a:r>
              <a:rPr lang="en-US" sz="22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thường</a:t>
            </a:r>
            <a:r>
              <a:rPr lang="en-US" sz="22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2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tồn</a:t>
            </a:r>
            <a:r>
              <a:rPr lang="en-US" sz="22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2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tại</a:t>
            </a:r>
            <a:r>
              <a:rPr lang="en-US" sz="22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2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dưới</a:t>
            </a:r>
            <a:r>
              <a:rPr lang="en-US" sz="22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2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dạng</a:t>
            </a:r>
            <a:r>
              <a:rPr lang="en-US" sz="22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ion UO</a:t>
            </a:r>
            <a:r>
              <a:rPr lang="en-US" sz="2200" kern="100" baseline="-250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2</a:t>
            </a:r>
            <a:r>
              <a:rPr lang="en-US" sz="2200" kern="100" baseline="300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2+</a:t>
            </a:r>
            <a:r>
              <a:rPr lang="en-US" sz="22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. </a:t>
            </a:r>
            <a:r>
              <a:rPr lang="en-US" sz="22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Có</a:t>
            </a:r>
            <a:r>
              <a:rPr lang="en-US" sz="22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2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thể</a:t>
            </a:r>
            <a:r>
              <a:rPr lang="en-US" sz="22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2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tách</a:t>
            </a:r>
            <a:r>
              <a:rPr lang="en-US" sz="22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U </a:t>
            </a:r>
            <a:r>
              <a:rPr lang="en-US" sz="22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bằng</a:t>
            </a:r>
            <a:r>
              <a:rPr lang="en-US" sz="22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2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chiết</a:t>
            </a:r>
            <a:r>
              <a:rPr lang="en-US" sz="22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dung </a:t>
            </a:r>
            <a:r>
              <a:rPr lang="en-US" sz="22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môi</a:t>
            </a:r>
            <a:r>
              <a:rPr lang="en-US" sz="22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2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với</a:t>
            </a:r>
            <a:r>
              <a:rPr lang="en-US" sz="22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TBP (Tri-butyl phosphate) ở </a:t>
            </a:r>
            <a:r>
              <a:rPr lang="en-US" sz="22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điều</a:t>
            </a:r>
            <a:r>
              <a:rPr lang="en-US" sz="22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2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kiện</a:t>
            </a:r>
            <a:r>
              <a:rPr lang="en-US" sz="22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2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axit</a:t>
            </a:r>
            <a:r>
              <a:rPr lang="en-US" sz="22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2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thích</a:t>
            </a:r>
            <a:r>
              <a:rPr lang="en-US" sz="22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2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hợp</a:t>
            </a:r>
            <a:r>
              <a:rPr lang="en-US" sz="22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, </a:t>
            </a:r>
            <a:r>
              <a:rPr lang="en-US" sz="22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hoặc</a:t>
            </a:r>
            <a:r>
              <a:rPr lang="en-US" sz="22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2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sử</a:t>
            </a:r>
            <a:r>
              <a:rPr lang="en-US" sz="22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2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dụng</a:t>
            </a:r>
            <a:r>
              <a:rPr lang="en-US" sz="22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2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màng</a:t>
            </a:r>
            <a:r>
              <a:rPr lang="en-US" sz="22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2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lọc</a:t>
            </a:r>
            <a:r>
              <a:rPr lang="en-US" sz="22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nano </a:t>
            </a:r>
            <a:r>
              <a:rPr lang="en-US" sz="22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chuyên</a:t>
            </a:r>
            <a:r>
              <a:rPr lang="en-US" sz="22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2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dụng</a:t>
            </a:r>
            <a:r>
              <a:rPr lang="en-US" sz="22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. </a:t>
            </a:r>
          </a:p>
          <a:p>
            <a:pPr algn="just"/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Việc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tách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triệt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để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Th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và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U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không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chỉ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đảm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bảo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sản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phẩm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REE an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toàn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mà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còn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giúp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tuân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thủ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các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quy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định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khắt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khe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về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vận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chuyển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và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xử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lý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chất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thải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.</a:t>
            </a:r>
            <a:endParaRPr lang="en-US" sz="2400" kern="100" dirty="0">
              <a:effectLst/>
              <a:latin typeface="Times New Roman" panose="02020603050405020304" pitchFamily="18" charset="0"/>
              <a:ea typeface="Malgun Gothic" panose="020B0503020000020004" pitchFamily="34" charset="-127"/>
              <a:cs typeface="Times New Roman" panose="02020603050405020304" pitchFamily="18" charset="0"/>
            </a:endParaRPr>
          </a:p>
          <a:p>
            <a:pPr algn="just"/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29397294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2BC2B8-65C1-47BC-BAC3-3F7D8EA7DA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106F898D-BF85-4F11-97DF-DA558758A95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93613222"/>
              </p:ext>
            </p:extLst>
          </p:nvPr>
        </p:nvGraphicFramePr>
        <p:xfrm>
          <a:off x="216726" y="256591"/>
          <a:ext cx="11749132" cy="634085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937283">
                  <a:extLst>
                    <a:ext uri="{9D8B030D-6E8A-4147-A177-3AD203B41FA5}">
                      <a16:colId xmlns:a16="http://schemas.microsoft.com/office/drawing/2014/main" val="564062779"/>
                    </a:ext>
                  </a:extLst>
                </a:gridCol>
                <a:gridCol w="2937283">
                  <a:extLst>
                    <a:ext uri="{9D8B030D-6E8A-4147-A177-3AD203B41FA5}">
                      <a16:colId xmlns:a16="http://schemas.microsoft.com/office/drawing/2014/main" val="1121360499"/>
                    </a:ext>
                  </a:extLst>
                </a:gridCol>
                <a:gridCol w="2937283">
                  <a:extLst>
                    <a:ext uri="{9D8B030D-6E8A-4147-A177-3AD203B41FA5}">
                      <a16:colId xmlns:a16="http://schemas.microsoft.com/office/drawing/2014/main" val="1780999036"/>
                    </a:ext>
                  </a:extLst>
                </a:gridCol>
                <a:gridCol w="2937283">
                  <a:extLst>
                    <a:ext uri="{9D8B030D-6E8A-4147-A177-3AD203B41FA5}">
                      <a16:colId xmlns:a16="http://schemas.microsoft.com/office/drawing/2014/main" val="3485714327"/>
                    </a:ext>
                  </a:extLst>
                </a:gridCol>
              </a:tblGrid>
              <a:tr h="79441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800" b="1" kern="100" dirty="0" err="1">
                          <a:effectLst/>
                        </a:rPr>
                        <a:t>Khu</a:t>
                      </a:r>
                      <a:r>
                        <a:rPr lang="en-US" sz="1800" b="1" kern="100" dirty="0">
                          <a:effectLst/>
                        </a:rPr>
                        <a:t> </a:t>
                      </a:r>
                      <a:r>
                        <a:rPr lang="en-US" sz="1800" b="1" kern="100" dirty="0" err="1">
                          <a:effectLst/>
                        </a:rPr>
                        <a:t>vực</a:t>
                      </a:r>
                      <a:r>
                        <a:rPr lang="en-US" sz="1800" b="1" kern="100" dirty="0">
                          <a:effectLst/>
                        </a:rPr>
                        <a:t> </a:t>
                      </a:r>
                      <a:endParaRPr lang="en-US" sz="1800" b="1" kern="100" dirty="0">
                        <a:effectLst/>
                        <a:latin typeface="Times New Roman" panose="02020603050405020304" pitchFamily="18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110380" marR="110380" marT="73587" marB="73587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800" b="1" kern="100" dirty="0" err="1">
                          <a:effectLst/>
                        </a:rPr>
                        <a:t>Hàm</a:t>
                      </a:r>
                      <a:r>
                        <a:rPr lang="en-US" sz="1800" b="1" kern="100" dirty="0">
                          <a:effectLst/>
                        </a:rPr>
                        <a:t> </a:t>
                      </a:r>
                      <a:r>
                        <a:rPr lang="en-US" sz="1800" b="1" kern="100" dirty="0" err="1">
                          <a:effectLst/>
                        </a:rPr>
                        <a:t>lượng</a:t>
                      </a:r>
                      <a:r>
                        <a:rPr lang="en-US" sz="1800" b="1" kern="100" dirty="0">
                          <a:effectLst/>
                        </a:rPr>
                        <a:t> REE </a:t>
                      </a:r>
                      <a:r>
                        <a:rPr lang="en-US" sz="1800" b="1" kern="100" dirty="0" err="1">
                          <a:effectLst/>
                        </a:rPr>
                        <a:t>tổng</a:t>
                      </a:r>
                      <a:r>
                        <a:rPr lang="en-US" sz="1800" b="1" kern="100" dirty="0">
                          <a:effectLst/>
                        </a:rPr>
                        <a:t> (ppm)</a:t>
                      </a:r>
                      <a:endParaRPr lang="en-US" sz="1800" b="1" kern="100" dirty="0">
                        <a:effectLst/>
                        <a:latin typeface="Times New Roman" panose="02020603050405020304" pitchFamily="18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110380" marR="110380" marT="73587" marB="73587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800" b="1" kern="100" dirty="0" err="1">
                          <a:effectLst/>
                        </a:rPr>
                        <a:t>Đặc</a:t>
                      </a:r>
                      <a:r>
                        <a:rPr lang="en-US" sz="1800" b="1" kern="100" dirty="0">
                          <a:effectLst/>
                        </a:rPr>
                        <a:t> </a:t>
                      </a:r>
                      <a:r>
                        <a:rPr lang="en-US" sz="1800" b="1" kern="100" dirty="0" err="1">
                          <a:effectLst/>
                        </a:rPr>
                        <a:t>điểm</a:t>
                      </a:r>
                      <a:r>
                        <a:rPr lang="en-US" sz="1800" b="1" kern="100" dirty="0">
                          <a:effectLst/>
                        </a:rPr>
                        <a:t> </a:t>
                      </a:r>
                      <a:r>
                        <a:rPr lang="en-US" sz="1800" b="1" kern="100" dirty="0" err="1">
                          <a:effectLst/>
                        </a:rPr>
                        <a:t>Khoáng</a:t>
                      </a:r>
                      <a:r>
                        <a:rPr lang="en-US" sz="1800" b="1" kern="100" dirty="0">
                          <a:effectLst/>
                        </a:rPr>
                        <a:t> </a:t>
                      </a:r>
                      <a:r>
                        <a:rPr lang="en-US" sz="1800" b="1" kern="100" dirty="0" err="1">
                          <a:effectLst/>
                        </a:rPr>
                        <a:t>vật</a:t>
                      </a:r>
                      <a:r>
                        <a:rPr lang="en-US" sz="1800" b="1" kern="100" dirty="0">
                          <a:effectLst/>
                        </a:rPr>
                        <a:t> / </a:t>
                      </a:r>
                      <a:r>
                        <a:rPr lang="en-US" sz="1800" b="1" kern="100" dirty="0" err="1">
                          <a:effectLst/>
                        </a:rPr>
                        <a:t>Hóa</a:t>
                      </a:r>
                      <a:r>
                        <a:rPr lang="en-US" sz="1800" b="1" kern="100" dirty="0">
                          <a:effectLst/>
                        </a:rPr>
                        <a:t> </a:t>
                      </a:r>
                      <a:r>
                        <a:rPr lang="en-US" sz="1800" b="1" kern="100" dirty="0" err="1">
                          <a:effectLst/>
                        </a:rPr>
                        <a:t>học</a:t>
                      </a:r>
                      <a:r>
                        <a:rPr lang="en-US" sz="1800" b="1" kern="100" dirty="0">
                          <a:effectLst/>
                        </a:rPr>
                        <a:t> </a:t>
                      </a:r>
                      <a:endParaRPr lang="en-US" sz="1800" b="1" kern="100" dirty="0">
                        <a:effectLst/>
                        <a:latin typeface="Times New Roman" panose="02020603050405020304" pitchFamily="18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110380" marR="110380" marT="73587" marB="73587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800" b="1" kern="100" dirty="0">
                          <a:effectLst/>
                        </a:rPr>
                        <a:t>Ý </a:t>
                      </a:r>
                      <a:r>
                        <a:rPr lang="en-US" sz="1800" b="1" kern="100" dirty="0" err="1">
                          <a:effectLst/>
                        </a:rPr>
                        <a:t>nghĩa</a:t>
                      </a:r>
                      <a:r>
                        <a:rPr lang="en-US" sz="1800" b="1" kern="100" dirty="0">
                          <a:effectLst/>
                        </a:rPr>
                        <a:t> </a:t>
                      </a:r>
                      <a:r>
                        <a:rPr lang="en-US" sz="1800" b="1" kern="100" dirty="0" err="1">
                          <a:effectLst/>
                        </a:rPr>
                        <a:t>công</a:t>
                      </a:r>
                      <a:r>
                        <a:rPr lang="en-US" sz="1800" b="1" kern="100" dirty="0">
                          <a:effectLst/>
                        </a:rPr>
                        <a:t> </a:t>
                      </a:r>
                      <a:r>
                        <a:rPr lang="en-US" sz="1800" b="1" kern="100" dirty="0" err="1">
                          <a:effectLst/>
                        </a:rPr>
                        <a:t>nghệ</a:t>
                      </a:r>
                      <a:endParaRPr lang="en-US" sz="1800" b="1" kern="100" dirty="0">
                        <a:effectLst/>
                        <a:latin typeface="Times New Roman" panose="02020603050405020304" pitchFamily="18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110380" marR="110380" marT="73587" marB="73587"/>
                </a:tc>
                <a:extLst>
                  <a:ext uri="{0D108BD9-81ED-4DB2-BD59-A6C34878D82A}">
                    <a16:rowId xmlns:a16="http://schemas.microsoft.com/office/drawing/2014/main" val="3585931253"/>
                  </a:ext>
                </a:extLst>
              </a:tr>
              <a:tr h="110948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800" kern="100" dirty="0" err="1">
                          <a:effectLst/>
                        </a:rPr>
                        <a:t>Hoa</a:t>
                      </a:r>
                      <a:r>
                        <a:rPr lang="en-US" sz="1800" kern="100" dirty="0">
                          <a:effectLst/>
                        </a:rPr>
                        <a:t> </a:t>
                      </a:r>
                      <a:r>
                        <a:rPr lang="en-US" sz="1800" kern="100" dirty="0" err="1">
                          <a:effectLst/>
                        </a:rPr>
                        <a:t>Kỳ</a:t>
                      </a:r>
                      <a:r>
                        <a:rPr lang="en-US" sz="1800" kern="100" dirty="0">
                          <a:effectLst/>
                        </a:rPr>
                        <a:t> (Appalachian)</a:t>
                      </a:r>
                      <a:endParaRPr lang="en-US" sz="1800" kern="100" dirty="0">
                        <a:effectLst/>
                        <a:latin typeface="Times New Roman" panose="02020603050405020304" pitchFamily="18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110380" marR="110380" marT="73587" marB="73587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800" kern="100" dirty="0">
                          <a:effectLst/>
                        </a:rPr>
                        <a:t>400 - 600</a:t>
                      </a:r>
                      <a:endParaRPr lang="en-US" sz="1800" kern="100" dirty="0">
                        <a:effectLst/>
                        <a:latin typeface="Times New Roman" panose="02020603050405020304" pitchFamily="18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110380" marR="110380" marT="73587" marB="73587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800" kern="100" dirty="0" err="1">
                          <a:effectLst/>
                        </a:rPr>
                        <a:t>Giàu</a:t>
                      </a:r>
                      <a:r>
                        <a:rPr lang="en-US" sz="1800" kern="100" dirty="0">
                          <a:effectLst/>
                        </a:rPr>
                        <a:t> HREE (</a:t>
                      </a:r>
                      <a:r>
                        <a:rPr lang="en-US" sz="1800" kern="100" dirty="0" err="1">
                          <a:effectLst/>
                        </a:rPr>
                        <a:t>đất</a:t>
                      </a:r>
                      <a:r>
                        <a:rPr lang="en-US" sz="1800" kern="100" dirty="0">
                          <a:effectLst/>
                        </a:rPr>
                        <a:t> </a:t>
                      </a:r>
                      <a:r>
                        <a:rPr lang="en-US" sz="1800" kern="100" dirty="0" err="1">
                          <a:effectLst/>
                        </a:rPr>
                        <a:t>hiếm</a:t>
                      </a:r>
                      <a:r>
                        <a:rPr lang="en-US" sz="1800" kern="100" dirty="0">
                          <a:effectLst/>
                        </a:rPr>
                        <a:t> </a:t>
                      </a:r>
                      <a:r>
                        <a:rPr lang="en-US" sz="1800" kern="100" dirty="0" err="1">
                          <a:effectLst/>
                        </a:rPr>
                        <a:t>nặng</a:t>
                      </a:r>
                      <a:r>
                        <a:rPr lang="en-US" sz="1800" kern="100" dirty="0">
                          <a:effectLst/>
                        </a:rPr>
                        <a:t>), </a:t>
                      </a:r>
                      <a:r>
                        <a:rPr lang="en-US" sz="1800" kern="100" dirty="0" err="1">
                          <a:effectLst/>
                        </a:rPr>
                        <a:t>tính</a:t>
                      </a:r>
                      <a:r>
                        <a:rPr lang="en-US" sz="1800" kern="100" dirty="0">
                          <a:effectLst/>
                        </a:rPr>
                        <a:t> </a:t>
                      </a:r>
                      <a:r>
                        <a:rPr lang="en-US" sz="1800" kern="100" dirty="0" err="1">
                          <a:effectLst/>
                        </a:rPr>
                        <a:t>axit</a:t>
                      </a:r>
                      <a:r>
                        <a:rPr lang="en-US" sz="1800" kern="100" dirty="0">
                          <a:effectLst/>
                        </a:rPr>
                        <a:t> </a:t>
                      </a:r>
                      <a:r>
                        <a:rPr lang="en-US" sz="1800" kern="100" dirty="0" err="1">
                          <a:effectLst/>
                        </a:rPr>
                        <a:t>cao</a:t>
                      </a:r>
                      <a:r>
                        <a:rPr lang="en-US" sz="1800" kern="100" dirty="0">
                          <a:effectLst/>
                        </a:rPr>
                        <a:t>, </a:t>
                      </a:r>
                      <a:r>
                        <a:rPr lang="en-US" sz="1800" kern="100" dirty="0" err="1">
                          <a:effectLst/>
                        </a:rPr>
                        <a:t>ít</a:t>
                      </a:r>
                      <a:r>
                        <a:rPr lang="en-US" sz="1800" kern="100" dirty="0">
                          <a:effectLst/>
                        </a:rPr>
                        <a:t> </a:t>
                      </a:r>
                      <a:r>
                        <a:rPr lang="en-US" sz="1800" kern="100" dirty="0" err="1">
                          <a:effectLst/>
                        </a:rPr>
                        <a:t>Canxi</a:t>
                      </a:r>
                      <a:r>
                        <a:rPr lang="en-US" sz="1800" kern="100" dirty="0">
                          <a:effectLst/>
                        </a:rPr>
                        <a:t>.</a:t>
                      </a:r>
                      <a:endParaRPr lang="en-US" sz="1800" kern="100" dirty="0">
                        <a:effectLst/>
                        <a:latin typeface="Times New Roman" panose="02020603050405020304" pitchFamily="18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110380" marR="110380" marT="73587" marB="73587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800" kern="100">
                          <a:effectLst/>
                        </a:rPr>
                        <a:t>Phù hợp cho hòa tách axit trực tiếp hoặc thiêu axit.</a:t>
                      </a:r>
                      <a:endParaRPr lang="en-US" sz="1800" kern="100">
                        <a:effectLst/>
                        <a:latin typeface="Times New Roman" panose="02020603050405020304" pitchFamily="18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110380" marR="110380" marT="73587" marB="73587" anchor="ctr"/>
                </a:tc>
                <a:extLst>
                  <a:ext uri="{0D108BD9-81ED-4DB2-BD59-A6C34878D82A}">
                    <a16:rowId xmlns:a16="http://schemas.microsoft.com/office/drawing/2014/main" val="2565002789"/>
                  </a:ext>
                </a:extLst>
              </a:tr>
              <a:tr h="1109239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800" kern="100" dirty="0" err="1">
                          <a:effectLst/>
                        </a:rPr>
                        <a:t>Hoa</a:t>
                      </a:r>
                      <a:r>
                        <a:rPr lang="en-US" sz="1800" kern="100" dirty="0">
                          <a:effectLst/>
                        </a:rPr>
                        <a:t> </a:t>
                      </a:r>
                      <a:r>
                        <a:rPr lang="en-US" sz="1800" kern="100" dirty="0" err="1">
                          <a:effectLst/>
                        </a:rPr>
                        <a:t>Kỳ</a:t>
                      </a:r>
                      <a:r>
                        <a:rPr lang="en-US" sz="1800" kern="100" dirty="0">
                          <a:effectLst/>
                        </a:rPr>
                        <a:t> (Powder River Basin)</a:t>
                      </a:r>
                      <a:endParaRPr lang="en-US" sz="1800" kern="100" dirty="0">
                        <a:effectLst/>
                        <a:latin typeface="Times New Roman" panose="02020603050405020304" pitchFamily="18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110380" marR="110380" marT="73587" marB="73587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800" kern="100" dirty="0">
                          <a:effectLst/>
                        </a:rPr>
                        <a:t>300 - 500</a:t>
                      </a:r>
                      <a:endParaRPr lang="en-US" sz="1800" kern="100" dirty="0">
                        <a:effectLst/>
                        <a:latin typeface="Times New Roman" panose="02020603050405020304" pitchFamily="18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110380" marR="110380" marT="73587" marB="73587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800" kern="100" dirty="0" err="1">
                          <a:effectLst/>
                        </a:rPr>
                        <a:t>Hàm</a:t>
                      </a:r>
                      <a:r>
                        <a:rPr lang="en-US" sz="1800" kern="100" dirty="0">
                          <a:effectLst/>
                        </a:rPr>
                        <a:t> </a:t>
                      </a:r>
                      <a:r>
                        <a:rPr lang="en-US" sz="1800" kern="100" dirty="0" err="1">
                          <a:effectLst/>
                        </a:rPr>
                        <a:t>lượng</a:t>
                      </a:r>
                      <a:r>
                        <a:rPr lang="en-US" sz="1800" kern="100" dirty="0">
                          <a:effectLst/>
                        </a:rPr>
                        <a:t> </a:t>
                      </a:r>
                      <a:r>
                        <a:rPr lang="en-US" sz="1800" kern="100" dirty="0" err="1">
                          <a:effectLst/>
                        </a:rPr>
                        <a:t>CaO</a:t>
                      </a:r>
                      <a:r>
                        <a:rPr lang="en-US" sz="1800" kern="100" dirty="0">
                          <a:effectLst/>
                        </a:rPr>
                        <a:t> </a:t>
                      </a:r>
                      <a:r>
                        <a:rPr lang="en-US" sz="1800" kern="100" dirty="0" err="1">
                          <a:effectLst/>
                        </a:rPr>
                        <a:t>cao</a:t>
                      </a:r>
                      <a:r>
                        <a:rPr lang="en-US" sz="1800" kern="100" dirty="0">
                          <a:effectLst/>
                        </a:rPr>
                        <a:t> (20-30%).</a:t>
                      </a:r>
                      <a:endParaRPr lang="en-US" sz="1800" kern="100" dirty="0">
                        <a:effectLst/>
                        <a:latin typeface="Times New Roman" panose="02020603050405020304" pitchFamily="18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110380" marR="110380" marT="73587" marB="73587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800" kern="100">
                          <a:effectLst/>
                        </a:rPr>
                        <a:t>Khó khăn trong hòa tách axit do tiêu hao hóa chất lớn và tạo thạch cao.</a:t>
                      </a:r>
                      <a:endParaRPr lang="en-US" sz="1800" kern="100">
                        <a:effectLst/>
                        <a:latin typeface="Times New Roman" panose="02020603050405020304" pitchFamily="18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110380" marR="110380" marT="73587" marB="73587" anchor="ctr"/>
                </a:tc>
                <a:extLst>
                  <a:ext uri="{0D108BD9-81ED-4DB2-BD59-A6C34878D82A}">
                    <a16:rowId xmlns:a16="http://schemas.microsoft.com/office/drawing/2014/main" val="65446328"/>
                  </a:ext>
                </a:extLst>
              </a:tr>
              <a:tr h="1109239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800" kern="100" dirty="0" err="1">
                          <a:effectLst/>
                        </a:rPr>
                        <a:t>Trung</a:t>
                      </a:r>
                      <a:r>
                        <a:rPr lang="en-US" sz="1800" kern="100" dirty="0">
                          <a:effectLst/>
                        </a:rPr>
                        <a:t> </a:t>
                      </a:r>
                      <a:r>
                        <a:rPr lang="en-US" sz="1800" kern="100" dirty="0" err="1">
                          <a:effectLst/>
                        </a:rPr>
                        <a:t>Quốc</a:t>
                      </a:r>
                      <a:r>
                        <a:rPr lang="en-US" sz="1800" kern="100" dirty="0">
                          <a:effectLst/>
                        </a:rPr>
                        <a:t> (</a:t>
                      </a:r>
                      <a:r>
                        <a:rPr lang="en-US" sz="1800" kern="100" dirty="0" err="1">
                          <a:effectLst/>
                        </a:rPr>
                        <a:t>Nội</a:t>
                      </a:r>
                      <a:r>
                        <a:rPr lang="en-US" sz="1800" kern="100" dirty="0">
                          <a:effectLst/>
                        </a:rPr>
                        <a:t> </a:t>
                      </a:r>
                      <a:r>
                        <a:rPr lang="en-US" sz="1800" kern="100" dirty="0" err="1">
                          <a:effectLst/>
                        </a:rPr>
                        <a:t>Mông</a:t>
                      </a:r>
                      <a:r>
                        <a:rPr lang="en-US" sz="1800" kern="100" dirty="0">
                          <a:effectLst/>
                        </a:rPr>
                        <a:t>)</a:t>
                      </a:r>
                      <a:endParaRPr lang="en-US" sz="1800" kern="100" dirty="0">
                        <a:effectLst/>
                        <a:latin typeface="Times New Roman" panose="02020603050405020304" pitchFamily="18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110380" marR="110380" marT="73587" marB="73587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800" kern="100">
                          <a:effectLst/>
                        </a:rPr>
                        <a:t>300 - 700+</a:t>
                      </a:r>
                      <a:endParaRPr lang="en-US" sz="1800" kern="100">
                        <a:effectLst/>
                        <a:latin typeface="Times New Roman" panose="02020603050405020304" pitchFamily="18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110380" marR="110380" marT="73587" marB="73587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800" kern="100" dirty="0" err="1">
                          <a:effectLst/>
                        </a:rPr>
                        <a:t>Hàm</a:t>
                      </a:r>
                      <a:r>
                        <a:rPr lang="en-US" sz="1800" kern="100" dirty="0">
                          <a:effectLst/>
                        </a:rPr>
                        <a:t> </a:t>
                      </a:r>
                      <a:r>
                        <a:rPr lang="en-US" sz="1800" kern="100" dirty="0" err="1">
                          <a:effectLst/>
                        </a:rPr>
                        <a:t>lượng</a:t>
                      </a:r>
                      <a:r>
                        <a:rPr lang="en-US" sz="1800" kern="100" dirty="0">
                          <a:effectLst/>
                        </a:rPr>
                        <a:t> Al2O3 </a:t>
                      </a:r>
                      <a:r>
                        <a:rPr lang="en-US" sz="1800" kern="100" dirty="0" err="1">
                          <a:effectLst/>
                        </a:rPr>
                        <a:t>rất</a:t>
                      </a:r>
                      <a:r>
                        <a:rPr lang="en-US" sz="1800" kern="100" dirty="0">
                          <a:effectLst/>
                        </a:rPr>
                        <a:t> </a:t>
                      </a:r>
                      <a:r>
                        <a:rPr lang="en-US" sz="1800" kern="100" dirty="0" err="1">
                          <a:effectLst/>
                        </a:rPr>
                        <a:t>cao</a:t>
                      </a:r>
                      <a:r>
                        <a:rPr lang="en-US" sz="1800" kern="100" dirty="0">
                          <a:effectLst/>
                        </a:rPr>
                        <a:t> (&gt;40-50%). </a:t>
                      </a:r>
                      <a:r>
                        <a:rPr lang="en-US" sz="1800" kern="100" dirty="0" err="1">
                          <a:effectLst/>
                        </a:rPr>
                        <a:t>Giàu</a:t>
                      </a:r>
                      <a:r>
                        <a:rPr lang="en-US" sz="1800" kern="100" dirty="0">
                          <a:effectLst/>
                        </a:rPr>
                        <a:t> Ga, Li.</a:t>
                      </a:r>
                      <a:endParaRPr lang="en-US" sz="1800" kern="100" dirty="0">
                        <a:effectLst/>
                        <a:latin typeface="Times New Roman" panose="02020603050405020304" pitchFamily="18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110380" marR="110380" marT="73587" marB="73587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800" kern="100" dirty="0" err="1">
                          <a:effectLst/>
                        </a:rPr>
                        <a:t>Thích</a:t>
                      </a:r>
                      <a:r>
                        <a:rPr lang="en-US" sz="1800" kern="100" dirty="0">
                          <a:effectLst/>
                        </a:rPr>
                        <a:t> </a:t>
                      </a:r>
                      <a:r>
                        <a:rPr lang="en-US" sz="1800" kern="100" dirty="0" err="1">
                          <a:effectLst/>
                        </a:rPr>
                        <a:t>hợp</a:t>
                      </a:r>
                      <a:r>
                        <a:rPr lang="en-US" sz="1800" kern="100" dirty="0">
                          <a:effectLst/>
                        </a:rPr>
                        <a:t> </a:t>
                      </a:r>
                      <a:r>
                        <a:rPr lang="en-US" sz="1800" kern="100" dirty="0" err="1">
                          <a:effectLst/>
                        </a:rPr>
                        <a:t>cho</a:t>
                      </a:r>
                      <a:r>
                        <a:rPr lang="en-US" sz="1800" kern="100" dirty="0">
                          <a:effectLst/>
                        </a:rPr>
                        <a:t> </a:t>
                      </a:r>
                      <a:r>
                        <a:rPr lang="en-US" sz="1800" kern="100" dirty="0" err="1">
                          <a:effectLst/>
                        </a:rPr>
                        <a:t>quy</a:t>
                      </a:r>
                      <a:r>
                        <a:rPr lang="en-US" sz="1800" kern="100" dirty="0">
                          <a:effectLst/>
                        </a:rPr>
                        <a:t> </a:t>
                      </a:r>
                      <a:r>
                        <a:rPr lang="en-US" sz="1800" kern="100" dirty="0" err="1">
                          <a:effectLst/>
                        </a:rPr>
                        <a:t>trình</a:t>
                      </a:r>
                      <a:r>
                        <a:rPr lang="en-US" sz="1800" kern="100" dirty="0">
                          <a:effectLst/>
                        </a:rPr>
                        <a:t> </a:t>
                      </a:r>
                      <a:r>
                        <a:rPr lang="en-US" sz="1800" kern="100" dirty="0" err="1">
                          <a:effectLst/>
                        </a:rPr>
                        <a:t>tích</a:t>
                      </a:r>
                      <a:r>
                        <a:rPr lang="en-US" sz="1800" kern="100" dirty="0">
                          <a:effectLst/>
                        </a:rPr>
                        <a:t> </a:t>
                      </a:r>
                      <a:r>
                        <a:rPr lang="en-US" sz="1800" kern="100" dirty="0" err="1">
                          <a:effectLst/>
                        </a:rPr>
                        <a:t>hợp</a:t>
                      </a:r>
                      <a:r>
                        <a:rPr lang="en-US" sz="1800" kern="100" dirty="0">
                          <a:effectLst/>
                        </a:rPr>
                        <a:t> </a:t>
                      </a:r>
                      <a:r>
                        <a:rPr lang="en-US" sz="1800" kern="100" dirty="0" err="1">
                          <a:effectLst/>
                        </a:rPr>
                        <a:t>thu</a:t>
                      </a:r>
                      <a:r>
                        <a:rPr lang="en-US" sz="1800" kern="100" dirty="0">
                          <a:effectLst/>
                        </a:rPr>
                        <a:t> </a:t>
                      </a:r>
                      <a:r>
                        <a:rPr lang="en-US" sz="1800" kern="100" dirty="0" err="1">
                          <a:effectLst/>
                        </a:rPr>
                        <a:t>hồi</a:t>
                      </a:r>
                      <a:r>
                        <a:rPr lang="en-US" sz="1800" kern="100" dirty="0">
                          <a:effectLst/>
                        </a:rPr>
                        <a:t> </a:t>
                      </a:r>
                      <a:r>
                        <a:rPr lang="en-US" sz="1800" kern="100" dirty="0" err="1">
                          <a:effectLst/>
                        </a:rPr>
                        <a:t>Nhôm</a:t>
                      </a:r>
                      <a:r>
                        <a:rPr lang="en-US" sz="1800" kern="100" dirty="0">
                          <a:effectLst/>
                        </a:rPr>
                        <a:t> - </a:t>
                      </a:r>
                      <a:r>
                        <a:rPr lang="en-US" sz="1800" kern="100" dirty="0" err="1">
                          <a:effectLst/>
                        </a:rPr>
                        <a:t>Đất</a:t>
                      </a:r>
                      <a:r>
                        <a:rPr lang="en-US" sz="1800" kern="100" dirty="0">
                          <a:effectLst/>
                        </a:rPr>
                        <a:t> </a:t>
                      </a:r>
                      <a:r>
                        <a:rPr lang="en-US" sz="1800" kern="100" dirty="0" err="1">
                          <a:effectLst/>
                        </a:rPr>
                        <a:t>hiếm</a:t>
                      </a:r>
                      <a:r>
                        <a:rPr lang="en-US" sz="1800" kern="100" dirty="0">
                          <a:effectLst/>
                        </a:rPr>
                        <a:t>.</a:t>
                      </a:r>
                      <a:endParaRPr lang="en-US" sz="1800" kern="100" dirty="0">
                        <a:effectLst/>
                        <a:latin typeface="Times New Roman" panose="02020603050405020304" pitchFamily="18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110380" marR="110380" marT="73587" marB="73587" anchor="ctr"/>
                </a:tc>
                <a:extLst>
                  <a:ext uri="{0D108BD9-81ED-4DB2-BD59-A6C34878D82A}">
                    <a16:rowId xmlns:a16="http://schemas.microsoft.com/office/drawing/2014/main" val="1668511484"/>
                  </a:ext>
                </a:extLst>
              </a:tr>
              <a:tr h="1109239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800" kern="100" dirty="0" err="1">
                          <a:effectLst/>
                        </a:rPr>
                        <a:t>Ấn</a:t>
                      </a:r>
                      <a:r>
                        <a:rPr lang="en-US" sz="1800" kern="100" dirty="0">
                          <a:effectLst/>
                        </a:rPr>
                        <a:t> </a:t>
                      </a:r>
                      <a:r>
                        <a:rPr lang="en-US" sz="1800" kern="100" dirty="0" err="1">
                          <a:effectLst/>
                        </a:rPr>
                        <a:t>Độ</a:t>
                      </a:r>
                      <a:r>
                        <a:rPr lang="en-US" sz="1800" kern="100" dirty="0">
                          <a:effectLst/>
                        </a:rPr>
                        <a:t> (</a:t>
                      </a:r>
                      <a:r>
                        <a:rPr lang="en-US" sz="1800" kern="100" dirty="0" err="1">
                          <a:effectLst/>
                        </a:rPr>
                        <a:t>Neyveli</a:t>
                      </a:r>
                      <a:r>
                        <a:rPr lang="en-US" sz="1800" kern="100" dirty="0">
                          <a:effectLst/>
                        </a:rPr>
                        <a:t> Lignite)</a:t>
                      </a:r>
                      <a:endParaRPr lang="en-US" sz="1800" kern="100" dirty="0">
                        <a:effectLst/>
                        <a:latin typeface="Times New Roman" panose="02020603050405020304" pitchFamily="18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110380" marR="110380" marT="73587" marB="73587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800" kern="100">
                          <a:effectLst/>
                        </a:rPr>
                        <a:t>~2100</a:t>
                      </a:r>
                      <a:endParaRPr lang="en-US" sz="1800" kern="100">
                        <a:effectLst/>
                        <a:latin typeface="Times New Roman" panose="02020603050405020304" pitchFamily="18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110380" marR="110380" marT="73587" marB="73587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800" kern="100">
                          <a:effectLst/>
                        </a:rPr>
                        <a:t>Hàm lượng cực cao bất thường, giàu Yttrium.</a:t>
                      </a:r>
                      <a:endParaRPr lang="en-US" sz="1800" kern="100">
                        <a:effectLst/>
                        <a:latin typeface="Times New Roman" panose="02020603050405020304" pitchFamily="18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110380" marR="110380" marT="73587" marB="73587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800" kern="100" dirty="0" err="1">
                          <a:effectLst/>
                        </a:rPr>
                        <a:t>Tiềm</a:t>
                      </a:r>
                      <a:r>
                        <a:rPr lang="en-US" sz="1800" kern="100" dirty="0">
                          <a:effectLst/>
                        </a:rPr>
                        <a:t> </a:t>
                      </a:r>
                      <a:r>
                        <a:rPr lang="en-US" sz="1800" kern="100" dirty="0" err="1">
                          <a:effectLst/>
                        </a:rPr>
                        <a:t>năng</a:t>
                      </a:r>
                      <a:r>
                        <a:rPr lang="en-US" sz="1800" kern="100" dirty="0">
                          <a:effectLst/>
                        </a:rPr>
                        <a:t> </a:t>
                      </a:r>
                      <a:r>
                        <a:rPr lang="en-US" sz="1800" kern="100" dirty="0" err="1">
                          <a:effectLst/>
                        </a:rPr>
                        <a:t>kinh</a:t>
                      </a:r>
                      <a:r>
                        <a:rPr lang="en-US" sz="1800" kern="100" dirty="0">
                          <a:effectLst/>
                        </a:rPr>
                        <a:t> </a:t>
                      </a:r>
                      <a:r>
                        <a:rPr lang="en-US" sz="1800" kern="100" dirty="0" err="1">
                          <a:effectLst/>
                        </a:rPr>
                        <a:t>tế</a:t>
                      </a:r>
                      <a:r>
                        <a:rPr lang="en-US" sz="1800" kern="100" dirty="0">
                          <a:effectLst/>
                        </a:rPr>
                        <a:t> </a:t>
                      </a:r>
                      <a:r>
                        <a:rPr lang="en-US" sz="1800" kern="100" dirty="0" err="1">
                          <a:effectLst/>
                        </a:rPr>
                        <a:t>rất</a:t>
                      </a:r>
                      <a:r>
                        <a:rPr lang="en-US" sz="1800" kern="100" dirty="0">
                          <a:effectLst/>
                        </a:rPr>
                        <a:t> </a:t>
                      </a:r>
                      <a:r>
                        <a:rPr lang="en-US" sz="1800" kern="100" dirty="0" err="1">
                          <a:effectLst/>
                        </a:rPr>
                        <a:t>lớn</a:t>
                      </a:r>
                      <a:r>
                        <a:rPr lang="en-US" sz="1800" kern="100" dirty="0">
                          <a:effectLst/>
                        </a:rPr>
                        <a:t>, </a:t>
                      </a:r>
                      <a:r>
                        <a:rPr lang="en-US" sz="1800" kern="100" dirty="0" err="1">
                          <a:effectLst/>
                        </a:rPr>
                        <a:t>đang</a:t>
                      </a:r>
                      <a:r>
                        <a:rPr lang="en-US" sz="1800" kern="100" dirty="0">
                          <a:effectLst/>
                        </a:rPr>
                        <a:t> </a:t>
                      </a:r>
                      <a:r>
                        <a:rPr lang="en-US" sz="1800" kern="100" dirty="0" err="1">
                          <a:effectLst/>
                        </a:rPr>
                        <a:t>là</a:t>
                      </a:r>
                      <a:r>
                        <a:rPr lang="en-US" sz="1800" kern="100" dirty="0">
                          <a:effectLst/>
                        </a:rPr>
                        <a:t> </a:t>
                      </a:r>
                      <a:r>
                        <a:rPr lang="en-US" sz="1800" kern="100" dirty="0" err="1">
                          <a:effectLst/>
                        </a:rPr>
                        <a:t>trọng</a:t>
                      </a:r>
                      <a:r>
                        <a:rPr lang="en-US" sz="1800" kern="100" dirty="0">
                          <a:effectLst/>
                        </a:rPr>
                        <a:t> </a:t>
                      </a:r>
                      <a:r>
                        <a:rPr lang="en-US" sz="1800" kern="100" dirty="0" err="1">
                          <a:effectLst/>
                        </a:rPr>
                        <a:t>điểm</a:t>
                      </a:r>
                      <a:r>
                        <a:rPr lang="en-US" sz="1800" kern="100" dirty="0">
                          <a:effectLst/>
                        </a:rPr>
                        <a:t> </a:t>
                      </a:r>
                      <a:r>
                        <a:rPr lang="en-US" sz="1800" kern="100" dirty="0" err="1">
                          <a:effectLst/>
                        </a:rPr>
                        <a:t>nghiên</a:t>
                      </a:r>
                      <a:r>
                        <a:rPr lang="en-US" sz="1800" kern="100" dirty="0">
                          <a:effectLst/>
                        </a:rPr>
                        <a:t> </a:t>
                      </a:r>
                      <a:r>
                        <a:rPr lang="en-US" sz="1800" kern="100" dirty="0" err="1">
                          <a:effectLst/>
                        </a:rPr>
                        <a:t>cứu</a:t>
                      </a:r>
                      <a:r>
                        <a:rPr lang="en-US" sz="1800" kern="100" dirty="0">
                          <a:effectLst/>
                        </a:rPr>
                        <a:t>.</a:t>
                      </a:r>
                      <a:endParaRPr lang="en-US" sz="1800" kern="100" dirty="0">
                        <a:effectLst/>
                        <a:latin typeface="Times New Roman" panose="02020603050405020304" pitchFamily="18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110380" marR="110380" marT="73587" marB="73587" anchor="ctr"/>
                </a:tc>
                <a:extLst>
                  <a:ext uri="{0D108BD9-81ED-4DB2-BD59-A6C34878D82A}">
                    <a16:rowId xmlns:a16="http://schemas.microsoft.com/office/drawing/2014/main" val="1276336891"/>
                  </a:ext>
                </a:extLst>
              </a:tr>
              <a:tr h="1109239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800" kern="100" dirty="0">
                          <a:effectLst/>
                        </a:rPr>
                        <a:t>Nga / </a:t>
                      </a:r>
                      <a:r>
                        <a:rPr lang="en-US" sz="1800" kern="100" dirty="0" err="1">
                          <a:effectLst/>
                        </a:rPr>
                        <a:t>Đông</a:t>
                      </a:r>
                      <a:r>
                        <a:rPr lang="en-US" sz="1800" kern="100" dirty="0">
                          <a:effectLst/>
                        </a:rPr>
                        <a:t> </a:t>
                      </a:r>
                      <a:r>
                        <a:rPr lang="en-US" sz="1800" kern="100" dirty="0" err="1">
                          <a:effectLst/>
                        </a:rPr>
                        <a:t>Âu</a:t>
                      </a:r>
                      <a:endParaRPr lang="en-US" sz="1800" kern="100" dirty="0">
                        <a:effectLst/>
                        <a:latin typeface="Times New Roman" panose="02020603050405020304" pitchFamily="18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110380" marR="110380" marT="73587" marB="73587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800" kern="100">
                          <a:effectLst/>
                        </a:rPr>
                        <a:t>~400</a:t>
                      </a:r>
                      <a:endParaRPr lang="en-US" sz="1800" kern="100">
                        <a:effectLst/>
                        <a:latin typeface="Times New Roman" panose="02020603050405020304" pitchFamily="18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110380" marR="110380" marT="73587" marB="73587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800" kern="100">
                          <a:effectLst/>
                        </a:rPr>
                        <a:t>Chứa nhiều pha thủy tinh bền vững.</a:t>
                      </a:r>
                      <a:endParaRPr lang="en-US" sz="1800" kern="100">
                        <a:effectLst/>
                        <a:latin typeface="Times New Roman" panose="02020603050405020304" pitchFamily="18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110380" marR="110380" marT="73587" marB="73587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800" kern="100" dirty="0" err="1">
                          <a:effectLst/>
                        </a:rPr>
                        <a:t>Đòi</a:t>
                      </a:r>
                      <a:r>
                        <a:rPr lang="en-US" sz="1800" kern="100" dirty="0">
                          <a:effectLst/>
                        </a:rPr>
                        <a:t> </a:t>
                      </a:r>
                      <a:r>
                        <a:rPr lang="en-US" sz="1800" kern="100" dirty="0" err="1">
                          <a:effectLst/>
                        </a:rPr>
                        <a:t>hỏi</a:t>
                      </a:r>
                      <a:r>
                        <a:rPr lang="en-US" sz="1800" kern="100" dirty="0">
                          <a:effectLst/>
                        </a:rPr>
                        <a:t> </a:t>
                      </a:r>
                      <a:r>
                        <a:rPr lang="en-US" sz="1800" kern="100" dirty="0" err="1">
                          <a:effectLst/>
                        </a:rPr>
                        <a:t>các</a:t>
                      </a:r>
                      <a:r>
                        <a:rPr lang="en-US" sz="1800" kern="100" dirty="0">
                          <a:effectLst/>
                        </a:rPr>
                        <a:t> </a:t>
                      </a:r>
                      <a:r>
                        <a:rPr lang="en-US" sz="1800" kern="100" dirty="0" err="1">
                          <a:effectLst/>
                        </a:rPr>
                        <a:t>phương</a:t>
                      </a:r>
                      <a:r>
                        <a:rPr lang="en-US" sz="1800" kern="100" dirty="0">
                          <a:effectLst/>
                        </a:rPr>
                        <a:t> </a:t>
                      </a:r>
                      <a:r>
                        <a:rPr lang="en-US" sz="1800" kern="100" dirty="0" err="1">
                          <a:effectLst/>
                        </a:rPr>
                        <a:t>pháp</a:t>
                      </a:r>
                      <a:r>
                        <a:rPr lang="en-US" sz="1800" kern="100" dirty="0">
                          <a:effectLst/>
                        </a:rPr>
                        <a:t> </a:t>
                      </a:r>
                      <a:r>
                        <a:rPr lang="en-US" sz="1800" kern="100" dirty="0" err="1">
                          <a:effectLst/>
                        </a:rPr>
                        <a:t>hoạt</a:t>
                      </a:r>
                      <a:r>
                        <a:rPr lang="en-US" sz="1800" kern="100" dirty="0">
                          <a:effectLst/>
                        </a:rPr>
                        <a:t> </a:t>
                      </a:r>
                      <a:r>
                        <a:rPr lang="en-US" sz="1800" kern="100" dirty="0" err="1">
                          <a:effectLst/>
                        </a:rPr>
                        <a:t>hóa</a:t>
                      </a:r>
                      <a:r>
                        <a:rPr lang="en-US" sz="1800" kern="100" dirty="0">
                          <a:effectLst/>
                        </a:rPr>
                        <a:t> </a:t>
                      </a:r>
                      <a:r>
                        <a:rPr lang="en-US" sz="1800" kern="100" dirty="0" err="1">
                          <a:effectLst/>
                        </a:rPr>
                        <a:t>cơ</a:t>
                      </a:r>
                      <a:r>
                        <a:rPr lang="en-US" sz="1800" kern="100" dirty="0">
                          <a:effectLst/>
                        </a:rPr>
                        <a:t> </a:t>
                      </a:r>
                      <a:r>
                        <a:rPr lang="en-US" sz="1800" kern="100" dirty="0" err="1">
                          <a:effectLst/>
                        </a:rPr>
                        <a:t>học</a:t>
                      </a:r>
                      <a:r>
                        <a:rPr lang="en-US" sz="1800" kern="100" dirty="0">
                          <a:effectLst/>
                        </a:rPr>
                        <a:t> </a:t>
                      </a:r>
                      <a:r>
                        <a:rPr lang="en-US" sz="1800" kern="100" dirty="0" err="1">
                          <a:effectLst/>
                        </a:rPr>
                        <a:t>hoặc</a:t>
                      </a:r>
                      <a:r>
                        <a:rPr lang="en-US" sz="1800" kern="100" dirty="0">
                          <a:effectLst/>
                        </a:rPr>
                        <a:t> </a:t>
                      </a:r>
                      <a:r>
                        <a:rPr lang="en-US" sz="1800" kern="100" dirty="0" err="1">
                          <a:effectLst/>
                        </a:rPr>
                        <a:t>nhiệt</a:t>
                      </a:r>
                      <a:r>
                        <a:rPr lang="en-US" sz="1800" kern="100" dirty="0">
                          <a:effectLst/>
                        </a:rPr>
                        <a:t> </a:t>
                      </a:r>
                      <a:r>
                        <a:rPr lang="en-US" sz="1800" kern="100" dirty="0" err="1">
                          <a:effectLst/>
                        </a:rPr>
                        <a:t>độ</a:t>
                      </a:r>
                      <a:r>
                        <a:rPr lang="en-US" sz="1800" kern="100" dirty="0">
                          <a:effectLst/>
                        </a:rPr>
                        <a:t> </a:t>
                      </a:r>
                      <a:r>
                        <a:rPr lang="en-US" sz="1800" kern="100" dirty="0" err="1">
                          <a:effectLst/>
                        </a:rPr>
                        <a:t>cao</a:t>
                      </a:r>
                      <a:r>
                        <a:rPr lang="en-US" sz="1800" kern="100" dirty="0">
                          <a:effectLst/>
                        </a:rPr>
                        <a:t>.</a:t>
                      </a:r>
                      <a:endParaRPr lang="en-US" sz="1800" kern="100" dirty="0">
                        <a:effectLst/>
                        <a:latin typeface="Times New Roman" panose="02020603050405020304" pitchFamily="18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110380" marR="110380" marT="73587" marB="73587" anchor="ctr"/>
                </a:tc>
                <a:extLst>
                  <a:ext uri="{0D108BD9-81ED-4DB2-BD59-A6C34878D82A}">
                    <a16:rowId xmlns:a16="http://schemas.microsoft.com/office/drawing/2014/main" val="31220062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2462118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275550-072E-4E5B-97A2-21EB368D96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38E9E6C4-7D4D-4328-AEAE-96FDB348E97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37603647"/>
              </p:ext>
            </p:extLst>
          </p:nvPr>
        </p:nvGraphicFramePr>
        <p:xfrm>
          <a:off x="194178" y="186148"/>
          <a:ext cx="11761848" cy="642112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960308">
                  <a:extLst>
                    <a:ext uri="{9D8B030D-6E8A-4147-A177-3AD203B41FA5}">
                      <a16:colId xmlns:a16="http://schemas.microsoft.com/office/drawing/2014/main" val="2274197502"/>
                    </a:ext>
                  </a:extLst>
                </a:gridCol>
                <a:gridCol w="1960308">
                  <a:extLst>
                    <a:ext uri="{9D8B030D-6E8A-4147-A177-3AD203B41FA5}">
                      <a16:colId xmlns:a16="http://schemas.microsoft.com/office/drawing/2014/main" val="3113689180"/>
                    </a:ext>
                  </a:extLst>
                </a:gridCol>
                <a:gridCol w="1960308">
                  <a:extLst>
                    <a:ext uri="{9D8B030D-6E8A-4147-A177-3AD203B41FA5}">
                      <a16:colId xmlns:a16="http://schemas.microsoft.com/office/drawing/2014/main" val="2319428026"/>
                    </a:ext>
                  </a:extLst>
                </a:gridCol>
                <a:gridCol w="1960308">
                  <a:extLst>
                    <a:ext uri="{9D8B030D-6E8A-4147-A177-3AD203B41FA5}">
                      <a16:colId xmlns:a16="http://schemas.microsoft.com/office/drawing/2014/main" val="3088060167"/>
                    </a:ext>
                  </a:extLst>
                </a:gridCol>
                <a:gridCol w="1960308">
                  <a:extLst>
                    <a:ext uri="{9D8B030D-6E8A-4147-A177-3AD203B41FA5}">
                      <a16:colId xmlns:a16="http://schemas.microsoft.com/office/drawing/2014/main" val="420410636"/>
                    </a:ext>
                  </a:extLst>
                </a:gridCol>
                <a:gridCol w="1960308">
                  <a:extLst>
                    <a:ext uri="{9D8B030D-6E8A-4147-A177-3AD203B41FA5}">
                      <a16:colId xmlns:a16="http://schemas.microsoft.com/office/drawing/2014/main" val="1878851399"/>
                    </a:ext>
                  </a:extLst>
                </a:gridCol>
              </a:tblGrid>
              <a:tr h="79971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2000" b="1" kern="100" dirty="0" err="1">
                          <a:effectLst/>
                        </a:rPr>
                        <a:t>Dự</a:t>
                      </a:r>
                      <a:r>
                        <a:rPr lang="en-US" sz="2000" b="1" kern="100" dirty="0">
                          <a:effectLst/>
                        </a:rPr>
                        <a:t> </a:t>
                      </a:r>
                      <a:r>
                        <a:rPr lang="en-US" sz="2000" b="1" kern="100" dirty="0" err="1">
                          <a:effectLst/>
                        </a:rPr>
                        <a:t>án</a:t>
                      </a:r>
                      <a:r>
                        <a:rPr lang="en-US" sz="2000" b="1" kern="100" dirty="0">
                          <a:effectLst/>
                        </a:rPr>
                        <a:t> / </a:t>
                      </a:r>
                      <a:r>
                        <a:rPr lang="en-US" sz="2000" b="1" kern="100" dirty="0" err="1">
                          <a:effectLst/>
                        </a:rPr>
                        <a:t>Đơn</a:t>
                      </a:r>
                      <a:r>
                        <a:rPr lang="en-US" sz="2000" b="1" kern="100" dirty="0">
                          <a:effectLst/>
                        </a:rPr>
                        <a:t> </a:t>
                      </a:r>
                      <a:r>
                        <a:rPr lang="en-US" sz="2000" b="1" kern="100" dirty="0" err="1">
                          <a:effectLst/>
                        </a:rPr>
                        <a:t>vị</a:t>
                      </a:r>
                      <a:endParaRPr lang="en-US" sz="2000" b="1" kern="100" dirty="0">
                        <a:effectLst/>
                        <a:latin typeface="Times New Roman" panose="02020603050405020304" pitchFamily="18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50225" marR="50225" marT="33484" marB="33484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2000" b="1" kern="100" dirty="0" err="1">
                          <a:effectLst/>
                        </a:rPr>
                        <a:t>Quốc</a:t>
                      </a:r>
                      <a:r>
                        <a:rPr lang="en-US" sz="2000" b="1" kern="100" dirty="0">
                          <a:effectLst/>
                        </a:rPr>
                        <a:t> </a:t>
                      </a:r>
                      <a:r>
                        <a:rPr lang="en-US" sz="2000" b="1" kern="100" dirty="0" err="1">
                          <a:effectLst/>
                        </a:rPr>
                        <a:t>gia</a:t>
                      </a:r>
                      <a:endParaRPr lang="en-US" sz="2000" b="1" kern="100" dirty="0">
                        <a:effectLst/>
                        <a:latin typeface="Times New Roman" panose="02020603050405020304" pitchFamily="18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50225" marR="50225" marT="33484" marB="33484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2000" b="1" kern="100" dirty="0" err="1">
                          <a:effectLst/>
                        </a:rPr>
                        <a:t>Nguồn</a:t>
                      </a:r>
                      <a:r>
                        <a:rPr lang="en-US" sz="2000" b="1" kern="100" dirty="0">
                          <a:effectLst/>
                        </a:rPr>
                        <a:t> </a:t>
                      </a:r>
                      <a:r>
                        <a:rPr lang="en-US" sz="2000" b="1" kern="100" dirty="0" err="1">
                          <a:effectLst/>
                        </a:rPr>
                        <a:t>nguyên</a:t>
                      </a:r>
                      <a:r>
                        <a:rPr lang="en-US" sz="2000" b="1" kern="100" dirty="0">
                          <a:effectLst/>
                        </a:rPr>
                        <a:t> </a:t>
                      </a:r>
                      <a:r>
                        <a:rPr lang="en-US" sz="2000" b="1" kern="100" dirty="0" err="1">
                          <a:effectLst/>
                        </a:rPr>
                        <a:t>liệu</a:t>
                      </a:r>
                      <a:endParaRPr lang="en-US" sz="2000" b="1" kern="100" dirty="0">
                        <a:effectLst/>
                        <a:latin typeface="Times New Roman" panose="02020603050405020304" pitchFamily="18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50225" marR="50225" marT="33484" marB="33484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2000" b="1" kern="100" dirty="0" err="1">
                          <a:effectLst/>
                        </a:rPr>
                        <a:t>Công</a:t>
                      </a:r>
                      <a:r>
                        <a:rPr lang="en-US" sz="2000" b="1" kern="100" dirty="0">
                          <a:effectLst/>
                        </a:rPr>
                        <a:t> </a:t>
                      </a:r>
                      <a:r>
                        <a:rPr lang="en-US" sz="2000" b="1" kern="100" dirty="0" err="1">
                          <a:effectLst/>
                        </a:rPr>
                        <a:t>nghệ</a:t>
                      </a:r>
                      <a:r>
                        <a:rPr lang="en-US" sz="2000" b="1" kern="100" dirty="0">
                          <a:effectLst/>
                        </a:rPr>
                        <a:t> </a:t>
                      </a:r>
                      <a:r>
                        <a:rPr lang="en-US" sz="2000" b="1" kern="100" dirty="0" err="1">
                          <a:effectLst/>
                        </a:rPr>
                        <a:t>cốt</a:t>
                      </a:r>
                      <a:r>
                        <a:rPr lang="en-US" sz="2000" b="1" kern="100" dirty="0">
                          <a:effectLst/>
                        </a:rPr>
                        <a:t> </a:t>
                      </a:r>
                      <a:r>
                        <a:rPr lang="en-US" sz="2000" b="1" kern="100" dirty="0" err="1">
                          <a:effectLst/>
                        </a:rPr>
                        <a:t>lõi</a:t>
                      </a:r>
                      <a:endParaRPr lang="en-US" sz="2000" b="1" kern="100" dirty="0">
                        <a:effectLst/>
                        <a:latin typeface="Times New Roman" panose="02020603050405020304" pitchFamily="18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50225" marR="50225" marT="33484" marB="33484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2000" b="1" kern="100" dirty="0" err="1">
                          <a:effectLst/>
                        </a:rPr>
                        <a:t>Sản</a:t>
                      </a:r>
                      <a:r>
                        <a:rPr lang="en-US" sz="2000" b="1" kern="100" dirty="0">
                          <a:effectLst/>
                        </a:rPr>
                        <a:t> </a:t>
                      </a:r>
                      <a:r>
                        <a:rPr lang="en-US" sz="2000" b="1" kern="100" dirty="0" err="1">
                          <a:effectLst/>
                        </a:rPr>
                        <a:t>phẩm</a:t>
                      </a:r>
                      <a:r>
                        <a:rPr lang="en-US" sz="2000" b="1" kern="100" dirty="0">
                          <a:effectLst/>
                        </a:rPr>
                        <a:t> </a:t>
                      </a:r>
                      <a:r>
                        <a:rPr lang="en-US" sz="2000" b="1" kern="100" dirty="0" err="1">
                          <a:effectLst/>
                        </a:rPr>
                        <a:t>mục</a:t>
                      </a:r>
                      <a:r>
                        <a:rPr lang="en-US" sz="2000" b="1" kern="100" dirty="0">
                          <a:effectLst/>
                        </a:rPr>
                        <a:t> </a:t>
                      </a:r>
                      <a:r>
                        <a:rPr lang="en-US" sz="2000" b="1" kern="100" dirty="0" err="1">
                          <a:effectLst/>
                        </a:rPr>
                        <a:t>tiêu</a:t>
                      </a:r>
                      <a:endParaRPr lang="en-US" sz="2000" b="1" kern="100" dirty="0">
                        <a:effectLst/>
                        <a:latin typeface="Times New Roman" panose="02020603050405020304" pitchFamily="18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50225" marR="50225" marT="33484" marB="33484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2000" b="1" kern="100" dirty="0" err="1">
                          <a:effectLst/>
                        </a:rPr>
                        <a:t>Trạng</a:t>
                      </a:r>
                      <a:r>
                        <a:rPr lang="en-US" sz="2000" b="1" kern="100" dirty="0">
                          <a:effectLst/>
                        </a:rPr>
                        <a:t> </a:t>
                      </a:r>
                      <a:r>
                        <a:rPr lang="en-US" sz="2000" b="1" kern="100" dirty="0" err="1">
                          <a:effectLst/>
                        </a:rPr>
                        <a:t>thái</a:t>
                      </a:r>
                      <a:endParaRPr lang="en-US" sz="2000" b="1" kern="100" dirty="0">
                        <a:effectLst/>
                        <a:latin typeface="Times New Roman" panose="02020603050405020304" pitchFamily="18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50225" marR="50225" marT="33484" marB="33484" anchor="ctr"/>
                </a:tc>
                <a:extLst>
                  <a:ext uri="{0D108BD9-81ED-4DB2-BD59-A6C34878D82A}">
                    <a16:rowId xmlns:a16="http://schemas.microsoft.com/office/drawing/2014/main" val="1891252432"/>
                  </a:ext>
                </a:extLst>
              </a:tr>
              <a:tr h="168022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2000" kern="100">
                          <a:effectLst/>
                        </a:rPr>
                        <a:t>NETL / U. Wyoming</a:t>
                      </a:r>
                      <a:endParaRPr lang="en-US" sz="2000" kern="100">
                        <a:effectLst/>
                        <a:latin typeface="Times New Roman" panose="02020603050405020304" pitchFamily="18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50225" marR="50225" marT="33484" marB="33484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2000" kern="100">
                          <a:effectLst/>
                        </a:rPr>
                        <a:t>Hoa Kỳ</a:t>
                      </a:r>
                      <a:endParaRPr lang="en-US" sz="2000" kern="100">
                        <a:effectLst/>
                        <a:latin typeface="Times New Roman" panose="02020603050405020304" pitchFamily="18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50225" marR="50225" marT="33484" marB="33484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2000" kern="100">
                          <a:effectLst/>
                        </a:rPr>
                        <a:t>Tro bay Powder River Basin (High-Ca)</a:t>
                      </a:r>
                      <a:endParaRPr lang="en-US" sz="2000" kern="100">
                        <a:effectLst/>
                        <a:latin typeface="Times New Roman" panose="02020603050405020304" pitchFamily="18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50225" marR="50225" marT="33484" marB="33484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2000" kern="100">
                          <a:effectLst/>
                        </a:rPr>
                        <a:t>Quy trình TREE (hòa tách thông minh, ambient T/P)</a:t>
                      </a:r>
                      <a:endParaRPr lang="en-US" sz="2000" kern="100">
                        <a:effectLst/>
                        <a:latin typeface="Times New Roman" panose="02020603050405020304" pitchFamily="18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50225" marR="50225" marT="33484" marB="33484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2000" kern="100">
                          <a:effectLst/>
                        </a:rPr>
                        <a:t>MREO, Khoáng sản thiết yếu (CMs)</a:t>
                      </a:r>
                      <a:endParaRPr lang="en-US" sz="2000" kern="100">
                        <a:effectLst/>
                        <a:latin typeface="Times New Roman" panose="02020603050405020304" pitchFamily="18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50225" marR="50225" marT="33484" marB="33484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2000" kern="100">
                          <a:effectLst/>
                        </a:rPr>
                        <a:t>Pilot vận hành (2025)</a:t>
                      </a:r>
                      <a:endParaRPr lang="en-US" sz="2000" kern="100">
                        <a:effectLst/>
                        <a:latin typeface="Times New Roman" panose="02020603050405020304" pitchFamily="18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50225" marR="50225" marT="33484" marB="33484" anchor="ctr"/>
                </a:tc>
                <a:extLst>
                  <a:ext uri="{0D108BD9-81ED-4DB2-BD59-A6C34878D82A}">
                    <a16:rowId xmlns:a16="http://schemas.microsoft.com/office/drawing/2014/main" val="27197933"/>
                  </a:ext>
                </a:extLst>
              </a:tr>
              <a:tr h="115191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2000" kern="100">
                          <a:effectLst/>
                        </a:rPr>
                        <a:t>Univ. of Kentucky</a:t>
                      </a:r>
                      <a:endParaRPr lang="en-US" sz="2000" kern="100">
                        <a:effectLst/>
                        <a:latin typeface="Times New Roman" panose="02020603050405020304" pitchFamily="18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50225" marR="50225" marT="33484" marB="33484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2000" kern="100" dirty="0" err="1">
                          <a:effectLst/>
                        </a:rPr>
                        <a:t>Hoa</a:t>
                      </a:r>
                      <a:r>
                        <a:rPr lang="en-US" sz="2000" kern="100" dirty="0">
                          <a:effectLst/>
                        </a:rPr>
                        <a:t> </a:t>
                      </a:r>
                      <a:r>
                        <a:rPr lang="en-US" sz="2000" kern="100" dirty="0" err="1">
                          <a:effectLst/>
                        </a:rPr>
                        <a:t>Kỳ</a:t>
                      </a:r>
                      <a:endParaRPr lang="en-US" sz="2000" kern="100" dirty="0">
                        <a:effectLst/>
                        <a:latin typeface="Times New Roman" panose="02020603050405020304" pitchFamily="18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50225" marR="50225" marT="33484" marB="33484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2000" kern="100">
                          <a:effectLst/>
                        </a:rPr>
                        <a:t>Đá thải &amp; Tro bay Appalachian</a:t>
                      </a:r>
                      <a:endParaRPr lang="en-US" sz="2000" kern="100">
                        <a:effectLst/>
                        <a:latin typeface="Times New Roman" panose="02020603050405020304" pitchFamily="18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50225" marR="50225" marT="33484" marB="33484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2000" kern="100">
                          <a:effectLst/>
                        </a:rPr>
                        <a:t>Tuyển nổi + Chiết dung môi + Bio</a:t>
                      </a:r>
                      <a:endParaRPr lang="en-US" sz="2000" kern="100">
                        <a:effectLst/>
                        <a:latin typeface="Times New Roman" panose="02020603050405020304" pitchFamily="18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50225" marR="50225" marT="33484" marB="33484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2000" kern="100" dirty="0">
                          <a:effectLst/>
                        </a:rPr>
                        <a:t>MREO </a:t>
                      </a:r>
                      <a:r>
                        <a:rPr lang="en-US" sz="2000" kern="100" dirty="0" err="1">
                          <a:effectLst/>
                        </a:rPr>
                        <a:t>tinh</a:t>
                      </a:r>
                      <a:r>
                        <a:rPr lang="en-US" sz="2000" kern="100" dirty="0">
                          <a:effectLst/>
                        </a:rPr>
                        <a:t> </a:t>
                      </a:r>
                      <a:r>
                        <a:rPr lang="en-US" sz="2000" kern="100" dirty="0" err="1">
                          <a:effectLst/>
                        </a:rPr>
                        <a:t>khiết</a:t>
                      </a:r>
                      <a:r>
                        <a:rPr lang="en-US" sz="2000" kern="100" dirty="0">
                          <a:effectLst/>
                        </a:rPr>
                        <a:t> 98%</a:t>
                      </a:r>
                      <a:endParaRPr lang="en-US" sz="2000" kern="100" dirty="0">
                        <a:effectLst/>
                        <a:latin typeface="Times New Roman" panose="02020603050405020304" pitchFamily="18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50225" marR="50225" marT="33484" marB="33484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2000" kern="100">
                          <a:effectLst/>
                        </a:rPr>
                        <a:t>Pilot</a:t>
                      </a:r>
                      <a:endParaRPr lang="en-US" sz="2000" kern="100">
                        <a:effectLst/>
                        <a:latin typeface="Times New Roman" panose="02020603050405020304" pitchFamily="18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50225" marR="50225" marT="33484" marB="33484" anchor="ctr"/>
                </a:tc>
                <a:extLst>
                  <a:ext uri="{0D108BD9-81ED-4DB2-BD59-A6C34878D82A}">
                    <a16:rowId xmlns:a16="http://schemas.microsoft.com/office/drawing/2014/main" val="2537813713"/>
                  </a:ext>
                </a:extLst>
              </a:tr>
              <a:tr h="181346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2000" kern="100">
                          <a:effectLst/>
                        </a:rPr>
                        <a:t>Datang Power</a:t>
                      </a:r>
                      <a:endParaRPr lang="en-US" sz="2000" kern="100">
                        <a:effectLst/>
                        <a:latin typeface="Times New Roman" panose="02020603050405020304" pitchFamily="18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50225" marR="50225" marT="33484" marB="33484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2000" kern="100">
                          <a:effectLst/>
                        </a:rPr>
                        <a:t>Trung Quốc</a:t>
                      </a:r>
                      <a:endParaRPr lang="en-US" sz="2000" kern="100">
                        <a:effectLst/>
                        <a:latin typeface="Times New Roman" panose="02020603050405020304" pitchFamily="18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50225" marR="50225" marT="33484" marB="33484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2000" kern="100">
                          <a:effectLst/>
                        </a:rPr>
                        <a:t>Tro bay hàm lượng Al cao</a:t>
                      </a:r>
                      <a:endParaRPr lang="en-US" sz="2000" kern="100">
                        <a:effectLst/>
                        <a:latin typeface="Times New Roman" panose="02020603050405020304" pitchFamily="18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50225" marR="50225" marT="33484" marB="33484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2000" kern="100">
                          <a:effectLst/>
                        </a:rPr>
                        <a:t>Nung kiềm (Lime-soda sintering) tích hợp Alumina</a:t>
                      </a:r>
                      <a:endParaRPr lang="en-US" sz="2000" kern="100">
                        <a:effectLst/>
                        <a:latin typeface="Times New Roman" panose="02020603050405020304" pitchFamily="18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50225" marR="50225" marT="33484" marB="33484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2000" kern="100">
                          <a:effectLst/>
                        </a:rPr>
                        <a:t>Alumina + REE + Gallium</a:t>
                      </a:r>
                      <a:endParaRPr lang="en-US" sz="2000" kern="100">
                        <a:effectLst/>
                        <a:latin typeface="Times New Roman" panose="02020603050405020304" pitchFamily="18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50225" marR="50225" marT="33484" marB="33484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2000" kern="100">
                          <a:effectLst/>
                        </a:rPr>
                        <a:t>Thương mại hóa quy mô lớn</a:t>
                      </a:r>
                      <a:endParaRPr lang="en-US" sz="2000" kern="100">
                        <a:effectLst/>
                        <a:latin typeface="Times New Roman" panose="02020603050405020304" pitchFamily="18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50225" marR="50225" marT="33484" marB="33484" anchor="ctr"/>
                </a:tc>
                <a:extLst>
                  <a:ext uri="{0D108BD9-81ED-4DB2-BD59-A6C34878D82A}">
                    <a16:rowId xmlns:a16="http://schemas.microsoft.com/office/drawing/2014/main" val="597317213"/>
                  </a:ext>
                </a:extLst>
              </a:tr>
              <a:tr h="97581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2000" kern="100">
                          <a:effectLst/>
                        </a:rPr>
                        <a:t>NLC India</a:t>
                      </a:r>
                      <a:endParaRPr lang="en-US" sz="2000" kern="100">
                        <a:effectLst/>
                        <a:latin typeface="Times New Roman" panose="02020603050405020304" pitchFamily="18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50225" marR="50225" marT="33484" marB="33484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2000" kern="100">
                          <a:effectLst/>
                        </a:rPr>
                        <a:t>Ấn Độ</a:t>
                      </a:r>
                      <a:endParaRPr lang="en-US" sz="2000" kern="100">
                        <a:effectLst/>
                        <a:latin typeface="Times New Roman" panose="02020603050405020304" pitchFamily="18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50225" marR="50225" marT="33484" marB="33484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2000" kern="100">
                          <a:effectLst/>
                        </a:rPr>
                        <a:t>Tro bay Lignite</a:t>
                      </a:r>
                      <a:endParaRPr lang="en-US" sz="2000" kern="100">
                        <a:effectLst/>
                        <a:latin typeface="Times New Roman" panose="02020603050405020304" pitchFamily="18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50225" marR="50225" marT="33484" marB="33484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2000" kern="100">
                          <a:effectLst/>
                        </a:rPr>
                        <a:t>Hòa tách axit + Trao đổi ion</a:t>
                      </a:r>
                      <a:endParaRPr lang="en-US" sz="2000" kern="100">
                        <a:effectLst/>
                        <a:latin typeface="Times New Roman" panose="02020603050405020304" pitchFamily="18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50225" marR="50225" marT="33484" marB="33484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2000" kern="100">
                          <a:effectLst/>
                        </a:rPr>
                        <a:t>MREO</a:t>
                      </a:r>
                      <a:endParaRPr lang="en-US" sz="2000" kern="100">
                        <a:effectLst/>
                        <a:latin typeface="Times New Roman" panose="02020603050405020304" pitchFamily="18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50225" marR="50225" marT="33484" marB="33484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2000" kern="100" dirty="0" err="1">
                          <a:effectLst/>
                        </a:rPr>
                        <a:t>Nghiên</a:t>
                      </a:r>
                      <a:r>
                        <a:rPr lang="en-US" sz="2000" kern="100" dirty="0">
                          <a:effectLst/>
                        </a:rPr>
                        <a:t> </a:t>
                      </a:r>
                      <a:r>
                        <a:rPr lang="en-US" sz="2000" kern="100" dirty="0" err="1">
                          <a:effectLst/>
                        </a:rPr>
                        <a:t>cứu</a:t>
                      </a:r>
                      <a:r>
                        <a:rPr lang="en-US" sz="2000" kern="100" dirty="0">
                          <a:effectLst/>
                        </a:rPr>
                        <a:t> / Pilot</a:t>
                      </a:r>
                      <a:endParaRPr lang="en-US" sz="2000" kern="100" dirty="0">
                        <a:effectLst/>
                        <a:latin typeface="Times New Roman" panose="02020603050405020304" pitchFamily="18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50225" marR="50225" marT="33484" marB="33484" anchor="ctr"/>
                </a:tc>
                <a:extLst>
                  <a:ext uri="{0D108BD9-81ED-4DB2-BD59-A6C34878D82A}">
                    <a16:rowId xmlns:a16="http://schemas.microsoft.com/office/drawing/2014/main" val="21744895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6158524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239C90-C99B-4BDF-9CF1-0C7F5D57B5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265" y="642594"/>
            <a:ext cx="10923638" cy="1371600"/>
          </a:xfrm>
        </p:spPr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Phân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tích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kinh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tế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kỹ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thuật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A54190-3CBA-4F01-BDDD-AC105F2541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9265" y="2103120"/>
            <a:ext cx="10923638" cy="3849624"/>
          </a:xfrm>
        </p:spPr>
        <p:txBody>
          <a:bodyPr>
            <a:noAutofit/>
          </a:bodyPr>
          <a:lstStyle/>
          <a:p>
            <a:pPr algn="just"/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"/>
              </a:rPr>
              <a:t>Doanh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"/>
              </a:rPr>
              <a:t>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"/>
              </a:rPr>
              <a:t>thu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"/>
              </a:rPr>
              <a:t>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"/>
              </a:rPr>
              <a:t>và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"/>
              </a:rPr>
              <a:t>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"/>
              </a:rPr>
              <a:t>vai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"/>
              </a:rPr>
              <a:t>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"/>
              </a:rPr>
              <a:t>trò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"/>
              </a:rPr>
              <a:t>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"/>
              </a:rPr>
              <a:t>của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"/>
              </a:rPr>
              <a:t>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"/>
              </a:rPr>
              <a:t>sản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"/>
              </a:rPr>
              <a:t>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"/>
              </a:rPr>
              <a:t>phẩm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"/>
              </a:rPr>
              <a:t>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"/>
              </a:rPr>
              <a:t>đi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"/>
              </a:rPr>
              <a:t>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"/>
              </a:rPr>
              <a:t>kèm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"/>
              </a:rPr>
              <a:t> (Co-products): </a:t>
            </a:r>
          </a:p>
          <a:p>
            <a:pPr lvl="1" algn="just"/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Nếu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chỉ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bán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REE,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với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hàm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lượng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đầu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vào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300 ppm, chi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phí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sản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xuất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1 kg REO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có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thể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lên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tới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$200-$300 USD,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cao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hơn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nhiều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so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với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giá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thị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trường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(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trừ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khi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giá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đất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hiếm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tăng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đột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biến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). </a:t>
            </a:r>
          </a:p>
          <a:p>
            <a:pPr lvl="1" algn="just"/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Scandium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là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"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cứu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cánh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"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của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các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dự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án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này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.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Giá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Scandi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oxit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rất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cao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(~4000-5000 USD/kg).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Dù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hàm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lượng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trong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tro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nhỏ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,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doanh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thu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từ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Sc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có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thể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chiếm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tới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50-80%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tổng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doanh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thu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từ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dòng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kim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loại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hiếm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.</a:t>
            </a:r>
            <a:r>
              <a:rPr lang="en-US" sz="2200" baseline="30000" dirty="0">
                <a:solidFill>
                  <a:srgbClr val="444746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</a:p>
          <a:p>
            <a:pPr lvl="1" algn="just"/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Việc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thu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hồi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Alumina (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giá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~$400/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tấn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)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với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khối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lượng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lớn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tạo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ra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dòng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tiền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ổn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định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,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bù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đắp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chi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phí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xử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lý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cơ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bản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. </a:t>
            </a:r>
          </a:p>
          <a:p>
            <a:pPr lvl="1" algn="just"/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Tro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sau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khi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xử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lý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(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đã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tách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kim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loại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nặng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,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cacbon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)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có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chất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lượng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cao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,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có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thể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bán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làm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phụ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gia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bê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tông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với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giá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cao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hơn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tro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thô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,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biến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chi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phí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xử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lý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chất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thải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thành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doanh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2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thu</a:t>
            </a:r>
            <a:r>
              <a:rPr lang="en-US" sz="22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84742116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239C90-C99B-4BDF-9CF1-0C7F5D57B5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599" y="642594"/>
            <a:ext cx="11002297" cy="1371600"/>
          </a:xfrm>
        </p:spPr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Phân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tích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kinh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tế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kỹ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thuật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A54190-3CBA-4F01-BDDD-AC105F2541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599" y="2103120"/>
            <a:ext cx="11002297" cy="3849624"/>
          </a:xfrm>
        </p:spPr>
        <p:txBody>
          <a:bodyPr>
            <a:noAutofit/>
          </a:bodyPr>
          <a:lstStyle/>
          <a:p>
            <a:pPr algn="just"/>
            <a:r>
              <a:rPr lang="en-US" sz="2400" b="1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Nhìn</a:t>
            </a:r>
            <a:r>
              <a:rPr lang="en-US" sz="2400" b="1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400" b="1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chung</a:t>
            </a:r>
            <a:r>
              <a:rPr lang="en-US" sz="2400" b="1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,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các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mô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hình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kinh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tế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chỉ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ra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rằng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,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để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đạt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điểm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hòa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vốn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và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sinh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lời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,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dự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án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bắt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buộc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phải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theo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mô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hình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"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Đa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sản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phẩm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" (Multi-product recovery</a:t>
            </a:r>
            <a:r>
              <a:rPr lang="en-US" sz="2400" b="1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)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: Thu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hồi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REE + Scandium + Alumina +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Vật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liệu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xây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dựng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.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Mô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hình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chỉ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thu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hồi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REE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đơn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thuần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là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không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khả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thi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về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kinh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r>
              <a:rPr lang="en-US" sz="24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tế</a:t>
            </a:r>
            <a:r>
              <a:rPr lang="en-US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</a:rPr>
              <a:t> 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21425998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C5C21B-DDF4-4900-A19D-F7755C071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9935" y="642594"/>
            <a:ext cx="10982633" cy="1371600"/>
          </a:xfrm>
        </p:spPr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Tác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động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Môi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trường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Pháp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lý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Xã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hội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323AE3-9B98-4288-A315-32D7678DE3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9935" y="2103120"/>
            <a:ext cx="10982633" cy="3849624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Tại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Hoa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Kỳ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,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quy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định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vềt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dư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đốt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than (CCR Rule)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của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EPA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đặt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ra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các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yêu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cầu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khắt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khe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về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đóng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cửa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hồ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chứa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tro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xỉ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và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ngăn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ngừa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rò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rỉ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nước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ngầm</a:t>
            </a:r>
            <a:r>
              <a:rPr lang="en-US" sz="2400" kern="100" dirty="0">
                <a:solidFill>
                  <a:srgbClr val="1F1F1F"/>
                </a:solidFill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kern="100" dirty="0">
                <a:solidFill>
                  <a:srgbClr val="1F1F1F"/>
                </a:solidFill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  <a:sym typeface="Symbol" panose="05050102010706020507" pitchFamily="18" charset="2"/>
              </a:rPr>
              <a:t>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tạo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ra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áp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lực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(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và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cơ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hội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)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cho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u="sng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các</a:t>
            </a:r>
            <a:r>
              <a:rPr lang="en-US" sz="2400" u="sng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u="sng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công</a:t>
            </a:r>
            <a:r>
              <a:rPr lang="en-US" sz="2400" u="sng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ty </a:t>
            </a:r>
            <a:r>
              <a:rPr lang="en-US" sz="2400" u="sng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điện</a:t>
            </a:r>
            <a:r>
              <a:rPr lang="en-US" sz="2400" u="sng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u="sng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lực</a:t>
            </a:r>
            <a:r>
              <a:rPr lang="en-US" sz="2400" u="sng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u="sng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phải</a:t>
            </a:r>
            <a:r>
              <a:rPr lang="en-US" sz="2400" u="sng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u="sng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xử</a:t>
            </a:r>
            <a:r>
              <a:rPr lang="en-US" sz="2400" u="sng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u="sng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lý</a:t>
            </a:r>
            <a:r>
              <a:rPr lang="en-US" sz="2400" u="sng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u="sng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các</a:t>
            </a:r>
            <a:r>
              <a:rPr lang="en-US" sz="2400" u="sng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u="sng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bãi</a:t>
            </a:r>
            <a:r>
              <a:rPr lang="en-US" sz="2400" u="sng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u="sng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tro</a:t>
            </a:r>
            <a:r>
              <a:rPr lang="en-US" sz="2400" u="sng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u="sng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tồn</a:t>
            </a:r>
            <a:r>
              <a:rPr lang="en-US" sz="2400" u="sng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u="sng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lưu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. </a:t>
            </a:r>
          </a:p>
          <a:p>
            <a:pPr marL="0" indent="0" algn="just">
              <a:buNone/>
            </a:pP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Công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nghệ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thu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hồi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REE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giúp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chuyển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đổi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các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bãi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thải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này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,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giảm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thiểu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nguy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cơ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ô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nhiễm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nước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ngầm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, do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đó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có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thể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nhận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được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sự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ủng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hộ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và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ưu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đãi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từ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chính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sách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môi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trường</a:t>
            </a:r>
            <a:r>
              <a:rPr lang="en-US" sz="2400" kern="100" dirty="0">
                <a:solidFill>
                  <a:srgbClr val="1F1F1F"/>
                </a:solidFill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.</a:t>
            </a:r>
            <a:endParaRPr lang="en-US" sz="2400" kern="100" dirty="0">
              <a:effectLst/>
              <a:latin typeface="Times New Roman" panose="02020603050405020304" pitchFamily="18" charset="0"/>
              <a:ea typeface="Malgun Gothic" panose="020B0503020000020004" pitchFamily="34" charset="-127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194771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C5C21B-DDF4-4900-A19D-F7755C071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599" y="642594"/>
            <a:ext cx="11021961" cy="1371600"/>
          </a:xfrm>
        </p:spPr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Tác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động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Môi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trường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Pháp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lý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Xã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hội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323AE3-9B98-4288-A315-32D7678DE3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599" y="2103120"/>
            <a:ext cx="11021961" cy="3849624"/>
          </a:xfrm>
        </p:spPr>
        <p:txBody>
          <a:bodyPr>
            <a:normAutofit/>
          </a:bodyPr>
          <a:lstStyle/>
          <a:p>
            <a:pPr indent="0"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en-US" sz="2400" u="sng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"/>
                <a:cs typeface="Times New Roman" panose="02020603050405020304" pitchFamily="18" charset="0"/>
              </a:rPr>
              <a:t>Quản</a:t>
            </a:r>
            <a:r>
              <a:rPr lang="en-US" sz="2400" u="sng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"/>
                <a:cs typeface="Times New Roman" panose="02020603050405020304" pitchFamily="18" charset="0"/>
              </a:rPr>
              <a:t> </a:t>
            </a:r>
            <a:r>
              <a:rPr lang="en-US" sz="2400" u="sng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"/>
                <a:cs typeface="Times New Roman" panose="02020603050405020304" pitchFamily="18" charset="0"/>
              </a:rPr>
              <a:t>lý</a:t>
            </a:r>
            <a:r>
              <a:rPr lang="en-US" sz="2400" u="sng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"/>
                <a:cs typeface="Times New Roman" panose="02020603050405020304" pitchFamily="18" charset="0"/>
              </a:rPr>
              <a:t> </a:t>
            </a:r>
            <a:r>
              <a:rPr lang="en-US" sz="2400" u="sng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"/>
                <a:cs typeface="Times New Roman" panose="02020603050405020304" pitchFamily="18" charset="0"/>
              </a:rPr>
              <a:t>chất</a:t>
            </a:r>
            <a:r>
              <a:rPr lang="en-US" sz="2400" u="sng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"/>
                <a:cs typeface="Times New Roman" panose="02020603050405020304" pitchFamily="18" charset="0"/>
              </a:rPr>
              <a:t> </a:t>
            </a:r>
            <a:r>
              <a:rPr lang="en-US" sz="2400" u="sng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"/>
                <a:cs typeface="Times New Roman" panose="02020603050405020304" pitchFamily="18" charset="0"/>
              </a:rPr>
              <a:t>thải</a:t>
            </a:r>
            <a:r>
              <a:rPr lang="en-US" sz="2400" u="sng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"/>
                <a:cs typeface="Times New Roman" panose="02020603050405020304" pitchFamily="18" charset="0"/>
              </a:rPr>
              <a:t> </a:t>
            </a:r>
            <a:r>
              <a:rPr lang="en-US" sz="2400" u="sng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"/>
                <a:cs typeface="Times New Roman" panose="02020603050405020304" pitchFamily="18" charset="0"/>
              </a:rPr>
              <a:t>phóng</a:t>
            </a:r>
            <a:r>
              <a:rPr lang="en-US" sz="2400" u="sng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"/>
                <a:cs typeface="Times New Roman" panose="02020603050405020304" pitchFamily="18" charset="0"/>
              </a:rPr>
              <a:t> </a:t>
            </a:r>
            <a:r>
              <a:rPr lang="en-US" sz="2400" u="sng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"/>
                <a:cs typeface="Times New Roman" panose="02020603050405020304" pitchFamily="18" charset="0"/>
              </a:rPr>
              <a:t>xạ</a:t>
            </a:r>
            <a:r>
              <a:rPr lang="en-US" sz="2400" u="sng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"/>
                <a:cs typeface="Times New Roman" panose="02020603050405020304" pitchFamily="18" charset="0"/>
              </a:rPr>
              <a:t> (NORM):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Như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đã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phân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tích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,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việc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xử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lý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tro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bay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tập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trung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các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nguyên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tố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phóng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xạ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(Th, U). </a:t>
            </a:r>
          </a:p>
          <a:p>
            <a:pPr indent="0"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Các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quy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trình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công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nghệ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hiện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đại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phải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đảm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bảo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tách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bỏ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hoàn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toàn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các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nguyên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tố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này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khỏi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sản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phẩm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thương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mại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và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quản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lý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dòng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thải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chứa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phóng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xạ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theo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quy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định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về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NORM (Naturally Occurring Radioactive Materials). </a:t>
            </a:r>
          </a:p>
          <a:p>
            <a:pPr indent="0"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Đây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là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một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chi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phí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tuân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thủ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(compliance cost)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không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thể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bỏ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qua.</a:t>
            </a:r>
            <a:endParaRPr lang="en-US" sz="2400" kern="100" dirty="0">
              <a:effectLst/>
              <a:latin typeface="Times New Roman" panose="02020603050405020304" pitchFamily="18" charset="0"/>
              <a:ea typeface="Malgun Gothic" panose="020B0503020000020004" pitchFamily="34" charset="-127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7152798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EA7B84-C003-4A6D-9D7A-57C5900252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9767" y="642594"/>
            <a:ext cx="10962967" cy="1371600"/>
          </a:xfrm>
        </p:spPr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Tác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động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Môi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trường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Pháp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lý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Xã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hội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DB019E-8B2C-4E3B-A81F-FAFE30A211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9767" y="2103120"/>
            <a:ext cx="10962967" cy="3849624"/>
          </a:xfrm>
        </p:spPr>
        <p:txBody>
          <a:bodyPr>
            <a:normAutofit/>
          </a:bodyPr>
          <a:lstStyle/>
          <a:p>
            <a:pPr algn="just"/>
            <a:r>
              <a:rPr lang="en-US" sz="2400" u="sng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"/>
                <a:cs typeface="Times New Roman" panose="02020603050405020304" pitchFamily="18" charset="0"/>
              </a:rPr>
              <a:t>Lợi</a:t>
            </a:r>
            <a:r>
              <a:rPr lang="en-US" sz="2400" u="sng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"/>
                <a:cs typeface="Times New Roman" panose="02020603050405020304" pitchFamily="18" charset="0"/>
              </a:rPr>
              <a:t> </a:t>
            </a:r>
            <a:r>
              <a:rPr lang="en-US" sz="2400" u="sng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"/>
                <a:cs typeface="Times New Roman" panose="02020603050405020304" pitchFamily="18" charset="0"/>
              </a:rPr>
              <a:t>ích</a:t>
            </a:r>
            <a:r>
              <a:rPr lang="en-US" sz="2400" u="sng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"/>
                <a:cs typeface="Times New Roman" panose="02020603050405020304" pitchFamily="18" charset="0"/>
              </a:rPr>
              <a:t> </a:t>
            </a:r>
            <a:r>
              <a:rPr lang="en-US" sz="2400" u="sng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"/>
                <a:cs typeface="Times New Roman" panose="02020603050405020304" pitchFamily="18" charset="0"/>
              </a:rPr>
              <a:t>môi</a:t>
            </a:r>
            <a:r>
              <a:rPr lang="en-US" sz="2400" u="sng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"/>
                <a:cs typeface="Times New Roman" panose="02020603050405020304" pitchFamily="18" charset="0"/>
              </a:rPr>
              <a:t> </a:t>
            </a:r>
            <a:r>
              <a:rPr lang="en-US" sz="2400" u="sng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"/>
                <a:cs typeface="Times New Roman" panose="02020603050405020304" pitchFamily="18" charset="0"/>
              </a:rPr>
              <a:t>trường</a:t>
            </a:r>
            <a:r>
              <a:rPr lang="en-US" sz="2400" u="sng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"/>
                <a:cs typeface="Times New Roman" panose="02020603050405020304" pitchFamily="18" charset="0"/>
              </a:rPr>
              <a:t> </a:t>
            </a:r>
            <a:r>
              <a:rPr lang="en-US" sz="2400" u="sng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"/>
                <a:cs typeface="Times New Roman" panose="02020603050405020304" pitchFamily="18" charset="0"/>
              </a:rPr>
              <a:t>toàn</a:t>
            </a:r>
            <a:r>
              <a:rPr lang="en-US" sz="2400" u="sng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"/>
                <a:cs typeface="Times New Roman" panose="02020603050405020304" pitchFamily="18" charset="0"/>
              </a:rPr>
              <a:t> </a:t>
            </a:r>
            <a:r>
              <a:rPr lang="en-US" sz="2400" u="sng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"/>
                <a:cs typeface="Times New Roman" panose="02020603050405020304" pitchFamily="18" charset="0"/>
              </a:rPr>
              <a:t>diện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"/>
                <a:cs typeface="Times New Roman" panose="02020603050405020304" pitchFamily="18" charset="0"/>
              </a:rPr>
              <a:t>: </a:t>
            </a:r>
          </a:p>
          <a:p>
            <a:pPr lvl="1" algn="just"/>
            <a:r>
              <a:rPr lang="en-US" sz="22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So </a:t>
            </a:r>
            <a:r>
              <a:rPr lang="en-US" sz="22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với</a:t>
            </a:r>
            <a:r>
              <a:rPr lang="en-US" sz="22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2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khai</a:t>
            </a:r>
            <a:r>
              <a:rPr lang="en-US" sz="22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2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thác</a:t>
            </a:r>
            <a:r>
              <a:rPr lang="en-US" sz="22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2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mỏ</a:t>
            </a:r>
            <a:r>
              <a:rPr lang="en-US" sz="22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2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đất</a:t>
            </a:r>
            <a:r>
              <a:rPr lang="en-US" sz="22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2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hiếm</a:t>
            </a:r>
            <a:r>
              <a:rPr lang="en-US" sz="22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2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truyền</a:t>
            </a:r>
            <a:r>
              <a:rPr lang="en-US" sz="22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2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thống</a:t>
            </a:r>
            <a:r>
              <a:rPr lang="en-US" sz="22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(</a:t>
            </a:r>
            <a:r>
              <a:rPr lang="en-US" sz="22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thường</a:t>
            </a:r>
            <a:r>
              <a:rPr lang="en-US" sz="22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2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gây</a:t>
            </a:r>
            <a:r>
              <a:rPr lang="en-US" sz="22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2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tàn</a:t>
            </a:r>
            <a:r>
              <a:rPr lang="en-US" sz="22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2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phá</a:t>
            </a:r>
            <a:r>
              <a:rPr lang="en-US" sz="22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2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cảnh</a:t>
            </a:r>
            <a:r>
              <a:rPr lang="en-US" sz="22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2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quan</a:t>
            </a:r>
            <a:r>
              <a:rPr lang="en-US" sz="22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, </a:t>
            </a:r>
            <a:r>
              <a:rPr lang="en-US" sz="22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xói</a:t>
            </a:r>
            <a:r>
              <a:rPr lang="en-US" sz="22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2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mòn</a:t>
            </a:r>
            <a:r>
              <a:rPr lang="en-US" sz="22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2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đất</a:t>
            </a:r>
            <a:r>
              <a:rPr lang="en-US" sz="22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2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và</a:t>
            </a:r>
            <a:r>
              <a:rPr lang="en-US" sz="22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ô </a:t>
            </a:r>
            <a:r>
              <a:rPr lang="en-US" sz="22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nhiễm</a:t>
            </a:r>
            <a:r>
              <a:rPr lang="en-US" sz="22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2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nguồn</a:t>
            </a:r>
            <a:r>
              <a:rPr lang="en-US" sz="22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2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nước</a:t>
            </a:r>
            <a:r>
              <a:rPr lang="en-US" sz="22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2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nghiêm</a:t>
            </a:r>
            <a:r>
              <a:rPr lang="en-US" sz="22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2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trọng</a:t>
            </a:r>
            <a:r>
              <a:rPr lang="en-US" sz="22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), </a:t>
            </a:r>
            <a:r>
              <a:rPr lang="en-US" sz="22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việc</a:t>
            </a:r>
            <a:r>
              <a:rPr lang="en-US" sz="22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2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khai</a:t>
            </a:r>
            <a:r>
              <a:rPr lang="en-US" sz="22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2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thác</a:t>
            </a:r>
            <a:r>
              <a:rPr lang="en-US" sz="22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2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từ</a:t>
            </a:r>
            <a:r>
              <a:rPr lang="en-US" sz="22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2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tro</a:t>
            </a:r>
            <a:r>
              <a:rPr lang="en-US" sz="22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bay </a:t>
            </a:r>
            <a:r>
              <a:rPr lang="en-US" sz="22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là</a:t>
            </a:r>
            <a:r>
              <a:rPr lang="en-US" sz="22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2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hoạt</a:t>
            </a:r>
            <a:r>
              <a:rPr lang="en-US" sz="22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2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động</a:t>
            </a:r>
            <a:r>
              <a:rPr lang="en-US" sz="22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"</a:t>
            </a:r>
            <a:r>
              <a:rPr lang="en-US" sz="22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làm</a:t>
            </a:r>
            <a:r>
              <a:rPr lang="en-US" sz="22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2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sạch</a:t>
            </a:r>
            <a:r>
              <a:rPr lang="en-US" sz="22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". </a:t>
            </a:r>
          </a:p>
          <a:p>
            <a:pPr lvl="1" algn="just"/>
            <a:r>
              <a:rPr lang="en-US" sz="22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Hoạt</a:t>
            </a:r>
            <a:r>
              <a:rPr lang="en-US" sz="22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2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động</a:t>
            </a:r>
            <a:r>
              <a:rPr lang="en-US" sz="22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2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này</a:t>
            </a:r>
            <a:r>
              <a:rPr lang="en-US" sz="22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2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xử</a:t>
            </a:r>
            <a:r>
              <a:rPr lang="en-US" sz="22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2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lý</a:t>
            </a:r>
            <a:r>
              <a:rPr lang="en-US" sz="22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2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một</a:t>
            </a:r>
            <a:r>
              <a:rPr lang="en-US" sz="22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2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loại</a:t>
            </a:r>
            <a:r>
              <a:rPr lang="en-US" sz="22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2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chất</a:t>
            </a:r>
            <a:r>
              <a:rPr lang="en-US" sz="22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2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thải</a:t>
            </a:r>
            <a:r>
              <a:rPr lang="en-US" sz="22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2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nguy</a:t>
            </a:r>
            <a:r>
              <a:rPr lang="en-US" sz="22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2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hại</a:t>
            </a:r>
            <a:r>
              <a:rPr lang="en-US" sz="22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2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hiện</a:t>
            </a:r>
            <a:r>
              <a:rPr lang="en-US" sz="22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2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hữu</a:t>
            </a:r>
            <a:r>
              <a:rPr lang="en-US" sz="22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, </a:t>
            </a:r>
            <a:r>
              <a:rPr lang="en-US" sz="22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thu</a:t>
            </a:r>
            <a:r>
              <a:rPr lang="en-US" sz="22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2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hồi</a:t>
            </a:r>
            <a:r>
              <a:rPr lang="en-US" sz="22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2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tài</a:t>
            </a:r>
            <a:r>
              <a:rPr lang="en-US" sz="22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2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nguyên</a:t>
            </a:r>
            <a:r>
              <a:rPr lang="en-US" sz="22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, </a:t>
            </a:r>
            <a:r>
              <a:rPr lang="en-US" sz="22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và</a:t>
            </a:r>
            <a:r>
              <a:rPr lang="en-US" sz="22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2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trả</a:t>
            </a:r>
            <a:r>
              <a:rPr lang="en-US" sz="22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2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lại</a:t>
            </a:r>
            <a:r>
              <a:rPr lang="en-US" sz="22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2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vật</a:t>
            </a:r>
            <a:r>
              <a:rPr lang="en-US" sz="22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2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liệu</a:t>
            </a:r>
            <a:r>
              <a:rPr lang="en-US" sz="22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an </a:t>
            </a:r>
            <a:r>
              <a:rPr lang="en-US" sz="22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toàn</a:t>
            </a:r>
            <a:r>
              <a:rPr lang="en-US" sz="22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2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hơn</a:t>
            </a:r>
            <a:r>
              <a:rPr lang="en-US" sz="22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. </a:t>
            </a:r>
          </a:p>
          <a:p>
            <a:pPr marL="0" indent="0" algn="just">
              <a:buNone/>
            </a:pP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Đây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là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điểm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cộng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lớn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giúp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các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dự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án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này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dễ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dàng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được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chấp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nhận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bởi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cộng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đồng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và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chính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quyền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.</a:t>
            </a:r>
            <a:endParaRPr lang="en-US" sz="2400" kern="100" dirty="0">
              <a:effectLst/>
              <a:latin typeface="Times New Roman" panose="02020603050405020304" pitchFamily="18" charset="0"/>
              <a:ea typeface="Malgun Gothic" panose="020B0503020000020004" pitchFamily="34" charset="-127"/>
              <a:cs typeface="Times New Roman" panose="02020603050405020304" pitchFamily="18" charset="0"/>
            </a:endParaRPr>
          </a:p>
          <a:p>
            <a:pPr algn="just"/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90474681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5D570A-C391-4AC5-BD95-4B496FDD4A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9431" y="642594"/>
            <a:ext cx="10992465" cy="1371600"/>
          </a:xfrm>
        </p:spPr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5.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Kết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luận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triển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vọng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tương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lai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062A6F-C10F-47D2-8126-517CFE14FD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9431" y="2103120"/>
            <a:ext cx="10992465" cy="3849624"/>
          </a:xfrm>
        </p:spPr>
        <p:txBody>
          <a:bodyPr>
            <a:noAutofit/>
          </a:bodyPr>
          <a:lstStyle/>
          <a:p>
            <a:pPr indent="270510" algn="just">
              <a:lnSpc>
                <a:spcPct val="115000"/>
              </a:lnSpc>
              <a:spcAft>
                <a:spcPts val="800"/>
              </a:spcAft>
            </a:pP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Công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nghệ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thu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hồi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đất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hiếm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từ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tro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bay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đã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đi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một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chặng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đường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dài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từ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những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nghiên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cứu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phòng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thí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nghiệm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sơ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khai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đến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các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nhà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máy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pilot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hiện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đại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.</a:t>
            </a:r>
            <a:endParaRPr lang="en-US" sz="2400" kern="100" dirty="0">
              <a:effectLst/>
              <a:latin typeface="Times New Roman" panose="02020603050405020304" pitchFamily="18" charset="0"/>
              <a:ea typeface="Malgun Gothic" panose="020B0503020000020004" pitchFamily="34" charset="-127"/>
              <a:cs typeface="Times New Roman" panose="02020603050405020304" pitchFamily="18" charset="0"/>
            </a:endParaRPr>
          </a:p>
          <a:p>
            <a:pPr lvl="1" indent="270510" algn="just">
              <a:lnSpc>
                <a:spcPct val="115000"/>
              </a:lnSpc>
              <a:spcAft>
                <a:spcPts val="800"/>
              </a:spcAft>
            </a:pPr>
            <a:r>
              <a:rPr lang="en-US" sz="2200" b="1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Về</a:t>
            </a:r>
            <a:r>
              <a:rPr lang="en-US" sz="2200" b="1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200" b="1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công</a:t>
            </a:r>
            <a:r>
              <a:rPr lang="en-US" sz="2200" b="1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200" b="1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nghệ</a:t>
            </a:r>
            <a:r>
              <a:rPr lang="en-US" sz="2200" b="1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:</a:t>
            </a:r>
            <a:r>
              <a:rPr lang="en-US" sz="22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2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Đã</a:t>
            </a:r>
            <a:r>
              <a:rPr lang="en-US" sz="22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2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có</a:t>
            </a:r>
            <a:r>
              <a:rPr lang="en-US" sz="22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2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các</a:t>
            </a:r>
            <a:r>
              <a:rPr lang="en-US" sz="22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2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giải</a:t>
            </a:r>
            <a:r>
              <a:rPr lang="en-US" sz="22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2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pháp</a:t>
            </a:r>
            <a:r>
              <a:rPr lang="en-US" sz="22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2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cho</a:t>
            </a:r>
            <a:r>
              <a:rPr lang="en-US" sz="22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2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yếu</a:t>
            </a:r>
            <a:r>
              <a:rPr lang="en-US" sz="22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2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tố</a:t>
            </a:r>
            <a:r>
              <a:rPr lang="en-US" sz="22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"</a:t>
            </a:r>
            <a:r>
              <a:rPr lang="en-US" sz="22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nhà</a:t>
            </a:r>
            <a:r>
              <a:rPr lang="en-US" sz="22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2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tù</a:t>
            </a:r>
            <a:r>
              <a:rPr lang="en-US" sz="22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2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thủy</a:t>
            </a:r>
            <a:r>
              <a:rPr lang="en-US" sz="22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2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tinh</a:t>
            </a:r>
            <a:r>
              <a:rPr lang="en-US" sz="22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" </a:t>
            </a:r>
            <a:r>
              <a:rPr lang="en-US" sz="22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thông</a:t>
            </a:r>
            <a:r>
              <a:rPr lang="en-US" sz="22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qua </a:t>
            </a:r>
            <a:r>
              <a:rPr lang="en-US" sz="22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các</a:t>
            </a:r>
            <a:r>
              <a:rPr lang="en-US" sz="22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2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phương</a:t>
            </a:r>
            <a:r>
              <a:rPr lang="en-US" sz="22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2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pháp</a:t>
            </a:r>
            <a:r>
              <a:rPr lang="en-US" sz="22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2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nung</a:t>
            </a:r>
            <a:r>
              <a:rPr lang="en-US" sz="22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2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kiềm</a:t>
            </a:r>
            <a:r>
              <a:rPr lang="en-US" sz="22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2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và</a:t>
            </a:r>
            <a:r>
              <a:rPr lang="en-US" sz="22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2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thiêu</a:t>
            </a:r>
            <a:r>
              <a:rPr lang="en-US" sz="22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2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axit</a:t>
            </a:r>
            <a:r>
              <a:rPr lang="en-US" sz="22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2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tiên</a:t>
            </a:r>
            <a:r>
              <a:rPr lang="en-US" sz="22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2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tiến</a:t>
            </a:r>
            <a:r>
              <a:rPr lang="en-US" sz="22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. </a:t>
            </a:r>
            <a:r>
              <a:rPr lang="en-US" sz="22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Các</a:t>
            </a:r>
            <a:r>
              <a:rPr lang="en-US" sz="22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2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vấn</a:t>
            </a:r>
            <a:r>
              <a:rPr lang="en-US" sz="22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2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đề</a:t>
            </a:r>
            <a:r>
              <a:rPr lang="en-US" sz="22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2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kỹ</a:t>
            </a:r>
            <a:r>
              <a:rPr lang="en-US" sz="22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2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thuật</a:t>
            </a:r>
            <a:r>
              <a:rPr lang="en-US" sz="22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2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hóc</a:t>
            </a:r>
            <a:r>
              <a:rPr lang="en-US" sz="22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2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búa</a:t>
            </a:r>
            <a:r>
              <a:rPr lang="en-US" sz="22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2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như</a:t>
            </a:r>
            <a:r>
              <a:rPr lang="en-US" sz="22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2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sự</a:t>
            </a:r>
            <a:r>
              <a:rPr lang="en-US" sz="22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2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tạo</a:t>
            </a:r>
            <a:r>
              <a:rPr lang="en-US" sz="22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gel silica hay </a:t>
            </a:r>
            <a:r>
              <a:rPr lang="en-US" sz="22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nhiễu</a:t>
            </a:r>
            <a:r>
              <a:rPr lang="en-US" sz="22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2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tạp</a:t>
            </a:r>
            <a:r>
              <a:rPr lang="en-US" sz="22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2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chất</a:t>
            </a:r>
            <a:r>
              <a:rPr lang="en-US" sz="22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2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sắt</a:t>
            </a:r>
            <a:r>
              <a:rPr lang="en-US" sz="22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2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đã</a:t>
            </a:r>
            <a:r>
              <a:rPr lang="en-US" sz="22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2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có</a:t>
            </a:r>
            <a:r>
              <a:rPr lang="en-US" sz="22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2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giải</a:t>
            </a:r>
            <a:r>
              <a:rPr lang="en-US" sz="22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2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pháp</a:t>
            </a:r>
            <a:r>
              <a:rPr lang="en-US" sz="22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2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kiểm</a:t>
            </a:r>
            <a:r>
              <a:rPr lang="en-US" sz="22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2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soát</a:t>
            </a:r>
            <a:r>
              <a:rPr lang="en-US" sz="22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2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hiệu</a:t>
            </a:r>
            <a:r>
              <a:rPr lang="en-US" sz="22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2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quả</a:t>
            </a:r>
            <a:r>
              <a:rPr lang="en-US" sz="22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.</a:t>
            </a:r>
            <a:endParaRPr lang="en-US" sz="2200" kern="100" dirty="0">
              <a:effectLst/>
              <a:latin typeface="Times New Roman" panose="02020603050405020304" pitchFamily="18" charset="0"/>
              <a:ea typeface="Malgun Gothic" panose="020B0503020000020004" pitchFamily="34" charset="-127"/>
              <a:cs typeface="Times New Roman" panose="02020603050405020304" pitchFamily="18" charset="0"/>
            </a:endParaRPr>
          </a:p>
          <a:p>
            <a:pPr lvl="1" indent="270510" algn="just">
              <a:lnSpc>
                <a:spcPct val="115000"/>
              </a:lnSpc>
              <a:spcAft>
                <a:spcPts val="800"/>
              </a:spcAft>
            </a:pPr>
            <a:r>
              <a:rPr lang="en-US" sz="2200" b="1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Về</a:t>
            </a:r>
            <a:r>
              <a:rPr lang="en-US" sz="2200" b="1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200" b="1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kinh</a:t>
            </a:r>
            <a:r>
              <a:rPr lang="en-US" sz="2200" b="1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200" b="1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tế</a:t>
            </a:r>
            <a:r>
              <a:rPr lang="en-US" sz="2200" b="1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:</a:t>
            </a:r>
            <a:r>
              <a:rPr lang="en-US" sz="22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2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Bài</a:t>
            </a:r>
            <a:r>
              <a:rPr lang="en-US" sz="22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2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toán</a:t>
            </a:r>
            <a:r>
              <a:rPr lang="en-US" sz="22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chi </a:t>
            </a:r>
            <a:r>
              <a:rPr lang="en-US" sz="22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phí</a:t>
            </a:r>
            <a:r>
              <a:rPr lang="en-US" sz="22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2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đã</a:t>
            </a:r>
            <a:r>
              <a:rPr lang="en-US" sz="22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2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được</a:t>
            </a:r>
            <a:r>
              <a:rPr lang="en-US" sz="22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2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định</a:t>
            </a:r>
            <a:r>
              <a:rPr lang="en-US" sz="22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2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hình</a:t>
            </a:r>
            <a:r>
              <a:rPr lang="en-US" sz="22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2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rõ</a:t>
            </a:r>
            <a:r>
              <a:rPr lang="en-US" sz="22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2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ràng</a:t>
            </a:r>
            <a:r>
              <a:rPr lang="en-US" sz="22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: </a:t>
            </a:r>
            <a:r>
              <a:rPr lang="en-US" sz="22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không</a:t>
            </a:r>
            <a:r>
              <a:rPr lang="en-US" sz="22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2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thể</a:t>
            </a:r>
            <a:r>
              <a:rPr lang="en-US" sz="22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2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chỉ</a:t>
            </a:r>
            <a:r>
              <a:rPr lang="en-US" sz="22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2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dựa</a:t>
            </a:r>
            <a:r>
              <a:rPr lang="en-US" sz="22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2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vào</a:t>
            </a:r>
            <a:r>
              <a:rPr lang="en-US" sz="22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REE. </a:t>
            </a:r>
            <a:r>
              <a:rPr lang="en-US" sz="22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Tương</a:t>
            </a:r>
            <a:r>
              <a:rPr lang="en-US" sz="22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2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lai</a:t>
            </a:r>
            <a:r>
              <a:rPr lang="en-US" sz="22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2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thuộc</a:t>
            </a:r>
            <a:r>
              <a:rPr lang="en-US" sz="22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2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về</a:t>
            </a:r>
            <a:r>
              <a:rPr lang="en-US" sz="22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2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các</a:t>
            </a:r>
            <a:r>
              <a:rPr lang="en-US" sz="22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2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tổ</a:t>
            </a:r>
            <a:r>
              <a:rPr lang="en-US" sz="22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2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hợp</a:t>
            </a:r>
            <a:r>
              <a:rPr lang="en-US" sz="22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2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nhà</a:t>
            </a:r>
            <a:r>
              <a:rPr lang="en-US" sz="22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2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máy</a:t>
            </a:r>
            <a:r>
              <a:rPr lang="en-US" sz="22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2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lọc</a:t>
            </a:r>
            <a:r>
              <a:rPr lang="en-US" sz="22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2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hóa</a:t>
            </a:r>
            <a:r>
              <a:rPr lang="en-US" sz="22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2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đa</a:t>
            </a:r>
            <a:r>
              <a:rPr lang="en-US" sz="22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2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kim</a:t>
            </a:r>
            <a:r>
              <a:rPr lang="en-US" sz="22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2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loại</a:t>
            </a:r>
            <a:r>
              <a:rPr lang="en-US" sz="22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, </a:t>
            </a:r>
            <a:r>
              <a:rPr lang="en-US" sz="22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nơi</a:t>
            </a:r>
            <a:r>
              <a:rPr lang="en-US" sz="22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2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tro</a:t>
            </a:r>
            <a:r>
              <a:rPr lang="en-US" sz="22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bay </a:t>
            </a:r>
            <a:r>
              <a:rPr lang="en-US" sz="22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được</a:t>
            </a:r>
            <a:r>
              <a:rPr lang="en-US" sz="22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2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xem</a:t>
            </a:r>
            <a:r>
              <a:rPr lang="en-US" sz="22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2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như</a:t>
            </a:r>
            <a:r>
              <a:rPr lang="en-US" sz="22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2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một</a:t>
            </a:r>
            <a:r>
              <a:rPr lang="en-US" sz="22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2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loại</a:t>
            </a:r>
            <a:r>
              <a:rPr lang="en-US" sz="22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2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quặng</a:t>
            </a:r>
            <a:r>
              <a:rPr lang="en-US" sz="22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2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đa</a:t>
            </a:r>
            <a:r>
              <a:rPr lang="en-US" sz="22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2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kim</a:t>
            </a:r>
            <a:r>
              <a:rPr lang="en-US" sz="22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(polymetallic ore) </a:t>
            </a:r>
            <a:r>
              <a:rPr lang="en-US" sz="22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để</a:t>
            </a:r>
            <a:r>
              <a:rPr lang="en-US" sz="22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2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sản</a:t>
            </a:r>
            <a:r>
              <a:rPr lang="en-US" sz="22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2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xuất</a:t>
            </a:r>
            <a:r>
              <a:rPr lang="en-US" sz="22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2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đồng</a:t>
            </a:r>
            <a:r>
              <a:rPr lang="en-US" sz="22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2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thời</a:t>
            </a:r>
            <a:r>
              <a:rPr lang="en-US" sz="22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2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nhôm</a:t>
            </a:r>
            <a:r>
              <a:rPr lang="en-US" sz="22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, scandium, </a:t>
            </a:r>
            <a:r>
              <a:rPr lang="en-US" sz="22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đất</a:t>
            </a:r>
            <a:r>
              <a:rPr lang="en-US" sz="22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2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hiếm</a:t>
            </a:r>
            <a:r>
              <a:rPr lang="en-US" sz="22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2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và</a:t>
            </a:r>
            <a:r>
              <a:rPr lang="en-US" sz="22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2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vật</a:t>
            </a:r>
            <a:r>
              <a:rPr lang="en-US" sz="22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2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liệu</a:t>
            </a:r>
            <a:r>
              <a:rPr lang="en-US" sz="22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2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xây</a:t>
            </a:r>
            <a:r>
              <a:rPr lang="en-US" sz="22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2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dựng</a:t>
            </a:r>
            <a:r>
              <a:rPr lang="en-US" sz="22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.</a:t>
            </a:r>
            <a:endParaRPr lang="en-US" sz="2200" kern="100" dirty="0">
              <a:effectLst/>
              <a:latin typeface="Times New Roman" panose="02020603050405020304" pitchFamily="18" charset="0"/>
              <a:ea typeface="Malgun Gothic" panose="020B0503020000020004" pitchFamily="34" charset="-127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185551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5D570A-C391-4AC5-BD95-4B496FDD4A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9431" y="642594"/>
            <a:ext cx="10992465" cy="1371600"/>
          </a:xfrm>
        </p:spPr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5.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Kết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luận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triển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vọng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tương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lai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062A6F-C10F-47D2-8126-517CFE14FD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9431" y="2103120"/>
            <a:ext cx="10992465" cy="3849624"/>
          </a:xfrm>
        </p:spPr>
        <p:txBody>
          <a:bodyPr>
            <a:noAutofit/>
          </a:bodyPr>
          <a:lstStyle/>
          <a:p>
            <a:pPr marL="0" lvl="1" indent="344488" algn="just">
              <a:lnSpc>
                <a:spcPct val="115000"/>
              </a:lnSpc>
              <a:spcAft>
                <a:spcPts val="800"/>
              </a:spcAft>
            </a:pPr>
            <a:r>
              <a:rPr lang="en-US" sz="2400" b="1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Triển</a:t>
            </a:r>
            <a:r>
              <a:rPr lang="en-US" sz="2400" b="1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b="1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vọng</a:t>
            </a:r>
            <a:r>
              <a:rPr lang="en-US" sz="2400" b="1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: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Với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sự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b="1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hỗ</a:t>
            </a:r>
            <a:r>
              <a:rPr lang="en-US" sz="2400" b="1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b="1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trợ</a:t>
            </a:r>
            <a:r>
              <a:rPr lang="en-US" sz="2400" b="1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b="1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mạnh</a:t>
            </a:r>
            <a:r>
              <a:rPr lang="en-US" sz="2400" b="1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b="1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mẽ</a:t>
            </a:r>
            <a:r>
              <a:rPr lang="en-US" sz="2400" b="1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b="1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từ</a:t>
            </a:r>
            <a:r>
              <a:rPr lang="en-US" sz="2400" b="1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b="1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chính</a:t>
            </a:r>
            <a:r>
              <a:rPr lang="en-US" sz="2400" b="1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b="1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sách</a:t>
            </a:r>
            <a:r>
              <a:rPr lang="en-US" sz="2400" b="1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b="1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của</a:t>
            </a:r>
            <a:r>
              <a:rPr lang="en-US" sz="2400" b="1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b="1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các</a:t>
            </a:r>
            <a:r>
              <a:rPr lang="en-US" sz="2400" b="1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b="1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chính</a:t>
            </a:r>
            <a:r>
              <a:rPr lang="en-US" sz="2400" b="1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b="1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phủ</a:t>
            </a:r>
            <a:r>
              <a:rPr lang="en-US" sz="2400" b="1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nhằm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đảm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bảo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an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ninh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chuỗi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cung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ứng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,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cùng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với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b="1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sự</a:t>
            </a:r>
            <a:r>
              <a:rPr lang="en-US" sz="2400" b="1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b="1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hoàn</a:t>
            </a:r>
            <a:r>
              <a:rPr lang="en-US" sz="2400" b="1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b="1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thiện</a:t>
            </a:r>
            <a:r>
              <a:rPr lang="en-US" sz="2400" b="1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b="1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của</a:t>
            </a:r>
            <a:r>
              <a:rPr lang="en-US" sz="2400" b="1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b="1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các</a:t>
            </a:r>
            <a:r>
              <a:rPr lang="en-US" sz="2400" b="1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b="1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công</a:t>
            </a:r>
            <a:r>
              <a:rPr lang="en-US" sz="2400" b="1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b="1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nghệ</a:t>
            </a:r>
            <a:r>
              <a:rPr lang="en-US" sz="2400" b="1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b="1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xanh</a:t>
            </a:r>
            <a:r>
              <a:rPr lang="en-US" sz="2400" b="1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(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như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bio-leaching, DES),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tro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bay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và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các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phụ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phẩm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than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đá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chắc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chắn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sẽ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trở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thành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một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trụ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cột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quan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trọng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trong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nguồn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cung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nguyên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liệu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chiến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lược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của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thế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giới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trong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thập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kỷ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tới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. </a:t>
            </a:r>
          </a:p>
          <a:p>
            <a:pPr marL="0" lvl="1" indent="0"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Đây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không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chỉ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là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vấn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đề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khai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khoáng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,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mà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là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bước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chuyển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mình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của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ngành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công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nghiệp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năng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lượng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hóa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thạch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để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đóng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góp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vào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tương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lai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xanh</a:t>
            </a:r>
            <a:r>
              <a:rPr lang="en-US" sz="2400" kern="1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Google Sans Text"/>
                <a:cs typeface="Times New Roman" panose="02020603050405020304" pitchFamily="18" charset="0"/>
              </a:rPr>
              <a:t>.</a:t>
            </a:r>
            <a:endParaRPr lang="en-US" sz="2400" kern="100" dirty="0">
              <a:effectLst/>
              <a:latin typeface="Times New Roman" panose="02020603050405020304" pitchFamily="18" charset="0"/>
              <a:ea typeface="Malgun Gothic" panose="020B0503020000020004" pitchFamily="34" charset="-127"/>
              <a:cs typeface="Times New Roman" panose="02020603050405020304" pitchFamily="18" charset="0"/>
            </a:endParaRPr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36802260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CA73BE-2519-4E1A-A880-EE75BA98CF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3076" name="Picture 4" descr="Fly Ash | Eco Material Technologies">
            <a:extLst>
              <a:ext uri="{FF2B5EF4-FFF2-40B4-BE49-F238E27FC236}">
                <a16:creationId xmlns:a16="http://schemas.microsoft.com/office/drawing/2014/main" id="{C00C6CDB-EE70-4405-B87F-432F4F4529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4114" y="-1"/>
            <a:ext cx="5767888" cy="37897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Rare Earth Element - an overview | ScienceDirect Topics">
            <a:extLst>
              <a:ext uri="{FF2B5EF4-FFF2-40B4-BE49-F238E27FC236}">
                <a16:creationId xmlns:a16="http://schemas.microsoft.com/office/drawing/2014/main" id="{6785EBD7-3EC6-4514-8FB2-BF2532180E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9774" y="3789731"/>
            <a:ext cx="5585106" cy="30244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Thank You Your Attention Stock Illustrations – 71 Thank You Your Attention  Stock Illustrations, Vectors &amp; Clipart - Dreamstime">
            <a:extLst>
              <a:ext uri="{FF2B5EF4-FFF2-40B4-BE49-F238E27FC236}">
                <a16:creationId xmlns:a16="http://schemas.microsoft.com/office/drawing/2014/main" id="{AB62F4D3-2C79-45F4-A39E-61193248ECE0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229" r="21097"/>
          <a:stretch/>
        </p:blipFill>
        <p:spPr bwMode="auto">
          <a:xfrm>
            <a:off x="-2" y="0"/>
            <a:ext cx="6421946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3914232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avonVTI">
  <a:themeElements>
    <a:clrScheme name="Median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Savon">
      <a:majorFont>
        <a:latin typeface="Sagona ExtraLight" panose="02020404030301010803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Sagona Book" panose="02020404030301010803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Savo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5000"/>
                <a:lumMod val="105000"/>
              </a:schemeClr>
            </a:gs>
            <a:gs pos="100000">
              <a:schemeClr val="phClr">
                <a:tint val="65000"/>
                <a:satMod val="100000"/>
                <a:lumMod val="10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0000"/>
                <a:lumMod val="100000"/>
              </a:schemeClr>
            </a:gs>
            <a:gs pos="50000">
              <a:schemeClr val="phClr">
                <a:shade val="99000"/>
                <a:satMod val="105000"/>
                <a:lumMod val="100000"/>
              </a:schemeClr>
            </a:gs>
            <a:gs pos="100000">
              <a:schemeClr val="phClr">
                <a:shade val="98000"/>
                <a:satMod val="105000"/>
                <a:lumMod val="10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2700" dir="5400000" algn="ctr" rotWithShape="0">
              <a:srgbClr val="000000">
                <a:alpha val="63000"/>
              </a:srgbClr>
            </a:outerShdw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4200000"/>
            </a:lightRig>
          </a:scene3d>
          <a:sp3d prstMaterial="flat">
            <a:bevelT w="50800" h="635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hade val="100000"/>
                <a:satMod val="300000"/>
              </a:schemeClr>
            </a:gs>
            <a:gs pos="100000">
              <a:schemeClr val="phClr">
                <a:tint val="100000"/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2000"/>
                <a:satMod val="115000"/>
              </a:schemeClr>
            </a:duotone>
          </a:blip>
          <a:tile tx="0" ty="0" sx="60000" sy="6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avonVTI" id="{A72E8C35-66DD-49F8-AF66-813F19B983AE}" vid="{93CCBC76-B7A1-4C3D-93EA-5CE34C4670F9}"/>
    </a:ext>
  </a:extLst>
</a:theme>
</file>

<file path=ppt/theme/themeOverride1.xml><?xml version="1.0" encoding="utf-8"?>
<a:themeOverride xmlns:a="http://schemas.openxmlformats.org/drawingml/2006/main">
  <a:clrScheme name="Marquee">
    <a:dk1>
      <a:srgbClr val="000000"/>
    </a:dk1>
    <a:lt1>
      <a:sysClr val="window" lastClr="FFFFFF"/>
    </a:lt1>
    <a:dk2>
      <a:srgbClr val="5E5E5E"/>
    </a:dk2>
    <a:lt2>
      <a:srgbClr val="DDDDDD"/>
    </a:lt2>
    <a:accent1>
      <a:srgbClr val="418AB3"/>
    </a:accent1>
    <a:accent2>
      <a:srgbClr val="A6B727"/>
    </a:accent2>
    <a:accent3>
      <a:srgbClr val="F69200"/>
    </a:accent3>
    <a:accent4>
      <a:srgbClr val="838383"/>
    </a:accent4>
    <a:accent5>
      <a:srgbClr val="FEC306"/>
    </a:accent5>
    <a:accent6>
      <a:srgbClr val="DF5327"/>
    </a:accent6>
    <a:hlink>
      <a:srgbClr val="F59E00"/>
    </a:hlink>
    <a:folHlink>
      <a:srgbClr val="B2B2B2"/>
    </a:folHlink>
  </a:clrScheme>
</a:themeOverride>
</file>

<file path=ppt/theme/themeOverride2.xml><?xml version="1.0" encoding="utf-8"?>
<a:themeOverride xmlns:a="http://schemas.openxmlformats.org/drawingml/2006/main">
  <a:clrScheme name="Marquee">
    <a:dk1>
      <a:srgbClr val="000000"/>
    </a:dk1>
    <a:lt1>
      <a:sysClr val="window" lastClr="FFFFFF"/>
    </a:lt1>
    <a:dk2>
      <a:srgbClr val="5E5E5E"/>
    </a:dk2>
    <a:lt2>
      <a:srgbClr val="DDDDDD"/>
    </a:lt2>
    <a:accent1>
      <a:srgbClr val="418AB3"/>
    </a:accent1>
    <a:accent2>
      <a:srgbClr val="A6B727"/>
    </a:accent2>
    <a:accent3>
      <a:srgbClr val="F69200"/>
    </a:accent3>
    <a:accent4>
      <a:srgbClr val="838383"/>
    </a:accent4>
    <a:accent5>
      <a:srgbClr val="FEC306"/>
    </a:accent5>
    <a:accent6>
      <a:srgbClr val="DF5327"/>
    </a:accent6>
    <a:hlink>
      <a:srgbClr val="F59E00"/>
    </a:hlink>
    <a:folHlink>
      <a:srgbClr val="B2B2B2"/>
    </a:folHlink>
  </a:clr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2" ma:contentTypeDescription="Create a new document." ma:contentTypeScope="" ma:versionID="a410dd7f93c95333ffa1b60ed6adedd1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a936d9baba76aa3866493feff160faab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tatus xmlns="71af3243-3dd4-4a8d-8c0d-dd76da1f02a5">Not started</Status>
    <MediaServiceKeyPoints xmlns="71af3243-3dd4-4a8d-8c0d-dd76da1f02a5" xsi:nil="true"/>
  </documentManagement>
</p:properties>
</file>

<file path=customXml/itemProps1.xml><?xml version="1.0" encoding="utf-8"?>
<ds:datastoreItem xmlns:ds="http://schemas.openxmlformats.org/officeDocument/2006/customXml" ds:itemID="{AE2713E1-6312-427E-BFCB-C5A5DA301373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50DB95DD-0319-4EE5-8C5C-9CEDF75E024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52F3B215-496E-4790-A364-7C1C46DEC771}">
  <ds:schemaRefs>
    <ds:schemaRef ds:uri="http://schemas.microsoft.com/office/2006/metadata/properties"/>
    <ds:schemaRef ds:uri="http://schemas.microsoft.com/office/infopath/2007/PartnerControls"/>
    <ds:schemaRef ds:uri="71af3243-3dd4-4a8d-8c0d-dd76da1f02a5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{8006B064-2508-4AFD-8659-8F81A84EDF08}TF029381d7-1900-4cf6-a601-bb0184aacdbaf0338e59_win32-4b933ff3c21f</Template>
  <TotalTime>137</TotalTime>
  <Words>5065</Words>
  <Application>Microsoft Office PowerPoint</Application>
  <PresentationFormat>Widescreen</PresentationFormat>
  <Paragraphs>242</Paragraphs>
  <Slides>40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46" baseType="lpstr">
      <vt:lpstr>Garamond</vt:lpstr>
      <vt:lpstr>Sagona Book</vt:lpstr>
      <vt:lpstr>Sagona ExtraLight</vt:lpstr>
      <vt:lpstr>SegoeuiPc</vt:lpstr>
      <vt:lpstr>Times New Roman</vt:lpstr>
      <vt:lpstr>SavonVTI</vt:lpstr>
      <vt:lpstr>Công nghệ thu hồi các nguyên tố đất hiếm - một bước tiến tới việc nâng cao giá trị chất thải tro bay than</vt:lpstr>
      <vt:lpstr>BÀI BÁO CÁO HỌC THUẬT GỒM 5 PHẦN</vt:lpstr>
      <vt:lpstr>1. Giới thiệu chung</vt:lpstr>
      <vt:lpstr>1. Giới thiệu chung</vt:lpstr>
      <vt:lpstr>1. Giới thiệu chung</vt:lpstr>
      <vt:lpstr>1. Giới thiệu chung</vt:lpstr>
      <vt:lpstr>1. Giới thiệu chung</vt:lpstr>
      <vt:lpstr>1. Giới thiệu chung</vt:lpstr>
      <vt:lpstr>2. Các cơ sở khoa học thu hồi đất hiếm từ tro bay</vt:lpstr>
      <vt:lpstr>2. Các cơ sở khoa học thu hồi đất hiếm từ tro bay</vt:lpstr>
      <vt:lpstr>2. Các cơ sở khoa học thu hồi đất hiếm từ tro bay</vt:lpstr>
      <vt:lpstr>2. Các cơ sở khoa học thu hồi đất hiếm từ tro bay</vt:lpstr>
      <vt:lpstr>2. Các cơ sở khoa học thu hồi đất hiếm từ tro bay</vt:lpstr>
      <vt:lpstr>2. Các cơ sở khoa học thu hồi đất hiếm từ tro bay</vt:lpstr>
      <vt:lpstr>2. Các cơ sở khoa học thu hồi đất hiếm từ tro bay</vt:lpstr>
      <vt:lpstr>2. Các cơ sở khoa học thu hồi đất hiếm từ tro bay</vt:lpstr>
      <vt:lpstr>2. Các cơ sở khoa học thu hồi đất hiếm từ tro bay</vt:lpstr>
      <vt:lpstr>2. Các cơ sở khoa học thu hồi đất hiếm từ tro bay</vt:lpstr>
      <vt:lpstr>2. Các cơ sở khoa học thu hồi đất hiếm từ tro bay</vt:lpstr>
      <vt:lpstr>2. Các cơ sở khoa học thu hồi đất hiếm từ tro bay</vt:lpstr>
      <vt:lpstr>2. Các cơ sở khoa học thu hồi đất hiếm từ tro bay</vt:lpstr>
      <vt:lpstr>2. Các cơ sở khoa học thu hồi đất hiếm từ tro bay</vt:lpstr>
      <vt:lpstr>2. Các cơ sở khoa học thu hồi đất hiếm từ tro bay</vt:lpstr>
      <vt:lpstr>2. Các cơ sở khoa học thu hồi đất hiếm từ tro bay</vt:lpstr>
      <vt:lpstr>2. Các cơ sở khoa học thu hồi đất hiếm từ tro bay</vt:lpstr>
      <vt:lpstr>2. Các cơ sở khoa học thu hồi đất hiếm từ tro bay</vt:lpstr>
      <vt:lpstr>2. Các cơ sở khoa học thu hồi đất hiếm từ tro bay</vt:lpstr>
      <vt:lpstr>2. Các cơ sở khoa học thu hồi đất hiếm từ tro bay</vt:lpstr>
      <vt:lpstr>2. Các cơ sở khoa học thu hồi đất hiếm từ tro bay</vt:lpstr>
      <vt:lpstr>2. Các cơ sở khoa học thu hồi đất hiếm từ tro bay</vt:lpstr>
      <vt:lpstr>PowerPoint Presentation</vt:lpstr>
      <vt:lpstr>PowerPoint Presentation</vt:lpstr>
      <vt:lpstr>3. Phân tích kinh tế - kỹ thuật</vt:lpstr>
      <vt:lpstr>3. Phân tích kinh tế - kỹ thuật</vt:lpstr>
      <vt:lpstr>4. Tác động Môi trường, Pháp lý và Xã hội</vt:lpstr>
      <vt:lpstr>4. Tác động Môi trường, Pháp lý và Xã hội</vt:lpstr>
      <vt:lpstr>4. Tác động Môi trường, Pháp lý và Xã hội</vt:lpstr>
      <vt:lpstr>5. Kết luận và triển vọng tương lai</vt:lpstr>
      <vt:lpstr>5. Kết luận và triển vọng tương lai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 Lorem Ipsum</dc:title>
  <dc:creator>Pham Thanh Hai</dc:creator>
  <cp:lastModifiedBy>Pham Thanh Hai</cp:lastModifiedBy>
  <cp:revision>15</cp:revision>
  <dcterms:created xsi:type="dcterms:W3CDTF">2026-01-20T17:33:32Z</dcterms:created>
  <dcterms:modified xsi:type="dcterms:W3CDTF">2026-01-21T01:57:37Z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