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60" r:id="rId2"/>
    <p:sldId id="328" r:id="rId3"/>
    <p:sldId id="323" r:id="rId4"/>
    <p:sldId id="339" r:id="rId5"/>
    <p:sldId id="363" r:id="rId6"/>
    <p:sldId id="364" r:id="rId7"/>
    <p:sldId id="382" r:id="rId8"/>
    <p:sldId id="341" r:id="rId9"/>
    <p:sldId id="365" r:id="rId10"/>
    <p:sldId id="367" r:id="rId11"/>
    <p:sldId id="366" r:id="rId12"/>
    <p:sldId id="383" r:id="rId13"/>
    <p:sldId id="369" r:id="rId14"/>
    <p:sldId id="342" r:id="rId15"/>
    <p:sldId id="370" r:id="rId16"/>
    <p:sldId id="371" r:id="rId17"/>
    <p:sldId id="372" r:id="rId18"/>
    <p:sldId id="373" r:id="rId19"/>
    <p:sldId id="377" r:id="rId20"/>
    <p:sldId id="378" r:id="rId21"/>
    <p:sldId id="379" r:id="rId22"/>
    <p:sldId id="380" r:id="rId23"/>
    <p:sldId id="381" r:id="rId24"/>
    <p:sldId id="300" r:id="rId25"/>
    <p:sldId id="348" r:id="rId26"/>
    <p:sldId id="349" r:id="rId27"/>
    <p:sldId id="346" r:id="rId28"/>
    <p:sldId id="347" r:id="rId29"/>
    <p:sldId id="345" r:id="rId30"/>
    <p:sldId id="350" r:id="rId31"/>
    <p:sldId id="352" r:id="rId32"/>
    <p:sldId id="353" r:id="rId33"/>
    <p:sldId id="354" r:id="rId34"/>
    <p:sldId id="355" r:id="rId35"/>
    <p:sldId id="356" r:id="rId36"/>
    <p:sldId id="358" r:id="rId37"/>
    <p:sldId id="359" r:id="rId38"/>
    <p:sldId id="360" r:id="rId39"/>
    <p:sldId id="357" r:id="rId40"/>
    <p:sldId id="384" r:id="rId41"/>
    <p:sldId id="362" r:id="rId42"/>
  </p:sldIdLst>
  <p:sldSz cx="9144000" cy="5143500" type="screen16x9"/>
  <p:notesSz cx="6954838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200185"/>
    <a:srgbClr val="FFFFFF"/>
    <a:srgbClr val="006600"/>
    <a:srgbClr val="788402"/>
    <a:srgbClr val="335338"/>
    <a:srgbClr val="110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35" autoAdjust="0"/>
    <p:restoredTop sz="94139" autoAdjust="0"/>
  </p:normalViewPr>
  <p:slideViewPr>
    <p:cSldViewPr>
      <p:cViewPr>
        <p:scale>
          <a:sx n="69" d="100"/>
          <a:sy n="69" d="100"/>
        </p:scale>
        <p:origin x="-1182" y="-4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34DB39D-9207-4855-B726-5BAB01406BAF}" type="datetimeFigureOut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8842375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E8C4FAE-87FC-4507-BE67-0B82953F71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829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pPr>
              <a:defRPr/>
            </a:pPr>
            <a:fld id="{B75EFD8A-9813-4757-BE1E-E04FF6BCDFC6}" type="datetimeFigureOut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421188"/>
            <a:ext cx="5564188" cy="4189412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40175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pPr>
              <a:defRPr/>
            </a:pPr>
            <a:fld id="{FF748F98-109E-406D-9696-96943F7B97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55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748F98-109E-406D-9696-96943F7B975E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167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74650" y="698500"/>
            <a:ext cx="6205538" cy="34909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F96493-66C5-45E9-834F-E73E3E8ED9AF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1"/>
          <p:cNvGrpSpPr>
            <a:grpSpLocks/>
          </p:cNvGrpSpPr>
          <p:nvPr/>
        </p:nvGrpSpPr>
        <p:grpSpPr bwMode="auto">
          <a:xfrm flipH="1">
            <a:off x="12700" y="519112"/>
            <a:ext cx="9093200" cy="4624388"/>
            <a:chOff x="0" y="436"/>
            <a:chExt cx="5760" cy="3884"/>
          </a:xfrm>
        </p:grpSpPr>
        <p:sp>
          <p:nvSpPr>
            <p:cNvPr id="5" name="Line 1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1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1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1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1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13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13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3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4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14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14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4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4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14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146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14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14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14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15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Line 15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15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153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15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Line 155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156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157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158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Line 159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Line 160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Line 161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Line 162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Line 163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16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8" name="Group 165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48" name="Line 166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Line 167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Line 168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Line 169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9" name="Line 170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Line 171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Line 172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173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Line 174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Line 175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Line 176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Line 177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Line 178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2" name="Group 179"/>
          <p:cNvGrpSpPr>
            <a:grpSpLocks/>
          </p:cNvGrpSpPr>
          <p:nvPr/>
        </p:nvGrpSpPr>
        <p:grpSpPr bwMode="auto">
          <a:xfrm flipH="1">
            <a:off x="0" y="0"/>
            <a:ext cx="9144000" cy="1619250"/>
            <a:chOff x="-1" y="0"/>
            <a:chExt cx="5769" cy="1360"/>
          </a:xfrm>
        </p:grpSpPr>
        <p:sp>
          <p:nvSpPr>
            <p:cNvPr id="53" name="Freeform 180"/>
            <p:cNvSpPr>
              <a:spLocks/>
            </p:cNvSpPr>
            <p:nvPr/>
          </p:nvSpPr>
          <p:spPr bwMode="gray">
            <a:xfrm>
              <a:off x="0" y="0"/>
              <a:ext cx="5768" cy="1360"/>
            </a:xfrm>
            <a:custGeom>
              <a:avLst/>
              <a:gdLst>
                <a:gd name="T0" fmla="*/ 0 w 5768"/>
                <a:gd name="T1" fmla="*/ 0 h 1360"/>
                <a:gd name="T2" fmla="*/ 0 w 5768"/>
                <a:gd name="T3" fmla="*/ 616 h 1360"/>
                <a:gd name="T4" fmla="*/ 1496 w 5768"/>
                <a:gd name="T5" fmla="*/ 460 h 1360"/>
                <a:gd name="T6" fmla="*/ 5768 w 5768"/>
                <a:gd name="T7" fmla="*/ 1360 h 1360"/>
                <a:gd name="T8" fmla="*/ 5768 w 5768"/>
                <a:gd name="T9" fmla="*/ 0 h 1360"/>
                <a:gd name="T10" fmla="*/ 0 w 5768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8" h="1360">
                  <a:moveTo>
                    <a:pt x="0" y="0"/>
                  </a:moveTo>
                  <a:lnTo>
                    <a:pt x="0" y="616"/>
                  </a:lnTo>
                  <a:cubicBezTo>
                    <a:pt x="72" y="608"/>
                    <a:pt x="264" y="510"/>
                    <a:pt x="1496" y="460"/>
                  </a:cubicBezTo>
                  <a:cubicBezTo>
                    <a:pt x="2728" y="411"/>
                    <a:pt x="4632" y="672"/>
                    <a:pt x="5768" y="1360"/>
                  </a:cubicBezTo>
                  <a:lnTo>
                    <a:pt x="57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4" name="Freeform 181"/>
            <p:cNvSpPr>
              <a:spLocks/>
            </p:cNvSpPr>
            <p:nvPr/>
          </p:nvSpPr>
          <p:spPr bwMode="gray">
            <a:xfrm>
              <a:off x="-1" y="0"/>
              <a:ext cx="5761" cy="1104"/>
            </a:xfrm>
            <a:custGeom>
              <a:avLst/>
              <a:gdLst>
                <a:gd name="T0" fmla="*/ 0 w 5761"/>
                <a:gd name="T1" fmla="*/ 0 h 1104"/>
                <a:gd name="T2" fmla="*/ 0 w 5761"/>
                <a:gd name="T3" fmla="*/ 632 h 1104"/>
                <a:gd name="T4" fmla="*/ 1521 w 5761"/>
                <a:gd name="T5" fmla="*/ 448 h 1104"/>
                <a:gd name="T6" fmla="*/ 5761 w 5761"/>
                <a:gd name="T7" fmla="*/ 1104 h 1104"/>
                <a:gd name="T8" fmla="*/ 5760 w 5761"/>
                <a:gd name="T9" fmla="*/ 8 h 1104"/>
                <a:gd name="T10" fmla="*/ 0 w 5761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1" h="1104">
                  <a:moveTo>
                    <a:pt x="0" y="0"/>
                  </a:moveTo>
                  <a:lnTo>
                    <a:pt x="0" y="632"/>
                  </a:lnTo>
                  <a:cubicBezTo>
                    <a:pt x="72" y="625"/>
                    <a:pt x="401" y="504"/>
                    <a:pt x="1521" y="448"/>
                  </a:cubicBezTo>
                  <a:cubicBezTo>
                    <a:pt x="2641" y="392"/>
                    <a:pt x="4505" y="504"/>
                    <a:pt x="5761" y="1104"/>
                  </a:cubicBezTo>
                  <a:lnTo>
                    <a:pt x="576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55" name="Picture 182" descr="figure07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5638801" y="2343150"/>
            <a:ext cx="24479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83" descr="figure07_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7019926" y="3003948"/>
            <a:ext cx="2124075" cy="133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84" descr="figure07_o cop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6227763" y="3651647"/>
            <a:ext cx="16192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 Box 14"/>
          <p:cNvSpPr txBox="1">
            <a:spLocks noChangeArrowheads="1"/>
          </p:cNvSpPr>
          <p:nvPr/>
        </p:nvSpPr>
        <p:spPr bwMode="white">
          <a:xfrm>
            <a:off x="228600" y="228600"/>
            <a:ext cx="152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3200" b="1" smtClean="0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4000500"/>
            <a:ext cx="7086600" cy="28575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</a:t>
            </a:r>
          </a:p>
          <a:p>
            <a:pPr lvl="0"/>
            <a:r>
              <a:rPr lang="en-US" noProof="0" smtClean="0"/>
              <a:t>style</a:t>
            </a:r>
          </a:p>
        </p:txBody>
      </p:sp>
      <p:sp>
        <p:nvSpPr>
          <p:cNvPr id="3258" name="Rectangle 186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457200" y="3143250"/>
            <a:ext cx="5410200" cy="914400"/>
          </a:xfrm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/>
                    </a:gs>
                    <a:gs pos="50000">
                      <a:schemeClr val="hlink"/>
                    </a:gs>
                    <a:gs pos="100000">
                      <a:schemeClr val="tx1"/>
                    </a:gs>
                  </a:gsLst>
                  <a:lin ang="0" scaled="1"/>
                </a:gradFill>
              </a14:hiddenFill>
            </a:ext>
          </a:extLst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ko-KR" noProof="0" smtClean="0"/>
              <a:t>Click to edit </a:t>
            </a:r>
            <a:br>
              <a:rPr lang="en-US" altLang="ko-KR" noProof="0" smtClean="0"/>
            </a:br>
            <a:r>
              <a:rPr lang="en-US" altLang="ko-KR" noProof="0" smtClean="0"/>
              <a:t>Master title </a:t>
            </a:r>
            <a:br>
              <a:rPr lang="en-US" altLang="ko-KR" noProof="0" smtClean="0"/>
            </a:br>
            <a:r>
              <a:rPr lang="en-US" altLang="ko-KR" noProof="0" smtClean="0"/>
              <a:t>style</a:t>
            </a:r>
          </a:p>
        </p:txBody>
      </p:sp>
      <p:sp>
        <p:nvSpPr>
          <p:cNvPr id="5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857751"/>
            <a:ext cx="2133600" cy="18335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31D6096-57F1-4151-A2FB-AEF864C97CBB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6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857751"/>
            <a:ext cx="2895600" cy="18335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857751"/>
            <a:ext cx="2133600" cy="18335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BDC9585-56EA-4011-BFC1-927F9735C8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9B083-5300-48FD-A94D-9F42916844C6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A9614-6AA2-46B2-A951-90D799D966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3238" y="157162"/>
            <a:ext cx="2024062" cy="45398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6288" y="157162"/>
            <a:ext cx="5924550" cy="45398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30E17-C622-4ACE-A051-F510F784FC17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F9090-5E98-474F-A5F3-4A33794F5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157163"/>
            <a:ext cx="7391400" cy="4226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6288" y="1010841"/>
            <a:ext cx="3802062" cy="3686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30750" y="1010841"/>
            <a:ext cx="3803650" cy="1785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30750" y="2911078"/>
            <a:ext cx="3803650" cy="1785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B782E-7DBF-4767-B3D3-0879D14E40D3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48423-D8EC-4469-A755-BA4AB0D14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776288" y="157162"/>
            <a:ext cx="8101012" cy="45398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AF00A-9DFB-4DBF-90BB-D48FD21A7D5C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F559C-895D-4FFF-8384-5C14D93CD3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C7198-0890-4FFB-8625-80BFC2320686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863E3-C63C-48F8-862A-8B5323CCE0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2BDE3-D7BC-47C4-BF3C-2705B48CC910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4D635-91EA-4622-BE6D-B5C87D77B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6288" y="1010841"/>
            <a:ext cx="3802062" cy="3686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010841"/>
            <a:ext cx="3803650" cy="3686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1F15A-79EB-4DE8-86B6-D9334A4976C0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70600-562F-41B8-9779-AD85685261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38A47-F816-4D96-93B2-EC278A68B2AE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D548-3743-430D-9C74-70648137E3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81FD9-88BC-4637-A0FE-1EFE7C86B89C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8DD5A-2F71-45FF-82E9-58137E784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BD214-68D1-46E1-A69D-5DB432710336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891D6-4FCB-4125-8D25-3BC0CF3FD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40363-1CD4-4DA7-9D82-ECF0D893F32A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03404-41E2-496C-B856-54AEE266F0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913F7-E3E0-4F15-B45C-0EAC083EA85C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B56B0-AB5E-4C3D-AFEF-E6A4CE783A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-12700" y="519112"/>
            <a:ext cx="9144000" cy="4624388"/>
            <a:chOff x="0" y="436"/>
            <a:chExt cx="5760" cy="3884"/>
          </a:xfrm>
        </p:grpSpPr>
        <p:sp>
          <p:nvSpPr>
            <p:cNvPr id="1041" name="Line 1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2" name="Line 1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" name="Line 1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" name="Line 1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5" name="Line 2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6" name="Line 2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7" name="Line 2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8" name="Line 2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9" name="Line 2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0" name="Line 2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1" name="Line 2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2" name="Line 2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3" name="Line 2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" name="Line 2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" name="Line 30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6" name="Line 3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7" name="Line 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8" name="Line 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9" name="Line 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0" name="Line 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1" name="Line 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2" name="Line 37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3" name="Line 3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4" name="Line 39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5" name="Line 40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6" name="Line 41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7" name="Line 42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8" name="Line 43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9" name="Line 44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0" name="Line 45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1" name="Line 46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2" name="Line 47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3" name="Line 4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74" name="Group 49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1084" name="Line 50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5" name="Line 51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6" name="Line 52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7" name="Line 53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75" name="Line 54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" name="Line 55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7" name="Line 56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8" name="Line 57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9" name="Line 58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0" name="Line 59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1" name="Line 60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2" name="Line 61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3" name="Line 62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7" name="Line 63"/>
          <p:cNvSpPr>
            <a:spLocks noChangeShapeType="1"/>
          </p:cNvSpPr>
          <p:nvPr/>
        </p:nvSpPr>
        <p:spPr bwMode="gray">
          <a:xfrm flipH="1">
            <a:off x="-12700" y="534591"/>
            <a:ext cx="2339975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Line 64"/>
          <p:cNvSpPr>
            <a:spLocks noChangeShapeType="1"/>
          </p:cNvSpPr>
          <p:nvPr/>
        </p:nvSpPr>
        <p:spPr bwMode="gray">
          <a:xfrm flipH="1">
            <a:off x="-12700" y="534591"/>
            <a:ext cx="2339975" cy="261938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Line 65"/>
          <p:cNvSpPr>
            <a:spLocks noChangeShapeType="1"/>
          </p:cNvSpPr>
          <p:nvPr/>
        </p:nvSpPr>
        <p:spPr bwMode="gray">
          <a:xfrm flipH="1">
            <a:off x="-12700" y="519112"/>
            <a:ext cx="2339975" cy="147638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Line 66"/>
          <p:cNvSpPr>
            <a:spLocks noChangeShapeType="1"/>
          </p:cNvSpPr>
          <p:nvPr/>
        </p:nvSpPr>
        <p:spPr bwMode="gray">
          <a:xfrm>
            <a:off x="-12700" y="573881"/>
            <a:ext cx="91440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1" name="Freeform 67"/>
          <p:cNvSpPr>
            <a:spLocks/>
          </p:cNvSpPr>
          <p:nvPr/>
        </p:nvSpPr>
        <p:spPr bwMode="gray">
          <a:xfrm>
            <a:off x="-12700" y="0"/>
            <a:ext cx="9156700" cy="1200150"/>
          </a:xfrm>
          <a:custGeom>
            <a:avLst/>
            <a:gdLst>
              <a:gd name="T0" fmla="*/ 0 w 5768"/>
              <a:gd name="T1" fmla="*/ 0 h 1008"/>
              <a:gd name="T2" fmla="*/ 0 w 5768"/>
              <a:gd name="T3" fmla="*/ 688 h 1008"/>
              <a:gd name="T4" fmla="*/ 2008 w 5768"/>
              <a:gd name="T5" fmla="*/ 492 h 1008"/>
              <a:gd name="T6" fmla="*/ 5768 w 5768"/>
              <a:gd name="T7" fmla="*/ 1008 h 1008"/>
              <a:gd name="T8" fmla="*/ 5768 w 5768"/>
              <a:gd name="T9" fmla="*/ 0 h 1008"/>
              <a:gd name="T10" fmla="*/ 0 w 5768"/>
              <a:gd name="T11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1008">
                <a:moveTo>
                  <a:pt x="0" y="0"/>
                </a:moveTo>
                <a:lnTo>
                  <a:pt x="0" y="688"/>
                </a:lnTo>
                <a:cubicBezTo>
                  <a:pt x="72" y="682"/>
                  <a:pt x="776" y="535"/>
                  <a:pt x="2008" y="492"/>
                </a:cubicBezTo>
                <a:cubicBezTo>
                  <a:pt x="3240" y="449"/>
                  <a:pt x="4792" y="608"/>
                  <a:pt x="5768" y="1008"/>
                </a:cubicBezTo>
                <a:lnTo>
                  <a:pt x="576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92" name="Freeform 68"/>
          <p:cNvSpPr>
            <a:spLocks/>
          </p:cNvSpPr>
          <p:nvPr/>
        </p:nvSpPr>
        <p:spPr bwMode="gray">
          <a:xfrm>
            <a:off x="-12700" y="-9525"/>
            <a:ext cx="9156700" cy="1015604"/>
          </a:xfrm>
          <a:custGeom>
            <a:avLst/>
            <a:gdLst>
              <a:gd name="T0" fmla="*/ 0 w 5768"/>
              <a:gd name="T1" fmla="*/ 0 h 848"/>
              <a:gd name="T2" fmla="*/ 0 w 5768"/>
              <a:gd name="T3" fmla="*/ 767 h 848"/>
              <a:gd name="T4" fmla="*/ 2104 w 5768"/>
              <a:gd name="T5" fmla="*/ 448 h 848"/>
              <a:gd name="T6" fmla="*/ 5768 w 5768"/>
              <a:gd name="T7" fmla="*/ 848 h 848"/>
              <a:gd name="T8" fmla="*/ 5760 w 5768"/>
              <a:gd name="T9" fmla="*/ 8 h 848"/>
              <a:gd name="T10" fmla="*/ 0 w 5768"/>
              <a:gd name="T11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848">
                <a:moveTo>
                  <a:pt x="0" y="0"/>
                </a:moveTo>
                <a:lnTo>
                  <a:pt x="0" y="767"/>
                </a:lnTo>
                <a:cubicBezTo>
                  <a:pt x="72" y="760"/>
                  <a:pt x="879" y="496"/>
                  <a:pt x="2104" y="448"/>
                </a:cubicBezTo>
                <a:cubicBezTo>
                  <a:pt x="3330" y="401"/>
                  <a:pt x="4792" y="472"/>
                  <a:pt x="5768" y="848"/>
                </a:cubicBezTo>
                <a:lnTo>
                  <a:pt x="5760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033" name="Picture 69" descr="figure07_o copy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>
            <a:off x="600075" y="86916"/>
            <a:ext cx="1079500" cy="5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70" descr="figure07_b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gray">
          <a:xfrm>
            <a:off x="-12700" y="250032"/>
            <a:ext cx="1439863" cy="90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71" descr="figure07_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gray">
          <a:xfrm>
            <a:off x="1174750" y="303610"/>
            <a:ext cx="649288" cy="4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1010841"/>
            <a:ext cx="7758112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822032"/>
            <a:ext cx="2133600" cy="24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fld id="{44E5DB1C-1FA9-42BB-B4D5-75E8869396CB}" type="datetime1">
              <a:rPr lang="en-US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822032"/>
            <a:ext cx="2895600" cy="24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822032"/>
            <a:ext cx="2133600" cy="24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5F062DC-B150-49BF-BF58-B0A3DA17C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0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485900" y="157163"/>
            <a:ext cx="7391400" cy="42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86916"/>
            <a:ext cx="7391400" cy="422672"/>
          </a:xfrm>
        </p:spPr>
        <p:txBody>
          <a:bodyPr/>
          <a:lstStyle/>
          <a:p>
            <a:pPr eaLnBrk="1" hangingPunct="1"/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</a:rPr>
              <a:t>TRƯỜNG ĐẠI HỌC </a:t>
            </a:r>
            <a:r>
              <a:rPr lang="en-US" sz="1400" dirty="0">
                <a:solidFill>
                  <a:srgbClr val="FFFF00"/>
                </a:solidFill>
                <a:latin typeface="Times New Roman" pitchFamily="18" charset="0"/>
              </a:rPr>
              <a:t>MỎ- ĐỊA </a:t>
            </a:r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</a:rPr>
              <a:t>CHẤ</a:t>
            </a:r>
            <a:r>
              <a:rPr lang="vi-VN" sz="1400" dirty="0">
                <a:solidFill>
                  <a:srgbClr val="FFFF00"/>
                </a:solidFill>
                <a:latin typeface="Times New Roman" pitchFamily="18" charset="0"/>
              </a:rPr>
              <a:t>T</a:t>
            </a:r>
            <a:br>
              <a:rPr lang="vi-VN" sz="1400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vi-VN" sz="1400" dirty="0">
                <a:solidFill>
                  <a:srgbClr val="FFFF00"/>
                </a:solidFill>
                <a:latin typeface="Times New Roman" pitchFamily="18" charset="0"/>
              </a:rPr>
              <a:t>BỘ MÔN TOÁN</a:t>
            </a:r>
            <a:endParaRPr lang="en-US" sz="1400" dirty="0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3075" name="AutoShape 8"/>
          <p:cNvSpPr>
            <a:spLocks noChangeAspect="1" noChangeArrowheads="1" noTextEdit="1"/>
          </p:cNvSpPr>
          <p:nvPr/>
        </p:nvSpPr>
        <p:spPr bwMode="gray">
          <a:xfrm flipH="1">
            <a:off x="4868864" y="2439591"/>
            <a:ext cx="909637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7" name="Text Box 22"/>
          <p:cNvSpPr txBox="1">
            <a:spLocks noChangeArrowheads="1"/>
          </p:cNvSpPr>
          <p:nvPr/>
        </p:nvSpPr>
        <p:spPr bwMode="auto">
          <a:xfrm>
            <a:off x="341631" y="1477552"/>
            <a:ext cx="828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solidFill>
                  <a:srgbClr val="009900"/>
                </a:solidFill>
                <a:latin typeface="Times New Roman" pitchFamily="18" charset="0"/>
              </a:rPr>
              <a:t>MỘT </a:t>
            </a:r>
            <a:r>
              <a:rPr lang="en-US" b="1" dirty="0">
                <a:solidFill>
                  <a:srgbClr val="009900"/>
                </a:solidFill>
                <a:latin typeface="Times New Roman" pitchFamily="18" charset="0"/>
              </a:rPr>
              <a:t>SỐ </a:t>
            </a:r>
            <a:r>
              <a:rPr lang="vi-VN" b="1" dirty="0">
                <a:solidFill>
                  <a:srgbClr val="009900"/>
                </a:solidFill>
                <a:latin typeface="Times New Roman" pitchFamily="18" charset="0"/>
              </a:rPr>
              <a:t>PHƯƠNG PHÁP TÍNH TÍNH LŨY THÙA CỦA MA TRÂN </a:t>
            </a:r>
            <a:r>
              <a:rPr lang="vi-VN" b="1" dirty="0" smtClean="0">
                <a:solidFill>
                  <a:srgbClr val="009900"/>
                </a:solidFill>
                <a:latin typeface="Times New Roman" pitchFamily="18" charset="0"/>
              </a:rPr>
              <a:t>VUÔNG</a:t>
            </a:r>
            <a:endParaRPr lang="en-US" b="1" dirty="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3078" name="Text Box 27"/>
          <p:cNvSpPr txBox="1">
            <a:spLocks noChangeArrowheads="1"/>
          </p:cNvSpPr>
          <p:nvPr/>
        </p:nvSpPr>
        <p:spPr bwMode="auto">
          <a:xfrm>
            <a:off x="899592" y="3165871"/>
            <a:ext cx="7416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tx2"/>
                </a:solidFill>
                <a:latin typeface="Times New Roman" pitchFamily="18" charset="0"/>
              </a:rPr>
              <a:t>TS.  PHẠM TUẤN C</a:t>
            </a:r>
            <a:r>
              <a:rPr lang="vi-VN" sz="1600" b="1" dirty="0">
                <a:solidFill>
                  <a:schemeClr val="tx2"/>
                </a:solidFill>
                <a:latin typeface="Times New Roman" pitchFamily="18" charset="0"/>
              </a:rPr>
              <a:t>ƯỜNG</a:t>
            </a:r>
            <a:r>
              <a:rPr lang="en-US" sz="16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en-US" sz="16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080" name="Rectangle 29"/>
          <p:cNvSpPr>
            <a:spLocks noChangeArrowheads="1"/>
          </p:cNvSpPr>
          <p:nvPr/>
        </p:nvSpPr>
        <p:spPr bwMode="white">
          <a:xfrm>
            <a:off x="1187450" y="4857750"/>
            <a:ext cx="67056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1400" b="1" dirty="0">
                <a:solidFill>
                  <a:srgbClr val="CC0000"/>
                </a:solidFill>
                <a:latin typeface="Times New Roman" pitchFamily="18" charset="0"/>
              </a:rPr>
              <a:t>HÀ </a:t>
            </a:r>
            <a:r>
              <a:rPr lang="en-US" sz="1400" b="1" dirty="0" smtClean="0">
                <a:solidFill>
                  <a:srgbClr val="CC0000"/>
                </a:solidFill>
                <a:latin typeface="Times New Roman" pitchFamily="18" charset="0"/>
              </a:rPr>
              <a:t>NỘI, </a:t>
            </a:r>
            <a:r>
              <a:rPr lang="en-US" sz="1400" b="1" dirty="0" err="1" smtClean="0">
                <a:solidFill>
                  <a:srgbClr val="CC0000"/>
                </a:solidFill>
                <a:latin typeface="Times New Roman" pitchFamily="18" charset="0"/>
              </a:rPr>
              <a:t>Tháng</a:t>
            </a:r>
            <a:r>
              <a:rPr lang="en-US" sz="14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vi-VN" sz="1400" b="1" dirty="0" smtClean="0">
                <a:solidFill>
                  <a:srgbClr val="CC0000"/>
                </a:solidFill>
                <a:latin typeface="Times New Roman" pitchFamily="18" charset="0"/>
              </a:rPr>
              <a:t>5</a:t>
            </a:r>
            <a:r>
              <a:rPr lang="en-US" sz="1400" b="1" dirty="0" smtClean="0">
                <a:solidFill>
                  <a:srgbClr val="CC0000"/>
                </a:solidFill>
                <a:latin typeface="Times New Roman" pitchFamily="18" charset="0"/>
              </a:rPr>
              <a:t>/20</a:t>
            </a:r>
            <a:r>
              <a:rPr lang="vi-VN" sz="1400" b="1" dirty="0" smtClean="0">
                <a:solidFill>
                  <a:srgbClr val="CC0000"/>
                </a:solidFill>
                <a:latin typeface="Times New Roman" pitchFamily="18" charset="0"/>
              </a:rPr>
              <a:t>29</a:t>
            </a:r>
            <a:endParaRPr lang="en-US" sz="1400" b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3084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8B20CC-AE01-46A9-A3F9-E0BC5C332C02}" type="slidenum">
              <a:rPr lang="en-US" smtClean="0"/>
              <a:pPr/>
              <a:t>1</a:t>
            </a:fld>
            <a:endParaRPr lang="en-US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"/>
            <a:ext cx="1558694" cy="1059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50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68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56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14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76375" y="86916"/>
            <a:ext cx="7391400" cy="422672"/>
          </a:xfrm>
        </p:spPr>
        <p:txBody>
          <a:bodyPr/>
          <a:lstStyle/>
          <a:p>
            <a:pPr algn="l"/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1.3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Phương pháp Nhị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thức Newton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4" name="TextBox 6"/>
          <p:cNvSpPr txBox="1">
            <a:spLocks noChangeArrowheads="1"/>
          </p:cNvSpPr>
          <p:nvPr/>
        </p:nvSpPr>
        <p:spPr bwMode="auto">
          <a:xfrm>
            <a:off x="395536" y="627535"/>
            <a:ext cx="8424936" cy="3659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endParaRPr lang="en-US" sz="2400" dirty="0" smtClean="0">
              <a:solidFill>
                <a:srgbClr val="335338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vi-VN" sz="2400" dirty="0" smtClean="0">
              <a:latin typeface="Times New Roman"/>
              <a:ea typeface="Times New Roman"/>
              <a:cs typeface="Arial"/>
            </a:endParaRPr>
          </a:p>
          <a:p>
            <a:pPr algn="just">
              <a:spcAft>
                <a:spcPts val="0"/>
              </a:spcAft>
            </a:pPr>
            <a:r>
              <a:rPr lang="vi-VN" sz="2400" dirty="0" smtClean="0">
                <a:latin typeface="Times New Roman"/>
                <a:ea typeface="Times New Roman"/>
                <a:cs typeface="Arial"/>
              </a:rPr>
              <a:t>Giả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sử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A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 là ma trận vuông cấp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k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, tính lũy thừa bậc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 của ma trận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A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 với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 nguyên     dương.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algn="just">
              <a:lnSpc>
                <a:spcPts val="825"/>
              </a:lnSpc>
              <a:spcAft>
                <a:spcPts val="0"/>
              </a:spcAft>
            </a:pPr>
            <a:r>
              <a:rPr lang="vi-VN" sz="1400" dirty="0">
                <a:latin typeface="Times New Roman"/>
                <a:ea typeface="Times New Roman"/>
                <a:cs typeface="Arial"/>
              </a:rPr>
              <a:t> 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indent="457200" algn="just">
              <a:lnSpc>
                <a:spcPct val="145000"/>
              </a:lnSpc>
              <a:spcAft>
                <a:spcPts val="0"/>
              </a:spcAft>
            </a:pPr>
            <a:r>
              <a:rPr lang="vi-VN" sz="2400" b="1" dirty="0">
                <a:latin typeface="Times New Roman"/>
                <a:ea typeface="Times New Roman"/>
                <a:cs typeface="Arial"/>
              </a:rPr>
              <a:t>Bước 1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: Phân tích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A = B+ D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, trong đó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BD = DB;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trong đó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B, D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là các ma trận tính lũy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Times New Roman"/>
                <a:ea typeface="Times New Roman"/>
                <a:cs typeface="Arial"/>
              </a:rPr>
              <a:t>thừa dễ dàng.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marL="2578100" algn="just">
              <a:lnSpc>
                <a:spcPct val="93000"/>
              </a:lnSpc>
              <a:spcAft>
                <a:spcPts val="0"/>
              </a:spcAft>
            </a:pPr>
            <a:r>
              <a:rPr lang="vi-VN" sz="800" i="1" dirty="0">
                <a:latin typeface="Times New Roman"/>
                <a:ea typeface="Times New Roman"/>
                <a:cs typeface="Arial"/>
              </a:rPr>
              <a:t>n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indent="457200" algn="just">
              <a:lnSpc>
                <a:spcPct val="78000"/>
              </a:lnSpc>
              <a:spcAft>
                <a:spcPts val="0"/>
              </a:spcAft>
            </a:pPr>
            <a:r>
              <a:rPr lang="vi-VN" sz="2400" b="1" dirty="0">
                <a:latin typeface="Times New Roman"/>
                <a:ea typeface="Times New Roman"/>
                <a:cs typeface="Arial"/>
              </a:rPr>
              <a:t>Bước 2:        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A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Symbol"/>
                <a:ea typeface="Symbol"/>
                <a:cs typeface="Arial"/>
              </a:rPr>
              <a:t>=</a:t>
            </a:r>
            <a:r>
              <a:rPr lang="vi-VN" sz="3200" dirty="0">
                <a:latin typeface="Symbol"/>
                <a:ea typeface="Symbol"/>
                <a:cs typeface="Arial"/>
              </a:rPr>
              <a:t>(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B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Symbol"/>
                <a:ea typeface="Symbol"/>
                <a:cs typeface="Arial"/>
              </a:rPr>
              <a:t>+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D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3200" dirty="0">
                <a:latin typeface="Symbol"/>
                <a:ea typeface="Symbol"/>
                <a:cs typeface="Arial"/>
              </a:rPr>
              <a:t>)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dirty="0">
                <a:latin typeface="Symbol"/>
                <a:ea typeface="Symbol"/>
                <a:cs typeface="Arial"/>
              </a:rPr>
              <a:t>=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3600" dirty="0">
                <a:latin typeface="Symbol"/>
                <a:ea typeface="Symbol"/>
                <a:cs typeface="Arial"/>
              </a:rPr>
              <a:t>å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C</a:t>
            </a:r>
            <a:r>
              <a:rPr lang="vi-VN" sz="2400" i="1" baseline="-25000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k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B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n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baseline="30000" dirty="0">
                <a:latin typeface="Symbol"/>
                <a:ea typeface="Symbol"/>
                <a:cs typeface="Arial"/>
              </a:rPr>
              <a:t>-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k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dirty="0">
                <a:latin typeface="Times New Roman"/>
                <a:ea typeface="Times New Roman"/>
                <a:cs typeface="Arial"/>
              </a:rPr>
              <a:t>D</a:t>
            </a:r>
            <a:r>
              <a:rPr lang="vi-VN" sz="2400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sz="2400" i="1" baseline="30000" dirty="0">
                <a:latin typeface="Times New Roman"/>
                <a:ea typeface="Times New Roman"/>
                <a:cs typeface="Arial"/>
              </a:rPr>
              <a:t>k</a:t>
            </a:r>
            <a:endParaRPr lang="en-US" sz="1400" dirty="0">
              <a:latin typeface="Calibri"/>
              <a:ea typeface="Calibri"/>
              <a:cs typeface="Arial"/>
            </a:endParaRPr>
          </a:p>
          <a:p>
            <a:pPr marL="457200" indent="-457200">
              <a:buFontTx/>
              <a:buChar char="-"/>
            </a:pPr>
            <a:endParaRPr lang="en-US" sz="2400" dirty="0">
              <a:solidFill>
                <a:srgbClr val="33533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>
                <a:solidFill>
                  <a:srgbClr val="335338"/>
                </a:solidFill>
              </a:rPr>
              <a:pPr/>
              <a:t>14</a:t>
            </a:fld>
            <a:endParaRPr lang="en-US" smtClean="0">
              <a:solidFill>
                <a:srgbClr val="3353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29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91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73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32440" cy="401191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5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568952" cy="5143500"/>
          </a:xfrm>
        </p:spPr>
      </p:pic>
    </p:spTree>
    <p:extLst>
      <p:ext uri="{BB962C8B-B14F-4D97-AF65-F5344CB8AC3E}">
        <p14:creationId xmlns:p14="http://schemas.microsoft.com/office/powerpoint/2010/main" val="2177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vi-VN" dirty="0" smtClean="0"/>
              <a:t>1.4 Chéo </a:t>
            </a:r>
            <a:r>
              <a:rPr lang="vi-VN" dirty="0"/>
              <a:t>hóa ma trận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719455" algn="l"/>
              </a:tabLst>
            </a:pPr>
            <a:r>
              <a:rPr lang="fr-FR" dirty="0" err="1">
                <a:latin typeface="Times New Roman"/>
                <a:ea typeface="Times New Roman"/>
                <a:cs typeface="Arial"/>
              </a:rPr>
              <a:t>Giả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sử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i="1" dirty="0">
                <a:latin typeface="Times New Roman"/>
                <a:ea typeface="Times New Roman"/>
                <a:cs typeface="Arial"/>
              </a:rPr>
              <a:t>A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>
                <a:latin typeface="Symbol"/>
                <a:ea typeface="Symbol"/>
                <a:cs typeface="Arial"/>
              </a:rPr>
              <a:t>Î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i="1" dirty="0">
                <a:latin typeface="Times New Roman"/>
                <a:ea typeface="Times New Roman"/>
                <a:cs typeface="Arial"/>
              </a:rPr>
              <a:t>M</a:t>
            </a:r>
            <a:r>
              <a:rPr lang="fr-FR" sz="3200" i="1" baseline="-25000" dirty="0">
                <a:latin typeface="Times New Roman"/>
                <a:ea typeface="Times New Roman"/>
                <a:cs typeface="Arial"/>
              </a:rPr>
              <a:t>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và</a:t>
            </a:r>
            <a:r>
              <a:rPr lang="fr-FR" dirty="0">
                <a:latin typeface="Times New Roman"/>
                <a:ea typeface="Times New Roman"/>
                <a:cs typeface="Arial"/>
              </a:rPr>
              <a:t> A là ma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trận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chéo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hóa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được</a:t>
            </a:r>
            <a:r>
              <a:rPr lang="fr-FR" dirty="0">
                <a:latin typeface="Times New Roman"/>
                <a:ea typeface="Times New Roman"/>
                <a:cs typeface="Arial"/>
              </a:rPr>
              <a:t>.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719455" algn="l"/>
              </a:tabLst>
            </a:pPr>
            <a:r>
              <a:rPr lang="fr-FR" b="1" dirty="0" err="1">
                <a:latin typeface="Times New Roman"/>
                <a:ea typeface="Times New Roman"/>
                <a:cs typeface="Arial"/>
              </a:rPr>
              <a:t>Bước</a:t>
            </a:r>
            <a:r>
              <a:rPr lang="fr-FR" b="1" dirty="0">
                <a:latin typeface="Times New Roman"/>
                <a:ea typeface="Times New Roman"/>
                <a:cs typeface="Arial"/>
              </a:rPr>
              <a:t> 1</a:t>
            </a:r>
            <a:r>
              <a:rPr lang="fr-FR" dirty="0">
                <a:latin typeface="Times New Roman"/>
                <a:ea typeface="Times New Roman"/>
                <a:cs typeface="Arial"/>
              </a:rPr>
              <a:t>: </a:t>
            </a:r>
            <a:r>
              <a:rPr lang="vi-VN" dirty="0" err="1" smtClean="0">
                <a:latin typeface="Times New Roman"/>
                <a:ea typeface="Times New Roman"/>
                <a:cs typeface="Arial"/>
              </a:rPr>
              <a:t>C</a:t>
            </a:r>
            <a:r>
              <a:rPr lang="fr-FR" dirty="0" err="1" smtClean="0">
                <a:latin typeface="Times New Roman"/>
                <a:ea typeface="Times New Roman"/>
                <a:cs typeface="Arial"/>
              </a:rPr>
              <a:t>héo</a:t>
            </a:r>
            <a:r>
              <a:rPr lang="fr-FR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hóa</a:t>
            </a:r>
            <a:r>
              <a:rPr lang="fr-FR" dirty="0">
                <a:latin typeface="Times New Roman"/>
                <a:ea typeface="Times New Roman"/>
                <a:cs typeface="Arial"/>
              </a:rPr>
              <a:t> ma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trận</a:t>
            </a:r>
            <a:r>
              <a:rPr lang="fr-FR" dirty="0">
                <a:latin typeface="Times New Roman"/>
                <a:ea typeface="Times New Roman"/>
                <a:cs typeface="Arial"/>
              </a:rPr>
              <a:t> A. Khi </a:t>
            </a:r>
            <a:r>
              <a:rPr lang="fr-FR" dirty="0" err="1" smtClean="0">
                <a:latin typeface="Times New Roman"/>
                <a:ea typeface="Times New Roman"/>
                <a:cs typeface="Arial"/>
              </a:rPr>
              <a:t>đó</a:t>
            </a:r>
            <a:r>
              <a:rPr lang="vi-VN" dirty="0" smtClean="0">
                <a:latin typeface="Times New Roman"/>
                <a:ea typeface="Times New Roman"/>
                <a:cs typeface="Arial"/>
              </a:rPr>
              <a:t>  </a:t>
            </a:r>
            <a:r>
              <a:rPr lang="fr-FR" dirty="0" smtClean="0">
                <a:latin typeface="Times New Roman"/>
                <a:ea typeface="Times New Roman"/>
                <a:cs typeface="Arial"/>
              </a:rPr>
              <a:t>  </a:t>
            </a:r>
            <a:r>
              <a:rPr lang="vi-VN" dirty="0" smtClean="0">
                <a:latin typeface="Times New Roman"/>
                <a:ea typeface="Times New Roman"/>
                <a:cs typeface="Arial"/>
              </a:rPr>
              <a:t>                           </a:t>
            </a:r>
            <a:r>
              <a:rPr lang="fr-FR" dirty="0" smtClean="0">
                <a:latin typeface="Times New Roman"/>
                <a:ea typeface="Times New Roman"/>
                <a:cs typeface="Arial"/>
              </a:rPr>
              <a:t>là </a:t>
            </a:r>
            <a:r>
              <a:rPr lang="fr-FR" dirty="0">
                <a:latin typeface="Times New Roman"/>
                <a:ea typeface="Times New Roman"/>
                <a:cs typeface="Arial"/>
              </a:rPr>
              <a:t>ma </a:t>
            </a:r>
            <a:r>
              <a:rPr lang="fr-FR" dirty="0" err="1" smtClean="0">
                <a:latin typeface="Times New Roman"/>
                <a:ea typeface="Times New Roman"/>
                <a:cs typeface="Arial"/>
              </a:rPr>
              <a:t>trận</a:t>
            </a:r>
            <a:r>
              <a:rPr lang="vi-VN" dirty="0">
                <a:latin typeface="Times New Roman"/>
                <a:ea typeface="Times New Roman"/>
                <a:cs typeface="Arial"/>
              </a:rPr>
              <a:t> đường</a:t>
            </a:r>
            <a:r>
              <a:rPr lang="fr-FR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chéo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mà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các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phần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tử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trên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đường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chéo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chính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lần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lượt</a:t>
            </a:r>
            <a:r>
              <a:rPr lang="fr-FR" dirty="0">
                <a:latin typeface="Times New Roman"/>
                <a:ea typeface="Times New Roman"/>
                <a:cs typeface="Arial"/>
              </a:rPr>
              <a:t> là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các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giá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trị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riêng</a:t>
            </a:r>
            <a:r>
              <a:rPr lang="fr-FR" dirty="0">
                <a:latin typeface="Times New Roman"/>
                <a:ea typeface="Times New Roman"/>
                <a:cs typeface="Arial"/>
              </a:rPr>
              <a:t> </a:t>
            </a:r>
            <a:r>
              <a:rPr lang="fr-FR" dirty="0" err="1">
                <a:latin typeface="Times New Roman"/>
                <a:ea typeface="Times New Roman"/>
                <a:cs typeface="Arial"/>
              </a:rPr>
              <a:t>của</a:t>
            </a:r>
            <a:r>
              <a:rPr lang="fr-FR" dirty="0">
                <a:latin typeface="Times New Roman"/>
                <a:ea typeface="Times New Roman"/>
                <a:cs typeface="Arial"/>
              </a:rPr>
              <a:t> A.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ts val="100"/>
              </a:lnSpc>
              <a:spcAft>
                <a:spcPts val="0"/>
              </a:spcAft>
            </a:pPr>
            <a:r>
              <a:rPr lang="vi-VN" sz="1600" dirty="0">
                <a:latin typeface="Times New Roman"/>
                <a:ea typeface="Times New Roman"/>
                <a:cs typeface="Arial"/>
              </a:rPr>
              <a:t/>
            </a:r>
            <a:br>
              <a:rPr lang="vi-VN" sz="1600" dirty="0">
                <a:latin typeface="Times New Roman"/>
                <a:ea typeface="Times New Roman"/>
                <a:cs typeface="Arial"/>
              </a:rPr>
            </a:br>
            <a:r>
              <a:rPr lang="vi-VN" sz="1600" dirty="0">
                <a:latin typeface="Times New Roman"/>
                <a:ea typeface="Times New Roman"/>
                <a:cs typeface="Arial"/>
              </a:rPr>
              <a:t> 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ts val="100"/>
              </a:lnSpc>
              <a:spcAft>
                <a:spcPts val="0"/>
              </a:spcAft>
            </a:pPr>
            <a:r>
              <a:rPr lang="fr-FR" sz="1600" dirty="0">
                <a:latin typeface="Times New Roman"/>
                <a:ea typeface="Times New Roman"/>
                <a:cs typeface="Arial"/>
              </a:rPr>
              <a:t> 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719455" algn="l"/>
              </a:tabLst>
            </a:pPr>
            <a:r>
              <a:rPr lang="fr-FR" b="1" dirty="0" err="1">
                <a:latin typeface="Times New Roman"/>
                <a:ea typeface="Times New Roman"/>
                <a:cs typeface="Arial"/>
              </a:rPr>
              <a:t>Bước</a:t>
            </a:r>
            <a:r>
              <a:rPr lang="fr-FR" b="1" dirty="0">
                <a:latin typeface="Times New Roman"/>
                <a:ea typeface="Times New Roman"/>
                <a:cs typeface="Arial"/>
              </a:rPr>
              <a:t> 2</a:t>
            </a:r>
            <a:r>
              <a:rPr lang="fr-FR" dirty="0">
                <a:latin typeface="Times New Roman"/>
                <a:ea typeface="Times New Roman"/>
                <a:cs typeface="Arial"/>
              </a:rPr>
              <a:t>: 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772468"/>
              </p:ext>
            </p:extLst>
          </p:nvPr>
        </p:nvGraphicFramePr>
        <p:xfrm>
          <a:off x="6588224" y="1923678"/>
          <a:ext cx="105410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Equation" r:id="rId4" imgW="723600" imgH="190440" progId="Equation.DSMT4">
                  <p:embed/>
                </p:oleObj>
              </mc:Choice>
              <mc:Fallback>
                <p:oleObj name="Equation" r:id="rId4" imgW="723600" imgH="190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1923678"/>
                        <a:ext cx="1054100" cy="376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686737"/>
              </p:ext>
            </p:extLst>
          </p:nvPr>
        </p:nvGraphicFramePr>
        <p:xfrm>
          <a:off x="2843808" y="4083918"/>
          <a:ext cx="4536504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Equation" r:id="rId6" imgW="2793960" imgH="203040" progId="Equation.DSMT4">
                  <p:embed/>
                </p:oleObj>
              </mc:Choice>
              <mc:Fallback>
                <p:oleObj name="Equation" r:id="rId6" imgW="2793960" imgH="2030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083918"/>
                        <a:ext cx="4536504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635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76375" y="86916"/>
            <a:ext cx="7391400" cy="422672"/>
          </a:xfrm>
        </p:spPr>
        <p:txBody>
          <a:bodyPr/>
          <a:lstStyle/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Nội dung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4" name="TextBox 6"/>
          <p:cNvSpPr txBox="1">
            <a:spLocks noChangeArrowheads="1"/>
          </p:cNvSpPr>
          <p:nvPr/>
        </p:nvSpPr>
        <p:spPr bwMode="auto">
          <a:xfrm>
            <a:off x="395536" y="627534"/>
            <a:ext cx="842493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Phần mở đầu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Nội dung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chính của báo cáo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       I Các phương pháp tính lũy thừa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      II.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tập và hướng dẫn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Kết luận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Tài liệu tham khảo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19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48014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6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6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ChangeArrowheads="1"/>
          </p:cNvSpPr>
          <p:nvPr/>
        </p:nvSpPr>
        <p:spPr bwMode="auto">
          <a:xfrm>
            <a:off x="1614389" y="86917"/>
            <a:ext cx="72550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</a:rPr>
              <a:t>CÁCH LÀM BÀI THI TRẮC NGHIỆM</a:t>
            </a:r>
          </a:p>
        </p:txBody>
      </p:sp>
      <p:sp>
        <p:nvSpPr>
          <p:cNvPr id="172039" name="Freeform 7"/>
          <p:cNvSpPr>
            <a:spLocks noEditPoints="1"/>
          </p:cNvSpPr>
          <p:nvPr/>
        </p:nvSpPr>
        <p:spPr bwMode="gray">
          <a:xfrm>
            <a:off x="649295" y="897731"/>
            <a:ext cx="7705725" cy="3995738"/>
          </a:xfrm>
          <a:custGeom>
            <a:avLst/>
            <a:gdLst>
              <a:gd name="T0" fmla="*/ 2147483647 w 2820"/>
              <a:gd name="T1" fmla="*/ 2147483647 h 2912"/>
              <a:gd name="T2" fmla="*/ 2147483647 w 2820"/>
              <a:gd name="T3" fmla="*/ 2147483647 h 2912"/>
              <a:gd name="T4" fmla="*/ 2147483647 w 2820"/>
              <a:gd name="T5" fmla="*/ 2147483647 h 2912"/>
              <a:gd name="T6" fmla="*/ 2147483647 w 2820"/>
              <a:gd name="T7" fmla="*/ 2147483647 h 2912"/>
              <a:gd name="T8" fmla="*/ 2147483647 w 2820"/>
              <a:gd name="T9" fmla="*/ 2147483647 h 2912"/>
              <a:gd name="T10" fmla="*/ 2147483647 w 2820"/>
              <a:gd name="T11" fmla="*/ 2147483647 h 2912"/>
              <a:gd name="T12" fmla="*/ 2147483647 w 2820"/>
              <a:gd name="T13" fmla="*/ 2147483647 h 2912"/>
              <a:gd name="T14" fmla="*/ 2147483647 w 2820"/>
              <a:gd name="T15" fmla="*/ 2147483647 h 2912"/>
              <a:gd name="T16" fmla="*/ 0 w 2820"/>
              <a:gd name="T17" fmla="*/ 2147483647 h 2912"/>
              <a:gd name="T18" fmla="*/ 2147483647 w 2820"/>
              <a:gd name="T19" fmla="*/ 2147483647 h 2912"/>
              <a:gd name="T20" fmla="*/ 2147483647 w 2820"/>
              <a:gd name="T21" fmla="*/ 2147483647 h 2912"/>
              <a:gd name="T22" fmla="*/ 2147483647 w 2820"/>
              <a:gd name="T23" fmla="*/ 2147483647 h 2912"/>
              <a:gd name="T24" fmla="*/ 2147483647 w 2820"/>
              <a:gd name="T25" fmla="*/ 2147483647 h 2912"/>
              <a:gd name="T26" fmla="*/ 2147483647 w 2820"/>
              <a:gd name="T27" fmla="*/ 2147483647 h 2912"/>
              <a:gd name="T28" fmla="*/ 2147483647 w 2820"/>
              <a:gd name="T29" fmla="*/ 2147483647 h 2912"/>
              <a:gd name="T30" fmla="*/ 2147483647 w 2820"/>
              <a:gd name="T31" fmla="*/ 2147483647 h 2912"/>
              <a:gd name="T32" fmla="*/ 2147483647 w 2820"/>
              <a:gd name="T33" fmla="*/ 2147483647 h 2912"/>
              <a:gd name="T34" fmla="*/ 2147483647 w 2820"/>
              <a:gd name="T35" fmla="*/ 2147483647 h 2912"/>
              <a:gd name="T36" fmla="*/ 2147483647 w 2820"/>
              <a:gd name="T37" fmla="*/ 2147483647 h 2912"/>
              <a:gd name="T38" fmla="*/ 2147483647 w 2820"/>
              <a:gd name="T39" fmla="*/ 2147483647 h 2912"/>
              <a:gd name="T40" fmla="*/ 2147483647 w 2820"/>
              <a:gd name="T41" fmla="*/ 2147483647 h 2912"/>
              <a:gd name="T42" fmla="*/ 2147483647 w 2820"/>
              <a:gd name="T43" fmla="*/ 2147483647 h 2912"/>
              <a:gd name="T44" fmla="*/ 2147483647 w 2820"/>
              <a:gd name="T45" fmla="*/ 2147483647 h 2912"/>
              <a:gd name="T46" fmla="*/ 2147483647 w 2820"/>
              <a:gd name="T47" fmla="*/ 2147483647 h 2912"/>
              <a:gd name="T48" fmla="*/ 2147483647 w 2820"/>
              <a:gd name="T49" fmla="*/ 2147483647 h 2912"/>
              <a:gd name="T50" fmla="*/ 2147483647 w 2820"/>
              <a:gd name="T51" fmla="*/ 2147483647 h 2912"/>
              <a:gd name="T52" fmla="*/ 2147483647 w 2820"/>
              <a:gd name="T53" fmla="*/ 2147483647 h 2912"/>
              <a:gd name="T54" fmla="*/ 2147483647 w 2820"/>
              <a:gd name="T55" fmla="*/ 2147483647 h 2912"/>
              <a:gd name="T56" fmla="*/ 2147483647 w 2820"/>
              <a:gd name="T57" fmla="*/ 2147483647 h 2912"/>
              <a:gd name="T58" fmla="*/ 2147483647 w 2820"/>
              <a:gd name="T59" fmla="*/ 2147483647 h 2912"/>
              <a:gd name="T60" fmla="*/ 2147483647 w 2820"/>
              <a:gd name="T61" fmla="*/ 2147483647 h 2912"/>
              <a:gd name="T62" fmla="*/ 2147483647 w 2820"/>
              <a:gd name="T63" fmla="*/ 2147483647 h 2912"/>
              <a:gd name="T64" fmla="*/ 2147483647 w 2820"/>
              <a:gd name="T65" fmla="*/ 2147483647 h 2912"/>
              <a:gd name="T66" fmla="*/ 2147483647 w 2820"/>
              <a:gd name="T67" fmla="*/ 2147483647 h 2912"/>
              <a:gd name="T68" fmla="*/ 2147483647 w 2820"/>
              <a:gd name="T69" fmla="*/ 2147483647 h 2912"/>
              <a:gd name="T70" fmla="*/ 2147483647 w 2820"/>
              <a:gd name="T71" fmla="*/ 2147483647 h 2912"/>
              <a:gd name="T72" fmla="*/ 2147483647 w 2820"/>
              <a:gd name="T73" fmla="*/ 2147483647 h 2912"/>
              <a:gd name="T74" fmla="*/ 2147483647 w 2820"/>
              <a:gd name="T75" fmla="*/ 2147483647 h 2912"/>
              <a:gd name="T76" fmla="*/ 2147483647 w 2820"/>
              <a:gd name="T77" fmla="*/ 2147483647 h 2912"/>
              <a:gd name="T78" fmla="*/ 2147483647 w 2820"/>
              <a:gd name="T79" fmla="*/ 2147483647 h 2912"/>
              <a:gd name="T80" fmla="*/ 2147483647 w 2820"/>
              <a:gd name="T81" fmla="*/ 2147483647 h 2912"/>
              <a:gd name="T82" fmla="*/ 2147483647 w 2820"/>
              <a:gd name="T83" fmla="*/ 2147483647 h 2912"/>
              <a:gd name="T84" fmla="*/ 2147483647 w 2820"/>
              <a:gd name="T85" fmla="*/ 2147483647 h 2912"/>
              <a:gd name="T86" fmla="*/ 2147483647 w 2820"/>
              <a:gd name="T87" fmla="*/ 2147483647 h 2912"/>
              <a:gd name="T88" fmla="*/ 2147483647 w 2820"/>
              <a:gd name="T89" fmla="*/ 2147483647 h 2912"/>
              <a:gd name="T90" fmla="*/ 2147483647 w 2820"/>
              <a:gd name="T91" fmla="*/ 0 h 2912"/>
              <a:gd name="T92" fmla="*/ 2147483647 w 2820"/>
              <a:gd name="T93" fmla="*/ 2147483647 h 2912"/>
              <a:gd name="T94" fmla="*/ 2147483647 w 2820"/>
              <a:gd name="T95" fmla="*/ 2147483647 h 29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hlink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72040" name="Group 8"/>
          <p:cNvGrpSpPr>
            <a:grpSpLocks/>
          </p:cNvGrpSpPr>
          <p:nvPr/>
        </p:nvGrpSpPr>
        <p:grpSpPr bwMode="auto">
          <a:xfrm>
            <a:off x="2484438" y="627460"/>
            <a:ext cx="1371600" cy="903684"/>
            <a:chOff x="1680" y="816"/>
            <a:chExt cx="864" cy="759"/>
          </a:xfrm>
        </p:grpSpPr>
        <p:grpSp>
          <p:nvGrpSpPr>
            <p:cNvPr id="24600" name="Group 9"/>
            <p:cNvGrpSpPr>
              <a:grpSpLocks/>
            </p:cNvGrpSpPr>
            <p:nvPr/>
          </p:nvGrpSpPr>
          <p:grpSpPr bwMode="auto">
            <a:xfrm>
              <a:off x="1680" y="816"/>
              <a:ext cx="864" cy="759"/>
              <a:chOff x="432" y="1326"/>
              <a:chExt cx="864" cy="759"/>
            </a:xfrm>
          </p:grpSpPr>
          <p:pic>
            <p:nvPicPr>
              <p:cNvPr id="24602" name="Picture 10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1847"/>
                <a:ext cx="864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603" name="Oval 11"/>
              <p:cNvSpPr>
                <a:spLocks noChangeArrowheads="1"/>
              </p:cNvSpPr>
              <p:nvPr/>
            </p:nvSpPr>
            <p:spPr bwMode="gray">
              <a:xfrm>
                <a:off x="560" y="1326"/>
                <a:ext cx="645" cy="64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604" name="Oval 12"/>
              <p:cNvSpPr>
                <a:spLocks noChangeArrowheads="1"/>
              </p:cNvSpPr>
              <p:nvPr/>
            </p:nvSpPr>
            <p:spPr bwMode="gray">
              <a:xfrm>
                <a:off x="568" y="1329"/>
                <a:ext cx="630" cy="63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605" name="Oval 13"/>
              <p:cNvSpPr>
                <a:spLocks noChangeArrowheads="1"/>
              </p:cNvSpPr>
              <p:nvPr/>
            </p:nvSpPr>
            <p:spPr bwMode="gray">
              <a:xfrm>
                <a:off x="575" y="1336"/>
                <a:ext cx="599" cy="588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606" name="Oval 14"/>
              <p:cNvSpPr>
                <a:spLocks noChangeArrowheads="1"/>
              </p:cNvSpPr>
              <p:nvPr/>
            </p:nvSpPr>
            <p:spPr bwMode="gray">
              <a:xfrm>
                <a:off x="609" y="1352"/>
                <a:ext cx="534" cy="47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24601" name="Text Box 15"/>
            <p:cNvSpPr txBox="1">
              <a:spLocks noChangeArrowheads="1"/>
            </p:cNvSpPr>
            <p:nvPr/>
          </p:nvSpPr>
          <p:spPr bwMode="auto">
            <a:xfrm>
              <a:off x="1806" y="841"/>
              <a:ext cx="652" cy="6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lvl="0" algn="ctr"/>
              <a:r>
                <a:rPr lang="en-US" sz="1400" b="1" dirty="0" err="1">
                  <a:solidFill>
                    <a:srgbClr val="000000"/>
                  </a:solidFill>
                  <a:latin typeface="Times New Roman" pitchFamily="18" charset="0"/>
                </a:rPr>
                <a:t>Kiến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>
                  <a:solidFill>
                    <a:srgbClr val="000000"/>
                  </a:solidFill>
                  <a:latin typeface="Times New Roman" pitchFamily="18" charset="0"/>
                </a:rPr>
                <a:t>thức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 </a:t>
              </a:r>
            </a:p>
            <a:p>
              <a:pPr lvl="0" algn="ctr"/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r>
                <a:rPr lang="vi-VN" sz="1400" b="1" dirty="0">
                  <a:solidFill>
                    <a:srgbClr val="000000"/>
                  </a:solidFill>
                  <a:latin typeface="Times New Roman" pitchFamily="18" charset="0"/>
                </a:rPr>
                <a:t>ơ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000000"/>
                  </a:solidFill>
                  <a:latin typeface="Times New Roman" pitchFamily="18" charset="0"/>
                </a:rPr>
                <a:t>bản</a:t>
              </a:r>
              <a:r>
                <a:rPr lang="en-US" sz="1400" b="1" dirty="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vi-VN" sz="1400" b="1" dirty="0">
                  <a:solidFill>
                    <a:srgbClr val="000000"/>
                  </a:solidFill>
                  <a:latin typeface="Times New Roman" pitchFamily="18" charset="0"/>
                </a:rPr>
                <a:t>đã</a:t>
              </a:r>
              <a:endParaRPr lang="en-US" sz="1400" b="1" dirty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lvl="0" algn="ctr"/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>
                  <a:solidFill>
                    <a:srgbClr val="000000"/>
                  </a:solidFill>
                  <a:latin typeface="Times New Roman" pitchFamily="18" charset="0"/>
                </a:rPr>
                <a:t>tích</a:t>
              </a:r>
              <a:r>
                <a:rPr lang="en-US" sz="14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>
                  <a:solidFill>
                    <a:srgbClr val="000000"/>
                  </a:solidFill>
                  <a:latin typeface="Times New Roman" pitchFamily="18" charset="0"/>
                </a:rPr>
                <a:t>lũy</a:t>
              </a:r>
              <a:endParaRPr lang="en-US" sz="1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72064" name="Group 32"/>
          <p:cNvGrpSpPr>
            <a:grpSpLocks/>
          </p:cNvGrpSpPr>
          <p:nvPr/>
        </p:nvGrpSpPr>
        <p:grpSpPr bwMode="auto">
          <a:xfrm>
            <a:off x="684212" y="2193132"/>
            <a:ext cx="1981200" cy="1445419"/>
            <a:chOff x="1156" y="2024"/>
            <a:chExt cx="1248" cy="1214"/>
          </a:xfrm>
        </p:grpSpPr>
        <p:grpSp>
          <p:nvGrpSpPr>
            <p:cNvPr id="24593" name="Group 17"/>
            <p:cNvGrpSpPr>
              <a:grpSpLocks/>
            </p:cNvGrpSpPr>
            <p:nvPr/>
          </p:nvGrpSpPr>
          <p:grpSpPr bwMode="auto">
            <a:xfrm>
              <a:off x="1156" y="2024"/>
              <a:ext cx="1248" cy="1214"/>
              <a:chOff x="576" y="2188"/>
              <a:chExt cx="1056" cy="1028"/>
            </a:xfrm>
          </p:grpSpPr>
          <p:pic>
            <p:nvPicPr>
              <p:cNvPr id="24595" name="Picture 18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76" y="2924"/>
                <a:ext cx="1056" cy="2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96" name="Oval 19"/>
              <p:cNvSpPr>
                <a:spLocks noChangeArrowheads="1"/>
              </p:cNvSpPr>
              <p:nvPr/>
            </p:nvSpPr>
            <p:spPr bwMode="gray">
              <a:xfrm>
                <a:off x="714" y="2188"/>
                <a:ext cx="860" cy="86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r>
                  <a:rPr lang="en-US" dirty="0" smtClean="0"/>
                  <a:t> </a:t>
                </a:r>
                <a:endParaRPr lang="en-US" dirty="0"/>
              </a:p>
            </p:txBody>
          </p:sp>
          <p:sp>
            <p:nvSpPr>
              <p:cNvPr id="24597" name="Oval 20"/>
              <p:cNvSpPr>
                <a:spLocks noChangeArrowheads="1"/>
              </p:cNvSpPr>
              <p:nvPr/>
            </p:nvSpPr>
            <p:spPr bwMode="gray">
              <a:xfrm>
                <a:off x="725" y="2193"/>
                <a:ext cx="839" cy="83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8" name="Oval 21"/>
              <p:cNvSpPr>
                <a:spLocks noChangeArrowheads="1"/>
              </p:cNvSpPr>
              <p:nvPr/>
            </p:nvSpPr>
            <p:spPr bwMode="gray">
              <a:xfrm>
                <a:off x="741" y="2299"/>
                <a:ext cx="798" cy="78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9" name="Oval 22"/>
              <p:cNvSpPr>
                <a:spLocks noChangeArrowheads="1"/>
              </p:cNvSpPr>
              <p:nvPr/>
            </p:nvSpPr>
            <p:spPr bwMode="gray">
              <a:xfrm>
                <a:off x="780" y="2223"/>
                <a:ext cx="710" cy="6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24594" name="Text Box 23"/>
            <p:cNvSpPr txBox="1">
              <a:spLocks noChangeArrowheads="1"/>
            </p:cNvSpPr>
            <p:nvPr/>
          </p:nvSpPr>
          <p:spPr bwMode="auto">
            <a:xfrm>
              <a:off x="1377" y="2024"/>
              <a:ext cx="836" cy="1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endParaRPr lang="en-US" sz="18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/>
              <a:r>
                <a:rPr 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NỘI DUNG </a:t>
              </a:r>
            </a:p>
            <a:p>
              <a:pPr algn="ctr"/>
              <a:r>
                <a:rPr 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THI</a:t>
              </a:r>
            </a:p>
            <a:p>
              <a:pPr algn="ctr"/>
              <a:r>
                <a:rPr 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(</a:t>
              </a:r>
              <a:r>
                <a:rPr lang="vi-VN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24/6/2019</a:t>
              </a:r>
              <a:r>
                <a:rPr lang="en-US" sz="1600" b="1" dirty="0" smtClean="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  <a:endParaRPr lang="en-US" sz="16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/>
              <a:endParaRPr lang="en-US" sz="16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72056" name="Group 24"/>
          <p:cNvGrpSpPr>
            <a:grpSpLocks/>
          </p:cNvGrpSpPr>
          <p:nvPr/>
        </p:nvGrpSpPr>
        <p:grpSpPr bwMode="auto">
          <a:xfrm>
            <a:off x="4211645" y="3057525"/>
            <a:ext cx="1981201" cy="1522810"/>
            <a:chOff x="3744" y="2081"/>
            <a:chExt cx="1248" cy="1279"/>
          </a:xfrm>
        </p:grpSpPr>
        <p:grpSp>
          <p:nvGrpSpPr>
            <p:cNvPr id="24586" name="Group 25"/>
            <p:cNvGrpSpPr>
              <a:grpSpLocks/>
            </p:cNvGrpSpPr>
            <p:nvPr/>
          </p:nvGrpSpPr>
          <p:grpSpPr bwMode="auto">
            <a:xfrm>
              <a:off x="3744" y="2081"/>
              <a:ext cx="1248" cy="1279"/>
              <a:chOff x="1776" y="2417"/>
              <a:chExt cx="1248" cy="1279"/>
            </a:xfrm>
          </p:grpSpPr>
          <p:pic>
            <p:nvPicPr>
              <p:cNvPr id="24588" name="Picture 26" descr="Picture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76" y="3353"/>
                <a:ext cx="1248" cy="3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89" name="Oval 27"/>
              <p:cNvSpPr>
                <a:spLocks noChangeArrowheads="1"/>
              </p:cNvSpPr>
              <p:nvPr/>
            </p:nvSpPr>
            <p:spPr bwMode="gray">
              <a:xfrm>
                <a:off x="1877" y="2417"/>
                <a:ext cx="1074" cy="1075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0" name="Oval 28"/>
              <p:cNvSpPr>
                <a:spLocks noChangeArrowheads="1"/>
              </p:cNvSpPr>
              <p:nvPr/>
            </p:nvSpPr>
            <p:spPr bwMode="gray">
              <a:xfrm>
                <a:off x="1890" y="2423"/>
                <a:ext cx="1049" cy="104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1" name="Oval 29"/>
              <p:cNvSpPr>
                <a:spLocks noChangeArrowheads="1"/>
              </p:cNvSpPr>
              <p:nvPr/>
            </p:nvSpPr>
            <p:spPr bwMode="gray">
              <a:xfrm>
                <a:off x="1901" y="2433"/>
                <a:ext cx="998" cy="980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4592" name="Oval 30"/>
              <p:cNvSpPr>
                <a:spLocks noChangeArrowheads="1"/>
              </p:cNvSpPr>
              <p:nvPr/>
            </p:nvSpPr>
            <p:spPr bwMode="gray">
              <a:xfrm>
                <a:off x="1959" y="2461"/>
                <a:ext cx="888" cy="79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24587" name="Text Box 31"/>
            <p:cNvSpPr txBox="1">
              <a:spLocks noChangeArrowheads="1"/>
            </p:cNvSpPr>
            <p:nvPr/>
          </p:nvSpPr>
          <p:spPr bwMode="auto">
            <a:xfrm>
              <a:off x="3891" y="2081"/>
              <a:ext cx="954" cy="10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en-US" sz="18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/>
              <a:r>
                <a:rPr lang="en-US" sz="1800" b="1" dirty="0" smtClean="0">
                  <a:solidFill>
                    <a:srgbClr val="000000"/>
                  </a:solidFill>
                  <a:latin typeface="Times New Roman" pitchFamily="18" charset="0"/>
                </a:rPr>
                <a:t>CÁCH LÀM</a:t>
              </a:r>
            </a:p>
            <a:p>
              <a:pPr algn="ctr"/>
              <a:r>
                <a:rPr lang="en-US" sz="1800" b="1" dirty="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800" b="1" dirty="0">
                  <a:solidFill>
                    <a:srgbClr val="000000"/>
                  </a:solidFill>
                  <a:latin typeface="Times New Roman" pitchFamily="18" charset="0"/>
                </a:rPr>
                <a:t>HIỆU </a:t>
              </a:r>
              <a:r>
                <a:rPr lang="en-US" sz="1800" b="1" dirty="0" smtClean="0">
                  <a:solidFill>
                    <a:srgbClr val="000000"/>
                  </a:solidFill>
                  <a:latin typeface="Times New Roman" pitchFamily="18" charset="0"/>
                </a:rPr>
                <a:t>QUẢ</a:t>
              </a:r>
            </a:p>
            <a:p>
              <a:pPr algn="ctr"/>
              <a:r>
                <a:rPr lang="en-US" sz="1800" b="1" dirty="0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800" b="1" dirty="0">
                  <a:solidFill>
                    <a:srgbClr val="000000"/>
                  </a:solidFill>
                  <a:latin typeface="Times New Roman" pitchFamily="18" charset="0"/>
                </a:rPr>
                <a:t>NHẤT</a:t>
              </a:r>
            </a:p>
          </p:txBody>
        </p:sp>
      </p:grpSp>
      <p:sp>
        <p:nvSpPr>
          <p:cNvPr id="24583" name="TextBox 2"/>
          <p:cNvSpPr txBox="1">
            <a:spLocks noChangeArrowheads="1"/>
          </p:cNvSpPr>
          <p:nvPr/>
        </p:nvSpPr>
        <p:spPr bwMode="auto">
          <a:xfrm>
            <a:off x="3221039" y="2015729"/>
            <a:ext cx="47353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FE4B12-DC1B-43E0-BD3C-85B315190CE4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2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144000" cy="4680520"/>
          </a:xfrm>
        </p:spPr>
      </p:pic>
    </p:spTree>
    <p:extLst>
      <p:ext uri="{BB962C8B-B14F-4D97-AF65-F5344CB8AC3E}">
        <p14:creationId xmlns:p14="http://schemas.microsoft.com/office/powerpoint/2010/main" val="84256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144000" cy="4680520"/>
          </a:xfrm>
        </p:spPr>
      </p:pic>
    </p:spTree>
    <p:extLst>
      <p:ext uri="{BB962C8B-B14F-4D97-AF65-F5344CB8AC3E}">
        <p14:creationId xmlns:p14="http://schemas.microsoft.com/office/powerpoint/2010/main" val="282708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036496" cy="4752528"/>
          </a:xfrm>
        </p:spPr>
      </p:pic>
    </p:spTree>
    <p:extLst>
      <p:ext uri="{BB962C8B-B14F-4D97-AF65-F5344CB8AC3E}">
        <p14:creationId xmlns:p14="http://schemas.microsoft.com/office/powerpoint/2010/main" val="321006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55552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9542"/>
            <a:ext cx="914400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72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860"/>
            <a:ext cx="9144000" cy="346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2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. Các phương pháp</a:t>
            </a:r>
            <a:endParaRPr lang="en-US" sz="3600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kern="1200" dirty="0">
                <a:latin typeface="Times New Roman" pitchFamily="18" charset="0"/>
                <a:cs typeface="Times New Roman" pitchFamily="18" charset="0"/>
              </a:rPr>
              <a:t>Phương pháp tính trực tiếp</a:t>
            </a:r>
            <a:endParaRPr lang="en-US" kern="12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kern="1200" dirty="0" smtClean="0">
                <a:latin typeface="Times New Roman" pitchFamily="18" charset="0"/>
                <a:cs typeface="Times New Roman" pitchFamily="18" charset="0"/>
              </a:rPr>
              <a:t>Phương </a:t>
            </a:r>
            <a:r>
              <a:rPr lang="vi-VN" kern="1200" dirty="0">
                <a:latin typeface="Times New Roman" pitchFamily="18" charset="0"/>
                <a:cs typeface="Times New Roman" pitchFamily="18" charset="0"/>
              </a:rPr>
              <a:t>pháp quy nạp</a:t>
            </a:r>
            <a:endParaRPr lang="en-US" kern="12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kern="1200" dirty="0">
                <a:latin typeface="Times New Roman" pitchFamily="18" charset="0"/>
                <a:cs typeface="Times New Roman" pitchFamily="18" charset="0"/>
              </a:rPr>
              <a:t>Phương pháp Nhị </a:t>
            </a:r>
            <a:r>
              <a:rPr lang="vi-VN" kern="1200" dirty="0" smtClean="0">
                <a:latin typeface="Times New Roman" pitchFamily="18" charset="0"/>
                <a:cs typeface="Times New Roman" pitchFamily="18" charset="0"/>
              </a:rPr>
              <a:t>thức Newton</a:t>
            </a:r>
            <a:endParaRPr lang="en-US" kern="12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kern="1200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kern="1200" dirty="0">
                <a:latin typeface="Times New Roman" pitchFamily="18" charset="0"/>
                <a:cs typeface="Times New Roman" pitchFamily="18" charset="0"/>
              </a:rPr>
              <a:t>ương </a:t>
            </a:r>
            <a:r>
              <a:rPr lang="vi-VN" kern="1200" dirty="0">
                <a:latin typeface="Times New Roman" pitchFamily="18" charset="0"/>
                <a:cs typeface="Times New Roman" pitchFamily="18" charset="0"/>
              </a:rPr>
              <a:t>pháp chéo hóa</a:t>
            </a:r>
            <a:endParaRPr lang="en-US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en-US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en-US" kern="1200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kern="12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kern="12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kern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kern="1200" dirty="0">
                <a:latin typeface="Times New Roman" pitchFamily="18" charset="0"/>
                <a:cs typeface="Times New Roman" pitchFamily="18" charset="0"/>
              </a:rPr>
              <a:t>pháp ma trận </a:t>
            </a:r>
            <a:r>
              <a:rPr lang="vi-VN" kern="1200" dirty="0" smtClean="0">
                <a:latin typeface="Times New Roman" pitchFamily="18" charset="0"/>
                <a:cs typeface="Times New Roman" pitchFamily="18" charset="0"/>
              </a:rPr>
              <a:t>khối Jordan</a:t>
            </a:r>
            <a:endParaRPr lang="en-US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vi-VN" kern="1200" dirty="0" smtClean="0"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vi-VN" kern="1200" dirty="0" smtClean="0">
                <a:latin typeface="Times New Roman" pitchFamily="18" charset="0"/>
                <a:cs typeface="Times New Roman" pitchFamily="18" charset="0"/>
              </a:rPr>
              <a:t>Phương </a:t>
            </a:r>
            <a:r>
              <a:rPr lang="vi-VN" kern="1200" dirty="0">
                <a:latin typeface="Times New Roman" pitchFamily="18" charset="0"/>
                <a:cs typeface="Times New Roman" pitchFamily="18" charset="0"/>
              </a:rPr>
              <a:t>pháp sử dụng định </a:t>
            </a:r>
            <a:r>
              <a:rPr lang="vi-VN" kern="1200" dirty="0" smtClean="0">
                <a:latin typeface="Times New Roman" pitchFamily="18" charset="0"/>
                <a:cs typeface="Times New Roman" pitchFamily="18" charset="0"/>
              </a:rPr>
              <a:t>lý Cayley- Hamintol</a:t>
            </a:r>
            <a:endParaRPr lang="en-US" kern="12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Char char="-"/>
              <a:defRPr/>
            </a:pPr>
            <a:endParaRPr lang="en-US" sz="2400" kern="1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9461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7076E1-B927-4CE5-9FC8-6718E99B9C3D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144000" cy="5020022"/>
          </a:xfrm>
        </p:spPr>
      </p:pic>
    </p:spTree>
    <p:extLst>
      <p:ext uri="{BB962C8B-B14F-4D97-AF65-F5344CB8AC3E}">
        <p14:creationId xmlns:p14="http://schemas.microsoft.com/office/powerpoint/2010/main" val="126977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8"/>
            <a:ext cx="9144000" cy="4320480"/>
          </a:xfrm>
        </p:spPr>
      </p:pic>
    </p:spTree>
    <p:extLst>
      <p:ext uri="{BB962C8B-B14F-4D97-AF65-F5344CB8AC3E}">
        <p14:creationId xmlns:p14="http://schemas.microsoft.com/office/powerpoint/2010/main" val="180536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257175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45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779662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980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3478"/>
            <a:ext cx="8856983" cy="3659664"/>
          </a:xfrm>
        </p:spPr>
      </p:pic>
    </p:spTree>
    <p:extLst>
      <p:ext uri="{BB962C8B-B14F-4D97-AF65-F5344CB8AC3E}">
        <p14:creationId xmlns:p14="http://schemas.microsoft.com/office/powerpoint/2010/main" val="13158774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9"/>
            <a:ext cx="9143999" cy="1368151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121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79"/>
            <a:ext cx="9143999" cy="2448272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2122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"/>
            <a:ext cx="8928991" cy="1491629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541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228371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94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707654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38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76375" y="86916"/>
            <a:ext cx="7391400" cy="422672"/>
          </a:xfrm>
        </p:spPr>
        <p:txBody>
          <a:bodyPr/>
          <a:lstStyle/>
          <a:p>
            <a:pPr algn="l"/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1.1 Tính trực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tiếp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>
                <a:solidFill>
                  <a:srgbClr val="335338"/>
                </a:solidFill>
              </a:rPr>
              <a:pPr/>
              <a:t>4</a:t>
            </a:fld>
            <a:endParaRPr lang="en-US" smtClean="0">
              <a:solidFill>
                <a:srgbClr val="335338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343055"/>
              </p:ext>
            </p:extLst>
          </p:nvPr>
        </p:nvGraphicFramePr>
        <p:xfrm>
          <a:off x="2432050" y="952500"/>
          <a:ext cx="5218113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3" imgW="2361960" imgH="495000" progId="Equation.DSMT4">
                  <p:embed/>
                </p:oleObj>
              </mc:Choice>
              <mc:Fallback>
                <p:oleObj name="Equation" r:id="rId3" imgW="2361960" imgH="495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050" y="952500"/>
                        <a:ext cx="5218113" cy="981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94244"/>
              </p:ext>
            </p:extLst>
          </p:nvPr>
        </p:nvGraphicFramePr>
        <p:xfrm>
          <a:off x="1403648" y="2139702"/>
          <a:ext cx="5832648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5" imgW="2908300" imgH="457200" progId="Equation.DSMT4">
                  <p:embed/>
                </p:oleObj>
              </mc:Choice>
              <mc:Fallback>
                <p:oleObj name="Equation" r:id="rId5" imgW="2908300" imgH="4572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139702"/>
                        <a:ext cx="5832648" cy="1008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141133"/>
              </p:ext>
            </p:extLst>
          </p:nvPr>
        </p:nvGraphicFramePr>
        <p:xfrm>
          <a:off x="1521964" y="3291830"/>
          <a:ext cx="6146380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7" imgW="1524000" imgH="457200" progId="Equation.DSMT4">
                  <p:embed/>
                </p:oleObj>
              </mc:Choice>
              <mc:Fallback>
                <p:oleObj name="Equation" r:id="rId7" imgW="1524000" imgH="457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1964" y="3291830"/>
                        <a:ext cx="6146380" cy="13681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Ví dụ 1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Tính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771800" y="1255812"/>
            <a:ext cx="3786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00100" y="1933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71600" y="994202"/>
            <a:ext cx="21788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b="1" dirty="0" err="1">
                <a:latin typeface="Times New Roman"/>
                <a:ea typeface="Times New Roman"/>
                <a:cs typeface="Arial"/>
              </a:rPr>
              <a:t>Ví</a:t>
            </a:r>
            <a:r>
              <a:rPr lang="en-US" b="1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b="1" dirty="0" err="1">
                <a:latin typeface="Times New Roman"/>
                <a:ea typeface="Times New Roman"/>
                <a:cs typeface="Arial"/>
              </a:rPr>
              <a:t>dụ</a:t>
            </a:r>
            <a:r>
              <a:rPr lang="en-US" b="1" dirty="0">
                <a:latin typeface="Times New Roman"/>
                <a:ea typeface="Times New Roman"/>
                <a:cs typeface="Arial"/>
              </a:rPr>
              <a:t> 1</a:t>
            </a:r>
            <a:endParaRPr lang="en-US" sz="1600" dirty="0">
              <a:effectLst/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954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5/24/2019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144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27BE4E3-4A13-4B5A-9AB9-C28E1EAA1732}" type="slidenum">
              <a:rPr lang="en-US" smtClean="0">
                <a:solidFill>
                  <a:srgbClr val="335338"/>
                </a:solidFill>
              </a:rPr>
              <a:pPr/>
              <a:t>41</a:t>
            </a:fld>
            <a:endParaRPr lang="en-US" smtClean="0">
              <a:solidFill>
                <a:srgbClr val="3353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4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9543"/>
            <a:ext cx="8138864" cy="399747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b="1" dirty="0" err="1">
                <a:latin typeface="Times New Roman"/>
                <a:ea typeface="Times New Roman"/>
                <a:cs typeface="Arial"/>
              </a:rPr>
              <a:t>Ví</a:t>
            </a:r>
            <a:r>
              <a:rPr lang="en-US" b="1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b="1" dirty="0" err="1">
                <a:latin typeface="Times New Roman"/>
                <a:ea typeface="Times New Roman"/>
                <a:cs typeface="Arial"/>
              </a:rPr>
              <a:t>dụ</a:t>
            </a:r>
            <a:r>
              <a:rPr lang="en-US" b="1" dirty="0">
                <a:latin typeface="Times New Roman"/>
                <a:ea typeface="Times New Roman"/>
                <a:cs typeface="Arial"/>
              </a:rPr>
              <a:t> </a:t>
            </a:r>
            <a:r>
              <a:rPr lang="vi-VN" b="1" dirty="0" smtClean="0">
                <a:latin typeface="Times New Roman"/>
                <a:ea typeface="Times New Roman"/>
                <a:cs typeface="Arial"/>
              </a:rPr>
              <a:t>2.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dirty="0" err="1" smtClean="0">
                <a:latin typeface="Times New Roman"/>
                <a:ea typeface="Times New Roman"/>
                <a:cs typeface="Arial"/>
              </a:rPr>
              <a:t>Tìm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tất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cả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các</a:t>
            </a:r>
            <a:r>
              <a:rPr lang="en-US" dirty="0">
                <a:latin typeface="Times New Roman"/>
                <a:ea typeface="Times New Roman"/>
                <a:cs typeface="Arial"/>
              </a:rPr>
              <a:t> ma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trận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thực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cấp</a:t>
            </a:r>
            <a:r>
              <a:rPr lang="en-US" dirty="0">
                <a:latin typeface="Times New Roman"/>
                <a:ea typeface="Times New Roman"/>
                <a:cs typeface="Arial"/>
              </a:rPr>
              <a:t> 2   </a:t>
            </a:r>
            <a:r>
              <a:rPr lang="en-US" dirty="0" err="1" smtClean="0">
                <a:latin typeface="Times New Roman"/>
                <a:ea typeface="Times New Roman"/>
                <a:cs typeface="Arial"/>
              </a:rPr>
              <a:t>sao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cho</a:t>
            </a:r>
            <a:r>
              <a:rPr lang="en-US" dirty="0">
                <a:latin typeface="Times New Roman"/>
                <a:ea typeface="Times New Roman"/>
                <a:cs typeface="Arial"/>
              </a:rPr>
              <a:t>   </a:t>
            </a:r>
            <a:r>
              <a:rPr lang="en-US" sz="2400" dirty="0">
                <a:latin typeface="Times New Roman"/>
                <a:ea typeface="Times New Roman"/>
                <a:cs typeface="Arial"/>
              </a:rPr>
              <a:t> 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5/23/2019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376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85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842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76375" y="86916"/>
            <a:ext cx="7391400" cy="422672"/>
          </a:xfrm>
        </p:spPr>
        <p:txBody>
          <a:bodyPr/>
          <a:lstStyle/>
          <a:p>
            <a:pPr algn="l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1.2 Phương pháp quy nạp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>
                <a:solidFill>
                  <a:srgbClr val="335338"/>
                </a:solidFill>
              </a:rPr>
              <a:pPr/>
              <a:t>8</a:t>
            </a:fld>
            <a:endParaRPr lang="en-US" smtClean="0">
              <a:solidFill>
                <a:srgbClr val="335338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1560" y="915566"/>
            <a:ext cx="8532440" cy="2457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>
              <a:spcAft>
                <a:spcPts val="0"/>
              </a:spcAft>
            </a:pPr>
            <a:r>
              <a:rPr lang="en-US" b="1" u="sng" dirty="0" err="1">
                <a:latin typeface="Times New Roman"/>
                <a:ea typeface="Times New Roman"/>
                <a:cs typeface="Arial"/>
              </a:rPr>
              <a:t>Bước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1: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Tính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các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lũy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thừa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i="1" u="sng" dirty="0">
                <a:latin typeface="Times New Roman"/>
                <a:ea typeface="Times New Roman"/>
                <a:cs typeface="Arial"/>
              </a:rPr>
              <a:t>A</a:t>
            </a:r>
            <a:r>
              <a:rPr lang="en-US" sz="3200" u="sng" baseline="30000" dirty="0">
                <a:latin typeface="Times New Roman"/>
                <a:ea typeface="Times New Roman"/>
                <a:cs typeface="Arial"/>
              </a:rPr>
              <a:t>2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,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i="1" u="sng" dirty="0">
                <a:latin typeface="Times New Roman"/>
                <a:ea typeface="Times New Roman"/>
                <a:cs typeface="Arial"/>
              </a:rPr>
              <a:t>A</a:t>
            </a:r>
            <a:r>
              <a:rPr lang="en-US" sz="3200" u="sng" baseline="30000" dirty="0">
                <a:latin typeface="Times New Roman"/>
                <a:ea typeface="Times New Roman"/>
                <a:cs typeface="Arial"/>
              </a:rPr>
              <a:t>3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,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i="1" u="sng" dirty="0">
                <a:latin typeface="Times New Roman"/>
                <a:ea typeface="Times New Roman"/>
                <a:cs typeface="Arial"/>
              </a:rPr>
              <a:t>A</a:t>
            </a:r>
            <a:r>
              <a:rPr lang="en-US" sz="3200" u="sng" baseline="30000" dirty="0">
                <a:latin typeface="Times New Roman"/>
                <a:ea typeface="Times New Roman"/>
                <a:cs typeface="Arial"/>
              </a:rPr>
              <a:t>4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,...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ts val="930"/>
              </a:lnSpc>
              <a:spcAft>
                <a:spcPts val="0"/>
              </a:spcAft>
            </a:pPr>
            <a:r>
              <a:rPr lang="en-US" sz="1600" dirty="0">
                <a:latin typeface="Times New Roman"/>
                <a:ea typeface="Times New Roman"/>
                <a:cs typeface="Arial"/>
              </a:rPr>
              <a:t> 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en-US" b="1" u="sng" dirty="0" err="1">
                <a:latin typeface="Times New Roman"/>
                <a:ea typeface="Times New Roman"/>
                <a:cs typeface="Arial"/>
              </a:rPr>
              <a:t>Bước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2: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Dự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đoán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công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thức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tổng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quát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 </a:t>
            </a:r>
            <a:r>
              <a:rPr lang="en-US" i="1" u="sng" dirty="0">
                <a:latin typeface="Times New Roman"/>
                <a:ea typeface="Times New Roman"/>
                <a:cs typeface="Arial"/>
              </a:rPr>
              <a:t>A</a:t>
            </a:r>
            <a:r>
              <a:rPr lang="en-US" sz="3200" i="1" u="sng" baseline="30000" dirty="0">
                <a:latin typeface="Times New Roman"/>
                <a:ea typeface="Times New Roman"/>
                <a:cs typeface="Arial"/>
              </a:rPr>
              <a:t>n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>
              <a:lnSpc>
                <a:spcPts val="635"/>
              </a:lnSpc>
              <a:spcAft>
                <a:spcPts val="0"/>
              </a:spcAft>
            </a:pPr>
            <a:r>
              <a:rPr lang="en-US" sz="1600" dirty="0">
                <a:latin typeface="Times New Roman"/>
                <a:ea typeface="Times New Roman"/>
                <a:cs typeface="Arial"/>
              </a:rPr>
              <a:t> 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lnSpc>
                <a:spcPct val="145000"/>
              </a:lnSpc>
              <a:spcAft>
                <a:spcPts val="0"/>
              </a:spcAft>
            </a:pPr>
            <a:r>
              <a:rPr lang="en-US" b="1" u="sng" dirty="0" err="1">
                <a:latin typeface="Times New Roman"/>
                <a:ea typeface="Times New Roman"/>
                <a:cs typeface="Arial"/>
              </a:rPr>
              <a:t>Bước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3: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Sử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dụng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phương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pháp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quy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nạp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toán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học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để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chứng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minh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công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thức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đã</a:t>
            </a:r>
            <a:r>
              <a:rPr lang="en-US" b="1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dự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đoán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ở </a:t>
            </a:r>
            <a:r>
              <a:rPr lang="en-US" u="sng" dirty="0" err="1">
                <a:latin typeface="Times New Roman"/>
                <a:ea typeface="Times New Roman"/>
                <a:cs typeface="Arial"/>
              </a:rPr>
              <a:t>bước</a:t>
            </a:r>
            <a:r>
              <a:rPr lang="en-US" u="sng" dirty="0">
                <a:latin typeface="Times New Roman"/>
                <a:ea typeface="Times New Roman"/>
                <a:cs typeface="Arial"/>
              </a:rPr>
              <a:t> 2.</a:t>
            </a:r>
            <a:endParaRPr lang="en-US" sz="1600" dirty="0">
              <a:effectLst/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329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0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01gl">
  <a:themeElements>
    <a:clrScheme name="cdb2004101gl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cdb2004101g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01gl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7709</TotalTime>
  <Words>329</Words>
  <Application>Microsoft Office PowerPoint</Application>
  <PresentationFormat>On-screen Show (16:9)</PresentationFormat>
  <Paragraphs>116</Paragraphs>
  <Slides>41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cdb2004101gl</vt:lpstr>
      <vt:lpstr>Equation</vt:lpstr>
      <vt:lpstr>MathType 6.0 Equation</vt:lpstr>
      <vt:lpstr>TRƯỜNG ĐẠI HỌC MỎ- ĐỊA CHẤT BỘ MÔN TOÁN</vt:lpstr>
      <vt:lpstr>Nội dung</vt:lpstr>
      <vt:lpstr>I. Các phương pháp</vt:lpstr>
      <vt:lpstr>1.1 Tính trực tiếp </vt:lpstr>
      <vt:lpstr>PowerPoint Presentation</vt:lpstr>
      <vt:lpstr>PowerPoint Presentation</vt:lpstr>
      <vt:lpstr>PowerPoint Presentation</vt:lpstr>
      <vt:lpstr> 1.2 Phương pháp quy nạp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1.3 Phương pháp Nhị thức Newton</vt:lpstr>
      <vt:lpstr>PowerPoint Presentation</vt:lpstr>
      <vt:lpstr>PowerPoint Presentation</vt:lpstr>
      <vt:lpstr>PowerPoint Presentation</vt:lpstr>
      <vt:lpstr>PowerPoint Presentation</vt:lpstr>
      <vt:lpstr>1.4 Chéo hóa ma trận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creator>ngotrananh</dc:creator>
  <cp:lastModifiedBy>MrCuong</cp:lastModifiedBy>
  <cp:revision>328</cp:revision>
  <dcterms:created xsi:type="dcterms:W3CDTF">2007-11-13T02:28:42Z</dcterms:created>
  <dcterms:modified xsi:type="dcterms:W3CDTF">2019-05-23T23:30:34Z</dcterms:modified>
</cp:coreProperties>
</file>