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77" r:id="rId3"/>
    <p:sldId id="376" r:id="rId4"/>
    <p:sldId id="378" r:id="rId5"/>
    <p:sldId id="377" r:id="rId6"/>
    <p:sldId id="384" r:id="rId7"/>
    <p:sldId id="385" r:id="rId8"/>
    <p:sldId id="386" r:id="rId9"/>
    <p:sldId id="387" r:id="rId10"/>
    <p:sldId id="388" r:id="rId11"/>
    <p:sldId id="389" r:id="rId12"/>
    <p:sldId id="390" r:id="rId13"/>
    <p:sldId id="391" r:id="rId14"/>
    <p:sldId id="269"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1F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p:cViewPr varScale="1">
        <p:scale>
          <a:sx n="70" d="100"/>
          <a:sy n="70" d="100"/>
        </p:scale>
        <p:origin x="13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E84C2-8DF7-4BB9-A18C-3F9764C9CA1F}" type="datetimeFigureOut">
              <a:rPr lang="en-US" smtClean="0"/>
              <a:t>7/26/2025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4FD9E-721D-419C-8E15-CD8C370BABCD}" type="slidenum">
              <a:rPr lang="en-US" smtClean="0"/>
              <a:t>‹#›</a:t>
            </a:fld>
            <a:endParaRPr lang="en-US"/>
          </a:p>
        </p:txBody>
      </p:sp>
    </p:spTree>
    <p:extLst>
      <p:ext uri="{BB962C8B-B14F-4D97-AF65-F5344CB8AC3E}">
        <p14:creationId xmlns:p14="http://schemas.microsoft.com/office/powerpoint/2010/main" val="171636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A843EAA1-75E9-4591-ACB4-F3621576A38F}" type="slidenum">
              <a:rPr lang="en-US" smtClean="0">
                <a:solidFill>
                  <a:srgbClr val="000000"/>
                </a:solidFill>
                <a:latin typeface="Arial" pitchFamily="34" charset="0"/>
              </a:rPr>
              <a:pPr/>
              <a:t>14</a:t>
            </a:fld>
            <a:endParaRPr lang="en-US">
              <a:solidFill>
                <a:srgbClr val="000000"/>
              </a:solidFill>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GB">
              <a:latin typeface="Arial" pitchFamily="34" charset="0"/>
            </a:endParaRPr>
          </a:p>
        </p:txBody>
      </p:sp>
    </p:spTree>
    <p:extLst>
      <p:ext uri="{BB962C8B-B14F-4D97-AF65-F5344CB8AC3E}">
        <p14:creationId xmlns:p14="http://schemas.microsoft.com/office/powerpoint/2010/main" val="2591015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C18155B0-E53C-2B4C-D552-1EFCFA7D7575}"/>
              </a:ext>
            </a:extLst>
          </p:cNvPr>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pic>
        <p:nvPicPr>
          <p:cNvPr id="3" name="Picture 20">
            <a:extLst>
              <a:ext uri="{FF2B5EF4-FFF2-40B4-BE49-F238E27FC236}">
                <a16:creationId xmlns:a16="http://schemas.microsoft.com/office/drawing/2014/main" id="{CD664CB9-4CE5-8A03-9403-8655731F4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a:extLst>
              <a:ext uri="{FF2B5EF4-FFF2-40B4-BE49-F238E27FC236}">
                <a16:creationId xmlns:a16="http://schemas.microsoft.com/office/drawing/2014/main" id="{7039153D-0BB0-D98A-03DB-03D86D5547D1}"/>
              </a:ext>
            </a:extLst>
          </p:cNvPr>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600" b="1">
                <a:solidFill>
                  <a:schemeClr val="tx2"/>
                </a:solidFill>
              </a:rPr>
              <a:t>Company</a:t>
            </a:r>
          </a:p>
          <a:p>
            <a:pPr eaLnBrk="1" hangingPunct="1">
              <a:defRPr/>
            </a:pPr>
            <a:r>
              <a:rPr lang="en-US" sz="2400" b="1"/>
              <a:t>LOGO</a:t>
            </a:r>
          </a:p>
        </p:txBody>
      </p:sp>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en-US" noProof="0"/>
              <a:t>Click to edit Master subtitle style</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en-US" altLang="ko-KR" noProof="0"/>
              <a:t>Click to edit Master title style</a:t>
            </a:r>
          </a:p>
        </p:txBody>
      </p:sp>
    </p:spTree>
    <p:extLst>
      <p:ext uri="{BB962C8B-B14F-4D97-AF65-F5344CB8AC3E}">
        <p14:creationId xmlns:p14="http://schemas.microsoft.com/office/powerpoint/2010/main" val="190984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3C13106-0FA4-7525-386A-E9015C3DD700}"/>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67203D8D-5563-5CD8-28A6-F38E69BFC6BE}"/>
              </a:ext>
            </a:extLst>
          </p:cNvPr>
          <p:cNvSpPr>
            <a:spLocks noGrp="1" noChangeArrowheads="1"/>
          </p:cNvSpPr>
          <p:nvPr>
            <p:ph type="sldNum" sz="quarter" idx="11"/>
          </p:nvPr>
        </p:nvSpPr>
        <p:spPr>
          <a:ln/>
        </p:spPr>
        <p:txBody>
          <a:bodyPr/>
          <a:lstStyle>
            <a:lvl1pPr>
              <a:defRPr/>
            </a:lvl1pPr>
          </a:lstStyle>
          <a:p>
            <a:fld id="{19B693FB-4119-4E55-9469-629FF2700651}" type="slidenum">
              <a:rPr lang="en-US" altLang="en-US"/>
              <a:pPr/>
              <a:t>‹#›</a:t>
            </a:fld>
            <a:endParaRPr lang="en-US" altLang="en-US"/>
          </a:p>
        </p:txBody>
      </p:sp>
      <p:sp>
        <p:nvSpPr>
          <p:cNvPr id="6" name="Rectangle 4">
            <a:extLst>
              <a:ext uri="{FF2B5EF4-FFF2-40B4-BE49-F238E27FC236}">
                <a16:creationId xmlns:a16="http://schemas.microsoft.com/office/drawing/2014/main" id="{10261969-B33F-9EE0-51A0-4391D623CC99}"/>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1034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1912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20E20CE-D6A7-16B7-FB99-B72037AD93ED}"/>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7F5DC231-2683-79EC-E054-816A376FA856}"/>
              </a:ext>
            </a:extLst>
          </p:cNvPr>
          <p:cNvSpPr>
            <a:spLocks noGrp="1" noChangeArrowheads="1"/>
          </p:cNvSpPr>
          <p:nvPr>
            <p:ph type="sldNum" sz="quarter" idx="11"/>
          </p:nvPr>
        </p:nvSpPr>
        <p:spPr>
          <a:ln/>
        </p:spPr>
        <p:txBody>
          <a:bodyPr/>
          <a:lstStyle>
            <a:lvl1pPr>
              <a:defRPr/>
            </a:lvl1pPr>
          </a:lstStyle>
          <a:p>
            <a:fld id="{5F4E1A15-04F9-4045-A851-FF65126C0CCE}" type="slidenum">
              <a:rPr lang="en-US" altLang="en-US"/>
              <a:pPr/>
              <a:t>‹#›</a:t>
            </a:fld>
            <a:endParaRPr lang="en-US" altLang="en-US"/>
          </a:p>
        </p:txBody>
      </p:sp>
      <p:sp>
        <p:nvSpPr>
          <p:cNvPr id="6" name="Rectangle 4">
            <a:extLst>
              <a:ext uri="{FF2B5EF4-FFF2-40B4-BE49-F238E27FC236}">
                <a16:creationId xmlns:a16="http://schemas.microsoft.com/office/drawing/2014/main" id="{BCADDA08-9B9E-58A1-D9BB-F76AA275C0FD}"/>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7007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563563"/>
          </a:xfrm>
        </p:spPr>
        <p:txBody>
          <a:bodyPr/>
          <a:lstStyle/>
          <a:p>
            <a:r>
              <a:rPr lang="en-US"/>
              <a:t>Click to edit Master title style</a:t>
            </a:r>
          </a:p>
        </p:txBody>
      </p:sp>
      <p:sp>
        <p:nvSpPr>
          <p:cNvPr id="3" name="Table Placeholder 2"/>
          <p:cNvSpPr>
            <a:spLocks noGrp="1"/>
          </p:cNvSpPr>
          <p:nvPr>
            <p:ph type="tbl" idx="1"/>
          </p:nvPr>
        </p:nvSpPr>
        <p:spPr>
          <a:xfrm>
            <a:off x="457200" y="1152525"/>
            <a:ext cx="8229600" cy="5248275"/>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0B6B27CA-2B97-7E7A-F094-FB35AD403024}"/>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72563AF4-13C9-E309-1904-C11FEAAD10CA}"/>
              </a:ext>
            </a:extLst>
          </p:cNvPr>
          <p:cNvSpPr>
            <a:spLocks noGrp="1" noChangeArrowheads="1"/>
          </p:cNvSpPr>
          <p:nvPr>
            <p:ph type="sldNum" sz="quarter" idx="11"/>
          </p:nvPr>
        </p:nvSpPr>
        <p:spPr>
          <a:ln/>
        </p:spPr>
        <p:txBody>
          <a:bodyPr/>
          <a:lstStyle>
            <a:lvl1pPr>
              <a:defRPr/>
            </a:lvl1pPr>
          </a:lstStyle>
          <a:p>
            <a:fld id="{B6AC5560-67AC-410F-A7D6-AC875DFD11BB}" type="slidenum">
              <a:rPr lang="en-US" altLang="en-US"/>
              <a:pPr/>
              <a:t>‹#›</a:t>
            </a:fld>
            <a:endParaRPr lang="en-US" altLang="en-US"/>
          </a:p>
        </p:txBody>
      </p:sp>
      <p:sp>
        <p:nvSpPr>
          <p:cNvPr id="6" name="Rectangle 4">
            <a:extLst>
              <a:ext uri="{FF2B5EF4-FFF2-40B4-BE49-F238E27FC236}">
                <a16:creationId xmlns:a16="http://schemas.microsoft.com/office/drawing/2014/main" id="{0A7E459F-49FA-99D0-BDAF-BA4073738C8B}"/>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44121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5936C35-7E56-7235-5A3A-4D375C9BAD91}"/>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80258EEE-0659-94BA-4E8C-28580F39D198}"/>
              </a:ext>
            </a:extLst>
          </p:cNvPr>
          <p:cNvSpPr>
            <a:spLocks noGrp="1" noChangeArrowheads="1"/>
          </p:cNvSpPr>
          <p:nvPr>
            <p:ph type="sldNum" sz="quarter" idx="11"/>
          </p:nvPr>
        </p:nvSpPr>
        <p:spPr>
          <a:ln/>
        </p:spPr>
        <p:txBody>
          <a:bodyPr/>
          <a:lstStyle>
            <a:lvl1pPr>
              <a:defRPr/>
            </a:lvl1pPr>
          </a:lstStyle>
          <a:p>
            <a:fld id="{A6160A63-A124-4E52-B0F8-A0029C119455}" type="slidenum">
              <a:rPr lang="en-US" altLang="en-US"/>
              <a:pPr/>
              <a:t>‹#›</a:t>
            </a:fld>
            <a:endParaRPr lang="en-US" altLang="en-US"/>
          </a:p>
        </p:txBody>
      </p:sp>
      <p:sp>
        <p:nvSpPr>
          <p:cNvPr id="6" name="Rectangle 4">
            <a:extLst>
              <a:ext uri="{FF2B5EF4-FFF2-40B4-BE49-F238E27FC236}">
                <a16:creationId xmlns:a16="http://schemas.microsoft.com/office/drawing/2014/main" id="{AEFA6725-5F8F-FDE7-677C-F36ED7AF7D39}"/>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89304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B8BEEA05-326F-13E1-0721-A7BDDA1E4D33}"/>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66C098C9-1D16-61EB-B2F2-C6C8EE942B1B}"/>
              </a:ext>
            </a:extLst>
          </p:cNvPr>
          <p:cNvSpPr>
            <a:spLocks noGrp="1" noChangeArrowheads="1"/>
          </p:cNvSpPr>
          <p:nvPr>
            <p:ph type="sldNum" sz="quarter" idx="11"/>
          </p:nvPr>
        </p:nvSpPr>
        <p:spPr>
          <a:ln/>
        </p:spPr>
        <p:txBody>
          <a:bodyPr/>
          <a:lstStyle>
            <a:lvl1pPr>
              <a:defRPr/>
            </a:lvl1pPr>
          </a:lstStyle>
          <a:p>
            <a:fld id="{2672A813-2053-4AB1-8BD7-8CBBC8784F0E}" type="slidenum">
              <a:rPr lang="en-US" altLang="en-US"/>
              <a:pPr/>
              <a:t>‹#›</a:t>
            </a:fld>
            <a:endParaRPr lang="en-US" altLang="en-US"/>
          </a:p>
        </p:txBody>
      </p:sp>
      <p:sp>
        <p:nvSpPr>
          <p:cNvPr id="6" name="Rectangle 4">
            <a:extLst>
              <a:ext uri="{FF2B5EF4-FFF2-40B4-BE49-F238E27FC236}">
                <a16:creationId xmlns:a16="http://schemas.microsoft.com/office/drawing/2014/main" id="{50B9ABEE-1892-EA4B-AC67-BEC619DE9030}"/>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16469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525"/>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52525"/>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E28ADDE-C776-FF07-34D7-4C28C00FEA3F}"/>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D4D902AD-C93E-62F6-9C00-7FD1DB7A1441}"/>
              </a:ext>
            </a:extLst>
          </p:cNvPr>
          <p:cNvSpPr>
            <a:spLocks noGrp="1" noChangeArrowheads="1"/>
          </p:cNvSpPr>
          <p:nvPr>
            <p:ph type="sldNum" sz="quarter" idx="11"/>
          </p:nvPr>
        </p:nvSpPr>
        <p:spPr>
          <a:ln/>
        </p:spPr>
        <p:txBody>
          <a:bodyPr/>
          <a:lstStyle>
            <a:lvl1pPr>
              <a:defRPr/>
            </a:lvl1pPr>
          </a:lstStyle>
          <a:p>
            <a:fld id="{EFB9B71D-9E14-4E53-BB91-DA56239A490C}" type="slidenum">
              <a:rPr lang="en-US" altLang="en-US"/>
              <a:pPr/>
              <a:t>‹#›</a:t>
            </a:fld>
            <a:endParaRPr lang="en-US" altLang="en-US"/>
          </a:p>
        </p:txBody>
      </p:sp>
      <p:sp>
        <p:nvSpPr>
          <p:cNvPr id="7" name="Rectangle 4">
            <a:extLst>
              <a:ext uri="{FF2B5EF4-FFF2-40B4-BE49-F238E27FC236}">
                <a16:creationId xmlns:a16="http://schemas.microsoft.com/office/drawing/2014/main" id="{CDB29902-307E-F460-5E99-E9FF121C242B}"/>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32459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224DC572-E489-FA00-E40C-50262DFE6388}"/>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8" name="Rectangle 6">
            <a:extLst>
              <a:ext uri="{FF2B5EF4-FFF2-40B4-BE49-F238E27FC236}">
                <a16:creationId xmlns:a16="http://schemas.microsoft.com/office/drawing/2014/main" id="{0D40B96E-DB48-FC23-04EC-624B4340B8CF}"/>
              </a:ext>
            </a:extLst>
          </p:cNvPr>
          <p:cNvSpPr>
            <a:spLocks noGrp="1" noChangeArrowheads="1"/>
          </p:cNvSpPr>
          <p:nvPr>
            <p:ph type="sldNum" sz="quarter" idx="11"/>
          </p:nvPr>
        </p:nvSpPr>
        <p:spPr>
          <a:ln/>
        </p:spPr>
        <p:txBody>
          <a:bodyPr/>
          <a:lstStyle>
            <a:lvl1pPr>
              <a:defRPr/>
            </a:lvl1pPr>
          </a:lstStyle>
          <a:p>
            <a:fld id="{E1C5C627-3F77-470E-882E-A420FF5AF6D7}" type="slidenum">
              <a:rPr lang="en-US" altLang="en-US"/>
              <a:pPr/>
              <a:t>‹#›</a:t>
            </a:fld>
            <a:endParaRPr lang="en-US" altLang="en-US"/>
          </a:p>
        </p:txBody>
      </p:sp>
      <p:sp>
        <p:nvSpPr>
          <p:cNvPr id="9" name="Rectangle 4">
            <a:extLst>
              <a:ext uri="{FF2B5EF4-FFF2-40B4-BE49-F238E27FC236}">
                <a16:creationId xmlns:a16="http://schemas.microsoft.com/office/drawing/2014/main" id="{B7FFBE12-9B63-7184-A148-8C8E1080D2F9}"/>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6408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5BB7917-42EB-9B69-59EF-811AA962BC67}"/>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4" name="Rectangle 6">
            <a:extLst>
              <a:ext uri="{FF2B5EF4-FFF2-40B4-BE49-F238E27FC236}">
                <a16:creationId xmlns:a16="http://schemas.microsoft.com/office/drawing/2014/main" id="{018B9178-505F-02A6-1949-02F3B838C512}"/>
              </a:ext>
            </a:extLst>
          </p:cNvPr>
          <p:cNvSpPr>
            <a:spLocks noGrp="1" noChangeArrowheads="1"/>
          </p:cNvSpPr>
          <p:nvPr>
            <p:ph type="sldNum" sz="quarter" idx="11"/>
          </p:nvPr>
        </p:nvSpPr>
        <p:spPr>
          <a:ln/>
        </p:spPr>
        <p:txBody>
          <a:bodyPr/>
          <a:lstStyle>
            <a:lvl1pPr>
              <a:defRPr/>
            </a:lvl1pPr>
          </a:lstStyle>
          <a:p>
            <a:fld id="{E4DB6519-99D7-47D7-83EF-44D5C6EEEA43}" type="slidenum">
              <a:rPr lang="en-US" altLang="en-US"/>
              <a:pPr/>
              <a:t>‹#›</a:t>
            </a:fld>
            <a:endParaRPr lang="en-US" altLang="en-US"/>
          </a:p>
        </p:txBody>
      </p:sp>
      <p:sp>
        <p:nvSpPr>
          <p:cNvPr id="5" name="Rectangle 4">
            <a:extLst>
              <a:ext uri="{FF2B5EF4-FFF2-40B4-BE49-F238E27FC236}">
                <a16:creationId xmlns:a16="http://schemas.microsoft.com/office/drawing/2014/main" id="{86DB749F-BD47-47CB-C3F9-4AE9B3EB9CA2}"/>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03679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FAA63CB-ADB7-D777-70BE-915FD243822B}"/>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3" name="Rectangle 6">
            <a:extLst>
              <a:ext uri="{FF2B5EF4-FFF2-40B4-BE49-F238E27FC236}">
                <a16:creationId xmlns:a16="http://schemas.microsoft.com/office/drawing/2014/main" id="{E08AA917-31C8-BBDC-A107-FF8F028F1207}"/>
              </a:ext>
            </a:extLst>
          </p:cNvPr>
          <p:cNvSpPr>
            <a:spLocks noGrp="1" noChangeArrowheads="1"/>
          </p:cNvSpPr>
          <p:nvPr>
            <p:ph type="sldNum" sz="quarter" idx="11"/>
          </p:nvPr>
        </p:nvSpPr>
        <p:spPr>
          <a:ln/>
        </p:spPr>
        <p:txBody>
          <a:bodyPr/>
          <a:lstStyle>
            <a:lvl1pPr>
              <a:defRPr/>
            </a:lvl1pPr>
          </a:lstStyle>
          <a:p>
            <a:fld id="{B459050E-BBF7-4E1E-9AFB-46E87DB7199C}" type="slidenum">
              <a:rPr lang="en-US" altLang="en-US"/>
              <a:pPr/>
              <a:t>‹#›</a:t>
            </a:fld>
            <a:endParaRPr lang="en-US" altLang="en-US"/>
          </a:p>
        </p:txBody>
      </p:sp>
      <p:sp>
        <p:nvSpPr>
          <p:cNvPr id="4" name="Rectangle 4">
            <a:extLst>
              <a:ext uri="{FF2B5EF4-FFF2-40B4-BE49-F238E27FC236}">
                <a16:creationId xmlns:a16="http://schemas.microsoft.com/office/drawing/2014/main" id="{21094D02-4E18-D1DC-8B7F-AA95B686E6FD}"/>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50846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C7FB2FC1-3536-9AAC-34B0-8977AC5C3919}"/>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B51EEA3D-B711-7CDA-E5F3-3C68D1E8A864}"/>
              </a:ext>
            </a:extLst>
          </p:cNvPr>
          <p:cNvSpPr>
            <a:spLocks noGrp="1" noChangeArrowheads="1"/>
          </p:cNvSpPr>
          <p:nvPr>
            <p:ph type="sldNum" sz="quarter" idx="11"/>
          </p:nvPr>
        </p:nvSpPr>
        <p:spPr>
          <a:ln/>
        </p:spPr>
        <p:txBody>
          <a:bodyPr/>
          <a:lstStyle>
            <a:lvl1pPr>
              <a:defRPr/>
            </a:lvl1pPr>
          </a:lstStyle>
          <a:p>
            <a:fld id="{DE7D69B9-0C68-4031-9C77-A4C1E293EA1C}" type="slidenum">
              <a:rPr lang="en-US" altLang="en-US"/>
              <a:pPr/>
              <a:t>‹#›</a:t>
            </a:fld>
            <a:endParaRPr lang="en-US" altLang="en-US"/>
          </a:p>
        </p:txBody>
      </p:sp>
      <p:sp>
        <p:nvSpPr>
          <p:cNvPr id="7" name="Rectangle 4">
            <a:extLst>
              <a:ext uri="{FF2B5EF4-FFF2-40B4-BE49-F238E27FC236}">
                <a16:creationId xmlns:a16="http://schemas.microsoft.com/office/drawing/2014/main" id="{449C30D9-E3FA-AD1B-C6DB-E190D19A4481}"/>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36924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CB36AB6F-7E33-B20D-2D51-0F4BC54AD1F5}"/>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7AF74B9D-3DD7-7EDC-C8EF-14006A649D01}"/>
              </a:ext>
            </a:extLst>
          </p:cNvPr>
          <p:cNvSpPr>
            <a:spLocks noGrp="1" noChangeArrowheads="1"/>
          </p:cNvSpPr>
          <p:nvPr>
            <p:ph type="sldNum" sz="quarter" idx="11"/>
          </p:nvPr>
        </p:nvSpPr>
        <p:spPr>
          <a:ln/>
        </p:spPr>
        <p:txBody>
          <a:bodyPr/>
          <a:lstStyle>
            <a:lvl1pPr>
              <a:defRPr/>
            </a:lvl1pPr>
          </a:lstStyle>
          <a:p>
            <a:fld id="{855199FD-B528-4020-A0D7-5D697D0B7225}" type="slidenum">
              <a:rPr lang="en-US" altLang="en-US"/>
              <a:pPr/>
              <a:t>‹#›</a:t>
            </a:fld>
            <a:endParaRPr lang="en-US" altLang="en-US"/>
          </a:p>
        </p:txBody>
      </p:sp>
      <p:sp>
        <p:nvSpPr>
          <p:cNvPr id="7" name="Rectangle 4">
            <a:extLst>
              <a:ext uri="{FF2B5EF4-FFF2-40B4-BE49-F238E27FC236}">
                <a16:creationId xmlns:a16="http://schemas.microsoft.com/office/drawing/2014/main" id="{81EE0A46-14D0-2AFD-B600-CD155D46CA2A}"/>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26287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a:extLst>
              <a:ext uri="{FF2B5EF4-FFF2-40B4-BE49-F238E27FC236}">
                <a16:creationId xmlns:a16="http://schemas.microsoft.com/office/drawing/2014/main" id="{BC42F4FE-8DCF-8BF8-603E-4E679CA4A37F}"/>
              </a:ext>
            </a:extLst>
          </p:cNvPr>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27" name="Rectangle 3">
            <a:extLst>
              <a:ext uri="{FF2B5EF4-FFF2-40B4-BE49-F238E27FC236}">
                <a16:creationId xmlns:a16="http://schemas.microsoft.com/office/drawing/2014/main" id="{0805CB48-34AB-948E-BA8B-CC638CF23EAD}"/>
              </a:ext>
            </a:extLst>
          </p:cNvPr>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915246FE-11DB-656D-6602-804D9F2D6FF0}"/>
              </a:ext>
            </a:extLst>
          </p:cNvPr>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latin typeface="+mj-lt"/>
              </a:defRPr>
            </a:lvl1pPr>
          </a:lstStyle>
          <a:p>
            <a:pPr>
              <a:defRPr/>
            </a:pPr>
            <a:r>
              <a:rPr lang="en-US"/>
              <a:t>Company Logo</a:t>
            </a:r>
          </a:p>
        </p:txBody>
      </p:sp>
      <p:sp>
        <p:nvSpPr>
          <p:cNvPr id="1030" name="Rectangle 6">
            <a:extLst>
              <a:ext uri="{FF2B5EF4-FFF2-40B4-BE49-F238E27FC236}">
                <a16:creationId xmlns:a16="http://schemas.microsoft.com/office/drawing/2014/main" id="{2A189405-CD44-6A6B-2CEF-7CEA1ED4C412}"/>
              </a:ext>
            </a:extLst>
          </p:cNvPr>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atin typeface="Verdana" panose="020B0604030504040204" pitchFamily="34" charset="0"/>
              </a:defRPr>
            </a:lvl1pPr>
          </a:lstStyle>
          <a:p>
            <a:fld id="{9BF556F5-7099-40A3-8FED-3F51E3924F9A}" type="slidenum">
              <a:rPr lang="en-US" altLang="en-US"/>
              <a:pPr/>
              <a:t>‹#›</a:t>
            </a:fld>
            <a:endParaRPr lang="en-US" altLang="en-US"/>
          </a:p>
        </p:txBody>
      </p:sp>
      <p:sp>
        <p:nvSpPr>
          <p:cNvPr id="2" name="Rectangle 2">
            <a:extLst>
              <a:ext uri="{FF2B5EF4-FFF2-40B4-BE49-F238E27FC236}">
                <a16:creationId xmlns:a16="http://schemas.microsoft.com/office/drawing/2014/main" id="{C524D5DF-429D-0E0F-5643-5C21305A681B}"/>
              </a:ext>
            </a:extLst>
          </p:cNvPr>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Box 16">
            <a:extLst>
              <a:ext uri="{FF2B5EF4-FFF2-40B4-BE49-F238E27FC236}">
                <a16:creationId xmlns:a16="http://schemas.microsoft.com/office/drawing/2014/main" id="{18EF04C2-9586-F77B-21B8-8F4F49FF9A3B}"/>
              </a:ext>
            </a:extLst>
          </p:cNvPr>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sz="1000" b="1">
              <a:solidFill>
                <a:schemeClr val="bg1"/>
              </a:solidFill>
              <a:latin typeface="Verdana" panose="020B0604030504040204" pitchFamily="34" charset="0"/>
            </a:endParaRPr>
          </a:p>
        </p:txBody>
      </p:sp>
      <p:sp>
        <p:nvSpPr>
          <p:cNvPr id="1028" name="Rectangle 4">
            <a:extLst>
              <a:ext uri="{FF2B5EF4-FFF2-40B4-BE49-F238E27FC236}">
                <a16:creationId xmlns:a16="http://schemas.microsoft.com/office/drawing/2014/main" id="{38007D68-148B-C6F9-279D-406F75902711}"/>
              </a:ext>
            </a:extLst>
          </p:cNvPr>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chemeClr val="bg1"/>
                </a:solidFill>
                <a:latin typeface="+mj-lt"/>
              </a:defRPr>
            </a:lvl1pPr>
          </a:lstStyle>
          <a:p>
            <a:pPr>
              <a:defRPr/>
            </a:pPr>
            <a:r>
              <a:rPr lang="en-US"/>
              <a:t>www.themegallery.com</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defRPr>
      </a:lvl2pPr>
      <a:lvl3pPr algn="ctr" rtl="0" eaLnBrk="0" fontAlgn="base" hangingPunct="0">
        <a:spcBef>
          <a:spcPct val="0"/>
        </a:spcBef>
        <a:spcAft>
          <a:spcPct val="0"/>
        </a:spcAft>
        <a:defRPr sz="3200" b="1">
          <a:solidFill>
            <a:schemeClr val="bg1"/>
          </a:solidFill>
          <a:latin typeface="Verdana" panose="020B0604030504040204" pitchFamily="34" charset="0"/>
        </a:defRPr>
      </a:lvl3pPr>
      <a:lvl4pPr algn="ctr" rtl="0" eaLnBrk="0" fontAlgn="base" hangingPunct="0">
        <a:spcBef>
          <a:spcPct val="0"/>
        </a:spcBef>
        <a:spcAft>
          <a:spcPct val="0"/>
        </a:spcAft>
        <a:defRPr sz="3200" b="1">
          <a:solidFill>
            <a:schemeClr val="bg1"/>
          </a:solidFill>
          <a:latin typeface="Verdana" panose="020B0604030504040204" pitchFamily="34" charset="0"/>
        </a:defRPr>
      </a:lvl4pPr>
      <a:lvl5pPr algn="ctr" rtl="0" eaLnBrk="0" fontAlgn="base" hangingPunct="0">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Visio_Drawing1.vsd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Visio_Drawing12.vsdx"/><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Visio_Drawing.vsdx"/><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Rectangle 2">
            <a:extLst>
              <a:ext uri="{FF2B5EF4-FFF2-40B4-BE49-F238E27FC236}">
                <a16:creationId xmlns:a16="http://schemas.microsoft.com/office/drawing/2014/main" id="{8BB55F6E-2BDA-89FB-F3A5-763A987511CB}"/>
              </a:ext>
            </a:extLst>
          </p:cNvPr>
          <p:cNvSpPr>
            <a:spLocks noGrp="1" noChangeArrowheads="1"/>
          </p:cNvSpPr>
          <p:nvPr>
            <p:ph type="title"/>
          </p:nvPr>
        </p:nvSpPr>
        <p:spPr>
          <a:xfrm>
            <a:off x="658342" y="2288471"/>
            <a:ext cx="2113458" cy="2281059"/>
          </a:xfrm>
          <a:noFill/>
        </p:spPr>
        <p:txBody>
          <a:bodyPr vert="horz" lIns="91440" tIns="45720" rIns="91440" bIns="45720" rtlCol="0" anchor="ctr">
            <a:noAutofit/>
          </a:bodyPr>
          <a:lstStyle/>
          <a:p>
            <a:pPr algn="just" eaLnBrk="1" hangingPunct="1">
              <a:lnSpc>
                <a:spcPct val="90000"/>
              </a:lnSpc>
            </a:pPr>
            <a:r>
              <a:rPr lang="en-US" sz="2400" i="1">
                <a:effectLst/>
                <a:latin typeface="+mn-lt"/>
                <a:ea typeface="Times New Roman" panose="02020603050405020304" pitchFamily="18" charset="0"/>
              </a:rPr>
              <a:t>Tổng quan về công nghệ tuyển quặng bauxit</a:t>
            </a:r>
            <a:endParaRPr lang="en-US" altLang="en-US" sz="2400" i="1" kern="1200">
              <a:latin typeface="+mn-lt"/>
            </a:endParaRPr>
          </a:p>
        </p:txBody>
      </p:sp>
      <p:pic>
        <p:nvPicPr>
          <p:cNvPr id="3" name="Picture 2" descr="A sign on a wood surface&#10;&#10;Description automatically generated">
            <a:extLst>
              <a:ext uri="{FF2B5EF4-FFF2-40B4-BE49-F238E27FC236}">
                <a16:creationId xmlns:a16="http://schemas.microsoft.com/office/drawing/2014/main" id="{BF91E3B1-823A-745C-130A-1BB2F6783543}"/>
              </a:ext>
            </a:extLst>
          </p:cNvPr>
          <p:cNvPicPr>
            <a:picLocks noChangeAspect="1"/>
          </p:cNvPicPr>
          <p:nvPr/>
        </p:nvPicPr>
        <p:blipFill>
          <a:blip r:embed="rId2"/>
          <a:stretch>
            <a:fillRect/>
          </a:stretch>
        </p:blipFill>
        <p:spPr>
          <a:xfrm>
            <a:off x="3162395" y="1574020"/>
            <a:ext cx="5847118" cy="3289003"/>
          </a:xfrm>
          <a:prstGeom prst="rect">
            <a:avLst/>
          </a:prstGeom>
        </p:spPr>
      </p:pic>
      <p:sp>
        <p:nvSpPr>
          <p:cNvPr id="6" name="Rectangle 2">
            <a:extLst>
              <a:ext uri="{FF2B5EF4-FFF2-40B4-BE49-F238E27FC236}">
                <a16:creationId xmlns:a16="http://schemas.microsoft.com/office/drawing/2014/main" id="{6518F551-CA7E-192C-7F1D-8CCBD552D924}"/>
              </a:ext>
            </a:extLst>
          </p:cNvPr>
          <p:cNvSpPr txBox="1">
            <a:spLocks noChangeArrowheads="1"/>
          </p:cNvSpPr>
          <p:nvPr/>
        </p:nvSpPr>
        <p:spPr bwMode="white">
          <a:xfrm>
            <a:off x="217808" y="-99392"/>
            <a:ext cx="846043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defRPr>
            </a:lvl2pPr>
            <a:lvl3pPr algn="ctr" rtl="0" eaLnBrk="0" fontAlgn="base" hangingPunct="0">
              <a:spcBef>
                <a:spcPct val="0"/>
              </a:spcBef>
              <a:spcAft>
                <a:spcPct val="0"/>
              </a:spcAft>
              <a:defRPr sz="3200" b="1">
                <a:solidFill>
                  <a:schemeClr val="bg1"/>
                </a:solidFill>
                <a:latin typeface="Verdana" panose="020B0604030504040204" pitchFamily="34" charset="0"/>
              </a:defRPr>
            </a:lvl3pPr>
            <a:lvl4pPr algn="ctr" rtl="0" eaLnBrk="0" fontAlgn="base" hangingPunct="0">
              <a:spcBef>
                <a:spcPct val="0"/>
              </a:spcBef>
              <a:spcAft>
                <a:spcPct val="0"/>
              </a:spcAft>
              <a:defRPr sz="3200" b="1">
                <a:solidFill>
                  <a:schemeClr val="bg1"/>
                </a:solidFill>
                <a:latin typeface="Verdana" panose="020B0604030504040204" pitchFamily="34" charset="0"/>
              </a:defRPr>
            </a:lvl4pPr>
            <a:lvl5pPr algn="ctr" rtl="0" eaLnBrk="0" fontAlgn="base" hangingPunct="0">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pPr eaLnBrk="1" hangingPunct="1">
              <a:lnSpc>
                <a:spcPct val="90000"/>
              </a:lnSpc>
            </a:pPr>
            <a:endParaRPr lang="en-US" altLang="en-US" sz="3100">
              <a:solidFill>
                <a:srgbClr val="FFFFFF"/>
              </a:solidFill>
            </a:endParaRPr>
          </a:p>
        </p:txBody>
      </p:sp>
      <p:sp>
        <p:nvSpPr>
          <p:cNvPr id="7" name="Rectangle 6">
            <a:extLst>
              <a:ext uri="{FF2B5EF4-FFF2-40B4-BE49-F238E27FC236}">
                <a16:creationId xmlns:a16="http://schemas.microsoft.com/office/drawing/2014/main" id="{F387678D-2826-70A7-F217-6874FD577D2F}"/>
              </a:ext>
            </a:extLst>
          </p:cNvPr>
          <p:cNvSpPr/>
          <p:nvPr/>
        </p:nvSpPr>
        <p:spPr>
          <a:xfrm>
            <a:off x="1983257" y="107309"/>
            <a:ext cx="4929556" cy="615553"/>
          </a:xfrm>
          <a:prstGeom prst="rect">
            <a:avLst/>
          </a:prstGeom>
          <a:noFill/>
        </p:spPr>
        <p:txBody>
          <a:bodyPr wrap="none" lIns="91440" tIns="45720" rIns="91440" bIns="45720">
            <a:spAutoFit/>
          </a:bodyPr>
          <a:lstStyle/>
          <a:p>
            <a:pPr algn="ctr"/>
            <a:r>
              <a:rPr lang="en-US" sz="3400" b="1">
                <a:ln w="10160">
                  <a:solidFill>
                    <a:schemeClr val="accent5"/>
                  </a:solidFill>
                  <a:prstDash val="solid"/>
                </a:ln>
                <a:solidFill>
                  <a:srgbClr val="FFFFFF"/>
                </a:solidFill>
                <a:effectLst>
                  <a:outerShdw blurRad="38100" dist="22860" dir="5400000" algn="tl" rotWithShape="0">
                    <a:srgbClr val="000000">
                      <a:alpha val="30000"/>
                    </a:srgbClr>
                  </a:outerShdw>
                </a:effectLst>
              </a:rPr>
              <a:t>BÁO CÁO HỌC THUẬT</a:t>
            </a:r>
          </a:p>
        </p:txBody>
      </p:sp>
      <p:sp>
        <p:nvSpPr>
          <p:cNvPr id="11" name="TextBox 10">
            <a:extLst>
              <a:ext uri="{FF2B5EF4-FFF2-40B4-BE49-F238E27FC236}">
                <a16:creationId xmlns:a16="http://schemas.microsoft.com/office/drawing/2014/main" id="{B0D9CF5E-7109-9AD0-96FC-3CB2E85074C8}"/>
              </a:ext>
            </a:extLst>
          </p:cNvPr>
          <p:cNvSpPr txBox="1"/>
          <p:nvPr/>
        </p:nvSpPr>
        <p:spPr>
          <a:xfrm>
            <a:off x="719816" y="1765251"/>
            <a:ext cx="1893277" cy="523220"/>
          </a:xfrm>
          <a:prstGeom prst="rect">
            <a:avLst/>
          </a:prstGeom>
          <a:noFill/>
        </p:spPr>
        <p:txBody>
          <a:bodyPr wrap="square" rtlCol="0">
            <a:spAutoFit/>
          </a:bodyPr>
          <a:lstStyle/>
          <a:p>
            <a:r>
              <a:rPr lang="it-IT" sz="2800" b="1">
                <a:solidFill>
                  <a:schemeClr val="bg1"/>
                </a:solidFill>
                <a:latin typeface="Times New Roman" panose="02020603050405020304" pitchFamily="18" charset="0"/>
              </a:rPr>
              <a:t>Giới thiệu:</a:t>
            </a:r>
            <a:endParaRPr lang="en-US" sz="2800" b="1">
              <a:solidFill>
                <a:schemeClr val="bg1"/>
              </a:solidFill>
            </a:endParaRPr>
          </a:p>
        </p:txBody>
      </p:sp>
      <p:sp>
        <p:nvSpPr>
          <p:cNvPr id="2" name="TextBox 1">
            <a:extLst>
              <a:ext uri="{FF2B5EF4-FFF2-40B4-BE49-F238E27FC236}">
                <a16:creationId xmlns:a16="http://schemas.microsoft.com/office/drawing/2014/main" id="{A2E459C5-74F9-8476-693F-A09D635B3E77}"/>
              </a:ext>
            </a:extLst>
          </p:cNvPr>
          <p:cNvSpPr txBox="1"/>
          <p:nvPr/>
        </p:nvSpPr>
        <p:spPr>
          <a:xfrm>
            <a:off x="467543" y="5062547"/>
            <a:ext cx="8541969" cy="1200329"/>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Báo cáo viên: </a:t>
            </a:r>
            <a:r>
              <a:rPr lang="en-US" sz="2400">
                <a:latin typeface="Arial" panose="020B0604020202020204" pitchFamily="34" charset="0"/>
                <a:cs typeface="Arial" panose="020B0604020202020204" pitchFamily="34" charset="0"/>
              </a:rPr>
              <a:t>Lê Việt Hà</a:t>
            </a:r>
          </a:p>
          <a:p>
            <a:r>
              <a:rPr lang="en-US" sz="2400" b="1">
                <a:cs typeface="Arial" panose="020B0604020202020204" pitchFamily="34" charset="0"/>
              </a:rPr>
              <a:t>Đơn vị: </a:t>
            </a:r>
            <a:r>
              <a:rPr lang="en-US" sz="2400">
                <a:cs typeface="Arial" panose="020B0604020202020204" pitchFamily="34" charset="0"/>
              </a:rPr>
              <a:t>Bộ môn Tuyển khoáng, trường ĐH Mỏ - Địa chất</a:t>
            </a:r>
          </a:p>
          <a:p>
            <a:r>
              <a:rPr lang="en-US" sz="2400" b="1">
                <a:latin typeface="Arial" panose="020B0604020202020204" pitchFamily="34" charset="0"/>
                <a:cs typeface="Arial" panose="020B0604020202020204" pitchFamily="34" charset="0"/>
              </a:rPr>
              <a:t>Thời gian</a:t>
            </a:r>
            <a:r>
              <a:rPr lang="en-US" sz="2400">
                <a:latin typeface="Arial" panose="020B0604020202020204" pitchFamily="34" charset="0"/>
                <a:cs typeface="Arial" panose="020B0604020202020204" pitchFamily="34" charset="0"/>
              </a:rPr>
              <a:t>: Học kỳ I, năm học 2024 - 2025</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CC77D-E2DF-2A0B-5F7D-9B4153117CA1}"/>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8FBBD314-5AFA-FA2B-799A-B364A7FB5BB6}"/>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THỰC TẾ TUYỂN TRÊN THẾ GIỚI</a:t>
            </a:r>
          </a:p>
        </p:txBody>
      </p:sp>
      <p:sp>
        <p:nvSpPr>
          <p:cNvPr id="4101" name="Text Box 3">
            <a:extLst>
              <a:ext uri="{FF2B5EF4-FFF2-40B4-BE49-F238E27FC236}">
                <a16:creationId xmlns:a16="http://schemas.microsoft.com/office/drawing/2014/main" id="{2465DADD-AF7A-B3FF-2FC5-329462EDE681}"/>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Rectangle 2">
            <a:extLst>
              <a:ext uri="{FF2B5EF4-FFF2-40B4-BE49-F238E27FC236}">
                <a16:creationId xmlns:a16="http://schemas.microsoft.com/office/drawing/2014/main" id="{657C6FEA-94F8-76FC-C2BC-27D725CA4A2E}"/>
              </a:ext>
            </a:extLst>
          </p:cNvPr>
          <p:cNvSpPr>
            <a:spLocks noChangeArrowheads="1"/>
          </p:cNvSpPr>
          <p:nvPr/>
        </p:nvSpPr>
        <p:spPr bwMode="auto">
          <a:xfrm>
            <a:off x="6140247" y="1093998"/>
            <a:ext cx="63184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TextBox 19">
            <a:extLst>
              <a:ext uri="{FF2B5EF4-FFF2-40B4-BE49-F238E27FC236}">
                <a16:creationId xmlns:a16="http://schemas.microsoft.com/office/drawing/2014/main" id="{B73944C7-C9DC-B5A9-3459-D84D8122F050}"/>
              </a:ext>
            </a:extLst>
          </p:cNvPr>
          <p:cNvSpPr txBox="1"/>
          <p:nvPr/>
        </p:nvSpPr>
        <p:spPr>
          <a:xfrm>
            <a:off x="152405" y="1772816"/>
            <a:ext cx="8610595" cy="4190314"/>
          </a:xfrm>
          <a:prstGeom prst="rect">
            <a:avLst/>
          </a:prstGeom>
          <a:noFill/>
        </p:spPr>
        <p:txBody>
          <a:bodyPr wrap="square">
            <a:spAutoFit/>
          </a:bodyPr>
          <a:lstStyle/>
          <a:p>
            <a:pPr algn="just">
              <a:lnSpc>
                <a:spcPct val="150000"/>
              </a:lnSpc>
            </a:pPr>
            <a:r>
              <a:rPr lang="en-US" sz="2000">
                <a:latin typeface="+mn-lt"/>
              </a:rPr>
              <a:t>Đa số quặng bauxit – gibbsit có kích thước lớn chứa tạp chất silic, sắt … ở cấp hạt mịn; do đó, công nghệ tuyển được ưu tiên là đánh tơi – rửa mùn sét, sau đó dùng sàng để thu hồi quặng tinh và cuối cùng sử dụng xiclon (hoặc máy phân cấp ruột xoắn) để thu hồi thêm một phần quặng tinh bauxit cỡ hạt mịn;</a:t>
            </a:r>
          </a:p>
          <a:p>
            <a:pPr algn="just">
              <a:lnSpc>
                <a:spcPct val="150000"/>
              </a:lnSpc>
            </a:pPr>
            <a:r>
              <a:rPr lang="en-US" sz="2000">
                <a:latin typeface="+mn-lt"/>
              </a:rPr>
              <a:t>Ngoài ra, tại Brasil khi quặng nguyên khai chứa nhiều khoáng vật nặng cỡ hạt mịn, nhà máy tuyển còn sử dụng thêm công nghệ tuyển từ và máng xoắn để tuyển lại bùn mịn của quá trình tuyển rửa nhằm thu hồi thêm quặng tinh bauxit và sản phẩm nặng.</a:t>
            </a:r>
          </a:p>
        </p:txBody>
      </p:sp>
      <p:sp>
        <p:nvSpPr>
          <p:cNvPr id="4" name="TextBox 3">
            <a:extLst>
              <a:ext uri="{FF2B5EF4-FFF2-40B4-BE49-F238E27FC236}">
                <a16:creationId xmlns:a16="http://schemas.microsoft.com/office/drawing/2014/main" id="{7BFEADFB-2EFD-BBE4-46F2-4B5906611610}"/>
              </a:ext>
            </a:extLst>
          </p:cNvPr>
          <p:cNvSpPr txBox="1"/>
          <p:nvPr/>
        </p:nvSpPr>
        <p:spPr>
          <a:xfrm>
            <a:off x="467544" y="1148420"/>
            <a:ext cx="8064896" cy="461665"/>
          </a:xfrm>
          <a:prstGeom prst="rect">
            <a:avLst/>
          </a:prstGeom>
          <a:noFill/>
        </p:spPr>
        <p:txBody>
          <a:bodyPr wrap="square">
            <a:spAutoFit/>
          </a:bodyPr>
          <a:lstStyle/>
          <a:p>
            <a:pPr algn="ctr"/>
            <a:r>
              <a:rPr lang="en-US" sz="2400" b="1">
                <a:solidFill>
                  <a:schemeClr val="accent6"/>
                </a:solidFill>
                <a:effectLst/>
                <a:latin typeface="+mn-lt"/>
                <a:ea typeface="Aptos" panose="020B0004020202020204" pitchFamily="34" charset="0"/>
              </a:rPr>
              <a:t>Nhận xét</a:t>
            </a:r>
            <a:endParaRPr lang="en-US" sz="2400" b="1">
              <a:solidFill>
                <a:schemeClr val="accent6"/>
              </a:solidFill>
              <a:latin typeface="+mn-lt"/>
            </a:endParaRPr>
          </a:p>
        </p:txBody>
      </p:sp>
    </p:spTree>
    <p:extLst>
      <p:ext uri="{BB962C8B-B14F-4D97-AF65-F5344CB8AC3E}">
        <p14:creationId xmlns:p14="http://schemas.microsoft.com/office/powerpoint/2010/main" val="271145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B547B-0CAA-92B8-8FE5-640AA379E4E2}"/>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FEAB37F2-6D82-1BF5-482C-40A7E4BD8349}"/>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THỰC TẾ TUYỂN TẠI VIỆT NAM</a:t>
            </a:r>
          </a:p>
        </p:txBody>
      </p:sp>
      <p:sp>
        <p:nvSpPr>
          <p:cNvPr id="4101" name="Text Box 3">
            <a:extLst>
              <a:ext uri="{FF2B5EF4-FFF2-40B4-BE49-F238E27FC236}">
                <a16:creationId xmlns:a16="http://schemas.microsoft.com/office/drawing/2014/main" id="{2C0BC988-CF16-7918-70B1-658110C8D9F7}"/>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Rectangle 2">
            <a:extLst>
              <a:ext uri="{FF2B5EF4-FFF2-40B4-BE49-F238E27FC236}">
                <a16:creationId xmlns:a16="http://schemas.microsoft.com/office/drawing/2014/main" id="{D5367819-A1B5-7E53-E528-04F3516BADE1}"/>
              </a:ext>
            </a:extLst>
          </p:cNvPr>
          <p:cNvSpPr>
            <a:spLocks noChangeArrowheads="1"/>
          </p:cNvSpPr>
          <p:nvPr/>
        </p:nvSpPr>
        <p:spPr bwMode="auto">
          <a:xfrm>
            <a:off x="6140247" y="1093998"/>
            <a:ext cx="63184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D24E6EC3-5F11-8052-6BDE-6586B7DD8E75}"/>
              </a:ext>
            </a:extLst>
          </p:cNvPr>
          <p:cNvSpPr>
            <a:spLocks noChangeArrowheads="1"/>
          </p:cNvSpPr>
          <p:nvPr/>
        </p:nvSpPr>
        <p:spPr bwMode="auto">
          <a:xfrm>
            <a:off x="1049534" y="24164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5FEDBE73-3141-C1D9-35B2-BA8B5ADC5681}"/>
              </a:ext>
            </a:extLst>
          </p:cNvPr>
          <p:cNvSpPr>
            <a:spLocks noChangeArrowheads="1"/>
          </p:cNvSpPr>
          <p:nvPr/>
        </p:nvSpPr>
        <p:spPr bwMode="auto">
          <a:xfrm>
            <a:off x="1024630" y="10980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4DBB7465-0C6F-C75D-4A90-F4EBFE7049E6}"/>
              </a:ext>
            </a:extLst>
          </p:cNvPr>
          <p:cNvSpPr>
            <a:spLocks noChangeArrowheads="1"/>
          </p:cNvSpPr>
          <p:nvPr/>
        </p:nvSpPr>
        <p:spPr bwMode="auto">
          <a:xfrm>
            <a:off x="3131840" y="13184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B953A2BC-028F-603C-84FF-5A5BE2999FEE}"/>
              </a:ext>
            </a:extLst>
          </p:cNvPr>
          <p:cNvGraphicFramePr>
            <a:graphicFrameLocks noChangeAspect="1"/>
          </p:cNvGraphicFramePr>
          <p:nvPr>
            <p:extLst>
              <p:ext uri="{D42A27DB-BD31-4B8C-83A1-F6EECF244321}">
                <p14:modId xmlns:p14="http://schemas.microsoft.com/office/powerpoint/2010/main" val="1821576113"/>
              </p:ext>
            </p:extLst>
          </p:nvPr>
        </p:nvGraphicFramePr>
        <p:xfrm>
          <a:off x="2779957" y="1162777"/>
          <a:ext cx="6543797" cy="4801313"/>
        </p:xfrm>
        <a:graphic>
          <a:graphicData uri="http://schemas.openxmlformats.org/presentationml/2006/ole">
            <mc:AlternateContent xmlns:mc="http://schemas.openxmlformats.org/markup-compatibility/2006">
              <mc:Choice xmlns:v="urn:schemas-microsoft-com:vml" Requires="v">
                <p:oleObj r:id="rId2" imgW="6583680" imgH="4815589" progId="Visio.Drawing.15">
                  <p:embed/>
                </p:oleObj>
              </mc:Choice>
              <mc:Fallback>
                <p:oleObj r:id="rId2" imgW="6583680" imgH="4815589" progId="Visio.Drawing.15">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957" y="1162777"/>
                        <a:ext cx="6543797" cy="4801313"/>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7FB78177-D616-802A-DC18-0A9F8DE104C5}"/>
              </a:ext>
            </a:extLst>
          </p:cNvPr>
          <p:cNvSpPr txBox="1"/>
          <p:nvPr/>
        </p:nvSpPr>
        <p:spPr>
          <a:xfrm>
            <a:off x="23844" y="1162777"/>
            <a:ext cx="2645745" cy="5027017"/>
          </a:xfrm>
          <a:prstGeom prst="rect">
            <a:avLst/>
          </a:prstGeom>
          <a:noFill/>
        </p:spPr>
        <p:txBody>
          <a:bodyPr wrap="square">
            <a:spAutoFit/>
          </a:bodyPr>
          <a:lstStyle/>
          <a:p>
            <a:pPr algn="just">
              <a:lnSpc>
                <a:spcPct val="150000"/>
              </a:lnSpc>
            </a:pPr>
            <a:r>
              <a:rPr lang="vi-VN" sz="1800" b="1">
                <a:effectLst/>
                <a:latin typeface="+mn-lt"/>
                <a:ea typeface="Aptos" panose="020B0004020202020204" pitchFamily="34" charset="0"/>
              </a:rPr>
              <a:t>Nhà máy tuyển bauxit Tân Rai</a:t>
            </a:r>
            <a:r>
              <a:rPr lang="vi-VN" sz="1800">
                <a:effectLst/>
                <a:latin typeface="+mn-lt"/>
                <a:ea typeface="Aptos" panose="020B0004020202020204" pitchFamily="34" charset="0"/>
              </a:rPr>
              <a:t>: công suất thiết kế 1.779.050 tấn quặng tinh/năm (độ ẩm 10%), sử dụng phương pháp tuyển rửa thu hồi quặng tinh +1mm, quặng tinh có hàm lượng: Al</a:t>
            </a:r>
            <a:r>
              <a:rPr lang="vi-VN" sz="1800" baseline="-25000">
                <a:effectLst/>
                <a:latin typeface="+mn-lt"/>
                <a:ea typeface="Aptos" panose="020B0004020202020204" pitchFamily="34" charset="0"/>
              </a:rPr>
              <a:t>2</a:t>
            </a:r>
            <a:r>
              <a:rPr lang="vi-VN" sz="1800">
                <a:effectLst/>
                <a:latin typeface="+mn-lt"/>
                <a:ea typeface="Aptos" panose="020B0004020202020204" pitchFamily="34" charset="0"/>
              </a:rPr>
              <a:t>O</a:t>
            </a:r>
            <a:r>
              <a:rPr lang="vi-VN" sz="1800" baseline="-25000">
                <a:effectLst/>
                <a:latin typeface="+mn-lt"/>
                <a:ea typeface="Aptos" panose="020B0004020202020204" pitchFamily="34" charset="0"/>
              </a:rPr>
              <a:t>3</a:t>
            </a:r>
            <a:r>
              <a:rPr lang="vi-VN" sz="1800">
                <a:effectLst/>
                <a:latin typeface="+mn-lt"/>
                <a:ea typeface="Aptos" panose="020B0004020202020204" pitchFamily="34" charset="0"/>
              </a:rPr>
              <a:t> ≥ 47,11%; SiO</a:t>
            </a:r>
            <a:r>
              <a:rPr lang="vi-VN" sz="1800" baseline="-25000">
                <a:effectLst/>
                <a:latin typeface="+mn-lt"/>
                <a:ea typeface="Aptos" panose="020B0004020202020204" pitchFamily="34" charset="0"/>
              </a:rPr>
              <a:t>2 </a:t>
            </a:r>
            <a:r>
              <a:rPr lang="en-US" sz="1800">
                <a:effectLst/>
                <a:latin typeface="+mn-lt"/>
                <a:ea typeface="Aptos" panose="020B0004020202020204" pitchFamily="34" charset="0"/>
                <a:cs typeface="Times New Roman" panose="02020603050405020304" pitchFamily="18" charset="0"/>
                <a:sym typeface="Symbol" panose="05050102010706020507" pitchFamily="18" charset="2"/>
              </a:rPr>
              <a:t></a:t>
            </a:r>
            <a:r>
              <a:rPr lang="vi-VN" sz="1800">
                <a:effectLst/>
                <a:latin typeface="+mn-lt"/>
                <a:ea typeface="Aptos" panose="020B0004020202020204" pitchFamily="34" charset="0"/>
              </a:rPr>
              <a:t> 2,75%; Fe</a:t>
            </a:r>
            <a:r>
              <a:rPr lang="vi-VN" sz="1800" baseline="-25000">
                <a:effectLst/>
                <a:latin typeface="+mn-lt"/>
                <a:ea typeface="Aptos" panose="020B0004020202020204" pitchFamily="34" charset="0"/>
              </a:rPr>
              <a:t>2</a:t>
            </a:r>
            <a:r>
              <a:rPr lang="vi-VN" sz="1800">
                <a:effectLst/>
                <a:latin typeface="+mn-lt"/>
                <a:ea typeface="Aptos" panose="020B0004020202020204" pitchFamily="34" charset="0"/>
              </a:rPr>
              <a:t>O</a:t>
            </a:r>
            <a:r>
              <a:rPr lang="vi-VN" sz="1800" baseline="-25000">
                <a:effectLst/>
                <a:latin typeface="+mn-lt"/>
                <a:ea typeface="Aptos" panose="020B0004020202020204" pitchFamily="34" charset="0"/>
              </a:rPr>
              <a:t>3</a:t>
            </a:r>
            <a:r>
              <a:rPr lang="vi-VN" sz="1800">
                <a:effectLst/>
                <a:latin typeface="+mn-lt"/>
                <a:ea typeface="Aptos" panose="020B0004020202020204" pitchFamily="34" charset="0"/>
              </a:rPr>
              <a:t> ~ 19,63%. Nhà máy đi vào vận hành thương mại năm 2013</a:t>
            </a:r>
            <a:r>
              <a:rPr lang="en-US" sz="1800">
                <a:effectLst/>
                <a:latin typeface="+mn-lt"/>
                <a:ea typeface="Aptos" panose="020B0004020202020204" pitchFamily="34" charset="0"/>
              </a:rPr>
              <a:t>.</a:t>
            </a:r>
            <a:r>
              <a:rPr lang="vi-VN" sz="1800">
                <a:effectLst/>
                <a:latin typeface="+mn-lt"/>
                <a:ea typeface="Aptos" panose="020B0004020202020204" pitchFamily="34" charset="0"/>
              </a:rPr>
              <a:t> </a:t>
            </a:r>
            <a:endParaRPr lang="en-US">
              <a:latin typeface="+mn-lt"/>
            </a:endParaRPr>
          </a:p>
        </p:txBody>
      </p:sp>
    </p:spTree>
    <p:extLst>
      <p:ext uri="{BB962C8B-B14F-4D97-AF65-F5344CB8AC3E}">
        <p14:creationId xmlns:p14="http://schemas.microsoft.com/office/powerpoint/2010/main" val="43880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D2213-6EED-E532-7BC4-E85A1A3A8884}"/>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D54FCCB2-0081-83FC-711C-4A909F8B7687}"/>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THỰC TẾ TUYỂN TẠI VIỆT NAM</a:t>
            </a:r>
          </a:p>
        </p:txBody>
      </p:sp>
      <p:sp>
        <p:nvSpPr>
          <p:cNvPr id="4101" name="Text Box 3">
            <a:extLst>
              <a:ext uri="{FF2B5EF4-FFF2-40B4-BE49-F238E27FC236}">
                <a16:creationId xmlns:a16="http://schemas.microsoft.com/office/drawing/2014/main" id="{B980767B-30C0-27EF-FC32-408C3E4E7F39}"/>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Rectangle 2">
            <a:extLst>
              <a:ext uri="{FF2B5EF4-FFF2-40B4-BE49-F238E27FC236}">
                <a16:creationId xmlns:a16="http://schemas.microsoft.com/office/drawing/2014/main" id="{CB56C9AB-7553-B959-777C-3CD7EBABB9C1}"/>
              </a:ext>
            </a:extLst>
          </p:cNvPr>
          <p:cNvSpPr>
            <a:spLocks noChangeArrowheads="1"/>
          </p:cNvSpPr>
          <p:nvPr/>
        </p:nvSpPr>
        <p:spPr bwMode="auto">
          <a:xfrm>
            <a:off x="6140247" y="1093998"/>
            <a:ext cx="63184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94043476-1B51-3690-5843-7E7FA5A895CC}"/>
              </a:ext>
            </a:extLst>
          </p:cNvPr>
          <p:cNvSpPr>
            <a:spLocks noChangeArrowheads="1"/>
          </p:cNvSpPr>
          <p:nvPr/>
        </p:nvSpPr>
        <p:spPr bwMode="auto">
          <a:xfrm>
            <a:off x="1049534" y="24164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96F3879C-CC1F-2759-29C1-964D1FC7F9AF}"/>
              </a:ext>
            </a:extLst>
          </p:cNvPr>
          <p:cNvSpPr>
            <a:spLocks noChangeArrowheads="1"/>
          </p:cNvSpPr>
          <p:nvPr/>
        </p:nvSpPr>
        <p:spPr bwMode="auto">
          <a:xfrm>
            <a:off x="1024630" y="10980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E36A26C5-A8B2-88E9-00DC-3A4505ADA430}"/>
              </a:ext>
            </a:extLst>
          </p:cNvPr>
          <p:cNvSpPr>
            <a:spLocks noChangeArrowheads="1"/>
          </p:cNvSpPr>
          <p:nvPr/>
        </p:nvSpPr>
        <p:spPr bwMode="auto">
          <a:xfrm>
            <a:off x="3131840" y="13184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755751E1-C355-12B4-CEA4-A1810AA1F2DC}"/>
              </a:ext>
            </a:extLst>
          </p:cNvPr>
          <p:cNvSpPr txBox="1"/>
          <p:nvPr/>
        </p:nvSpPr>
        <p:spPr>
          <a:xfrm>
            <a:off x="23844" y="1162777"/>
            <a:ext cx="2839316" cy="5027017"/>
          </a:xfrm>
          <a:prstGeom prst="rect">
            <a:avLst/>
          </a:prstGeom>
          <a:noFill/>
        </p:spPr>
        <p:txBody>
          <a:bodyPr wrap="square">
            <a:spAutoFit/>
          </a:bodyPr>
          <a:lstStyle/>
          <a:p>
            <a:pPr algn="just">
              <a:lnSpc>
                <a:spcPct val="150000"/>
              </a:lnSpc>
            </a:pPr>
            <a:r>
              <a:rPr lang="vi-VN" sz="1800" b="1">
                <a:effectLst/>
                <a:latin typeface="+mn-lt"/>
                <a:ea typeface="Aptos" panose="020B0004020202020204" pitchFamily="34" charset="0"/>
              </a:rPr>
              <a:t>Nhà máy tuyển bauxit </a:t>
            </a:r>
            <a:r>
              <a:rPr lang="en-US" b="1">
                <a:latin typeface="+mn-lt"/>
                <a:ea typeface="Aptos" panose="020B0004020202020204" pitchFamily="34" charset="0"/>
              </a:rPr>
              <a:t>Nhân Cơ</a:t>
            </a:r>
            <a:r>
              <a:rPr lang="vi-VN" sz="1800">
                <a:effectLst/>
                <a:latin typeface="+mn-lt"/>
                <a:ea typeface="Aptos" panose="020B0004020202020204" pitchFamily="34" charset="0"/>
              </a:rPr>
              <a:t>: công suất thiết kế </a:t>
            </a:r>
            <a:r>
              <a:rPr lang="vi-VN">
                <a:latin typeface="+mn-lt"/>
              </a:rPr>
              <a:t>1.569.750</a:t>
            </a:r>
            <a:r>
              <a:rPr lang="vi-VN" sz="1800">
                <a:effectLst/>
                <a:latin typeface="+mn-lt"/>
                <a:ea typeface="Aptos" panose="020B0004020202020204" pitchFamily="34" charset="0"/>
              </a:rPr>
              <a:t> tấn quặng tinh/năm (độ ẩm 10%), sử dụng phương pháp tuyển rửa thu hồi quặng tinh +1mm, quặng tinh có hàm lượng: Al</a:t>
            </a:r>
            <a:r>
              <a:rPr lang="vi-VN" sz="1800" baseline="-25000">
                <a:effectLst/>
                <a:latin typeface="+mn-lt"/>
                <a:ea typeface="Aptos" panose="020B0004020202020204" pitchFamily="34" charset="0"/>
              </a:rPr>
              <a:t>2</a:t>
            </a:r>
            <a:r>
              <a:rPr lang="vi-VN" sz="1800">
                <a:effectLst/>
                <a:latin typeface="+mn-lt"/>
                <a:ea typeface="Aptos" panose="020B0004020202020204" pitchFamily="34" charset="0"/>
              </a:rPr>
              <a:t>O</a:t>
            </a:r>
            <a:r>
              <a:rPr lang="vi-VN" sz="1800" baseline="-25000">
                <a:effectLst/>
                <a:latin typeface="+mn-lt"/>
                <a:ea typeface="Aptos" panose="020B0004020202020204" pitchFamily="34" charset="0"/>
              </a:rPr>
              <a:t>3</a:t>
            </a:r>
            <a:r>
              <a:rPr lang="vi-VN" sz="1800">
                <a:effectLst/>
                <a:latin typeface="+mn-lt"/>
                <a:ea typeface="Aptos" panose="020B0004020202020204" pitchFamily="34" charset="0"/>
              </a:rPr>
              <a:t> ≥ 4</a:t>
            </a:r>
            <a:r>
              <a:rPr lang="en-US" sz="1800">
                <a:effectLst/>
                <a:latin typeface="+mn-lt"/>
                <a:ea typeface="Aptos" panose="020B0004020202020204" pitchFamily="34" charset="0"/>
              </a:rPr>
              <a:t>9</a:t>
            </a:r>
            <a:r>
              <a:rPr lang="vi-VN" sz="1800">
                <a:effectLst/>
                <a:latin typeface="+mn-lt"/>
                <a:ea typeface="Aptos" panose="020B0004020202020204" pitchFamily="34" charset="0"/>
              </a:rPr>
              <a:t>,</a:t>
            </a:r>
            <a:r>
              <a:rPr lang="en-US" sz="1800">
                <a:effectLst/>
                <a:latin typeface="+mn-lt"/>
                <a:ea typeface="Aptos" panose="020B0004020202020204" pitchFamily="34" charset="0"/>
              </a:rPr>
              <a:t>93</a:t>
            </a:r>
            <a:r>
              <a:rPr lang="vi-VN" sz="1800">
                <a:effectLst/>
                <a:latin typeface="+mn-lt"/>
                <a:ea typeface="Aptos" panose="020B0004020202020204" pitchFamily="34" charset="0"/>
              </a:rPr>
              <a:t>%; SiO</a:t>
            </a:r>
            <a:r>
              <a:rPr lang="vi-VN" sz="1800" baseline="-25000">
                <a:effectLst/>
                <a:latin typeface="+mn-lt"/>
                <a:ea typeface="Aptos" panose="020B0004020202020204" pitchFamily="34" charset="0"/>
              </a:rPr>
              <a:t>2 </a:t>
            </a:r>
            <a:r>
              <a:rPr lang="en-US" sz="1800">
                <a:effectLst/>
                <a:latin typeface="+mn-lt"/>
                <a:ea typeface="Aptos" panose="020B0004020202020204" pitchFamily="34" charset="0"/>
                <a:cs typeface="Times New Roman" panose="02020603050405020304" pitchFamily="18" charset="0"/>
                <a:sym typeface="Symbol" panose="05050102010706020507" pitchFamily="18" charset="2"/>
              </a:rPr>
              <a:t></a:t>
            </a:r>
            <a:r>
              <a:rPr lang="vi-VN" sz="1800">
                <a:effectLst/>
                <a:latin typeface="+mn-lt"/>
                <a:ea typeface="Aptos" panose="020B0004020202020204" pitchFamily="34" charset="0"/>
              </a:rPr>
              <a:t> </a:t>
            </a:r>
            <a:r>
              <a:rPr lang="en-US" sz="1800">
                <a:effectLst/>
                <a:latin typeface="+mn-lt"/>
                <a:ea typeface="Aptos" panose="020B0004020202020204" pitchFamily="34" charset="0"/>
              </a:rPr>
              <a:t>3,5</a:t>
            </a:r>
            <a:r>
              <a:rPr lang="vi-VN" sz="1800">
                <a:effectLst/>
                <a:latin typeface="+mn-lt"/>
                <a:ea typeface="Aptos" panose="020B0004020202020204" pitchFamily="34" charset="0"/>
              </a:rPr>
              <a:t>%; Fe</a:t>
            </a:r>
            <a:r>
              <a:rPr lang="vi-VN" sz="1800" baseline="-25000">
                <a:effectLst/>
                <a:latin typeface="+mn-lt"/>
                <a:ea typeface="Aptos" panose="020B0004020202020204" pitchFamily="34" charset="0"/>
              </a:rPr>
              <a:t>2</a:t>
            </a:r>
            <a:r>
              <a:rPr lang="vi-VN" sz="1800">
                <a:effectLst/>
                <a:latin typeface="+mn-lt"/>
                <a:ea typeface="Aptos" panose="020B0004020202020204" pitchFamily="34" charset="0"/>
              </a:rPr>
              <a:t>O</a:t>
            </a:r>
            <a:r>
              <a:rPr lang="vi-VN" sz="1800" baseline="-25000">
                <a:effectLst/>
                <a:latin typeface="+mn-lt"/>
                <a:ea typeface="Aptos" panose="020B0004020202020204" pitchFamily="34" charset="0"/>
              </a:rPr>
              <a:t>3</a:t>
            </a:r>
            <a:r>
              <a:rPr lang="vi-VN" sz="1800">
                <a:effectLst/>
                <a:latin typeface="+mn-lt"/>
                <a:ea typeface="Aptos" panose="020B0004020202020204" pitchFamily="34" charset="0"/>
              </a:rPr>
              <a:t> ~ 1</a:t>
            </a:r>
            <a:r>
              <a:rPr lang="en-US" sz="1800">
                <a:effectLst/>
                <a:latin typeface="+mn-lt"/>
                <a:ea typeface="Aptos" panose="020B0004020202020204" pitchFamily="34" charset="0"/>
              </a:rPr>
              <a:t>6</a:t>
            </a:r>
            <a:r>
              <a:rPr lang="vi-VN" sz="1800">
                <a:effectLst/>
                <a:latin typeface="+mn-lt"/>
                <a:ea typeface="Aptos" panose="020B0004020202020204" pitchFamily="34" charset="0"/>
              </a:rPr>
              <a:t>,</a:t>
            </a:r>
            <a:r>
              <a:rPr lang="en-US" sz="1800">
                <a:effectLst/>
                <a:latin typeface="+mn-lt"/>
                <a:ea typeface="Aptos" panose="020B0004020202020204" pitchFamily="34" charset="0"/>
              </a:rPr>
              <a:t>8</a:t>
            </a:r>
            <a:r>
              <a:rPr lang="vi-VN" sz="1800">
                <a:effectLst/>
                <a:latin typeface="+mn-lt"/>
                <a:ea typeface="Aptos" panose="020B0004020202020204" pitchFamily="34" charset="0"/>
              </a:rPr>
              <a:t>3%. Nhà máy đi vào vận hành thương mại năm 201</a:t>
            </a:r>
            <a:r>
              <a:rPr lang="en-US" sz="1800">
                <a:effectLst/>
                <a:latin typeface="+mn-lt"/>
                <a:ea typeface="Aptos" panose="020B0004020202020204" pitchFamily="34" charset="0"/>
              </a:rPr>
              <a:t>6.</a:t>
            </a:r>
            <a:r>
              <a:rPr lang="vi-VN" sz="1800">
                <a:effectLst/>
                <a:latin typeface="+mn-lt"/>
                <a:ea typeface="Aptos" panose="020B0004020202020204" pitchFamily="34" charset="0"/>
              </a:rPr>
              <a:t> </a:t>
            </a:r>
            <a:endParaRPr lang="en-US">
              <a:latin typeface="+mn-lt"/>
            </a:endParaRPr>
          </a:p>
        </p:txBody>
      </p:sp>
      <p:sp>
        <p:nvSpPr>
          <p:cNvPr id="3" name="Rectangle 2">
            <a:extLst>
              <a:ext uri="{FF2B5EF4-FFF2-40B4-BE49-F238E27FC236}">
                <a16:creationId xmlns:a16="http://schemas.microsoft.com/office/drawing/2014/main" id="{442238B1-73C2-721B-A70A-BAA168A2E9CB}"/>
              </a:ext>
            </a:extLst>
          </p:cNvPr>
          <p:cNvSpPr>
            <a:spLocks noChangeArrowheads="1"/>
          </p:cNvSpPr>
          <p:nvPr/>
        </p:nvSpPr>
        <p:spPr bwMode="auto">
          <a:xfrm>
            <a:off x="2979152" y="1480096"/>
            <a:ext cx="93142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BD20D73-0591-F201-BD1F-ED1B368A65A0}"/>
              </a:ext>
            </a:extLst>
          </p:cNvPr>
          <p:cNvGraphicFramePr>
            <a:graphicFrameLocks noChangeAspect="1"/>
          </p:cNvGraphicFramePr>
          <p:nvPr>
            <p:extLst>
              <p:ext uri="{D42A27DB-BD31-4B8C-83A1-F6EECF244321}">
                <p14:modId xmlns:p14="http://schemas.microsoft.com/office/powerpoint/2010/main" val="2485540783"/>
              </p:ext>
            </p:extLst>
          </p:nvPr>
        </p:nvGraphicFramePr>
        <p:xfrm>
          <a:off x="2863160" y="1480096"/>
          <a:ext cx="6221856" cy="3762401"/>
        </p:xfrm>
        <a:graphic>
          <a:graphicData uri="http://schemas.openxmlformats.org/presentationml/2006/ole">
            <mc:AlternateContent xmlns:mc="http://schemas.openxmlformats.org/markup-compatibility/2006">
              <mc:Choice xmlns:v="urn:schemas-microsoft-com:vml" Requires="v">
                <p:oleObj r:id="rId2" imgW="7376018" imgH="4457559" progId="Visio.Drawing.15">
                  <p:embed/>
                </p:oleObj>
              </mc:Choice>
              <mc:Fallback>
                <p:oleObj r:id="rId2" imgW="7376018" imgH="4457559"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160" y="1480096"/>
                        <a:ext cx="6221856" cy="3762401"/>
                      </a:xfrm>
                      <a:prstGeom prst="rect">
                        <a:avLst/>
                      </a:prstGeom>
                      <a:noFill/>
                    </p:spPr>
                  </p:pic>
                </p:oleObj>
              </mc:Fallback>
            </mc:AlternateContent>
          </a:graphicData>
        </a:graphic>
      </p:graphicFrame>
    </p:spTree>
    <p:extLst>
      <p:ext uri="{BB962C8B-B14F-4D97-AF65-F5344CB8AC3E}">
        <p14:creationId xmlns:p14="http://schemas.microsoft.com/office/powerpoint/2010/main" val="273529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4944B-5BBE-B362-2F26-7AF7956BF8E8}"/>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DCF82C68-5964-8EBD-0C42-C5FCA1E503D0}"/>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THỰC TẾ TUYỂN TẠI VIỆT NAM</a:t>
            </a:r>
          </a:p>
        </p:txBody>
      </p:sp>
      <p:sp>
        <p:nvSpPr>
          <p:cNvPr id="4101" name="Text Box 3">
            <a:extLst>
              <a:ext uri="{FF2B5EF4-FFF2-40B4-BE49-F238E27FC236}">
                <a16:creationId xmlns:a16="http://schemas.microsoft.com/office/drawing/2014/main" id="{8F787375-5B4D-9E7A-F3C1-BF3285DE2281}"/>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Rectangle 2">
            <a:extLst>
              <a:ext uri="{FF2B5EF4-FFF2-40B4-BE49-F238E27FC236}">
                <a16:creationId xmlns:a16="http://schemas.microsoft.com/office/drawing/2014/main" id="{0B942DFD-18BF-3FE2-BB8F-0FEFA44652D4}"/>
              </a:ext>
            </a:extLst>
          </p:cNvPr>
          <p:cNvSpPr>
            <a:spLocks noChangeArrowheads="1"/>
          </p:cNvSpPr>
          <p:nvPr/>
        </p:nvSpPr>
        <p:spPr bwMode="auto">
          <a:xfrm>
            <a:off x="6140247" y="1093998"/>
            <a:ext cx="63184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TextBox 19">
            <a:extLst>
              <a:ext uri="{FF2B5EF4-FFF2-40B4-BE49-F238E27FC236}">
                <a16:creationId xmlns:a16="http://schemas.microsoft.com/office/drawing/2014/main" id="{FA1E0745-066F-27C9-1B0B-26158A5412D9}"/>
              </a:ext>
            </a:extLst>
          </p:cNvPr>
          <p:cNvSpPr txBox="1"/>
          <p:nvPr/>
        </p:nvSpPr>
        <p:spPr>
          <a:xfrm>
            <a:off x="152405" y="1772816"/>
            <a:ext cx="8610595" cy="4190314"/>
          </a:xfrm>
          <a:prstGeom prst="rect">
            <a:avLst/>
          </a:prstGeom>
          <a:noFill/>
        </p:spPr>
        <p:txBody>
          <a:bodyPr wrap="square">
            <a:spAutoFit/>
          </a:bodyPr>
          <a:lstStyle/>
          <a:p>
            <a:pPr algn="just">
              <a:lnSpc>
                <a:spcPct val="150000"/>
              </a:lnSpc>
            </a:pPr>
            <a:r>
              <a:rPr lang="en-US" sz="2000">
                <a:latin typeface="+mn-lt"/>
              </a:rPr>
              <a:t>Quặng bauxit nguyên khai khu vực Tây Nguyên chứa chủ yếu các tạp chất ở cỡ hạt mịn và chúng dễ bị rửa trôi khỏi các khoáng vật bauxit khi bị đánh tơi và phun nước rửa với áp suất lớn. Nên công nghệ tuyển phù hợp nhất để làm giàu quặng bauxit khu vực Đắk Nông là công nghệ tuyển rửa.</a:t>
            </a:r>
          </a:p>
          <a:p>
            <a:pPr algn="just">
              <a:lnSpc>
                <a:spcPct val="150000"/>
              </a:lnSpc>
            </a:pPr>
            <a:r>
              <a:rPr lang="en-US" sz="2000">
                <a:latin typeface="+mn-lt"/>
              </a:rPr>
              <a:t>Tuy nhiên, quặng nguyên khai cấp cho nhà máy tuyển Nhân Cơ, cấp hạt 0,3(0,2) – 1 mm trong quặng đuôi thải vẫn chứa hàm lượng Al</a:t>
            </a:r>
            <a:r>
              <a:rPr lang="en-US" sz="2000" baseline="-25000">
                <a:latin typeface="+mn-lt"/>
              </a:rPr>
              <a:t>2</a:t>
            </a:r>
            <a:r>
              <a:rPr lang="en-US" sz="2000">
                <a:latin typeface="+mn-lt"/>
              </a:rPr>
              <a:t>O</a:t>
            </a:r>
            <a:r>
              <a:rPr lang="en-US" sz="2000" baseline="-25000">
                <a:latin typeface="+mn-lt"/>
              </a:rPr>
              <a:t>3</a:t>
            </a:r>
            <a:r>
              <a:rPr lang="en-US" sz="2000">
                <a:latin typeface="+mn-lt"/>
              </a:rPr>
              <a:t> trên 44 % với môđun Si trên 11 vẫn có thể thu hồi để phối trộn với quặng tinh cấp + 1mm để cung cấp cho nhà máy alumin. Do vậy, nên nghiên để thu hồi thêm cấp hạt +0,2 (0,3) mm. </a:t>
            </a:r>
          </a:p>
        </p:txBody>
      </p:sp>
      <p:sp>
        <p:nvSpPr>
          <p:cNvPr id="4" name="TextBox 3">
            <a:extLst>
              <a:ext uri="{FF2B5EF4-FFF2-40B4-BE49-F238E27FC236}">
                <a16:creationId xmlns:a16="http://schemas.microsoft.com/office/drawing/2014/main" id="{C97255F7-D6CB-7F3E-86E9-F55BADBF7C53}"/>
              </a:ext>
            </a:extLst>
          </p:cNvPr>
          <p:cNvSpPr txBox="1"/>
          <p:nvPr/>
        </p:nvSpPr>
        <p:spPr>
          <a:xfrm>
            <a:off x="467544" y="1148420"/>
            <a:ext cx="8064896" cy="461665"/>
          </a:xfrm>
          <a:prstGeom prst="rect">
            <a:avLst/>
          </a:prstGeom>
          <a:noFill/>
        </p:spPr>
        <p:txBody>
          <a:bodyPr wrap="square">
            <a:spAutoFit/>
          </a:bodyPr>
          <a:lstStyle/>
          <a:p>
            <a:pPr algn="ctr"/>
            <a:r>
              <a:rPr lang="en-US" sz="2400" b="1">
                <a:solidFill>
                  <a:schemeClr val="accent6"/>
                </a:solidFill>
                <a:effectLst/>
                <a:latin typeface="+mn-lt"/>
                <a:ea typeface="Aptos" panose="020B0004020202020204" pitchFamily="34" charset="0"/>
              </a:rPr>
              <a:t>Nhận xét</a:t>
            </a:r>
            <a:endParaRPr lang="en-US" sz="2400" b="1">
              <a:solidFill>
                <a:schemeClr val="accent6"/>
              </a:solidFill>
              <a:latin typeface="+mn-lt"/>
            </a:endParaRPr>
          </a:p>
        </p:txBody>
      </p:sp>
    </p:spTree>
    <p:extLst>
      <p:ext uri="{BB962C8B-B14F-4D97-AF65-F5344CB8AC3E}">
        <p14:creationId xmlns:p14="http://schemas.microsoft.com/office/powerpoint/2010/main" val="348858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CD8CF5-490D-00CA-95ED-76E45359E0F7}"/>
              </a:ext>
            </a:extLst>
          </p:cNvPr>
          <p:cNvPicPr>
            <a:picLocks noChangeAspect="1"/>
          </p:cNvPicPr>
          <p:nvPr/>
        </p:nvPicPr>
        <p:blipFill>
          <a:blip r:embed="rId3"/>
          <a:stretch>
            <a:fillRect/>
          </a:stretch>
        </p:blipFill>
        <p:spPr>
          <a:xfrm>
            <a:off x="-2056" y="-11918"/>
            <a:ext cx="9142238" cy="6856679"/>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ED1E4868-96C4-D125-EEBA-65C05A80F574}"/>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BÁO CÁO HỌC THUẬT</a:t>
            </a:r>
          </a:p>
        </p:txBody>
      </p:sp>
      <p:sp>
        <p:nvSpPr>
          <p:cNvPr id="4101" name="Text Box 3">
            <a:extLst>
              <a:ext uri="{FF2B5EF4-FFF2-40B4-BE49-F238E27FC236}">
                <a16:creationId xmlns:a16="http://schemas.microsoft.com/office/drawing/2014/main" id="{D2CDB547-0D81-37FB-5FFF-624F499EEE7D}"/>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 name="TextBox 11">
            <a:extLst>
              <a:ext uri="{FF2B5EF4-FFF2-40B4-BE49-F238E27FC236}">
                <a16:creationId xmlns:a16="http://schemas.microsoft.com/office/drawing/2014/main" id="{44FED474-B691-C6BB-7698-41BB5228B588}"/>
              </a:ext>
            </a:extLst>
          </p:cNvPr>
          <p:cNvSpPr txBox="1"/>
          <p:nvPr/>
        </p:nvSpPr>
        <p:spPr>
          <a:xfrm>
            <a:off x="2285999" y="1245680"/>
            <a:ext cx="4572000" cy="461665"/>
          </a:xfrm>
          <a:prstGeom prst="rect">
            <a:avLst/>
          </a:prstGeom>
          <a:noFill/>
        </p:spPr>
        <p:txBody>
          <a:bodyPr wrap="square">
            <a:spAutoFit/>
          </a:bodyPr>
          <a:lstStyle/>
          <a:p>
            <a:pPr>
              <a:spcBef>
                <a:spcPct val="0"/>
              </a:spcBef>
              <a:buClrTx/>
              <a:buFontTx/>
              <a:buNone/>
            </a:pPr>
            <a:r>
              <a:rPr lang="en-US" altLang="en-US" sz="2400" b="1">
                <a:solidFill>
                  <a:schemeClr val="tx2"/>
                </a:solidFill>
              </a:rPr>
              <a:t>Nội dung báo cáo</a:t>
            </a:r>
          </a:p>
        </p:txBody>
      </p:sp>
      <p:sp>
        <p:nvSpPr>
          <p:cNvPr id="14" name="TextBox 13">
            <a:extLst>
              <a:ext uri="{FF2B5EF4-FFF2-40B4-BE49-F238E27FC236}">
                <a16:creationId xmlns:a16="http://schemas.microsoft.com/office/drawing/2014/main" id="{467E0024-0D3E-41C7-5A8B-4BC4539C16EB}"/>
              </a:ext>
            </a:extLst>
          </p:cNvPr>
          <p:cNvSpPr txBox="1"/>
          <p:nvPr/>
        </p:nvSpPr>
        <p:spPr>
          <a:xfrm>
            <a:off x="1259632" y="2231230"/>
            <a:ext cx="7503368" cy="1703030"/>
          </a:xfrm>
          <a:prstGeom prst="rect">
            <a:avLst/>
          </a:prstGeom>
          <a:noFill/>
        </p:spPr>
        <p:txBody>
          <a:bodyPr wrap="square">
            <a:spAutoFit/>
          </a:bodyPr>
          <a:lstStyle/>
          <a:p>
            <a:pPr marL="342900" indent="-342900">
              <a:lnSpc>
                <a:spcPct val="150000"/>
              </a:lnSpc>
              <a:spcBef>
                <a:spcPct val="0"/>
              </a:spcBef>
              <a:buClrTx/>
              <a:buFontTx/>
              <a:buAutoNum type="arabicPeriod"/>
            </a:pPr>
            <a:r>
              <a:rPr lang="en-US" altLang="en-US" sz="1800" b="1"/>
              <a:t>Các loại hình quặng bauxit</a:t>
            </a:r>
          </a:p>
          <a:p>
            <a:pPr marL="342900" indent="-342900">
              <a:lnSpc>
                <a:spcPct val="150000"/>
              </a:lnSpc>
              <a:spcBef>
                <a:spcPct val="0"/>
              </a:spcBef>
              <a:buClrTx/>
              <a:buFontTx/>
              <a:buAutoNum type="arabicPeriod"/>
            </a:pPr>
            <a:r>
              <a:rPr lang="en-US" altLang="en-US" b="1"/>
              <a:t>Công nghệ tuyển quặng bauxite trên thế giới</a:t>
            </a:r>
          </a:p>
          <a:p>
            <a:pPr marL="342900" indent="-342900">
              <a:lnSpc>
                <a:spcPct val="150000"/>
              </a:lnSpc>
              <a:spcBef>
                <a:spcPct val="0"/>
              </a:spcBef>
              <a:buClrTx/>
              <a:buFontTx/>
              <a:buAutoNum type="arabicPeriod"/>
            </a:pPr>
            <a:r>
              <a:rPr lang="en-US" altLang="en-US" sz="1800" b="1"/>
              <a:t>Công nghệ tuyển quặng bauxite tại Việt Nam</a:t>
            </a:r>
          </a:p>
          <a:p>
            <a:pPr marL="342900" indent="-342900">
              <a:lnSpc>
                <a:spcPct val="150000"/>
              </a:lnSpc>
              <a:spcBef>
                <a:spcPct val="0"/>
              </a:spcBef>
              <a:buClrTx/>
              <a:buFontTx/>
              <a:buAutoNum type="arabicPeriod"/>
            </a:pPr>
            <a:r>
              <a:rPr lang="en-US" altLang="en-US" b="1"/>
              <a:t>Kết luận</a:t>
            </a:r>
            <a:endParaRPr lang="en-US" altLang="en-US" sz="1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AE05-4291-284F-4D6E-B478F83A4F09}"/>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A53F2EE4-CFC1-680E-06D7-1D1FC1438427}"/>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CÁC LOẠI QUẶNG BAUXIT</a:t>
            </a:r>
          </a:p>
        </p:txBody>
      </p:sp>
      <p:sp>
        <p:nvSpPr>
          <p:cNvPr id="4101" name="Text Box 3">
            <a:extLst>
              <a:ext uri="{FF2B5EF4-FFF2-40B4-BE49-F238E27FC236}">
                <a16:creationId xmlns:a16="http://schemas.microsoft.com/office/drawing/2014/main" id="{9119B4C0-DEBE-D1B1-3DE1-FF99EF3B823A}"/>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 name="TextBox 20">
            <a:extLst>
              <a:ext uri="{FF2B5EF4-FFF2-40B4-BE49-F238E27FC236}">
                <a16:creationId xmlns:a16="http://schemas.microsoft.com/office/drawing/2014/main" id="{94684BCF-C6B5-D205-C6BA-5E8FB4E869FD}"/>
              </a:ext>
            </a:extLst>
          </p:cNvPr>
          <p:cNvSpPr txBox="1"/>
          <p:nvPr/>
        </p:nvSpPr>
        <p:spPr>
          <a:xfrm>
            <a:off x="29072" y="1187553"/>
            <a:ext cx="8947992" cy="2610971"/>
          </a:xfrm>
          <a:prstGeom prst="rect">
            <a:avLst/>
          </a:prstGeom>
          <a:noFill/>
        </p:spPr>
        <p:txBody>
          <a:bodyPr wrap="square">
            <a:spAutoFit/>
          </a:bodyPr>
          <a:lstStyle/>
          <a:p>
            <a:pPr indent="215900" algn="just">
              <a:lnSpc>
                <a:spcPct val="150000"/>
              </a:lnSpc>
              <a:spcBef>
                <a:spcPts val="300"/>
              </a:spcBef>
              <a:spcAft>
                <a:spcPts val="300"/>
              </a:spcAft>
            </a:pPr>
            <a:r>
              <a:rPr lang="en-US" sz="1800" kern="100">
                <a:effectLst/>
                <a:latin typeface="+mn-lt"/>
                <a:ea typeface="Aptos" panose="020B0004020202020204" pitchFamily="34" charset="0"/>
                <a:cs typeface="Times New Roman" panose="02020603050405020304" pitchFamily="18" charset="0"/>
              </a:rPr>
              <a:t>Hiện có hàng chục khoáng vật chứa nhôm như sillimanite Al</a:t>
            </a:r>
            <a:r>
              <a:rPr lang="en-US" sz="1800" kern="100" baseline="-25000">
                <a:effectLst/>
                <a:latin typeface="+mn-lt"/>
                <a:ea typeface="Aptos" panose="020B0004020202020204" pitchFamily="34" charset="0"/>
                <a:cs typeface="Times New Roman" panose="02020603050405020304" pitchFamily="18" charset="0"/>
              </a:rPr>
              <a:t>2</a:t>
            </a:r>
            <a:r>
              <a:rPr lang="en-US" sz="1800" kern="100">
                <a:effectLst/>
                <a:latin typeface="+mn-lt"/>
                <a:ea typeface="Aptos" panose="020B0004020202020204" pitchFamily="34" charset="0"/>
                <a:cs typeface="Times New Roman" panose="02020603050405020304" pitchFamily="18" charset="0"/>
              </a:rPr>
              <a:t>SiO</a:t>
            </a:r>
            <a:r>
              <a:rPr lang="en-US" sz="1800" kern="100" baseline="-25000">
                <a:effectLst/>
                <a:latin typeface="+mn-lt"/>
                <a:ea typeface="Aptos" panose="020B0004020202020204" pitchFamily="34" charset="0"/>
                <a:cs typeface="Times New Roman" panose="02020603050405020304" pitchFamily="18" charset="0"/>
              </a:rPr>
              <a:t>5</a:t>
            </a:r>
            <a:r>
              <a:rPr lang="en-US" sz="1800" kern="100">
                <a:effectLst/>
                <a:latin typeface="+mn-lt"/>
                <a:ea typeface="Aptos" panose="020B0004020202020204" pitchFamily="34" charset="0"/>
                <a:cs typeface="Times New Roman" panose="02020603050405020304" pitchFamily="18" charset="0"/>
              </a:rPr>
              <a:t>, Cryolite Na</a:t>
            </a:r>
            <a:r>
              <a:rPr lang="en-US" sz="1800" kern="100" baseline="-25000">
                <a:effectLst/>
                <a:latin typeface="+mn-lt"/>
                <a:ea typeface="Aptos" panose="020B0004020202020204" pitchFamily="34" charset="0"/>
                <a:cs typeface="Times New Roman" panose="02020603050405020304" pitchFamily="18" charset="0"/>
              </a:rPr>
              <a:t>3</a:t>
            </a:r>
            <a:r>
              <a:rPr lang="en-US" sz="1800" kern="100">
                <a:effectLst/>
                <a:latin typeface="+mn-lt"/>
                <a:ea typeface="Aptos" panose="020B0004020202020204" pitchFamily="34" charset="0"/>
                <a:cs typeface="Times New Roman" panose="02020603050405020304" pitchFamily="18" charset="0"/>
              </a:rPr>
              <a:t>AlFe, Corundum Al</a:t>
            </a:r>
            <a:r>
              <a:rPr lang="en-US" sz="1800" kern="100" baseline="-25000">
                <a:effectLst/>
                <a:latin typeface="+mn-lt"/>
                <a:ea typeface="Aptos" panose="020B0004020202020204" pitchFamily="34" charset="0"/>
                <a:cs typeface="Times New Roman" panose="02020603050405020304" pitchFamily="18" charset="0"/>
              </a:rPr>
              <a:t>2</a:t>
            </a:r>
            <a:r>
              <a:rPr lang="en-US" sz="1800" kern="100">
                <a:effectLst/>
                <a:latin typeface="+mn-lt"/>
                <a:ea typeface="Aptos" panose="020B0004020202020204" pitchFamily="34" charset="0"/>
                <a:cs typeface="Times New Roman" panose="02020603050405020304" pitchFamily="18" charset="0"/>
              </a:rPr>
              <a:t>O</a:t>
            </a:r>
            <a:r>
              <a:rPr lang="en-US" sz="1800" kern="100" baseline="-25000">
                <a:effectLst/>
                <a:latin typeface="+mn-lt"/>
                <a:ea typeface="Aptos" panose="020B0004020202020204" pitchFamily="34" charset="0"/>
                <a:cs typeface="Times New Roman" panose="02020603050405020304" pitchFamily="18" charset="0"/>
              </a:rPr>
              <a:t>3</a:t>
            </a:r>
            <a:r>
              <a:rPr lang="en-US" sz="1800" kern="100">
                <a:effectLst/>
                <a:latin typeface="+mn-lt"/>
                <a:ea typeface="Aptos" panose="020B0004020202020204" pitchFamily="34" charset="0"/>
                <a:cs typeface="Times New Roman" panose="02020603050405020304" pitchFamily="18" charset="0"/>
              </a:rPr>
              <a:t>, Nepheline (Na,K) AlSiO</a:t>
            </a:r>
            <a:r>
              <a:rPr lang="en-US" sz="1800" kern="100" baseline="-25000">
                <a:effectLst/>
                <a:latin typeface="+mn-lt"/>
                <a:ea typeface="Aptos" panose="020B0004020202020204" pitchFamily="34" charset="0"/>
                <a:cs typeface="Times New Roman" panose="02020603050405020304" pitchFamily="18" charset="0"/>
              </a:rPr>
              <a:t>4</a:t>
            </a:r>
            <a:r>
              <a:rPr lang="en-US" sz="1800" kern="100">
                <a:effectLst/>
                <a:latin typeface="+mn-lt"/>
                <a:ea typeface="Aptos" panose="020B0004020202020204" pitchFamily="34" charset="0"/>
                <a:cs typeface="Times New Roman" panose="02020603050405020304" pitchFamily="18" charset="0"/>
              </a:rPr>
              <a:t>, Kaolinite… nhưng chỉ có bauxite là loại đá duy nhất để luyện ra nhôm.</a:t>
            </a:r>
          </a:p>
          <a:p>
            <a:pPr indent="215900" algn="just">
              <a:lnSpc>
                <a:spcPct val="150000"/>
              </a:lnSpc>
              <a:spcBef>
                <a:spcPts val="300"/>
              </a:spcBef>
              <a:spcAft>
                <a:spcPts val="300"/>
              </a:spcAft>
            </a:pPr>
            <a:r>
              <a:rPr lang="en-US" sz="1800">
                <a:effectLst/>
                <a:latin typeface="+mn-lt"/>
                <a:ea typeface="Aptos" panose="020B0004020202020204" pitchFamily="34" charset="0"/>
              </a:rPr>
              <a:t>Bauxite là loại đá màu nâu vàng, nâu đỏ xám trằng bao gồm một hoặc nhiều khoáng chất hydroxit nhôm, bao gồm gibbsit (Al(OH)</a:t>
            </a:r>
            <a:r>
              <a:rPr lang="en-US" sz="1800" baseline="-25000">
                <a:effectLst/>
                <a:latin typeface="+mn-lt"/>
                <a:ea typeface="Aptos" panose="020B0004020202020204" pitchFamily="34" charset="0"/>
              </a:rPr>
              <a:t>3</a:t>
            </a:r>
            <a:r>
              <a:rPr lang="en-US" sz="1800">
                <a:effectLst/>
                <a:latin typeface="+mn-lt"/>
                <a:ea typeface="Aptos" panose="020B0004020202020204" pitchFamily="34" charset="0"/>
              </a:rPr>
              <a:t>), boehmit (γ-AlO(OH)), diaspore (α-AlO(OH)) và các tạp chất như thạch anh (SiO</a:t>
            </a:r>
            <a:r>
              <a:rPr lang="en-US" sz="1800" baseline="-25000">
                <a:effectLst/>
                <a:latin typeface="+mn-lt"/>
                <a:ea typeface="Aptos" panose="020B0004020202020204" pitchFamily="34" charset="0"/>
              </a:rPr>
              <a:t>2</a:t>
            </a:r>
            <a:r>
              <a:rPr lang="en-US" sz="1800">
                <a:effectLst/>
                <a:latin typeface="+mn-lt"/>
                <a:ea typeface="Aptos" panose="020B0004020202020204" pitchFamily="34" charset="0"/>
              </a:rPr>
              <a:t>), hematit (α-Fe</a:t>
            </a:r>
            <a:r>
              <a:rPr lang="en-US" sz="1800" baseline="-25000">
                <a:effectLst/>
                <a:latin typeface="+mn-lt"/>
                <a:ea typeface="Aptos" panose="020B0004020202020204" pitchFamily="34" charset="0"/>
              </a:rPr>
              <a:t>2</a:t>
            </a:r>
            <a:r>
              <a:rPr lang="en-US" sz="1800">
                <a:effectLst/>
                <a:latin typeface="+mn-lt"/>
                <a:ea typeface="Aptos" panose="020B0004020202020204" pitchFamily="34" charset="0"/>
              </a:rPr>
              <a:t>O</a:t>
            </a:r>
            <a:r>
              <a:rPr lang="en-US" sz="1800" baseline="-25000">
                <a:effectLst/>
                <a:latin typeface="+mn-lt"/>
                <a:ea typeface="Aptos" panose="020B0004020202020204" pitchFamily="34" charset="0"/>
              </a:rPr>
              <a:t>3</a:t>
            </a:r>
            <a:r>
              <a:rPr lang="en-US" sz="1800">
                <a:effectLst/>
                <a:latin typeface="+mn-lt"/>
                <a:ea typeface="Aptos" panose="020B0004020202020204" pitchFamily="34" charset="0"/>
              </a:rPr>
              <a:t>) và rutil (TiO</a:t>
            </a:r>
            <a:r>
              <a:rPr lang="en-US" sz="1800" baseline="-25000">
                <a:effectLst/>
                <a:latin typeface="+mn-lt"/>
                <a:ea typeface="Aptos" panose="020B0004020202020204" pitchFamily="34" charset="0"/>
              </a:rPr>
              <a:t>2)</a:t>
            </a:r>
            <a:endParaRPr lang="en-US" sz="1800" kern="100">
              <a:effectLst/>
              <a:latin typeface="+mn-lt"/>
              <a:ea typeface="Aptos" panose="020B0004020202020204" pitchFamily="34" charset="0"/>
              <a:cs typeface="Times New Roman" panose="02020603050405020304" pitchFamily="18" charset="0"/>
            </a:endParaRPr>
          </a:p>
        </p:txBody>
      </p:sp>
      <p:graphicFrame>
        <p:nvGraphicFramePr>
          <p:cNvPr id="27" name="Table 26">
            <a:extLst>
              <a:ext uri="{FF2B5EF4-FFF2-40B4-BE49-F238E27FC236}">
                <a16:creationId xmlns:a16="http://schemas.microsoft.com/office/drawing/2014/main" id="{5466801D-52CB-F11A-6DBA-32E874FC6689}"/>
              </a:ext>
            </a:extLst>
          </p:cNvPr>
          <p:cNvGraphicFramePr>
            <a:graphicFrameLocks noGrp="1"/>
          </p:cNvGraphicFramePr>
          <p:nvPr>
            <p:extLst>
              <p:ext uri="{D42A27DB-BD31-4B8C-83A1-F6EECF244321}">
                <p14:modId xmlns:p14="http://schemas.microsoft.com/office/powerpoint/2010/main" val="613174355"/>
              </p:ext>
            </p:extLst>
          </p:nvPr>
        </p:nvGraphicFramePr>
        <p:xfrm>
          <a:off x="467544" y="3798524"/>
          <a:ext cx="8136903" cy="2907077"/>
        </p:xfrm>
        <a:graphic>
          <a:graphicData uri="http://schemas.openxmlformats.org/drawingml/2006/table">
            <a:tbl>
              <a:tblPr firstRow="1" firstCol="1" bandRow="1">
                <a:tableStyleId>{5C22544A-7EE6-4342-B048-85BDC9FD1C3A}</a:tableStyleId>
              </a:tblPr>
              <a:tblGrid>
                <a:gridCol w="3275049">
                  <a:extLst>
                    <a:ext uri="{9D8B030D-6E8A-4147-A177-3AD203B41FA5}">
                      <a16:colId xmlns:a16="http://schemas.microsoft.com/office/drawing/2014/main" val="806757059"/>
                    </a:ext>
                  </a:extLst>
                </a:gridCol>
                <a:gridCol w="1565716">
                  <a:extLst>
                    <a:ext uri="{9D8B030D-6E8A-4147-A177-3AD203B41FA5}">
                      <a16:colId xmlns:a16="http://schemas.microsoft.com/office/drawing/2014/main" val="235393937"/>
                    </a:ext>
                  </a:extLst>
                </a:gridCol>
                <a:gridCol w="1648069">
                  <a:extLst>
                    <a:ext uri="{9D8B030D-6E8A-4147-A177-3AD203B41FA5}">
                      <a16:colId xmlns:a16="http://schemas.microsoft.com/office/drawing/2014/main" val="2211469078"/>
                    </a:ext>
                  </a:extLst>
                </a:gridCol>
                <a:gridCol w="1648069">
                  <a:extLst>
                    <a:ext uri="{9D8B030D-6E8A-4147-A177-3AD203B41FA5}">
                      <a16:colId xmlns:a16="http://schemas.microsoft.com/office/drawing/2014/main" val="3714656234"/>
                    </a:ext>
                  </a:extLst>
                </a:gridCol>
              </a:tblGrid>
              <a:tr h="322520">
                <a:tc rowSpan="2">
                  <a:txBody>
                    <a:bodyPr/>
                    <a:lstStyle/>
                    <a:p>
                      <a:pPr algn="ctr">
                        <a:lnSpc>
                          <a:spcPct val="115000"/>
                        </a:lnSpc>
                        <a:spcBef>
                          <a:spcPts val="300"/>
                        </a:spcBef>
                        <a:spcAft>
                          <a:spcPts val="300"/>
                        </a:spcAft>
                        <a:buNone/>
                      </a:pPr>
                      <a:r>
                        <a:rPr lang="en-US" sz="1800" kern="100">
                          <a:effectLst/>
                          <a:latin typeface="+mn-lt"/>
                        </a:rPr>
                        <a:t>Tính chất hoá lý</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gridSpan="3">
                  <a:txBody>
                    <a:bodyPr/>
                    <a:lstStyle/>
                    <a:p>
                      <a:pPr algn="ctr">
                        <a:lnSpc>
                          <a:spcPct val="115000"/>
                        </a:lnSpc>
                        <a:spcBef>
                          <a:spcPts val="300"/>
                        </a:spcBef>
                        <a:spcAft>
                          <a:spcPts val="300"/>
                        </a:spcAft>
                        <a:buNone/>
                      </a:pPr>
                      <a:r>
                        <a:rPr lang="en-US" sz="1800" kern="100">
                          <a:effectLst/>
                          <a:latin typeface="+mn-lt"/>
                        </a:rPr>
                        <a:t>Dạng khoáng vật bauxit</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1328162"/>
                  </a:ext>
                </a:extLst>
              </a:tr>
              <a:tr h="350317">
                <a:tc vMerge="1">
                  <a:txBody>
                    <a:bodyPr/>
                    <a:lstStyle/>
                    <a:p>
                      <a:endParaRPr lang="en-US"/>
                    </a:p>
                  </a:txBody>
                  <a:tcPr/>
                </a:tc>
                <a:tc>
                  <a:txBody>
                    <a:bodyPr/>
                    <a:lstStyle/>
                    <a:p>
                      <a:pPr algn="ctr">
                        <a:lnSpc>
                          <a:spcPct val="115000"/>
                        </a:lnSpc>
                        <a:spcBef>
                          <a:spcPts val="300"/>
                        </a:spcBef>
                        <a:spcAft>
                          <a:spcPts val="300"/>
                        </a:spcAft>
                        <a:buNone/>
                      </a:pPr>
                      <a:r>
                        <a:rPr lang="en-US" sz="1800" b="1" kern="100">
                          <a:effectLst/>
                          <a:latin typeface="+mn-lt"/>
                        </a:rPr>
                        <a:t>Gibbsit </a:t>
                      </a:r>
                      <a:endParaRPr lang="en-US" sz="1800" b="1"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b="1" kern="100">
                          <a:effectLst/>
                          <a:latin typeface="+mn-lt"/>
                        </a:rPr>
                        <a:t>Boehmit </a:t>
                      </a:r>
                      <a:endParaRPr lang="en-US" sz="1800" b="1"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b="1" kern="100">
                          <a:effectLst/>
                          <a:latin typeface="+mn-lt"/>
                        </a:rPr>
                        <a:t>Diaspore </a:t>
                      </a:r>
                      <a:endParaRPr lang="en-US" sz="1800" b="1" kern="100">
                        <a:effectLst/>
                        <a:latin typeface="+mn-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7134771"/>
                  </a:ext>
                </a:extLst>
              </a:tr>
              <a:tr h="731511">
                <a:tc>
                  <a:txBody>
                    <a:bodyPr/>
                    <a:lstStyle/>
                    <a:p>
                      <a:pPr algn="just">
                        <a:lnSpc>
                          <a:spcPct val="115000"/>
                        </a:lnSpc>
                        <a:spcBef>
                          <a:spcPts val="300"/>
                        </a:spcBef>
                        <a:spcAft>
                          <a:spcPts val="300"/>
                        </a:spcAft>
                        <a:buNone/>
                      </a:pPr>
                      <a:r>
                        <a:rPr lang="en-US" sz="1800" kern="100">
                          <a:effectLst/>
                          <a:latin typeface="+mn-lt"/>
                        </a:rPr>
                        <a:t>Thành phần hóa học (Công thức hóa học)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Al(OH)</a:t>
                      </a:r>
                      <a:r>
                        <a:rPr lang="en-US" sz="1800" kern="100" baseline="-25000">
                          <a:effectLst/>
                          <a:latin typeface="+mn-lt"/>
                        </a:rPr>
                        <a:t>3</a:t>
                      </a:r>
                      <a:r>
                        <a:rPr lang="en-US" sz="1800" kern="100">
                          <a:effectLst/>
                          <a:latin typeface="+mn-lt"/>
                        </a:rPr>
                        <a:t>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γ - AlO(OH)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α - AlO(OH)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133443"/>
                  </a:ext>
                </a:extLst>
              </a:tr>
              <a:tr h="451778">
                <a:tc>
                  <a:txBody>
                    <a:bodyPr/>
                    <a:lstStyle/>
                    <a:p>
                      <a:pPr algn="just">
                        <a:lnSpc>
                          <a:spcPct val="115000"/>
                        </a:lnSpc>
                        <a:spcBef>
                          <a:spcPts val="300"/>
                        </a:spcBef>
                        <a:spcAft>
                          <a:spcPts val="300"/>
                        </a:spcAft>
                        <a:buNone/>
                      </a:pPr>
                      <a:r>
                        <a:rPr lang="en-US" sz="1800" kern="100">
                          <a:effectLst/>
                          <a:latin typeface="+mn-lt"/>
                        </a:rPr>
                        <a:t>Hàm lượng alumin tối đa, %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65,40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85,00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85,00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1978465"/>
                  </a:ext>
                </a:extLst>
              </a:tr>
              <a:tr h="350317">
                <a:tc>
                  <a:txBody>
                    <a:bodyPr/>
                    <a:lstStyle/>
                    <a:p>
                      <a:pPr algn="just">
                        <a:lnSpc>
                          <a:spcPct val="115000"/>
                        </a:lnSpc>
                        <a:spcBef>
                          <a:spcPts val="300"/>
                        </a:spcBef>
                        <a:spcAft>
                          <a:spcPts val="300"/>
                        </a:spcAft>
                        <a:buNone/>
                      </a:pPr>
                      <a:r>
                        <a:rPr lang="en-US" sz="1800" kern="100">
                          <a:effectLst/>
                          <a:latin typeface="+mn-lt"/>
                        </a:rPr>
                        <a:t>Hệ tinh thể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Đơn tà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Trực thoi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Trực thoi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1043212"/>
                  </a:ext>
                </a:extLst>
              </a:tr>
              <a:tr h="350317">
                <a:tc>
                  <a:txBody>
                    <a:bodyPr/>
                    <a:lstStyle/>
                    <a:p>
                      <a:pPr algn="just">
                        <a:lnSpc>
                          <a:spcPct val="115000"/>
                        </a:lnSpc>
                        <a:spcBef>
                          <a:spcPts val="300"/>
                        </a:spcBef>
                        <a:spcAft>
                          <a:spcPts val="300"/>
                        </a:spcAft>
                        <a:buNone/>
                      </a:pPr>
                      <a:r>
                        <a:rPr lang="en-US" sz="1800" kern="100">
                          <a:effectLst/>
                          <a:latin typeface="+mn-lt"/>
                        </a:rPr>
                        <a:t>Khối lượng riêng, g/cm</a:t>
                      </a:r>
                      <a:r>
                        <a:rPr lang="en-US" sz="1800" kern="100" baseline="30000">
                          <a:effectLst/>
                          <a:latin typeface="+mn-lt"/>
                        </a:rPr>
                        <a:t>3</a:t>
                      </a:r>
                      <a:r>
                        <a:rPr lang="en-US" sz="1800" kern="100">
                          <a:effectLst/>
                          <a:latin typeface="+mn-lt"/>
                        </a:rPr>
                        <a:t>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2,42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3,01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3,44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055006"/>
                  </a:ext>
                </a:extLst>
              </a:tr>
              <a:tr h="350317">
                <a:tc>
                  <a:txBody>
                    <a:bodyPr/>
                    <a:lstStyle/>
                    <a:p>
                      <a:pPr algn="just">
                        <a:lnSpc>
                          <a:spcPct val="115000"/>
                        </a:lnSpc>
                        <a:spcBef>
                          <a:spcPts val="300"/>
                        </a:spcBef>
                        <a:spcAft>
                          <a:spcPts val="300"/>
                        </a:spcAft>
                        <a:buNone/>
                      </a:pPr>
                      <a:r>
                        <a:rPr lang="en-US" sz="1800" kern="100">
                          <a:effectLst/>
                          <a:latin typeface="+mn-lt"/>
                        </a:rPr>
                        <a:t>Nhiệt độ tách nước (</a:t>
                      </a:r>
                      <a:r>
                        <a:rPr lang="en-US" sz="1800" kern="100" baseline="30000">
                          <a:effectLst/>
                          <a:latin typeface="+mn-lt"/>
                        </a:rPr>
                        <a:t>o</a:t>
                      </a:r>
                      <a:r>
                        <a:rPr lang="en-US" sz="1800" kern="100">
                          <a:effectLst/>
                          <a:latin typeface="+mn-lt"/>
                        </a:rPr>
                        <a:t>C)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150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350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buNone/>
                      </a:pPr>
                      <a:r>
                        <a:rPr lang="en-US" sz="1800" kern="100">
                          <a:effectLst/>
                          <a:latin typeface="+mn-lt"/>
                        </a:rPr>
                        <a:t>450 </a:t>
                      </a:r>
                      <a:endParaRPr lang="en-US" sz="1800" kern="100">
                        <a:effectLst/>
                        <a:latin typeface="+mn-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2292462"/>
                  </a:ext>
                </a:extLst>
              </a:tr>
            </a:tbl>
          </a:graphicData>
        </a:graphic>
      </p:graphicFrame>
    </p:spTree>
    <p:extLst>
      <p:ext uri="{BB962C8B-B14F-4D97-AF65-F5344CB8AC3E}">
        <p14:creationId xmlns:p14="http://schemas.microsoft.com/office/powerpoint/2010/main" val="323810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AE05-4291-284F-4D6E-B478F83A4F09}"/>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A53F2EE4-CFC1-680E-06D7-1D1FC1438427}"/>
              </a:ext>
            </a:extLst>
          </p:cNvPr>
          <p:cNvSpPr>
            <a:spLocks noGrp="1" noChangeArrowheads="1"/>
          </p:cNvSpPr>
          <p:nvPr>
            <p:ph type="title"/>
          </p:nvPr>
        </p:nvSpPr>
        <p:spPr/>
        <p:txBody>
          <a:bodyPr/>
          <a:lstStyle/>
          <a:p>
            <a:pPr algn="ct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TRỮ LƯỢNG QUẶNG BAUXIT</a:t>
            </a:r>
            <a:endPar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101" name="Text Box 3">
            <a:extLst>
              <a:ext uri="{FF2B5EF4-FFF2-40B4-BE49-F238E27FC236}">
                <a16:creationId xmlns:a16="http://schemas.microsoft.com/office/drawing/2014/main" id="{9119B4C0-DEBE-D1B1-3DE1-FF99EF3B823A}"/>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 name="TextBox 11">
            <a:extLst>
              <a:ext uri="{FF2B5EF4-FFF2-40B4-BE49-F238E27FC236}">
                <a16:creationId xmlns:a16="http://schemas.microsoft.com/office/drawing/2014/main" id="{62B98EA9-36A3-D004-8FB0-14C92D672560}"/>
              </a:ext>
            </a:extLst>
          </p:cNvPr>
          <p:cNvSpPr txBox="1"/>
          <p:nvPr/>
        </p:nvSpPr>
        <p:spPr>
          <a:xfrm>
            <a:off x="179512" y="1564675"/>
            <a:ext cx="8583488" cy="3728649"/>
          </a:xfrm>
          <a:prstGeom prst="rect">
            <a:avLst/>
          </a:prstGeom>
          <a:noFill/>
        </p:spPr>
        <p:txBody>
          <a:bodyPr wrap="square">
            <a:spAutoFit/>
          </a:bodyPr>
          <a:lstStyle/>
          <a:p>
            <a:pPr algn="just">
              <a:lnSpc>
                <a:spcPct val="150000"/>
              </a:lnSpc>
            </a:pPr>
            <a:r>
              <a:rPr lang="en-US" sz="2000">
                <a:effectLst/>
                <a:latin typeface="+mn-lt"/>
                <a:ea typeface="Aptos" panose="020B0004020202020204" pitchFamily="34" charset="0"/>
              </a:rPr>
              <a:t>Trữ lượng bauxite thế giới ước tính khoảng 30 tỷ tấn và tập trung chủ yếu ở Guinea (25%), Australia (20%), Việt Nam (12%), Brazil (9%), Jamaica (7%), Indonesia, Guyana và Trung Quốc (mỗi nước 3%). </a:t>
            </a:r>
          </a:p>
          <a:p>
            <a:pPr algn="just">
              <a:lnSpc>
                <a:spcPct val="150000"/>
              </a:lnSpc>
            </a:pPr>
            <a:r>
              <a:rPr lang="en-US" sz="2000">
                <a:latin typeface="+mn-lt"/>
              </a:rPr>
              <a:t>Quặng bauxit ở Việt Nam tập trung ở miền Bắc và Tây Nguyên. Ở miền Bắc, ở các tỉnh Cao Bằng, Lạng Sơn, Hà Giang, Hải Dương, Nghệ An đã hình thành quặng bauxit (chủ yếu là khoáng vật diaspore) với tài nguyên khoảng 500 triệu tấn. Ở Tây Nguyên chủ yếu là khoáng vật gibbsit) với tài nguyên dự báo 6,75 tỷ tấn.</a:t>
            </a:r>
          </a:p>
        </p:txBody>
      </p:sp>
    </p:spTree>
    <p:extLst>
      <p:ext uri="{BB962C8B-B14F-4D97-AF65-F5344CB8AC3E}">
        <p14:creationId xmlns:p14="http://schemas.microsoft.com/office/powerpoint/2010/main" val="255896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AE05-4291-284F-4D6E-B478F83A4F09}"/>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A53F2EE4-CFC1-680E-06D7-1D1FC1438427}"/>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THỰC TẾ TUYỂN TRÊN THẾ GIỚI</a:t>
            </a:r>
          </a:p>
        </p:txBody>
      </p:sp>
      <p:sp>
        <p:nvSpPr>
          <p:cNvPr id="4101" name="Text Box 3">
            <a:extLst>
              <a:ext uri="{FF2B5EF4-FFF2-40B4-BE49-F238E27FC236}">
                <a16:creationId xmlns:a16="http://schemas.microsoft.com/office/drawing/2014/main" id="{9119B4C0-DEBE-D1B1-3DE1-FF99EF3B823A}"/>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Rectangle 2">
            <a:extLst>
              <a:ext uri="{FF2B5EF4-FFF2-40B4-BE49-F238E27FC236}">
                <a16:creationId xmlns:a16="http://schemas.microsoft.com/office/drawing/2014/main" id="{EC6FE293-6940-6C0C-EE9A-D1BDDF52BCF4}"/>
              </a:ext>
            </a:extLst>
          </p:cNvPr>
          <p:cNvSpPr>
            <a:spLocks noChangeArrowheads="1"/>
          </p:cNvSpPr>
          <p:nvPr/>
        </p:nvSpPr>
        <p:spPr bwMode="auto">
          <a:xfrm>
            <a:off x="6140247" y="1093998"/>
            <a:ext cx="63184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81FE1BB7-6AFA-B7E1-B33D-70545B55500E}"/>
              </a:ext>
            </a:extLst>
          </p:cNvPr>
          <p:cNvGraphicFramePr>
            <a:graphicFrameLocks noChangeAspect="1"/>
          </p:cNvGraphicFramePr>
          <p:nvPr>
            <p:extLst>
              <p:ext uri="{D42A27DB-BD31-4B8C-83A1-F6EECF244321}">
                <p14:modId xmlns:p14="http://schemas.microsoft.com/office/powerpoint/2010/main" val="2084003745"/>
              </p:ext>
            </p:extLst>
          </p:nvPr>
        </p:nvGraphicFramePr>
        <p:xfrm>
          <a:off x="5076056" y="1594434"/>
          <a:ext cx="4067944" cy="5243350"/>
        </p:xfrm>
        <a:graphic>
          <a:graphicData uri="http://schemas.openxmlformats.org/presentationml/2006/ole">
            <mc:AlternateContent xmlns:mc="http://schemas.openxmlformats.org/markup-compatibility/2006">
              <mc:Choice xmlns:v="urn:schemas-microsoft-com:vml" Requires="v">
                <p:oleObj r:id="rId2" imgW="5798572" imgH="7474937" progId="Visio.Drawing.15">
                  <p:embed/>
                </p:oleObj>
              </mc:Choice>
              <mc:Fallback>
                <p:oleObj r:id="rId2" imgW="5798572" imgH="7474937"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94434"/>
                        <a:ext cx="4067944" cy="524335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48DF6D9A-E935-26E5-A86B-F2175E9F350C}"/>
              </a:ext>
            </a:extLst>
          </p:cNvPr>
          <p:cNvSpPr txBox="1"/>
          <p:nvPr/>
        </p:nvSpPr>
        <p:spPr>
          <a:xfrm>
            <a:off x="467544" y="1148420"/>
            <a:ext cx="8064896" cy="461665"/>
          </a:xfrm>
          <a:prstGeom prst="rect">
            <a:avLst/>
          </a:prstGeom>
          <a:noFill/>
        </p:spPr>
        <p:txBody>
          <a:bodyPr wrap="square">
            <a:spAutoFit/>
          </a:bodyPr>
          <a:lstStyle/>
          <a:p>
            <a:r>
              <a:rPr lang="en-US" sz="2400">
                <a:effectLst/>
                <a:latin typeface="+mn-lt"/>
                <a:ea typeface="Aptos" panose="020B0004020202020204" pitchFamily="34" charset="0"/>
              </a:rPr>
              <a:t>Sơ đồ công nghệ tuyển quặng bauxit của CBA – Brasil</a:t>
            </a:r>
            <a:endParaRPr lang="en-US" sz="2400">
              <a:latin typeface="+mn-lt"/>
            </a:endParaRPr>
          </a:p>
        </p:txBody>
      </p:sp>
      <p:sp>
        <p:nvSpPr>
          <p:cNvPr id="20" name="TextBox 19">
            <a:extLst>
              <a:ext uri="{FF2B5EF4-FFF2-40B4-BE49-F238E27FC236}">
                <a16:creationId xmlns:a16="http://schemas.microsoft.com/office/drawing/2014/main" id="{55F041FE-4CA1-6854-71B0-6C31F651458D}"/>
              </a:ext>
            </a:extLst>
          </p:cNvPr>
          <p:cNvSpPr txBox="1"/>
          <p:nvPr/>
        </p:nvSpPr>
        <p:spPr>
          <a:xfrm>
            <a:off x="253008" y="1772816"/>
            <a:ext cx="4644876" cy="4190314"/>
          </a:xfrm>
          <a:prstGeom prst="rect">
            <a:avLst/>
          </a:prstGeom>
          <a:noFill/>
        </p:spPr>
        <p:txBody>
          <a:bodyPr wrap="square">
            <a:spAutoFit/>
          </a:bodyPr>
          <a:lstStyle/>
          <a:p>
            <a:pPr algn="just">
              <a:lnSpc>
                <a:spcPct val="150000"/>
              </a:lnSpc>
            </a:pPr>
            <a:r>
              <a:rPr lang="en-US" sz="2000">
                <a:effectLst/>
                <a:latin typeface="+mn-lt"/>
                <a:ea typeface="Aptos" panose="020B0004020202020204" pitchFamily="34" charset="0"/>
              </a:rPr>
              <a:t>Khi tuyển theo sơ đồ hình bên nhà máy đạt được các chỉ tiêu công nghệ là: thu hoạch và thực thu quặng tinh của nhà máy đã đạt lần lượt là 59 % và gần 90%. Đặc biệt hơn, sơ đồ công nghệ đã cho phép thu hồi được một sản phẩm phụ giàu sắt và titan (khoảng 62 %Fe</a:t>
            </a:r>
            <a:r>
              <a:rPr lang="en-US" sz="2000" baseline="-25000">
                <a:effectLst/>
                <a:latin typeface="+mn-lt"/>
                <a:ea typeface="Aptos" panose="020B0004020202020204" pitchFamily="34" charset="0"/>
              </a:rPr>
              <a:t>2</a:t>
            </a:r>
            <a:r>
              <a:rPr lang="en-US" sz="2000">
                <a:effectLst/>
                <a:latin typeface="+mn-lt"/>
                <a:ea typeface="Aptos" panose="020B0004020202020204" pitchFamily="34" charset="0"/>
              </a:rPr>
              <a:t>O</a:t>
            </a:r>
            <a:r>
              <a:rPr lang="en-US" sz="2000" baseline="-25000">
                <a:effectLst/>
                <a:latin typeface="+mn-lt"/>
                <a:ea typeface="Aptos" panose="020B0004020202020204" pitchFamily="34" charset="0"/>
              </a:rPr>
              <a:t>3</a:t>
            </a:r>
            <a:r>
              <a:rPr lang="en-US" sz="2000">
                <a:effectLst/>
                <a:latin typeface="+mn-lt"/>
                <a:ea typeface="Aptos" panose="020B0004020202020204" pitchFamily="34" charset="0"/>
              </a:rPr>
              <a:t> và 28 %TiO</a:t>
            </a:r>
            <a:r>
              <a:rPr lang="en-US" sz="2000" baseline="-25000">
                <a:effectLst/>
                <a:latin typeface="+mn-lt"/>
                <a:ea typeface="Aptos" panose="020B0004020202020204" pitchFamily="34" charset="0"/>
              </a:rPr>
              <a:t>2</a:t>
            </a:r>
            <a:r>
              <a:rPr lang="en-US" sz="2000">
                <a:effectLst/>
                <a:latin typeface="+mn-lt"/>
                <a:ea typeface="Aptos" panose="020B0004020202020204" pitchFamily="34" charset="0"/>
              </a:rPr>
              <a:t>) và sản phẩm thải (chứa chủ yếu silic, sét…) </a:t>
            </a:r>
            <a:endParaRPr lang="en-US" sz="2000">
              <a:latin typeface="+mn-lt"/>
            </a:endParaRPr>
          </a:p>
        </p:txBody>
      </p:sp>
    </p:spTree>
    <p:extLst>
      <p:ext uri="{BB962C8B-B14F-4D97-AF65-F5344CB8AC3E}">
        <p14:creationId xmlns:p14="http://schemas.microsoft.com/office/powerpoint/2010/main" val="311748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EC1E0-3098-6301-08FC-8C8D0A798D60}"/>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18166A45-755F-8F5F-B54B-0E26C2CE63B1}"/>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THỰC TẾ TUYỂN TRÊN THẾ GIỚI</a:t>
            </a:r>
          </a:p>
        </p:txBody>
      </p:sp>
      <p:sp>
        <p:nvSpPr>
          <p:cNvPr id="4101" name="Text Box 3">
            <a:extLst>
              <a:ext uri="{FF2B5EF4-FFF2-40B4-BE49-F238E27FC236}">
                <a16:creationId xmlns:a16="http://schemas.microsoft.com/office/drawing/2014/main" id="{4D7B30DB-9E4D-6761-AD1A-91C1ADBC62BA}"/>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Rectangle 2">
            <a:extLst>
              <a:ext uri="{FF2B5EF4-FFF2-40B4-BE49-F238E27FC236}">
                <a16:creationId xmlns:a16="http://schemas.microsoft.com/office/drawing/2014/main" id="{B40A350C-5699-37D4-67A0-C08071EC740E}"/>
              </a:ext>
            </a:extLst>
          </p:cNvPr>
          <p:cNvSpPr>
            <a:spLocks noChangeArrowheads="1"/>
          </p:cNvSpPr>
          <p:nvPr/>
        </p:nvSpPr>
        <p:spPr bwMode="auto">
          <a:xfrm>
            <a:off x="6140247" y="1093998"/>
            <a:ext cx="63184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21EC4BBB-3B51-0FC1-8E58-9A0D21383DF1}"/>
              </a:ext>
            </a:extLst>
          </p:cNvPr>
          <p:cNvSpPr txBox="1"/>
          <p:nvPr/>
        </p:nvSpPr>
        <p:spPr>
          <a:xfrm>
            <a:off x="467544" y="1148420"/>
            <a:ext cx="8064896" cy="461665"/>
          </a:xfrm>
          <a:prstGeom prst="rect">
            <a:avLst/>
          </a:prstGeom>
          <a:noFill/>
        </p:spPr>
        <p:txBody>
          <a:bodyPr wrap="square">
            <a:spAutoFit/>
          </a:bodyPr>
          <a:lstStyle/>
          <a:p>
            <a:r>
              <a:rPr lang="en-US" sz="2400">
                <a:effectLst/>
                <a:latin typeface="+mn-lt"/>
                <a:ea typeface="Aptos" panose="020B0004020202020204" pitchFamily="34" charset="0"/>
              </a:rPr>
              <a:t>Sơ đồ công nghệ tuyển rửa gibbsit ở Kazakstan</a:t>
            </a:r>
            <a:endParaRPr lang="en-US" sz="2400">
              <a:latin typeface="+mn-lt"/>
            </a:endParaRPr>
          </a:p>
        </p:txBody>
      </p:sp>
      <p:sp>
        <p:nvSpPr>
          <p:cNvPr id="20" name="TextBox 19">
            <a:extLst>
              <a:ext uri="{FF2B5EF4-FFF2-40B4-BE49-F238E27FC236}">
                <a16:creationId xmlns:a16="http://schemas.microsoft.com/office/drawing/2014/main" id="{B1BD42CF-20F6-4148-917F-BBF387E519BE}"/>
              </a:ext>
            </a:extLst>
          </p:cNvPr>
          <p:cNvSpPr txBox="1"/>
          <p:nvPr/>
        </p:nvSpPr>
        <p:spPr>
          <a:xfrm>
            <a:off x="253008" y="1772816"/>
            <a:ext cx="3310880" cy="4190314"/>
          </a:xfrm>
          <a:prstGeom prst="rect">
            <a:avLst/>
          </a:prstGeom>
          <a:noFill/>
        </p:spPr>
        <p:txBody>
          <a:bodyPr wrap="square">
            <a:spAutoFit/>
          </a:bodyPr>
          <a:lstStyle/>
          <a:p>
            <a:pPr algn="just">
              <a:lnSpc>
                <a:spcPct val="150000"/>
              </a:lnSpc>
            </a:pPr>
            <a:r>
              <a:rPr lang="en-US" sz="2000">
                <a:latin typeface="+mn-lt"/>
              </a:rPr>
              <a:t>Ở Kazakstan tại khoáng sàng Sofievxki đã áp dụng công nghệ sàng rung rửa (có thể đánh tơi) thu hồi quặng tinh có hàm lượng Al</a:t>
            </a:r>
            <a:r>
              <a:rPr lang="en-US" sz="2000" baseline="-25000">
                <a:latin typeface="+mn-lt"/>
              </a:rPr>
              <a:t>2</a:t>
            </a:r>
            <a:r>
              <a:rPr lang="en-US" sz="2000">
                <a:latin typeface="+mn-lt"/>
              </a:rPr>
              <a:t>O</a:t>
            </a:r>
            <a:r>
              <a:rPr lang="en-US" sz="2000" baseline="-25000">
                <a:latin typeface="+mn-lt"/>
              </a:rPr>
              <a:t>3</a:t>
            </a:r>
            <a:r>
              <a:rPr lang="en-US" sz="2000">
                <a:latin typeface="+mn-lt"/>
              </a:rPr>
              <a:t> đạt 50,4 – 58,5% từ quặng bauxit nguyên khai hàm lượng Al</a:t>
            </a:r>
            <a:r>
              <a:rPr lang="en-US" sz="2000" baseline="-25000">
                <a:latin typeface="+mn-lt"/>
              </a:rPr>
              <a:t>2</a:t>
            </a:r>
            <a:r>
              <a:rPr lang="en-US" sz="2000">
                <a:latin typeface="+mn-lt"/>
              </a:rPr>
              <a:t>O</a:t>
            </a:r>
            <a:r>
              <a:rPr lang="en-US" sz="2000" baseline="-25000">
                <a:latin typeface="+mn-lt"/>
              </a:rPr>
              <a:t>3</a:t>
            </a:r>
            <a:r>
              <a:rPr lang="en-US" sz="2000">
                <a:latin typeface="+mn-lt"/>
              </a:rPr>
              <a:t> dao động từ 39,75 – 40,37%.</a:t>
            </a:r>
          </a:p>
        </p:txBody>
      </p:sp>
      <p:pic>
        <p:nvPicPr>
          <p:cNvPr id="2" name="Picture 1" descr="A diagram of a tree&#10;&#10;Description automatically generated">
            <a:extLst>
              <a:ext uri="{FF2B5EF4-FFF2-40B4-BE49-F238E27FC236}">
                <a16:creationId xmlns:a16="http://schemas.microsoft.com/office/drawing/2014/main" id="{1B74A9D4-E8C2-14AE-CE65-140B4DCEE189}"/>
              </a:ext>
            </a:extLst>
          </p:cNvPr>
          <p:cNvPicPr>
            <a:picLocks noChangeAspect="1"/>
          </p:cNvPicPr>
          <p:nvPr/>
        </p:nvPicPr>
        <p:blipFill>
          <a:blip r:embed="rId2"/>
          <a:srcRect/>
          <a:stretch>
            <a:fillRect/>
          </a:stretch>
        </p:blipFill>
        <p:spPr bwMode="auto">
          <a:xfrm>
            <a:off x="4067944" y="1772817"/>
            <a:ext cx="4999139" cy="3419820"/>
          </a:xfrm>
          <a:prstGeom prst="rect">
            <a:avLst/>
          </a:prstGeom>
          <a:noFill/>
          <a:ln w="9525">
            <a:noFill/>
            <a:miter lim="800000"/>
            <a:headEnd/>
            <a:tailEnd/>
          </a:ln>
        </p:spPr>
      </p:pic>
    </p:spTree>
    <p:extLst>
      <p:ext uri="{BB962C8B-B14F-4D97-AF65-F5344CB8AC3E}">
        <p14:creationId xmlns:p14="http://schemas.microsoft.com/office/powerpoint/2010/main" val="76092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D8FC5-4FB4-1A91-962F-74710C79F5B3}"/>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CADE6163-2DC2-93AD-CF81-A80B90981AEE}"/>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THỰC TẾ TUYỂN TRÊN THẾ GIỚI</a:t>
            </a:r>
          </a:p>
        </p:txBody>
      </p:sp>
      <p:sp>
        <p:nvSpPr>
          <p:cNvPr id="4101" name="Text Box 3">
            <a:extLst>
              <a:ext uri="{FF2B5EF4-FFF2-40B4-BE49-F238E27FC236}">
                <a16:creationId xmlns:a16="http://schemas.microsoft.com/office/drawing/2014/main" id="{9DE29DDA-B8EB-29F6-1D11-50553D9DDD28}"/>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Rectangle 2">
            <a:extLst>
              <a:ext uri="{FF2B5EF4-FFF2-40B4-BE49-F238E27FC236}">
                <a16:creationId xmlns:a16="http://schemas.microsoft.com/office/drawing/2014/main" id="{D27DE226-434E-FD92-DFBB-66F1579B1B2D}"/>
              </a:ext>
            </a:extLst>
          </p:cNvPr>
          <p:cNvSpPr>
            <a:spLocks noChangeArrowheads="1"/>
          </p:cNvSpPr>
          <p:nvPr/>
        </p:nvSpPr>
        <p:spPr bwMode="auto">
          <a:xfrm>
            <a:off x="6140247" y="1093998"/>
            <a:ext cx="63184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C7A73C21-5AE3-49BC-E985-815150C4F37E}"/>
              </a:ext>
            </a:extLst>
          </p:cNvPr>
          <p:cNvSpPr txBox="1"/>
          <p:nvPr/>
        </p:nvSpPr>
        <p:spPr>
          <a:xfrm>
            <a:off x="253008" y="1148420"/>
            <a:ext cx="8637984" cy="461665"/>
          </a:xfrm>
          <a:prstGeom prst="rect">
            <a:avLst/>
          </a:prstGeom>
          <a:noFill/>
        </p:spPr>
        <p:txBody>
          <a:bodyPr wrap="square">
            <a:spAutoFit/>
          </a:bodyPr>
          <a:lstStyle/>
          <a:p>
            <a:r>
              <a:rPr lang="en-US" sz="2400">
                <a:effectLst/>
                <a:latin typeface="+mn-lt"/>
                <a:ea typeface="Aptos" panose="020B0004020202020204" pitchFamily="34" charset="0"/>
              </a:rPr>
              <a:t>Sơ đồ công nghệ tuyển rửa gibbsit tại Thanh Tây Trung Quốc</a:t>
            </a:r>
            <a:endParaRPr lang="en-US" sz="2400">
              <a:latin typeface="+mn-lt"/>
            </a:endParaRPr>
          </a:p>
        </p:txBody>
      </p:sp>
      <p:sp>
        <p:nvSpPr>
          <p:cNvPr id="20" name="TextBox 19">
            <a:extLst>
              <a:ext uri="{FF2B5EF4-FFF2-40B4-BE49-F238E27FC236}">
                <a16:creationId xmlns:a16="http://schemas.microsoft.com/office/drawing/2014/main" id="{039084F9-6464-F98F-32D0-21015F059026}"/>
              </a:ext>
            </a:extLst>
          </p:cNvPr>
          <p:cNvSpPr txBox="1"/>
          <p:nvPr/>
        </p:nvSpPr>
        <p:spPr>
          <a:xfrm>
            <a:off x="5085" y="1618788"/>
            <a:ext cx="3310880" cy="5113644"/>
          </a:xfrm>
          <a:prstGeom prst="rect">
            <a:avLst/>
          </a:prstGeom>
          <a:noFill/>
        </p:spPr>
        <p:txBody>
          <a:bodyPr wrap="square">
            <a:spAutoFit/>
          </a:bodyPr>
          <a:lstStyle/>
          <a:p>
            <a:pPr algn="just">
              <a:lnSpc>
                <a:spcPct val="150000"/>
              </a:lnSpc>
            </a:pPr>
            <a:r>
              <a:rPr lang="en-US" sz="2000">
                <a:latin typeface="+mn-lt"/>
              </a:rPr>
              <a:t>Nhà máy Thanh Tây năng suất 8 triệu tấn quặng nguyên khai/năm, chất lượng quặng nguyên khai vào tuyển có hàm lượng Al</a:t>
            </a:r>
            <a:r>
              <a:rPr lang="en-US" sz="2000" baseline="-25000">
                <a:latin typeface="+mn-lt"/>
              </a:rPr>
              <a:t>2</a:t>
            </a:r>
            <a:r>
              <a:rPr lang="en-US" sz="2000">
                <a:latin typeface="+mn-lt"/>
              </a:rPr>
              <a:t>O</a:t>
            </a:r>
            <a:r>
              <a:rPr lang="en-US" sz="2000" baseline="-25000">
                <a:latin typeface="+mn-lt"/>
              </a:rPr>
              <a:t>3</a:t>
            </a:r>
            <a:r>
              <a:rPr lang="en-US" sz="2000">
                <a:latin typeface="+mn-lt"/>
              </a:rPr>
              <a:t> dao động 38-42%, quặng tinh sau tuyển thu được có cấp hạt +0,3mm đạt hàm lượng Al</a:t>
            </a:r>
            <a:r>
              <a:rPr lang="en-US" sz="2000" baseline="-25000">
                <a:latin typeface="+mn-lt"/>
              </a:rPr>
              <a:t>2</a:t>
            </a:r>
            <a:r>
              <a:rPr lang="en-US" sz="2000">
                <a:latin typeface="+mn-lt"/>
              </a:rPr>
              <a:t>O</a:t>
            </a:r>
            <a:r>
              <a:rPr lang="en-US" sz="2000" baseline="-25000">
                <a:latin typeface="+mn-lt"/>
              </a:rPr>
              <a:t>3</a:t>
            </a:r>
            <a:r>
              <a:rPr lang="en-US" sz="2000">
                <a:latin typeface="+mn-lt"/>
              </a:rPr>
              <a:t> dao động 48-52% và SiO</a:t>
            </a:r>
            <a:r>
              <a:rPr lang="en-US" sz="2000" baseline="-25000">
                <a:latin typeface="+mn-lt"/>
              </a:rPr>
              <a:t>2</a:t>
            </a:r>
            <a:r>
              <a:rPr lang="en-US" sz="2000">
                <a:latin typeface="+mn-lt"/>
              </a:rPr>
              <a:t> dao động 2,5-4,1 %.</a:t>
            </a:r>
          </a:p>
        </p:txBody>
      </p:sp>
      <p:pic>
        <p:nvPicPr>
          <p:cNvPr id="3" name="Picture 2" descr="A diagram of a company&#10;&#10;Description automatically generated">
            <a:extLst>
              <a:ext uri="{FF2B5EF4-FFF2-40B4-BE49-F238E27FC236}">
                <a16:creationId xmlns:a16="http://schemas.microsoft.com/office/drawing/2014/main" id="{EE17A3A4-0327-342E-DAA0-6DEF1E6B9D0E}"/>
              </a:ext>
            </a:extLst>
          </p:cNvPr>
          <p:cNvPicPr>
            <a:picLocks noChangeAspect="1"/>
          </p:cNvPicPr>
          <p:nvPr/>
        </p:nvPicPr>
        <p:blipFill>
          <a:blip r:embed="rId2"/>
          <a:srcRect/>
          <a:stretch>
            <a:fillRect/>
          </a:stretch>
        </p:blipFill>
        <p:spPr bwMode="auto">
          <a:xfrm>
            <a:off x="3521106" y="1638059"/>
            <a:ext cx="5499337" cy="4125943"/>
          </a:xfrm>
          <a:prstGeom prst="rect">
            <a:avLst/>
          </a:prstGeom>
          <a:noFill/>
          <a:ln w="9525">
            <a:noFill/>
            <a:miter lim="800000"/>
            <a:headEnd/>
            <a:tailEnd/>
          </a:ln>
        </p:spPr>
      </p:pic>
    </p:spTree>
    <p:extLst>
      <p:ext uri="{BB962C8B-B14F-4D97-AF65-F5344CB8AC3E}">
        <p14:creationId xmlns:p14="http://schemas.microsoft.com/office/powerpoint/2010/main" val="46503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F4525-CBAA-3867-3DBB-773E281D581D}"/>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E9EE97A8-E341-BE8E-555B-52D5A2949938}"/>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THỰC TẾ TUYỂN TRÊN THẾ GIỚI</a:t>
            </a:r>
          </a:p>
        </p:txBody>
      </p:sp>
      <p:sp>
        <p:nvSpPr>
          <p:cNvPr id="4101" name="Text Box 3">
            <a:extLst>
              <a:ext uri="{FF2B5EF4-FFF2-40B4-BE49-F238E27FC236}">
                <a16:creationId xmlns:a16="http://schemas.microsoft.com/office/drawing/2014/main" id="{A99F9D28-5364-DF8C-0D92-B975441C16F7}"/>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Rectangle 2">
            <a:extLst>
              <a:ext uri="{FF2B5EF4-FFF2-40B4-BE49-F238E27FC236}">
                <a16:creationId xmlns:a16="http://schemas.microsoft.com/office/drawing/2014/main" id="{7EC9D75A-FED9-9762-A605-DE8A3B32ABF3}"/>
              </a:ext>
            </a:extLst>
          </p:cNvPr>
          <p:cNvSpPr>
            <a:spLocks noChangeArrowheads="1"/>
          </p:cNvSpPr>
          <p:nvPr/>
        </p:nvSpPr>
        <p:spPr bwMode="auto">
          <a:xfrm>
            <a:off x="6140247" y="1093998"/>
            <a:ext cx="63184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EA913055-2ADE-CABA-0788-62CFC89E7213}"/>
              </a:ext>
            </a:extLst>
          </p:cNvPr>
          <p:cNvSpPr txBox="1"/>
          <p:nvPr/>
        </p:nvSpPr>
        <p:spPr>
          <a:xfrm>
            <a:off x="253008" y="1148420"/>
            <a:ext cx="8637984" cy="461665"/>
          </a:xfrm>
          <a:prstGeom prst="rect">
            <a:avLst/>
          </a:prstGeom>
          <a:noFill/>
        </p:spPr>
        <p:txBody>
          <a:bodyPr wrap="square">
            <a:spAutoFit/>
          </a:bodyPr>
          <a:lstStyle/>
          <a:p>
            <a:r>
              <a:rPr lang="en-US" sz="2400">
                <a:effectLst/>
                <a:latin typeface="+mn-lt"/>
                <a:ea typeface="Aptos" panose="020B0004020202020204" pitchFamily="34" charset="0"/>
              </a:rPr>
              <a:t>Sơ đồ công nghệ tuyển rửa gibbsit tại Bình Quả Trung Quốc</a:t>
            </a:r>
            <a:endParaRPr lang="en-US" sz="2400">
              <a:latin typeface="+mn-lt"/>
            </a:endParaRPr>
          </a:p>
        </p:txBody>
      </p:sp>
      <p:sp>
        <p:nvSpPr>
          <p:cNvPr id="20" name="TextBox 19">
            <a:extLst>
              <a:ext uri="{FF2B5EF4-FFF2-40B4-BE49-F238E27FC236}">
                <a16:creationId xmlns:a16="http://schemas.microsoft.com/office/drawing/2014/main" id="{DD1FFC6C-3AEE-D613-5E4B-F5FD568C3931}"/>
              </a:ext>
            </a:extLst>
          </p:cNvPr>
          <p:cNvSpPr txBox="1"/>
          <p:nvPr/>
        </p:nvSpPr>
        <p:spPr>
          <a:xfrm>
            <a:off x="5085" y="1618789"/>
            <a:ext cx="3198763" cy="4618524"/>
          </a:xfrm>
          <a:prstGeom prst="rect">
            <a:avLst/>
          </a:prstGeom>
          <a:noFill/>
        </p:spPr>
        <p:txBody>
          <a:bodyPr wrap="square">
            <a:spAutoFit/>
          </a:bodyPr>
          <a:lstStyle/>
          <a:p>
            <a:pPr algn="just">
              <a:lnSpc>
                <a:spcPct val="150000"/>
              </a:lnSpc>
            </a:pPr>
            <a:r>
              <a:rPr lang="en-US" sz="2000">
                <a:latin typeface="+mn-lt"/>
              </a:rPr>
              <a:t>Nhà máy tuyển quặng bauxit Bình Quả công suất 4 triệu tấn quặng nguyên/năm. Nguồn quặng đầu vào hàm lượng Al</a:t>
            </a:r>
            <a:r>
              <a:rPr lang="en-US" sz="2000" baseline="-25000">
                <a:latin typeface="+mn-lt"/>
              </a:rPr>
              <a:t>2</a:t>
            </a:r>
            <a:r>
              <a:rPr lang="en-US" sz="2000">
                <a:latin typeface="+mn-lt"/>
              </a:rPr>
              <a:t>O</a:t>
            </a:r>
            <a:r>
              <a:rPr lang="en-US" sz="2000" baseline="-25000">
                <a:latin typeface="+mn-lt"/>
              </a:rPr>
              <a:t>3</a:t>
            </a:r>
            <a:r>
              <a:rPr lang="en-US" sz="2000">
                <a:latin typeface="+mn-lt"/>
              </a:rPr>
              <a:t> từ 38 - 42%; hàm lượng Al</a:t>
            </a:r>
            <a:r>
              <a:rPr lang="en-US" sz="2000" baseline="-25000">
                <a:latin typeface="+mn-lt"/>
              </a:rPr>
              <a:t>2</a:t>
            </a:r>
            <a:r>
              <a:rPr lang="en-US" sz="2000">
                <a:latin typeface="+mn-lt"/>
              </a:rPr>
              <a:t>O</a:t>
            </a:r>
            <a:r>
              <a:rPr lang="en-US" sz="2000" baseline="-25000">
                <a:latin typeface="+mn-lt"/>
              </a:rPr>
              <a:t>3</a:t>
            </a:r>
            <a:r>
              <a:rPr lang="en-US" sz="2000">
                <a:latin typeface="+mn-lt"/>
              </a:rPr>
              <a:t> trong quặng tinh từ 48 - 52% và mô đun silic &gt;16.</a:t>
            </a:r>
          </a:p>
          <a:p>
            <a:pPr algn="just">
              <a:lnSpc>
                <a:spcPct val="150000"/>
              </a:lnSpc>
            </a:pPr>
            <a:endParaRPr lang="en-US" sz="2000">
              <a:latin typeface="+mn-lt"/>
            </a:endParaRPr>
          </a:p>
        </p:txBody>
      </p:sp>
      <p:pic>
        <p:nvPicPr>
          <p:cNvPr id="2" name="Picture 1">
            <a:extLst>
              <a:ext uri="{FF2B5EF4-FFF2-40B4-BE49-F238E27FC236}">
                <a16:creationId xmlns:a16="http://schemas.microsoft.com/office/drawing/2014/main" id="{3D7347C9-EA2B-0E63-18AF-AB606F5E1B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871112"/>
            <a:ext cx="5503019" cy="4138063"/>
          </a:xfrm>
          <a:prstGeom prst="rect">
            <a:avLst/>
          </a:prstGeom>
          <a:noFill/>
          <a:ln>
            <a:noFill/>
          </a:ln>
        </p:spPr>
      </p:pic>
    </p:spTree>
    <p:extLst>
      <p:ext uri="{BB962C8B-B14F-4D97-AF65-F5344CB8AC3E}">
        <p14:creationId xmlns:p14="http://schemas.microsoft.com/office/powerpoint/2010/main" val="249184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D862-1707-DCFC-2CE6-DC0245A3E918}"/>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E21CFCE0-06F4-19BB-DFBD-34FBBB7E9EA5}"/>
              </a:ext>
            </a:extLst>
          </p:cNvPr>
          <p:cNvSpPr>
            <a:spLocks noGrp="1" noChangeArrowheads="1"/>
          </p:cNvSpPr>
          <p:nvPr>
            <p:ph type="title"/>
          </p:nvPr>
        </p:nvSpPr>
        <p:spPr/>
        <p:txBody>
          <a:bodyPr/>
          <a:lstStyle/>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THỰC TẾ TUYỂN TRÊN THẾ GIỚI</a:t>
            </a:r>
          </a:p>
        </p:txBody>
      </p:sp>
      <p:sp>
        <p:nvSpPr>
          <p:cNvPr id="4101" name="Text Box 3">
            <a:extLst>
              <a:ext uri="{FF2B5EF4-FFF2-40B4-BE49-F238E27FC236}">
                <a16:creationId xmlns:a16="http://schemas.microsoft.com/office/drawing/2014/main" id="{A192356F-8E63-71EF-1769-531A6F31CD7B}"/>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Rectangle 2">
            <a:extLst>
              <a:ext uri="{FF2B5EF4-FFF2-40B4-BE49-F238E27FC236}">
                <a16:creationId xmlns:a16="http://schemas.microsoft.com/office/drawing/2014/main" id="{6E163D02-92AC-CF00-6B6B-3131B0460554}"/>
              </a:ext>
            </a:extLst>
          </p:cNvPr>
          <p:cNvSpPr>
            <a:spLocks noChangeArrowheads="1"/>
          </p:cNvSpPr>
          <p:nvPr/>
        </p:nvSpPr>
        <p:spPr bwMode="auto">
          <a:xfrm>
            <a:off x="6140247" y="1093998"/>
            <a:ext cx="63184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1DD5C779-C00A-DECF-B1B6-E847122526C9}"/>
              </a:ext>
            </a:extLst>
          </p:cNvPr>
          <p:cNvSpPr txBox="1"/>
          <p:nvPr/>
        </p:nvSpPr>
        <p:spPr>
          <a:xfrm>
            <a:off x="253008" y="1148420"/>
            <a:ext cx="8637984" cy="461665"/>
          </a:xfrm>
          <a:prstGeom prst="rect">
            <a:avLst/>
          </a:prstGeom>
          <a:noFill/>
        </p:spPr>
        <p:txBody>
          <a:bodyPr wrap="square">
            <a:spAutoFit/>
          </a:bodyPr>
          <a:lstStyle/>
          <a:p>
            <a:r>
              <a:rPr lang="en-US" sz="2400">
                <a:effectLst/>
                <a:latin typeface="+mn-lt"/>
                <a:ea typeface="Aptos" panose="020B0004020202020204" pitchFamily="34" charset="0"/>
              </a:rPr>
              <a:t>Sơ đồ công nghệ tuyển rửa gibbsit tại Venezuela</a:t>
            </a:r>
            <a:endParaRPr lang="en-US" sz="2400">
              <a:latin typeface="+mn-lt"/>
            </a:endParaRPr>
          </a:p>
        </p:txBody>
      </p:sp>
      <p:sp>
        <p:nvSpPr>
          <p:cNvPr id="20" name="TextBox 19">
            <a:extLst>
              <a:ext uri="{FF2B5EF4-FFF2-40B4-BE49-F238E27FC236}">
                <a16:creationId xmlns:a16="http://schemas.microsoft.com/office/drawing/2014/main" id="{517E900E-2964-9BCE-C315-231FB2AADAE0}"/>
              </a:ext>
            </a:extLst>
          </p:cNvPr>
          <p:cNvSpPr txBox="1"/>
          <p:nvPr/>
        </p:nvSpPr>
        <p:spPr>
          <a:xfrm>
            <a:off x="-6147" y="1610085"/>
            <a:ext cx="4540047" cy="4190314"/>
          </a:xfrm>
          <a:prstGeom prst="rect">
            <a:avLst/>
          </a:prstGeom>
          <a:noFill/>
        </p:spPr>
        <p:txBody>
          <a:bodyPr wrap="square">
            <a:spAutoFit/>
          </a:bodyPr>
          <a:lstStyle/>
          <a:p>
            <a:pPr algn="just">
              <a:lnSpc>
                <a:spcPct val="150000"/>
              </a:lnSpc>
            </a:pPr>
            <a:r>
              <a:rPr lang="en-US" sz="2000">
                <a:latin typeface="+mn-lt"/>
              </a:rPr>
              <a:t>Nhà máy Los Pijiguaos - Venezuela đã áp dụng công nghệ sàng quay đánh tơi kết hợp sàng rung rửa và xiclon phân cấp để thu hồi quặng tinh bauxit có cấp hạt +0,1mm. Quặng nguyên khai có hàm lượng 52,30 % Al</a:t>
            </a:r>
            <a:r>
              <a:rPr lang="en-US" sz="2000" baseline="-25000">
                <a:latin typeface="+mn-lt"/>
              </a:rPr>
              <a:t>2</a:t>
            </a:r>
            <a:r>
              <a:rPr lang="en-US" sz="2000">
                <a:latin typeface="+mn-lt"/>
              </a:rPr>
              <a:t>O</a:t>
            </a:r>
            <a:r>
              <a:rPr lang="en-US" sz="2000" baseline="-25000">
                <a:latin typeface="+mn-lt"/>
              </a:rPr>
              <a:t>3</a:t>
            </a:r>
            <a:r>
              <a:rPr lang="en-US" sz="2000">
                <a:latin typeface="+mn-lt"/>
              </a:rPr>
              <a:t>, modul silic 5,6 sau tuyển rửa thu được quặng tinh có 54,0 % Al</a:t>
            </a:r>
            <a:r>
              <a:rPr lang="en-US" sz="2000" baseline="-25000">
                <a:latin typeface="+mn-lt"/>
              </a:rPr>
              <a:t>2</a:t>
            </a:r>
            <a:r>
              <a:rPr lang="en-US" sz="2000">
                <a:latin typeface="+mn-lt"/>
              </a:rPr>
              <a:t>O</a:t>
            </a:r>
            <a:r>
              <a:rPr lang="en-US" sz="2000" baseline="-25000">
                <a:latin typeface="+mn-lt"/>
              </a:rPr>
              <a:t>3</a:t>
            </a:r>
            <a:r>
              <a:rPr lang="en-US" sz="2000">
                <a:latin typeface="+mn-lt"/>
              </a:rPr>
              <a:t>, modul silic 7,2 với độ thu hồi 58,50 %. </a:t>
            </a:r>
          </a:p>
        </p:txBody>
      </p:sp>
      <p:pic>
        <p:nvPicPr>
          <p:cNvPr id="3" name="Picture 2" descr="A diagram of a diagram&#10;&#10;Description automatically generated">
            <a:extLst>
              <a:ext uri="{FF2B5EF4-FFF2-40B4-BE49-F238E27FC236}">
                <a16:creationId xmlns:a16="http://schemas.microsoft.com/office/drawing/2014/main" id="{0E5C1B00-F0C9-6F9F-93B3-93475AF4BAC0}"/>
              </a:ext>
            </a:extLst>
          </p:cNvPr>
          <p:cNvPicPr>
            <a:picLocks noChangeAspect="1"/>
          </p:cNvPicPr>
          <p:nvPr/>
        </p:nvPicPr>
        <p:blipFill>
          <a:blip r:embed="rId2"/>
          <a:srcRect/>
          <a:stretch>
            <a:fillRect/>
          </a:stretch>
        </p:blipFill>
        <p:spPr bwMode="auto">
          <a:xfrm>
            <a:off x="4545132" y="1618787"/>
            <a:ext cx="4365868" cy="2844613"/>
          </a:xfrm>
          <a:prstGeom prst="rect">
            <a:avLst/>
          </a:prstGeom>
          <a:noFill/>
          <a:ln w="9525">
            <a:noFill/>
            <a:miter lim="800000"/>
            <a:headEnd/>
            <a:tailEnd/>
          </a:ln>
        </p:spPr>
      </p:pic>
    </p:spTree>
    <p:extLst>
      <p:ext uri="{BB962C8B-B14F-4D97-AF65-F5344CB8AC3E}">
        <p14:creationId xmlns:p14="http://schemas.microsoft.com/office/powerpoint/2010/main" val="1970868354"/>
      </p:ext>
    </p:extLst>
  </p:cSld>
  <p:clrMapOvr>
    <a:masterClrMapping/>
  </p:clrMapOvr>
</p:sld>
</file>

<file path=ppt/theme/theme1.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cdb2004c003l</Template>
  <TotalTime>899</TotalTime>
  <Words>1215</Words>
  <Application>Microsoft Office PowerPoint</Application>
  <PresentationFormat>On-screen Show (4:3)</PresentationFormat>
  <Paragraphs>71</Paragraphs>
  <Slides>14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Aptos</vt:lpstr>
      <vt:lpstr>Arial</vt:lpstr>
      <vt:lpstr>Times New Roman</vt:lpstr>
      <vt:lpstr>Verdana</vt:lpstr>
      <vt:lpstr>Wingdings</vt:lpstr>
      <vt:lpstr>sample</vt:lpstr>
      <vt:lpstr>Visio.Drawing.15</vt:lpstr>
      <vt:lpstr>Tổng quan về công nghệ tuyển quặng bauxit</vt:lpstr>
      <vt:lpstr>BÁO CÁO HỌC THUẬT</vt:lpstr>
      <vt:lpstr>CÁC LOẠI QUẶNG BAUXIT</vt:lpstr>
      <vt:lpstr>TRỮ LƯỢNG QUẶNG BAUXIT</vt:lpstr>
      <vt:lpstr>THỰC TẾ TUYỂN TRÊN THẾ GIỚI</vt:lpstr>
      <vt:lpstr>THỰC TẾ TUYỂN TRÊN THẾ GIỚI</vt:lpstr>
      <vt:lpstr>THỰC TẾ TUYỂN TRÊN THẾ GIỚI</vt:lpstr>
      <vt:lpstr>THỰC TẾ TUYỂN TRÊN THẾ GIỚI</vt:lpstr>
      <vt:lpstr>THỰC TẾ TUYỂN TRÊN THẾ GIỚI</vt:lpstr>
      <vt:lpstr>THỰC TẾ TUYỂN TRÊN THẾ GIỚI</vt:lpstr>
      <vt:lpstr>THỰC TẾ TUYỂN TẠI VIỆT NAM</vt:lpstr>
      <vt:lpstr>THỰC TẾ TUYỂN TẠI VIỆT NAM</vt:lpstr>
      <vt:lpstr>THỰC TẾ TUYỂN TẠI VIỆT NAM</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Pham Van Luan</cp:lastModifiedBy>
  <cp:revision>22</cp:revision>
  <dcterms:created xsi:type="dcterms:W3CDTF">2015-11-29T04:10:44Z</dcterms:created>
  <dcterms:modified xsi:type="dcterms:W3CDTF">2025-07-26T02:29:08Z</dcterms:modified>
</cp:coreProperties>
</file>