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9" r:id="rId2"/>
    <p:sldId id="302" r:id="rId3"/>
    <p:sldId id="337" r:id="rId4"/>
    <p:sldId id="338" r:id="rId5"/>
    <p:sldId id="339" r:id="rId6"/>
    <p:sldId id="345" r:id="rId7"/>
    <p:sldId id="340" r:id="rId8"/>
    <p:sldId id="346" r:id="rId9"/>
    <p:sldId id="344" r:id="rId10"/>
    <p:sldId id="347" r:id="rId11"/>
    <p:sldId id="350" r:id="rId12"/>
    <p:sldId id="349" r:id="rId13"/>
    <p:sldId id="352" r:id="rId14"/>
    <p:sldId id="354" r:id="rId15"/>
    <p:sldId id="353" r:id="rId16"/>
    <p:sldId id="356" r:id="rId17"/>
    <p:sldId id="355" r:id="rId18"/>
    <p:sldId id="357" r:id="rId19"/>
    <p:sldId id="358" r:id="rId20"/>
    <p:sldId id="359" r:id="rId21"/>
    <p:sldId id="360" r:id="rId22"/>
    <p:sldId id="361" r:id="rId23"/>
    <p:sldId id="362" r:id="rId24"/>
    <p:sldId id="364" r:id="rId25"/>
    <p:sldId id="363" r:id="rId26"/>
    <p:sldId id="365" r:id="rId27"/>
    <p:sldId id="366" r:id="rId28"/>
    <p:sldId id="367" r:id="rId29"/>
    <p:sldId id="368" r:id="rId30"/>
    <p:sldId id="369" r:id="rId31"/>
    <p:sldId id="370" r:id="rId32"/>
    <p:sldId id="371" r:id="rId33"/>
    <p:sldId id="296" r:id="rId3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1921" autoAdjust="0"/>
  </p:normalViewPr>
  <p:slideViewPr>
    <p:cSldViewPr>
      <p:cViewPr varScale="1">
        <p:scale>
          <a:sx n="65" d="100"/>
          <a:sy n="65" d="100"/>
        </p:scale>
        <p:origin x="1548" y="60"/>
      </p:cViewPr>
      <p:guideLst/>
    </p:cSldViewPr>
  </p:slideViewPr>
  <p:notesTextViewPr>
    <p:cViewPr>
      <p:scale>
        <a:sx n="1" d="1"/>
        <a:sy n="1" d="1"/>
      </p:scale>
      <p:origin x="0" y="0"/>
    </p:cViewPr>
  </p:notesTextViewPr>
  <p:notesViewPr>
    <p:cSldViewPr>
      <p:cViewPr>
        <p:scale>
          <a:sx n="100" d="100"/>
          <a:sy n="100" d="100"/>
        </p:scale>
        <p:origin x="954" y="-12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99163A4-D2C4-1ED8-D1DB-6951B79FE52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E86F27E5-CDA1-9DE0-5B30-046C825A5413}"/>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5F9F1D4D-26DF-4558-A181-C3EE0F56147A}" type="datetimeFigureOut">
              <a:rPr lang="en-US"/>
              <a:pPr>
                <a:defRPr/>
              </a:pPr>
              <a:t>7/25/2025</a:t>
            </a:fld>
            <a:endParaRPr lang="en-US"/>
          </a:p>
        </p:txBody>
      </p:sp>
      <p:sp>
        <p:nvSpPr>
          <p:cNvPr id="4" name="Slide Image Placeholder 3">
            <a:extLst>
              <a:ext uri="{FF2B5EF4-FFF2-40B4-BE49-F238E27FC236}">
                <a16:creationId xmlns:a16="http://schemas.microsoft.com/office/drawing/2014/main" id="{42317D1C-0073-4E32-CBCC-9E37F5C41BF5}"/>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ADE4F254-7AB3-E22C-1DF5-F69E8CCC5335}"/>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F2F25904-71FD-A6F8-A772-EEF7F200233C}"/>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D03D91C4-E4CF-B54C-6502-6920242306BC}"/>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06FCA917-4CFD-41BE-B8F6-427FAFF31AFB}"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18">
            <a:extLst>
              <a:ext uri="{FF2B5EF4-FFF2-40B4-BE49-F238E27FC236}">
                <a16:creationId xmlns:a16="http://schemas.microsoft.com/office/drawing/2014/main" id="{FE47A68B-8D58-B608-C642-10DB8A113AC3}"/>
              </a:ext>
            </a:extLst>
          </p:cNvPr>
          <p:cNvSpPr>
            <a:spLocks noChangeArrowheads="1"/>
          </p:cNvSpPr>
          <p:nvPr/>
        </p:nvSpPr>
        <p:spPr bwMode="ltGray">
          <a:xfrm>
            <a:off x="0" y="6611938"/>
            <a:ext cx="9144000" cy="26035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p>
        </p:txBody>
      </p:sp>
      <p:pic>
        <p:nvPicPr>
          <p:cNvPr id="3" name="Picture 20">
            <a:extLst>
              <a:ext uri="{FF2B5EF4-FFF2-40B4-BE49-F238E27FC236}">
                <a16:creationId xmlns:a16="http://schemas.microsoft.com/office/drawing/2014/main" id="{C197D6F3-6A85-7AB9-CAB3-7CDB64FC0B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37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4">
            <a:extLst>
              <a:ext uri="{FF2B5EF4-FFF2-40B4-BE49-F238E27FC236}">
                <a16:creationId xmlns:a16="http://schemas.microsoft.com/office/drawing/2014/main" id="{4AEEBC5F-4A15-75BB-84C9-D723D0F24AB3}"/>
              </a:ext>
            </a:extLst>
          </p:cNvPr>
          <p:cNvSpPr txBox="1">
            <a:spLocks noChangeArrowheads="1"/>
          </p:cNvSpPr>
          <p:nvPr/>
        </p:nvSpPr>
        <p:spPr bwMode="auto">
          <a:xfrm>
            <a:off x="376238" y="228600"/>
            <a:ext cx="114776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sz="1600" b="1">
                <a:solidFill>
                  <a:schemeClr val="tx2"/>
                </a:solidFill>
              </a:rPr>
              <a:t>Company</a:t>
            </a:r>
          </a:p>
          <a:p>
            <a:pPr eaLnBrk="1" hangingPunct="1">
              <a:defRPr/>
            </a:pPr>
            <a:r>
              <a:rPr lang="en-US" sz="2400" b="1"/>
              <a:t>LOGO</a:t>
            </a:r>
          </a:p>
        </p:txBody>
      </p:sp>
      <p:sp>
        <p:nvSpPr>
          <p:cNvPr id="3075" name="Rectangle 3"/>
          <p:cNvSpPr>
            <a:spLocks noGrp="1" noChangeArrowheads="1"/>
          </p:cNvSpPr>
          <p:nvPr>
            <p:ph type="subTitle" idx="1"/>
          </p:nvPr>
        </p:nvSpPr>
        <p:spPr bwMode="gray">
          <a:xfrm>
            <a:off x="1371600" y="5867400"/>
            <a:ext cx="6553200" cy="533400"/>
          </a:xfrm>
        </p:spPr>
        <p:txBody>
          <a:bodyPr/>
          <a:lstStyle>
            <a:lvl1pPr marL="0" indent="0" algn="ctr">
              <a:buFont typeface="Wingdings" panose="05000000000000000000" pitchFamily="2" charset="2"/>
              <a:buNone/>
              <a:defRPr sz="1800" b="1">
                <a:solidFill>
                  <a:schemeClr val="tx2"/>
                </a:solidFill>
                <a:latin typeface="Verdana" panose="020B0604030504040204" pitchFamily="34" charset="0"/>
              </a:defRPr>
            </a:lvl1pPr>
          </a:lstStyle>
          <a:p>
            <a:pPr lvl="0"/>
            <a:r>
              <a:rPr lang="en-US" noProof="0"/>
              <a:t>Click to edit Master subtitle style</a:t>
            </a:r>
          </a:p>
        </p:txBody>
      </p:sp>
      <p:sp>
        <p:nvSpPr>
          <p:cNvPr id="3093" name="Rectangle 21"/>
          <p:cNvSpPr>
            <a:spLocks noGrp="1" noChangeArrowheads="1"/>
          </p:cNvSpPr>
          <p:nvPr>
            <p:ph type="ctrTitle" sz="quarter"/>
          </p:nvPr>
        </p:nvSpPr>
        <p:spPr bwMode="gray">
          <a:xfrm>
            <a:off x="0" y="4868867"/>
            <a:ext cx="9144000" cy="720725"/>
          </a:xfrm>
          <a:gradFill rotWithShape="1">
            <a:gsLst>
              <a:gs pos="0">
                <a:schemeClr val="tx1">
                  <a:gamma/>
                  <a:shade val="46275"/>
                  <a:invGamma/>
                </a:schemeClr>
              </a:gs>
              <a:gs pos="50000">
                <a:schemeClr val="tx1"/>
              </a:gs>
              <a:gs pos="100000">
                <a:schemeClr val="tx1">
                  <a:gamma/>
                  <a:shade val="46275"/>
                  <a:invGamma/>
                </a:schemeClr>
              </a:gs>
            </a:gsLst>
            <a:lin ang="0" scaled="1"/>
          </a:gradFill>
          <a:extLst>
            <a:ext uri="{AF507438-7753-43E0-B8FC-AC1667EBCBE1}">
              <a14:hiddenEffects xmlns:a14="http://schemas.microsoft.com/office/drawing/2010/main">
                <a:effectLst>
                  <a:outerShdw dist="81320" dir="3080412" algn="ctr" rotWithShape="0">
                    <a:schemeClr val="tx2">
                      <a:alpha val="50000"/>
                    </a:schemeClr>
                  </a:outerShdw>
                </a:effectLst>
              </a14:hiddenEffects>
            </a:ext>
          </a:extLst>
        </p:spPr>
        <p:txBody>
          <a:bodyPr/>
          <a:lstStyle>
            <a:lvl1pPr>
              <a:defRPr sz="4000"/>
            </a:lvl1pPr>
          </a:lstStyle>
          <a:p>
            <a:pPr lvl="0"/>
            <a:r>
              <a:rPr lang="en-US" altLang="ko-KR" noProof="0"/>
              <a:t>Click to edit Master title style</a:t>
            </a:r>
          </a:p>
        </p:txBody>
      </p:sp>
    </p:spTree>
    <p:extLst>
      <p:ext uri="{BB962C8B-B14F-4D97-AF65-F5344CB8AC3E}">
        <p14:creationId xmlns:p14="http://schemas.microsoft.com/office/powerpoint/2010/main" val="210352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F611E626-4072-D1B3-E3C6-D8ACE3C4E4D2}"/>
              </a:ext>
            </a:extLst>
          </p:cNvPr>
          <p:cNvSpPr>
            <a:spLocks noGrp="1" noChangeArrowheads="1"/>
          </p:cNvSpPr>
          <p:nvPr>
            <p:ph type="ftr" sz="quarter" idx="10"/>
          </p:nvPr>
        </p:nvSpPr>
        <p:spPr>
          <a:ln/>
        </p:spPr>
        <p:txBody>
          <a:bodyPr/>
          <a:lstStyle>
            <a:lvl1pPr>
              <a:defRPr/>
            </a:lvl1pPr>
          </a:lstStyle>
          <a:p>
            <a:pPr>
              <a:defRPr/>
            </a:pPr>
            <a:r>
              <a:rPr lang="en-US"/>
              <a:t>Company Logo</a:t>
            </a:r>
          </a:p>
        </p:txBody>
      </p:sp>
      <p:sp>
        <p:nvSpPr>
          <p:cNvPr id="5" name="Rectangle 6">
            <a:extLst>
              <a:ext uri="{FF2B5EF4-FFF2-40B4-BE49-F238E27FC236}">
                <a16:creationId xmlns:a16="http://schemas.microsoft.com/office/drawing/2014/main" id="{79B221E2-9E4C-92B5-4C5C-832C3F76F742}"/>
              </a:ext>
            </a:extLst>
          </p:cNvPr>
          <p:cNvSpPr>
            <a:spLocks noGrp="1" noChangeArrowheads="1"/>
          </p:cNvSpPr>
          <p:nvPr>
            <p:ph type="sldNum" sz="quarter" idx="11"/>
          </p:nvPr>
        </p:nvSpPr>
        <p:spPr>
          <a:ln/>
        </p:spPr>
        <p:txBody>
          <a:bodyPr/>
          <a:lstStyle>
            <a:lvl1pPr>
              <a:defRPr/>
            </a:lvl1pPr>
          </a:lstStyle>
          <a:p>
            <a:fld id="{3E8EBC24-DD25-4D85-9CC3-481ABCB7525C}" type="slidenum">
              <a:rPr lang="en-US" altLang="en-US"/>
              <a:pPr/>
              <a:t>‹#›</a:t>
            </a:fld>
            <a:endParaRPr lang="en-US" altLang="en-US"/>
          </a:p>
        </p:txBody>
      </p:sp>
      <p:sp>
        <p:nvSpPr>
          <p:cNvPr id="6" name="Rectangle 4">
            <a:extLst>
              <a:ext uri="{FF2B5EF4-FFF2-40B4-BE49-F238E27FC236}">
                <a16:creationId xmlns:a16="http://schemas.microsoft.com/office/drawing/2014/main" id="{DC81CF92-B82C-CECE-4970-C0025804A4DE}"/>
              </a:ext>
            </a:extLst>
          </p:cNvPr>
          <p:cNvSpPr>
            <a:spLocks noGrp="1" noChangeArrowheads="1"/>
          </p:cNvSpPr>
          <p:nvPr>
            <p:ph type="dt" sz="half" idx="12"/>
          </p:nvPr>
        </p:nvSpPr>
        <p:spPr>
          <a:ln/>
        </p:spPr>
        <p:txBody>
          <a:bodyPr/>
          <a:lstStyle>
            <a:lvl1pPr>
              <a:defRPr/>
            </a:lvl1pPr>
          </a:lstStyle>
          <a:p>
            <a:pPr>
              <a:defRPr/>
            </a:pPr>
            <a:r>
              <a:rPr lang="en-US"/>
              <a:t>www.themegallery.com</a:t>
            </a:r>
          </a:p>
        </p:txBody>
      </p:sp>
    </p:spTree>
    <p:extLst>
      <p:ext uri="{BB962C8B-B14F-4D97-AF65-F5344CB8AC3E}">
        <p14:creationId xmlns:p14="http://schemas.microsoft.com/office/powerpoint/2010/main" val="2923175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2"/>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7"/>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5">
            <a:extLst>
              <a:ext uri="{FF2B5EF4-FFF2-40B4-BE49-F238E27FC236}">
                <a16:creationId xmlns:a16="http://schemas.microsoft.com/office/drawing/2014/main" id="{81E0F2DE-E002-9364-018A-74AF111BB7A3}"/>
              </a:ext>
            </a:extLst>
          </p:cNvPr>
          <p:cNvSpPr>
            <a:spLocks noGrp="1" noChangeArrowheads="1"/>
          </p:cNvSpPr>
          <p:nvPr>
            <p:ph type="ftr" sz="quarter" idx="10"/>
          </p:nvPr>
        </p:nvSpPr>
        <p:spPr>
          <a:ln/>
        </p:spPr>
        <p:txBody>
          <a:bodyPr/>
          <a:lstStyle>
            <a:lvl1pPr>
              <a:defRPr/>
            </a:lvl1pPr>
          </a:lstStyle>
          <a:p>
            <a:pPr>
              <a:defRPr/>
            </a:pPr>
            <a:r>
              <a:rPr lang="en-US"/>
              <a:t>Company Logo</a:t>
            </a:r>
          </a:p>
        </p:txBody>
      </p:sp>
      <p:sp>
        <p:nvSpPr>
          <p:cNvPr id="5" name="Rectangle 6">
            <a:extLst>
              <a:ext uri="{FF2B5EF4-FFF2-40B4-BE49-F238E27FC236}">
                <a16:creationId xmlns:a16="http://schemas.microsoft.com/office/drawing/2014/main" id="{FF2512F1-77DD-B157-F3DA-2637CF77BE5D}"/>
              </a:ext>
            </a:extLst>
          </p:cNvPr>
          <p:cNvSpPr>
            <a:spLocks noGrp="1" noChangeArrowheads="1"/>
          </p:cNvSpPr>
          <p:nvPr>
            <p:ph type="sldNum" sz="quarter" idx="11"/>
          </p:nvPr>
        </p:nvSpPr>
        <p:spPr>
          <a:ln/>
        </p:spPr>
        <p:txBody>
          <a:bodyPr/>
          <a:lstStyle>
            <a:lvl1pPr>
              <a:defRPr/>
            </a:lvl1pPr>
          </a:lstStyle>
          <a:p>
            <a:fld id="{0FDB69E0-4C49-4BF5-A26F-E33B09B8F76E}" type="slidenum">
              <a:rPr lang="en-US" altLang="en-US"/>
              <a:pPr/>
              <a:t>‹#›</a:t>
            </a:fld>
            <a:endParaRPr lang="en-US" altLang="en-US"/>
          </a:p>
        </p:txBody>
      </p:sp>
      <p:sp>
        <p:nvSpPr>
          <p:cNvPr id="6" name="Rectangle 4">
            <a:extLst>
              <a:ext uri="{FF2B5EF4-FFF2-40B4-BE49-F238E27FC236}">
                <a16:creationId xmlns:a16="http://schemas.microsoft.com/office/drawing/2014/main" id="{6780444A-D737-E376-61B1-C9717052A110}"/>
              </a:ext>
            </a:extLst>
          </p:cNvPr>
          <p:cNvSpPr>
            <a:spLocks noGrp="1" noChangeArrowheads="1"/>
          </p:cNvSpPr>
          <p:nvPr>
            <p:ph type="dt" sz="half" idx="12"/>
          </p:nvPr>
        </p:nvSpPr>
        <p:spPr>
          <a:ln/>
        </p:spPr>
        <p:txBody>
          <a:bodyPr/>
          <a:lstStyle>
            <a:lvl1pPr>
              <a:defRPr/>
            </a:lvl1pPr>
          </a:lstStyle>
          <a:p>
            <a:pPr>
              <a:defRPr/>
            </a:pPr>
            <a:r>
              <a:rPr lang="en-US"/>
              <a:t>www.themegallery.com</a:t>
            </a:r>
          </a:p>
        </p:txBody>
      </p:sp>
    </p:spTree>
    <p:extLst>
      <p:ext uri="{BB962C8B-B14F-4D97-AF65-F5344CB8AC3E}">
        <p14:creationId xmlns:p14="http://schemas.microsoft.com/office/powerpoint/2010/main" val="2061934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152529"/>
            <a:ext cx="4038600" cy="5248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52529"/>
            <a:ext cx="4038600" cy="5248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D2851862-86F3-F39C-F455-323B806F5AC8}"/>
              </a:ext>
            </a:extLst>
          </p:cNvPr>
          <p:cNvSpPr>
            <a:spLocks noGrp="1" noChangeArrowheads="1"/>
          </p:cNvSpPr>
          <p:nvPr>
            <p:ph type="ftr" sz="quarter" idx="10"/>
          </p:nvPr>
        </p:nvSpPr>
        <p:spPr>
          <a:ln/>
        </p:spPr>
        <p:txBody>
          <a:bodyPr/>
          <a:lstStyle>
            <a:lvl1pPr>
              <a:defRPr/>
            </a:lvl1pPr>
          </a:lstStyle>
          <a:p>
            <a:pPr>
              <a:defRPr/>
            </a:pPr>
            <a:r>
              <a:rPr lang="en-US"/>
              <a:t>Company Logo</a:t>
            </a:r>
          </a:p>
        </p:txBody>
      </p:sp>
      <p:sp>
        <p:nvSpPr>
          <p:cNvPr id="6" name="Rectangle 6">
            <a:extLst>
              <a:ext uri="{FF2B5EF4-FFF2-40B4-BE49-F238E27FC236}">
                <a16:creationId xmlns:a16="http://schemas.microsoft.com/office/drawing/2014/main" id="{2E2E61DE-2082-E25B-3CD1-2A8FAE9356F8}"/>
              </a:ext>
            </a:extLst>
          </p:cNvPr>
          <p:cNvSpPr>
            <a:spLocks noGrp="1" noChangeArrowheads="1"/>
          </p:cNvSpPr>
          <p:nvPr>
            <p:ph type="sldNum" sz="quarter" idx="11"/>
          </p:nvPr>
        </p:nvSpPr>
        <p:spPr>
          <a:ln/>
        </p:spPr>
        <p:txBody>
          <a:bodyPr/>
          <a:lstStyle>
            <a:lvl1pPr>
              <a:defRPr/>
            </a:lvl1pPr>
          </a:lstStyle>
          <a:p>
            <a:fld id="{335FCB5C-F5E6-4F8E-AE66-E5448BF1694A}" type="slidenum">
              <a:rPr lang="en-US" altLang="en-US"/>
              <a:pPr/>
              <a:t>‹#›</a:t>
            </a:fld>
            <a:endParaRPr lang="en-US" altLang="en-US"/>
          </a:p>
        </p:txBody>
      </p:sp>
      <p:sp>
        <p:nvSpPr>
          <p:cNvPr id="7" name="Rectangle 4">
            <a:extLst>
              <a:ext uri="{FF2B5EF4-FFF2-40B4-BE49-F238E27FC236}">
                <a16:creationId xmlns:a16="http://schemas.microsoft.com/office/drawing/2014/main" id="{AAD1A0AB-DE4F-C2FF-824E-D106FAC1BE6A}"/>
              </a:ext>
            </a:extLst>
          </p:cNvPr>
          <p:cNvSpPr>
            <a:spLocks noGrp="1" noChangeArrowheads="1"/>
          </p:cNvSpPr>
          <p:nvPr>
            <p:ph type="dt" sz="half" idx="12"/>
          </p:nvPr>
        </p:nvSpPr>
        <p:spPr>
          <a:ln/>
        </p:spPr>
        <p:txBody>
          <a:bodyPr/>
          <a:lstStyle>
            <a:lvl1pPr>
              <a:defRPr/>
            </a:lvl1pPr>
          </a:lstStyle>
          <a:p>
            <a:pPr>
              <a:defRPr/>
            </a:pPr>
            <a:r>
              <a:rPr lang="en-US"/>
              <a:t>www.themegallery.com</a:t>
            </a:r>
          </a:p>
        </p:txBody>
      </p:sp>
    </p:spTree>
    <p:extLst>
      <p:ext uri="{BB962C8B-B14F-4D97-AF65-F5344CB8AC3E}">
        <p14:creationId xmlns:p14="http://schemas.microsoft.com/office/powerpoint/2010/main" val="1078660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9"/>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9"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a:extLst>
              <a:ext uri="{FF2B5EF4-FFF2-40B4-BE49-F238E27FC236}">
                <a16:creationId xmlns:a16="http://schemas.microsoft.com/office/drawing/2014/main" id="{4061066F-597F-863C-2B45-7903693C27CC}"/>
              </a:ext>
            </a:extLst>
          </p:cNvPr>
          <p:cNvSpPr>
            <a:spLocks noGrp="1" noChangeArrowheads="1"/>
          </p:cNvSpPr>
          <p:nvPr>
            <p:ph type="ftr" sz="quarter" idx="10"/>
          </p:nvPr>
        </p:nvSpPr>
        <p:spPr>
          <a:ln/>
        </p:spPr>
        <p:txBody>
          <a:bodyPr/>
          <a:lstStyle>
            <a:lvl1pPr>
              <a:defRPr/>
            </a:lvl1pPr>
          </a:lstStyle>
          <a:p>
            <a:pPr>
              <a:defRPr/>
            </a:pPr>
            <a:r>
              <a:rPr lang="en-US"/>
              <a:t>Company Logo</a:t>
            </a:r>
          </a:p>
        </p:txBody>
      </p:sp>
      <p:sp>
        <p:nvSpPr>
          <p:cNvPr id="8" name="Rectangle 6">
            <a:extLst>
              <a:ext uri="{FF2B5EF4-FFF2-40B4-BE49-F238E27FC236}">
                <a16:creationId xmlns:a16="http://schemas.microsoft.com/office/drawing/2014/main" id="{E07F3DE5-E201-5C96-641D-590F904C5031}"/>
              </a:ext>
            </a:extLst>
          </p:cNvPr>
          <p:cNvSpPr>
            <a:spLocks noGrp="1" noChangeArrowheads="1"/>
          </p:cNvSpPr>
          <p:nvPr>
            <p:ph type="sldNum" sz="quarter" idx="11"/>
          </p:nvPr>
        </p:nvSpPr>
        <p:spPr>
          <a:ln/>
        </p:spPr>
        <p:txBody>
          <a:bodyPr/>
          <a:lstStyle>
            <a:lvl1pPr>
              <a:defRPr/>
            </a:lvl1pPr>
          </a:lstStyle>
          <a:p>
            <a:fld id="{4B82B491-A51A-4E31-AE7E-12486AE920D5}" type="slidenum">
              <a:rPr lang="en-US" altLang="en-US"/>
              <a:pPr/>
              <a:t>‹#›</a:t>
            </a:fld>
            <a:endParaRPr lang="en-US" altLang="en-US"/>
          </a:p>
        </p:txBody>
      </p:sp>
      <p:sp>
        <p:nvSpPr>
          <p:cNvPr id="9" name="Rectangle 4">
            <a:extLst>
              <a:ext uri="{FF2B5EF4-FFF2-40B4-BE49-F238E27FC236}">
                <a16:creationId xmlns:a16="http://schemas.microsoft.com/office/drawing/2014/main" id="{649C5E00-8EFB-F0E9-5B35-C1F0E93E3B88}"/>
              </a:ext>
            </a:extLst>
          </p:cNvPr>
          <p:cNvSpPr>
            <a:spLocks noGrp="1" noChangeArrowheads="1"/>
          </p:cNvSpPr>
          <p:nvPr>
            <p:ph type="dt" sz="half" idx="12"/>
          </p:nvPr>
        </p:nvSpPr>
        <p:spPr>
          <a:ln/>
        </p:spPr>
        <p:txBody>
          <a:bodyPr/>
          <a:lstStyle>
            <a:lvl1pPr>
              <a:defRPr/>
            </a:lvl1pPr>
          </a:lstStyle>
          <a:p>
            <a:pPr>
              <a:defRPr/>
            </a:pPr>
            <a:r>
              <a:rPr lang="en-US"/>
              <a:t>www.themegallery.com</a:t>
            </a:r>
          </a:p>
        </p:txBody>
      </p:sp>
    </p:spTree>
    <p:extLst>
      <p:ext uri="{BB962C8B-B14F-4D97-AF65-F5344CB8AC3E}">
        <p14:creationId xmlns:p14="http://schemas.microsoft.com/office/powerpoint/2010/main" val="209725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a:extLst>
              <a:ext uri="{FF2B5EF4-FFF2-40B4-BE49-F238E27FC236}">
                <a16:creationId xmlns:a16="http://schemas.microsoft.com/office/drawing/2014/main" id="{32A44A1E-6249-E939-DB39-9B8FA8F5CE82}"/>
              </a:ext>
            </a:extLst>
          </p:cNvPr>
          <p:cNvSpPr>
            <a:spLocks noGrp="1" noChangeArrowheads="1"/>
          </p:cNvSpPr>
          <p:nvPr>
            <p:ph type="ftr" sz="quarter" idx="10"/>
          </p:nvPr>
        </p:nvSpPr>
        <p:spPr>
          <a:ln/>
        </p:spPr>
        <p:txBody>
          <a:bodyPr/>
          <a:lstStyle>
            <a:lvl1pPr>
              <a:defRPr/>
            </a:lvl1pPr>
          </a:lstStyle>
          <a:p>
            <a:pPr>
              <a:defRPr/>
            </a:pPr>
            <a:r>
              <a:rPr lang="en-US"/>
              <a:t>Company Logo</a:t>
            </a:r>
          </a:p>
        </p:txBody>
      </p:sp>
      <p:sp>
        <p:nvSpPr>
          <p:cNvPr id="4" name="Rectangle 6">
            <a:extLst>
              <a:ext uri="{FF2B5EF4-FFF2-40B4-BE49-F238E27FC236}">
                <a16:creationId xmlns:a16="http://schemas.microsoft.com/office/drawing/2014/main" id="{B04F6059-B6A6-5B1E-B8A6-4492ABFB13AC}"/>
              </a:ext>
            </a:extLst>
          </p:cNvPr>
          <p:cNvSpPr>
            <a:spLocks noGrp="1" noChangeArrowheads="1"/>
          </p:cNvSpPr>
          <p:nvPr>
            <p:ph type="sldNum" sz="quarter" idx="11"/>
          </p:nvPr>
        </p:nvSpPr>
        <p:spPr>
          <a:ln/>
        </p:spPr>
        <p:txBody>
          <a:bodyPr/>
          <a:lstStyle>
            <a:lvl1pPr>
              <a:defRPr/>
            </a:lvl1pPr>
          </a:lstStyle>
          <a:p>
            <a:fld id="{7209DBFA-A07B-426A-A184-B260244D81C7}" type="slidenum">
              <a:rPr lang="en-US" altLang="en-US"/>
              <a:pPr/>
              <a:t>‹#›</a:t>
            </a:fld>
            <a:endParaRPr lang="en-US" altLang="en-US"/>
          </a:p>
        </p:txBody>
      </p:sp>
      <p:sp>
        <p:nvSpPr>
          <p:cNvPr id="5" name="Rectangle 4">
            <a:extLst>
              <a:ext uri="{FF2B5EF4-FFF2-40B4-BE49-F238E27FC236}">
                <a16:creationId xmlns:a16="http://schemas.microsoft.com/office/drawing/2014/main" id="{B39B957A-03CC-8FD5-338A-34DA2BF05307}"/>
              </a:ext>
            </a:extLst>
          </p:cNvPr>
          <p:cNvSpPr>
            <a:spLocks noGrp="1" noChangeArrowheads="1"/>
          </p:cNvSpPr>
          <p:nvPr>
            <p:ph type="dt" sz="half" idx="12"/>
          </p:nvPr>
        </p:nvSpPr>
        <p:spPr>
          <a:ln/>
        </p:spPr>
        <p:txBody>
          <a:bodyPr/>
          <a:lstStyle>
            <a:lvl1pPr>
              <a:defRPr/>
            </a:lvl1pPr>
          </a:lstStyle>
          <a:p>
            <a:pPr>
              <a:defRPr/>
            </a:pPr>
            <a:r>
              <a:rPr lang="en-US"/>
              <a:t>www.themegallery.com</a:t>
            </a:r>
          </a:p>
        </p:txBody>
      </p:sp>
    </p:spTree>
    <p:extLst>
      <p:ext uri="{BB962C8B-B14F-4D97-AF65-F5344CB8AC3E}">
        <p14:creationId xmlns:p14="http://schemas.microsoft.com/office/powerpoint/2010/main" val="2824510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3CEEB6D1-E9A5-4DD6-A5AC-29FED0181B8B}"/>
              </a:ext>
            </a:extLst>
          </p:cNvPr>
          <p:cNvSpPr>
            <a:spLocks noGrp="1" noChangeArrowheads="1"/>
          </p:cNvSpPr>
          <p:nvPr>
            <p:ph type="ftr" sz="quarter" idx="10"/>
          </p:nvPr>
        </p:nvSpPr>
        <p:spPr>
          <a:ln/>
        </p:spPr>
        <p:txBody>
          <a:bodyPr/>
          <a:lstStyle>
            <a:lvl1pPr>
              <a:defRPr/>
            </a:lvl1pPr>
          </a:lstStyle>
          <a:p>
            <a:pPr>
              <a:defRPr/>
            </a:pPr>
            <a:r>
              <a:rPr lang="en-US"/>
              <a:t>Company Logo</a:t>
            </a:r>
          </a:p>
        </p:txBody>
      </p:sp>
      <p:sp>
        <p:nvSpPr>
          <p:cNvPr id="3" name="Rectangle 6">
            <a:extLst>
              <a:ext uri="{FF2B5EF4-FFF2-40B4-BE49-F238E27FC236}">
                <a16:creationId xmlns:a16="http://schemas.microsoft.com/office/drawing/2014/main" id="{27F94788-9EC7-C5A3-B872-D4DDE7CCEB5F}"/>
              </a:ext>
            </a:extLst>
          </p:cNvPr>
          <p:cNvSpPr>
            <a:spLocks noGrp="1" noChangeArrowheads="1"/>
          </p:cNvSpPr>
          <p:nvPr>
            <p:ph type="sldNum" sz="quarter" idx="11"/>
          </p:nvPr>
        </p:nvSpPr>
        <p:spPr>
          <a:ln/>
        </p:spPr>
        <p:txBody>
          <a:bodyPr/>
          <a:lstStyle>
            <a:lvl1pPr>
              <a:defRPr/>
            </a:lvl1pPr>
          </a:lstStyle>
          <a:p>
            <a:fld id="{38B43D49-5688-4713-9243-01B0A2342973}" type="slidenum">
              <a:rPr lang="en-US" altLang="en-US"/>
              <a:pPr/>
              <a:t>‹#›</a:t>
            </a:fld>
            <a:endParaRPr lang="en-US" altLang="en-US"/>
          </a:p>
        </p:txBody>
      </p:sp>
      <p:sp>
        <p:nvSpPr>
          <p:cNvPr id="4" name="Rectangle 4">
            <a:extLst>
              <a:ext uri="{FF2B5EF4-FFF2-40B4-BE49-F238E27FC236}">
                <a16:creationId xmlns:a16="http://schemas.microsoft.com/office/drawing/2014/main" id="{08A7882D-5746-6F0B-50FA-C9BA5E0CD5E0}"/>
              </a:ext>
            </a:extLst>
          </p:cNvPr>
          <p:cNvSpPr>
            <a:spLocks noGrp="1" noChangeArrowheads="1"/>
          </p:cNvSpPr>
          <p:nvPr>
            <p:ph type="dt" sz="half" idx="12"/>
          </p:nvPr>
        </p:nvSpPr>
        <p:spPr>
          <a:ln/>
        </p:spPr>
        <p:txBody>
          <a:bodyPr/>
          <a:lstStyle>
            <a:lvl1pPr>
              <a:defRPr/>
            </a:lvl1pPr>
          </a:lstStyle>
          <a:p>
            <a:pPr>
              <a:defRPr/>
            </a:pPr>
            <a:r>
              <a:rPr lang="en-US"/>
              <a:t>www.themegallery.com</a:t>
            </a:r>
          </a:p>
        </p:txBody>
      </p:sp>
    </p:spTree>
    <p:extLst>
      <p:ext uri="{BB962C8B-B14F-4D97-AF65-F5344CB8AC3E}">
        <p14:creationId xmlns:p14="http://schemas.microsoft.com/office/powerpoint/2010/main" val="3956008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0"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9"/>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40"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5">
            <a:extLst>
              <a:ext uri="{FF2B5EF4-FFF2-40B4-BE49-F238E27FC236}">
                <a16:creationId xmlns:a16="http://schemas.microsoft.com/office/drawing/2014/main" id="{1F4EAEBA-1A1B-843B-6820-ACDA1DFC1023}"/>
              </a:ext>
            </a:extLst>
          </p:cNvPr>
          <p:cNvSpPr>
            <a:spLocks noGrp="1" noChangeArrowheads="1"/>
          </p:cNvSpPr>
          <p:nvPr>
            <p:ph type="ftr" sz="quarter" idx="10"/>
          </p:nvPr>
        </p:nvSpPr>
        <p:spPr>
          <a:ln/>
        </p:spPr>
        <p:txBody>
          <a:bodyPr/>
          <a:lstStyle>
            <a:lvl1pPr>
              <a:defRPr/>
            </a:lvl1pPr>
          </a:lstStyle>
          <a:p>
            <a:pPr>
              <a:defRPr/>
            </a:pPr>
            <a:r>
              <a:rPr lang="en-US"/>
              <a:t>Company Logo</a:t>
            </a:r>
          </a:p>
        </p:txBody>
      </p:sp>
      <p:sp>
        <p:nvSpPr>
          <p:cNvPr id="6" name="Rectangle 6">
            <a:extLst>
              <a:ext uri="{FF2B5EF4-FFF2-40B4-BE49-F238E27FC236}">
                <a16:creationId xmlns:a16="http://schemas.microsoft.com/office/drawing/2014/main" id="{38AB9C76-8BF5-1DFF-2DE1-FEAF65EA0050}"/>
              </a:ext>
            </a:extLst>
          </p:cNvPr>
          <p:cNvSpPr>
            <a:spLocks noGrp="1" noChangeArrowheads="1"/>
          </p:cNvSpPr>
          <p:nvPr>
            <p:ph type="sldNum" sz="quarter" idx="11"/>
          </p:nvPr>
        </p:nvSpPr>
        <p:spPr>
          <a:ln/>
        </p:spPr>
        <p:txBody>
          <a:bodyPr/>
          <a:lstStyle>
            <a:lvl1pPr>
              <a:defRPr/>
            </a:lvl1pPr>
          </a:lstStyle>
          <a:p>
            <a:fld id="{0FA3BA4F-E851-4474-A34D-8E7DF448C531}" type="slidenum">
              <a:rPr lang="en-US" altLang="en-US"/>
              <a:pPr/>
              <a:t>‹#›</a:t>
            </a:fld>
            <a:endParaRPr lang="en-US" altLang="en-US"/>
          </a:p>
        </p:txBody>
      </p:sp>
      <p:sp>
        <p:nvSpPr>
          <p:cNvPr id="7" name="Rectangle 4">
            <a:extLst>
              <a:ext uri="{FF2B5EF4-FFF2-40B4-BE49-F238E27FC236}">
                <a16:creationId xmlns:a16="http://schemas.microsoft.com/office/drawing/2014/main" id="{D0B6F89D-F808-567F-7119-F6BC3090236A}"/>
              </a:ext>
            </a:extLst>
          </p:cNvPr>
          <p:cNvSpPr>
            <a:spLocks noGrp="1" noChangeArrowheads="1"/>
          </p:cNvSpPr>
          <p:nvPr>
            <p:ph type="dt" sz="half" idx="12"/>
          </p:nvPr>
        </p:nvSpPr>
        <p:spPr>
          <a:ln/>
        </p:spPr>
        <p:txBody>
          <a:bodyPr/>
          <a:lstStyle>
            <a:lvl1pPr>
              <a:defRPr/>
            </a:lvl1pPr>
          </a:lstStyle>
          <a:p>
            <a:pPr>
              <a:defRPr/>
            </a:pPr>
            <a:r>
              <a:rPr lang="en-US"/>
              <a:t>www.themegallery.com</a:t>
            </a:r>
          </a:p>
        </p:txBody>
      </p:sp>
    </p:spTree>
    <p:extLst>
      <p:ext uri="{BB962C8B-B14F-4D97-AF65-F5344CB8AC3E}">
        <p14:creationId xmlns:p14="http://schemas.microsoft.com/office/powerpoint/2010/main" val="3124105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0"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9"/>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630240"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5">
            <a:extLst>
              <a:ext uri="{FF2B5EF4-FFF2-40B4-BE49-F238E27FC236}">
                <a16:creationId xmlns:a16="http://schemas.microsoft.com/office/drawing/2014/main" id="{68C013F2-D7FD-AC22-9C69-02E02CEE3E32}"/>
              </a:ext>
            </a:extLst>
          </p:cNvPr>
          <p:cNvSpPr>
            <a:spLocks noGrp="1" noChangeArrowheads="1"/>
          </p:cNvSpPr>
          <p:nvPr>
            <p:ph type="ftr" sz="quarter" idx="10"/>
          </p:nvPr>
        </p:nvSpPr>
        <p:spPr>
          <a:ln/>
        </p:spPr>
        <p:txBody>
          <a:bodyPr/>
          <a:lstStyle>
            <a:lvl1pPr>
              <a:defRPr/>
            </a:lvl1pPr>
          </a:lstStyle>
          <a:p>
            <a:pPr>
              <a:defRPr/>
            </a:pPr>
            <a:r>
              <a:rPr lang="en-US"/>
              <a:t>Company Logo</a:t>
            </a:r>
          </a:p>
        </p:txBody>
      </p:sp>
      <p:sp>
        <p:nvSpPr>
          <p:cNvPr id="6" name="Rectangle 6">
            <a:extLst>
              <a:ext uri="{FF2B5EF4-FFF2-40B4-BE49-F238E27FC236}">
                <a16:creationId xmlns:a16="http://schemas.microsoft.com/office/drawing/2014/main" id="{7E1D5D65-155E-9D5D-87B5-5DEFCC677835}"/>
              </a:ext>
            </a:extLst>
          </p:cNvPr>
          <p:cNvSpPr>
            <a:spLocks noGrp="1" noChangeArrowheads="1"/>
          </p:cNvSpPr>
          <p:nvPr>
            <p:ph type="sldNum" sz="quarter" idx="11"/>
          </p:nvPr>
        </p:nvSpPr>
        <p:spPr>
          <a:ln/>
        </p:spPr>
        <p:txBody>
          <a:bodyPr/>
          <a:lstStyle>
            <a:lvl1pPr>
              <a:defRPr/>
            </a:lvl1pPr>
          </a:lstStyle>
          <a:p>
            <a:fld id="{75EF8630-D6CA-4288-8300-F9343C652CC8}" type="slidenum">
              <a:rPr lang="en-US" altLang="en-US"/>
              <a:pPr/>
              <a:t>‹#›</a:t>
            </a:fld>
            <a:endParaRPr lang="en-US" altLang="en-US"/>
          </a:p>
        </p:txBody>
      </p:sp>
      <p:sp>
        <p:nvSpPr>
          <p:cNvPr id="7" name="Rectangle 4">
            <a:extLst>
              <a:ext uri="{FF2B5EF4-FFF2-40B4-BE49-F238E27FC236}">
                <a16:creationId xmlns:a16="http://schemas.microsoft.com/office/drawing/2014/main" id="{E1B4787B-4DD2-8F5A-EE5E-06ED7425D468}"/>
              </a:ext>
            </a:extLst>
          </p:cNvPr>
          <p:cNvSpPr>
            <a:spLocks noGrp="1" noChangeArrowheads="1"/>
          </p:cNvSpPr>
          <p:nvPr>
            <p:ph type="dt" sz="half" idx="12"/>
          </p:nvPr>
        </p:nvSpPr>
        <p:spPr>
          <a:ln/>
        </p:spPr>
        <p:txBody>
          <a:bodyPr/>
          <a:lstStyle>
            <a:lvl1pPr>
              <a:defRPr/>
            </a:lvl1pPr>
          </a:lstStyle>
          <a:p>
            <a:pPr>
              <a:defRPr/>
            </a:pPr>
            <a:r>
              <a:rPr lang="en-US"/>
              <a:t>www.themegallery.com</a:t>
            </a:r>
          </a:p>
        </p:txBody>
      </p:sp>
    </p:spTree>
    <p:extLst>
      <p:ext uri="{BB962C8B-B14F-4D97-AF65-F5344CB8AC3E}">
        <p14:creationId xmlns:p14="http://schemas.microsoft.com/office/powerpoint/2010/main" val="2016967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75C44838-2596-431E-AAF4-73629B349B9C}"/>
              </a:ext>
            </a:extLst>
          </p:cNvPr>
          <p:cNvSpPr>
            <a:spLocks noGrp="1" noChangeArrowheads="1"/>
          </p:cNvSpPr>
          <p:nvPr>
            <p:ph type="ftr" sz="quarter" idx="10"/>
          </p:nvPr>
        </p:nvSpPr>
        <p:spPr>
          <a:ln/>
        </p:spPr>
        <p:txBody>
          <a:bodyPr/>
          <a:lstStyle>
            <a:lvl1pPr>
              <a:defRPr/>
            </a:lvl1pPr>
          </a:lstStyle>
          <a:p>
            <a:pPr>
              <a:defRPr/>
            </a:pPr>
            <a:r>
              <a:rPr lang="en-US"/>
              <a:t>Company Logo</a:t>
            </a:r>
          </a:p>
        </p:txBody>
      </p:sp>
      <p:sp>
        <p:nvSpPr>
          <p:cNvPr id="5" name="Rectangle 6">
            <a:extLst>
              <a:ext uri="{FF2B5EF4-FFF2-40B4-BE49-F238E27FC236}">
                <a16:creationId xmlns:a16="http://schemas.microsoft.com/office/drawing/2014/main" id="{EA0B4218-6424-C4C7-9F78-A5B61803CD44}"/>
              </a:ext>
            </a:extLst>
          </p:cNvPr>
          <p:cNvSpPr>
            <a:spLocks noGrp="1" noChangeArrowheads="1"/>
          </p:cNvSpPr>
          <p:nvPr>
            <p:ph type="sldNum" sz="quarter" idx="11"/>
          </p:nvPr>
        </p:nvSpPr>
        <p:spPr>
          <a:ln/>
        </p:spPr>
        <p:txBody>
          <a:bodyPr/>
          <a:lstStyle>
            <a:lvl1pPr>
              <a:defRPr/>
            </a:lvl1pPr>
          </a:lstStyle>
          <a:p>
            <a:fld id="{92E657FD-5276-4B5F-94F9-41DC7F6C0A76}" type="slidenum">
              <a:rPr lang="en-US" altLang="en-US"/>
              <a:pPr/>
              <a:t>‹#›</a:t>
            </a:fld>
            <a:endParaRPr lang="en-US" altLang="en-US"/>
          </a:p>
        </p:txBody>
      </p:sp>
      <p:sp>
        <p:nvSpPr>
          <p:cNvPr id="6" name="Rectangle 4">
            <a:extLst>
              <a:ext uri="{FF2B5EF4-FFF2-40B4-BE49-F238E27FC236}">
                <a16:creationId xmlns:a16="http://schemas.microsoft.com/office/drawing/2014/main" id="{4B8CEADD-F1A1-C927-01E5-A3E69EE7A3EB}"/>
              </a:ext>
            </a:extLst>
          </p:cNvPr>
          <p:cNvSpPr>
            <a:spLocks noGrp="1" noChangeArrowheads="1"/>
          </p:cNvSpPr>
          <p:nvPr>
            <p:ph type="dt" sz="half" idx="12"/>
          </p:nvPr>
        </p:nvSpPr>
        <p:spPr>
          <a:ln/>
        </p:spPr>
        <p:txBody>
          <a:bodyPr/>
          <a:lstStyle>
            <a:lvl1pPr>
              <a:defRPr/>
            </a:lvl1pPr>
          </a:lstStyle>
          <a:p>
            <a:pPr>
              <a:defRPr/>
            </a:pPr>
            <a:r>
              <a:rPr lang="en-US"/>
              <a:t>www.themegallery.com</a:t>
            </a:r>
          </a:p>
        </p:txBody>
      </p:sp>
    </p:spTree>
    <p:extLst>
      <p:ext uri="{BB962C8B-B14F-4D97-AF65-F5344CB8AC3E}">
        <p14:creationId xmlns:p14="http://schemas.microsoft.com/office/powerpoint/2010/main" val="603406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8450" y="152400"/>
            <a:ext cx="2114550" cy="6248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52400"/>
            <a:ext cx="6191250" cy="6248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B69A5AEA-E892-A9D3-297E-D36404D3324C}"/>
              </a:ext>
            </a:extLst>
          </p:cNvPr>
          <p:cNvSpPr>
            <a:spLocks noGrp="1" noChangeArrowheads="1"/>
          </p:cNvSpPr>
          <p:nvPr>
            <p:ph type="ftr" sz="quarter" idx="10"/>
          </p:nvPr>
        </p:nvSpPr>
        <p:spPr>
          <a:ln/>
        </p:spPr>
        <p:txBody>
          <a:bodyPr/>
          <a:lstStyle>
            <a:lvl1pPr>
              <a:defRPr/>
            </a:lvl1pPr>
          </a:lstStyle>
          <a:p>
            <a:pPr>
              <a:defRPr/>
            </a:pPr>
            <a:r>
              <a:rPr lang="en-US"/>
              <a:t>Company Logo</a:t>
            </a:r>
          </a:p>
        </p:txBody>
      </p:sp>
      <p:sp>
        <p:nvSpPr>
          <p:cNvPr id="5" name="Rectangle 6">
            <a:extLst>
              <a:ext uri="{FF2B5EF4-FFF2-40B4-BE49-F238E27FC236}">
                <a16:creationId xmlns:a16="http://schemas.microsoft.com/office/drawing/2014/main" id="{7B204C09-9DB0-FB60-258F-300763411F9E}"/>
              </a:ext>
            </a:extLst>
          </p:cNvPr>
          <p:cNvSpPr>
            <a:spLocks noGrp="1" noChangeArrowheads="1"/>
          </p:cNvSpPr>
          <p:nvPr>
            <p:ph type="sldNum" sz="quarter" idx="11"/>
          </p:nvPr>
        </p:nvSpPr>
        <p:spPr>
          <a:ln/>
        </p:spPr>
        <p:txBody>
          <a:bodyPr/>
          <a:lstStyle>
            <a:lvl1pPr>
              <a:defRPr/>
            </a:lvl1pPr>
          </a:lstStyle>
          <a:p>
            <a:fld id="{DF65C2FE-682D-47BE-80A0-0AFEC6573141}" type="slidenum">
              <a:rPr lang="en-US" altLang="en-US"/>
              <a:pPr/>
              <a:t>‹#›</a:t>
            </a:fld>
            <a:endParaRPr lang="en-US" altLang="en-US"/>
          </a:p>
        </p:txBody>
      </p:sp>
      <p:sp>
        <p:nvSpPr>
          <p:cNvPr id="6" name="Rectangle 4">
            <a:extLst>
              <a:ext uri="{FF2B5EF4-FFF2-40B4-BE49-F238E27FC236}">
                <a16:creationId xmlns:a16="http://schemas.microsoft.com/office/drawing/2014/main" id="{F256CA30-47B0-AC9F-6569-BC80CDB36DB2}"/>
              </a:ext>
            </a:extLst>
          </p:cNvPr>
          <p:cNvSpPr>
            <a:spLocks noGrp="1" noChangeArrowheads="1"/>
          </p:cNvSpPr>
          <p:nvPr>
            <p:ph type="dt" sz="half" idx="12"/>
          </p:nvPr>
        </p:nvSpPr>
        <p:spPr>
          <a:ln/>
        </p:spPr>
        <p:txBody>
          <a:bodyPr/>
          <a:lstStyle>
            <a:lvl1pPr>
              <a:defRPr/>
            </a:lvl1pPr>
          </a:lstStyle>
          <a:p>
            <a:pPr>
              <a:defRPr/>
            </a:pPr>
            <a:r>
              <a:rPr lang="en-US"/>
              <a:t>www.themegallery.com</a:t>
            </a:r>
          </a:p>
        </p:txBody>
      </p:sp>
    </p:spTree>
    <p:extLst>
      <p:ext uri="{BB962C8B-B14F-4D97-AF65-F5344CB8AC3E}">
        <p14:creationId xmlns:p14="http://schemas.microsoft.com/office/powerpoint/2010/main" val="9945093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4"/>
            <a:ext cx="8458200" cy="563563"/>
          </a:xfrm>
        </p:spPr>
        <p:txBody>
          <a:bodyPr/>
          <a:lstStyle/>
          <a:p>
            <a:r>
              <a:rPr lang="en-US"/>
              <a:t>Click to edit Master title style</a:t>
            </a:r>
          </a:p>
        </p:txBody>
      </p:sp>
      <p:sp>
        <p:nvSpPr>
          <p:cNvPr id="3" name="Table Placeholder 2"/>
          <p:cNvSpPr>
            <a:spLocks noGrp="1"/>
          </p:cNvSpPr>
          <p:nvPr>
            <p:ph type="tbl" idx="1"/>
          </p:nvPr>
        </p:nvSpPr>
        <p:spPr>
          <a:xfrm>
            <a:off x="457200" y="1152529"/>
            <a:ext cx="8229600" cy="5248275"/>
          </a:xfrm>
        </p:spPr>
        <p:txBody>
          <a:bodyPr/>
          <a:lstStyle/>
          <a:p>
            <a:pPr lvl="0"/>
            <a:r>
              <a:rPr lang="en-US" noProof="0"/>
              <a:t>Click icon to add table</a:t>
            </a:r>
          </a:p>
        </p:txBody>
      </p:sp>
      <p:sp>
        <p:nvSpPr>
          <p:cNvPr id="4" name="Rectangle 5">
            <a:extLst>
              <a:ext uri="{FF2B5EF4-FFF2-40B4-BE49-F238E27FC236}">
                <a16:creationId xmlns:a16="http://schemas.microsoft.com/office/drawing/2014/main" id="{06EA097D-E4C3-A260-33F4-8B331F0E9DB1}"/>
              </a:ext>
            </a:extLst>
          </p:cNvPr>
          <p:cNvSpPr>
            <a:spLocks noGrp="1" noChangeArrowheads="1"/>
          </p:cNvSpPr>
          <p:nvPr>
            <p:ph type="ftr" sz="quarter" idx="10"/>
          </p:nvPr>
        </p:nvSpPr>
        <p:spPr>
          <a:ln/>
        </p:spPr>
        <p:txBody>
          <a:bodyPr/>
          <a:lstStyle>
            <a:lvl1pPr>
              <a:defRPr/>
            </a:lvl1pPr>
          </a:lstStyle>
          <a:p>
            <a:pPr>
              <a:defRPr/>
            </a:pPr>
            <a:r>
              <a:rPr lang="en-US"/>
              <a:t>Company Logo</a:t>
            </a:r>
          </a:p>
        </p:txBody>
      </p:sp>
      <p:sp>
        <p:nvSpPr>
          <p:cNvPr id="5" name="Rectangle 6">
            <a:extLst>
              <a:ext uri="{FF2B5EF4-FFF2-40B4-BE49-F238E27FC236}">
                <a16:creationId xmlns:a16="http://schemas.microsoft.com/office/drawing/2014/main" id="{D1E16011-7E53-7D01-C0E9-F211A2B5F7BC}"/>
              </a:ext>
            </a:extLst>
          </p:cNvPr>
          <p:cNvSpPr>
            <a:spLocks noGrp="1" noChangeArrowheads="1"/>
          </p:cNvSpPr>
          <p:nvPr>
            <p:ph type="sldNum" sz="quarter" idx="11"/>
          </p:nvPr>
        </p:nvSpPr>
        <p:spPr>
          <a:ln/>
        </p:spPr>
        <p:txBody>
          <a:bodyPr/>
          <a:lstStyle>
            <a:lvl1pPr>
              <a:defRPr/>
            </a:lvl1pPr>
          </a:lstStyle>
          <a:p>
            <a:fld id="{FE24EF95-2AA0-4ED8-A2D3-A0421B3AD378}" type="slidenum">
              <a:rPr lang="en-US" altLang="en-US"/>
              <a:pPr/>
              <a:t>‹#›</a:t>
            </a:fld>
            <a:endParaRPr lang="en-US" altLang="en-US"/>
          </a:p>
        </p:txBody>
      </p:sp>
      <p:sp>
        <p:nvSpPr>
          <p:cNvPr id="6" name="Rectangle 4">
            <a:extLst>
              <a:ext uri="{FF2B5EF4-FFF2-40B4-BE49-F238E27FC236}">
                <a16:creationId xmlns:a16="http://schemas.microsoft.com/office/drawing/2014/main" id="{19F14066-5F4E-5934-F4BD-1778EE985096}"/>
              </a:ext>
            </a:extLst>
          </p:cNvPr>
          <p:cNvSpPr>
            <a:spLocks noGrp="1" noChangeArrowheads="1"/>
          </p:cNvSpPr>
          <p:nvPr>
            <p:ph type="dt" sz="half" idx="12"/>
          </p:nvPr>
        </p:nvSpPr>
        <p:spPr>
          <a:ln/>
        </p:spPr>
        <p:txBody>
          <a:bodyPr/>
          <a:lstStyle>
            <a:lvl1pPr>
              <a:defRPr/>
            </a:lvl1pPr>
          </a:lstStyle>
          <a:p>
            <a:pPr>
              <a:defRPr/>
            </a:pPr>
            <a:r>
              <a:rPr lang="en-US"/>
              <a:t>www.themegallery.com</a:t>
            </a:r>
          </a:p>
        </p:txBody>
      </p:sp>
    </p:spTree>
    <p:extLst>
      <p:ext uri="{BB962C8B-B14F-4D97-AF65-F5344CB8AC3E}">
        <p14:creationId xmlns:p14="http://schemas.microsoft.com/office/powerpoint/2010/main" val="2513094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9" name="Rectangle 15">
            <a:extLst>
              <a:ext uri="{FF2B5EF4-FFF2-40B4-BE49-F238E27FC236}">
                <a16:creationId xmlns:a16="http://schemas.microsoft.com/office/drawing/2014/main" id="{1ECE10DB-F8C8-42F0-A80A-1463FCB222CD}"/>
              </a:ext>
            </a:extLst>
          </p:cNvPr>
          <p:cNvSpPr>
            <a:spLocks noChangeArrowheads="1"/>
          </p:cNvSpPr>
          <p:nvPr/>
        </p:nvSpPr>
        <p:spPr bwMode="ltGray">
          <a:xfrm>
            <a:off x="0" y="0"/>
            <a:ext cx="9144000" cy="836613"/>
          </a:xfrm>
          <a:prstGeom prst="rect">
            <a:avLst/>
          </a:prstGeom>
          <a:gradFill rotWithShape="1">
            <a:gsLst>
              <a:gs pos="0">
                <a:schemeClr val="tx1">
                  <a:gamma/>
                  <a:shade val="46275"/>
                  <a:invGamma/>
                </a:schemeClr>
              </a:gs>
              <a:gs pos="50000">
                <a:schemeClr val="tx1"/>
              </a:gs>
              <a:gs pos="100000">
                <a:schemeClr val="tx1">
                  <a:gamma/>
                  <a:shade val="46275"/>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p>
        </p:txBody>
      </p:sp>
      <p:sp>
        <p:nvSpPr>
          <p:cNvPr id="1027" name="Rectangle 3">
            <a:extLst>
              <a:ext uri="{FF2B5EF4-FFF2-40B4-BE49-F238E27FC236}">
                <a16:creationId xmlns:a16="http://schemas.microsoft.com/office/drawing/2014/main" id="{88C23539-1E4E-90D9-52C2-B1FCF6C5C1CF}"/>
              </a:ext>
            </a:extLst>
          </p:cNvPr>
          <p:cNvSpPr>
            <a:spLocks noGrp="1" noChangeArrowheads="1"/>
          </p:cNvSpPr>
          <p:nvPr>
            <p:ph type="body" idx="1"/>
          </p:nvPr>
        </p:nvSpPr>
        <p:spPr bwMode="auto">
          <a:xfrm>
            <a:off x="457200" y="1152525"/>
            <a:ext cx="8229600" cy="524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9" name="Rectangle 5">
            <a:extLst>
              <a:ext uri="{FF2B5EF4-FFF2-40B4-BE49-F238E27FC236}">
                <a16:creationId xmlns:a16="http://schemas.microsoft.com/office/drawing/2014/main" id="{9D0EA15F-2AF8-BD09-F577-07A1AC320436}"/>
              </a:ext>
            </a:extLst>
          </p:cNvPr>
          <p:cNvSpPr>
            <a:spLocks noGrp="1" noChangeArrowheads="1"/>
          </p:cNvSpPr>
          <p:nvPr>
            <p:ph type="ftr" sz="quarter" idx="3"/>
          </p:nvPr>
        </p:nvSpPr>
        <p:spPr bwMode="auto">
          <a:xfrm>
            <a:off x="5867400" y="6461125"/>
            <a:ext cx="28956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b="1">
                <a:latin typeface="+mj-lt"/>
              </a:defRPr>
            </a:lvl1pPr>
          </a:lstStyle>
          <a:p>
            <a:pPr>
              <a:defRPr/>
            </a:pPr>
            <a:r>
              <a:rPr lang="en-US"/>
              <a:t>Company Logo</a:t>
            </a:r>
          </a:p>
        </p:txBody>
      </p:sp>
      <p:sp>
        <p:nvSpPr>
          <p:cNvPr id="1030" name="Rectangle 6">
            <a:extLst>
              <a:ext uri="{FF2B5EF4-FFF2-40B4-BE49-F238E27FC236}">
                <a16:creationId xmlns:a16="http://schemas.microsoft.com/office/drawing/2014/main" id="{9D2FC780-0832-E3A3-F06D-0C2070FD47DC}"/>
              </a:ext>
            </a:extLst>
          </p:cNvPr>
          <p:cNvSpPr>
            <a:spLocks noGrp="1" noChangeArrowheads="1"/>
          </p:cNvSpPr>
          <p:nvPr>
            <p:ph type="sldNum" sz="quarter" idx="4"/>
          </p:nvPr>
        </p:nvSpPr>
        <p:spPr bwMode="auto">
          <a:xfrm>
            <a:off x="3505200" y="6461125"/>
            <a:ext cx="21336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200">
                <a:latin typeface="Verdana" panose="020B0604030504040204" pitchFamily="34" charset="0"/>
              </a:defRPr>
            </a:lvl1pPr>
          </a:lstStyle>
          <a:p>
            <a:fld id="{8715DD3E-4C0B-4895-A1F2-EC8356ADA98C}" type="slidenum">
              <a:rPr lang="en-US" altLang="en-US"/>
              <a:pPr/>
              <a:t>‹#›</a:t>
            </a:fld>
            <a:endParaRPr lang="en-US" altLang="en-US"/>
          </a:p>
        </p:txBody>
      </p:sp>
      <p:sp>
        <p:nvSpPr>
          <p:cNvPr id="2" name="Rectangle 2">
            <a:extLst>
              <a:ext uri="{FF2B5EF4-FFF2-40B4-BE49-F238E27FC236}">
                <a16:creationId xmlns:a16="http://schemas.microsoft.com/office/drawing/2014/main" id="{B18D2161-4DB2-C7EB-1D96-C8C00870A062}"/>
              </a:ext>
            </a:extLst>
          </p:cNvPr>
          <p:cNvSpPr>
            <a:spLocks noGrp="1" noChangeArrowheads="1"/>
          </p:cNvSpPr>
          <p:nvPr>
            <p:ph type="title"/>
          </p:nvPr>
        </p:nvSpPr>
        <p:spPr bwMode="white">
          <a:xfrm>
            <a:off x="304800" y="152400"/>
            <a:ext cx="84582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31" name="Text Box 16">
            <a:extLst>
              <a:ext uri="{FF2B5EF4-FFF2-40B4-BE49-F238E27FC236}">
                <a16:creationId xmlns:a16="http://schemas.microsoft.com/office/drawing/2014/main" id="{F4825C3D-8CF6-7F9A-7B8B-5B1A06D5CED6}"/>
              </a:ext>
            </a:extLst>
          </p:cNvPr>
          <p:cNvSpPr txBox="1">
            <a:spLocks noChangeArrowheads="1"/>
          </p:cNvSpPr>
          <p:nvPr/>
        </p:nvSpPr>
        <p:spPr bwMode="gray">
          <a:xfrm>
            <a:off x="0" y="838200"/>
            <a:ext cx="9144000" cy="2444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defRPr/>
            </a:pPr>
            <a:endParaRPr lang="en-US" sz="1000" b="1">
              <a:solidFill>
                <a:schemeClr val="bg1"/>
              </a:solidFill>
              <a:latin typeface="Verdana" panose="020B0604030504040204" pitchFamily="34" charset="0"/>
            </a:endParaRPr>
          </a:p>
        </p:txBody>
      </p:sp>
      <p:sp>
        <p:nvSpPr>
          <p:cNvPr id="1028" name="Rectangle 4">
            <a:extLst>
              <a:ext uri="{FF2B5EF4-FFF2-40B4-BE49-F238E27FC236}">
                <a16:creationId xmlns:a16="http://schemas.microsoft.com/office/drawing/2014/main" id="{F198241E-0842-7FB5-0DDB-8DA55B70396D}"/>
              </a:ext>
            </a:extLst>
          </p:cNvPr>
          <p:cNvSpPr>
            <a:spLocks noGrp="1" noChangeArrowheads="1"/>
          </p:cNvSpPr>
          <p:nvPr>
            <p:ph type="dt" sz="half" idx="2"/>
          </p:nvPr>
        </p:nvSpPr>
        <p:spPr bwMode="gray">
          <a:xfrm>
            <a:off x="14288" y="838200"/>
            <a:ext cx="84582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b="1">
                <a:solidFill>
                  <a:schemeClr val="bg1"/>
                </a:solidFill>
                <a:latin typeface="+mj-lt"/>
              </a:defRPr>
            </a:lvl1pPr>
          </a:lstStyle>
          <a:p>
            <a:pPr>
              <a:defRPr/>
            </a:pPr>
            <a:r>
              <a:rPr lang="en-US"/>
              <a:t>www.themegallery.com</a:t>
            </a:r>
          </a:p>
        </p:txBody>
      </p:sp>
    </p:spTree>
  </p:cSld>
  <p:clrMap bg1="lt1" tx1="dk1" bg2="lt2" tx2="dk2" accent1="accent1" accent2="accent2" accent3="accent3" accent4="accent4" accent5="accent5" accent6="accent6" hlink="hlink" folHlink="folHlink"/>
  <p:sldLayoutIdLst>
    <p:sldLayoutId id="2147483920"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Lst>
  <p:hf sldNum="0" hdr="0"/>
  <p:txStyles>
    <p:titleStyle>
      <a:lvl1pPr algn="ctr" rtl="0" eaLnBrk="0" fontAlgn="base" hangingPunct="0">
        <a:spcBef>
          <a:spcPct val="0"/>
        </a:spcBef>
        <a:spcAft>
          <a:spcPct val="0"/>
        </a:spcAft>
        <a:defRPr sz="3200" b="1" kern="1200">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Verdana" panose="020B0604030504040204" pitchFamily="34" charset="0"/>
        </a:defRPr>
      </a:lvl2pPr>
      <a:lvl3pPr algn="ctr" rtl="0" eaLnBrk="0" fontAlgn="base" hangingPunct="0">
        <a:spcBef>
          <a:spcPct val="0"/>
        </a:spcBef>
        <a:spcAft>
          <a:spcPct val="0"/>
        </a:spcAft>
        <a:defRPr sz="3200" b="1">
          <a:solidFill>
            <a:schemeClr val="bg1"/>
          </a:solidFill>
          <a:latin typeface="Verdana" panose="020B0604030504040204" pitchFamily="34" charset="0"/>
        </a:defRPr>
      </a:lvl3pPr>
      <a:lvl4pPr algn="ctr" rtl="0" eaLnBrk="0" fontAlgn="base" hangingPunct="0">
        <a:spcBef>
          <a:spcPct val="0"/>
        </a:spcBef>
        <a:spcAft>
          <a:spcPct val="0"/>
        </a:spcAft>
        <a:defRPr sz="3200" b="1">
          <a:solidFill>
            <a:schemeClr val="bg1"/>
          </a:solidFill>
          <a:latin typeface="Verdana" panose="020B0604030504040204" pitchFamily="34" charset="0"/>
        </a:defRPr>
      </a:lvl4pPr>
      <a:lvl5pPr algn="ctr" rtl="0" eaLnBrk="0" fontAlgn="base" hangingPunct="0">
        <a:spcBef>
          <a:spcPct val="0"/>
        </a:spcBef>
        <a:spcAft>
          <a:spcPct val="0"/>
        </a:spcAft>
        <a:defRPr sz="3200" b="1">
          <a:solidFill>
            <a:schemeClr val="bg1"/>
          </a:solidFill>
          <a:latin typeface="Verdana" panose="020B0604030504040204" pitchFamily="34" charset="0"/>
        </a:defRPr>
      </a:lvl5pPr>
      <a:lvl6pPr marL="457200" algn="ctr" rtl="0" eaLnBrk="1" fontAlgn="base" hangingPunct="1">
        <a:spcBef>
          <a:spcPct val="0"/>
        </a:spcBef>
        <a:spcAft>
          <a:spcPct val="0"/>
        </a:spcAft>
        <a:defRPr sz="3200" b="1">
          <a:solidFill>
            <a:schemeClr val="bg1"/>
          </a:solidFill>
          <a:latin typeface="Verdana" panose="020B0604030504040204" pitchFamily="34" charset="0"/>
        </a:defRPr>
      </a:lvl6pPr>
      <a:lvl7pPr marL="914400" algn="ctr" rtl="0" eaLnBrk="1" fontAlgn="base" hangingPunct="1">
        <a:spcBef>
          <a:spcPct val="0"/>
        </a:spcBef>
        <a:spcAft>
          <a:spcPct val="0"/>
        </a:spcAft>
        <a:defRPr sz="3200" b="1">
          <a:solidFill>
            <a:schemeClr val="bg1"/>
          </a:solidFill>
          <a:latin typeface="Verdana" panose="020B0604030504040204" pitchFamily="34" charset="0"/>
        </a:defRPr>
      </a:lvl7pPr>
      <a:lvl8pPr marL="1371600" algn="ctr" rtl="0" eaLnBrk="1" fontAlgn="base" hangingPunct="1">
        <a:spcBef>
          <a:spcPct val="0"/>
        </a:spcBef>
        <a:spcAft>
          <a:spcPct val="0"/>
        </a:spcAft>
        <a:defRPr sz="3200" b="1">
          <a:solidFill>
            <a:schemeClr val="bg1"/>
          </a:solidFill>
          <a:latin typeface="Verdana" panose="020B0604030504040204" pitchFamily="34" charset="0"/>
        </a:defRPr>
      </a:lvl8pPr>
      <a:lvl9pPr marL="1828800" algn="ctr" rtl="0" eaLnBrk="1" fontAlgn="base" hangingPunct="1">
        <a:spcBef>
          <a:spcPct val="0"/>
        </a:spcBef>
        <a:spcAft>
          <a:spcPct val="0"/>
        </a:spcAft>
        <a:defRPr sz="3200" b="1">
          <a:solidFill>
            <a:schemeClr val="bg1"/>
          </a:solidFill>
          <a:latin typeface="Verdana" panose="020B0604030504040204" pitchFamily="34" charset="0"/>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a:extLst>
              <a:ext uri="{FF2B5EF4-FFF2-40B4-BE49-F238E27FC236}">
                <a16:creationId xmlns:a16="http://schemas.microsoft.com/office/drawing/2014/main" id="{8BB55F6E-2BDA-89FB-F3A5-763A987511CB}"/>
              </a:ext>
            </a:extLst>
          </p:cNvPr>
          <p:cNvSpPr>
            <a:spLocks noGrp="1" noChangeArrowheads="1"/>
          </p:cNvSpPr>
          <p:nvPr>
            <p:ph type="title"/>
          </p:nvPr>
        </p:nvSpPr>
        <p:spPr>
          <a:xfrm>
            <a:off x="658342" y="2288471"/>
            <a:ext cx="2185466" cy="2281059"/>
          </a:xfrm>
          <a:noFill/>
        </p:spPr>
        <p:txBody>
          <a:bodyPr vert="horz" lIns="91440" tIns="45720" rIns="91440" bIns="45720" rtlCol="0" anchor="ctr">
            <a:noAutofit/>
          </a:bodyPr>
          <a:lstStyle/>
          <a:p>
            <a:pPr algn="just" eaLnBrk="1" hangingPunct="1">
              <a:lnSpc>
                <a:spcPct val="90000"/>
              </a:lnSpc>
            </a:pPr>
            <a:r>
              <a:rPr lang="en-US" sz="2400" i="1">
                <a:effectLst/>
                <a:latin typeface="Times New Roman" panose="02020603050405020304" pitchFamily="18" charset="0"/>
                <a:ea typeface="Times New Roman" panose="02020603050405020304" pitchFamily="18" charset="0"/>
              </a:rPr>
              <a:t>Xu hướng sử dụng sàng rung tần số cao thay cho các thiết bị phân cấp trong sơ đồ nghiền vòng kín</a:t>
            </a:r>
            <a:endParaRPr lang="en-US" altLang="en-US" sz="2400" i="1" kern="1200"/>
          </a:p>
        </p:txBody>
      </p:sp>
      <p:pic>
        <p:nvPicPr>
          <p:cNvPr id="3" name="Picture 2" descr="A sign on a wood surface&#10;&#10;Description automatically generated">
            <a:extLst>
              <a:ext uri="{FF2B5EF4-FFF2-40B4-BE49-F238E27FC236}">
                <a16:creationId xmlns:a16="http://schemas.microsoft.com/office/drawing/2014/main" id="{BF91E3B1-823A-745C-130A-1BB2F6783543}"/>
              </a:ext>
            </a:extLst>
          </p:cNvPr>
          <p:cNvPicPr>
            <a:picLocks noChangeAspect="1"/>
          </p:cNvPicPr>
          <p:nvPr/>
        </p:nvPicPr>
        <p:blipFill>
          <a:blip r:embed="rId2"/>
          <a:stretch>
            <a:fillRect/>
          </a:stretch>
        </p:blipFill>
        <p:spPr>
          <a:xfrm>
            <a:off x="545759" y="3413305"/>
            <a:ext cx="8162130" cy="4408183"/>
          </a:xfrm>
          <a:prstGeom prst="rect">
            <a:avLst/>
          </a:prstGeom>
        </p:spPr>
      </p:pic>
      <p:sp>
        <p:nvSpPr>
          <p:cNvPr id="6" name="Rectangle 2">
            <a:extLst>
              <a:ext uri="{FF2B5EF4-FFF2-40B4-BE49-F238E27FC236}">
                <a16:creationId xmlns:a16="http://schemas.microsoft.com/office/drawing/2014/main" id="{6518F551-CA7E-192C-7F1D-8CCBD552D924}"/>
              </a:ext>
            </a:extLst>
          </p:cNvPr>
          <p:cNvSpPr txBox="1">
            <a:spLocks noChangeArrowheads="1"/>
          </p:cNvSpPr>
          <p:nvPr/>
        </p:nvSpPr>
        <p:spPr bwMode="white">
          <a:xfrm>
            <a:off x="217808" y="-99392"/>
            <a:ext cx="8460432" cy="108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rmAutofit/>
          </a:bodyPr>
          <a:lstStyle>
            <a:lvl1pPr algn="ctr" rtl="0" eaLnBrk="0" fontAlgn="base" hangingPunct="0">
              <a:spcBef>
                <a:spcPct val="0"/>
              </a:spcBef>
              <a:spcAft>
                <a:spcPct val="0"/>
              </a:spcAft>
              <a:defRPr sz="3200" b="1" kern="1200">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Verdana" panose="020B0604030504040204" pitchFamily="34" charset="0"/>
              </a:defRPr>
            </a:lvl2pPr>
            <a:lvl3pPr algn="ctr" rtl="0" eaLnBrk="0" fontAlgn="base" hangingPunct="0">
              <a:spcBef>
                <a:spcPct val="0"/>
              </a:spcBef>
              <a:spcAft>
                <a:spcPct val="0"/>
              </a:spcAft>
              <a:defRPr sz="3200" b="1">
                <a:solidFill>
                  <a:schemeClr val="bg1"/>
                </a:solidFill>
                <a:latin typeface="Verdana" panose="020B0604030504040204" pitchFamily="34" charset="0"/>
              </a:defRPr>
            </a:lvl3pPr>
            <a:lvl4pPr algn="ctr" rtl="0" eaLnBrk="0" fontAlgn="base" hangingPunct="0">
              <a:spcBef>
                <a:spcPct val="0"/>
              </a:spcBef>
              <a:spcAft>
                <a:spcPct val="0"/>
              </a:spcAft>
              <a:defRPr sz="3200" b="1">
                <a:solidFill>
                  <a:schemeClr val="bg1"/>
                </a:solidFill>
                <a:latin typeface="Verdana" panose="020B0604030504040204" pitchFamily="34" charset="0"/>
              </a:defRPr>
            </a:lvl4pPr>
            <a:lvl5pPr algn="ctr" rtl="0" eaLnBrk="0" fontAlgn="base" hangingPunct="0">
              <a:spcBef>
                <a:spcPct val="0"/>
              </a:spcBef>
              <a:spcAft>
                <a:spcPct val="0"/>
              </a:spcAft>
              <a:defRPr sz="3200" b="1">
                <a:solidFill>
                  <a:schemeClr val="bg1"/>
                </a:solidFill>
                <a:latin typeface="Verdana" panose="020B0604030504040204" pitchFamily="34" charset="0"/>
              </a:defRPr>
            </a:lvl5pPr>
            <a:lvl6pPr marL="457200" algn="ctr" rtl="0" eaLnBrk="1" fontAlgn="base" hangingPunct="1">
              <a:spcBef>
                <a:spcPct val="0"/>
              </a:spcBef>
              <a:spcAft>
                <a:spcPct val="0"/>
              </a:spcAft>
              <a:defRPr sz="3200" b="1">
                <a:solidFill>
                  <a:schemeClr val="bg1"/>
                </a:solidFill>
                <a:latin typeface="Verdana" panose="020B0604030504040204" pitchFamily="34" charset="0"/>
              </a:defRPr>
            </a:lvl6pPr>
            <a:lvl7pPr marL="914400" algn="ctr" rtl="0" eaLnBrk="1" fontAlgn="base" hangingPunct="1">
              <a:spcBef>
                <a:spcPct val="0"/>
              </a:spcBef>
              <a:spcAft>
                <a:spcPct val="0"/>
              </a:spcAft>
              <a:defRPr sz="3200" b="1">
                <a:solidFill>
                  <a:schemeClr val="bg1"/>
                </a:solidFill>
                <a:latin typeface="Verdana" panose="020B0604030504040204" pitchFamily="34" charset="0"/>
              </a:defRPr>
            </a:lvl7pPr>
            <a:lvl8pPr marL="1371600" algn="ctr" rtl="0" eaLnBrk="1" fontAlgn="base" hangingPunct="1">
              <a:spcBef>
                <a:spcPct val="0"/>
              </a:spcBef>
              <a:spcAft>
                <a:spcPct val="0"/>
              </a:spcAft>
              <a:defRPr sz="3200" b="1">
                <a:solidFill>
                  <a:schemeClr val="bg1"/>
                </a:solidFill>
                <a:latin typeface="Verdana" panose="020B0604030504040204" pitchFamily="34" charset="0"/>
              </a:defRPr>
            </a:lvl8pPr>
            <a:lvl9pPr marL="1828800" algn="ctr" rtl="0" eaLnBrk="1" fontAlgn="base" hangingPunct="1">
              <a:spcBef>
                <a:spcPct val="0"/>
              </a:spcBef>
              <a:spcAft>
                <a:spcPct val="0"/>
              </a:spcAft>
              <a:defRPr sz="3200" b="1">
                <a:solidFill>
                  <a:schemeClr val="bg1"/>
                </a:solidFill>
                <a:latin typeface="Verdana" panose="020B0604030504040204" pitchFamily="34" charset="0"/>
              </a:defRPr>
            </a:lvl9pPr>
          </a:lstStyle>
          <a:p>
            <a:pPr eaLnBrk="1" hangingPunct="1">
              <a:lnSpc>
                <a:spcPct val="90000"/>
              </a:lnSpc>
            </a:pPr>
            <a:endParaRPr lang="en-US" altLang="en-US" sz="3100">
              <a:solidFill>
                <a:srgbClr val="FFFFFF"/>
              </a:solidFill>
            </a:endParaRPr>
          </a:p>
        </p:txBody>
      </p:sp>
      <p:sp>
        <p:nvSpPr>
          <p:cNvPr id="7" name="Rectangle 6">
            <a:extLst>
              <a:ext uri="{FF2B5EF4-FFF2-40B4-BE49-F238E27FC236}">
                <a16:creationId xmlns:a16="http://schemas.microsoft.com/office/drawing/2014/main" id="{F387678D-2826-70A7-F217-6874FD577D2F}"/>
              </a:ext>
            </a:extLst>
          </p:cNvPr>
          <p:cNvSpPr/>
          <p:nvPr/>
        </p:nvSpPr>
        <p:spPr>
          <a:xfrm>
            <a:off x="1983257" y="107309"/>
            <a:ext cx="4929556" cy="615553"/>
          </a:xfrm>
          <a:prstGeom prst="rect">
            <a:avLst/>
          </a:prstGeom>
          <a:noFill/>
        </p:spPr>
        <p:txBody>
          <a:bodyPr wrap="none" lIns="91440" tIns="45720" rIns="91440" bIns="45720">
            <a:spAutoFit/>
          </a:bodyPr>
          <a:lstStyle/>
          <a:p>
            <a:pPr algn="ctr"/>
            <a:r>
              <a:rPr lang="en-US" sz="3400" b="1">
                <a:ln w="10160">
                  <a:solidFill>
                    <a:schemeClr val="accent5"/>
                  </a:solidFill>
                  <a:prstDash val="solid"/>
                </a:ln>
                <a:solidFill>
                  <a:srgbClr val="FFFFFF"/>
                </a:solidFill>
                <a:effectLst>
                  <a:outerShdw blurRad="38100" dist="22860" dir="5400000" algn="tl" rotWithShape="0">
                    <a:srgbClr val="000000">
                      <a:alpha val="30000"/>
                    </a:srgbClr>
                  </a:outerShdw>
                </a:effectLst>
              </a:rPr>
              <a:t>BÁO CÁO HỌC THUẬT</a:t>
            </a:r>
          </a:p>
        </p:txBody>
      </p:sp>
      <p:sp>
        <p:nvSpPr>
          <p:cNvPr id="2" name="TextBox 1">
            <a:extLst>
              <a:ext uri="{FF2B5EF4-FFF2-40B4-BE49-F238E27FC236}">
                <a16:creationId xmlns:a16="http://schemas.microsoft.com/office/drawing/2014/main" id="{A2E459C5-74F9-8476-693F-A09D635B3E77}"/>
              </a:ext>
            </a:extLst>
          </p:cNvPr>
          <p:cNvSpPr txBox="1"/>
          <p:nvPr/>
        </p:nvSpPr>
        <p:spPr>
          <a:xfrm>
            <a:off x="588895" y="6165304"/>
            <a:ext cx="8541969" cy="461665"/>
          </a:xfrm>
          <a:prstGeom prst="rect">
            <a:avLst/>
          </a:prstGeom>
          <a:noFill/>
        </p:spPr>
        <p:txBody>
          <a:bodyPr wrap="square" rtlCol="0">
            <a:spAutoFit/>
          </a:bodyPr>
          <a:lstStyle/>
          <a:p>
            <a:r>
              <a:rPr lang="en-US" sz="2400" b="1">
                <a:latin typeface="Arial" panose="020B0604020202020204" pitchFamily="34" charset="0"/>
                <a:cs typeface="Arial" panose="020B0604020202020204" pitchFamily="34" charset="0"/>
              </a:rPr>
              <a:t>Báo cáo viên: </a:t>
            </a:r>
            <a:r>
              <a:rPr lang="en-US" sz="2400" b="1">
                <a:cs typeface="Arial" panose="020B0604020202020204" pitchFamily="34" charset="0"/>
              </a:rPr>
              <a:t>Lê Việt Hà</a:t>
            </a:r>
            <a:endParaRPr lang="en-US" sz="2400">
              <a:latin typeface="Arial" panose="020B0604020202020204" pitchFamily="34" charset="0"/>
              <a:cs typeface="Arial" panose="020B0604020202020204" pitchFamily="34" charset="0"/>
            </a:endParaRPr>
          </a:p>
        </p:txBody>
      </p:sp>
      <p:sp>
        <p:nvSpPr>
          <p:cNvPr id="8" name="Rectangle 2">
            <a:extLst>
              <a:ext uri="{FF2B5EF4-FFF2-40B4-BE49-F238E27FC236}">
                <a16:creationId xmlns:a16="http://schemas.microsoft.com/office/drawing/2014/main" id="{937B461B-17D0-EBED-176F-EB29F0254510}"/>
              </a:ext>
            </a:extLst>
          </p:cNvPr>
          <p:cNvSpPr txBox="1">
            <a:spLocks noChangeArrowheads="1"/>
          </p:cNvSpPr>
          <p:nvPr/>
        </p:nvSpPr>
        <p:spPr bwMode="white">
          <a:xfrm>
            <a:off x="422386" y="5558884"/>
            <a:ext cx="8408875" cy="43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lvl1pPr algn="ctr" rtl="0" eaLnBrk="0" fontAlgn="base" hangingPunct="0">
              <a:spcBef>
                <a:spcPct val="0"/>
              </a:spcBef>
              <a:spcAft>
                <a:spcPct val="0"/>
              </a:spcAft>
              <a:defRPr sz="3200" b="1" kern="1200">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Verdana" panose="020B0604030504040204" pitchFamily="34" charset="0"/>
              </a:defRPr>
            </a:lvl2pPr>
            <a:lvl3pPr algn="ctr" rtl="0" eaLnBrk="0" fontAlgn="base" hangingPunct="0">
              <a:spcBef>
                <a:spcPct val="0"/>
              </a:spcBef>
              <a:spcAft>
                <a:spcPct val="0"/>
              </a:spcAft>
              <a:defRPr sz="3200" b="1">
                <a:solidFill>
                  <a:schemeClr val="bg1"/>
                </a:solidFill>
                <a:latin typeface="Verdana" panose="020B0604030504040204" pitchFamily="34" charset="0"/>
              </a:defRPr>
            </a:lvl3pPr>
            <a:lvl4pPr algn="ctr" rtl="0" eaLnBrk="0" fontAlgn="base" hangingPunct="0">
              <a:spcBef>
                <a:spcPct val="0"/>
              </a:spcBef>
              <a:spcAft>
                <a:spcPct val="0"/>
              </a:spcAft>
              <a:defRPr sz="3200" b="1">
                <a:solidFill>
                  <a:schemeClr val="bg1"/>
                </a:solidFill>
                <a:latin typeface="Verdana" panose="020B0604030504040204" pitchFamily="34" charset="0"/>
              </a:defRPr>
            </a:lvl4pPr>
            <a:lvl5pPr algn="ctr" rtl="0" eaLnBrk="0" fontAlgn="base" hangingPunct="0">
              <a:spcBef>
                <a:spcPct val="0"/>
              </a:spcBef>
              <a:spcAft>
                <a:spcPct val="0"/>
              </a:spcAft>
              <a:defRPr sz="3200" b="1">
                <a:solidFill>
                  <a:schemeClr val="bg1"/>
                </a:solidFill>
                <a:latin typeface="Verdana" panose="020B0604030504040204" pitchFamily="34" charset="0"/>
              </a:defRPr>
            </a:lvl5pPr>
            <a:lvl6pPr marL="457200" algn="ctr" rtl="0" eaLnBrk="1" fontAlgn="base" hangingPunct="1">
              <a:spcBef>
                <a:spcPct val="0"/>
              </a:spcBef>
              <a:spcAft>
                <a:spcPct val="0"/>
              </a:spcAft>
              <a:defRPr sz="3200" b="1">
                <a:solidFill>
                  <a:schemeClr val="bg1"/>
                </a:solidFill>
                <a:latin typeface="Verdana" panose="020B0604030504040204" pitchFamily="34" charset="0"/>
              </a:defRPr>
            </a:lvl6pPr>
            <a:lvl7pPr marL="914400" algn="ctr" rtl="0" eaLnBrk="1" fontAlgn="base" hangingPunct="1">
              <a:spcBef>
                <a:spcPct val="0"/>
              </a:spcBef>
              <a:spcAft>
                <a:spcPct val="0"/>
              </a:spcAft>
              <a:defRPr sz="3200" b="1">
                <a:solidFill>
                  <a:schemeClr val="bg1"/>
                </a:solidFill>
                <a:latin typeface="Verdana" panose="020B0604030504040204" pitchFamily="34" charset="0"/>
              </a:defRPr>
            </a:lvl7pPr>
            <a:lvl8pPr marL="1371600" algn="ctr" rtl="0" eaLnBrk="1" fontAlgn="base" hangingPunct="1">
              <a:spcBef>
                <a:spcPct val="0"/>
              </a:spcBef>
              <a:spcAft>
                <a:spcPct val="0"/>
              </a:spcAft>
              <a:defRPr sz="3200" b="1">
                <a:solidFill>
                  <a:schemeClr val="bg1"/>
                </a:solidFill>
                <a:latin typeface="Verdana" panose="020B0604030504040204" pitchFamily="34" charset="0"/>
              </a:defRPr>
            </a:lvl8pPr>
            <a:lvl9pPr marL="1828800" algn="ctr" rtl="0" eaLnBrk="1" fontAlgn="base" hangingPunct="1">
              <a:spcBef>
                <a:spcPct val="0"/>
              </a:spcBef>
              <a:spcAft>
                <a:spcPct val="0"/>
              </a:spcAft>
              <a:defRPr sz="3200" b="1">
                <a:solidFill>
                  <a:schemeClr val="bg1"/>
                </a:solidFill>
                <a:latin typeface="Verdana" panose="020B0604030504040204" pitchFamily="34" charset="0"/>
              </a:defRPr>
            </a:lvl9pPr>
          </a:lstStyle>
          <a:p>
            <a:pPr eaLnBrk="1" hangingPunct="1"/>
            <a:r>
              <a:rPr lang="en-US" sz="2400" b="0" i="1">
                <a:solidFill>
                  <a:srgbClr val="EE0000"/>
                </a:solidFill>
                <a:latin typeface="+mn-lt"/>
                <a:cs typeface="Times New Roman" panose="02020603050405020304" pitchFamily="18" charset="0"/>
              </a:rPr>
              <a:t>Tổng quan về các thuốc đè chìm thân thiện với môi trường</a:t>
            </a:r>
            <a:endParaRPr lang="en-US" altLang="en-US" sz="2400" b="0" i="1">
              <a:solidFill>
                <a:srgbClr val="EE0000"/>
              </a:solidFill>
              <a:latin typeface="+mn-lt"/>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4">
            <a:extLst>
              <a:ext uri="{FF2B5EF4-FFF2-40B4-BE49-F238E27FC236}">
                <a16:creationId xmlns:a16="http://schemas.microsoft.com/office/drawing/2014/main" id="{9797152E-64D0-50D9-5EFC-D3AB452254D4}"/>
              </a:ext>
            </a:extLst>
          </p:cNvPr>
          <p:cNvSpPr txBox="1">
            <a:spLocks noChangeArrowheads="1"/>
          </p:cNvSpPr>
          <p:nvPr/>
        </p:nvSpPr>
        <p:spPr bwMode="auto">
          <a:xfrm>
            <a:off x="2873934" y="251153"/>
            <a:ext cx="32993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hlink"/>
              </a:buClr>
              <a:buFont typeface="Wingdings" panose="05000000000000000000" pitchFamily="2" charset="2"/>
              <a:buChar char="v"/>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1" algn="ctr">
              <a:spcBef>
                <a:spcPct val="0"/>
              </a:spcBef>
              <a:buClrTx/>
              <a:buNone/>
            </a:pPr>
            <a:r>
              <a:rPr lang="en-US" altLang="en-US" b="1">
                <a:solidFill>
                  <a:schemeClr val="bg1"/>
                </a:solidFill>
                <a:ea typeface="Verdana" panose="020B0604030504040204" pitchFamily="34" charset="0"/>
                <a:cs typeface="Verdana" panose="020B0604030504040204" pitchFamily="34" charset="0"/>
              </a:rPr>
              <a:t>BÁO CÁO GỒM</a:t>
            </a:r>
          </a:p>
        </p:txBody>
      </p:sp>
      <p:grpSp>
        <p:nvGrpSpPr>
          <p:cNvPr id="12" name="Group 83">
            <a:extLst>
              <a:ext uri="{FF2B5EF4-FFF2-40B4-BE49-F238E27FC236}">
                <a16:creationId xmlns:a16="http://schemas.microsoft.com/office/drawing/2014/main" id="{5454AC73-5C9F-5E6F-573A-A8DCE5735D3A}"/>
              </a:ext>
            </a:extLst>
          </p:cNvPr>
          <p:cNvGrpSpPr>
            <a:grpSpLocks/>
          </p:cNvGrpSpPr>
          <p:nvPr/>
        </p:nvGrpSpPr>
        <p:grpSpPr bwMode="auto">
          <a:xfrm>
            <a:off x="1737916" y="1833782"/>
            <a:ext cx="5238328" cy="1024060"/>
            <a:chOff x="1296" y="1824"/>
            <a:chExt cx="2976" cy="432"/>
          </a:xfrm>
          <a:solidFill>
            <a:srgbClr val="C00000"/>
          </a:solidFill>
        </p:grpSpPr>
        <p:sp>
          <p:nvSpPr>
            <p:cNvPr id="13" name="AutoShape 84">
              <a:extLst>
                <a:ext uri="{FF2B5EF4-FFF2-40B4-BE49-F238E27FC236}">
                  <a16:creationId xmlns:a16="http://schemas.microsoft.com/office/drawing/2014/main" id="{EDD25DF1-3D0C-CD06-F779-CFC7B4C976DD}"/>
                </a:ext>
              </a:extLst>
            </p:cNvPr>
            <p:cNvSpPr>
              <a:spLocks noChangeArrowheads="1"/>
            </p:cNvSpPr>
            <p:nvPr/>
          </p:nvSpPr>
          <p:spPr bwMode="gray">
            <a:xfrm>
              <a:off x="1536" y="1899"/>
              <a:ext cx="2736" cy="288"/>
            </a:xfrm>
            <a:prstGeom prst="roundRect">
              <a:avLst>
                <a:gd name="adj" fmla="val 16667"/>
              </a:avLst>
            </a:prstGeom>
            <a:grpFill/>
            <a:ln w="12700" algn="ctr">
              <a:solidFill>
                <a:schemeClr val="bg1"/>
              </a:solidFill>
              <a:round/>
              <a:headEnd/>
              <a:tailEnd/>
            </a:ln>
            <a:effectLst>
              <a:outerShdw dist="99190" dir="2388334" algn="ctr" rotWithShape="0">
                <a:srgbClr val="333333">
                  <a:alpha val="50000"/>
                </a:srgbClr>
              </a:outerShdw>
            </a:effectLst>
          </p:spPr>
          <p:txBody>
            <a:bodyPr wrap="none" anchor="ct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defRPr/>
              </a:pPr>
              <a:endParaRPr lang="en-US" altLang="en-US" sz="1800" b="0">
                <a:solidFill>
                  <a:schemeClr val="tx1"/>
                </a:solidFill>
                <a:latin typeface="Arial" panose="020B0604020202020204" pitchFamily="34" charset="0"/>
              </a:endParaRPr>
            </a:p>
          </p:txBody>
        </p:sp>
        <p:sp>
          <p:nvSpPr>
            <p:cNvPr id="14" name="AutoShape 85">
              <a:extLst>
                <a:ext uri="{FF2B5EF4-FFF2-40B4-BE49-F238E27FC236}">
                  <a16:creationId xmlns:a16="http://schemas.microsoft.com/office/drawing/2014/main" id="{A931AF46-8B51-F778-FCA2-8427744BC3E8}"/>
                </a:ext>
              </a:extLst>
            </p:cNvPr>
            <p:cNvSpPr>
              <a:spLocks noChangeArrowheads="1"/>
            </p:cNvSpPr>
            <p:nvPr/>
          </p:nvSpPr>
          <p:spPr bwMode="gray">
            <a:xfrm>
              <a:off x="1296" y="1824"/>
              <a:ext cx="432" cy="432"/>
            </a:xfrm>
            <a:prstGeom prst="diamond">
              <a:avLst/>
            </a:prstGeom>
            <a:grp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defRPr/>
              </a:pPr>
              <a:endParaRPr lang="en-US" altLang="en-US" sz="1800" b="0">
                <a:solidFill>
                  <a:schemeClr val="tx1"/>
                </a:solidFill>
                <a:latin typeface="Arial" panose="020B0604020202020204" pitchFamily="34" charset="0"/>
              </a:endParaRPr>
            </a:p>
          </p:txBody>
        </p:sp>
        <p:sp>
          <p:nvSpPr>
            <p:cNvPr id="15" name="Text Box 86">
              <a:extLst>
                <a:ext uri="{FF2B5EF4-FFF2-40B4-BE49-F238E27FC236}">
                  <a16:creationId xmlns:a16="http://schemas.microsoft.com/office/drawing/2014/main" id="{4188174C-250A-3BA2-4A59-B31B116F0FD8}"/>
                </a:ext>
              </a:extLst>
            </p:cNvPr>
            <p:cNvSpPr txBox="1">
              <a:spLocks noChangeArrowheads="1"/>
            </p:cNvSpPr>
            <p:nvPr/>
          </p:nvSpPr>
          <p:spPr bwMode="gray">
            <a:xfrm>
              <a:off x="1735" y="1968"/>
              <a:ext cx="2160" cy="169"/>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defRPr/>
              </a:pPr>
              <a:r>
                <a:rPr lang="en-US" altLang="en-US" sz="2000">
                  <a:solidFill>
                    <a:schemeClr val="bg1"/>
                  </a:solidFill>
                  <a:latin typeface="Arial" panose="020B0604020202020204" pitchFamily="34" charset="0"/>
                </a:rPr>
                <a:t>Các loại tinh bột và ứng dụng</a:t>
              </a:r>
            </a:p>
          </p:txBody>
        </p:sp>
        <p:sp>
          <p:nvSpPr>
            <p:cNvPr id="16" name="Text Box 87">
              <a:extLst>
                <a:ext uri="{FF2B5EF4-FFF2-40B4-BE49-F238E27FC236}">
                  <a16:creationId xmlns:a16="http://schemas.microsoft.com/office/drawing/2014/main" id="{CD1C880E-7292-DBA4-00F8-FB5E15C1B19D}"/>
                </a:ext>
              </a:extLst>
            </p:cNvPr>
            <p:cNvSpPr txBox="1">
              <a:spLocks noChangeArrowheads="1"/>
            </p:cNvSpPr>
            <p:nvPr/>
          </p:nvSpPr>
          <p:spPr bwMode="gray">
            <a:xfrm>
              <a:off x="1393" y="1946"/>
              <a:ext cx="223" cy="195"/>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defRPr/>
              </a:pPr>
              <a:r>
                <a:rPr lang="en-US" altLang="en-US" sz="2400" b="0">
                  <a:solidFill>
                    <a:schemeClr val="bg1"/>
                  </a:solidFill>
                  <a:latin typeface="Arial" panose="020B0604020202020204" pitchFamily="34" charset="0"/>
                </a:rPr>
                <a:t>1</a:t>
              </a:r>
            </a:p>
          </p:txBody>
        </p:sp>
      </p:grpSp>
      <p:grpSp>
        <p:nvGrpSpPr>
          <p:cNvPr id="5124" name="Group 88">
            <a:extLst>
              <a:ext uri="{FF2B5EF4-FFF2-40B4-BE49-F238E27FC236}">
                <a16:creationId xmlns:a16="http://schemas.microsoft.com/office/drawing/2014/main" id="{3E3E9C93-031B-A6C8-6246-67E18C504733}"/>
              </a:ext>
            </a:extLst>
          </p:cNvPr>
          <p:cNvGrpSpPr>
            <a:grpSpLocks/>
          </p:cNvGrpSpPr>
          <p:nvPr/>
        </p:nvGrpSpPr>
        <p:grpSpPr bwMode="auto">
          <a:xfrm>
            <a:off x="1737494" y="2975170"/>
            <a:ext cx="5251450" cy="1090612"/>
            <a:chOff x="1296" y="1824"/>
            <a:chExt cx="2976" cy="432"/>
          </a:xfrm>
        </p:grpSpPr>
        <p:sp>
          <p:nvSpPr>
            <p:cNvPr id="5128" name="AutoShape 89">
              <a:extLst>
                <a:ext uri="{FF2B5EF4-FFF2-40B4-BE49-F238E27FC236}">
                  <a16:creationId xmlns:a16="http://schemas.microsoft.com/office/drawing/2014/main" id="{69A54014-5AC3-CE87-D89D-4F042A3030FF}"/>
                </a:ext>
              </a:extLst>
            </p:cNvPr>
            <p:cNvSpPr>
              <a:spLocks noChangeArrowheads="1"/>
            </p:cNvSpPr>
            <p:nvPr/>
          </p:nvSpPr>
          <p:spPr bwMode="gray">
            <a:xfrm>
              <a:off x="1536" y="1899"/>
              <a:ext cx="2736" cy="288"/>
            </a:xfrm>
            <a:prstGeom prst="roundRect">
              <a:avLst>
                <a:gd name="adj" fmla="val 16667"/>
              </a:avLst>
            </a:prstGeom>
            <a:solidFill>
              <a:schemeClr val="accent1"/>
            </a:solidFill>
            <a:ln w="12700" algn="ctr">
              <a:solidFill>
                <a:schemeClr val="bg1"/>
              </a:solidFill>
              <a:round/>
              <a:headEnd/>
              <a:tailEnd/>
            </a:ln>
            <a:effectLst>
              <a:outerShdw dist="99190" dir="2388334" algn="ctr" rotWithShape="0">
                <a:srgbClr val="333333">
                  <a:alpha val="50000"/>
                </a:srgbClr>
              </a:outerShdw>
            </a:effectLst>
          </p:spPr>
          <p:txBody>
            <a:bodyPr wrap="none" anchor="ctr"/>
            <a:lstStyle>
              <a:lvl1pPr>
                <a:spcBef>
                  <a:spcPct val="20000"/>
                </a:spcBef>
                <a:buClr>
                  <a:schemeClr val="hlink"/>
                </a:buClr>
                <a:buFont typeface="Wingdings" panose="05000000000000000000" pitchFamily="2" charset="2"/>
                <a:buChar char="v"/>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en-US" altLang="en-US" sz="1800"/>
            </a:p>
          </p:txBody>
        </p:sp>
        <p:sp>
          <p:nvSpPr>
            <p:cNvPr id="5129" name="AutoShape 90">
              <a:extLst>
                <a:ext uri="{FF2B5EF4-FFF2-40B4-BE49-F238E27FC236}">
                  <a16:creationId xmlns:a16="http://schemas.microsoft.com/office/drawing/2014/main" id="{9374402E-EA5B-AAD4-65FC-7A93ACA23DE5}"/>
                </a:ext>
              </a:extLst>
            </p:cNvPr>
            <p:cNvSpPr>
              <a:spLocks noChangeArrowheads="1"/>
            </p:cNvSpPr>
            <p:nvPr/>
          </p:nvSpPr>
          <p:spPr bwMode="gray">
            <a:xfrm>
              <a:off x="1296" y="1824"/>
              <a:ext cx="432" cy="432"/>
            </a:xfrm>
            <a:prstGeom prst="diamond">
              <a:avLst/>
            </a:prstGeom>
            <a:solidFill>
              <a:schemeClr val="accent1"/>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lvl1pPr>
                <a:spcBef>
                  <a:spcPct val="20000"/>
                </a:spcBef>
                <a:buClr>
                  <a:schemeClr val="hlink"/>
                </a:buClr>
                <a:buFont typeface="Wingdings" panose="05000000000000000000" pitchFamily="2" charset="2"/>
                <a:buChar char="v"/>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en-US" altLang="en-US" sz="1800"/>
            </a:p>
          </p:txBody>
        </p:sp>
        <p:sp>
          <p:nvSpPr>
            <p:cNvPr id="5130" name="Text Box 91">
              <a:extLst>
                <a:ext uri="{FF2B5EF4-FFF2-40B4-BE49-F238E27FC236}">
                  <a16:creationId xmlns:a16="http://schemas.microsoft.com/office/drawing/2014/main" id="{A45316F8-7BD0-C72D-C769-32B1B9D7891E}"/>
                </a:ext>
              </a:extLst>
            </p:cNvPr>
            <p:cNvSpPr txBox="1">
              <a:spLocks noChangeArrowheads="1"/>
            </p:cNvSpPr>
            <p:nvPr/>
          </p:nvSpPr>
          <p:spPr bwMode="gray">
            <a:xfrm>
              <a:off x="1782" y="1988"/>
              <a:ext cx="2160" cy="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v"/>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en-US" altLang="en-US" sz="2000" b="1">
                  <a:solidFill>
                    <a:schemeClr val="bg1"/>
                  </a:solidFill>
                </a:rPr>
                <a:t>Các loại phenol và ứng dụng</a:t>
              </a:r>
            </a:p>
          </p:txBody>
        </p:sp>
        <p:sp>
          <p:nvSpPr>
            <p:cNvPr id="5131" name="Text Box 92">
              <a:extLst>
                <a:ext uri="{FF2B5EF4-FFF2-40B4-BE49-F238E27FC236}">
                  <a16:creationId xmlns:a16="http://schemas.microsoft.com/office/drawing/2014/main" id="{1AD71CC2-803D-2832-43AC-4CDCA677537B}"/>
                </a:ext>
              </a:extLst>
            </p:cNvPr>
            <p:cNvSpPr txBox="1">
              <a:spLocks noChangeArrowheads="1"/>
            </p:cNvSpPr>
            <p:nvPr/>
          </p:nvSpPr>
          <p:spPr bwMode="gray">
            <a:xfrm>
              <a:off x="1404" y="1938"/>
              <a:ext cx="20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Clr>
                  <a:schemeClr val="hlink"/>
                </a:buClr>
                <a:buFont typeface="Wingdings" panose="05000000000000000000" pitchFamily="2" charset="2"/>
                <a:buChar char="v"/>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pPr>
              <a:r>
                <a:rPr lang="en-US" altLang="en-US" sz="2400">
                  <a:solidFill>
                    <a:schemeClr val="bg1"/>
                  </a:solidFill>
                </a:rPr>
                <a:t>2</a:t>
              </a:r>
            </a:p>
          </p:txBody>
        </p:sp>
      </p:grpSp>
      <p:grpSp>
        <p:nvGrpSpPr>
          <p:cNvPr id="22" name="Group 93">
            <a:extLst>
              <a:ext uri="{FF2B5EF4-FFF2-40B4-BE49-F238E27FC236}">
                <a16:creationId xmlns:a16="http://schemas.microsoft.com/office/drawing/2014/main" id="{47A9928A-7E7E-BCEC-8703-34BF7E9D70DA}"/>
              </a:ext>
            </a:extLst>
          </p:cNvPr>
          <p:cNvGrpSpPr>
            <a:grpSpLocks/>
          </p:cNvGrpSpPr>
          <p:nvPr/>
        </p:nvGrpSpPr>
        <p:grpSpPr bwMode="auto">
          <a:xfrm>
            <a:off x="1763688" y="4221088"/>
            <a:ext cx="5226007" cy="961806"/>
            <a:chOff x="1303" y="1797"/>
            <a:chExt cx="2969" cy="432"/>
          </a:xfrm>
          <a:solidFill>
            <a:srgbClr val="0070C0"/>
          </a:solidFill>
        </p:grpSpPr>
        <p:sp>
          <p:nvSpPr>
            <p:cNvPr id="23" name="AutoShape 94">
              <a:extLst>
                <a:ext uri="{FF2B5EF4-FFF2-40B4-BE49-F238E27FC236}">
                  <a16:creationId xmlns:a16="http://schemas.microsoft.com/office/drawing/2014/main" id="{5042E1D5-0001-87DF-D542-107860D261E1}"/>
                </a:ext>
              </a:extLst>
            </p:cNvPr>
            <p:cNvSpPr>
              <a:spLocks noChangeArrowheads="1"/>
            </p:cNvSpPr>
            <p:nvPr/>
          </p:nvSpPr>
          <p:spPr bwMode="gray">
            <a:xfrm>
              <a:off x="1536" y="1828"/>
              <a:ext cx="2736" cy="359"/>
            </a:xfrm>
            <a:prstGeom prst="roundRect">
              <a:avLst>
                <a:gd name="adj" fmla="val 16667"/>
              </a:avLst>
            </a:prstGeom>
            <a:grpFill/>
            <a:ln w="12700" algn="ctr">
              <a:solidFill>
                <a:schemeClr val="bg1"/>
              </a:solidFill>
              <a:round/>
              <a:headEnd/>
              <a:tailEnd/>
            </a:ln>
            <a:effectLst>
              <a:outerShdw dist="99190" dir="2388334" algn="ctr" rotWithShape="0">
                <a:srgbClr val="333333">
                  <a:alpha val="50000"/>
                </a:srgbClr>
              </a:outerShdw>
            </a:effectLst>
          </p:spPr>
          <p:txBody>
            <a:bodyPr wrap="none" anchor="ct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defRPr/>
              </a:pPr>
              <a:endParaRPr lang="en-US" altLang="en-US" sz="1800" b="0">
                <a:solidFill>
                  <a:schemeClr val="tx1"/>
                </a:solidFill>
                <a:latin typeface="Arial" panose="020B0604020202020204" pitchFamily="34" charset="0"/>
              </a:endParaRPr>
            </a:p>
          </p:txBody>
        </p:sp>
        <p:sp>
          <p:nvSpPr>
            <p:cNvPr id="24" name="AutoShape 95">
              <a:extLst>
                <a:ext uri="{FF2B5EF4-FFF2-40B4-BE49-F238E27FC236}">
                  <a16:creationId xmlns:a16="http://schemas.microsoft.com/office/drawing/2014/main" id="{7B0F0B95-738A-759D-7946-61553BAAF479}"/>
                </a:ext>
              </a:extLst>
            </p:cNvPr>
            <p:cNvSpPr>
              <a:spLocks noChangeArrowheads="1"/>
            </p:cNvSpPr>
            <p:nvPr/>
          </p:nvSpPr>
          <p:spPr bwMode="gray">
            <a:xfrm>
              <a:off x="1303" y="1797"/>
              <a:ext cx="432" cy="432"/>
            </a:xfrm>
            <a:prstGeom prst="diamond">
              <a:avLst/>
            </a:prstGeom>
            <a:grp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defRPr/>
              </a:pPr>
              <a:endParaRPr lang="en-US" altLang="en-US" sz="1800" b="0">
                <a:solidFill>
                  <a:schemeClr val="tx1"/>
                </a:solidFill>
                <a:latin typeface="Arial" panose="020B0604020202020204" pitchFamily="34" charset="0"/>
              </a:endParaRPr>
            </a:p>
          </p:txBody>
        </p:sp>
        <p:sp>
          <p:nvSpPr>
            <p:cNvPr id="25" name="Text Box 96">
              <a:extLst>
                <a:ext uri="{FF2B5EF4-FFF2-40B4-BE49-F238E27FC236}">
                  <a16:creationId xmlns:a16="http://schemas.microsoft.com/office/drawing/2014/main" id="{AEDD7473-FA37-856E-8178-26FE102CC8D6}"/>
                </a:ext>
              </a:extLst>
            </p:cNvPr>
            <p:cNvSpPr txBox="1">
              <a:spLocks noChangeArrowheads="1"/>
            </p:cNvSpPr>
            <p:nvPr/>
          </p:nvSpPr>
          <p:spPr bwMode="gray">
            <a:xfrm>
              <a:off x="1719" y="1930"/>
              <a:ext cx="2160" cy="180"/>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defRPr/>
              </a:pPr>
              <a:r>
                <a:rPr lang="en-US" altLang="en-US" sz="2000">
                  <a:solidFill>
                    <a:schemeClr val="bg1"/>
                  </a:solidFill>
                  <a:latin typeface="Arial" panose="020B0604020202020204" pitchFamily="34" charset="0"/>
                </a:rPr>
                <a:t>Các axit hữu cơ và ứng dụng</a:t>
              </a:r>
            </a:p>
          </p:txBody>
        </p:sp>
        <p:sp>
          <p:nvSpPr>
            <p:cNvPr id="26" name="Text Box 97">
              <a:extLst>
                <a:ext uri="{FF2B5EF4-FFF2-40B4-BE49-F238E27FC236}">
                  <a16:creationId xmlns:a16="http://schemas.microsoft.com/office/drawing/2014/main" id="{78DBE520-D75F-1BCF-B01B-2F98ED630B0B}"/>
                </a:ext>
              </a:extLst>
            </p:cNvPr>
            <p:cNvSpPr txBox="1">
              <a:spLocks noChangeArrowheads="1"/>
            </p:cNvSpPr>
            <p:nvPr/>
          </p:nvSpPr>
          <p:spPr bwMode="gray">
            <a:xfrm>
              <a:off x="1406" y="1941"/>
              <a:ext cx="210" cy="187"/>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defRPr/>
              </a:pPr>
              <a:r>
                <a:rPr lang="en-US" altLang="en-US" sz="2400" b="0">
                  <a:solidFill>
                    <a:schemeClr val="bg1"/>
                  </a:solidFill>
                  <a:latin typeface="Arial" panose="020B0604020202020204" pitchFamily="34" charset="0"/>
                </a:rPr>
                <a:t>3</a:t>
              </a:r>
            </a:p>
          </p:txBody>
        </p:sp>
      </p:grpSp>
      <p:pic>
        <p:nvPicPr>
          <p:cNvPr id="5127" name="Picture 5">
            <a:extLst>
              <a:ext uri="{FF2B5EF4-FFF2-40B4-BE49-F238E27FC236}">
                <a16:creationId xmlns:a16="http://schemas.microsoft.com/office/drawing/2014/main" id="{61F1DE6E-DC51-3593-4000-D3B3CD8EFD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975"/>
            <a:ext cx="1163638"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4">
            <a:extLst>
              <a:ext uri="{FF2B5EF4-FFF2-40B4-BE49-F238E27FC236}">
                <a16:creationId xmlns:a16="http://schemas.microsoft.com/office/drawing/2014/main" id="{0DC8CEA6-A775-3A3A-C2C7-66E4222FA555}"/>
              </a:ext>
            </a:extLst>
          </p:cNvPr>
          <p:cNvSpPr txBox="1">
            <a:spLocks noChangeArrowheads="1"/>
          </p:cNvSpPr>
          <p:nvPr/>
        </p:nvSpPr>
        <p:spPr bwMode="auto">
          <a:xfrm>
            <a:off x="1768669" y="220376"/>
            <a:ext cx="55098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hlink"/>
              </a:buClr>
              <a:buFont typeface="Wingdings" panose="05000000000000000000" pitchFamily="2" charset="2"/>
              <a:buChar char="v"/>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pPr>
            <a:r>
              <a:rPr lang="en-US" altLang="en-US" b="1">
                <a:solidFill>
                  <a:schemeClr val="bg1"/>
                </a:solidFill>
                <a:ea typeface="Verdana" panose="020B0604030504040204" pitchFamily="34" charset="0"/>
                <a:cs typeface="Verdana" panose="020B0604030504040204" pitchFamily="34" charset="0"/>
              </a:rPr>
              <a:t>Họ tinh bột (Polysacchride)</a:t>
            </a:r>
          </a:p>
        </p:txBody>
      </p:sp>
      <p:grpSp>
        <p:nvGrpSpPr>
          <p:cNvPr id="12" name="Group 83">
            <a:extLst>
              <a:ext uri="{FF2B5EF4-FFF2-40B4-BE49-F238E27FC236}">
                <a16:creationId xmlns:a16="http://schemas.microsoft.com/office/drawing/2014/main" id="{5A3FFF59-FB2C-EB83-5FA4-222B5A06D599}"/>
              </a:ext>
            </a:extLst>
          </p:cNvPr>
          <p:cNvGrpSpPr>
            <a:grpSpLocks/>
          </p:cNvGrpSpPr>
          <p:nvPr/>
        </p:nvGrpSpPr>
        <p:grpSpPr bwMode="auto">
          <a:xfrm>
            <a:off x="1691676" y="1492315"/>
            <a:ext cx="5238328" cy="1024060"/>
            <a:chOff x="1296" y="1824"/>
            <a:chExt cx="2976" cy="432"/>
          </a:xfrm>
          <a:solidFill>
            <a:srgbClr val="C00000"/>
          </a:solidFill>
        </p:grpSpPr>
        <p:sp>
          <p:nvSpPr>
            <p:cNvPr id="13" name="AutoShape 84">
              <a:extLst>
                <a:ext uri="{FF2B5EF4-FFF2-40B4-BE49-F238E27FC236}">
                  <a16:creationId xmlns:a16="http://schemas.microsoft.com/office/drawing/2014/main" id="{32DDE83A-0DA4-CF80-38F7-1361C8FEC8A9}"/>
                </a:ext>
              </a:extLst>
            </p:cNvPr>
            <p:cNvSpPr>
              <a:spLocks noChangeArrowheads="1"/>
            </p:cNvSpPr>
            <p:nvPr/>
          </p:nvSpPr>
          <p:spPr bwMode="gray">
            <a:xfrm>
              <a:off x="1536" y="1899"/>
              <a:ext cx="2736" cy="288"/>
            </a:xfrm>
            <a:prstGeom prst="roundRect">
              <a:avLst>
                <a:gd name="adj" fmla="val 16667"/>
              </a:avLst>
            </a:prstGeom>
            <a:grpFill/>
            <a:ln w="12700" algn="ctr">
              <a:solidFill>
                <a:schemeClr val="bg1"/>
              </a:solidFill>
              <a:round/>
              <a:headEnd/>
              <a:tailEnd/>
            </a:ln>
            <a:effectLst>
              <a:outerShdw dist="99190" dir="2388334" algn="ctr" rotWithShape="0">
                <a:srgbClr val="333333">
                  <a:alpha val="50000"/>
                </a:srgbClr>
              </a:outerShdw>
            </a:effectLst>
          </p:spPr>
          <p:txBody>
            <a:bodyPr wrap="none" anchor="ct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defRPr/>
              </a:pPr>
              <a:endParaRPr lang="en-US" altLang="en-US" sz="1800" b="0">
                <a:solidFill>
                  <a:schemeClr val="tx1"/>
                </a:solidFill>
                <a:latin typeface="Arial" panose="020B0604020202020204" pitchFamily="34" charset="0"/>
              </a:endParaRPr>
            </a:p>
          </p:txBody>
        </p:sp>
        <p:sp>
          <p:nvSpPr>
            <p:cNvPr id="14" name="AutoShape 85">
              <a:extLst>
                <a:ext uri="{FF2B5EF4-FFF2-40B4-BE49-F238E27FC236}">
                  <a16:creationId xmlns:a16="http://schemas.microsoft.com/office/drawing/2014/main" id="{9EBD8DBC-174D-B49D-1E8F-5E11BE9DF15F}"/>
                </a:ext>
              </a:extLst>
            </p:cNvPr>
            <p:cNvSpPr>
              <a:spLocks noChangeArrowheads="1"/>
            </p:cNvSpPr>
            <p:nvPr/>
          </p:nvSpPr>
          <p:spPr bwMode="gray">
            <a:xfrm>
              <a:off x="1296" y="1824"/>
              <a:ext cx="432" cy="432"/>
            </a:xfrm>
            <a:prstGeom prst="diamond">
              <a:avLst/>
            </a:prstGeom>
            <a:grp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defRPr/>
              </a:pPr>
              <a:endParaRPr lang="en-US" altLang="en-US" sz="1800" b="0">
                <a:solidFill>
                  <a:schemeClr val="tx1"/>
                </a:solidFill>
                <a:latin typeface="Arial" panose="020B0604020202020204" pitchFamily="34" charset="0"/>
              </a:endParaRPr>
            </a:p>
          </p:txBody>
        </p:sp>
        <p:sp>
          <p:nvSpPr>
            <p:cNvPr id="15" name="Text Box 86">
              <a:extLst>
                <a:ext uri="{FF2B5EF4-FFF2-40B4-BE49-F238E27FC236}">
                  <a16:creationId xmlns:a16="http://schemas.microsoft.com/office/drawing/2014/main" id="{DAFF0755-1FF7-9D49-A7B2-FB30F5D65E16}"/>
                </a:ext>
              </a:extLst>
            </p:cNvPr>
            <p:cNvSpPr txBox="1">
              <a:spLocks noChangeArrowheads="1"/>
            </p:cNvSpPr>
            <p:nvPr/>
          </p:nvSpPr>
          <p:spPr bwMode="gray">
            <a:xfrm>
              <a:off x="1735" y="1968"/>
              <a:ext cx="2484" cy="169"/>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defRPr/>
              </a:pPr>
              <a:r>
                <a:rPr lang="en-US" altLang="en-US" sz="2000">
                  <a:solidFill>
                    <a:schemeClr val="bg1"/>
                  </a:solidFill>
                  <a:latin typeface="Arial" panose="020B0604020202020204" pitchFamily="34" charset="0"/>
                </a:rPr>
                <a:t>Tinh bột (gạo, ngô, khoai tây …)</a:t>
              </a:r>
            </a:p>
          </p:txBody>
        </p:sp>
        <p:sp>
          <p:nvSpPr>
            <p:cNvPr id="16" name="Text Box 87">
              <a:extLst>
                <a:ext uri="{FF2B5EF4-FFF2-40B4-BE49-F238E27FC236}">
                  <a16:creationId xmlns:a16="http://schemas.microsoft.com/office/drawing/2014/main" id="{CEC46362-F8AE-2B45-CDF9-15B18DBF2F5C}"/>
                </a:ext>
              </a:extLst>
            </p:cNvPr>
            <p:cNvSpPr txBox="1">
              <a:spLocks noChangeArrowheads="1"/>
            </p:cNvSpPr>
            <p:nvPr/>
          </p:nvSpPr>
          <p:spPr bwMode="gray">
            <a:xfrm>
              <a:off x="1393" y="1946"/>
              <a:ext cx="223" cy="195"/>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defRPr/>
              </a:pPr>
              <a:r>
                <a:rPr lang="en-US" altLang="en-US" sz="2400" b="0">
                  <a:solidFill>
                    <a:schemeClr val="bg1"/>
                  </a:solidFill>
                  <a:latin typeface="Arial" panose="020B0604020202020204" pitchFamily="34" charset="0"/>
                </a:rPr>
                <a:t>1</a:t>
              </a:r>
            </a:p>
          </p:txBody>
        </p:sp>
      </p:grpSp>
      <p:grpSp>
        <p:nvGrpSpPr>
          <p:cNvPr id="5124" name="Group 88">
            <a:extLst>
              <a:ext uri="{FF2B5EF4-FFF2-40B4-BE49-F238E27FC236}">
                <a16:creationId xmlns:a16="http://schemas.microsoft.com/office/drawing/2014/main" id="{8094C632-FF24-6E93-4CC3-B2F670C5E4B9}"/>
              </a:ext>
            </a:extLst>
          </p:cNvPr>
          <p:cNvGrpSpPr>
            <a:grpSpLocks/>
          </p:cNvGrpSpPr>
          <p:nvPr/>
        </p:nvGrpSpPr>
        <p:grpSpPr bwMode="auto">
          <a:xfrm>
            <a:off x="1691254" y="2633703"/>
            <a:ext cx="5251450" cy="1090612"/>
            <a:chOff x="1296" y="1824"/>
            <a:chExt cx="2976" cy="432"/>
          </a:xfrm>
        </p:grpSpPr>
        <p:sp>
          <p:nvSpPr>
            <p:cNvPr id="5128" name="AutoShape 89">
              <a:extLst>
                <a:ext uri="{FF2B5EF4-FFF2-40B4-BE49-F238E27FC236}">
                  <a16:creationId xmlns:a16="http://schemas.microsoft.com/office/drawing/2014/main" id="{F5B276E9-60D3-574F-F660-56DD9416AE06}"/>
                </a:ext>
              </a:extLst>
            </p:cNvPr>
            <p:cNvSpPr>
              <a:spLocks noChangeArrowheads="1"/>
            </p:cNvSpPr>
            <p:nvPr/>
          </p:nvSpPr>
          <p:spPr bwMode="gray">
            <a:xfrm>
              <a:off x="1536" y="1899"/>
              <a:ext cx="2736" cy="288"/>
            </a:xfrm>
            <a:prstGeom prst="roundRect">
              <a:avLst>
                <a:gd name="adj" fmla="val 16667"/>
              </a:avLst>
            </a:prstGeom>
            <a:solidFill>
              <a:schemeClr val="accent1"/>
            </a:solidFill>
            <a:ln w="12700" algn="ctr">
              <a:solidFill>
                <a:schemeClr val="bg1"/>
              </a:solidFill>
              <a:round/>
              <a:headEnd/>
              <a:tailEnd/>
            </a:ln>
            <a:effectLst>
              <a:outerShdw dist="99190" dir="2388334" algn="ctr" rotWithShape="0">
                <a:srgbClr val="333333">
                  <a:alpha val="50000"/>
                </a:srgbClr>
              </a:outerShdw>
            </a:effectLst>
          </p:spPr>
          <p:txBody>
            <a:bodyPr wrap="none" anchor="ctr"/>
            <a:lstStyle>
              <a:lvl1pPr>
                <a:spcBef>
                  <a:spcPct val="20000"/>
                </a:spcBef>
                <a:buClr>
                  <a:schemeClr val="hlink"/>
                </a:buClr>
                <a:buFont typeface="Wingdings" panose="05000000000000000000" pitchFamily="2" charset="2"/>
                <a:buChar char="v"/>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en-US" altLang="en-US" sz="1800"/>
            </a:p>
          </p:txBody>
        </p:sp>
        <p:sp>
          <p:nvSpPr>
            <p:cNvPr id="5129" name="AutoShape 90">
              <a:extLst>
                <a:ext uri="{FF2B5EF4-FFF2-40B4-BE49-F238E27FC236}">
                  <a16:creationId xmlns:a16="http://schemas.microsoft.com/office/drawing/2014/main" id="{1BD78094-CF5B-88A4-54D2-8E526C610B16}"/>
                </a:ext>
              </a:extLst>
            </p:cNvPr>
            <p:cNvSpPr>
              <a:spLocks noChangeArrowheads="1"/>
            </p:cNvSpPr>
            <p:nvPr/>
          </p:nvSpPr>
          <p:spPr bwMode="gray">
            <a:xfrm>
              <a:off x="1296" y="1824"/>
              <a:ext cx="432" cy="432"/>
            </a:xfrm>
            <a:prstGeom prst="diamond">
              <a:avLst/>
            </a:prstGeom>
            <a:solidFill>
              <a:schemeClr val="accent1"/>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lvl1pPr>
                <a:spcBef>
                  <a:spcPct val="20000"/>
                </a:spcBef>
                <a:buClr>
                  <a:schemeClr val="hlink"/>
                </a:buClr>
                <a:buFont typeface="Wingdings" panose="05000000000000000000" pitchFamily="2" charset="2"/>
                <a:buChar char="v"/>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en-US" altLang="en-US" sz="1800"/>
            </a:p>
          </p:txBody>
        </p:sp>
        <p:sp>
          <p:nvSpPr>
            <p:cNvPr id="5130" name="Text Box 91">
              <a:extLst>
                <a:ext uri="{FF2B5EF4-FFF2-40B4-BE49-F238E27FC236}">
                  <a16:creationId xmlns:a16="http://schemas.microsoft.com/office/drawing/2014/main" id="{B0FE505A-AF34-4BA5-7393-967EB0CB06BF}"/>
                </a:ext>
              </a:extLst>
            </p:cNvPr>
            <p:cNvSpPr txBox="1">
              <a:spLocks noChangeArrowheads="1"/>
            </p:cNvSpPr>
            <p:nvPr/>
          </p:nvSpPr>
          <p:spPr bwMode="gray">
            <a:xfrm>
              <a:off x="1782" y="1988"/>
              <a:ext cx="2160" cy="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v"/>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pPr>
              <a:r>
                <a:rPr lang="en-US" altLang="en-US" sz="2000" b="1">
                  <a:solidFill>
                    <a:schemeClr val="bg1"/>
                  </a:solidFill>
                </a:rPr>
                <a:t>Cellulo</a:t>
              </a:r>
            </a:p>
          </p:txBody>
        </p:sp>
        <p:sp>
          <p:nvSpPr>
            <p:cNvPr id="5131" name="Text Box 92">
              <a:extLst>
                <a:ext uri="{FF2B5EF4-FFF2-40B4-BE49-F238E27FC236}">
                  <a16:creationId xmlns:a16="http://schemas.microsoft.com/office/drawing/2014/main" id="{C45EDAFA-75A0-B1C9-277C-CA707BCBA70D}"/>
                </a:ext>
              </a:extLst>
            </p:cNvPr>
            <p:cNvSpPr txBox="1">
              <a:spLocks noChangeArrowheads="1"/>
            </p:cNvSpPr>
            <p:nvPr/>
          </p:nvSpPr>
          <p:spPr bwMode="gray">
            <a:xfrm>
              <a:off x="1404" y="1938"/>
              <a:ext cx="20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Clr>
                  <a:schemeClr val="hlink"/>
                </a:buClr>
                <a:buFont typeface="Wingdings" panose="05000000000000000000" pitchFamily="2" charset="2"/>
                <a:buChar char="v"/>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pPr>
              <a:r>
                <a:rPr lang="en-US" altLang="en-US" sz="2400">
                  <a:solidFill>
                    <a:schemeClr val="bg1"/>
                  </a:solidFill>
                </a:rPr>
                <a:t>2</a:t>
              </a:r>
            </a:p>
          </p:txBody>
        </p:sp>
      </p:grpSp>
      <p:grpSp>
        <p:nvGrpSpPr>
          <p:cNvPr id="22" name="Group 93">
            <a:extLst>
              <a:ext uri="{FF2B5EF4-FFF2-40B4-BE49-F238E27FC236}">
                <a16:creationId xmlns:a16="http://schemas.microsoft.com/office/drawing/2014/main" id="{C8B8A485-8F1D-E267-DB85-69EB858CBD43}"/>
              </a:ext>
            </a:extLst>
          </p:cNvPr>
          <p:cNvGrpSpPr>
            <a:grpSpLocks/>
          </p:cNvGrpSpPr>
          <p:nvPr/>
        </p:nvGrpSpPr>
        <p:grpSpPr bwMode="auto">
          <a:xfrm>
            <a:off x="1717448" y="3879621"/>
            <a:ext cx="5226007" cy="961806"/>
            <a:chOff x="1303" y="1797"/>
            <a:chExt cx="2969" cy="432"/>
          </a:xfrm>
          <a:solidFill>
            <a:srgbClr val="0070C0"/>
          </a:solidFill>
        </p:grpSpPr>
        <p:sp>
          <p:nvSpPr>
            <p:cNvPr id="23" name="AutoShape 94">
              <a:extLst>
                <a:ext uri="{FF2B5EF4-FFF2-40B4-BE49-F238E27FC236}">
                  <a16:creationId xmlns:a16="http://schemas.microsoft.com/office/drawing/2014/main" id="{66A2B196-FCD5-7616-D50A-B9959DB7A537}"/>
                </a:ext>
              </a:extLst>
            </p:cNvPr>
            <p:cNvSpPr>
              <a:spLocks noChangeArrowheads="1"/>
            </p:cNvSpPr>
            <p:nvPr/>
          </p:nvSpPr>
          <p:spPr bwMode="gray">
            <a:xfrm>
              <a:off x="1536" y="1828"/>
              <a:ext cx="2736" cy="359"/>
            </a:xfrm>
            <a:prstGeom prst="roundRect">
              <a:avLst>
                <a:gd name="adj" fmla="val 16667"/>
              </a:avLst>
            </a:prstGeom>
            <a:grpFill/>
            <a:ln w="12700" algn="ctr">
              <a:solidFill>
                <a:schemeClr val="bg1"/>
              </a:solidFill>
              <a:round/>
              <a:headEnd/>
              <a:tailEnd/>
            </a:ln>
            <a:effectLst>
              <a:outerShdw dist="99190" dir="2388334" algn="ctr" rotWithShape="0">
                <a:srgbClr val="333333">
                  <a:alpha val="50000"/>
                </a:srgbClr>
              </a:outerShdw>
            </a:effectLst>
          </p:spPr>
          <p:txBody>
            <a:bodyPr wrap="none" anchor="ct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defRPr/>
              </a:pPr>
              <a:endParaRPr lang="en-US" altLang="en-US" sz="1800" b="0">
                <a:solidFill>
                  <a:schemeClr val="tx1"/>
                </a:solidFill>
                <a:latin typeface="Arial" panose="020B0604020202020204" pitchFamily="34" charset="0"/>
              </a:endParaRPr>
            </a:p>
          </p:txBody>
        </p:sp>
        <p:sp>
          <p:nvSpPr>
            <p:cNvPr id="24" name="AutoShape 95">
              <a:extLst>
                <a:ext uri="{FF2B5EF4-FFF2-40B4-BE49-F238E27FC236}">
                  <a16:creationId xmlns:a16="http://schemas.microsoft.com/office/drawing/2014/main" id="{51126881-AA2D-1D2D-0E53-D1A661A9A145}"/>
                </a:ext>
              </a:extLst>
            </p:cNvPr>
            <p:cNvSpPr>
              <a:spLocks noChangeArrowheads="1"/>
            </p:cNvSpPr>
            <p:nvPr/>
          </p:nvSpPr>
          <p:spPr bwMode="gray">
            <a:xfrm>
              <a:off x="1303" y="1797"/>
              <a:ext cx="432" cy="432"/>
            </a:xfrm>
            <a:prstGeom prst="diamond">
              <a:avLst/>
            </a:prstGeom>
            <a:grp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defRPr/>
              </a:pPr>
              <a:endParaRPr lang="en-US" altLang="en-US" sz="1800" b="0">
                <a:solidFill>
                  <a:schemeClr val="tx1"/>
                </a:solidFill>
                <a:latin typeface="Arial" panose="020B0604020202020204" pitchFamily="34" charset="0"/>
              </a:endParaRPr>
            </a:p>
          </p:txBody>
        </p:sp>
        <p:sp>
          <p:nvSpPr>
            <p:cNvPr id="25" name="Text Box 96">
              <a:extLst>
                <a:ext uri="{FF2B5EF4-FFF2-40B4-BE49-F238E27FC236}">
                  <a16:creationId xmlns:a16="http://schemas.microsoft.com/office/drawing/2014/main" id="{8EB96E2C-7C06-0610-A335-D758D4DCD28E}"/>
                </a:ext>
              </a:extLst>
            </p:cNvPr>
            <p:cNvSpPr txBox="1">
              <a:spLocks noChangeArrowheads="1"/>
            </p:cNvSpPr>
            <p:nvPr/>
          </p:nvSpPr>
          <p:spPr bwMode="gray">
            <a:xfrm>
              <a:off x="1759" y="1864"/>
              <a:ext cx="2160" cy="180"/>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defRPr/>
              </a:pPr>
              <a:r>
                <a:rPr lang="en-US" altLang="en-US" sz="2000">
                  <a:solidFill>
                    <a:schemeClr val="bg1"/>
                  </a:solidFill>
                  <a:latin typeface="Arial" panose="020B0604020202020204" pitchFamily="34" charset="0"/>
                </a:rPr>
                <a:t>Xanthan Gum</a:t>
              </a:r>
            </a:p>
          </p:txBody>
        </p:sp>
        <p:sp>
          <p:nvSpPr>
            <p:cNvPr id="26" name="Text Box 97">
              <a:extLst>
                <a:ext uri="{FF2B5EF4-FFF2-40B4-BE49-F238E27FC236}">
                  <a16:creationId xmlns:a16="http://schemas.microsoft.com/office/drawing/2014/main" id="{2EAFE65B-35BC-1F16-C091-9633FF0D66F7}"/>
                </a:ext>
              </a:extLst>
            </p:cNvPr>
            <p:cNvSpPr txBox="1">
              <a:spLocks noChangeArrowheads="1"/>
            </p:cNvSpPr>
            <p:nvPr/>
          </p:nvSpPr>
          <p:spPr bwMode="gray">
            <a:xfrm>
              <a:off x="1406" y="1941"/>
              <a:ext cx="210" cy="187"/>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defRPr/>
              </a:pPr>
              <a:r>
                <a:rPr lang="en-US" altLang="en-US" sz="2400" b="0">
                  <a:solidFill>
                    <a:schemeClr val="bg1"/>
                  </a:solidFill>
                  <a:latin typeface="Arial" panose="020B0604020202020204" pitchFamily="34" charset="0"/>
                </a:rPr>
                <a:t>3</a:t>
              </a:r>
            </a:p>
          </p:txBody>
        </p:sp>
      </p:grpSp>
      <p:grpSp>
        <p:nvGrpSpPr>
          <p:cNvPr id="31" name="Group 98">
            <a:extLst>
              <a:ext uri="{FF2B5EF4-FFF2-40B4-BE49-F238E27FC236}">
                <a16:creationId xmlns:a16="http://schemas.microsoft.com/office/drawing/2014/main" id="{A935071A-97C4-FB61-E43D-6FD0DBEB8548}"/>
              </a:ext>
            </a:extLst>
          </p:cNvPr>
          <p:cNvGrpSpPr>
            <a:grpSpLocks/>
          </p:cNvGrpSpPr>
          <p:nvPr/>
        </p:nvGrpSpPr>
        <p:grpSpPr bwMode="auto">
          <a:xfrm>
            <a:off x="1691680" y="5013176"/>
            <a:ext cx="5251775" cy="1159663"/>
            <a:chOff x="1296" y="1824"/>
            <a:chExt cx="2976" cy="432"/>
          </a:xfrm>
          <a:solidFill>
            <a:srgbClr val="92D050"/>
          </a:solidFill>
        </p:grpSpPr>
        <p:sp>
          <p:nvSpPr>
            <p:cNvPr id="32" name="AutoShape 99">
              <a:extLst>
                <a:ext uri="{FF2B5EF4-FFF2-40B4-BE49-F238E27FC236}">
                  <a16:creationId xmlns:a16="http://schemas.microsoft.com/office/drawing/2014/main" id="{1231EC3C-8EA3-F419-DAD5-3EBED841EC14}"/>
                </a:ext>
              </a:extLst>
            </p:cNvPr>
            <p:cNvSpPr>
              <a:spLocks noChangeArrowheads="1"/>
            </p:cNvSpPr>
            <p:nvPr/>
          </p:nvSpPr>
          <p:spPr bwMode="gray">
            <a:xfrm>
              <a:off x="1536" y="1899"/>
              <a:ext cx="2736" cy="288"/>
            </a:xfrm>
            <a:prstGeom prst="roundRect">
              <a:avLst>
                <a:gd name="adj" fmla="val 16667"/>
              </a:avLst>
            </a:prstGeom>
            <a:grpFill/>
            <a:ln w="12700" algn="ctr">
              <a:solidFill>
                <a:schemeClr val="bg1"/>
              </a:solidFill>
              <a:round/>
              <a:headEnd/>
              <a:tailEnd/>
            </a:ln>
            <a:effectLst>
              <a:outerShdw dist="99190" dir="2388334" algn="ctr" rotWithShape="0">
                <a:srgbClr val="333333">
                  <a:alpha val="50000"/>
                </a:srgbClr>
              </a:outerShdw>
            </a:effectLst>
          </p:spPr>
          <p:txBody>
            <a:bodyPr wrap="none" anchor="ct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defRPr/>
              </a:pPr>
              <a:endParaRPr lang="en-US" altLang="en-US" sz="1800" b="0">
                <a:solidFill>
                  <a:schemeClr val="tx1"/>
                </a:solidFill>
                <a:latin typeface="Arial" panose="020B0604020202020204" pitchFamily="34" charset="0"/>
              </a:endParaRPr>
            </a:p>
          </p:txBody>
        </p:sp>
        <p:sp>
          <p:nvSpPr>
            <p:cNvPr id="33" name="AutoShape 100">
              <a:extLst>
                <a:ext uri="{FF2B5EF4-FFF2-40B4-BE49-F238E27FC236}">
                  <a16:creationId xmlns:a16="http://schemas.microsoft.com/office/drawing/2014/main" id="{4E6C273F-92F0-37B4-9AD0-E6E242589747}"/>
                </a:ext>
              </a:extLst>
            </p:cNvPr>
            <p:cNvSpPr>
              <a:spLocks noChangeArrowheads="1"/>
            </p:cNvSpPr>
            <p:nvPr/>
          </p:nvSpPr>
          <p:spPr bwMode="gray">
            <a:xfrm>
              <a:off x="1296" y="1824"/>
              <a:ext cx="432" cy="432"/>
            </a:xfrm>
            <a:prstGeom prst="diamond">
              <a:avLst/>
            </a:prstGeom>
            <a:grp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defRPr/>
              </a:pPr>
              <a:endParaRPr lang="en-US" altLang="en-US" sz="1800" b="0">
                <a:solidFill>
                  <a:schemeClr val="tx1"/>
                </a:solidFill>
                <a:latin typeface="Arial" panose="020B0604020202020204" pitchFamily="34" charset="0"/>
              </a:endParaRPr>
            </a:p>
          </p:txBody>
        </p:sp>
        <p:sp>
          <p:nvSpPr>
            <p:cNvPr id="34" name="Text Box 101">
              <a:extLst>
                <a:ext uri="{FF2B5EF4-FFF2-40B4-BE49-F238E27FC236}">
                  <a16:creationId xmlns:a16="http://schemas.microsoft.com/office/drawing/2014/main" id="{D5412BC7-1964-8CF5-FE8E-54752AC22234}"/>
                </a:ext>
              </a:extLst>
            </p:cNvPr>
            <p:cNvSpPr txBox="1">
              <a:spLocks noChangeArrowheads="1"/>
            </p:cNvSpPr>
            <p:nvPr/>
          </p:nvSpPr>
          <p:spPr bwMode="gray">
            <a:xfrm>
              <a:off x="1786" y="1970"/>
              <a:ext cx="2426" cy="149"/>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defRPr/>
              </a:pPr>
              <a:r>
                <a:rPr lang="en-US" altLang="en-US" sz="2000">
                  <a:solidFill>
                    <a:schemeClr val="tx1"/>
                  </a:solidFill>
                  <a:latin typeface="Arial" panose="020B0604020202020204" pitchFamily="34" charset="0"/>
                </a:rPr>
                <a:t>Guar Gum và các loại Gum khác</a:t>
              </a:r>
            </a:p>
          </p:txBody>
        </p:sp>
        <p:sp>
          <p:nvSpPr>
            <p:cNvPr id="35" name="Text Box 102">
              <a:extLst>
                <a:ext uri="{FF2B5EF4-FFF2-40B4-BE49-F238E27FC236}">
                  <a16:creationId xmlns:a16="http://schemas.microsoft.com/office/drawing/2014/main" id="{13535913-30ED-6FF7-374A-76A9D9B8F13E}"/>
                </a:ext>
              </a:extLst>
            </p:cNvPr>
            <p:cNvSpPr txBox="1">
              <a:spLocks noChangeArrowheads="1"/>
            </p:cNvSpPr>
            <p:nvPr/>
          </p:nvSpPr>
          <p:spPr bwMode="gray">
            <a:xfrm>
              <a:off x="1385" y="1965"/>
              <a:ext cx="225" cy="17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defRPr/>
              </a:pPr>
              <a:r>
                <a:rPr lang="en-US" altLang="en-US" sz="2400" b="0">
                  <a:solidFill>
                    <a:schemeClr val="bg1"/>
                  </a:solidFill>
                  <a:latin typeface="Arial" panose="020B0604020202020204" pitchFamily="34" charset="0"/>
                </a:rPr>
                <a:t>4</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CFE2F-7421-32E4-A60A-98ABD9A0606A}"/>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2991A219-4AC1-C81F-02D3-DAB29B952756}"/>
              </a:ext>
            </a:extLst>
          </p:cNvPr>
          <p:cNvSpPr>
            <a:spLocks noGrp="1" noChangeArrowheads="1"/>
          </p:cNvSpPr>
          <p:nvPr>
            <p:ph type="title"/>
          </p:nvPr>
        </p:nvSpPr>
        <p:spPr/>
        <p:txBody>
          <a:bodyPr/>
          <a:lstStyle/>
          <a:p>
            <a:pPr lvl="1"/>
            <a:r>
              <a:rPr lang="en-US"/>
              <a:t>Tinh bột</a:t>
            </a:r>
            <a:endParaRPr lang="en-US" sz="3600"/>
          </a:p>
        </p:txBody>
      </p:sp>
      <p:sp>
        <p:nvSpPr>
          <p:cNvPr id="8" name="TextBox 7">
            <a:extLst>
              <a:ext uri="{FF2B5EF4-FFF2-40B4-BE49-F238E27FC236}">
                <a16:creationId xmlns:a16="http://schemas.microsoft.com/office/drawing/2014/main" id="{067A2B77-0FB3-2514-2A37-E13FB51A5D99}"/>
              </a:ext>
            </a:extLst>
          </p:cNvPr>
          <p:cNvSpPr txBox="1"/>
          <p:nvPr/>
        </p:nvSpPr>
        <p:spPr>
          <a:xfrm>
            <a:off x="107504" y="1124744"/>
            <a:ext cx="8928992" cy="5442516"/>
          </a:xfrm>
          <a:prstGeom prst="rect">
            <a:avLst/>
          </a:prstGeom>
          <a:noFill/>
        </p:spPr>
        <p:txBody>
          <a:bodyPr wrap="square">
            <a:spAutoFit/>
          </a:bodyPr>
          <a:lstStyle/>
          <a:p>
            <a:pPr algn="just">
              <a:lnSpc>
                <a:spcPct val="150000"/>
              </a:lnSpc>
            </a:pPr>
            <a:r>
              <a:rPr lang="en-US" dirty="0" err="1"/>
              <a:t>Là</a:t>
            </a:r>
            <a:r>
              <a:rPr lang="en-US" dirty="0"/>
              <a:t> </a:t>
            </a:r>
            <a:r>
              <a:rPr lang="en-US" dirty="0" err="1"/>
              <a:t>một</a:t>
            </a:r>
            <a:r>
              <a:rPr lang="en-US" dirty="0"/>
              <a:t> </a:t>
            </a:r>
            <a:r>
              <a:rPr lang="en-US" dirty="0" err="1"/>
              <a:t>loại</a:t>
            </a:r>
            <a:r>
              <a:rPr lang="en-US" dirty="0"/>
              <a:t> polymer </a:t>
            </a:r>
            <a:r>
              <a:rPr lang="en-US" dirty="0" err="1"/>
              <a:t>không</a:t>
            </a:r>
            <a:r>
              <a:rPr lang="en-US" dirty="0"/>
              <a:t> ion, </a:t>
            </a:r>
            <a:r>
              <a:rPr lang="en-US" dirty="0" err="1"/>
              <a:t>được</a:t>
            </a:r>
            <a:r>
              <a:rPr lang="en-US" dirty="0"/>
              <a:t> </a:t>
            </a:r>
            <a:r>
              <a:rPr lang="en-US" dirty="0" err="1"/>
              <a:t>phân</a:t>
            </a:r>
            <a:r>
              <a:rPr lang="en-US" dirty="0"/>
              <a:t> </a:t>
            </a:r>
            <a:r>
              <a:rPr lang="en-US" dirty="0" err="1"/>
              <a:t>loại</a:t>
            </a:r>
            <a:r>
              <a:rPr lang="en-US" dirty="0"/>
              <a:t> </a:t>
            </a:r>
            <a:r>
              <a:rPr lang="en-US" dirty="0" err="1"/>
              <a:t>là</a:t>
            </a:r>
            <a:r>
              <a:rPr lang="en-US" dirty="0"/>
              <a:t> polysaccharide </a:t>
            </a:r>
            <a:r>
              <a:rPr lang="en-US" dirty="0" err="1"/>
              <a:t>gồm</a:t>
            </a:r>
            <a:r>
              <a:rPr lang="en-US" dirty="0"/>
              <a:t> </a:t>
            </a:r>
            <a:r>
              <a:rPr lang="en-US" dirty="0" err="1"/>
              <a:t>các</a:t>
            </a:r>
            <a:r>
              <a:rPr lang="en-US" dirty="0"/>
              <a:t> </a:t>
            </a:r>
            <a:r>
              <a:rPr lang="en-US" dirty="0" err="1"/>
              <a:t>monome</a:t>
            </a:r>
            <a:r>
              <a:rPr lang="en-US" dirty="0"/>
              <a:t> glucose </a:t>
            </a:r>
            <a:r>
              <a:rPr lang="en-US" dirty="0" err="1"/>
              <a:t>liên</a:t>
            </a:r>
            <a:r>
              <a:rPr lang="en-US" dirty="0"/>
              <a:t> </a:t>
            </a:r>
            <a:r>
              <a:rPr lang="en-US" dirty="0" err="1"/>
              <a:t>kết</a:t>
            </a:r>
            <a:r>
              <a:rPr lang="en-US" dirty="0"/>
              <a:t> </a:t>
            </a:r>
            <a:r>
              <a:rPr lang="en-US" dirty="0" err="1"/>
              <a:t>với</a:t>
            </a:r>
            <a:r>
              <a:rPr lang="en-US" dirty="0"/>
              <a:t> </a:t>
            </a:r>
            <a:r>
              <a:rPr lang="en-US" dirty="0" err="1"/>
              <a:t>nhau</a:t>
            </a:r>
            <a:r>
              <a:rPr lang="en-US" dirty="0"/>
              <a:t> </a:t>
            </a:r>
            <a:r>
              <a:rPr lang="en-US" dirty="0" err="1"/>
              <a:t>bằng</a:t>
            </a:r>
            <a:r>
              <a:rPr lang="en-US" dirty="0"/>
              <a:t> </a:t>
            </a:r>
            <a:r>
              <a:rPr lang="en-US" dirty="0" err="1"/>
              <a:t>liên</a:t>
            </a:r>
            <a:r>
              <a:rPr lang="en-US" dirty="0"/>
              <a:t> </a:t>
            </a:r>
            <a:r>
              <a:rPr lang="en-US" dirty="0" err="1"/>
              <a:t>kết</a:t>
            </a:r>
            <a:r>
              <a:rPr lang="en-US" dirty="0"/>
              <a:t> </a:t>
            </a:r>
            <a:r>
              <a:rPr lang="en-US" dirty="0" err="1"/>
              <a:t>glycosid</a:t>
            </a:r>
            <a:r>
              <a:rPr lang="en-US" dirty="0"/>
              <a:t>. Công </a:t>
            </a:r>
            <a:r>
              <a:rPr lang="en-US" dirty="0" err="1"/>
              <a:t>thức</a:t>
            </a:r>
            <a:r>
              <a:rPr lang="en-US" dirty="0"/>
              <a:t> </a:t>
            </a:r>
            <a:r>
              <a:rPr lang="en-US" dirty="0" err="1"/>
              <a:t>hóa</a:t>
            </a:r>
            <a:r>
              <a:rPr lang="en-US" dirty="0"/>
              <a:t> </a:t>
            </a:r>
            <a:r>
              <a:rPr lang="en-US" dirty="0" err="1"/>
              <a:t>học</a:t>
            </a:r>
            <a:r>
              <a:rPr lang="en-US" dirty="0"/>
              <a:t> </a:t>
            </a:r>
            <a:r>
              <a:rPr lang="en-US" dirty="0" err="1"/>
              <a:t>của</a:t>
            </a:r>
            <a:r>
              <a:rPr lang="en-US" dirty="0"/>
              <a:t> </a:t>
            </a:r>
            <a:r>
              <a:rPr lang="en-US" dirty="0" err="1"/>
              <a:t>phân</a:t>
            </a:r>
            <a:r>
              <a:rPr lang="en-US" dirty="0"/>
              <a:t> </a:t>
            </a:r>
            <a:r>
              <a:rPr lang="en-US" dirty="0" err="1"/>
              <a:t>tử</a:t>
            </a:r>
            <a:r>
              <a:rPr lang="en-US" dirty="0"/>
              <a:t> </a:t>
            </a:r>
            <a:r>
              <a:rPr lang="en-US" dirty="0" err="1"/>
              <a:t>tinh</a:t>
            </a:r>
            <a:r>
              <a:rPr lang="en-US" dirty="0"/>
              <a:t> </a:t>
            </a:r>
            <a:r>
              <a:rPr lang="en-US" dirty="0" err="1"/>
              <a:t>bột</a:t>
            </a:r>
            <a:r>
              <a:rPr lang="en-US" dirty="0"/>
              <a:t> </a:t>
            </a:r>
            <a:r>
              <a:rPr lang="en-US" dirty="0" err="1"/>
              <a:t>là</a:t>
            </a:r>
            <a:r>
              <a:rPr lang="en-US" dirty="0"/>
              <a:t> (C₆H₁₀O₅)ₙ.</a:t>
            </a:r>
          </a:p>
          <a:p>
            <a:pPr algn="just">
              <a:lnSpc>
                <a:spcPct val="150000"/>
              </a:lnSpc>
            </a:pPr>
            <a:r>
              <a:rPr lang="en-US" dirty="0" err="1"/>
              <a:t>Có</a:t>
            </a:r>
            <a:r>
              <a:rPr lang="en-US" dirty="0"/>
              <a:t> </a:t>
            </a:r>
            <a:r>
              <a:rPr lang="en-US" dirty="0" err="1"/>
              <a:t>hai</a:t>
            </a:r>
            <a:r>
              <a:rPr lang="en-US" dirty="0"/>
              <a:t> </a:t>
            </a:r>
            <a:r>
              <a:rPr lang="en-US" dirty="0" err="1"/>
              <a:t>loại</a:t>
            </a:r>
            <a:r>
              <a:rPr lang="en-US" dirty="0"/>
              <a:t> polymer glucose </a:t>
            </a:r>
            <a:r>
              <a:rPr lang="en-US" dirty="0" err="1"/>
              <a:t>chính</a:t>
            </a:r>
            <a:r>
              <a:rPr lang="en-US" dirty="0"/>
              <a:t> </a:t>
            </a:r>
            <a:r>
              <a:rPr lang="en-US" dirty="0" err="1"/>
              <a:t>trong</a:t>
            </a:r>
            <a:r>
              <a:rPr lang="en-US" dirty="0"/>
              <a:t> </a:t>
            </a:r>
            <a:r>
              <a:rPr lang="en-US" dirty="0" err="1"/>
              <a:t>tinh</a:t>
            </a:r>
            <a:r>
              <a:rPr lang="en-US" dirty="0"/>
              <a:t> </a:t>
            </a:r>
            <a:r>
              <a:rPr lang="en-US" dirty="0" err="1"/>
              <a:t>bột</a:t>
            </a:r>
            <a:r>
              <a:rPr lang="en-US" dirty="0"/>
              <a:t> </a:t>
            </a:r>
            <a:r>
              <a:rPr lang="en-US" dirty="0" err="1"/>
              <a:t>là</a:t>
            </a:r>
            <a:r>
              <a:rPr lang="en-US" dirty="0"/>
              <a:t> amylose (AM) </a:t>
            </a:r>
            <a:r>
              <a:rPr lang="en-US" dirty="0" err="1"/>
              <a:t>và</a:t>
            </a:r>
            <a:r>
              <a:rPr lang="en-US" dirty="0"/>
              <a:t> amylopectin (AP). Các </a:t>
            </a:r>
            <a:r>
              <a:rPr lang="en-US" dirty="0" err="1"/>
              <a:t>thành</a:t>
            </a:r>
            <a:r>
              <a:rPr lang="en-US" dirty="0"/>
              <a:t> </a:t>
            </a:r>
            <a:r>
              <a:rPr lang="en-US" dirty="0" err="1"/>
              <a:t>phần</a:t>
            </a:r>
            <a:r>
              <a:rPr lang="en-US" dirty="0"/>
              <a:t> </a:t>
            </a:r>
            <a:r>
              <a:rPr lang="en-US" dirty="0" err="1"/>
              <a:t>khác</a:t>
            </a:r>
            <a:r>
              <a:rPr lang="en-US" dirty="0"/>
              <a:t> </a:t>
            </a:r>
            <a:r>
              <a:rPr lang="en-US" dirty="0" err="1"/>
              <a:t>của</a:t>
            </a:r>
            <a:r>
              <a:rPr lang="en-US" dirty="0"/>
              <a:t> </a:t>
            </a:r>
            <a:r>
              <a:rPr lang="en-US" dirty="0" err="1"/>
              <a:t>tinh</a:t>
            </a:r>
            <a:r>
              <a:rPr lang="en-US" dirty="0"/>
              <a:t> </a:t>
            </a:r>
            <a:r>
              <a:rPr lang="en-US" dirty="0" err="1"/>
              <a:t>bột</a:t>
            </a:r>
            <a:r>
              <a:rPr lang="en-US" dirty="0"/>
              <a:t> bao </a:t>
            </a:r>
            <a:r>
              <a:rPr lang="en-US" dirty="0" err="1"/>
              <a:t>gồm</a:t>
            </a:r>
            <a:r>
              <a:rPr lang="en-US" dirty="0"/>
              <a:t> </a:t>
            </a:r>
            <a:r>
              <a:rPr lang="en-US" dirty="0" err="1"/>
              <a:t>phốt</a:t>
            </a:r>
            <a:r>
              <a:rPr lang="en-US" dirty="0"/>
              <a:t> pho, </a:t>
            </a:r>
            <a:r>
              <a:rPr lang="en-US" dirty="0" err="1"/>
              <a:t>axit</a:t>
            </a:r>
            <a:r>
              <a:rPr lang="en-US" dirty="0"/>
              <a:t> </a:t>
            </a:r>
            <a:r>
              <a:rPr lang="en-US" dirty="0" err="1"/>
              <a:t>béo</a:t>
            </a:r>
            <a:r>
              <a:rPr lang="en-US" dirty="0"/>
              <a:t>, protein </a:t>
            </a:r>
            <a:r>
              <a:rPr lang="en-US" dirty="0" err="1"/>
              <a:t>và</a:t>
            </a:r>
            <a:r>
              <a:rPr lang="en-US" dirty="0"/>
              <a:t> </a:t>
            </a:r>
            <a:r>
              <a:rPr lang="en-US" dirty="0" err="1"/>
              <a:t>một</a:t>
            </a:r>
            <a:r>
              <a:rPr lang="en-US" dirty="0"/>
              <a:t> </a:t>
            </a:r>
            <a:r>
              <a:rPr lang="en-US" dirty="0" err="1"/>
              <a:t>số</a:t>
            </a:r>
            <a:r>
              <a:rPr lang="en-US" dirty="0"/>
              <a:t> </a:t>
            </a:r>
            <a:r>
              <a:rPr lang="en-US" dirty="0" err="1"/>
              <a:t>hợp</a:t>
            </a:r>
            <a:r>
              <a:rPr lang="en-US" dirty="0"/>
              <a:t> </a:t>
            </a:r>
            <a:r>
              <a:rPr lang="en-US" dirty="0" err="1"/>
              <a:t>chất</a:t>
            </a:r>
            <a:r>
              <a:rPr lang="en-US" dirty="0"/>
              <a:t> </a:t>
            </a:r>
            <a:r>
              <a:rPr lang="en-US" dirty="0" err="1"/>
              <a:t>vô</a:t>
            </a:r>
            <a:r>
              <a:rPr lang="en-US" dirty="0"/>
              <a:t> </a:t>
            </a:r>
            <a:r>
              <a:rPr lang="en-US" dirty="0" err="1"/>
              <a:t>cơ</a:t>
            </a:r>
            <a:r>
              <a:rPr lang="en-US" dirty="0"/>
              <a:t>. </a:t>
            </a:r>
          </a:p>
          <a:p>
            <a:pPr algn="just">
              <a:lnSpc>
                <a:spcPct val="150000"/>
              </a:lnSpc>
            </a:pPr>
            <a:r>
              <a:rPr lang="en-US" b="1" dirty="0" err="1"/>
              <a:t>Biến</a:t>
            </a:r>
            <a:r>
              <a:rPr lang="en-US" b="1" dirty="0"/>
              <a:t> </a:t>
            </a:r>
            <a:r>
              <a:rPr lang="en-US" b="1" dirty="0" err="1"/>
              <a:t>tính</a:t>
            </a:r>
            <a:r>
              <a:rPr lang="en-US" b="1" dirty="0"/>
              <a:t>: </a:t>
            </a:r>
            <a:r>
              <a:rPr lang="en-US" dirty="0" err="1"/>
              <a:t>Để</a:t>
            </a:r>
            <a:r>
              <a:rPr lang="en-US" dirty="0"/>
              <a:t> </a:t>
            </a:r>
            <a:r>
              <a:rPr lang="en-US" dirty="0" err="1"/>
              <a:t>tăng</a:t>
            </a:r>
            <a:r>
              <a:rPr lang="en-US" dirty="0"/>
              <a:t> </a:t>
            </a:r>
            <a:r>
              <a:rPr lang="en-US" dirty="0" err="1"/>
              <a:t>hiệu</a:t>
            </a:r>
            <a:r>
              <a:rPr lang="en-US" dirty="0"/>
              <a:t> </a:t>
            </a:r>
            <a:r>
              <a:rPr lang="en-US" dirty="0" err="1"/>
              <a:t>quả</a:t>
            </a:r>
            <a:r>
              <a:rPr lang="en-US" dirty="0"/>
              <a:t> </a:t>
            </a:r>
            <a:r>
              <a:rPr lang="en-US" dirty="0" err="1"/>
              <a:t>hấp</a:t>
            </a:r>
            <a:r>
              <a:rPr lang="en-US" dirty="0"/>
              <a:t> </a:t>
            </a:r>
            <a:r>
              <a:rPr lang="en-US" dirty="0" err="1"/>
              <a:t>phụ</a:t>
            </a:r>
            <a:r>
              <a:rPr lang="en-US" dirty="0"/>
              <a:t> </a:t>
            </a:r>
            <a:r>
              <a:rPr lang="en-US" dirty="0" err="1"/>
              <a:t>lên</a:t>
            </a:r>
            <a:r>
              <a:rPr lang="en-US" dirty="0"/>
              <a:t> </a:t>
            </a:r>
            <a:r>
              <a:rPr lang="en-US" dirty="0" err="1"/>
              <a:t>khoáng</a:t>
            </a:r>
            <a:r>
              <a:rPr lang="en-US" dirty="0"/>
              <a:t> </a:t>
            </a:r>
            <a:r>
              <a:rPr lang="en-US" dirty="0" err="1"/>
              <a:t>vật</a:t>
            </a:r>
            <a:r>
              <a:rPr lang="en-US" dirty="0"/>
              <a:t> </a:t>
            </a:r>
            <a:r>
              <a:rPr lang="en-US" dirty="0" err="1"/>
              <a:t>và</a:t>
            </a:r>
            <a:r>
              <a:rPr lang="en-US" dirty="0"/>
              <a:t> </a:t>
            </a:r>
            <a:r>
              <a:rPr lang="en-US" dirty="0" err="1"/>
              <a:t>giảm</a:t>
            </a:r>
            <a:r>
              <a:rPr lang="en-US" dirty="0"/>
              <a:t> </a:t>
            </a:r>
            <a:r>
              <a:rPr lang="en-US" dirty="0" err="1"/>
              <a:t>lượng</a:t>
            </a:r>
            <a:r>
              <a:rPr lang="en-US" dirty="0"/>
              <a:t> </a:t>
            </a:r>
            <a:r>
              <a:rPr lang="en-US" dirty="0" err="1"/>
              <a:t>tinh</a:t>
            </a:r>
            <a:r>
              <a:rPr lang="en-US" dirty="0"/>
              <a:t> </a:t>
            </a:r>
            <a:r>
              <a:rPr lang="en-US" dirty="0" err="1"/>
              <a:t>bột</a:t>
            </a:r>
            <a:r>
              <a:rPr lang="en-US" dirty="0"/>
              <a:t> </a:t>
            </a:r>
            <a:r>
              <a:rPr lang="en-US" dirty="0" err="1"/>
              <a:t>tiêu</a:t>
            </a:r>
            <a:r>
              <a:rPr lang="en-US" dirty="0"/>
              <a:t> </a:t>
            </a:r>
            <a:r>
              <a:rPr lang="en-US" dirty="0" err="1"/>
              <a:t>thụ</a:t>
            </a:r>
            <a:r>
              <a:rPr lang="en-US" dirty="0"/>
              <a:t> </a:t>
            </a:r>
            <a:r>
              <a:rPr lang="en-US" dirty="0" err="1"/>
              <a:t>trong</a:t>
            </a:r>
            <a:r>
              <a:rPr lang="en-US" dirty="0"/>
              <a:t> </a:t>
            </a:r>
            <a:r>
              <a:rPr lang="en-US" dirty="0" err="1"/>
              <a:t>tuyển</a:t>
            </a:r>
            <a:r>
              <a:rPr lang="en-US" dirty="0"/>
              <a:t> </a:t>
            </a:r>
            <a:r>
              <a:rPr lang="en-US" dirty="0" err="1"/>
              <a:t>nổi</a:t>
            </a:r>
            <a:r>
              <a:rPr lang="en-US" dirty="0"/>
              <a:t>, </a:t>
            </a:r>
            <a:r>
              <a:rPr lang="en-US" dirty="0" err="1"/>
              <a:t>tinh</a:t>
            </a:r>
            <a:r>
              <a:rPr lang="en-US" dirty="0"/>
              <a:t> </a:t>
            </a:r>
            <a:r>
              <a:rPr lang="en-US" dirty="0" err="1"/>
              <a:t>bột</a:t>
            </a:r>
            <a:r>
              <a:rPr lang="en-US" dirty="0"/>
              <a:t> </a:t>
            </a:r>
            <a:r>
              <a:rPr lang="en-US" dirty="0" err="1"/>
              <a:t>thường</a:t>
            </a:r>
            <a:r>
              <a:rPr lang="en-US" dirty="0"/>
              <a:t> </a:t>
            </a:r>
            <a:r>
              <a:rPr lang="en-US" dirty="0" err="1"/>
              <a:t>được</a:t>
            </a:r>
            <a:r>
              <a:rPr lang="en-US" dirty="0"/>
              <a:t> dung ở </a:t>
            </a:r>
            <a:r>
              <a:rPr lang="en-US" dirty="0" err="1"/>
              <a:t>dạng</a:t>
            </a:r>
            <a:r>
              <a:rPr lang="en-US" dirty="0"/>
              <a:t> </a:t>
            </a:r>
            <a:r>
              <a:rPr lang="en-US" dirty="0" err="1"/>
              <a:t>biến</a:t>
            </a:r>
            <a:r>
              <a:rPr lang="en-US" dirty="0"/>
              <a:t> </a:t>
            </a:r>
            <a:r>
              <a:rPr lang="en-US" dirty="0" err="1"/>
              <a:t>tính</a:t>
            </a:r>
            <a:r>
              <a:rPr lang="en-US" dirty="0"/>
              <a:t>, bao </a:t>
            </a:r>
            <a:r>
              <a:rPr lang="en-US" dirty="0" err="1"/>
              <a:t>gồm</a:t>
            </a:r>
            <a:r>
              <a:rPr lang="en-US" dirty="0"/>
              <a:t> </a:t>
            </a:r>
            <a:r>
              <a:rPr lang="en-US" dirty="0" err="1"/>
              <a:t>biến</a:t>
            </a:r>
            <a:r>
              <a:rPr lang="en-US" dirty="0"/>
              <a:t> </a:t>
            </a:r>
            <a:r>
              <a:rPr lang="en-US" dirty="0" err="1"/>
              <a:t>tính</a:t>
            </a:r>
            <a:r>
              <a:rPr lang="en-US" dirty="0"/>
              <a:t> </a:t>
            </a:r>
            <a:r>
              <a:rPr lang="en-US" dirty="0" err="1"/>
              <a:t>vật</a:t>
            </a:r>
            <a:r>
              <a:rPr lang="en-US" dirty="0"/>
              <a:t> </a:t>
            </a:r>
            <a:r>
              <a:rPr lang="en-US" dirty="0" err="1"/>
              <a:t>lý</a:t>
            </a:r>
            <a:r>
              <a:rPr lang="en-US" dirty="0"/>
              <a:t>, </a:t>
            </a:r>
            <a:r>
              <a:rPr lang="en-US" dirty="0" err="1"/>
              <a:t>hóa</a:t>
            </a:r>
            <a:r>
              <a:rPr lang="en-US" dirty="0"/>
              <a:t> </a:t>
            </a:r>
            <a:r>
              <a:rPr lang="en-US" dirty="0" err="1"/>
              <a:t>học</a:t>
            </a:r>
            <a:r>
              <a:rPr lang="en-US" dirty="0"/>
              <a:t>, </a:t>
            </a:r>
            <a:r>
              <a:rPr lang="en-US" dirty="0" err="1"/>
              <a:t>hoặc</a:t>
            </a:r>
            <a:r>
              <a:rPr lang="en-US" dirty="0"/>
              <a:t> </a:t>
            </a:r>
            <a:r>
              <a:rPr lang="en-US" dirty="0" err="1"/>
              <a:t>kết</a:t>
            </a:r>
            <a:r>
              <a:rPr lang="en-US" dirty="0"/>
              <a:t> </a:t>
            </a:r>
            <a:r>
              <a:rPr lang="en-US" dirty="0" err="1"/>
              <a:t>hợp</a:t>
            </a:r>
            <a:r>
              <a:rPr lang="en-US" dirty="0"/>
              <a:t> </a:t>
            </a:r>
            <a:r>
              <a:rPr lang="en-US" dirty="0" err="1"/>
              <a:t>cả</a:t>
            </a:r>
            <a:r>
              <a:rPr lang="en-US" dirty="0"/>
              <a:t> </a:t>
            </a:r>
            <a:r>
              <a:rPr lang="en-US" dirty="0" err="1"/>
              <a:t>hai</a:t>
            </a:r>
            <a:r>
              <a:rPr lang="en-US" dirty="0"/>
              <a:t>. </a:t>
            </a:r>
          </a:p>
          <a:p>
            <a:pPr algn="just">
              <a:lnSpc>
                <a:spcPct val="150000"/>
              </a:lnSpc>
            </a:pPr>
            <a:r>
              <a:rPr lang="en-US" dirty="0" err="1"/>
              <a:t>Biến</a:t>
            </a:r>
            <a:r>
              <a:rPr lang="en-US" dirty="0"/>
              <a:t> </a:t>
            </a:r>
            <a:r>
              <a:rPr lang="en-US" dirty="0" err="1"/>
              <a:t>tính</a:t>
            </a:r>
            <a:r>
              <a:rPr lang="en-US" dirty="0"/>
              <a:t> </a:t>
            </a:r>
            <a:r>
              <a:rPr lang="en-US" dirty="0" err="1"/>
              <a:t>hóa</a:t>
            </a:r>
            <a:r>
              <a:rPr lang="en-US" dirty="0"/>
              <a:t> </a:t>
            </a:r>
            <a:r>
              <a:rPr lang="en-US" dirty="0" err="1"/>
              <a:t>học</a:t>
            </a:r>
            <a:r>
              <a:rPr lang="en-US" dirty="0"/>
              <a:t> </a:t>
            </a:r>
            <a:r>
              <a:rPr lang="en-US" dirty="0" err="1"/>
              <a:t>là</a:t>
            </a:r>
            <a:r>
              <a:rPr lang="en-US" dirty="0"/>
              <a:t> </a:t>
            </a:r>
            <a:r>
              <a:rPr lang="en-US" dirty="0" err="1"/>
              <a:t>phương</a:t>
            </a:r>
            <a:r>
              <a:rPr lang="en-US" dirty="0"/>
              <a:t> </a:t>
            </a:r>
            <a:r>
              <a:rPr lang="en-US" dirty="0" err="1"/>
              <a:t>pháp</a:t>
            </a:r>
            <a:r>
              <a:rPr lang="en-US" dirty="0"/>
              <a:t> </a:t>
            </a:r>
            <a:r>
              <a:rPr lang="en-US" dirty="0" err="1"/>
              <a:t>phổ</a:t>
            </a:r>
            <a:r>
              <a:rPr lang="en-US" dirty="0"/>
              <a:t> </a:t>
            </a:r>
            <a:r>
              <a:rPr lang="en-US" dirty="0" err="1"/>
              <a:t>biến</a:t>
            </a:r>
            <a:r>
              <a:rPr lang="en-US" dirty="0"/>
              <a:t> </a:t>
            </a:r>
            <a:r>
              <a:rPr lang="en-US" dirty="0" err="1"/>
              <a:t>nhất</a:t>
            </a:r>
            <a:r>
              <a:rPr lang="en-US" dirty="0"/>
              <a:t>. Tinh </a:t>
            </a:r>
            <a:r>
              <a:rPr lang="en-US" dirty="0" err="1"/>
              <a:t>bột</a:t>
            </a:r>
            <a:r>
              <a:rPr lang="en-US" dirty="0"/>
              <a:t> </a:t>
            </a:r>
            <a:r>
              <a:rPr lang="en-US" dirty="0" err="1"/>
              <a:t>có</a:t>
            </a:r>
            <a:r>
              <a:rPr lang="en-US" dirty="0"/>
              <a:t> </a:t>
            </a:r>
            <a:r>
              <a:rPr lang="en-US" dirty="0" err="1"/>
              <a:t>thể</a:t>
            </a:r>
            <a:r>
              <a:rPr lang="en-US" dirty="0"/>
              <a:t> </a:t>
            </a:r>
            <a:r>
              <a:rPr lang="en-US" dirty="0" err="1"/>
              <a:t>được</a:t>
            </a:r>
            <a:r>
              <a:rPr lang="en-US" dirty="0"/>
              <a:t> </a:t>
            </a:r>
            <a:r>
              <a:rPr lang="en-US" dirty="0" err="1"/>
              <a:t>chuyển</a:t>
            </a:r>
            <a:r>
              <a:rPr lang="en-US" dirty="0"/>
              <a:t> </a:t>
            </a:r>
            <a:r>
              <a:rPr lang="en-US" dirty="0" err="1"/>
              <a:t>hóa</a:t>
            </a:r>
            <a:r>
              <a:rPr lang="en-US" dirty="0"/>
              <a:t> </a:t>
            </a:r>
            <a:r>
              <a:rPr lang="en-US" dirty="0" err="1"/>
              <a:t>thành</a:t>
            </a:r>
            <a:r>
              <a:rPr lang="en-US" dirty="0"/>
              <a:t> </a:t>
            </a:r>
            <a:r>
              <a:rPr lang="en-US" dirty="0" err="1"/>
              <a:t>các</a:t>
            </a:r>
            <a:r>
              <a:rPr lang="en-US" dirty="0"/>
              <a:t> </a:t>
            </a:r>
            <a:r>
              <a:rPr lang="en-US" dirty="0" err="1"/>
              <a:t>dạng</a:t>
            </a:r>
            <a:r>
              <a:rPr lang="en-US" dirty="0"/>
              <a:t> </a:t>
            </a:r>
            <a:r>
              <a:rPr lang="en-US" dirty="0" err="1"/>
              <a:t>như</a:t>
            </a:r>
            <a:r>
              <a:rPr lang="en-US" dirty="0"/>
              <a:t>: </a:t>
            </a:r>
            <a:r>
              <a:rPr lang="en-US" dirty="0" err="1"/>
              <a:t>tinh</a:t>
            </a:r>
            <a:r>
              <a:rPr lang="en-US" dirty="0"/>
              <a:t> </a:t>
            </a:r>
            <a:r>
              <a:rPr lang="en-US" dirty="0" err="1"/>
              <a:t>bột</a:t>
            </a:r>
            <a:r>
              <a:rPr lang="en-US" dirty="0"/>
              <a:t> oxy </a:t>
            </a:r>
            <a:r>
              <a:rPr lang="en-US" dirty="0" err="1"/>
              <a:t>hóa</a:t>
            </a:r>
            <a:r>
              <a:rPr lang="en-US" dirty="0"/>
              <a:t>, dextrin, carboxymethyl starch, </a:t>
            </a:r>
            <a:r>
              <a:rPr lang="en-US" dirty="0" err="1"/>
              <a:t>tinh</a:t>
            </a:r>
            <a:r>
              <a:rPr lang="en-US" dirty="0"/>
              <a:t> </a:t>
            </a:r>
            <a:r>
              <a:rPr lang="en-US" dirty="0" err="1"/>
              <a:t>bột</a:t>
            </a:r>
            <a:r>
              <a:rPr lang="en-US" dirty="0"/>
              <a:t> </a:t>
            </a:r>
            <a:r>
              <a:rPr lang="en-US" dirty="0" err="1"/>
              <a:t>este</a:t>
            </a:r>
            <a:r>
              <a:rPr lang="en-US" dirty="0"/>
              <a:t> phosphate, </a:t>
            </a:r>
            <a:r>
              <a:rPr lang="en-US" dirty="0" err="1"/>
              <a:t>tinh</a:t>
            </a:r>
            <a:r>
              <a:rPr lang="en-US" dirty="0"/>
              <a:t> </a:t>
            </a:r>
            <a:r>
              <a:rPr lang="en-US" dirty="0" err="1"/>
              <a:t>bột</a:t>
            </a:r>
            <a:r>
              <a:rPr lang="en-US" dirty="0"/>
              <a:t> – </a:t>
            </a:r>
            <a:r>
              <a:rPr lang="en-US" dirty="0" err="1"/>
              <a:t>kim</a:t>
            </a:r>
            <a:r>
              <a:rPr lang="en-US" dirty="0"/>
              <a:t> </a:t>
            </a:r>
            <a:r>
              <a:rPr lang="en-US" dirty="0" err="1"/>
              <a:t>loại</a:t>
            </a:r>
            <a:r>
              <a:rPr lang="en-US" dirty="0"/>
              <a:t> (</a:t>
            </a:r>
            <a:r>
              <a:rPr lang="en-US" dirty="0" err="1"/>
              <a:t>phức</a:t>
            </a:r>
            <a:r>
              <a:rPr lang="en-US" dirty="0"/>
              <a:t> </a:t>
            </a:r>
            <a:r>
              <a:rPr lang="en-US" dirty="0" err="1"/>
              <a:t>chất</a:t>
            </a:r>
            <a:r>
              <a:rPr lang="en-US" dirty="0"/>
              <a:t>), </a:t>
            </a:r>
            <a:r>
              <a:rPr lang="en-US" dirty="0" err="1"/>
              <a:t>còn</a:t>
            </a:r>
            <a:r>
              <a:rPr lang="en-US" dirty="0"/>
              <a:t> </a:t>
            </a:r>
            <a:r>
              <a:rPr lang="en-US" dirty="0" err="1"/>
              <a:t>trong</a:t>
            </a:r>
            <a:r>
              <a:rPr lang="en-US" dirty="0"/>
              <a:t> </a:t>
            </a:r>
            <a:r>
              <a:rPr lang="en-US" dirty="0" err="1"/>
              <a:t>công</a:t>
            </a:r>
            <a:r>
              <a:rPr lang="en-US" dirty="0"/>
              <a:t> </a:t>
            </a:r>
            <a:r>
              <a:rPr lang="en-US" dirty="0" err="1"/>
              <a:t>nghiệp</a:t>
            </a:r>
            <a:r>
              <a:rPr lang="en-US" dirty="0"/>
              <a:t> hay </a:t>
            </a:r>
            <a:r>
              <a:rPr lang="en-US" dirty="0" err="1"/>
              <a:t>dùng</a:t>
            </a:r>
            <a:r>
              <a:rPr lang="en-US" dirty="0"/>
              <a:t> </a:t>
            </a:r>
            <a:r>
              <a:rPr lang="en-US" dirty="0" err="1"/>
              <a:t>tinh</a:t>
            </a:r>
            <a:r>
              <a:rPr lang="en-US" dirty="0"/>
              <a:t> </a:t>
            </a:r>
            <a:r>
              <a:rPr lang="en-US" dirty="0" err="1"/>
              <a:t>bột</a:t>
            </a:r>
            <a:r>
              <a:rPr lang="en-US" dirty="0"/>
              <a:t> </a:t>
            </a:r>
            <a:r>
              <a:rPr lang="en-US" dirty="0" err="1"/>
              <a:t>kiềm</a:t>
            </a:r>
            <a:r>
              <a:rPr lang="en-US" dirty="0"/>
              <a:t> </a:t>
            </a:r>
            <a:r>
              <a:rPr lang="en-US" dirty="0" err="1"/>
              <a:t>hoá</a:t>
            </a:r>
            <a:r>
              <a:rPr lang="en-US" dirty="0"/>
              <a:t>.</a:t>
            </a:r>
          </a:p>
        </p:txBody>
      </p:sp>
    </p:spTree>
    <p:extLst>
      <p:ext uri="{BB962C8B-B14F-4D97-AF65-F5344CB8AC3E}">
        <p14:creationId xmlns:p14="http://schemas.microsoft.com/office/powerpoint/2010/main" val="1548500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F47F8-D9F6-235C-BCCA-A64089557ECD}"/>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E22BB3E3-67D2-C306-7A33-862A3C8FF0EC}"/>
              </a:ext>
            </a:extLst>
          </p:cNvPr>
          <p:cNvSpPr>
            <a:spLocks noGrp="1" noChangeArrowheads="1"/>
          </p:cNvSpPr>
          <p:nvPr>
            <p:ph type="title"/>
          </p:nvPr>
        </p:nvSpPr>
        <p:spPr>
          <a:xfrm>
            <a:off x="304800" y="152400"/>
            <a:ext cx="8458200" cy="563563"/>
          </a:xfrm>
        </p:spPr>
        <p:txBody>
          <a:bodyPr wrap="square" anchor="ctr">
            <a:normAutofit/>
          </a:bodyPr>
          <a:lstStyle/>
          <a:p>
            <a:pPr lvl="1">
              <a:lnSpc>
                <a:spcPct val="90000"/>
              </a:lnSpc>
            </a:pPr>
            <a:r>
              <a:rPr lang="en-US"/>
              <a:t>Ứng dụng tinh bột trong thực tế </a:t>
            </a:r>
          </a:p>
        </p:txBody>
      </p:sp>
      <p:graphicFrame>
        <p:nvGraphicFramePr>
          <p:cNvPr id="5" name="Table 4">
            <a:extLst>
              <a:ext uri="{FF2B5EF4-FFF2-40B4-BE49-F238E27FC236}">
                <a16:creationId xmlns:a16="http://schemas.microsoft.com/office/drawing/2014/main" id="{8D039E44-B9C8-3CF0-45DA-B85D830E9948}"/>
              </a:ext>
            </a:extLst>
          </p:cNvPr>
          <p:cNvGraphicFramePr>
            <a:graphicFrameLocks noGrp="1"/>
          </p:cNvGraphicFramePr>
          <p:nvPr>
            <p:extLst>
              <p:ext uri="{D42A27DB-BD31-4B8C-83A1-F6EECF244321}">
                <p14:modId xmlns:p14="http://schemas.microsoft.com/office/powerpoint/2010/main" val="3521807459"/>
              </p:ext>
            </p:extLst>
          </p:nvPr>
        </p:nvGraphicFramePr>
        <p:xfrm>
          <a:off x="107504" y="1172449"/>
          <a:ext cx="8928992" cy="5441658"/>
        </p:xfrm>
        <a:graphic>
          <a:graphicData uri="http://schemas.openxmlformats.org/drawingml/2006/table">
            <a:tbl>
              <a:tblPr firstRow="1" bandRow="1">
                <a:tableStyleId>{5C22544A-7EE6-4342-B048-85BDC9FD1C3A}</a:tableStyleId>
              </a:tblPr>
              <a:tblGrid>
                <a:gridCol w="1416124">
                  <a:extLst>
                    <a:ext uri="{9D8B030D-6E8A-4147-A177-3AD203B41FA5}">
                      <a16:colId xmlns:a16="http://schemas.microsoft.com/office/drawing/2014/main" val="3973884510"/>
                    </a:ext>
                  </a:extLst>
                </a:gridCol>
                <a:gridCol w="1197239">
                  <a:extLst>
                    <a:ext uri="{9D8B030D-6E8A-4147-A177-3AD203B41FA5}">
                      <a16:colId xmlns:a16="http://schemas.microsoft.com/office/drawing/2014/main" val="791200098"/>
                    </a:ext>
                  </a:extLst>
                </a:gridCol>
                <a:gridCol w="2468177">
                  <a:extLst>
                    <a:ext uri="{9D8B030D-6E8A-4147-A177-3AD203B41FA5}">
                      <a16:colId xmlns:a16="http://schemas.microsoft.com/office/drawing/2014/main" val="168021348"/>
                    </a:ext>
                  </a:extLst>
                </a:gridCol>
                <a:gridCol w="906325">
                  <a:extLst>
                    <a:ext uri="{9D8B030D-6E8A-4147-A177-3AD203B41FA5}">
                      <a16:colId xmlns:a16="http://schemas.microsoft.com/office/drawing/2014/main" val="1844047841"/>
                    </a:ext>
                  </a:extLst>
                </a:gridCol>
                <a:gridCol w="2941127">
                  <a:extLst>
                    <a:ext uri="{9D8B030D-6E8A-4147-A177-3AD203B41FA5}">
                      <a16:colId xmlns:a16="http://schemas.microsoft.com/office/drawing/2014/main" val="2006807744"/>
                    </a:ext>
                  </a:extLst>
                </a:gridCol>
              </a:tblGrid>
              <a:tr h="200310">
                <a:tc>
                  <a:txBody>
                    <a:bodyPr/>
                    <a:lstStyle/>
                    <a:p>
                      <a:pPr algn="ctr" fontAlgn="ctr">
                        <a:buNone/>
                      </a:pPr>
                      <a:r>
                        <a:rPr lang="en-US" sz="1400" u="none" strike="noStrike">
                          <a:effectLst/>
                        </a:rPr>
                        <a:t>Khoáng bị đè chìm</a:t>
                      </a:r>
                      <a:endParaRPr lang="en-US" sz="1400" b="1"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Khoáng đi kèm</a:t>
                      </a:r>
                      <a:endParaRPr lang="en-US" sz="1400" b="1"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Chi phí tinh bột</a:t>
                      </a:r>
                      <a:endParaRPr lang="en-US" sz="1400" b="1"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pH</a:t>
                      </a:r>
                      <a:endParaRPr lang="en-US" sz="1400" b="1"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Thuốc tuyển khác</a:t>
                      </a:r>
                      <a:endParaRPr lang="en-US" sz="1400" b="1"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604363304"/>
                  </a:ext>
                </a:extLst>
              </a:tr>
              <a:tr h="357027">
                <a:tc>
                  <a:txBody>
                    <a:bodyPr/>
                    <a:lstStyle/>
                    <a:p>
                      <a:pPr algn="l" fontAlgn="ctr">
                        <a:buNone/>
                      </a:pPr>
                      <a:r>
                        <a:rPr lang="en-US" sz="1400" u="none" strike="noStrike">
                          <a:effectLst/>
                        </a:rPr>
                        <a:t>Hematit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Thạch anh</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5–1500 g/t (tùy loại tinh bột)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8.5–12</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DDA, DAC, Ether Amine, CaCl₂, NaOl, Mono Ether Amine</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3438708329"/>
                  </a:ext>
                </a:extLst>
              </a:tr>
              <a:tr h="200310">
                <a:tc>
                  <a:txBody>
                    <a:bodyPr/>
                    <a:lstStyle/>
                    <a:p>
                      <a:pPr algn="l" fontAlgn="ctr">
                        <a:buNone/>
                      </a:pPr>
                      <a:r>
                        <a:rPr lang="en-US" sz="1400" u="none" strike="noStrike">
                          <a:effectLst/>
                        </a:rPr>
                        <a:t>Magnetit, Paragasite</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Thạch anh</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100 mg/L</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10</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DDA 10⁻⁴ M</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1507582303"/>
                  </a:ext>
                </a:extLst>
              </a:tr>
              <a:tr h="357027">
                <a:tc>
                  <a:txBody>
                    <a:bodyPr/>
                    <a:lstStyle/>
                    <a:p>
                      <a:pPr algn="l" fontAlgn="ctr">
                        <a:buNone/>
                      </a:pPr>
                      <a:r>
                        <a:rPr lang="en-US" sz="1400" u="none" strike="noStrike">
                          <a:effectLst/>
                        </a:rPr>
                        <a:t>Hematit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Thạch anh</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400–1200 g/t (Fe³⁺/Zn²⁺/Pb²⁺/Mg²⁺-starch)</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10.5</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DDA 32 g/t</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3702979453"/>
                  </a:ext>
                </a:extLst>
              </a:tr>
              <a:tr h="200310">
                <a:tc>
                  <a:txBody>
                    <a:bodyPr/>
                    <a:lstStyle/>
                    <a:p>
                      <a:pPr algn="l" fontAlgn="ctr">
                        <a:buNone/>
                      </a:pPr>
                      <a:r>
                        <a:rPr lang="en-US" sz="1400" u="none" strike="noStrike">
                          <a:effectLst/>
                        </a:rPr>
                        <a:t>Hematit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Thạch anh</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30 mg/L</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10.5</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DDA 2 × 10⁻⁴ M</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2307036496"/>
                  </a:ext>
                </a:extLst>
              </a:tr>
              <a:tr h="200310">
                <a:tc>
                  <a:txBody>
                    <a:bodyPr/>
                    <a:lstStyle/>
                    <a:p>
                      <a:pPr algn="l" fontAlgn="ctr">
                        <a:buNone/>
                      </a:pPr>
                      <a:r>
                        <a:rPr lang="en-US" sz="1400" u="none" strike="noStrike">
                          <a:effectLst/>
                        </a:rPr>
                        <a:t>Hematit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Thạch anh</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1500 g/t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8</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Tinh bột lúa mì, CTAB</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3379121059"/>
                  </a:ext>
                </a:extLst>
              </a:tr>
              <a:tr h="200310">
                <a:tc>
                  <a:txBody>
                    <a:bodyPr/>
                    <a:lstStyle/>
                    <a:p>
                      <a:pPr algn="l" fontAlgn="ctr">
                        <a:buNone/>
                      </a:pPr>
                      <a:r>
                        <a:rPr lang="en-US" sz="1400" u="none" strike="noStrike">
                          <a:effectLst/>
                        </a:rPr>
                        <a:t>Hematit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Apatit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40 mg/dm³</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10</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 </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2290297518"/>
                  </a:ext>
                </a:extLst>
              </a:tr>
              <a:tr h="200310">
                <a:tc>
                  <a:txBody>
                    <a:bodyPr/>
                    <a:lstStyle/>
                    <a:p>
                      <a:pPr algn="l" fontAlgn="ctr">
                        <a:buNone/>
                      </a:pPr>
                      <a:r>
                        <a:rPr lang="en-US" sz="1400" u="none" strike="noStrike">
                          <a:effectLst/>
                        </a:rPr>
                        <a:t>Barit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Fluorit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125 mg/L</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7.5</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NaOl 10⁻⁴ M</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3750517877"/>
                  </a:ext>
                </a:extLst>
              </a:tr>
              <a:tr h="357027">
                <a:tc>
                  <a:txBody>
                    <a:bodyPr/>
                    <a:lstStyle/>
                    <a:p>
                      <a:pPr algn="l" fontAlgn="ctr">
                        <a:buNone/>
                      </a:pPr>
                      <a:r>
                        <a:rPr lang="en-US" sz="1400" u="none" strike="noStrike">
                          <a:effectLst/>
                        </a:rPr>
                        <a:t>Diaspor</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Illit, Pyrophyllit,...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600–1000 g/t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10–10.5</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Gemini collector (200 g/t), aluminosilicate 2×10⁻⁴ mol/L</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738467576"/>
                  </a:ext>
                </a:extLst>
              </a:tr>
              <a:tr h="200310">
                <a:tc>
                  <a:txBody>
                    <a:bodyPr/>
                    <a:lstStyle/>
                    <a:p>
                      <a:pPr algn="l" fontAlgn="ctr">
                        <a:buNone/>
                      </a:pPr>
                      <a:r>
                        <a:rPr lang="en-US" sz="1400" u="none" strike="noStrike">
                          <a:effectLst/>
                        </a:rPr>
                        <a:t>Titanaugit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Ilmenit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5 mg/L</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8</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it-IT" sz="1400" u="none" strike="noStrike">
                          <a:effectLst/>
                        </a:rPr>
                        <a:t>NaOl 2 × 10⁻⁴ mol/L</a:t>
                      </a:r>
                      <a:endParaRPr lang="it-IT"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372988561"/>
                  </a:ext>
                </a:extLst>
              </a:tr>
              <a:tr h="200310">
                <a:tc>
                  <a:txBody>
                    <a:bodyPr/>
                    <a:lstStyle/>
                    <a:p>
                      <a:pPr algn="l" fontAlgn="ctr">
                        <a:buNone/>
                      </a:pPr>
                      <a:r>
                        <a:rPr lang="en-US" sz="1400" u="none" strike="noStrike">
                          <a:effectLst/>
                        </a:rPr>
                        <a:t>Pyrit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Chalcopyrit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20 mg/L</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8</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SBX 10 mg/L</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4228135483"/>
                  </a:ext>
                </a:extLst>
              </a:tr>
              <a:tr h="200310">
                <a:tc>
                  <a:txBody>
                    <a:bodyPr/>
                    <a:lstStyle/>
                    <a:p>
                      <a:pPr algn="l" fontAlgn="ctr">
                        <a:buNone/>
                      </a:pPr>
                      <a:r>
                        <a:rPr lang="en-US" sz="1400" u="none" strike="noStrike">
                          <a:effectLst/>
                        </a:rPr>
                        <a:t>Pyrit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Arsenopyrit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5 mg/L</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12</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SBX + MIBC</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4133182304"/>
                  </a:ext>
                </a:extLst>
              </a:tr>
              <a:tr h="200310">
                <a:tc>
                  <a:txBody>
                    <a:bodyPr/>
                    <a:lstStyle/>
                    <a:p>
                      <a:pPr algn="l" fontAlgn="ctr">
                        <a:buNone/>
                      </a:pPr>
                      <a:r>
                        <a:rPr lang="en-US" sz="1400" u="none" strike="noStrike">
                          <a:effectLst/>
                        </a:rPr>
                        <a:t>Pyrrhotit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Chalcopyrit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50 mg/L</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7</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TCSS (ức chế), SBX 20 mg/L</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462562294"/>
                  </a:ext>
                </a:extLst>
              </a:tr>
              <a:tr h="200310">
                <a:tc>
                  <a:txBody>
                    <a:bodyPr/>
                    <a:lstStyle/>
                    <a:p>
                      <a:pPr algn="l" fontAlgn="ctr">
                        <a:buNone/>
                      </a:pPr>
                      <a:r>
                        <a:rPr lang="en-US" sz="1400" u="none" strike="noStrike">
                          <a:effectLst/>
                        </a:rPr>
                        <a:t>Graphit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Chalcopyrit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Oxidized starch</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7.5</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Etyl Xanthate 24 g/t, Frother FZS180</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3543097966"/>
                  </a:ext>
                </a:extLst>
              </a:tr>
              <a:tr h="200310">
                <a:tc>
                  <a:txBody>
                    <a:bodyPr/>
                    <a:lstStyle/>
                    <a:p>
                      <a:pPr algn="l" fontAlgn="ctr">
                        <a:buNone/>
                      </a:pPr>
                      <a:r>
                        <a:rPr lang="en-US" sz="1400" u="none" strike="noStrike">
                          <a:effectLst/>
                        </a:rPr>
                        <a:t>Graphit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Galen, Sphalerit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250 g/t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Kiềm nhẹ</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vi-VN" sz="1400" u="none" strike="noStrike">
                          <a:effectLst/>
                        </a:rPr>
                        <a:t>Tinh bột thương mại</a:t>
                      </a:r>
                      <a:endParaRPr lang="vi-VN"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3517329488"/>
                  </a:ext>
                </a:extLst>
              </a:tr>
              <a:tr h="200310">
                <a:tc>
                  <a:txBody>
                    <a:bodyPr/>
                    <a:lstStyle/>
                    <a:p>
                      <a:pPr algn="l" fontAlgn="ctr">
                        <a:buNone/>
                      </a:pPr>
                      <a:r>
                        <a:rPr lang="en-US" sz="1400" u="none" strike="noStrike">
                          <a:effectLst/>
                        </a:rPr>
                        <a:t>Than bitum</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Pyrit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3 kg/t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PAX, CuSO₄, MIBC</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3417949224"/>
                  </a:ext>
                </a:extLst>
              </a:tr>
              <a:tr h="200310">
                <a:tc>
                  <a:txBody>
                    <a:bodyPr/>
                    <a:lstStyle/>
                    <a:p>
                      <a:pPr algn="l" fontAlgn="ctr">
                        <a:buNone/>
                      </a:pPr>
                      <a:r>
                        <a:rPr lang="en-US" sz="1400" u="none" strike="noStrike">
                          <a:effectLst/>
                        </a:rPr>
                        <a:t>Pyrit (hoạt hóa Cu)</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500–700 g/t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9</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vi-VN" sz="1400" u="none" strike="noStrike">
                          <a:effectLst/>
                        </a:rPr>
                        <a:t>Tinh bột lúa mì (thường &amp; oxy hóa)</a:t>
                      </a:r>
                      <a:endParaRPr lang="vi-VN"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4046801996"/>
                  </a:ext>
                </a:extLst>
              </a:tr>
              <a:tr h="200310">
                <a:tc>
                  <a:txBody>
                    <a:bodyPr/>
                    <a:lstStyle/>
                    <a:p>
                      <a:pPr algn="l" fontAlgn="ctr">
                        <a:buNone/>
                      </a:pPr>
                      <a:r>
                        <a:rPr lang="en-US" sz="1400" u="none" strike="noStrike">
                          <a:effectLst/>
                        </a:rPr>
                        <a:t>Thạch anh</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Carbonate</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60 mg/L</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11.38</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NaOl, CaCl₂, Na₂CO₃</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548570674"/>
                  </a:ext>
                </a:extLst>
              </a:tr>
            </a:tbl>
          </a:graphicData>
        </a:graphic>
      </p:graphicFrame>
    </p:spTree>
    <p:extLst>
      <p:ext uri="{BB962C8B-B14F-4D97-AF65-F5344CB8AC3E}">
        <p14:creationId xmlns:p14="http://schemas.microsoft.com/office/powerpoint/2010/main" val="1208258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13E9B-8BAC-8DE5-933B-1AF9B631301A}"/>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182D60A7-01BA-2EDC-D00B-2805838E7BD7}"/>
              </a:ext>
            </a:extLst>
          </p:cNvPr>
          <p:cNvSpPr>
            <a:spLocks noGrp="1" noChangeArrowheads="1"/>
          </p:cNvSpPr>
          <p:nvPr>
            <p:ph type="title"/>
          </p:nvPr>
        </p:nvSpPr>
        <p:spPr>
          <a:xfrm>
            <a:off x="304800" y="152400"/>
            <a:ext cx="8458200" cy="563563"/>
          </a:xfrm>
        </p:spPr>
        <p:txBody>
          <a:bodyPr wrap="square" anchor="ctr">
            <a:normAutofit/>
          </a:bodyPr>
          <a:lstStyle/>
          <a:p>
            <a:pPr lvl="1">
              <a:lnSpc>
                <a:spcPct val="90000"/>
              </a:lnSpc>
            </a:pPr>
            <a:r>
              <a:rPr lang="en-US"/>
              <a:t>Ứng dụng tinh bột trong thực tế </a:t>
            </a:r>
          </a:p>
        </p:txBody>
      </p:sp>
      <p:graphicFrame>
        <p:nvGraphicFramePr>
          <p:cNvPr id="5" name="Table 4">
            <a:extLst>
              <a:ext uri="{FF2B5EF4-FFF2-40B4-BE49-F238E27FC236}">
                <a16:creationId xmlns:a16="http://schemas.microsoft.com/office/drawing/2014/main" id="{B8126A21-9DC9-2D6D-4369-6F3230CEBA7E}"/>
              </a:ext>
            </a:extLst>
          </p:cNvPr>
          <p:cNvGraphicFramePr>
            <a:graphicFrameLocks noGrp="1"/>
          </p:cNvGraphicFramePr>
          <p:nvPr/>
        </p:nvGraphicFramePr>
        <p:xfrm>
          <a:off x="107504" y="1172449"/>
          <a:ext cx="8928992" cy="5441658"/>
        </p:xfrm>
        <a:graphic>
          <a:graphicData uri="http://schemas.openxmlformats.org/drawingml/2006/table">
            <a:tbl>
              <a:tblPr firstRow="1" bandRow="1">
                <a:tableStyleId>{5C22544A-7EE6-4342-B048-85BDC9FD1C3A}</a:tableStyleId>
              </a:tblPr>
              <a:tblGrid>
                <a:gridCol w="1416124">
                  <a:extLst>
                    <a:ext uri="{9D8B030D-6E8A-4147-A177-3AD203B41FA5}">
                      <a16:colId xmlns:a16="http://schemas.microsoft.com/office/drawing/2014/main" val="3973884510"/>
                    </a:ext>
                  </a:extLst>
                </a:gridCol>
                <a:gridCol w="1197239">
                  <a:extLst>
                    <a:ext uri="{9D8B030D-6E8A-4147-A177-3AD203B41FA5}">
                      <a16:colId xmlns:a16="http://schemas.microsoft.com/office/drawing/2014/main" val="791200098"/>
                    </a:ext>
                  </a:extLst>
                </a:gridCol>
                <a:gridCol w="2468177">
                  <a:extLst>
                    <a:ext uri="{9D8B030D-6E8A-4147-A177-3AD203B41FA5}">
                      <a16:colId xmlns:a16="http://schemas.microsoft.com/office/drawing/2014/main" val="168021348"/>
                    </a:ext>
                  </a:extLst>
                </a:gridCol>
                <a:gridCol w="906325">
                  <a:extLst>
                    <a:ext uri="{9D8B030D-6E8A-4147-A177-3AD203B41FA5}">
                      <a16:colId xmlns:a16="http://schemas.microsoft.com/office/drawing/2014/main" val="1844047841"/>
                    </a:ext>
                  </a:extLst>
                </a:gridCol>
                <a:gridCol w="2941127">
                  <a:extLst>
                    <a:ext uri="{9D8B030D-6E8A-4147-A177-3AD203B41FA5}">
                      <a16:colId xmlns:a16="http://schemas.microsoft.com/office/drawing/2014/main" val="2006807744"/>
                    </a:ext>
                  </a:extLst>
                </a:gridCol>
              </a:tblGrid>
              <a:tr h="200310">
                <a:tc>
                  <a:txBody>
                    <a:bodyPr/>
                    <a:lstStyle/>
                    <a:p>
                      <a:pPr algn="ctr" fontAlgn="ctr">
                        <a:buNone/>
                      </a:pPr>
                      <a:r>
                        <a:rPr lang="en-US" sz="1400" u="none" strike="noStrike">
                          <a:effectLst/>
                        </a:rPr>
                        <a:t>Khoáng bị đè chìm</a:t>
                      </a:r>
                      <a:endParaRPr lang="en-US" sz="1400" b="1"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Khoáng đi kèm</a:t>
                      </a:r>
                      <a:endParaRPr lang="en-US" sz="1400" b="1"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Chi phí tinh bột</a:t>
                      </a:r>
                      <a:endParaRPr lang="en-US" sz="1400" b="1"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pH</a:t>
                      </a:r>
                      <a:endParaRPr lang="en-US" sz="1400" b="1"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Thuốc tuyển khác</a:t>
                      </a:r>
                      <a:endParaRPr lang="en-US" sz="1400" b="1"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604363304"/>
                  </a:ext>
                </a:extLst>
              </a:tr>
              <a:tr h="357027">
                <a:tc>
                  <a:txBody>
                    <a:bodyPr/>
                    <a:lstStyle/>
                    <a:p>
                      <a:pPr algn="l" fontAlgn="ctr">
                        <a:buNone/>
                      </a:pPr>
                      <a:r>
                        <a:rPr lang="en-US" sz="1400" u="none" strike="noStrike">
                          <a:effectLst/>
                        </a:rPr>
                        <a:t>Hematit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Thạch anh</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5–1500 g/t (tùy loại tinh bột)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8.5–12</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DDA, DAC, Ether Amine, CaCl₂, NaOl, Mono Ether Amine</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3438708329"/>
                  </a:ext>
                </a:extLst>
              </a:tr>
              <a:tr h="200310">
                <a:tc>
                  <a:txBody>
                    <a:bodyPr/>
                    <a:lstStyle/>
                    <a:p>
                      <a:pPr algn="l" fontAlgn="ctr">
                        <a:buNone/>
                      </a:pPr>
                      <a:r>
                        <a:rPr lang="en-US" sz="1400" u="none" strike="noStrike">
                          <a:effectLst/>
                        </a:rPr>
                        <a:t>Magnetit, Paragasite</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Thạch anh</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100 mg/L</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10</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DDA 10⁻⁴ M</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1507582303"/>
                  </a:ext>
                </a:extLst>
              </a:tr>
              <a:tr h="357027">
                <a:tc>
                  <a:txBody>
                    <a:bodyPr/>
                    <a:lstStyle/>
                    <a:p>
                      <a:pPr algn="l" fontAlgn="ctr">
                        <a:buNone/>
                      </a:pPr>
                      <a:r>
                        <a:rPr lang="en-US" sz="1400" u="none" strike="noStrike">
                          <a:effectLst/>
                        </a:rPr>
                        <a:t>Hematit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Thạch anh</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400–1200 g/t (Fe³⁺/Zn²⁺/Pb²⁺/Mg²⁺-starch)</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10.5</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DDA 32 g/t</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3702979453"/>
                  </a:ext>
                </a:extLst>
              </a:tr>
              <a:tr h="200310">
                <a:tc>
                  <a:txBody>
                    <a:bodyPr/>
                    <a:lstStyle/>
                    <a:p>
                      <a:pPr algn="l" fontAlgn="ctr">
                        <a:buNone/>
                      </a:pPr>
                      <a:r>
                        <a:rPr lang="en-US" sz="1400" u="none" strike="noStrike">
                          <a:effectLst/>
                        </a:rPr>
                        <a:t>Hematit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Thạch anh</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30 mg/L</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10.5</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DDA 2 × 10⁻⁴ M</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2307036496"/>
                  </a:ext>
                </a:extLst>
              </a:tr>
              <a:tr h="200310">
                <a:tc>
                  <a:txBody>
                    <a:bodyPr/>
                    <a:lstStyle/>
                    <a:p>
                      <a:pPr algn="l" fontAlgn="ctr">
                        <a:buNone/>
                      </a:pPr>
                      <a:r>
                        <a:rPr lang="en-US" sz="1400" u="none" strike="noStrike">
                          <a:effectLst/>
                        </a:rPr>
                        <a:t>Hematit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Thạch anh</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1500 g/t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8</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Tinh bột lúa mì, CTAB</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3379121059"/>
                  </a:ext>
                </a:extLst>
              </a:tr>
              <a:tr h="200310">
                <a:tc>
                  <a:txBody>
                    <a:bodyPr/>
                    <a:lstStyle/>
                    <a:p>
                      <a:pPr algn="l" fontAlgn="ctr">
                        <a:buNone/>
                      </a:pPr>
                      <a:r>
                        <a:rPr lang="en-US" sz="1400" u="none" strike="noStrike">
                          <a:effectLst/>
                        </a:rPr>
                        <a:t>Hematit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Apatit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40 mg/dm³</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10</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 </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2290297518"/>
                  </a:ext>
                </a:extLst>
              </a:tr>
              <a:tr h="200310">
                <a:tc>
                  <a:txBody>
                    <a:bodyPr/>
                    <a:lstStyle/>
                    <a:p>
                      <a:pPr algn="l" fontAlgn="ctr">
                        <a:buNone/>
                      </a:pPr>
                      <a:r>
                        <a:rPr lang="en-US" sz="1400" u="none" strike="noStrike">
                          <a:effectLst/>
                        </a:rPr>
                        <a:t>Barit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Fluorit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125 mg/L</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7.5</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NaOl 10⁻⁴ M</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3750517877"/>
                  </a:ext>
                </a:extLst>
              </a:tr>
              <a:tr h="357027">
                <a:tc>
                  <a:txBody>
                    <a:bodyPr/>
                    <a:lstStyle/>
                    <a:p>
                      <a:pPr algn="l" fontAlgn="ctr">
                        <a:buNone/>
                      </a:pPr>
                      <a:r>
                        <a:rPr lang="en-US" sz="1400" u="none" strike="noStrike">
                          <a:effectLst/>
                        </a:rPr>
                        <a:t>Diaspor</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Illit, Pyrophyllit,...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600–1000 g/t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10–10.5</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Gemini collector (200 g/t), aluminosilicate 2×10⁻⁴ mol/L</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738467576"/>
                  </a:ext>
                </a:extLst>
              </a:tr>
              <a:tr h="200310">
                <a:tc>
                  <a:txBody>
                    <a:bodyPr/>
                    <a:lstStyle/>
                    <a:p>
                      <a:pPr algn="l" fontAlgn="ctr">
                        <a:buNone/>
                      </a:pPr>
                      <a:r>
                        <a:rPr lang="en-US" sz="1400" u="none" strike="noStrike">
                          <a:effectLst/>
                        </a:rPr>
                        <a:t>Titanaugit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Ilmenit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5 mg/L</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8</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it-IT" sz="1400" u="none" strike="noStrike">
                          <a:effectLst/>
                        </a:rPr>
                        <a:t>NaOl 2 × 10⁻⁴ mol/L</a:t>
                      </a:r>
                      <a:endParaRPr lang="it-IT"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372988561"/>
                  </a:ext>
                </a:extLst>
              </a:tr>
              <a:tr h="200310">
                <a:tc>
                  <a:txBody>
                    <a:bodyPr/>
                    <a:lstStyle/>
                    <a:p>
                      <a:pPr algn="l" fontAlgn="ctr">
                        <a:buNone/>
                      </a:pPr>
                      <a:r>
                        <a:rPr lang="en-US" sz="1400" u="none" strike="noStrike">
                          <a:effectLst/>
                        </a:rPr>
                        <a:t>Pyrit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Chalcopyrit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20 mg/L</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8</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SBX 10 mg/L</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4228135483"/>
                  </a:ext>
                </a:extLst>
              </a:tr>
              <a:tr h="200310">
                <a:tc>
                  <a:txBody>
                    <a:bodyPr/>
                    <a:lstStyle/>
                    <a:p>
                      <a:pPr algn="l" fontAlgn="ctr">
                        <a:buNone/>
                      </a:pPr>
                      <a:r>
                        <a:rPr lang="en-US" sz="1400" u="none" strike="noStrike">
                          <a:effectLst/>
                        </a:rPr>
                        <a:t>Pyrit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Arsenopyrit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5 mg/L</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12</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SBX + MIBC</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4133182304"/>
                  </a:ext>
                </a:extLst>
              </a:tr>
              <a:tr h="200310">
                <a:tc>
                  <a:txBody>
                    <a:bodyPr/>
                    <a:lstStyle/>
                    <a:p>
                      <a:pPr algn="l" fontAlgn="ctr">
                        <a:buNone/>
                      </a:pPr>
                      <a:r>
                        <a:rPr lang="en-US" sz="1400" u="none" strike="noStrike">
                          <a:effectLst/>
                        </a:rPr>
                        <a:t>Pyrrhotit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Chalcopyrit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50 mg/L</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7</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TCSS (ức chế), SBX 20 mg/L</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462562294"/>
                  </a:ext>
                </a:extLst>
              </a:tr>
              <a:tr h="200310">
                <a:tc>
                  <a:txBody>
                    <a:bodyPr/>
                    <a:lstStyle/>
                    <a:p>
                      <a:pPr algn="l" fontAlgn="ctr">
                        <a:buNone/>
                      </a:pPr>
                      <a:r>
                        <a:rPr lang="en-US" sz="1400" u="none" strike="noStrike">
                          <a:effectLst/>
                        </a:rPr>
                        <a:t>Graphit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Chalcopyrit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Oxidized starch</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7.5</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Etyl Xanthate 24 g/t, Frother FZS180</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3543097966"/>
                  </a:ext>
                </a:extLst>
              </a:tr>
              <a:tr h="200310">
                <a:tc>
                  <a:txBody>
                    <a:bodyPr/>
                    <a:lstStyle/>
                    <a:p>
                      <a:pPr algn="l" fontAlgn="ctr">
                        <a:buNone/>
                      </a:pPr>
                      <a:r>
                        <a:rPr lang="en-US" sz="1400" u="none" strike="noStrike">
                          <a:effectLst/>
                        </a:rPr>
                        <a:t>Graphit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Galen, Sphalerit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250 g/t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Kiềm nhẹ</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vi-VN" sz="1400" u="none" strike="noStrike">
                          <a:effectLst/>
                        </a:rPr>
                        <a:t>Tinh bột thương mại</a:t>
                      </a:r>
                      <a:endParaRPr lang="vi-VN"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3517329488"/>
                  </a:ext>
                </a:extLst>
              </a:tr>
              <a:tr h="200310">
                <a:tc>
                  <a:txBody>
                    <a:bodyPr/>
                    <a:lstStyle/>
                    <a:p>
                      <a:pPr algn="l" fontAlgn="ctr">
                        <a:buNone/>
                      </a:pPr>
                      <a:r>
                        <a:rPr lang="en-US" sz="1400" u="none" strike="noStrike">
                          <a:effectLst/>
                        </a:rPr>
                        <a:t>Than bitum</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Pyrit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3 kg/t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PAX, CuSO₄, MIBC</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3417949224"/>
                  </a:ext>
                </a:extLst>
              </a:tr>
              <a:tr h="200310">
                <a:tc>
                  <a:txBody>
                    <a:bodyPr/>
                    <a:lstStyle/>
                    <a:p>
                      <a:pPr algn="l" fontAlgn="ctr">
                        <a:buNone/>
                      </a:pPr>
                      <a:r>
                        <a:rPr lang="en-US" sz="1400" u="none" strike="noStrike">
                          <a:effectLst/>
                        </a:rPr>
                        <a:t>Pyrit (hoạt hóa Cu)</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500–700 g/t</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9</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vi-VN" sz="1400" u="none" strike="noStrike">
                          <a:effectLst/>
                        </a:rPr>
                        <a:t>Tinh bột lúa mì (thường &amp; oxy hóa)</a:t>
                      </a:r>
                      <a:endParaRPr lang="vi-VN"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4046801996"/>
                  </a:ext>
                </a:extLst>
              </a:tr>
              <a:tr h="200310">
                <a:tc>
                  <a:txBody>
                    <a:bodyPr/>
                    <a:lstStyle/>
                    <a:p>
                      <a:pPr algn="l" fontAlgn="ctr">
                        <a:buNone/>
                      </a:pPr>
                      <a:r>
                        <a:rPr lang="en-US" sz="1400" u="none" strike="noStrike">
                          <a:effectLst/>
                        </a:rPr>
                        <a:t>Thạch anh</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Carbonate</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60 mg/L</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ctr" fontAlgn="ctr">
                        <a:buNone/>
                      </a:pPr>
                      <a:r>
                        <a:rPr lang="en-US" sz="1400" u="none" strike="noStrike">
                          <a:effectLst/>
                        </a:rPr>
                        <a:t>11.38</a:t>
                      </a:r>
                      <a:endParaRPr lang="en-US" sz="1400" b="0" i="0" u="none" strike="noStrike">
                        <a:solidFill>
                          <a:srgbClr val="000000"/>
                        </a:solidFill>
                        <a:effectLst/>
                        <a:latin typeface="Times New Roman" panose="02020603050405020304" pitchFamily="18" charset="0"/>
                      </a:endParaRPr>
                    </a:p>
                  </a:txBody>
                  <a:tcPr marL="5981" marR="5981" marT="5981" marB="0" anchor="ctr"/>
                </a:tc>
                <a:tc>
                  <a:txBody>
                    <a:bodyPr/>
                    <a:lstStyle/>
                    <a:p>
                      <a:pPr algn="l" fontAlgn="ctr">
                        <a:buNone/>
                      </a:pPr>
                      <a:r>
                        <a:rPr lang="en-US" sz="1400" u="none" strike="noStrike">
                          <a:effectLst/>
                        </a:rPr>
                        <a:t>NaOl, CaCl₂, Na₂CO₃</a:t>
                      </a:r>
                      <a:endParaRPr lang="en-US" sz="1400" b="0" i="0" u="none" strike="noStrike">
                        <a:solidFill>
                          <a:srgbClr val="000000"/>
                        </a:solidFill>
                        <a:effectLst/>
                        <a:latin typeface="Times New Roman" panose="02020603050405020304" pitchFamily="18" charset="0"/>
                      </a:endParaRPr>
                    </a:p>
                  </a:txBody>
                  <a:tcPr marL="5981" marR="5981" marT="5981" marB="0" anchor="ctr"/>
                </a:tc>
                <a:extLst>
                  <a:ext uri="{0D108BD9-81ED-4DB2-BD59-A6C34878D82A}">
                    <a16:rowId xmlns:a16="http://schemas.microsoft.com/office/drawing/2014/main" val="548570674"/>
                  </a:ext>
                </a:extLst>
              </a:tr>
            </a:tbl>
          </a:graphicData>
        </a:graphic>
      </p:graphicFrame>
    </p:spTree>
    <p:extLst>
      <p:ext uri="{BB962C8B-B14F-4D97-AF65-F5344CB8AC3E}">
        <p14:creationId xmlns:p14="http://schemas.microsoft.com/office/powerpoint/2010/main" val="4153836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95D24-807E-B239-0B13-3C195779E052}"/>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67ADF19E-0182-D9E3-A0C8-615682F86BA4}"/>
              </a:ext>
            </a:extLst>
          </p:cNvPr>
          <p:cNvSpPr>
            <a:spLocks noGrp="1" noChangeArrowheads="1"/>
          </p:cNvSpPr>
          <p:nvPr>
            <p:ph type="title"/>
          </p:nvPr>
        </p:nvSpPr>
        <p:spPr/>
        <p:txBody>
          <a:bodyPr/>
          <a:lstStyle/>
          <a:p>
            <a:pPr lvl="1"/>
            <a:r>
              <a:rPr lang="en-US"/>
              <a:t>Cellulo</a:t>
            </a:r>
            <a:endParaRPr lang="en-US" sz="3600"/>
          </a:p>
        </p:txBody>
      </p:sp>
      <p:sp>
        <p:nvSpPr>
          <p:cNvPr id="8" name="TextBox 7">
            <a:extLst>
              <a:ext uri="{FF2B5EF4-FFF2-40B4-BE49-F238E27FC236}">
                <a16:creationId xmlns:a16="http://schemas.microsoft.com/office/drawing/2014/main" id="{C629B805-D073-6F14-1D70-CAFC08F2344D}"/>
              </a:ext>
            </a:extLst>
          </p:cNvPr>
          <p:cNvSpPr txBox="1"/>
          <p:nvPr/>
        </p:nvSpPr>
        <p:spPr>
          <a:xfrm>
            <a:off x="107504" y="1124744"/>
            <a:ext cx="8928992" cy="2118529"/>
          </a:xfrm>
          <a:prstGeom prst="rect">
            <a:avLst/>
          </a:prstGeom>
          <a:noFill/>
        </p:spPr>
        <p:txBody>
          <a:bodyPr wrap="square">
            <a:spAutoFit/>
          </a:bodyPr>
          <a:lstStyle/>
          <a:p>
            <a:pPr>
              <a:lnSpc>
                <a:spcPct val="150000"/>
              </a:lnSpc>
            </a:pPr>
            <a:r>
              <a:rPr lang="en-US"/>
              <a:t>Cellulose là thành phần cấu trúc chính của thành tế bào thực vật và một số loài tảo biển. Phân tử cellulose là một polymer không tan trong nước, gồm các miền vô định hình và chủ yếu là các miền kết tinh của các phân tử sắp xếp song song.</a:t>
            </a:r>
          </a:p>
          <a:p>
            <a:pPr>
              <a:lnSpc>
                <a:spcPct val="150000"/>
              </a:lnSpc>
            </a:pPr>
            <a:r>
              <a:rPr lang="en-US"/>
              <a:t>Một số loại cellulose được sử dụng đè chìm trong tuyển nổi:  Carboxymethyl cellulose (CMC), tinh thể nano cellulose (CNCs) và hydroxy propyl methyl cellulose (HPMC). </a:t>
            </a:r>
          </a:p>
        </p:txBody>
      </p:sp>
    </p:spTree>
    <p:extLst>
      <p:ext uri="{BB962C8B-B14F-4D97-AF65-F5344CB8AC3E}">
        <p14:creationId xmlns:p14="http://schemas.microsoft.com/office/powerpoint/2010/main" val="3950368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5AE5A-F7D7-50C2-4D77-E75A69979CA8}"/>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D8D5BA38-4E7C-EE1D-6031-0A463D9D644E}"/>
              </a:ext>
            </a:extLst>
          </p:cNvPr>
          <p:cNvSpPr>
            <a:spLocks noGrp="1" noChangeArrowheads="1"/>
          </p:cNvSpPr>
          <p:nvPr>
            <p:ph type="title"/>
          </p:nvPr>
        </p:nvSpPr>
        <p:spPr>
          <a:xfrm>
            <a:off x="304800" y="152404"/>
            <a:ext cx="8458200" cy="563563"/>
          </a:xfrm>
        </p:spPr>
        <p:txBody>
          <a:bodyPr wrap="square" anchor="ctr">
            <a:normAutofit/>
          </a:bodyPr>
          <a:lstStyle/>
          <a:p>
            <a:pPr lvl="1">
              <a:lnSpc>
                <a:spcPct val="90000"/>
              </a:lnSpc>
            </a:pPr>
            <a:r>
              <a:rPr lang="en-US"/>
              <a:t>Ứng dụng Cellulo trong thực tế</a:t>
            </a:r>
          </a:p>
        </p:txBody>
      </p:sp>
      <p:graphicFrame>
        <p:nvGraphicFramePr>
          <p:cNvPr id="4" name="Table 3">
            <a:extLst>
              <a:ext uri="{FF2B5EF4-FFF2-40B4-BE49-F238E27FC236}">
                <a16:creationId xmlns:a16="http://schemas.microsoft.com/office/drawing/2014/main" id="{82E39AEF-929C-1727-C9B7-AA1CC24C8700}"/>
              </a:ext>
            </a:extLst>
          </p:cNvPr>
          <p:cNvGraphicFramePr>
            <a:graphicFrameLocks noGrp="1"/>
          </p:cNvGraphicFramePr>
          <p:nvPr>
            <p:extLst>
              <p:ext uri="{D42A27DB-BD31-4B8C-83A1-F6EECF244321}">
                <p14:modId xmlns:p14="http://schemas.microsoft.com/office/powerpoint/2010/main" val="3204190814"/>
              </p:ext>
            </p:extLst>
          </p:nvPr>
        </p:nvGraphicFramePr>
        <p:xfrm>
          <a:off x="304800" y="1160684"/>
          <a:ext cx="8659688" cy="5292652"/>
        </p:xfrm>
        <a:graphic>
          <a:graphicData uri="http://schemas.openxmlformats.org/drawingml/2006/table">
            <a:tbl>
              <a:tblPr firstRow="1" bandRow="1">
                <a:tableStyleId>{5C22544A-7EE6-4342-B048-85BDC9FD1C3A}</a:tableStyleId>
              </a:tblPr>
              <a:tblGrid>
                <a:gridCol w="979643">
                  <a:extLst>
                    <a:ext uri="{9D8B030D-6E8A-4147-A177-3AD203B41FA5}">
                      <a16:colId xmlns:a16="http://schemas.microsoft.com/office/drawing/2014/main" val="3901598087"/>
                    </a:ext>
                  </a:extLst>
                </a:gridCol>
                <a:gridCol w="1055309">
                  <a:extLst>
                    <a:ext uri="{9D8B030D-6E8A-4147-A177-3AD203B41FA5}">
                      <a16:colId xmlns:a16="http://schemas.microsoft.com/office/drawing/2014/main" val="2581008585"/>
                    </a:ext>
                  </a:extLst>
                </a:gridCol>
                <a:gridCol w="936104">
                  <a:extLst>
                    <a:ext uri="{9D8B030D-6E8A-4147-A177-3AD203B41FA5}">
                      <a16:colId xmlns:a16="http://schemas.microsoft.com/office/drawing/2014/main" val="1688149908"/>
                    </a:ext>
                  </a:extLst>
                </a:gridCol>
                <a:gridCol w="822253">
                  <a:extLst>
                    <a:ext uri="{9D8B030D-6E8A-4147-A177-3AD203B41FA5}">
                      <a16:colId xmlns:a16="http://schemas.microsoft.com/office/drawing/2014/main" val="614250578"/>
                    </a:ext>
                  </a:extLst>
                </a:gridCol>
                <a:gridCol w="2441603">
                  <a:extLst>
                    <a:ext uri="{9D8B030D-6E8A-4147-A177-3AD203B41FA5}">
                      <a16:colId xmlns:a16="http://schemas.microsoft.com/office/drawing/2014/main" val="725484087"/>
                    </a:ext>
                  </a:extLst>
                </a:gridCol>
                <a:gridCol w="2424776">
                  <a:extLst>
                    <a:ext uri="{9D8B030D-6E8A-4147-A177-3AD203B41FA5}">
                      <a16:colId xmlns:a16="http://schemas.microsoft.com/office/drawing/2014/main" val="4104985602"/>
                    </a:ext>
                  </a:extLst>
                </a:gridCol>
              </a:tblGrid>
              <a:tr h="556202">
                <a:tc>
                  <a:txBody>
                    <a:bodyPr/>
                    <a:lstStyle/>
                    <a:p>
                      <a:pPr algn="ctr" fontAlgn="ctr">
                        <a:buNone/>
                      </a:pPr>
                      <a:r>
                        <a:rPr lang="en-US" sz="1600" u="none" strike="noStrike">
                          <a:effectLst/>
                        </a:rPr>
                        <a:t>Khoáng đè chìm</a:t>
                      </a:r>
                      <a:endParaRPr lang="en-US" sz="1600" b="1" i="0" u="none" strike="noStrike">
                        <a:solidFill>
                          <a:srgbClr val="000000"/>
                        </a:solidFill>
                        <a:effectLst/>
                        <a:latin typeface="Times New Roman" panose="02020603050405020304" pitchFamily="18" charset="0"/>
                      </a:endParaRPr>
                    </a:p>
                  </a:txBody>
                  <a:tcPr marL="5159" marR="5159" marT="5159" marB="0" anchor="ctr"/>
                </a:tc>
                <a:tc>
                  <a:txBody>
                    <a:bodyPr/>
                    <a:lstStyle/>
                    <a:p>
                      <a:pPr algn="ctr" fontAlgn="ctr">
                        <a:buNone/>
                      </a:pPr>
                      <a:r>
                        <a:rPr lang="en-US" sz="1600" u="none" strike="noStrike">
                          <a:effectLst/>
                        </a:rPr>
                        <a:t>Khoáng đi kèm</a:t>
                      </a:r>
                      <a:endParaRPr lang="en-US" sz="1600" b="1" i="0" u="none" strike="noStrike">
                        <a:solidFill>
                          <a:srgbClr val="000000"/>
                        </a:solidFill>
                        <a:effectLst/>
                        <a:latin typeface="Times New Roman" panose="02020603050405020304" pitchFamily="18" charset="0"/>
                      </a:endParaRPr>
                    </a:p>
                  </a:txBody>
                  <a:tcPr marL="5159" marR="5159" marT="5159" marB="0" anchor="ctr"/>
                </a:tc>
                <a:tc>
                  <a:txBody>
                    <a:bodyPr/>
                    <a:lstStyle/>
                    <a:p>
                      <a:pPr algn="ctr" fontAlgn="ctr">
                        <a:buNone/>
                      </a:pPr>
                      <a:r>
                        <a:rPr lang="vi-VN" sz="1600" u="none" strike="noStrike">
                          <a:effectLst/>
                        </a:rPr>
                        <a:t>Chi phí</a:t>
                      </a:r>
                      <a:endParaRPr lang="vi-VN" sz="1600" b="1" i="0" u="none" strike="noStrike">
                        <a:solidFill>
                          <a:srgbClr val="000000"/>
                        </a:solidFill>
                        <a:effectLst/>
                        <a:latin typeface="Times New Roman" panose="02020603050405020304" pitchFamily="18" charset="0"/>
                      </a:endParaRPr>
                    </a:p>
                  </a:txBody>
                  <a:tcPr marL="5159" marR="5159" marT="5159" marB="0" anchor="ctr"/>
                </a:tc>
                <a:tc>
                  <a:txBody>
                    <a:bodyPr/>
                    <a:lstStyle/>
                    <a:p>
                      <a:pPr algn="ctr" fontAlgn="ctr">
                        <a:buNone/>
                      </a:pPr>
                      <a:r>
                        <a:rPr lang="en-US" sz="1600" u="none" strike="noStrike">
                          <a:effectLst/>
                        </a:rPr>
                        <a:t>pH</a:t>
                      </a:r>
                      <a:endParaRPr lang="en-US" sz="1600" b="1" i="0" u="none" strike="noStrike">
                        <a:solidFill>
                          <a:srgbClr val="000000"/>
                        </a:solidFill>
                        <a:effectLst/>
                        <a:latin typeface="Times New Roman" panose="02020603050405020304" pitchFamily="18" charset="0"/>
                      </a:endParaRPr>
                    </a:p>
                  </a:txBody>
                  <a:tcPr marL="5159" marR="5159" marT="5159" marB="0" anchor="ctr"/>
                </a:tc>
                <a:tc>
                  <a:txBody>
                    <a:bodyPr/>
                    <a:lstStyle/>
                    <a:p>
                      <a:pPr algn="ctr" fontAlgn="ctr">
                        <a:buNone/>
                      </a:pPr>
                      <a:r>
                        <a:rPr lang="en-US" sz="1600" u="none" strike="noStrike">
                          <a:effectLst/>
                        </a:rPr>
                        <a:t>Thuốc tuyển khác</a:t>
                      </a:r>
                      <a:endParaRPr lang="en-US" sz="1600" b="1" i="0" u="none" strike="noStrike">
                        <a:solidFill>
                          <a:srgbClr val="000000"/>
                        </a:solidFill>
                        <a:effectLst/>
                        <a:latin typeface="Times New Roman" panose="02020603050405020304" pitchFamily="18" charset="0"/>
                      </a:endParaRPr>
                    </a:p>
                  </a:txBody>
                  <a:tcPr marL="5159" marR="5159" marT="5159" marB="0" anchor="ctr"/>
                </a:tc>
                <a:tc>
                  <a:txBody>
                    <a:bodyPr/>
                    <a:lstStyle/>
                    <a:p>
                      <a:pPr algn="ctr" fontAlgn="ctr">
                        <a:buNone/>
                      </a:pPr>
                      <a:r>
                        <a:rPr lang="en-US" sz="1600" u="none" strike="noStrike">
                          <a:effectLst/>
                        </a:rPr>
                        <a:t>Kết quả tuyển</a:t>
                      </a:r>
                      <a:endParaRPr lang="en-US" sz="1600" b="1" i="0" u="none" strike="noStrike">
                        <a:solidFill>
                          <a:srgbClr val="000000"/>
                        </a:solidFill>
                        <a:effectLst/>
                        <a:latin typeface="Times New Roman" panose="02020603050405020304" pitchFamily="18" charset="0"/>
                      </a:endParaRPr>
                    </a:p>
                  </a:txBody>
                  <a:tcPr marL="5159" marR="5159" marT="5159" marB="0" anchor="ctr"/>
                </a:tc>
                <a:extLst>
                  <a:ext uri="{0D108BD9-81ED-4DB2-BD59-A6C34878D82A}">
                    <a16:rowId xmlns:a16="http://schemas.microsoft.com/office/drawing/2014/main" val="2271492768"/>
                  </a:ext>
                </a:extLst>
              </a:tr>
              <a:tr h="556202">
                <a:tc>
                  <a:txBody>
                    <a:bodyPr/>
                    <a:lstStyle/>
                    <a:p>
                      <a:pPr algn="l" fontAlgn="ctr">
                        <a:buNone/>
                      </a:pPr>
                      <a:r>
                        <a:rPr lang="en-US" sz="1600" u="none" strike="noStrike">
                          <a:effectLst/>
                        </a:rPr>
                        <a:t>Talc</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Chalcopyrit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100 mg/L</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4–8.5</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SBX 1.5×10⁻⁴ M, MIBC 1×10⁻⁴ M</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pl-PL" sz="1600" u="none" strike="noStrike">
                          <a:effectLst/>
                        </a:rPr>
                        <a:t>Cu: 29%, thu hồi 84.87%</a:t>
                      </a:r>
                      <a:endParaRPr lang="pl-PL" sz="1600" b="0" i="0" u="none" strike="noStrike">
                        <a:solidFill>
                          <a:srgbClr val="000000"/>
                        </a:solidFill>
                        <a:effectLst/>
                        <a:latin typeface="Times New Roman" panose="02020603050405020304" pitchFamily="18" charset="0"/>
                      </a:endParaRPr>
                    </a:p>
                  </a:txBody>
                  <a:tcPr marL="5159" marR="5159" marT="5159" marB="0" anchor="ctr"/>
                </a:tc>
                <a:extLst>
                  <a:ext uri="{0D108BD9-81ED-4DB2-BD59-A6C34878D82A}">
                    <a16:rowId xmlns:a16="http://schemas.microsoft.com/office/drawing/2014/main" val="1453944773"/>
                  </a:ext>
                </a:extLst>
              </a:tr>
              <a:tr h="556202">
                <a:tc>
                  <a:txBody>
                    <a:bodyPr/>
                    <a:lstStyle/>
                    <a:p>
                      <a:pPr algn="l" fontAlgn="ctr">
                        <a:buNone/>
                      </a:pPr>
                      <a:r>
                        <a:rPr lang="en-US" sz="1600" u="none" strike="noStrike">
                          <a:effectLst/>
                        </a:rPr>
                        <a:t>Magie + Silic</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Pentlandit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300 g/t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9.5</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SIBX 300 g/t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s-ES" sz="1600" u="none" strike="noStrike">
                          <a:effectLst/>
                        </a:rPr>
                        <a:t>Ni: 85%, MgO: 27%, Fe: 20%</a:t>
                      </a:r>
                      <a:endParaRPr lang="es-ES" sz="1600" b="0" i="0" u="none" strike="noStrike">
                        <a:solidFill>
                          <a:srgbClr val="000000"/>
                        </a:solidFill>
                        <a:effectLst/>
                        <a:latin typeface="Times New Roman" panose="02020603050405020304" pitchFamily="18" charset="0"/>
                      </a:endParaRPr>
                    </a:p>
                  </a:txBody>
                  <a:tcPr marL="5159" marR="5159" marT="5159" marB="0" anchor="ctr"/>
                </a:tc>
                <a:extLst>
                  <a:ext uri="{0D108BD9-81ED-4DB2-BD59-A6C34878D82A}">
                    <a16:rowId xmlns:a16="http://schemas.microsoft.com/office/drawing/2014/main" val="119819451"/>
                  </a:ext>
                </a:extLst>
              </a:tr>
              <a:tr h="556202">
                <a:tc>
                  <a:txBody>
                    <a:bodyPr/>
                    <a:lstStyle/>
                    <a:p>
                      <a:pPr algn="l" fontAlgn="ctr">
                        <a:buNone/>
                      </a:pPr>
                      <a:r>
                        <a:rPr lang="en-US" sz="1600" u="none" strike="noStrike">
                          <a:effectLst/>
                        </a:rPr>
                        <a:t>Calcite</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Cassiterit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0.01 mg/L</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7–8</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Pb(NO₃)₂ 2.5 mg/L, SHA 15 mg/L</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it-IT" sz="1600" u="none" strike="noStrike">
                          <a:effectLst/>
                        </a:rPr>
                        <a:t>Calcite: 11%, Cassiterit: 84%, hàm lượng 90%</a:t>
                      </a:r>
                      <a:endParaRPr lang="it-IT" sz="1600" b="0" i="0" u="none" strike="noStrike">
                        <a:solidFill>
                          <a:srgbClr val="000000"/>
                        </a:solidFill>
                        <a:effectLst/>
                        <a:latin typeface="Times New Roman" panose="02020603050405020304" pitchFamily="18" charset="0"/>
                      </a:endParaRPr>
                    </a:p>
                  </a:txBody>
                  <a:tcPr marL="5159" marR="5159" marT="5159" marB="0" anchor="ctr"/>
                </a:tc>
                <a:extLst>
                  <a:ext uri="{0D108BD9-81ED-4DB2-BD59-A6C34878D82A}">
                    <a16:rowId xmlns:a16="http://schemas.microsoft.com/office/drawing/2014/main" val="3560348209"/>
                  </a:ext>
                </a:extLst>
              </a:tr>
              <a:tr h="556202">
                <a:tc>
                  <a:txBody>
                    <a:bodyPr/>
                    <a:lstStyle/>
                    <a:p>
                      <a:pPr algn="l" fontAlgn="ctr">
                        <a:buNone/>
                      </a:pPr>
                      <a:r>
                        <a:rPr lang="en-US" sz="1600" u="none" strike="noStrike">
                          <a:effectLst/>
                        </a:rPr>
                        <a:t>Calcite</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Scheelite</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2–10 mg/L</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9.5–10</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NaOl, Na₂CO₃</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Scheelite: 81–85%, Calcite: 17%</a:t>
                      </a:r>
                      <a:endParaRPr lang="en-US" sz="1600" b="0" i="0" u="none" strike="noStrike">
                        <a:solidFill>
                          <a:srgbClr val="000000"/>
                        </a:solidFill>
                        <a:effectLst/>
                        <a:latin typeface="Times New Roman" panose="02020603050405020304" pitchFamily="18" charset="0"/>
                      </a:endParaRPr>
                    </a:p>
                  </a:txBody>
                  <a:tcPr marL="5159" marR="5159" marT="5159" marB="0" anchor="ctr"/>
                </a:tc>
                <a:extLst>
                  <a:ext uri="{0D108BD9-81ED-4DB2-BD59-A6C34878D82A}">
                    <a16:rowId xmlns:a16="http://schemas.microsoft.com/office/drawing/2014/main" val="3855721098"/>
                  </a:ext>
                </a:extLst>
              </a:tr>
              <a:tr h="556202">
                <a:tc>
                  <a:txBody>
                    <a:bodyPr/>
                    <a:lstStyle/>
                    <a:p>
                      <a:pPr algn="l" fontAlgn="ctr">
                        <a:buNone/>
                      </a:pPr>
                      <a:r>
                        <a:rPr lang="en-US" sz="1600" u="none" strike="noStrike">
                          <a:effectLst/>
                        </a:rPr>
                        <a:t>Lizardite</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Pentlandit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0.006–2 kg/t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9.5</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PAX 250 g/t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Ni: &gt;80% (1 mẫu: 53%)</a:t>
                      </a:r>
                      <a:endParaRPr lang="en-US" sz="1600" b="0" i="0" u="none" strike="noStrike">
                        <a:solidFill>
                          <a:srgbClr val="000000"/>
                        </a:solidFill>
                        <a:effectLst/>
                        <a:latin typeface="Times New Roman" panose="02020603050405020304" pitchFamily="18" charset="0"/>
                      </a:endParaRPr>
                    </a:p>
                  </a:txBody>
                  <a:tcPr marL="5159" marR="5159" marT="5159" marB="0" anchor="ctr"/>
                </a:tc>
                <a:extLst>
                  <a:ext uri="{0D108BD9-81ED-4DB2-BD59-A6C34878D82A}">
                    <a16:rowId xmlns:a16="http://schemas.microsoft.com/office/drawing/2014/main" val="2327784088"/>
                  </a:ext>
                </a:extLst>
              </a:tr>
              <a:tr h="556202">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Rutile</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NaCMC 10⁻⁴ M</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6.9</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AC1815 25 mg/L</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Rutile: 78%</a:t>
                      </a:r>
                      <a:endParaRPr lang="en-US" sz="1600" b="0" i="0" u="none" strike="noStrike">
                        <a:solidFill>
                          <a:srgbClr val="000000"/>
                        </a:solidFill>
                        <a:effectLst/>
                        <a:latin typeface="Times New Roman" panose="02020603050405020304" pitchFamily="18" charset="0"/>
                      </a:endParaRPr>
                    </a:p>
                  </a:txBody>
                  <a:tcPr marL="5159" marR="5159" marT="5159" marB="0" anchor="ctr"/>
                </a:tc>
                <a:extLst>
                  <a:ext uri="{0D108BD9-81ED-4DB2-BD59-A6C34878D82A}">
                    <a16:rowId xmlns:a16="http://schemas.microsoft.com/office/drawing/2014/main" val="1823257515"/>
                  </a:ext>
                </a:extLst>
              </a:tr>
              <a:tr h="281012">
                <a:tc>
                  <a:txBody>
                    <a:bodyPr/>
                    <a:lstStyle/>
                    <a:p>
                      <a:pPr algn="l" fontAlgn="ctr">
                        <a:buNone/>
                      </a:pPr>
                      <a:r>
                        <a:rPr lang="en-US" sz="1600" u="none" strike="noStrike">
                          <a:effectLst/>
                        </a:rPr>
                        <a:t>Almandine</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Thu hồi 6%</a:t>
                      </a:r>
                      <a:endParaRPr lang="en-US" sz="1600" b="0" i="0" u="none" strike="noStrike">
                        <a:solidFill>
                          <a:srgbClr val="000000"/>
                        </a:solidFill>
                        <a:effectLst/>
                        <a:latin typeface="Times New Roman" panose="02020603050405020304" pitchFamily="18" charset="0"/>
                      </a:endParaRPr>
                    </a:p>
                  </a:txBody>
                  <a:tcPr marL="5159" marR="5159" marT="5159" marB="0" anchor="ctr"/>
                </a:tc>
                <a:extLst>
                  <a:ext uri="{0D108BD9-81ED-4DB2-BD59-A6C34878D82A}">
                    <a16:rowId xmlns:a16="http://schemas.microsoft.com/office/drawing/2014/main" val="932827861"/>
                  </a:ext>
                </a:extLst>
              </a:tr>
              <a:tr h="556202">
                <a:tc>
                  <a:txBody>
                    <a:bodyPr/>
                    <a:lstStyle/>
                    <a:p>
                      <a:pPr algn="l" fontAlgn="ctr">
                        <a:buNone/>
                      </a:pPr>
                      <a:r>
                        <a:rPr lang="en-US" sz="1600" u="none" strike="noStrike">
                          <a:effectLst/>
                        </a:rPr>
                        <a:t>Almandine</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Rutile</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NaCMC 2×10⁻⁴ M</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vi-VN" sz="1600" u="none" strike="noStrike">
                          <a:effectLst/>
                        </a:rPr>
                        <a:t>TiO₂: 87.93%, 53.81% hàm lượng</a:t>
                      </a:r>
                      <a:endParaRPr lang="vi-VN" sz="1600" b="0" i="0" u="none" strike="noStrike">
                        <a:solidFill>
                          <a:srgbClr val="000000"/>
                        </a:solidFill>
                        <a:effectLst/>
                        <a:latin typeface="Times New Roman" panose="02020603050405020304" pitchFamily="18" charset="0"/>
                      </a:endParaRPr>
                    </a:p>
                  </a:txBody>
                  <a:tcPr marL="5159" marR="5159" marT="5159" marB="0" anchor="ctr"/>
                </a:tc>
                <a:extLst>
                  <a:ext uri="{0D108BD9-81ED-4DB2-BD59-A6C34878D82A}">
                    <a16:rowId xmlns:a16="http://schemas.microsoft.com/office/drawing/2014/main" val="3425158967"/>
                  </a:ext>
                </a:extLst>
              </a:tr>
              <a:tr h="281012">
                <a:tc>
                  <a:txBody>
                    <a:bodyPr/>
                    <a:lstStyle/>
                    <a:p>
                      <a:pPr algn="l" fontAlgn="ctr">
                        <a:buNone/>
                      </a:pPr>
                      <a:r>
                        <a:rPr lang="en-US" sz="1600" u="none" strike="noStrike">
                          <a:effectLst/>
                        </a:rPr>
                        <a:t>Dolomit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100 mg/L</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9.9</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NaOl 60 mg/L</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8.91%</a:t>
                      </a:r>
                      <a:endParaRPr lang="en-US" sz="1600" b="0" i="0" u="none" strike="noStrike">
                        <a:solidFill>
                          <a:srgbClr val="000000"/>
                        </a:solidFill>
                        <a:effectLst/>
                        <a:latin typeface="Times New Roman" panose="02020603050405020304" pitchFamily="18" charset="0"/>
                      </a:endParaRPr>
                    </a:p>
                  </a:txBody>
                  <a:tcPr marL="5159" marR="5159" marT="5159" marB="0" anchor="ctr"/>
                </a:tc>
                <a:extLst>
                  <a:ext uri="{0D108BD9-81ED-4DB2-BD59-A6C34878D82A}">
                    <a16:rowId xmlns:a16="http://schemas.microsoft.com/office/drawing/2014/main" val="2482811546"/>
                  </a:ext>
                </a:extLst>
              </a:tr>
              <a:tr h="281012">
                <a:tc>
                  <a:txBody>
                    <a:bodyPr/>
                    <a:lstStyle/>
                    <a:p>
                      <a:pPr algn="l" fontAlgn="ctr">
                        <a:buNone/>
                      </a:pPr>
                      <a:r>
                        <a:rPr lang="en-US" sz="1600" u="none" strike="noStrike">
                          <a:effectLst/>
                        </a:rPr>
                        <a:t>Dolomit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Apatit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r" fontAlgn="ctr">
                        <a:buNone/>
                      </a:pPr>
                      <a:r>
                        <a:rPr lang="en-US" sz="1600" u="none" strike="noStrike">
                          <a:effectLst/>
                        </a:rPr>
                        <a:t>7</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DPA 100 mg/L</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P₂O₅: 87.1%, MgO: 4.45%</a:t>
                      </a:r>
                      <a:endParaRPr lang="en-US" sz="1600" b="0" i="0" u="none" strike="noStrike">
                        <a:solidFill>
                          <a:srgbClr val="000000"/>
                        </a:solidFill>
                        <a:effectLst/>
                        <a:latin typeface="Times New Roman" panose="02020603050405020304" pitchFamily="18" charset="0"/>
                      </a:endParaRPr>
                    </a:p>
                  </a:txBody>
                  <a:tcPr marL="5159" marR="5159" marT="5159" marB="0" anchor="ctr"/>
                </a:tc>
                <a:extLst>
                  <a:ext uri="{0D108BD9-81ED-4DB2-BD59-A6C34878D82A}">
                    <a16:rowId xmlns:a16="http://schemas.microsoft.com/office/drawing/2014/main" val="1468905436"/>
                  </a:ext>
                </a:extLst>
              </a:tr>
            </a:tbl>
          </a:graphicData>
        </a:graphic>
      </p:graphicFrame>
    </p:spTree>
    <p:extLst>
      <p:ext uri="{BB962C8B-B14F-4D97-AF65-F5344CB8AC3E}">
        <p14:creationId xmlns:p14="http://schemas.microsoft.com/office/powerpoint/2010/main" val="3904275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C9C20-849B-B798-A9FD-8FF66689A9FD}"/>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99727860-D4CA-D43C-DD01-3A62DA048E17}"/>
              </a:ext>
            </a:extLst>
          </p:cNvPr>
          <p:cNvSpPr>
            <a:spLocks noGrp="1" noChangeArrowheads="1"/>
          </p:cNvSpPr>
          <p:nvPr>
            <p:ph type="title"/>
          </p:nvPr>
        </p:nvSpPr>
        <p:spPr>
          <a:xfrm>
            <a:off x="304800" y="152404"/>
            <a:ext cx="8458200" cy="563563"/>
          </a:xfrm>
        </p:spPr>
        <p:txBody>
          <a:bodyPr wrap="square" anchor="ctr">
            <a:normAutofit/>
          </a:bodyPr>
          <a:lstStyle/>
          <a:p>
            <a:pPr lvl="1">
              <a:lnSpc>
                <a:spcPct val="90000"/>
              </a:lnSpc>
            </a:pPr>
            <a:r>
              <a:rPr lang="en-US"/>
              <a:t>Ứng dụng Cellulo trong thực tế</a:t>
            </a:r>
          </a:p>
        </p:txBody>
      </p:sp>
      <p:graphicFrame>
        <p:nvGraphicFramePr>
          <p:cNvPr id="4" name="Table 3">
            <a:extLst>
              <a:ext uri="{FF2B5EF4-FFF2-40B4-BE49-F238E27FC236}">
                <a16:creationId xmlns:a16="http://schemas.microsoft.com/office/drawing/2014/main" id="{AD6A141F-8E1B-8823-76D6-C64C0E9B6B3D}"/>
              </a:ext>
            </a:extLst>
          </p:cNvPr>
          <p:cNvGraphicFramePr>
            <a:graphicFrameLocks noGrp="1"/>
          </p:cNvGraphicFramePr>
          <p:nvPr>
            <p:extLst>
              <p:ext uri="{D42A27DB-BD31-4B8C-83A1-F6EECF244321}">
                <p14:modId xmlns:p14="http://schemas.microsoft.com/office/powerpoint/2010/main" val="1329733841"/>
              </p:ext>
            </p:extLst>
          </p:nvPr>
        </p:nvGraphicFramePr>
        <p:xfrm>
          <a:off x="304800" y="1160684"/>
          <a:ext cx="8659688" cy="5436670"/>
        </p:xfrm>
        <a:graphic>
          <a:graphicData uri="http://schemas.openxmlformats.org/drawingml/2006/table">
            <a:tbl>
              <a:tblPr firstRow="1" bandRow="1">
                <a:tableStyleId>{5C22544A-7EE6-4342-B048-85BDC9FD1C3A}</a:tableStyleId>
              </a:tblPr>
              <a:tblGrid>
                <a:gridCol w="979643">
                  <a:extLst>
                    <a:ext uri="{9D8B030D-6E8A-4147-A177-3AD203B41FA5}">
                      <a16:colId xmlns:a16="http://schemas.microsoft.com/office/drawing/2014/main" val="3901598087"/>
                    </a:ext>
                  </a:extLst>
                </a:gridCol>
                <a:gridCol w="874949">
                  <a:extLst>
                    <a:ext uri="{9D8B030D-6E8A-4147-A177-3AD203B41FA5}">
                      <a16:colId xmlns:a16="http://schemas.microsoft.com/office/drawing/2014/main" val="2581008585"/>
                    </a:ext>
                  </a:extLst>
                </a:gridCol>
                <a:gridCol w="1316154">
                  <a:extLst>
                    <a:ext uri="{9D8B030D-6E8A-4147-A177-3AD203B41FA5}">
                      <a16:colId xmlns:a16="http://schemas.microsoft.com/office/drawing/2014/main" val="1688149908"/>
                    </a:ext>
                  </a:extLst>
                </a:gridCol>
                <a:gridCol w="622563">
                  <a:extLst>
                    <a:ext uri="{9D8B030D-6E8A-4147-A177-3AD203B41FA5}">
                      <a16:colId xmlns:a16="http://schemas.microsoft.com/office/drawing/2014/main" val="614250578"/>
                    </a:ext>
                  </a:extLst>
                </a:gridCol>
                <a:gridCol w="2441603">
                  <a:extLst>
                    <a:ext uri="{9D8B030D-6E8A-4147-A177-3AD203B41FA5}">
                      <a16:colId xmlns:a16="http://schemas.microsoft.com/office/drawing/2014/main" val="725484087"/>
                    </a:ext>
                  </a:extLst>
                </a:gridCol>
                <a:gridCol w="2424776">
                  <a:extLst>
                    <a:ext uri="{9D8B030D-6E8A-4147-A177-3AD203B41FA5}">
                      <a16:colId xmlns:a16="http://schemas.microsoft.com/office/drawing/2014/main" val="4104985602"/>
                    </a:ext>
                  </a:extLst>
                </a:gridCol>
              </a:tblGrid>
              <a:tr h="571337">
                <a:tc>
                  <a:txBody>
                    <a:bodyPr/>
                    <a:lstStyle/>
                    <a:p>
                      <a:pPr algn="ctr" fontAlgn="ctr">
                        <a:buNone/>
                      </a:pPr>
                      <a:r>
                        <a:rPr lang="en-US" sz="1600" u="none" strike="noStrike">
                          <a:effectLst/>
                        </a:rPr>
                        <a:t>Khoáng đè chìm</a:t>
                      </a:r>
                      <a:endParaRPr lang="en-US" sz="1600" b="1" i="0" u="none" strike="noStrike">
                        <a:solidFill>
                          <a:srgbClr val="000000"/>
                        </a:solidFill>
                        <a:effectLst/>
                        <a:latin typeface="Times New Roman" panose="02020603050405020304" pitchFamily="18" charset="0"/>
                      </a:endParaRPr>
                    </a:p>
                  </a:txBody>
                  <a:tcPr marL="5159" marR="5159" marT="5159" marB="0" anchor="ctr"/>
                </a:tc>
                <a:tc>
                  <a:txBody>
                    <a:bodyPr/>
                    <a:lstStyle/>
                    <a:p>
                      <a:pPr algn="ctr" fontAlgn="ctr">
                        <a:buNone/>
                      </a:pPr>
                      <a:r>
                        <a:rPr lang="en-US" sz="1600" u="none" strike="noStrike">
                          <a:effectLst/>
                        </a:rPr>
                        <a:t>Khoáng đi kèm</a:t>
                      </a:r>
                      <a:endParaRPr lang="en-US" sz="1600" b="1" i="0" u="none" strike="noStrike">
                        <a:solidFill>
                          <a:srgbClr val="000000"/>
                        </a:solidFill>
                        <a:effectLst/>
                        <a:latin typeface="Times New Roman" panose="02020603050405020304" pitchFamily="18" charset="0"/>
                      </a:endParaRPr>
                    </a:p>
                  </a:txBody>
                  <a:tcPr marL="5159" marR="5159" marT="5159" marB="0" anchor="ctr"/>
                </a:tc>
                <a:tc>
                  <a:txBody>
                    <a:bodyPr/>
                    <a:lstStyle/>
                    <a:p>
                      <a:pPr algn="ctr" fontAlgn="ctr">
                        <a:buNone/>
                      </a:pPr>
                      <a:r>
                        <a:rPr lang="vi-VN" sz="1600" u="none" strike="noStrike">
                          <a:effectLst/>
                        </a:rPr>
                        <a:t>Chi phí/ Liều lượng</a:t>
                      </a:r>
                      <a:endParaRPr lang="vi-VN" sz="1600" b="1" i="0" u="none" strike="noStrike">
                        <a:solidFill>
                          <a:srgbClr val="000000"/>
                        </a:solidFill>
                        <a:effectLst/>
                        <a:latin typeface="Times New Roman" panose="02020603050405020304" pitchFamily="18" charset="0"/>
                      </a:endParaRPr>
                    </a:p>
                  </a:txBody>
                  <a:tcPr marL="5159" marR="5159" marT="5159" marB="0" anchor="ctr"/>
                </a:tc>
                <a:tc>
                  <a:txBody>
                    <a:bodyPr/>
                    <a:lstStyle/>
                    <a:p>
                      <a:pPr algn="ctr" fontAlgn="ctr">
                        <a:buNone/>
                      </a:pPr>
                      <a:r>
                        <a:rPr lang="en-US" sz="1600" u="none" strike="noStrike">
                          <a:effectLst/>
                        </a:rPr>
                        <a:t>pH</a:t>
                      </a:r>
                      <a:endParaRPr lang="en-US" sz="1600" b="1" i="0" u="none" strike="noStrike">
                        <a:solidFill>
                          <a:srgbClr val="000000"/>
                        </a:solidFill>
                        <a:effectLst/>
                        <a:latin typeface="Times New Roman" panose="02020603050405020304" pitchFamily="18" charset="0"/>
                      </a:endParaRPr>
                    </a:p>
                  </a:txBody>
                  <a:tcPr marL="5159" marR="5159" marT="5159" marB="0" anchor="ctr"/>
                </a:tc>
                <a:tc>
                  <a:txBody>
                    <a:bodyPr/>
                    <a:lstStyle/>
                    <a:p>
                      <a:pPr algn="ctr" fontAlgn="ctr">
                        <a:buNone/>
                      </a:pPr>
                      <a:r>
                        <a:rPr lang="en-US" sz="1600" u="none" strike="noStrike">
                          <a:effectLst/>
                        </a:rPr>
                        <a:t>Thuốc tuyển khác</a:t>
                      </a:r>
                      <a:endParaRPr lang="en-US" sz="1600" b="1" i="0" u="none" strike="noStrike">
                        <a:solidFill>
                          <a:srgbClr val="000000"/>
                        </a:solidFill>
                        <a:effectLst/>
                        <a:latin typeface="Times New Roman" panose="02020603050405020304" pitchFamily="18" charset="0"/>
                      </a:endParaRPr>
                    </a:p>
                  </a:txBody>
                  <a:tcPr marL="5159" marR="5159" marT="5159" marB="0" anchor="ctr"/>
                </a:tc>
                <a:tc>
                  <a:txBody>
                    <a:bodyPr/>
                    <a:lstStyle/>
                    <a:p>
                      <a:pPr algn="ctr" fontAlgn="ctr">
                        <a:buNone/>
                      </a:pPr>
                      <a:r>
                        <a:rPr lang="en-US" sz="1600" u="none" strike="noStrike">
                          <a:effectLst/>
                        </a:rPr>
                        <a:t>Kết quả tuyển</a:t>
                      </a:r>
                      <a:endParaRPr lang="en-US" sz="1600" b="1" i="0" u="none" strike="noStrike">
                        <a:solidFill>
                          <a:srgbClr val="000000"/>
                        </a:solidFill>
                        <a:effectLst/>
                        <a:latin typeface="Times New Roman" panose="02020603050405020304" pitchFamily="18" charset="0"/>
                      </a:endParaRPr>
                    </a:p>
                  </a:txBody>
                  <a:tcPr marL="5159" marR="5159" marT="5159" marB="0" anchor="ctr"/>
                </a:tc>
                <a:extLst>
                  <a:ext uri="{0D108BD9-81ED-4DB2-BD59-A6C34878D82A}">
                    <a16:rowId xmlns:a16="http://schemas.microsoft.com/office/drawing/2014/main" val="2271492768"/>
                  </a:ext>
                </a:extLst>
              </a:tr>
              <a:tr h="571337">
                <a:tc>
                  <a:txBody>
                    <a:bodyPr/>
                    <a:lstStyle/>
                    <a:p>
                      <a:pPr algn="l" fontAlgn="ctr">
                        <a:buNone/>
                      </a:pPr>
                      <a:r>
                        <a:rPr lang="en-US" sz="1600" u="none" strike="noStrike">
                          <a:effectLst/>
                        </a:rPr>
                        <a:t>Forsterit (</a:t>
                      </a:r>
                      <a:r>
                        <a:rPr lang="en-US" sz="1600" b="0" i="0" kern="1200">
                          <a:solidFill>
                            <a:schemeClr val="dk1"/>
                          </a:solidFill>
                          <a:effectLst/>
                          <a:latin typeface="+mn-lt"/>
                          <a:ea typeface="+mn-ea"/>
                          <a:cs typeface="+mn-cs"/>
                        </a:rPr>
                        <a:t>Mg₂SiO₄)</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Ilmenit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1 mg/L</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ctr" fontAlgn="ctr">
                        <a:buNone/>
                      </a:pPr>
                      <a:r>
                        <a:rPr lang="en-US" sz="1600" u="none" strike="noStrike">
                          <a:effectLst/>
                        </a:rPr>
                        <a:t>5–6</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NaOl 2×10⁻⁴ M</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vi-VN" sz="1600" u="none" strike="noStrike">
                          <a:effectLst/>
                        </a:rPr>
                        <a:t>TiO₂: 75.49%, hàm lượng 44.94%</a:t>
                      </a:r>
                      <a:endParaRPr lang="vi-VN" sz="1600" b="0" i="0" u="none" strike="noStrike">
                        <a:solidFill>
                          <a:srgbClr val="000000"/>
                        </a:solidFill>
                        <a:effectLst/>
                        <a:latin typeface="Times New Roman" panose="02020603050405020304" pitchFamily="18" charset="0"/>
                      </a:endParaRPr>
                    </a:p>
                  </a:txBody>
                  <a:tcPr marL="5159" marR="5159" marT="5159" marB="0" anchor="ctr"/>
                </a:tc>
                <a:extLst>
                  <a:ext uri="{0D108BD9-81ED-4DB2-BD59-A6C34878D82A}">
                    <a16:rowId xmlns:a16="http://schemas.microsoft.com/office/drawing/2014/main" val="1952701091"/>
                  </a:ext>
                </a:extLst>
              </a:tr>
              <a:tr h="288658">
                <a:tc>
                  <a:txBody>
                    <a:bodyPr/>
                    <a:lstStyle/>
                    <a:p>
                      <a:pPr algn="l" fontAlgn="ctr">
                        <a:buNone/>
                      </a:pPr>
                      <a:r>
                        <a:rPr lang="en-US" sz="1600" u="none" strike="noStrike">
                          <a:effectLst/>
                        </a:rPr>
                        <a:t>Talc</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250 mg/L</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ctr" fontAlgn="ctr">
                        <a:buNone/>
                      </a:pPr>
                      <a:r>
                        <a:rPr lang="en-US" sz="1600" u="none" strike="noStrike">
                          <a:effectLst/>
                        </a:rPr>
                        <a:t>8.5</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Ca²⁺ 10⁻² M, SBX, MIBC</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Talc giảm từ 90% → 25%</a:t>
                      </a:r>
                      <a:endParaRPr lang="en-US" sz="1600" b="0" i="0" u="none" strike="noStrike">
                        <a:solidFill>
                          <a:srgbClr val="000000"/>
                        </a:solidFill>
                        <a:effectLst/>
                        <a:latin typeface="Times New Roman" panose="02020603050405020304" pitchFamily="18" charset="0"/>
                      </a:endParaRPr>
                    </a:p>
                  </a:txBody>
                  <a:tcPr marL="5159" marR="5159" marT="5159" marB="0" anchor="ctr"/>
                </a:tc>
                <a:extLst>
                  <a:ext uri="{0D108BD9-81ED-4DB2-BD59-A6C34878D82A}">
                    <a16:rowId xmlns:a16="http://schemas.microsoft.com/office/drawing/2014/main" val="980011587"/>
                  </a:ext>
                </a:extLst>
              </a:tr>
              <a:tr h="571337">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Chalcopyrit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ctr" fontAlgn="ctr">
                        <a:buNone/>
                      </a:pPr>
                      <a:r>
                        <a:rPr lang="en-US" sz="1600" u="none" strike="noStrike">
                          <a:effectLst/>
                        </a:rPr>
                        <a:t>7</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PBX 2×10⁻⁴ M, HEC, MIBC</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78% thu hồi</a:t>
                      </a:r>
                      <a:endParaRPr lang="en-US" sz="1600" b="0" i="0" u="none" strike="noStrike">
                        <a:solidFill>
                          <a:srgbClr val="000000"/>
                        </a:solidFill>
                        <a:effectLst/>
                        <a:latin typeface="Times New Roman" panose="02020603050405020304" pitchFamily="18" charset="0"/>
                      </a:endParaRPr>
                    </a:p>
                  </a:txBody>
                  <a:tcPr marL="5159" marR="5159" marT="5159" marB="0" anchor="ctr"/>
                </a:tc>
                <a:extLst>
                  <a:ext uri="{0D108BD9-81ED-4DB2-BD59-A6C34878D82A}">
                    <a16:rowId xmlns:a16="http://schemas.microsoft.com/office/drawing/2014/main" val="3666220104"/>
                  </a:ext>
                </a:extLst>
              </a:tr>
              <a:tr h="288658">
                <a:tc>
                  <a:txBody>
                    <a:bodyPr/>
                    <a:lstStyle/>
                    <a:p>
                      <a:pPr algn="l" fontAlgn="ctr">
                        <a:buNone/>
                      </a:pPr>
                      <a:r>
                        <a:rPr lang="en-US" sz="1600" u="none" strike="noStrike">
                          <a:effectLst/>
                        </a:rPr>
                        <a:t>Galena</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ctr"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H₂O₂ 0.4×10⁻⁴ M</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1% thu hồi</a:t>
                      </a:r>
                      <a:endParaRPr lang="en-US" sz="1600" b="0" i="0" u="none" strike="noStrike">
                        <a:solidFill>
                          <a:srgbClr val="000000"/>
                        </a:solidFill>
                        <a:effectLst/>
                        <a:latin typeface="Times New Roman" panose="02020603050405020304" pitchFamily="18" charset="0"/>
                      </a:endParaRPr>
                    </a:p>
                  </a:txBody>
                  <a:tcPr marL="5159" marR="5159" marT="5159" marB="0" anchor="ctr"/>
                </a:tc>
                <a:extLst>
                  <a:ext uri="{0D108BD9-81ED-4DB2-BD59-A6C34878D82A}">
                    <a16:rowId xmlns:a16="http://schemas.microsoft.com/office/drawing/2014/main" val="3439124001"/>
                  </a:ext>
                </a:extLst>
              </a:tr>
              <a:tr h="571337">
                <a:tc>
                  <a:txBody>
                    <a:bodyPr/>
                    <a:lstStyle/>
                    <a:p>
                      <a:pPr algn="l" fontAlgn="ctr">
                        <a:buNone/>
                      </a:pPr>
                      <a:r>
                        <a:rPr lang="en-US" sz="1600" u="none" strike="noStrike">
                          <a:effectLst/>
                        </a:rPr>
                        <a:t>Galena</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Chalcopyrit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300 mg/L</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ctr" fontAlgn="ctr">
                        <a:buNone/>
                      </a:pPr>
                      <a:r>
                        <a:rPr lang="en-US" sz="1600" u="none" strike="noStrike">
                          <a:effectLst/>
                        </a:rPr>
                        <a:t>10</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SEX 10⁻⁴ M, KNO₃ 0.1 M</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Cu: 76%, Pb: 11%</a:t>
                      </a:r>
                      <a:endParaRPr lang="en-US" sz="1600" b="0" i="0" u="none" strike="noStrike">
                        <a:solidFill>
                          <a:srgbClr val="000000"/>
                        </a:solidFill>
                        <a:effectLst/>
                        <a:latin typeface="Times New Roman" panose="02020603050405020304" pitchFamily="18" charset="0"/>
                      </a:endParaRPr>
                    </a:p>
                  </a:txBody>
                  <a:tcPr marL="5159" marR="5159" marT="5159" marB="0" anchor="ctr"/>
                </a:tc>
                <a:extLst>
                  <a:ext uri="{0D108BD9-81ED-4DB2-BD59-A6C34878D82A}">
                    <a16:rowId xmlns:a16="http://schemas.microsoft.com/office/drawing/2014/main" val="170261439"/>
                  </a:ext>
                </a:extLst>
              </a:tr>
              <a:tr h="571337">
                <a:tc>
                  <a:txBody>
                    <a:bodyPr/>
                    <a:lstStyle/>
                    <a:p>
                      <a:pPr algn="l" fontAlgn="ctr">
                        <a:buNone/>
                      </a:pPr>
                      <a:r>
                        <a:rPr lang="en-US" sz="1600" u="none" strike="noStrike">
                          <a:effectLst/>
                        </a:rPr>
                        <a:t>Chalcopyrit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25 ppm (LSLB)</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ctr" fontAlgn="ctr">
                        <a:buNone/>
                      </a:pPr>
                      <a:r>
                        <a:rPr lang="en-US" sz="1600" u="none" strike="noStrike">
                          <a:effectLst/>
                        </a:rPr>
                        <a:t>9</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KCl 1×10⁻³ M</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Giảm từ 78% → 27%</a:t>
                      </a:r>
                      <a:endParaRPr lang="en-US" sz="1600" b="0" i="0" u="none" strike="noStrike">
                        <a:solidFill>
                          <a:srgbClr val="000000"/>
                        </a:solidFill>
                        <a:effectLst/>
                        <a:latin typeface="Times New Roman" panose="02020603050405020304" pitchFamily="18" charset="0"/>
                      </a:endParaRPr>
                    </a:p>
                  </a:txBody>
                  <a:tcPr marL="5159" marR="5159" marT="5159" marB="0" anchor="ctr"/>
                </a:tc>
                <a:extLst>
                  <a:ext uri="{0D108BD9-81ED-4DB2-BD59-A6C34878D82A}">
                    <a16:rowId xmlns:a16="http://schemas.microsoft.com/office/drawing/2014/main" val="2127206266"/>
                  </a:ext>
                </a:extLst>
              </a:tr>
              <a:tr h="288658">
                <a:tc>
                  <a:txBody>
                    <a:bodyPr/>
                    <a:lstStyle/>
                    <a:p>
                      <a:pPr algn="l" fontAlgn="ctr">
                        <a:buNone/>
                      </a:pPr>
                      <a:r>
                        <a:rPr lang="en-US" sz="1600" u="none" strike="noStrike">
                          <a:effectLst/>
                        </a:rPr>
                        <a:t>Talc</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ctr"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MIBC, không dùng TTH</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Giảm từ 93% → 35%</a:t>
                      </a:r>
                      <a:endParaRPr lang="en-US" sz="1600" b="0" i="0" u="none" strike="noStrike">
                        <a:solidFill>
                          <a:srgbClr val="000000"/>
                        </a:solidFill>
                        <a:effectLst/>
                        <a:latin typeface="Times New Roman" panose="02020603050405020304" pitchFamily="18" charset="0"/>
                      </a:endParaRPr>
                    </a:p>
                  </a:txBody>
                  <a:tcPr marL="5159" marR="5159" marT="5159" marB="0" anchor="ctr"/>
                </a:tc>
                <a:extLst>
                  <a:ext uri="{0D108BD9-81ED-4DB2-BD59-A6C34878D82A}">
                    <a16:rowId xmlns:a16="http://schemas.microsoft.com/office/drawing/2014/main" val="2632677456"/>
                  </a:ext>
                </a:extLst>
              </a:tr>
              <a:tr h="571337">
                <a:tc>
                  <a:txBody>
                    <a:bodyPr/>
                    <a:lstStyle/>
                    <a:p>
                      <a:pPr algn="l" fontAlgn="ctr">
                        <a:buNone/>
                      </a:pPr>
                      <a:r>
                        <a:rPr lang="en-US" sz="1600" u="none" strike="noStrike">
                          <a:effectLst/>
                        </a:rPr>
                        <a:t>Silicat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Ilmenit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100 g/t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ctr" fontAlgn="ctr">
                        <a:buNone/>
                      </a:pPr>
                      <a:r>
                        <a:rPr lang="en-US" sz="1600" u="none" strike="noStrike">
                          <a:effectLst/>
                        </a:rPr>
                        <a:t>6.8–7.2</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Pb(NO₃)₂ 400 g/t, TW-705 2750 g/t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vi-VN" sz="1600" u="none" strike="noStrike">
                          <a:effectLst/>
                        </a:rPr>
                        <a:t>TiO₂: 79.53%, 38.19% hàm lượng</a:t>
                      </a:r>
                      <a:endParaRPr lang="vi-VN" sz="1600" b="0" i="0" u="none" strike="noStrike">
                        <a:solidFill>
                          <a:srgbClr val="000000"/>
                        </a:solidFill>
                        <a:effectLst/>
                        <a:latin typeface="Times New Roman" panose="02020603050405020304" pitchFamily="18" charset="0"/>
                      </a:endParaRPr>
                    </a:p>
                  </a:txBody>
                  <a:tcPr marL="5159" marR="5159" marT="5159" marB="0" anchor="ctr"/>
                </a:tc>
                <a:extLst>
                  <a:ext uri="{0D108BD9-81ED-4DB2-BD59-A6C34878D82A}">
                    <a16:rowId xmlns:a16="http://schemas.microsoft.com/office/drawing/2014/main" val="2124644243"/>
                  </a:ext>
                </a:extLst>
              </a:tr>
              <a:tr h="571337">
                <a:tc>
                  <a:txBody>
                    <a:bodyPr/>
                    <a:lstStyle/>
                    <a:p>
                      <a:pPr algn="l" fontAlgn="ctr">
                        <a:buNone/>
                      </a:pPr>
                      <a:r>
                        <a:rPr lang="en-US" sz="1600" u="none" strike="noStrike">
                          <a:effectLst/>
                        </a:rPr>
                        <a:t>Quartz</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Chalcopyrit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15 ppm</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ctr" fontAlgn="ctr">
                        <a:buNone/>
                      </a:pPr>
                      <a:r>
                        <a:rPr lang="en-US" sz="1600" u="none" strike="noStrike">
                          <a:effectLst/>
                        </a:rPr>
                        <a:t>12</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SIBX 30 g/t, HPMC + NF240</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Cu: 99.29%, hiệu suất phân tách 95.98%</a:t>
                      </a:r>
                      <a:endParaRPr lang="en-US" sz="1600" b="0" i="0" u="none" strike="noStrike">
                        <a:solidFill>
                          <a:srgbClr val="000000"/>
                        </a:solidFill>
                        <a:effectLst/>
                        <a:latin typeface="Times New Roman" panose="02020603050405020304" pitchFamily="18" charset="0"/>
                      </a:endParaRPr>
                    </a:p>
                  </a:txBody>
                  <a:tcPr marL="5159" marR="5159" marT="5159" marB="0" anchor="ctr"/>
                </a:tc>
                <a:extLst>
                  <a:ext uri="{0D108BD9-81ED-4DB2-BD59-A6C34878D82A}">
                    <a16:rowId xmlns:a16="http://schemas.microsoft.com/office/drawing/2014/main" val="121662210"/>
                  </a:ext>
                </a:extLst>
              </a:tr>
              <a:tr h="571337">
                <a:tc>
                  <a:txBody>
                    <a:bodyPr/>
                    <a:lstStyle/>
                    <a:p>
                      <a:pPr algn="l" fontAlgn="ctr">
                        <a:buNone/>
                      </a:pPr>
                      <a:r>
                        <a:rPr lang="en-US" sz="1600" u="none" strike="noStrike">
                          <a:effectLst/>
                        </a:rPr>
                        <a:t>Quartz</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Sphalerit</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15 ppm</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ctr" fontAlgn="ctr">
                        <a:buNone/>
                      </a:pPr>
                      <a:r>
                        <a:rPr lang="en-US" sz="1600" u="none" strike="noStrike">
                          <a:effectLst/>
                        </a:rPr>
                        <a:t>12.3</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SEX 80 g/t, CuSO₄·5H₂O, DF200, HPMC, MIBC</a:t>
                      </a:r>
                      <a:endParaRPr lang="en-US" sz="1600" b="0" i="0" u="none" strike="noStrike">
                        <a:solidFill>
                          <a:srgbClr val="000000"/>
                        </a:solidFill>
                        <a:effectLst/>
                        <a:latin typeface="Times New Roman" panose="02020603050405020304" pitchFamily="18" charset="0"/>
                      </a:endParaRPr>
                    </a:p>
                  </a:txBody>
                  <a:tcPr marL="5159" marR="5159" marT="5159" marB="0" anchor="ctr"/>
                </a:tc>
                <a:tc>
                  <a:txBody>
                    <a:bodyPr/>
                    <a:lstStyle/>
                    <a:p>
                      <a:pPr algn="l" fontAlgn="ctr">
                        <a:buNone/>
                      </a:pPr>
                      <a:r>
                        <a:rPr lang="en-US" sz="1600" u="none" strike="noStrike">
                          <a:effectLst/>
                        </a:rPr>
                        <a:t>Zn: 99.06%, hiệu suất phân tách 96.48%</a:t>
                      </a:r>
                      <a:endParaRPr lang="en-US" sz="1600" b="0" i="0" u="none" strike="noStrike">
                        <a:solidFill>
                          <a:srgbClr val="000000"/>
                        </a:solidFill>
                        <a:effectLst/>
                        <a:latin typeface="Times New Roman" panose="02020603050405020304" pitchFamily="18" charset="0"/>
                      </a:endParaRPr>
                    </a:p>
                  </a:txBody>
                  <a:tcPr marL="5159" marR="5159" marT="5159" marB="0" anchor="ctr"/>
                </a:tc>
                <a:extLst>
                  <a:ext uri="{0D108BD9-81ED-4DB2-BD59-A6C34878D82A}">
                    <a16:rowId xmlns:a16="http://schemas.microsoft.com/office/drawing/2014/main" val="2361370911"/>
                  </a:ext>
                </a:extLst>
              </a:tr>
            </a:tbl>
          </a:graphicData>
        </a:graphic>
      </p:graphicFrame>
    </p:spTree>
    <p:extLst>
      <p:ext uri="{BB962C8B-B14F-4D97-AF65-F5344CB8AC3E}">
        <p14:creationId xmlns:p14="http://schemas.microsoft.com/office/powerpoint/2010/main" val="4010710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FF672-8204-7754-72B1-B32B16CCB209}"/>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98C8B596-144D-25A9-4967-2E038F4A5CD4}"/>
              </a:ext>
            </a:extLst>
          </p:cNvPr>
          <p:cNvSpPr>
            <a:spLocks noGrp="1" noChangeArrowheads="1"/>
          </p:cNvSpPr>
          <p:nvPr>
            <p:ph type="title"/>
          </p:nvPr>
        </p:nvSpPr>
        <p:spPr/>
        <p:txBody>
          <a:bodyPr/>
          <a:lstStyle/>
          <a:p>
            <a:pPr lvl="1"/>
            <a:r>
              <a:rPr lang="en-US"/>
              <a:t>Xanthan Gum (Keo xanthan)</a:t>
            </a:r>
          </a:p>
        </p:txBody>
      </p:sp>
      <p:sp>
        <p:nvSpPr>
          <p:cNvPr id="8" name="TextBox 7">
            <a:extLst>
              <a:ext uri="{FF2B5EF4-FFF2-40B4-BE49-F238E27FC236}">
                <a16:creationId xmlns:a16="http://schemas.microsoft.com/office/drawing/2014/main" id="{9CD698FC-DF9F-A775-1323-529C6A8447A7}"/>
              </a:ext>
            </a:extLst>
          </p:cNvPr>
          <p:cNvSpPr txBox="1"/>
          <p:nvPr/>
        </p:nvSpPr>
        <p:spPr>
          <a:xfrm>
            <a:off x="107504" y="1124744"/>
            <a:ext cx="8928992" cy="2805320"/>
          </a:xfrm>
          <a:prstGeom prst="rect">
            <a:avLst/>
          </a:prstGeom>
          <a:noFill/>
        </p:spPr>
        <p:txBody>
          <a:bodyPr wrap="square">
            <a:spAutoFit/>
          </a:bodyPr>
          <a:lstStyle/>
          <a:p>
            <a:pPr algn="just">
              <a:lnSpc>
                <a:spcPct val="150000"/>
              </a:lnSpc>
            </a:pPr>
            <a:r>
              <a:rPr lang="en-US" sz="2000" b="1"/>
              <a:t>Xanthan Gum (XG)</a:t>
            </a:r>
            <a:r>
              <a:rPr lang="en-US" sz="2000"/>
              <a:t> là một polysaccharide có khối lượng phân tử cao (khoảng 2 × 10⁶ g/mol), được tạo ra bởi vi khuẩn, có chứa nhiều nhóm chức carboxyl (–COOH) và hydroxyl (–OH).</a:t>
            </a:r>
          </a:p>
          <a:p>
            <a:pPr algn="just">
              <a:lnSpc>
                <a:spcPct val="150000"/>
              </a:lnSpc>
            </a:pPr>
            <a:r>
              <a:rPr lang="en-US" sz="2000"/>
              <a:t>XG hoạt động như một chất keo tụ trong quá trình tuyển nổi và ảnh hưởng đến tốc độ lắng của quặng trong quá trình lắng. XG hỗ trợ việc bơm bùn quặng mịn bằng cách giảm lực cản tới 65% (giảm độ nhớt).</a:t>
            </a:r>
          </a:p>
        </p:txBody>
      </p:sp>
    </p:spTree>
    <p:extLst>
      <p:ext uri="{BB962C8B-B14F-4D97-AF65-F5344CB8AC3E}">
        <p14:creationId xmlns:p14="http://schemas.microsoft.com/office/powerpoint/2010/main" val="2777173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BA801-7968-3E55-6B4C-C3B6DC90B4A1}"/>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63D28063-64FD-36BA-D4E3-3A98E4FFF938}"/>
              </a:ext>
            </a:extLst>
          </p:cNvPr>
          <p:cNvSpPr>
            <a:spLocks noGrp="1" noChangeArrowheads="1"/>
          </p:cNvSpPr>
          <p:nvPr>
            <p:ph type="title"/>
          </p:nvPr>
        </p:nvSpPr>
        <p:spPr>
          <a:xfrm>
            <a:off x="304800" y="152404"/>
            <a:ext cx="8458200" cy="563563"/>
          </a:xfrm>
        </p:spPr>
        <p:txBody>
          <a:bodyPr wrap="square" anchor="ctr">
            <a:normAutofit/>
          </a:bodyPr>
          <a:lstStyle/>
          <a:p>
            <a:pPr lvl="1"/>
            <a:r>
              <a:rPr lang="en-US" sz="3000"/>
              <a:t>Ứng dụng Xanthat Gum trong thực tế</a:t>
            </a:r>
          </a:p>
        </p:txBody>
      </p:sp>
      <p:graphicFrame>
        <p:nvGraphicFramePr>
          <p:cNvPr id="4" name="Table 3">
            <a:extLst>
              <a:ext uri="{FF2B5EF4-FFF2-40B4-BE49-F238E27FC236}">
                <a16:creationId xmlns:a16="http://schemas.microsoft.com/office/drawing/2014/main" id="{B12C3295-5FC8-C47A-9482-162CEC4AD890}"/>
              </a:ext>
            </a:extLst>
          </p:cNvPr>
          <p:cNvGraphicFramePr>
            <a:graphicFrameLocks noGrp="1"/>
          </p:cNvGraphicFramePr>
          <p:nvPr>
            <p:extLst>
              <p:ext uri="{D42A27DB-BD31-4B8C-83A1-F6EECF244321}">
                <p14:modId xmlns:p14="http://schemas.microsoft.com/office/powerpoint/2010/main" val="2195828936"/>
              </p:ext>
            </p:extLst>
          </p:nvPr>
        </p:nvGraphicFramePr>
        <p:xfrm>
          <a:off x="179512" y="1339306"/>
          <a:ext cx="8784975" cy="4970013"/>
        </p:xfrm>
        <a:graphic>
          <a:graphicData uri="http://schemas.openxmlformats.org/drawingml/2006/table">
            <a:tbl>
              <a:tblPr firstRow="1" bandRow="1">
                <a:tableStyleId>{5C22544A-7EE6-4342-B048-85BDC9FD1C3A}</a:tableStyleId>
              </a:tblPr>
              <a:tblGrid>
                <a:gridCol w="1217566">
                  <a:extLst>
                    <a:ext uri="{9D8B030D-6E8A-4147-A177-3AD203B41FA5}">
                      <a16:colId xmlns:a16="http://schemas.microsoft.com/office/drawing/2014/main" val="1982115965"/>
                    </a:ext>
                  </a:extLst>
                </a:gridCol>
                <a:gridCol w="1139026">
                  <a:extLst>
                    <a:ext uri="{9D8B030D-6E8A-4147-A177-3AD203B41FA5}">
                      <a16:colId xmlns:a16="http://schemas.microsoft.com/office/drawing/2014/main" val="1579997436"/>
                    </a:ext>
                  </a:extLst>
                </a:gridCol>
                <a:gridCol w="868584">
                  <a:extLst>
                    <a:ext uri="{9D8B030D-6E8A-4147-A177-3AD203B41FA5}">
                      <a16:colId xmlns:a16="http://schemas.microsoft.com/office/drawing/2014/main" val="3270719889"/>
                    </a:ext>
                  </a:extLst>
                </a:gridCol>
                <a:gridCol w="526045">
                  <a:extLst>
                    <a:ext uri="{9D8B030D-6E8A-4147-A177-3AD203B41FA5}">
                      <a16:colId xmlns:a16="http://schemas.microsoft.com/office/drawing/2014/main" val="1132109556"/>
                    </a:ext>
                  </a:extLst>
                </a:gridCol>
                <a:gridCol w="2081427">
                  <a:extLst>
                    <a:ext uri="{9D8B030D-6E8A-4147-A177-3AD203B41FA5}">
                      <a16:colId xmlns:a16="http://schemas.microsoft.com/office/drawing/2014/main" val="1716713291"/>
                    </a:ext>
                  </a:extLst>
                </a:gridCol>
                <a:gridCol w="2952327">
                  <a:extLst>
                    <a:ext uri="{9D8B030D-6E8A-4147-A177-3AD203B41FA5}">
                      <a16:colId xmlns:a16="http://schemas.microsoft.com/office/drawing/2014/main" val="3120885884"/>
                    </a:ext>
                  </a:extLst>
                </a:gridCol>
              </a:tblGrid>
              <a:tr h="663149">
                <a:tc>
                  <a:txBody>
                    <a:bodyPr/>
                    <a:lstStyle/>
                    <a:p>
                      <a:pPr algn="ctr" fontAlgn="ctr">
                        <a:buNone/>
                      </a:pPr>
                      <a:r>
                        <a:rPr lang="en-US" sz="1600" u="none" strike="noStrike">
                          <a:effectLst/>
                        </a:rPr>
                        <a:t>Khoáng đè chìm</a:t>
                      </a:r>
                      <a:endParaRPr lang="en-US" sz="1600" b="1" i="0" u="none" strike="noStrike">
                        <a:solidFill>
                          <a:srgbClr val="000000"/>
                        </a:solidFill>
                        <a:effectLst/>
                        <a:latin typeface="Times New Roman" panose="02020603050405020304" pitchFamily="18" charset="0"/>
                      </a:endParaRPr>
                    </a:p>
                  </a:txBody>
                  <a:tcPr marL="5359" marR="5359" marT="5359" marB="0" anchor="ctr"/>
                </a:tc>
                <a:tc>
                  <a:txBody>
                    <a:bodyPr/>
                    <a:lstStyle/>
                    <a:p>
                      <a:pPr algn="ctr" fontAlgn="ctr">
                        <a:buNone/>
                      </a:pPr>
                      <a:r>
                        <a:rPr lang="en-US" sz="1600" u="none" strike="noStrike">
                          <a:effectLst/>
                        </a:rPr>
                        <a:t>Khoáng đi kèm</a:t>
                      </a:r>
                      <a:endParaRPr lang="en-US" sz="1600" b="1" i="0" u="none" strike="noStrike">
                        <a:solidFill>
                          <a:srgbClr val="000000"/>
                        </a:solidFill>
                        <a:effectLst/>
                        <a:latin typeface="Times New Roman" panose="02020603050405020304" pitchFamily="18" charset="0"/>
                      </a:endParaRPr>
                    </a:p>
                  </a:txBody>
                  <a:tcPr marL="5359" marR="5359" marT="5359" marB="0" anchor="ctr"/>
                </a:tc>
                <a:tc>
                  <a:txBody>
                    <a:bodyPr/>
                    <a:lstStyle/>
                    <a:p>
                      <a:pPr algn="ctr" fontAlgn="ctr">
                        <a:buNone/>
                      </a:pPr>
                      <a:r>
                        <a:rPr lang="vi-VN" sz="1600" u="none" strike="noStrike">
                          <a:effectLst/>
                        </a:rPr>
                        <a:t>Chi phí tối ưu</a:t>
                      </a:r>
                      <a:endParaRPr lang="vi-VN" sz="1600" b="1" i="0" u="none" strike="noStrike">
                        <a:solidFill>
                          <a:srgbClr val="000000"/>
                        </a:solidFill>
                        <a:effectLst/>
                        <a:latin typeface="Times New Roman" panose="02020603050405020304" pitchFamily="18" charset="0"/>
                      </a:endParaRPr>
                    </a:p>
                  </a:txBody>
                  <a:tcPr marL="5359" marR="5359" marT="5359" marB="0" anchor="ctr"/>
                </a:tc>
                <a:tc>
                  <a:txBody>
                    <a:bodyPr/>
                    <a:lstStyle/>
                    <a:p>
                      <a:pPr algn="ctr" fontAlgn="ctr">
                        <a:buNone/>
                      </a:pPr>
                      <a:r>
                        <a:rPr lang="en-US" sz="1600" u="none" strike="noStrike">
                          <a:effectLst/>
                        </a:rPr>
                        <a:t>pH</a:t>
                      </a:r>
                      <a:endParaRPr lang="en-US" sz="1600" b="1" i="0" u="none" strike="noStrike">
                        <a:solidFill>
                          <a:srgbClr val="000000"/>
                        </a:solidFill>
                        <a:effectLst/>
                        <a:latin typeface="Times New Roman" panose="02020603050405020304" pitchFamily="18" charset="0"/>
                      </a:endParaRPr>
                    </a:p>
                  </a:txBody>
                  <a:tcPr marL="5359" marR="5359" marT="5359" marB="0" anchor="ctr"/>
                </a:tc>
                <a:tc>
                  <a:txBody>
                    <a:bodyPr/>
                    <a:lstStyle/>
                    <a:p>
                      <a:pPr algn="ctr" fontAlgn="ctr">
                        <a:buNone/>
                      </a:pPr>
                      <a:r>
                        <a:rPr lang="en-US" sz="1600" u="none" strike="noStrike">
                          <a:effectLst/>
                        </a:rPr>
                        <a:t>Thuốc tuyển &amp; điều kiện khác</a:t>
                      </a:r>
                      <a:endParaRPr lang="en-US" sz="1600" b="1" i="0" u="none" strike="noStrike">
                        <a:solidFill>
                          <a:srgbClr val="000000"/>
                        </a:solidFill>
                        <a:effectLst/>
                        <a:latin typeface="Times New Roman" panose="02020603050405020304" pitchFamily="18" charset="0"/>
                      </a:endParaRPr>
                    </a:p>
                  </a:txBody>
                  <a:tcPr marL="5359" marR="5359" marT="5359" marB="0" anchor="ctr"/>
                </a:tc>
                <a:tc>
                  <a:txBody>
                    <a:bodyPr/>
                    <a:lstStyle/>
                    <a:p>
                      <a:pPr algn="ctr" fontAlgn="ctr">
                        <a:buNone/>
                      </a:pPr>
                      <a:r>
                        <a:rPr lang="en-US" sz="1600" u="none" strike="noStrike">
                          <a:effectLst/>
                        </a:rPr>
                        <a:t>Kết quả / Mô tả</a:t>
                      </a:r>
                      <a:endParaRPr lang="en-US" sz="1600" b="1" i="0" u="none" strike="noStrike">
                        <a:solidFill>
                          <a:srgbClr val="000000"/>
                        </a:solidFill>
                        <a:effectLst/>
                        <a:latin typeface="Times New Roman" panose="02020603050405020304" pitchFamily="18" charset="0"/>
                      </a:endParaRPr>
                    </a:p>
                  </a:txBody>
                  <a:tcPr marL="5359" marR="5359" marT="5359" marB="0" anchor="ctr"/>
                </a:tc>
                <a:extLst>
                  <a:ext uri="{0D108BD9-81ED-4DB2-BD59-A6C34878D82A}">
                    <a16:rowId xmlns:a16="http://schemas.microsoft.com/office/drawing/2014/main" val="635731906"/>
                  </a:ext>
                </a:extLst>
              </a:tr>
              <a:tr h="991119">
                <a:tc>
                  <a:txBody>
                    <a:bodyPr/>
                    <a:lstStyle/>
                    <a:p>
                      <a:pPr algn="l" fontAlgn="ctr">
                        <a:buNone/>
                      </a:pPr>
                      <a:r>
                        <a:rPr lang="en-US" sz="1600" u="none" strike="noStrike">
                          <a:effectLst/>
                        </a:rPr>
                        <a:t>Cassiterit (kết bông)</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Talc</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120 ppm</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8.2</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NaOl = 40 g/t</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vi-VN" sz="1600" u="none" strike="noStrike">
                          <a:effectLst/>
                        </a:rPr>
                        <a:t>Tuyển nổi sau kết bông – rửa bùn 5 bước; Sn: 64.8%, thu hồi: 89%</a:t>
                      </a:r>
                      <a:endParaRPr lang="vi-VN" sz="1600" b="0" i="0" u="none" strike="noStrike">
                        <a:solidFill>
                          <a:srgbClr val="000000"/>
                        </a:solidFill>
                        <a:effectLst/>
                        <a:latin typeface="Times New Roman" panose="02020603050405020304" pitchFamily="18" charset="0"/>
                      </a:endParaRPr>
                    </a:p>
                  </a:txBody>
                  <a:tcPr marL="5359" marR="5359" marT="5359" marB="0" anchor="ctr"/>
                </a:tc>
                <a:extLst>
                  <a:ext uri="{0D108BD9-81ED-4DB2-BD59-A6C34878D82A}">
                    <a16:rowId xmlns:a16="http://schemas.microsoft.com/office/drawing/2014/main" val="2981884856"/>
                  </a:ext>
                </a:extLst>
              </a:tr>
              <a:tr h="663149">
                <a:tc>
                  <a:txBody>
                    <a:bodyPr/>
                    <a:lstStyle/>
                    <a:p>
                      <a:pPr algn="l" fontAlgn="ctr">
                        <a:buNone/>
                      </a:pPr>
                      <a:r>
                        <a:rPr lang="en-US" sz="1600" u="none" strike="noStrike">
                          <a:effectLst/>
                        </a:rPr>
                        <a:t>Bastnaesit</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Canxit</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15 mg/L</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r" fontAlgn="ctr">
                        <a:buNone/>
                      </a:pPr>
                      <a:r>
                        <a:rPr lang="en-US" sz="1600" u="none" strike="noStrike">
                          <a:effectLst/>
                        </a:rPr>
                        <a:t>8</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NaOl = 2 × 10⁻⁴ M</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Tuyển nổi vi bọt; bastnaesit: 10.44%, canxit: ~70%</a:t>
                      </a:r>
                      <a:endParaRPr lang="en-US" sz="1600" b="0" i="0" u="none" strike="noStrike">
                        <a:solidFill>
                          <a:srgbClr val="000000"/>
                        </a:solidFill>
                        <a:effectLst/>
                        <a:latin typeface="Times New Roman" panose="02020603050405020304" pitchFamily="18" charset="0"/>
                      </a:endParaRPr>
                    </a:p>
                  </a:txBody>
                  <a:tcPr marL="5359" marR="5359" marT="5359" marB="0" anchor="ctr"/>
                </a:tc>
                <a:extLst>
                  <a:ext uri="{0D108BD9-81ED-4DB2-BD59-A6C34878D82A}">
                    <a16:rowId xmlns:a16="http://schemas.microsoft.com/office/drawing/2014/main" val="1372648198"/>
                  </a:ext>
                </a:extLst>
              </a:tr>
              <a:tr h="663149">
                <a:tc>
                  <a:txBody>
                    <a:bodyPr/>
                    <a:lstStyle/>
                    <a:p>
                      <a:pPr algn="l" fontAlgn="ctr">
                        <a:buNone/>
                      </a:pPr>
                      <a:r>
                        <a:rPr lang="en-US" sz="1600" u="none" strike="noStrike">
                          <a:effectLst/>
                        </a:rPr>
                        <a:t>Talc</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Chalcopyrit</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160 mg/L</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r" fontAlgn="ctr">
                        <a:buNone/>
                      </a:pPr>
                      <a:r>
                        <a:rPr lang="en-US" sz="1600" u="none" strike="noStrike">
                          <a:effectLst/>
                        </a:rPr>
                        <a:t>8</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fr-FR" sz="1600" u="none" strike="noStrike">
                          <a:effectLst/>
                        </a:rPr>
                        <a:t>SHMP 200 g/t, SAX 120 g/t, ABA 60 g/t</a:t>
                      </a:r>
                      <a:endParaRPr lang="fr-FR"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vi-VN" sz="1600" u="none" strike="noStrike">
                          <a:effectLst/>
                        </a:rPr>
                        <a:t>Tuyển quặng thực tế; Cu: 68.2%, hàm lượng: 6.60%</a:t>
                      </a:r>
                      <a:endParaRPr lang="vi-VN" sz="1600" b="0" i="0" u="none" strike="noStrike">
                        <a:solidFill>
                          <a:srgbClr val="000000"/>
                        </a:solidFill>
                        <a:effectLst/>
                        <a:latin typeface="Times New Roman" panose="02020603050405020304" pitchFamily="18" charset="0"/>
                      </a:endParaRPr>
                    </a:p>
                  </a:txBody>
                  <a:tcPr marL="5359" marR="5359" marT="5359" marB="0" anchor="ctr"/>
                </a:tc>
                <a:extLst>
                  <a:ext uri="{0D108BD9-81ED-4DB2-BD59-A6C34878D82A}">
                    <a16:rowId xmlns:a16="http://schemas.microsoft.com/office/drawing/2014/main" val="3137808218"/>
                  </a:ext>
                </a:extLst>
              </a:tr>
              <a:tr h="663149">
                <a:tc>
                  <a:txBody>
                    <a:bodyPr/>
                    <a:lstStyle/>
                    <a:p>
                      <a:pPr algn="l" fontAlgn="ctr">
                        <a:buNone/>
                      </a:pPr>
                      <a:r>
                        <a:rPr lang="en-US" sz="1600" u="none" strike="noStrike">
                          <a:effectLst/>
                        </a:rPr>
                        <a:t>Canxit</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Scheelit</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20 mg/L</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r" fontAlgn="ctr">
                        <a:buNone/>
                      </a:pPr>
                      <a:r>
                        <a:rPr lang="en-US" sz="1600" u="none" strike="noStrike">
                          <a:effectLst/>
                        </a:rPr>
                        <a:t>8</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NaOl = 4 × 10⁻⁵ M</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Vi bọt; canxit: ~5%, scheelit: ~80%</a:t>
                      </a:r>
                      <a:endParaRPr lang="en-US" sz="1600" b="0" i="0" u="none" strike="noStrike">
                        <a:solidFill>
                          <a:srgbClr val="000000"/>
                        </a:solidFill>
                        <a:effectLst/>
                        <a:latin typeface="Times New Roman" panose="02020603050405020304" pitchFamily="18" charset="0"/>
                      </a:endParaRPr>
                    </a:p>
                  </a:txBody>
                  <a:tcPr marL="5359" marR="5359" marT="5359" marB="0" anchor="ctr"/>
                </a:tc>
                <a:extLst>
                  <a:ext uri="{0D108BD9-81ED-4DB2-BD59-A6C34878D82A}">
                    <a16:rowId xmlns:a16="http://schemas.microsoft.com/office/drawing/2014/main" val="4009517454"/>
                  </a:ext>
                </a:extLst>
              </a:tr>
              <a:tr h="663149">
                <a:tc>
                  <a:txBody>
                    <a:bodyPr/>
                    <a:lstStyle/>
                    <a:p>
                      <a:pPr algn="l" fontAlgn="ctr">
                        <a:buNone/>
                      </a:pPr>
                      <a:r>
                        <a:rPr lang="en-US" sz="1600" u="none" strike="noStrike">
                          <a:effectLst/>
                        </a:rPr>
                        <a:t>Molybdenit</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Chalcopyrit</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60 ppm</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r" fontAlgn="ctr">
                        <a:buNone/>
                      </a:pPr>
                      <a:r>
                        <a:rPr lang="en-US" sz="1600" u="none" strike="noStrike">
                          <a:effectLst/>
                        </a:rPr>
                        <a:t>10</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Vi bọt; molybdenit: 13%, chalcopyrit: 85%</a:t>
                      </a:r>
                      <a:endParaRPr lang="en-US" sz="1600" b="0" i="0" u="none" strike="noStrike">
                        <a:solidFill>
                          <a:srgbClr val="000000"/>
                        </a:solidFill>
                        <a:effectLst/>
                        <a:latin typeface="Times New Roman" panose="02020603050405020304" pitchFamily="18" charset="0"/>
                      </a:endParaRPr>
                    </a:p>
                  </a:txBody>
                  <a:tcPr marL="5359" marR="5359" marT="5359" marB="0" anchor="ctr"/>
                </a:tc>
                <a:extLst>
                  <a:ext uri="{0D108BD9-81ED-4DB2-BD59-A6C34878D82A}">
                    <a16:rowId xmlns:a16="http://schemas.microsoft.com/office/drawing/2014/main" val="321680820"/>
                  </a:ext>
                </a:extLst>
              </a:tr>
              <a:tr h="663149">
                <a:tc>
                  <a:txBody>
                    <a:bodyPr/>
                    <a:lstStyle/>
                    <a:p>
                      <a:pPr algn="l" fontAlgn="ctr">
                        <a:buNone/>
                      </a:pPr>
                      <a:r>
                        <a:rPr lang="en-US" sz="1600" u="none" strike="noStrike">
                          <a:effectLst/>
                        </a:rPr>
                        <a:t>Chlorit</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Arsenopyrit</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100 mg/L</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7–8</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PAX 5×10⁻⁴ M, MIBC 8 mg/L</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As: 40.2%, thu hồi As: 98.2% (chlorit:arsenopyrit = 2:1)</a:t>
                      </a:r>
                      <a:endParaRPr lang="en-US" sz="1600" b="0" i="0" u="none" strike="noStrike">
                        <a:solidFill>
                          <a:srgbClr val="000000"/>
                        </a:solidFill>
                        <a:effectLst/>
                        <a:latin typeface="Times New Roman" panose="02020603050405020304" pitchFamily="18" charset="0"/>
                      </a:endParaRPr>
                    </a:p>
                  </a:txBody>
                  <a:tcPr marL="5359" marR="5359" marT="5359" marB="0" anchor="ctr"/>
                </a:tc>
                <a:extLst>
                  <a:ext uri="{0D108BD9-81ED-4DB2-BD59-A6C34878D82A}">
                    <a16:rowId xmlns:a16="http://schemas.microsoft.com/office/drawing/2014/main" val="3938710431"/>
                  </a:ext>
                </a:extLst>
              </a:tr>
            </a:tbl>
          </a:graphicData>
        </a:graphic>
      </p:graphicFrame>
    </p:spTree>
    <p:extLst>
      <p:ext uri="{BB962C8B-B14F-4D97-AF65-F5344CB8AC3E}">
        <p14:creationId xmlns:p14="http://schemas.microsoft.com/office/powerpoint/2010/main" val="1091355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09C60-FA00-2822-14CD-AAB45263C71B}"/>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5DE7B6A2-0659-CDF1-8C09-DBC597453D89}"/>
              </a:ext>
            </a:extLst>
          </p:cNvPr>
          <p:cNvSpPr>
            <a:spLocks noGrp="1" noChangeArrowheads="1"/>
          </p:cNvSpPr>
          <p:nvPr>
            <p:ph type="title"/>
          </p:nvPr>
        </p:nvSpPr>
        <p:spPr>
          <a:xfrm>
            <a:off x="304800" y="152404"/>
            <a:ext cx="8458200" cy="563563"/>
          </a:xfrm>
        </p:spPr>
        <p:txBody>
          <a:bodyPr wrap="square" anchor="ctr">
            <a:normAutofit/>
          </a:bodyPr>
          <a:lstStyle/>
          <a:p>
            <a:pPr lvl="1"/>
            <a:r>
              <a:rPr lang="en-US" sz="3000"/>
              <a:t>Ứng dụng Xanthat Gum trong thực tế</a:t>
            </a:r>
          </a:p>
        </p:txBody>
      </p:sp>
      <p:graphicFrame>
        <p:nvGraphicFramePr>
          <p:cNvPr id="4" name="Table 3">
            <a:extLst>
              <a:ext uri="{FF2B5EF4-FFF2-40B4-BE49-F238E27FC236}">
                <a16:creationId xmlns:a16="http://schemas.microsoft.com/office/drawing/2014/main" id="{9BACDFA5-0BD2-3ACD-B250-8CCE39064DC7}"/>
              </a:ext>
            </a:extLst>
          </p:cNvPr>
          <p:cNvGraphicFramePr>
            <a:graphicFrameLocks noGrp="1"/>
          </p:cNvGraphicFramePr>
          <p:nvPr>
            <p:extLst>
              <p:ext uri="{D42A27DB-BD31-4B8C-83A1-F6EECF244321}">
                <p14:modId xmlns:p14="http://schemas.microsoft.com/office/powerpoint/2010/main" val="2602595171"/>
              </p:ext>
            </p:extLst>
          </p:nvPr>
        </p:nvGraphicFramePr>
        <p:xfrm>
          <a:off x="179512" y="1339307"/>
          <a:ext cx="8784975" cy="5114029"/>
        </p:xfrm>
        <a:graphic>
          <a:graphicData uri="http://schemas.openxmlformats.org/drawingml/2006/table">
            <a:tbl>
              <a:tblPr firstRow="1" bandRow="1">
                <a:tableStyleId>{5C22544A-7EE6-4342-B048-85BDC9FD1C3A}</a:tableStyleId>
              </a:tblPr>
              <a:tblGrid>
                <a:gridCol w="1217566">
                  <a:extLst>
                    <a:ext uri="{9D8B030D-6E8A-4147-A177-3AD203B41FA5}">
                      <a16:colId xmlns:a16="http://schemas.microsoft.com/office/drawing/2014/main" val="1982115965"/>
                    </a:ext>
                  </a:extLst>
                </a:gridCol>
                <a:gridCol w="1139026">
                  <a:extLst>
                    <a:ext uri="{9D8B030D-6E8A-4147-A177-3AD203B41FA5}">
                      <a16:colId xmlns:a16="http://schemas.microsoft.com/office/drawing/2014/main" val="1579997436"/>
                    </a:ext>
                  </a:extLst>
                </a:gridCol>
                <a:gridCol w="868584">
                  <a:extLst>
                    <a:ext uri="{9D8B030D-6E8A-4147-A177-3AD203B41FA5}">
                      <a16:colId xmlns:a16="http://schemas.microsoft.com/office/drawing/2014/main" val="3270719889"/>
                    </a:ext>
                  </a:extLst>
                </a:gridCol>
                <a:gridCol w="526045">
                  <a:extLst>
                    <a:ext uri="{9D8B030D-6E8A-4147-A177-3AD203B41FA5}">
                      <a16:colId xmlns:a16="http://schemas.microsoft.com/office/drawing/2014/main" val="1132109556"/>
                    </a:ext>
                  </a:extLst>
                </a:gridCol>
                <a:gridCol w="2081427">
                  <a:extLst>
                    <a:ext uri="{9D8B030D-6E8A-4147-A177-3AD203B41FA5}">
                      <a16:colId xmlns:a16="http://schemas.microsoft.com/office/drawing/2014/main" val="1716713291"/>
                    </a:ext>
                  </a:extLst>
                </a:gridCol>
                <a:gridCol w="2952327">
                  <a:extLst>
                    <a:ext uri="{9D8B030D-6E8A-4147-A177-3AD203B41FA5}">
                      <a16:colId xmlns:a16="http://schemas.microsoft.com/office/drawing/2014/main" val="3120885884"/>
                    </a:ext>
                  </a:extLst>
                </a:gridCol>
              </a:tblGrid>
              <a:tr h="682365">
                <a:tc>
                  <a:txBody>
                    <a:bodyPr/>
                    <a:lstStyle/>
                    <a:p>
                      <a:pPr algn="ctr" fontAlgn="ctr">
                        <a:buNone/>
                      </a:pPr>
                      <a:r>
                        <a:rPr lang="en-US" sz="1600" u="none" strike="noStrike">
                          <a:effectLst/>
                        </a:rPr>
                        <a:t>Khoáng đè chìm</a:t>
                      </a:r>
                      <a:endParaRPr lang="en-US" sz="1600" b="1" i="0" u="none" strike="noStrike">
                        <a:solidFill>
                          <a:srgbClr val="000000"/>
                        </a:solidFill>
                        <a:effectLst/>
                        <a:latin typeface="Times New Roman" panose="02020603050405020304" pitchFamily="18" charset="0"/>
                      </a:endParaRPr>
                    </a:p>
                  </a:txBody>
                  <a:tcPr marL="5359" marR="5359" marT="5359" marB="0" anchor="ctr"/>
                </a:tc>
                <a:tc>
                  <a:txBody>
                    <a:bodyPr/>
                    <a:lstStyle/>
                    <a:p>
                      <a:pPr algn="ctr" fontAlgn="ctr">
                        <a:buNone/>
                      </a:pPr>
                      <a:r>
                        <a:rPr lang="en-US" sz="1600" u="none" strike="noStrike">
                          <a:effectLst/>
                        </a:rPr>
                        <a:t>Khoáng đi kèm</a:t>
                      </a:r>
                      <a:endParaRPr lang="en-US" sz="1600" b="1" i="0" u="none" strike="noStrike">
                        <a:solidFill>
                          <a:srgbClr val="000000"/>
                        </a:solidFill>
                        <a:effectLst/>
                        <a:latin typeface="Times New Roman" panose="02020603050405020304" pitchFamily="18" charset="0"/>
                      </a:endParaRPr>
                    </a:p>
                  </a:txBody>
                  <a:tcPr marL="5359" marR="5359" marT="5359" marB="0" anchor="ctr"/>
                </a:tc>
                <a:tc>
                  <a:txBody>
                    <a:bodyPr/>
                    <a:lstStyle/>
                    <a:p>
                      <a:pPr algn="ctr" fontAlgn="ctr">
                        <a:buNone/>
                      </a:pPr>
                      <a:r>
                        <a:rPr lang="vi-VN" sz="1600" u="none" strike="noStrike">
                          <a:effectLst/>
                        </a:rPr>
                        <a:t>Chi phí tối ưu</a:t>
                      </a:r>
                      <a:endParaRPr lang="vi-VN" sz="1600" b="1" i="0" u="none" strike="noStrike">
                        <a:solidFill>
                          <a:srgbClr val="000000"/>
                        </a:solidFill>
                        <a:effectLst/>
                        <a:latin typeface="Times New Roman" panose="02020603050405020304" pitchFamily="18" charset="0"/>
                      </a:endParaRPr>
                    </a:p>
                  </a:txBody>
                  <a:tcPr marL="5359" marR="5359" marT="5359" marB="0" anchor="ctr"/>
                </a:tc>
                <a:tc>
                  <a:txBody>
                    <a:bodyPr/>
                    <a:lstStyle/>
                    <a:p>
                      <a:pPr algn="ctr" fontAlgn="ctr">
                        <a:buNone/>
                      </a:pPr>
                      <a:r>
                        <a:rPr lang="en-US" sz="1600" u="none" strike="noStrike">
                          <a:effectLst/>
                        </a:rPr>
                        <a:t>pH</a:t>
                      </a:r>
                      <a:endParaRPr lang="en-US" sz="1600" b="1" i="0" u="none" strike="noStrike">
                        <a:solidFill>
                          <a:srgbClr val="000000"/>
                        </a:solidFill>
                        <a:effectLst/>
                        <a:latin typeface="Times New Roman" panose="02020603050405020304" pitchFamily="18" charset="0"/>
                      </a:endParaRPr>
                    </a:p>
                  </a:txBody>
                  <a:tcPr marL="5359" marR="5359" marT="5359" marB="0" anchor="ctr"/>
                </a:tc>
                <a:tc>
                  <a:txBody>
                    <a:bodyPr/>
                    <a:lstStyle/>
                    <a:p>
                      <a:pPr algn="ctr" fontAlgn="ctr">
                        <a:buNone/>
                      </a:pPr>
                      <a:r>
                        <a:rPr lang="en-US" sz="1600" u="none" strike="noStrike">
                          <a:effectLst/>
                        </a:rPr>
                        <a:t>Thuốc tuyển &amp; điều kiện khác</a:t>
                      </a:r>
                      <a:endParaRPr lang="en-US" sz="1600" b="1" i="0" u="none" strike="noStrike">
                        <a:solidFill>
                          <a:srgbClr val="000000"/>
                        </a:solidFill>
                        <a:effectLst/>
                        <a:latin typeface="Times New Roman" panose="02020603050405020304" pitchFamily="18" charset="0"/>
                      </a:endParaRPr>
                    </a:p>
                  </a:txBody>
                  <a:tcPr marL="5359" marR="5359" marT="5359" marB="0" anchor="ctr"/>
                </a:tc>
                <a:tc>
                  <a:txBody>
                    <a:bodyPr/>
                    <a:lstStyle/>
                    <a:p>
                      <a:pPr algn="ctr" fontAlgn="ctr">
                        <a:buNone/>
                      </a:pPr>
                      <a:r>
                        <a:rPr lang="en-US" sz="1600" u="none" strike="noStrike">
                          <a:effectLst/>
                        </a:rPr>
                        <a:t>Kết quả / Mô tả</a:t>
                      </a:r>
                      <a:endParaRPr lang="en-US" sz="1600" b="1" i="0" u="none" strike="noStrike">
                        <a:solidFill>
                          <a:srgbClr val="000000"/>
                        </a:solidFill>
                        <a:effectLst/>
                        <a:latin typeface="Times New Roman" panose="02020603050405020304" pitchFamily="18" charset="0"/>
                      </a:endParaRPr>
                    </a:p>
                  </a:txBody>
                  <a:tcPr marL="5359" marR="5359" marT="5359" marB="0" anchor="ctr"/>
                </a:tc>
                <a:extLst>
                  <a:ext uri="{0D108BD9-81ED-4DB2-BD59-A6C34878D82A}">
                    <a16:rowId xmlns:a16="http://schemas.microsoft.com/office/drawing/2014/main" val="635731906"/>
                  </a:ext>
                </a:extLst>
              </a:tr>
              <a:tr h="682365">
                <a:tc>
                  <a:txBody>
                    <a:bodyPr/>
                    <a:lstStyle/>
                    <a:p>
                      <a:pPr algn="l" fontAlgn="ctr">
                        <a:buNone/>
                      </a:pPr>
                      <a:r>
                        <a:rPr lang="en-US" sz="1600" u="none" strike="noStrike">
                          <a:effectLst/>
                        </a:rPr>
                        <a:t>Oxit sắt (kết bông)</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SiO₂</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30–50 ppm</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6.5–8</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Na₅P₃O₁₀ = 2–2.2 ppm</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Hệ oxit–silica: hiệu suất tách tối đa ~65%</a:t>
                      </a:r>
                      <a:endParaRPr lang="en-US" sz="1600" b="0" i="0" u="none" strike="noStrike">
                        <a:solidFill>
                          <a:srgbClr val="000000"/>
                        </a:solidFill>
                        <a:effectLst/>
                        <a:latin typeface="Times New Roman" panose="02020603050405020304" pitchFamily="18" charset="0"/>
                      </a:endParaRPr>
                    </a:p>
                  </a:txBody>
                  <a:tcPr marL="5359" marR="5359" marT="5359" marB="0" anchor="ctr"/>
                </a:tc>
                <a:extLst>
                  <a:ext uri="{0D108BD9-81ED-4DB2-BD59-A6C34878D82A}">
                    <a16:rowId xmlns:a16="http://schemas.microsoft.com/office/drawing/2014/main" val="487399556"/>
                  </a:ext>
                </a:extLst>
              </a:tr>
              <a:tr h="682365">
                <a:tc>
                  <a:txBody>
                    <a:bodyPr/>
                    <a:lstStyle/>
                    <a:p>
                      <a:pPr algn="l" fontAlgn="ctr">
                        <a:buNone/>
                      </a:pPr>
                      <a:r>
                        <a:rPr lang="en-US" sz="1600" u="none" strike="noStrike">
                          <a:effectLst/>
                        </a:rPr>
                        <a:t>Biotit</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Chalcopyrit</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1200 g/t</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8.9</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KEX = 60 g/t</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vi-VN" sz="1600" u="none" strike="noStrike">
                          <a:effectLst/>
                        </a:rPr>
                        <a:t>Tuyển nổi; Cu: 94.8%, hàm lượng Cu: 32.3%</a:t>
                      </a:r>
                      <a:endParaRPr lang="vi-VN" sz="1600" b="0" i="0" u="none" strike="noStrike">
                        <a:solidFill>
                          <a:srgbClr val="000000"/>
                        </a:solidFill>
                        <a:effectLst/>
                        <a:latin typeface="Times New Roman" panose="02020603050405020304" pitchFamily="18" charset="0"/>
                      </a:endParaRPr>
                    </a:p>
                  </a:txBody>
                  <a:tcPr marL="5359" marR="5359" marT="5359" marB="0" anchor="ctr"/>
                </a:tc>
                <a:extLst>
                  <a:ext uri="{0D108BD9-81ED-4DB2-BD59-A6C34878D82A}">
                    <a16:rowId xmlns:a16="http://schemas.microsoft.com/office/drawing/2014/main" val="2991618222"/>
                  </a:ext>
                </a:extLst>
              </a:tr>
              <a:tr h="1019839">
                <a:tc>
                  <a:txBody>
                    <a:bodyPr/>
                    <a:lstStyle/>
                    <a:p>
                      <a:pPr algn="l" fontAlgn="ctr">
                        <a:buNone/>
                      </a:pPr>
                      <a:r>
                        <a:rPr lang="en-US" sz="1600" u="none" strike="noStrike">
                          <a:effectLst/>
                        </a:rPr>
                        <a:t>Quặng Mpanda (hỗn hợp)</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10.32</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PAX + KEX (1:1) = 30 g/t, Na₂S 40 g/t, MIBC</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vi-VN" sz="1600" u="none" strike="noStrike">
                          <a:effectLst/>
                        </a:rPr>
                        <a:t>Sau phân tán – kết bông; Cu: 92.8%, hàm lượng: 23.5%</a:t>
                      </a:r>
                      <a:endParaRPr lang="vi-VN" sz="1600" b="0" i="0" u="none" strike="noStrike">
                        <a:solidFill>
                          <a:srgbClr val="000000"/>
                        </a:solidFill>
                        <a:effectLst/>
                        <a:latin typeface="Times New Roman" panose="02020603050405020304" pitchFamily="18" charset="0"/>
                      </a:endParaRPr>
                    </a:p>
                  </a:txBody>
                  <a:tcPr marL="5359" marR="5359" marT="5359" marB="0" anchor="ctr"/>
                </a:tc>
                <a:extLst>
                  <a:ext uri="{0D108BD9-81ED-4DB2-BD59-A6C34878D82A}">
                    <a16:rowId xmlns:a16="http://schemas.microsoft.com/office/drawing/2014/main" val="3032229230"/>
                  </a:ext>
                </a:extLst>
              </a:tr>
              <a:tr h="682365">
                <a:tc>
                  <a:txBody>
                    <a:bodyPr/>
                    <a:lstStyle/>
                    <a:p>
                      <a:pPr algn="l" fontAlgn="ctr">
                        <a:buNone/>
                      </a:pPr>
                      <a:r>
                        <a:rPr lang="en-US" sz="1600" u="none" strike="noStrike">
                          <a:effectLst/>
                        </a:rPr>
                        <a:t>Pyrit</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Talc</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r" fontAlgn="ctr">
                        <a:buNone/>
                      </a:pPr>
                      <a:r>
                        <a:rPr lang="en-US" sz="1600" u="none" strike="noStrike">
                          <a:effectLst/>
                        </a:rPr>
                        <a:t>9</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PPX 2×10⁻⁴, Pentyl xanthate, GG 50 mg/L</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vi-VN" sz="1600" u="none" strike="noStrike">
                          <a:effectLst/>
                        </a:rPr>
                        <a:t>Vi mô: S = 86.28% cả về hàm lượng &amp; thu hồi</a:t>
                      </a:r>
                      <a:endParaRPr lang="vi-VN" sz="1600" b="0" i="0" u="none" strike="noStrike">
                        <a:solidFill>
                          <a:srgbClr val="000000"/>
                        </a:solidFill>
                        <a:effectLst/>
                        <a:latin typeface="Times New Roman" panose="02020603050405020304" pitchFamily="18" charset="0"/>
                      </a:endParaRPr>
                    </a:p>
                  </a:txBody>
                  <a:tcPr marL="5359" marR="5359" marT="5359" marB="0" anchor="ctr"/>
                </a:tc>
                <a:extLst>
                  <a:ext uri="{0D108BD9-81ED-4DB2-BD59-A6C34878D82A}">
                    <a16:rowId xmlns:a16="http://schemas.microsoft.com/office/drawing/2014/main" val="603122914"/>
                  </a:ext>
                </a:extLst>
              </a:tr>
              <a:tr h="682365">
                <a:tc>
                  <a:txBody>
                    <a:bodyPr/>
                    <a:lstStyle/>
                    <a:p>
                      <a:pPr algn="l" fontAlgn="ctr">
                        <a:buNone/>
                      </a:pPr>
                      <a:r>
                        <a:rPr lang="en-US" sz="1600" u="none" strike="noStrike">
                          <a:effectLst/>
                        </a:rPr>
                        <a:t>Dolomit</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Apatit</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10 mg/L</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4–5</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NaOl = 3×10⁻⁴ M</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Tỷ lệ 2:8; apatit: 83.6%, dolomit: 16.2%</a:t>
                      </a:r>
                      <a:endParaRPr lang="en-US" sz="1600" b="0" i="0" u="none" strike="noStrike">
                        <a:solidFill>
                          <a:srgbClr val="000000"/>
                        </a:solidFill>
                        <a:effectLst/>
                        <a:latin typeface="Times New Roman" panose="02020603050405020304" pitchFamily="18" charset="0"/>
                      </a:endParaRPr>
                    </a:p>
                  </a:txBody>
                  <a:tcPr marL="5359" marR="5359" marT="5359" marB="0" anchor="ctr"/>
                </a:tc>
                <a:extLst>
                  <a:ext uri="{0D108BD9-81ED-4DB2-BD59-A6C34878D82A}">
                    <a16:rowId xmlns:a16="http://schemas.microsoft.com/office/drawing/2014/main" val="2154947460"/>
                  </a:ext>
                </a:extLst>
              </a:tr>
              <a:tr h="682365">
                <a:tc>
                  <a:txBody>
                    <a:bodyPr/>
                    <a:lstStyle/>
                    <a:p>
                      <a:pPr algn="l" fontAlgn="ctr">
                        <a:buNone/>
                      </a:pPr>
                      <a:r>
                        <a:rPr lang="en-US" sz="1600" u="none" strike="noStrike">
                          <a:effectLst/>
                        </a:rPr>
                        <a:t>Talc</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Molybdenit</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50 mg/L</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3–9</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PBX 2×10⁻⁴ mol/L, MIBC 2×10⁻⁴ mol/L</a:t>
                      </a:r>
                      <a:endParaRPr lang="en-US" sz="1600" b="0" i="0" u="none" strike="noStrike">
                        <a:solidFill>
                          <a:srgbClr val="000000"/>
                        </a:solidFill>
                        <a:effectLst/>
                        <a:latin typeface="Times New Roman" panose="02020603050405020304" pitchFamily="18" charset="0"/>
                      </a:endParaRPr>
                    </a:p>
                  </a:txBody>
                  <a:tcPr marL="5359" marR="5359" marT="5359" marB="0" anchor="ctr"/>
                </a:tc>
                <a:tc>
                  <a:txBody>
                    <a:bodyPr/>
                    <a:lstStyle/>
                    <a:p>
                      <a:pPr algn="l" fontAlgn="ctr">
                        <a:buNone/>
                      </a:pPr>
                      <a:r>
                        <a:rPr lang="en-US" sz="1600" u="none" strike="noStrike">
                          <a:effectLst/>
                        </a:rPr>
                        <a:t>Mẫu trộn nhân tạo; molybdenit: 80%, talc &lt; 20%</a:t>
                      </a:r>
                      <a:endParaRPr lang="en-US" sz="1600" b="0" i="0" u="none" strike="noStrike">
                        <a:solidFill>
                          <a:srgbClr val="000000"/>
                        </a:solidFill>
                        <a:effectLst/>
                        <a:latin typeface="Times New Roman" panose="02020603050405020304" pitchFamily="18" charset="0"/>
                      </a:endParaRPr>
                    </a:p>
                  </a:txBody>
                  <a:tcPr marL="5359" marR="5359" marT="5359" marB="0" anchor="ctr"/>
                </a:tc>
                <a:extLst>
                  <a:ext uri="{0D108BD9-81ED-4DB2-BD59-A6C34878D82A}">
                    <a16:rowId xmlns:a16="http://schemas.microsoft.com/office/drawing/2014/main" val="2024675987"/>
                  </a:ext>
                </a:extLst>
              </a:tr>
            </a:tbl>
          </a:graphicData>
        </a:graphic>
      </p:graphicFrame>
    </p:spTree>
    <p:extLst>
      <p:ext uri="{BB962C8B-B14F-4D97-AF65-F5344CB8AC3E}">
        <p14:creationId xmlns:p14="http://schemas.microsoft.com/office/powerpoint/2010/main" val="3261920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3492A-300E-7D40-5CCD-04E514B35669}"/>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6D061B01-7412-3DDC-5DB3-6563091FC4E6}"/>
              </a:ext>
            </a:extLst>
          </p:cNvPr>
          <p:cNvSpPr>
            <a:spLocks noGrp="1" noChangeArrowheads="1"/>
          </p:cNvSpPr>
          <p:nvPr>
            <p:ph type="title"/>
          </p:nvPr>
        </p:nvSpPr>
        <p:spPr>
          <a:xfrm>
            <a:off x="304800" y="152400"/>
            <a:ext cx="8458200" cy="563563"/>
          </a:xfrm>
        </p:spPr>
        <p:txBody>
          <a:bodyPr wrap="square" anchor="ctr">
            <a:normAutofit/>
          </a:bodyPr>
          <a:lstStyle/>
          <a:p>
            <a:pPr lvl="1">
              <a:lnSpc>
                <a:spcPct val="90000"/>
              </a:lnSpc>
            </a:pPr>
            <a:r>
              <a:rPr lang="en-US"/>
              <a:t>Gôm Guar (keo gôm) và ứng dụng</a:t>
            </a:r>
          </a:p>
        </p:txBody>
      </p:sp>
      <p:graphicFrame>
        <p:nvGraphicFramePr>
          <p:cNvPr id="2" name="Table 1">
            <a:extLst>
              <a:ext uri="{FF2B5EF4-FFF2-40B4-BE49-F238E27FC236}">
                <a16:creationId xmlns:a16="http://schemas.microsoft.com/office/drawing/2014/main" id="{07CEED50-4D1C-55F4-413C-2EF0B7876052}"/>
              </a:ext>
            </a:extLst>
          </p:cNvPr>
          <p:cNvGraphicFramePr>
            <a:graphicFrameLocks noGrp="1"/>
          </p:cNvGraphicFramePr>
          <p:nvPr>
            <p:extLst>
              <p:ext uri="{D42A27DB-BD31-4B8C-83A1-F6EECF244321}">
                <p14:modId xmlns:p14="http://schemas.microsoft.com/office/powerpoint/2010/main" val="363087163"/>
              </p:ext>
            </p:extLst>
          </p:nvPr>
        </p:nvGraphicFramePr>
        <p:xfrm>
          <a:off x="107504" y="2169096"/>
          <a:ext cx="8928992" cy="4536504"/>
        </p:xfrm>
        <a:graphic>
          <a:graphicData uri="http://schemas.openxmlformats.org/drawingml/2006/table">
            <a:tbl>
              <a:tblPr firstRow="1" bandRow="1">
                <a:tableStyleId>{5C22544A-7EE6-4342-B048-85BDC9FD1C3A}</a:tableStyleId>
              </a:tblPr>
              <a:tblGrid>
                <a:gridCol w="1016308">
                  <a:extLst>
                    <a:ext uri="{9D8B030D-6E8A-4147-A177-3AD203B41FA5}">
                      <a16:colId xmlns:a16="http://schemas.microsoft.com/office/drawing/2014/main" val="331524749"/>
                    </a:ext>
                  </a:extLst>
                </a:gridCol>
                <a:gridCol w="725934">
                  <a:extLst>
                    <a:ext uri="{9D8B030D-6E8A-4147-A177-3AD203B41FA5}">
                      <a16:colId xmlns:a16="http://schemas.microsoft.com/office/drawing/2014/main" val="2267406444"/>
                    </a:ext>
                  </a:extLst>
                </a:gridCol>
                <a:gridCol w="1016308">
                  <a:extLst>
                    <a:ext uri="{9D8B030D-6E8A-4147-A177-3AD203B41FA5}">
                      <a16:colId xmlns:a16="http://schemas.microsoft.com/office/drawing/2014/main" val="2129856859"/>
                    </a:ext>
                  </a:extLst>
                </a:gridCol>
                <a:gridCol w="708311">
                  <a:extLst>
                    <a:ext uri="{9D8B030D-6E8A-4147-A177-3AD203B41FA5}">
                      <a16:colId xmlns:a16="http://schemas.microsoft.com/office/drawing/2014/main" val="1638246498"/>
                    </a:ext>
                  </a:extLst>
                </a:gridCol>
                <a:gridCol w="2671321">
                  <a:extLst>
                    <a:ext uri="{9D8B030D-6E8A-4147-A177-3AD203B41FA5}">
                      <a16:colId xmlns:a16="http://schemas.microsoft.com/office/drawing/2014/main" val="543521116"/>
                    </a:ext>
                  </a:extLst>
                </a:gridCol>
                <a:gridCol w="2790810">
                  <a:extLst>
                    <a:ext uri="{9D8B030D-6E8A-4147-A177-3AD203B41FA5}">
                      <a16:colId xmlns:a16="http://schemas.microsoft.com/office/drawing/2014/main" val="3221602345"/>
                    </a:ext>
                  </a:extLst>
                </a:gridCol>
              </a:tblGrid>
              <a:tr h="849977">
                <a:tc>
                  <a:txBody>
                    <a:bodyPr/>
                    <a:lstStyle/>
                    <a:p>
                      <a:pPr algn="ctr" fontAlgn="ctr">
                        <a:buNone/>
                      </a:pPr>
                      <a:r>
                        <a:rPr lang="en-US" sz="1600" u="none" strike="noStrike">
                          <a:effectLst/>
                        </a:rPr>
                        <a:t>Khoáng đè chìm</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Khoáng đi kèm</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Chi phí</a:t>
                      </a:r>
                      <a:endParaRPr lang="vi-VN"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pH</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Thuốc tuyển &amp; điều kiện khác</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Kết quả tuyển / Ghi chú</a:t>
                      </a:r>
                      <a:endParaRPr lang="en-US" sz="1600" b="1" i="0" u="none" strike="noStrike">
                        <a:solidFill>
                          <a:srgbClr val="000000"/>
                        </a:solidFill>
                        <a:effectLst/>
                        <a:latin typeface="Times New Roman" panose="02020603050405020304" pitchFamily="18" charset="0"/>
                      </a:endParaRPr>
                    </a:p>
                  </a:txBody>
                  <a:tcPr marL="4275" marR="4275" marT="4275" marB="0" anchor="ctr"/>
                </a:tc>
                <a:extLst>
                  <a:ext uri="{0D108BD9-81ED-4DB2-BD59-A6C34878D82A}">
                    <a16:rowId xmlns:a16="http://schemas.microsoft.com/office/drawing/2014/main" val="3329635346"/>
                  </a:ext>
                </a:extLst>
              </a:tr>
              <a:tr h="849977">
                <a:tc>
                  <a:txBody>
                    <a:bodyPr/>
                    <a:lstStyle/>
                    <a:p>
                      <a:pPr algn="l" fontAlgn="ctr">
                        <a:buNone/>
                      </a:pPr>
                      <a:r>
                        <a:rPr lang="en-US" sz="1600" u="none" strike="noStrike">
                          <a:effectLst/>
                        </a:rPr>
                        <a:t>Sphalerit</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Galena</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3 mg/L</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8</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TTH: diethyl dithiocarbamate 50 mg/L, dầu thông 20 mg/L, GG cation</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Zn: ↓ từ 50% → &lt;20%, Pb: ↑, thu hồi Pb ≈ 70%</a:t>
                      </a:r>
                      <a:endParaRPr lang="en-US" sz="1600" b="0" i="0" u="none" strike="noStrike">
                        <a:solidFill>
                          <a:srgbClr val="000000"/>
                        </a:solidFill>
                        <a:effectLst/>
                        <a:latin typeface="Times New Roman" panose="02020603050405020304" pitchFamily="18" charset="0"/>
                      </a:endParaRPr>
                    </a:p>
                  </a:txBody>
                  <a:tcPr marL="4275" marR="4275" marT="4275" marB="0" anchor="ctr"/>
                </a:tc>
                <a:extLst>
                  <a:ext uri="{0D108BD9-81ED-4DB2-BD59-A6C34878D82A}">
                    <a16:rowId xmlns:a16="http://schemas.microsoft.com/office/drawing/2014/main" val="3706377785"/>
                  </a:ext>
                </a:extLst>
              </a:tr>
              <a:tr h="849977">
                <a:tc>
                  <a:txBody>
                    <a:bodyPr/>
                    <a:lstStyle/>
                    <a:p>
                      <a:pPr algn="l" fontAlgn="ctr">
                        <a:buNone/>
                      </a:pPr>
                      <a:r>
                        <a:rPr lang="en-US" sz="1600" u="none" strike="noStrike">
                          <a:effectLst/>
                        </a:rPr>
                        <a:t>Talc</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Sunfua Ni–Cu</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300 g/t</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6.5</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fr-FR" sz="1600" u="none" strike="noStrike">
                          <a:effectLst/>
                        </a:rPr>
                        <a:t>SIBX 150 g/t, MIBC 15 g/t, axit oxalic 2800 g/t</a:t>
                      </a:r>
                      <a:endParaRPr lang="fr-FR"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Cu: 0.37% → 22.31%, thu hồi: 67.85%; Ni: 1.16%, thu hồi 78.4%</a:t>
                      </a:r>
                      <a:endParaRPr lang="en-US" sz="1600" b="0" i="0" u="none" strike="noStrike">
                        <a:solidFill>
                          <a:srgbClr val="000000"/>
                        </a:solidFill>
                        <a:effectLst/>
                        <a:latin typeface="Times New Roman" panose="02020603050405020304" pitchFamily="18" charset="0"/>
                      </a:endParaRPr>
                    </a:p>
                  </a:txBody>
                  <a:tcPr marL="4275" marR="4275" marT="4275" marB="0" anchor="ctr"/>
                </a:tc>
                <a:extLst>
                  <a:ext uri="{0D108BD9-81ED-4DB2-BD59-A6C34878D82A}">
                    <a16:rowId xmlns:a16="http://schemas.microsoft.com/office/drawing/2014/main" val="3389588200"/>
                  </a:ext>
                </a:extLst>
              </a:tr>
              <a:tr h="568298">
                <a:tc>
                  <a:txBody>
                    <a:bodyPr/>
                    <a:lstStyle/>
                    <a:p>
                      <a:pPr algn="l" fontAlgn="ctr">
                        <a:buNone/>
                      </a:pPr>
                      <a:r>
                        <a:rPr lang="en-US" sz="1600" u="none" strike="noStrike">
                          <a:effectLst/>
                        </a:rPr>
                        <a:t>Fe-oxit</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P₂O₅</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1200 g/t</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10.5–11</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Soda ash 3.5 kg/t, dầu tall 800 g/t, thời gian 8 phút</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P₂O₅: đầu vào 26.18%, thu hồi 83%, tinh quặng 37%</a:t>
                      </a:r>
                      <a:endParaRPr lang="en-US" sz="1600" b="0" i="0" u="none" strike="noStrike">
                        <a:solidFill>
                          <a:srgbClr val="000000"/>
                        </a:solidFill>
                        <a:effectLst/>
                        <a:latin typeface="Times New Roman" panose="02020603050405020304" pitchFamily="18" charset="0"/>
                      </a:endParaRPr>
                    </a:p>
                  </a:txBody>
                  <a:tcPr marL="4275" marR="4275" marT="4275" marB="0" anchor="ctr"/>
                </a:tc>
                <a:extLst>
                  <a:ext uri="{0D108BD9-81ED-4DB2-BD59-A6C34878D82A}">
                    <a16:rowId xmlns:a16="http://schemas.microsoft.com/office/drawing/2014/main" val="2510523795"/>
                  </a:ext>
                </a:extLst>
              </a:tr>
              <a:tr h="849977">
                <a:tc>
                  <a:txBody>
                    <a:bodyPr/>
                    <a:lstStyle/>
                    <a:p>
                      <a:pPr algn="l" fontAlgn="ctr">
                        <a:buNone/>
                      </a:pPr>
                      <a:r>
                        <a:rPr lang="en-US" sz="1600" u="none" strike="noStrike">
                          <a:effectLst/>
                        </a:rPr>
                        <a:t>Tạp NFG</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Sunfua Ni–Cu</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200 g/t</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9</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SIBX 50 g/t + Senkol 5, CuSO₄·5H₂O 40 g/t, DOW 200 40 g/t</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Cu: thu hồi 3%, tinh 66%; Ni: thu hồi 44%, tinh 6%</a:t>
                      </a:r>
                      <a:endParaRPr lang="en-US" sz="1600" b="0" i="0" u="none" strike="noStrike">
                        <a:solidFill>
                          <a:srgbClr val="000000"/>
                        </a:solidFill>
                        <a:effectLst/>
                        <a:latin typeface="Times New Roman" panose="02020603050405020304" pitchFamily="18" charset="0"/>
                      </a:endParaRPr>
                    </a:p>
                  </a:txBody>
                  <a:tcPr marL="4275" marR="4275" marT="4275" marB="0" anchor="ctr"/>
                </a:tc>
                <a:extLst>
                  <a:ext uri="{0D108BD9-81ED-4DB2-BD59-A6C34878D82A}">
                    <a16:rowId xmlns:a16="http://schemas.microsoft.com/office/drawing/2014/main" val="2054658300"/>
                  </a:ext>
                </a:extLst>
              </a:tr>
              <a:tr h="568298">
                <a:tc>
                  <a:txBody>
                    <a:bodyPr/>
                    <a:lstStyle/>
                    <a:p>
                      <a:pPr algn="l" fontAlgn="ctr">
                        <a:buNone/>
                      </a:pPr>
                      <a:r>
                        <a:rPr lang="en-US" sz="1600" u="none" strike="noStrike">
                          <a:effectLst/>
                        </a:rPr>
                        <a:t>Jamesonit</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Chalcopyrit</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2.5 mg/dm³</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5.3</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CSU11 10 mg/dm³, MIBC 10 mg/dm³</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Cu đầu vào 11.11%, thu hồi 85.12%, tinh Cu 21.35%</a:t>
                      </a:r>
                      <a:endParaRPr lang="en-US" sz="1600" b="0" i="0" u="none" strike="noStrike">
                        <a:solidFill>
                          <a:srgbClr val="000000"/>
                        </a:solidFill>
                        <a:effectLst/>
                        <a:latin typeface="Times New Roman" panose="02020603050405020304" pitchFamily="18" charset="0"/>
                      </a:endParaRPr>
                    </a:p>
                  </a:txBody>
                  <a:tcPr marL="4275" marR="4275" marT="4275" marB="0" anchor="ctr"/>
                </a:tc>
                <a:extLst>
                  <a:ext uri="{0D108BD9-81ED-4DB2-BD59-A6C34878D82A}">
                    <a16:rowId xmlns:a16="http://schemas.microsoft.com/office/drawing/2014/main" val="174790900"/>
                  </a:ext>
                </a:extLst>
              </a:tr>
            </a:tbl>
          </a:graphicData>
        </a:graphic>
      </p:graphicFrame>
      <p:sp>
        <p:nvSpPr>
          <p:cNvPr id="3" name="TextBox 2">
            <a:extLst>
              <a:ext uri="{FF2B5EF4-FFF2-40B4-BE49-F238E27FC236}">
                <a16:creationId xmlns:a16="http://schemas.microsoft.com/office/drawing/2014/main" id="{541F5CFB-44C7-C587-0F3F-6B5630F4C337}"/>
              </a:ext>
            </a:extLst>
          </p:cNvPr>
          <p:cNvSpPr txBox="1"/>
          <p:nvPr/>
        </p:nvSpPr>
        <p:spPr>
          <a:xfrm>
            <a:off x="107504" y="1124744"/>
            <a:ext cx="8928992" cy="872034"/>
          </a:xfrm>
          <a:prstGeom prst="rect">
            <a:avLst/>
          </a:prstGeom>
          <a:noFill/>
        </p:spPr>
        <p:txBody>
          <a:bodyPr wrap="square">
            <a:spAutoFit/>
          </a:bodyPr>
          <a:lstStyle/>
          <a:p>
            <a:pPr algn="just">
              <a:lnSpc>
                <a:spcPct val="150000"/>
              </a:lnSpc>
            </a:pPr>
            <a:r>
              <a:rPr lang="en-US"/>
              <a:t>Gôm guar (GG) là một polysaccharide không ion có nguồn gốc tự nhiên, với khối lượng phân tử trung bình dao động từ 100.000 đến 2.000.000.</a:t>
            </a:r>
          </a:p>
        </p:txBody>
      </p:sp>
    </p:spTree>
    <p:extLst>
      <p:ext uri="{BB962C8B-B14F-4D97-AF65-F5344CB8AC3E}">
        <p14:creationId xmlns:p14="http://schemas.microsoft.com/office/powerpoint/2010/main" val="3587925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21E17-5714-27B1-F0A9-0A1EE6A8B8C2}"/>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5398493C-536D-B7C6-C190-C3499889709B}"/>
              </a:ext>
            </a:extLst>
          </p:cNvPr>
          <p:cNvSpPr>
            <a:spLocks noGrp="1" noChangeArrowheads="1"/>
          </p:cNvSpPr>
          <p:nvPr>
            <p:ph type="title"/>
          </p:nvPr>
        </p:nvSpPr>
        <p:spPr>
          <a:xfrm>
            <a:off x="304800" y="152400"/>
            <a:ext cx="8458200" cy="563563"/>
          </a:xfrm>
        </p:spPr>
        <p:txBody>
          <a:bodyPr wrap="square" anchor="ctr">
            <a:normAutofit/>
          </a:bodyPr>
          <a:lstStyle/>
          <a:p>
            <a:pPr lvl="1">
              <a:lnSpc>
                <a:spcPct val="90000"/>
              </a:lnSpc>
            </a:pPr>
            <a:r>
              <a:rPr lang="en-US"/>
              <a:t>Gôm Guar (keo gôm) và ứng dụng</a:t>
            </a:r>
          </a:p>
        </p:txBody>
      </p:sp>
      <p:graphicFrame>
        <p:nvGraphicFramePr>
          <p:cNvPr id="2" name="Table 1">
            <a:extLst>
              <a:ext uri="{FF2B5EF4-FFF2-40B4-BE49-F238E27FC236}">
                <a16:creationId xmlns:a16="http://schemas.microsoft.com/office/drawing/2014/main" id="{24528D42-6E8A-6E6E-FBAE-39436131641D}"/>
              </a:ext>
            </a:extLst>
          </p:cNvPr>
          <p:cNvGraphicFramePr>
            <a:graphicFrameLocks noGrp="1"/>
          </p:cNvGraphicFramePr>
          <p:nvPr>
            <p:extLst>
              <p:ext uri="{D42A27DB-BD31-4B8C-83A1-F6EECF244321}">
                <p14:modId xmlns:p14="http://schemas.microsoft.com/office/powerpoint/2010/main" val="1898889314"/>
              </p:ext>
            </p:extLst>
          </p:nvPr>
        </p:nvGraphicFramePr>
        <p:xfrm>
          <a:off x="69404" y="1052736"/>
          <a:ext cx="8928992" cy="5652865"/>
        </p:xfrm>
        <a:graphic>
          <a:graphicData uri="http://schemas.openxmlformats.org/drawingml/2006/table">
            <a:tbl>
              <a:tblPr firstRow="1" bandRow="1">
                <a:tableStyleId>{5C22544A-7EE6-4342-B048-85BDC9FD1C3A}</a:tableStyleId>
              </a:tblPr>
              <a:tblGrid>
                <a:gridCol w="1016308">
                  <a:extLst>
                    <a:ext uri="{9D8B030D-6E8A-4147-A177-3AD203B41FA5}">
                      <a16:colId xmlns:a16="http://schemas.microsoft.com/office/drawing/2014/main" val="331524749"/>
                    </a:ext>
                  </a:extLst>
                </a:gridCol>
                <a:gridCol w="725934">
                  <a:extLst>
                    <a:ext uri="{9D8B030D-6E8A-4147-A177-3AD203B41FA5}">
                      <a16:colId xmlns:a16="http://schemas.microsoft.com/office/drawing/2014/main" val="2267406444"/>
                    </a:ext>
                  </a:extLst>
                </a:gridCol>
                <a:gridCol w="1016308">
                  <a:extLst>
                    <a:ext uri="{9D8B030D-6E8A-4147-A177-3AD203B41FA5}">
                      <a16:colId xmlns:a16="http://schemas.microsoft.com/office/drawing/2014/main" val="2129856859"/>
                    </a:ext>
                  </a:extLst>
                </a:gridCol>
                <a:gridCol w="708311">
                  <a:extLst>
                    <a:ext uri="{9D8B030D-6E8A-4147-A177-3AD203B41FA5}">
                      <a16:colId xmlns:a16="http://schemas.microsoft.com/office/drawing/2014/main" val="1638246498"/>
                    </a:ext>
                  </a:extLst>
                </a:gridCol>
                <a:gridCol w="2671321">
                  <a:extLst>
                    <a:ext uri="{9D8B030D-6E8A-4147-A177-3AD203B41FA5}">
                      <a16:colId xmlns:a16="http://schemas.microsoft.com/office/drawing/2014/main" val="543521116"/>
                    </a:ext>
                  </a:extLst>
                </a:gridCol>
                <a:gridCol w="2790810">
                  <a:extLst>
                    <a:ext uri="{9D8B030D-6E8A-4147-A177-3AD203B41FA5}">
                      <a16:colId xmlns:a16="http://schemas.microsoft.com/office/drawing/2014/main" val="3221602345"/>
                    </a:ext>
                  </a:extLst>
                </a:gridCol>
              </a:tblGrid>
              <a:tr h="941233">
                <a:tc>
                  <a:txBody>
                    <a:bodyPr/>
                    <a:lstStyle/>
                    <a:p>
                      <a:pPr algn="ctr" fontAlgn="ctr">
                        <a:buNone/>
                      </a:pPr>
                      <a:r>
                        <a:rPr lang="en-US" sz="1600" u="none" strike="noStrike">
                          <a:effectLst/>
                        </a:rPr>
                        <a:t>Khoáng đè chìm</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Khoáng đi kèm</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Chi phí</a:t>
                      </a:r>
                      <a:endParaRPr lang="vi-VN"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pH</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Thuốc tuyển &amp; điều kiện khác</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Kết quả tuyển / Ghi chú</a:t>
                      </a:r>
                      <a:endParaRPr lang="en-US" sz="1600" b="1" i="0" u="none" strike="noStrike">
                        <a:solidFill>
                          <a:srgbClr val="000000"/>
                        </a:solidFill>
                        <a:effectLst/>
                        <a:latin typeface="Times New Roman" panose="02020603050405020304" pitchFamily="18" charset="0"/>
                      </a:endParaRPr>
                    </a:p>
                  </a:txBody>
                  <a:tcPr marL="4275" marR="4275" marT="4275" marB="0" anchor="ctr"/>
                </a:tc>
                <a:extLst>
                  <a:ext uri="{0D108BD9-81ED-4DB2-BD59-A6C34878D82A}">
                    <a16:rowId xmlns:a16="http://schemas.microsoft.com/office/drawing/2014/main" val="3329635346"/>
                  </a:ext>
                </a:extLst>
              </a:tr>
              <a:tr h="941233">
                <a:tc>
                  <a:txBody>
                    <a:bodyPr/>
                    <a:lstStyle/>
                    <a:p>
                      <a:pPr algn="l" fontAlgn="ctr">
                        <a:buNone/>
                      </a:pPr>
                      <a:r>
                        <a:rPr lang="en-US" sz="1600" u="none" strike="noStrike">
                          <a:effectLst/>
                        </a:rPr>
                        <a:t>Talc</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Scheelit</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20 mg/L</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8.5</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nn-NO" sz="1600" u="none" strike="noStrike">
                          <a:effectLst/>
                        </a:rPr>
                        <a:t>Sodium oleate 50 mg/L</a:t>
                      </a:r>
                      <a:endParaRPr lang="nn-NO"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WO₃: 94.21%, tinh 69.55%; MgO: thu hồi 8.08%, tinh 2.56%</a:t>
                      </a:r>
                      <a:endParaRPr lang="en-US" sz="1600" b="0" i="0" u="none" strike="noStrike">
                        <a:solidFill>
                          <a:srgbClr val="000000"/>
                        </a:solidFill>
                        <a:effectLst/>
                        <a:latin typeface="Times New Roman" panose="02020603050405020304" pitchFamily="18" charset="0"/>
                      </a:endParaRPr>
                    </a:p>
                  </a:txBody>
                  <a:tcPr marL="4275" marR="4275" marT="4275" marB="0" anchor="ctr"/>
                </a:tc>
                <a:extLst>
                  <a:ext uri="{0D108BD9-81ED-4DB2-BD59-A6C34878D82A}">
                    <a16:rowId xmlns:a16="http://schemas.microsoft.com/office/drawing/2014/main" val="2595727969"/>
                  </a:ext>
                </a:extLst>
              </a:tr>
              <a:tr h="941233">
                <a:tc>
                  <a:txBody>
                    <a:bodyPr/>
                    <a:lstStyle/>
                    <a:p>
                      <a:pPr algn="l" fontAlgn="ctr">
                        <a:buNone/>
                      </a:pPr>
                      <a:r>
                        <a:rPr lang="en-US" sz="1600" u="none" strike="noStrike">
                          <a:effectLst/>
                        </a:rPr>
                        <a:t>Talc</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Chalcopyrit</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50 mg/L</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9</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PAX 2×10⁻⁴ mol/L</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pt-BR" sz="1600" u="none" strike="noStrike">
                          <a:effectLst/>
                        </a:rPr>
                        <a:t>S: thu hồi 86.28%, tinh 27.26%; MgO: 4.14%, tinh 1.23%</a:t>
                      </a:r>
                      <a:endParaRPr lang="pt-BR" sz="1600" b="0" i="0" u="none" strike="noStrike">
                        <a:solidFill>
                          <a:srgbClr val="000000"/>
                        </a:solidFill>
                        <a:effectLst/>
                        <a:latin typeface="Times New Roman" panose="02020603050405020304" pitchFamily="18" charset="0"/>
                      </a:endParaRPr>
                    </a:p>
                  </a:txBody>
                  <a:tcPr marL="4275" marR="4275" marT="4275" marB="0" anchor="ctr"/>
                </a:tc>
                <a:extLst>
                  <a:ext uri="{0D108BD9-81ED-4DB2-BD59-A6C34878D82A}">
                    <a16:rowId xmlns:a16="http://schemas.microsoft.com/office/drawing/2014/main" val="803490268"/>
                  </a:ext>
                </a:extLst>
              </a:tr>
              <a:tr h="629311">
                <a:tc>
                  <a:txBody>
                    <a:bodyPr/>
                    <a:lstStyle/>
                    <a:p>
                      <a:pPr algn="l" fontAlgn="ctr">
                        <a:buNone/>
                      </a:pPr>
                      <a:r>
                        <a:rPr lang="en-US" sz="1600" u="none" strike="noStrike">
                          <a:effectLst/>
                        </a:rPr>
                        <a:t>Talc</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20 mg/L (SM4560)</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9</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KNO₃ 10⁻³ M (ổn định ion lực)</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Thu hồi ↓ từ 70% → 8% sau 10 phút</a:t>
                      </a:r>
                      <a:endParaRPr lang="en-US" sz="1600" b="0" i="0" u="none" strike="noStrike">
                        <a:solidFill>
                          <a:srgbClr val="000000"/>
                        </a:solidFill>
                        <a:effectLst/>
                        <a:latin typeface="Times New Roman" panose="02020603050405020304" pitchFamily="18" charset="0"/>
                      </a:endParaRPr>
                    </a:p>
                  </a:txBody>
                  <a:tcPr marL="4275" marR="4275" marT="4275" marB="0" anchor="ctr"/>
                </a:tc>
                <a:extLst>
                  <a:ext uri="{0D108BD9-81ED-4DB2-BD59-A6C34878D82A}">
                    <a16:rowId xmlns:a16="http://schemas.microsoft.com/office/drawing/2014/main" val="1684029695"/>
                  </a:ext>
                </a:extLst>
              </a:tr>
              <a:tr h="629311">
                <a:tc>
                  <a:txBody>
                    <a:bodyPr/>
                    <a:lstStyle/>
                    <a:p>
                      <a:pPr algn="l" fontAlgn="ctr">
                        <a:buNone/>
                      </a:pPr>
                      <a:r>
                        <a:rPr lang="en-US" sz="1600" u="none" strike="noStrike">
                          <a:effectLst/>
                        </a:rPr>
                        <a:t>Talc</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50 ppm</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2–12</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EDTA</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Thu hồi ↓ từ 100% → ~55% sau khi thêm GG</a:t>
                      </a:r>
                      <a:endParaRPr lang="en-US" sz="1600" b="0" i="0" u="none" strike="noStrike">
                        <a:solidFill>
                          <a:srgbClr val="000000"/>
                        </a:solidFill>
                        <a:effectLst/>
                        <a:latin typeface="Times New Roman" panose="02020603050405020304" pitchFamily="18" charset="0"/>
                      </a:endParaRPr>
                    </a:p>
                  </a:txBody>
                  <a:tcPr marL="4275" marR="4275" marT="4275" marB="0" anchor="ctr"/>
                </a:tc>
                <a:extLst>
                  <a:ext uri="{0D108BD9-81ED-4DB2-BD59-A6C34878D82A}">
                    <a16:rowId xmlns:a16="http://schemas.microsoft.com/office/drawing/2014/main" val="593596336"/>
                  </a:ext>
                </a:extLst>
              </a:tr>
              <a:tr h="629311">
                <a:tc>
                  <a:txBody>
                    <a:bodyPr/>
                    <a:lstStyle/>
                    <a:p>
                      <a:pPr algn="l" fontAlgn="ctr">
                        <a:buNone/>
                      </a:pPr>
                      <a:r>
                        <a:rPr lang="en-US" sz="1600" u="none" strike="noStrike">
                          <a:effectLst/>
                        </a:rPr>
                        <a:t>Talc</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50 mg/L</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9</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fr-FR" sz="1600" u="none" strike="noStrike">
                          <a:effectLst/>
                        </a:rPr>
                        <a:t>MIBC 40 g/t, KCl 0.01 mol/L</a:t>
                      </a:r>
                      <a:endParaRPr lang="fr-FR"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Thu hồi ↓ từ ~70% → 0% khi thêm GG</a:t>
                      </a:r>
                      <a:endParaRPr lang="en-US" sz="1600" b="0" i="0" u="none" strike="noStrike">
                        <a:solidFill>
                          <a:srgbClr val="000000"/>
                        </a:solidFill>
                        <a:effectLst/>
                        <a:latin typeface="Times New Roman" panose="02020603050405020304" pitchFamily="18" charset="0"/>
                      </a:endParaRPr>
                    </a:p>
                  </a:txBody>
                  <a:tcPr marL="4275" marR="4275" marT="4275" marB="0" anchor="ctr"/>
                </a:tc>
                <a:extLst>
                  <a:ext uri="{0D108BD9-81ED-4DB2-BD59-A6C34878D82A}">
                    <a16:rowId xmlns:a16="http://schemas.microsoft.com/office/drawing/2014/main" val="2206673153"/>
                  </a:ext>
                </a:extLst>
              </a:tr>
              <a:tr h="941233">
                <a:tc>
                  <a:txBody>
                    <a:bodyPr/>
                    <a:lstStyle/>
                    <a:p>
                      <a:pPr algn="l" fontAlgn="ctr">
                        <a:buNone/>
                      </a:pPr>
                      <a:r>
                        <a:rPr lang="en-US" sz="1600" u="none" strike="noStrike">
                          <a:effectLst/>
                        </a:rPr>
                        <a:t>Talc</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Chalcopyrit (1:1)</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100 mg/L</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7</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PBX 10⁻⁴ M, MIBC 10⁻⁴ M</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Cu đầu vào 15.21%, thu hồi 74.58%, tinh Cu: 28.33%</a:t>
                      </a:r>
                      <a:endParaRPr lang="en-US" sz="1600" b="0" i="0" u="none" strike="noStrike">
                        <a:solidFill>
                          <a:srgbClr val="000000"/>
                        </a:solidFill>
                        <a:effectLst/>
                        <a:latin typeface="Times New Roman" panose="02020603050405020304" pitchFamily="18" charset="0"/>
                      </a:endParaRPr>
                    </a:p>
                  </a:txBody>
                  <a:tcPr marL="4275" marR="4275" marT="4275" marB="0" anchor="ctr"/>
                </a:tc>
                <a:extLst>
                  <a:ext uri="{0D108BD9-81ED-4DB2-BD59-A6C34878D82A}">
                    <a16:rowId xmlns:a16="http://schemas.microsoft.com/office/drawing/2014/main" val="4089098075"/>
                  </a:ext>
                </a:extLst>
              </a:tr>
            </a:tbl>
          </a:graphicData>
        </a:graphic>
      </p:graphicFrame>
    </p:spTree>
    <p:extLst>
      <p:ext uri="{BB962C8B-B14F-4D97-AF65-F5344CB8AC3E}">
        <p14:creationId xmlns:p14="http://schemas.microsoft.com/office/powerpoint/2010/main" val="2160267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6C255-27DB-55A1-A2E9-19B19FA40665}"/>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2D9942A1-0E43-7D26-A9BC-5E8B7177D131}"/>
              </a:ext>
            </a:extLst>
          </p:cNvPr>
          <p:cNvSpPr>
            <a:spLocks noGrp="1" noChangeArrowheads="1"/>
          </p:cNvSpPr>
          <p:nvPr>
            <p:ph type="title"/>
          </p:nvPr>
        </p:nvSpPr>
        <p:spPr>
          <a:xfrm>
            <a:off x="304800" y="152400"/>
            <a:ext cx="8458200" cy="563563"/>
          </a:xfrm>
        </p:spPr>
        <p:txBody>
          <a:bodyPr wrap="square" anchor="ctr">
            <a:normAutofit/>
          </a:bodyPr>
          <a:lstStyle/>
          <a:p>
            <a:pPr lvl="1">
              <a:lnSpc>
                <a:spcPct val="90000"/>
              </a:lnSpc>
            </a:pPr>
            <a:r>
              <a:rPr lang="en-US"/>
              <a:t>Gôm Guar (keo gôm) và ứng dụng</a:t>
            </a:r>
          </a:p>
        </p:txBody>
      </p:sp>
      <p:graphicFrame>
        <p:nvGraphicFramePr>
          <p:cNvPr id="2" name="Table 1">
            <a:extLst>
              <a:ext uri="{FF2B5EF4-FFF2-40B4-BE49-F238E27FC236}">
                <a16:creationId xmlns:a16="http://schemas.microsoft.com/office/drawing/2014/main" id="{59AD5275-7153-15B1-7507-46F1B647A544}"/>
              </a:ext>
            </a:extLst>
          </p:cNvPr>
          <p:cNvGraphicFramePr>
            <a:graphicFrameLocks noGrp="1"/>
          </p:cNvGraphicFramePr>
          <p:nvPr>
            <p:extLst>
              <p:ext uri="{D42A27DB-BD31-4B8C-83A1-F6EECF244321}">
                <p14:modId xmlns:p14="http://schemas.microsoft.com/office/powerpoint/2010/main" val="3699381654"/>
              </p:ext>
            </p:extLst>
          </p:nvPr>
        </p:nvGraphicFramePr>
        <p:xfrm>
          <a:off x="107504" y="1152524"/>
          <a:ext cx="8928992" cy="5553078"/>
        </p:xfrm>
        <a:graphic>
          <a:graphicData uri="http://schemas.openxmlformats.org/drawingml/2006/table">
            <a:tbl>
              <a:tblPr firstRow="1" bandRow="1">
                <a:tableStyleId>{5C22544A-7EE6-4342-B048-85BDC9FD1C3A}</a:tableStyleId>
              </a:tblPr>
              <a:tblGrid>
                <a:gridCol w="1152128">
                  <a:extLst>
                    <a:ext uri="{9D8B030D-6E8A-4147-A177-3AD203B41FA5}">
                      <a16:colId xmlns:a16="http://schemas.microsoft.com/office/drawing/2014/main" val="331524749"/>
                    </a:ext>
                  </a:extLst>
                </a:gridCol>
                <a:gridCol w="590114">
                  <a:extLst>
                    <a:ext uri="{9D8B030D-6E8A-4147-A177-3AD203B41FA5}">
                      <a16:colId xmlns:a16="http://schemas.microsoft.com/office/drawing/2014/main" val="2267406444"/>
                    </a:ext>
                  </a:extLst>
                </a:gridCol>
                <a:gridCol w="1016308">
                  <a:extLst>
                    <a:ext uri="{9D8B030D-6E8A-4147-A177-3AD203B41FA5}">
                      <a16:colId xmlns:a16="http://schemas.microsoft.com/office/drawing/2014/main" val="2129856859"/>
                    </a:ext>
                  </a:extLst>
                </a:gridCol>
                <a:gridCol w="708311">
                  <a:extLst>
                    <a:ext uri="{9D8B030D-6E8A-4147-A177-3AD203B41FA5}">
                      <a16:colId xmlns:a16="http://schemas.microsoft.com/office/drawing/2014/main" val="1638246498"/>
                    </a:ext>
                  </a:extLst>
                </a:gridCol>
                <a:gridCol w="2671321">
                  <a:extLst>
                    <a:ext uri="{9D8B030D-6E8A-4147-A177-3AD203B41FA5}">
                      <a16:colId xmlns:a16="http://schemas.microsoft.com/office/drawing/2014/main" val="543521116"/>
                    </a:ext>
                  </a:extLst>
                </a:gridCol>
                <a:gridCol w="2790810">
                  <a:extLst>
                    <a:ext uri="{9D8B030D-6E8A-4147-A177-3AD203B41FA5}">
                      <a16:colId xmlns:a16="http://schemas.microsoft.com/office/drawing/2014/main" val="3221602345"/>
                    </a:ext>
                  </a:extLst>
                </a:gridCol>
              </a:tblGrid>
              <a:tr h="923724">
                <a:tc>
                  <a:txBody>
                    <a:bodyPr/>
                    <a:lstStyle/>
                    <a:p>
                      <a:pPr algn="ctr" fontAlgn="ctr">
                        <a:buNone/>
                      </a:pPr>
                      <a:r>
                        <a:rPr lang="en-US" sz="1600" u="none" strike="noStrike">
                          <a:effectLst/>
                        </a:rPr>
                        <a:t>Khoáng đè chìm</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Khoáng đi kèm</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Chi phí</a:t>
                      </a:r>
                      <a:endParaRPr lang="vi-VN"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pH</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Thuốc tuyển &amp; điều kiện khác</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Kết quả tuyển / Ghi chú</a:t>
                      </a:r>
                      <a:endParaRPr lang="en-US" sz="1600" b="1" i="0" u="none" strike="noStrike">
                        <a:solidFill>
                          <a:srgbClr val="000000"/>
                        </a:solidFill>
                        <a:effectLst/>
                        <a:latin typeface="Times New Roman" panose="02020603050405020304" pitchFamily="18" charset="0"/>
                      </a:endParaRPr>
                    </a:p>
                  </a:txBody>
                  <a:tcPr marL="4275" marR="4275" marT="4275" marB="0" anchor="ctr"/>
                </a:tc>
                <a:extLst>
                  <a:ext uri="{0D108BD9-81ED-4DB2-BD59-A6C34878D82A}">
                    <a16:rowId xmlns:a16="http://schemas.microsoft.com/office/drawing/2014/main" val="3329635346"/>
                  </a:ext>
                </a:extLst>
              </a:tr>
              <a:tr h="617605">
                <a:tc>
                  <a:txBody>
                    <a:bodyPr/>
                    <a:lstStyle/>
                    <a:p>
                      <a:pPr algn="l" fontAlgn="ctr">
                        <a:buNone/>
                      </a:pPr>
                      <a:r>
                        <a:rPr lang="en-US" sz="1600" u="none" strike="noStrike">
                          <a:effectLst/>
                        </a:rPr>
                        <a:t>Pyrophyllit</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Pyrit</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90 mg/L (OGM)</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6</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SIBX 0.2 mmol/L, DIDE 7 mg/L</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S: đầu vào 24.8%, tinh 47.1%, thu hồi 82.3%</a:t>
                      </a:r>
                      <a:endParaRPr lang="en-US" sz="1600" b="0" i="0" u="none" strike="noStrike">
                        <a:solidFill>
                          <a:srgbClr val="000000"/>
                        </a:solidFill>
                        <a:effectLst/>
                        <a:latin typeface="Times New Roman" panose="02020603050405020304" pitchFamily="18" charset="0"/>
                      </a:endParaRPr>
                    </a:p>
                  </a:txBody>
                  <a:tcPr marL="4275" marR="4275" marT="4275" marB="0" anchor="ctr"/>
                </a:tc>
                <a:extLst>
                  <a:ext uri="{0D108BD9-81ED-4DB2-BD59-A6C34878D82A}">
                    <a16:rowId xmlns:a16="http://schemas.microsoft.com/office/drawing/2014/main" val="4089098075"/>
                  </a:ext>
                </a:extLst>
              </a:tr>
              <a:tr h="617605">
                <a:tc>
                  <a:txBody>
                    <a:bodyPr/>
                    <a:lstStyle/>
                    <a:p>
                      <a:pPr algn="l" fontAlgn="ctr">
                        <a:buNone/>
                      </a:pPr>
                      <a:r>
                        <a:rPr lang="en-US" sz="1600" u="none" strike="noStrike">
                          <a:effectLst/>
                        </a:rPr>
                        <a:t>Pyrit</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50 ppm</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6–12</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PEX 10⁻³ M, KNO₃ 10⁻² M</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Thu hồi ↓ từ ~90% @pH4 → &lt;25% @pH &gt;6</a:t>
                      </a:r>
                      <a:endParaRPr lang="en-US" sz="1600" b="0" i="0" u="none" strike="noStrike">
                        <a:solidFill>
                          <a:srgbClr val="000000"/>
                        </a:solidFill>
                        <a:effectLst/>
                        <a:latin typeface="Times New Roman" panose="02020603050405020304" pitchFamily="18" charset="0"/>
                      </a:endParaRPr>
                    </a:p>
                  </a:txBody>
                  <a:tcPr marL="4275" marR="4275" marT="4275" marB="0" anchor="ctr"/>
                </a:tc>
                <a:extLst>
                  <a:ext uri="{0D108BD9-81ED-4DB2-BD59-A6C34878D82A}">
                    <a16:rowId xmlns:a16="http://schemas.microsoft.com/office/drawing/2014/main" val="1186055858"/>
                  </a:ext>
                </a:extLst>
              </a:tr>
              <a:tr h="617605">
                <a:tc>
                  <a:txBody>
                    <a:bodyPr/>
                    <a:lstStyle/>
                    <a:p>
                      <a:pPr algn="l" fontAlgn="ctr">
                        <a:buNone/>
                      </a:pPr>
                      <a:r>
                        <a:rPr lang="en-US" sz="1600" u="none" strike="noStrike">
                          <a:effectLst/>
                        </a:rPr>
                        <a:t>Chalcopyrit</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100 ppm</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8.5</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PEX 10⁻³ M, KNO₃ 10⁻² M</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GG tăng → thu hồi ↓ từ ~90% (0.2 ppm) → ~18% (100 ppm)</a:t>
                      </a:r>
                      <a:endParaRPr lang="en-US" sz="1600" b="0" i="0" u="none" strike="noStrike">
                        <a:solidFill>
                          <a:srgbClr val="000000"/>
                        </a:solidFill>
                        <a:effectLst/>
                        <a:latin typeface="Times New Roman" panose="02020603050405020304" pitchFamily="18" charset="0"/>
                      </a:endParaRPr>
                    </a:p>
                  </a:txBody>
                  <a:tcPr marL="4275" marR="4275" marT="4275" marB="0" anchor="ctr"/>
                </a:tc>
                <a:extLst>
                  <a:ext uri="{0D108BD9-81ED-4DB2-BD59-A6C34878D82A}">
                    <a16:rowId xmlns:a16="http://schemas.microsoft.com/office/drawing/2014/main" val="3202556593"/>
                  </a:ext>
                </a:extLst>
              </a:tr>
              <a:tr h="617605">
                <a:tc>
                  <a:txBody>
                    <a:bodyPr/>
                    <a:lstStyle/>
                    <a:p>
                      <a:pPr algn="l" fontAlgn="ctr">
                        <a:buNone/>
                      </a:pPr>
                      <a:r>
                        <a:rPr lang="en-US" sz="1600" u="none" strike="noStrike">
                          <a:effectLst/>
                        </a:rPr>
                        <a:t>Pyrit</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100 ppm</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8</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PAX 75 ppm, MIBC 20 ppm</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Thu hồi ↓ từ 80% → ~20% khi có GG</a:t>
                      </a:r>
                      <a:endParaRPr lang="en-US" sz="1600" b="0" i="0" u="none" strike="noStrike">
                        <a:solidFill>
                          <a:srgbClr val="000000"/>
                        </a:solidFill>
                        <a:effectLst/>
                        <a:latin typeface="Times New Roman" panose="02020603050405020304" pitchFamily="18" charset="0"/>
                      </a:endParaRPr>
                    </a:p>
                  </a:txBody>
                  <a:tcPr marL="4275" marR="4275" marT="4275" marB="0" anchor="ctr"/>
                </a:tc>
                <a:extLst>
                  <a:ext uri="{0D108BD9-81ED-4DB2-BD59-A6C34878D82A}">
                    <a16:rowId xmlns:a16="http://schemas.microsoft.com/office/drawing/2014/main" val="684119462"/>
                  </a:ext>
                </a:extLst>
              </a:tr>
              <a:tr h="617605">
                <a:tc>
                  <a:txBody>
                    <a:bodyPr/>
                    <a:lstStyle/>
                    <a:p>
                      <a:pPr algn="l" fontAlgn="ctr">
                        <a:buNone/>
                      </a:pPr>
                      <a:r>
                        <a:rPr lang="en-US" sz="1600" u="none" strike="noStrike">
                          <a:effectLst/>
                        </a:rPr>
                        <a:t>Sunfua (quặng)</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200 g/t</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SIBX 100 g/t, DOW 200 40 g/t</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Cu: ~87%, Ni: ~59%</a:t>
                      </a:r>
                      <a:endParaRPr lang="en-US" sz="1600" b="0" i="0" u="none" strike="noStrike">
                        <a:solidFill>
                          <a:srgbClr val="000000"/>
                        </a:solidFill>
                        <a:effectLst/>
                        <a:latin typeface="Times New Roman" panose="02020603050405020304" pitchFamily="18" charset="0"/>
                      </a:endParaRPr>
                    </a:p>
                  </a:txBody>
                  <a:tcPr marL="4275" marR="4275" marT="4275" marB="0" anchor="ctr"/>
                </a:tc>
                <a:extLst>
                  <a:ext uri="{0D108BD9-81ED-4DB2-BD59-A6C34878D82A}">
                    <a16:rowId xmlns:a16="http://schemas.microsoft.com/office/drawing/2014/main" val="3327774783"/>
                  </a:ext>
                </a:extLst>
              </a:tr>
              <a:tr h="923724">
                <a:tc>
                  <a:txBody>
                    <a:bodyPr/>
                    <a:lstStyle/>
                    <a:p>
                      <a:pPr algn="l" fontAlgn="ctr">
                        <a:buNone/>
                      </a:pPr>
                      <a:r>
                        <a:rPr lang="en-US" sz="1600" u="none" strike="noStrike">
                          <a:effectLst/>
                        </a:rPr>
                        <a:t>Pyrit</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10 ppm (GG cao phân tử)</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9</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SIPX 10⁻⁴ M, CaCl₂ 10⁻² M</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Thu hồi ↓ từ ~90% (không GG) → &lt;5% (khi có GG)</a:t>
                      </a:r>
                      <a:endParaRPr lang="en-US" sz="1600" b="0" i="0" u="none" strike="noStrike">
                        <a:solidFill>
                          <a:srgbClr val="000000"/>
                        </a:solidFill>
                        <a:effectLst/>
                        <a:latin typeface="Times New Roman" panose="02020603050405020304" pitchFamily="18" charset="0"/>
                      </a:endParaRPr>
                    </a:p>
                  </a:txBody>
                  <a:tcPr marL="4275" marR="4275" marT="4275" marB="0" anchor="ctr"/>
                </a:tc>
                <a:extLst>
                  <a:ext uri="{0D108BD9-81ED-4DB2-BD59-A6C34878D82A}">
                    <a16:rowId xmlns:a16="http://schemas.microsoft.com/office/drawing/2014/main" val="739860209"/>
                  </a:ext>
                </a:extLst>
              </a:tr>
              <a:tr h="617605">
                <a:tc>
                  <a:txBody>
                    <a:bodyPr/>
                    <a:lstStyle/>
                    <a:p>
                      <a:pPr algn="l" fontAlgn="ctr">
                        <a:buNone/>
                      </a:pPr>
                      <a:r>
                        <a:rPr lang="en-US" sz="1600" u="none" strike="noStrike">
                          <a:effectLst/>
                        </a:rPr>
                        <a:t>Pyrrhotit</a:t>
                      </a:r>
                      <a:endParaRPr lang="en-US" sz="1600" b="1"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Chalcopyrit</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40 mg/dm³</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ctr" fontAlgn="ctr">
                        <a:buNone/>
                      </a:pPr>
                      <a:r>
                        <a:rPr lang="en-US" sz="1600" u="none" strike="noStrike">
                          <a:effectLst/>
                        </a:rPr>
                        <a:t>8</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PAX 10 mg/dm³, MIBC 10 mg/dm³</a:t>
                      </a:r>
                      <a:endParaRPr lang="en-US" sz="1600" b="0" i="0" u="none" strike="noStrike">
                        <a:solidFill>
                          <a:srgbClr val="000000"/>
                        </a:solidFill>
                        <a:effectLst/>
                        <a:latin typeface="Times New Roman" panose="02020603050405020304" pitchFamily="18" charset="0"/>
                      </a:endParaRPr>
                    </a:p>
                  </a:txBody>
                  <a:tcPr marL="4275" marR="4275" marT="4275" marB="0" anchor="ctr"/>
                </a:tc>
                <a:tc>
                  <a:txBody>
                    <a:bodyPr/>
                    <a:lstStyle/>
                    <a:p>
                      <a:pPr algn="l" fontAlgn="ctr">
                        <a:buNone/>
                      </a:pPr>
                      <a:r>
                        <a:rPr lang="en-US" sz="1600" u="none" strike="noStrike">
                          <a:effectLst/>
                        </a:rPr>
                        <a:t>Cu đầu vào: 11.21%, thu hồi 82.52%, tinh Cu: 22.35%</a:t>
                      </a:r>
                      <a:endParaRPr lang="en-US" sz="1600" b="0" i="0" u="none" strike="noStrike">
                        <a:solidFill>
                          <a:srgbClr val="000000"/>
                        </a:solidFill>
                        <a:effectLst/>
                        <a:latin typeface="Times New Roman" panose="02020603050405020304" pitchFamily="18" charset="0"/>
                      </a:endParaRPr>
                    </a:p>
                  </a:txBody>
                  <a:tcPr marL="4275" marR="4275" marT="4275" marB="0" anchor="ctr"/>
                </a:tc>
                <a:extLst>
                  <a:ext uri="{0D108BD9-81ED-4DB2-BD59-A6C34878D82A}">
                    <a16:rowId xmlns:a16="http://schemas.microsoft.com/office/drawing/2014/main" val="2572663568"/>
                  </a:ext>
                </a:extLst>
              </a:tr>
            </a:tbl>
          </a:graphicData>
        </a:graphic>
      </p:graphicFrame>
    </p:spTree>
    <p:extLst>
      <p:ext uri="{BB962C8B-B14F-4D97-AF65-F5344CB8AC3E}">
        <p14:creationId xmlns:p14="http://schemas.microsoft.com/office/powerpoint/2010/main" val="4119364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C0BBF-756F-9867-EB48-210921C4EFB9}"/>
            </a:ext>
          </a:extLst>
        </p:cNvPr>
        <p:cNvGrpSpPr/>
        <p:nvPr/>
      </p:nvGrpSpPr>
      <p:grpSpPr>
        <a:xfrm>
          <a:off x="0" y="0"/>
          <a:ext cx="0" cy="0"/>
          <a:chOff x="0" y="0"/>
          <a:chExt cx="0" cy="0"/>
        </a:xfrm>
      </p:grpSpPr>
      <p:sp>
        <p:nvSpPr>
          <p:cNvPr id="5122" name="TextBox 4">
            <a:extLst>
              <a:ext uri="{FF2B5EF4-FFF2-40B4-BE49-F238E27FC236}">
                <a16:creationId xmlns:a16="http://schemas.microsoft.com/office/drawing/2014/main" id="{CB08506B-6D62-834F-B176-DF647F1824E1}"/>
              </a:ext>
            </a:extLst>
          </p:cNvPr>
          <p:cNvSpPr txBox="1">
            <a:spLocks noChangeArrowheads="1"/>
          </p:cNvSpPr>
          <p:nvPr/>
        </p:nvSpPr>
        <p:spPr bwMode="auto">
          <a:xfrm>
            <a:off x="3452619" y="251153"/>
            <a:ext cx="21419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hlink"/>
              </a:buClr>
              <a:buFont typeface="Wingdings" panose="05000000000000000000" pitchFamily="2" charset="2"/>
              <a:buChar char="v"/>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1" algn="ctr">
              <a:spcBef>
                <a:spcPct val="0"/>
              </a:spcBef>
              <a:buClrTx/>
              <a:buNone/>
            </a:pPr>
            <a:r>
              <a:rPr lang="en-US" altLang="en-US" b="1">
                <a:solidFill>
                  <a:schemeClr val="bg1"/>
                </a:solidFill>
                <a:ea typeface="Verdana" panose="020B0604030504040204" pitchFamily="34" charset="0"/>
                <a:cs typeface="Verdana" panose="020B0604030504040204" pitchFamily="34" charset="0"/>
              </a:rPr>
              <a:t>PHENOL</a:t>
            </a:r>
          </a:p>
        </p:txBody>
      </p:sp>
      <p:grpSp>
        <p:nvGrpSpPr>
          <p:cNvPr id="12" name="Group 83">
            <a:extLst>
              <a:ext uri="{FF2B5EF4-FFF2-40B4-BE49-F238E27FC236}">
                <a16:creationId xmlns:a16="http://schemas.microsoft.com/office/drawing/2014/main" id="{1A8A8CF2-78CE-05CE-7494-5E0AE1A44C94}"/>
              </a:ext>
            </a:extLst>
          </p:cNvPr>
          <p:cNvGrpSpPr>
            <a:grpSpLocks/>
          </p:cNvGrpSpPr>
          <p:nvPr/>
        </p:nvGrpSpPr>
        <p:grpSpPr bwMode="auto">
          <a:xfrm>
            <a:off x="1737916" y="1833782"/>
            <a:ext cx="5238328" cy="1024060"/>
            <a:chOff x="1296" y="1824"/>
            <a:chExt cx="2976" cy="432"/>
          </a:xfrm>
          <a:solidFill>
            <a:srgbClr val="C00000"/>
          </a:solidFill>
        </p:grpSpPr>
        <p:sp>
          <p:nvSpPr>
            <p:cNvPr id="13" name="AutoShape 84">
              <a:extLst>
                <a:ext uri="{FF2B5EF4-FFF2-40B4-BE49-F238E27FC236}">
                  <a16:creationId xmlns:a16="http://schemas.microsoft.com/office/drawing/2014/main" id="{4793D682-827C-8A54-1038-37D92BAD530E}"/>
                </a:ext>
              </a:extLst>
            </p:cNvPr>
            <p:cNvSpPr>
              <a:spLocks noChangeArrowheads="1"/>
            </p:cNvSpPr>
            <p:nvPr/>
          </p:nvSpPr>
          <p:spPr bwMode="gray">
            <a:xfrm>
              <a:off x="1536" y="1899"/>
              <a:ext cx="2736" cy="288"/>
            </a:xfrm>
            <a:prstGeom prst="roundRect">
              <a:avLst>
                <a:gd name="adj" fmla="val 16667"/>
              </a:avLst>
            </a:prstGeom>
            <a:grpFill/>
            <a:ln w="12700" algn="ctr">
              <a:solidFill>
                <a:schemeClr val="bg1"/>
              </a:solidFill>
              <a:round/>
              <a:headEnd/>
              <a:tailEnd/>
            </a:ln>
            <a:effectLst>
              <a:outerShdw dist="99190" dir="2388334" algn="ctr" rotWithShape="0">
                <a:srgbClr val="333333">
                  <a:alpha val="50000"/>
                </a:srgbClr>
              </a:outerShdw>
            </a:effectLst>
          </p:spPr>
          <p:txBody>
            <a:bodyPr wrap="none" anchor="ct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defRPr/>
              </a:pPr>
              <a:endParaRPr lang="en-US" altLang="en-US" sz="1800" b="0">
                <a:solidFill>
                  <a:schemeClr val="tx1"/>
                </a:solidFill>
                <a:latin typeface="Arial" panose="020B0604020202020204" pitchFamily="34" charset="0"/>
              </a:endParaRPr>
            </a:p>
          </p:txBody>
        </p:sp>
        <p:sp>
          <p:nvSpPr>
            <p:cNvPr id="14" name="AutoShape 85">
              <a:extLst>
                <a:ext uri="{FF2B5EF4-FFF2-40B4-BE49-F238E27FC236}">
                  <a16:creationId xmlns:a16="http://schemas.microsoft.com/office/drawing/2014/main" id="{DD7F0B5F-7B06-BD1D-E498-DD9268CC1F17}"/>
                </a:ext>
              </a:extLst>
            </p:cNvPr>
            <p:cNvSpPr>
              <a:spLocks noChangeArrowheads="1"/>
            </p:cNvSpPr>
            <p:nvPr/>
          </p:nvSpPr>
          <p:spPr bwMode="gray">
            <a:xfrm>
              <a:off x="1296" y="1824"/>
              <a:ext cx="432" cy="432"/>
            </a:xfrm>
            <a:prstGeom prst="diamond">
              <a:avLst/>
            </a:prstGeom>
            <a:grp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defRPr/>
              </a:pPr>
              <a:endParaRPr lang="en-US" altLang="en-US" sz="1800" b="0">
                <a:solidFill>
                  <a:schemeClr val="tx1"/>
                </a:solidFill>
                <a:latin typeface="Arial" panose="020B0604020202020204" pitchFamily="34" charset="0"/>
              </a:endParaRPr>
            </a:p>
          </p:txBody>
        </p:sp>
        <p:sp>
          <p:nvSpPr>
            <p:cNvPr id="15" name="Text Box 86">
              <a:extLst>
                <a:ext uri="{FF2B5EF4-FFF2-40B4-BE49-F238E27FC236}">
                  <a16:creationId xmlns:a16="http://schemas.microsoft.com/office/drawing/2014/main" id="{16C6A2E7-0715-7A42-7006-CE8FAF6D6B71}"/>
                </a:ext>
              </a:extLst>
            </p:cNvPr>
            <p:cNvSpPr txBox="1">
              <a:spLocks noChangeArrowheads="1"/>
            </p:cNvSpPr>
            <p:nvPr/>
          </p:nvSpPr>
          <p:spPr bwMode="gray">
            <a:xfrm>
              <a:off x="1735" y="1968"/>
              <a:ext cx="2160" cy="169"/>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defRPr/>
              </a:pPr>
              <a:r>
                <a:rPr lang="en-US" altLang="en-US" sz="2000">
                  <a:solidFill>
                    <a:schemeClr val="bg1"/>
                  </a:solidFill>
                  <a:latin typeface="Arial" panose="020B0604020202020204" pitchFamily="34" charset="0"/>
                </a:rPr>
                <a:t>Lignin</a:t>
              </a:r>
            </a:p>
          </p:txBody>
        </p:sp>
        <p:sp>
          <p:nvSpPr>
            <p:cNvPr id="16" name="Text Box 87">
              <a:extLst>
                <a:ext uri="{FF2B5EF4-FFF2-40B4-BE49-F238E27FC236}">
                  <a16:creationId xmlns:a16="http://schemas.microsoft.com/office/drawing/2014/main" id="{3232E911-F904-7AF9-7177-61AABEE967DD}"/>
                </a:ext>
              </a:extLst>
            </p:cNvPr>
            <p:cNvSpPr txBox="1">
              <a:spLocks noChangeArrowheads="1"/>
            </p:cNvSpPr>
            <p:nvPr/>
          </p:nvSpPr>
          <p:spPr bwMode="gray">
            <a:xfrm>
              <a:off x="1393" y="1946"/>
              <a:ext cx="223" cy="195"/>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defRPr/>
              </a:pPr>
              <a:r>
                <a:rPr lang="en-US" altLang="en-US" sz="2400" b="0">
                  <a:solidFill>
                    <a:schemeClr val="bg1"/>
                  </a:solidFill>
                  <a:latin typeface="Arial" panose="020B0604020202020204" pitchFamily="34" charset="0"/>
                </a:rPr>
                <a:t>1</a:t>
              </a:r>
            </a:p>
          </p:txBody>
        </p:sp>
      </p:grpSp>
      <p:grpSp>
        <p:nvGrpSpPr>
          <p:cNvPr id="5124" name="Group 88">
            <a:extLst>
              <a:ext uri="{FF2B5EF4-FFF2-40B4-BE49-F238E27FC236}">
                <a16:creationId xmlns:a16="http://schemas.microsoft.com/office/drawing/2014/main" id="{6AFDCBCA-B65B-74B9-8FE1-F1303399FFC6}"/>
              </a:ext>
            </a:extLst>
          </p:cNvPr>
          <p:cNvGrpSpPr>
            <a:grpSpLocks/>
          </p:cNvGrpSpPr>
          <p:nvPr/>
        </p:nvGrpSpPr>
        <p:grpSpPr bwMode="auto">
          <a:xfrm>
            <a:off x="1737494" y="2975170"/>
            <a:ext cx="5251450" cy="1090612"/>
            <a:chOff x="1296" y="1824"/>
            <a:chExt cx="2976" cy="432"/>
          </a:xfrm>
        </p:grpSpPr>
        <p:sp>
          <p:nvSpPr>
            <p:cNvPr id="5128" name="AutoShape 89">
              <a:extLst>
                <a:ext uri="{FF2B5EF4-FFF2-40B4-BE49-F238E27FC236}">
                  <a16:creationId xmlns:a16="http://schemas.microsoft.com/office/drawing/2014/main" id="{3889B5C4-9061-76D3-14F3-DED14072C7BC}"/>
                </a:ext>
              </a:extLst>
            </p:cNvPr>
            <p:cNvSpPr>
              <a:spLocks noChangeArrowheads="1"/>
            </p:cNvSpPr>
            <p:nvPr/>
          </p:nvSpPr>
          <p:spPr bwMode="gray">
            <a:xfrm>
              <a:off x="1536" y="1899"/>
              <a:ext cx="2736" cy="288"/>
            </a:xfrm>
            <a:prstGeom prst="roundRect">
              <a:avLst>
                <a:gd name="adj" fmla="val 16667"/>
              </a:avLst>
            </a:prstGeom>
            <a:solidFill>
              <a:schemeClr val="accent1"/>
            </a:solidFill>
            <a:ln w="12700" algn="ctr">
              <a:solidFill>
                <a:schemeClr val="bg1"/>
              </a:solidFill>
              <a:round/>
              <a:headEnd/>
              <a:tailEnd/>
            </a:ln>
            <a:effectLst>
              <a:outerShdw dist="99190" dir="2388334" algn="ctr" rotWithShape="0">
                <a:srgbClr val="333333">
                  <a:alpha val="50000"/>
                </a:srgbClr>
              </a:outerShdw>
            </a:effectLst>
          </p:spPr>
          <p:txBody>
            <a:bodyPr wrap="none" anchor="ctr"/>
            <a:lstStyle>
              <a:lvl1pPr>
                <a:spcBef>
                  <a:spcPct val="20000"/>
                </a:spcBef>
                <a:buClr>
                  <a:schemeClr val="hlink"/>
                </a:buClr>
                <a:buFont typeface="Wingdings" panose="05000000000000000000" pitchFamily="2" charset="2"/>
                <a:buChar char="v"/>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en-US" altLang="en-US" sz="1800"/>
            </a:p>
          </p:txBody>
        </p:sp>
        <p:sp>
          <p:nvSpPr>
            <p:cNvPr id="5129" name="AutoShape 90">
              <a:extLst>
                <a:ext uri="{FF2B5EF4-FFF2-40B4-BE49-F238E27FC236}">
                  <a16:creationId xmlns:a16="http://schemas.microsoft.com/office/drawing/2014/main" id="{74917F7A-2FEF-527B-FC8B-B9C4E9DC28B4}"/>
                </a:ext>
              </a:extLst>
            </p:cNvPr>
            <p:cNvSpPr>
              <a:spLocks noChangeArrowheads="1"/>
            </p:cNvSpPr>
            <p:nvPr/>
          </p:nvSpPr>
          <p:spPr bwMode="gray">
            <a:xfrm>
              <a:off x="1296" y="1824"/>
              <a:ext cx="432" cy="432"/>
            </a:xfrm>
            <a:prstGeom prst="diamond">
              <a:avLst/>
            </a:prstGeom>
            <a:solidFill>
              <a:schemeClr val="accent1"/>
            </a:solid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lvl1pPr>
                <a:spcBef>
                  <a:spcPct val="20000"/>
                </a:spcBef>
                <a:buClr>
                  <a:schemeClr val="hlink"/>
                </a:buClr>
                <a:buFont typeface="Wingdings" panose="05000000000000000000" pitchFamily="2" charset="2"/>
                <a:buChar char="v"/>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en-US" altLang="en-US" sz="1800"/>
            </a:p>
          </p:txBody>
        </p:sp>
        <p:sp>
          <p:nvSpPr>
            <p:cNvPr id="5130" name="Text Box 91">
              <a:extLst>
                <a:ext uri="{FF2B5EF4-FFF2-40B4-BE49-F238E27FC236}">
                  <a16:creationId xmlns:a16="http://schemas.microsoft.com/office/drawing/2014/main" id="{D15D1C05-5250-2E67-F653-8DECC9A336B5}"/>
                </a:ext>
              </a:extLst>
            </p:cNvPr>
            <p:cNvSpPr txBox="1">
              <a:spLocks noChangeArrowheads="1"/>
            </p:cNvSpPr>
            <p:nvPr/>
          </p:nvSpPr>
          <p:spPr bwMode="gray">
            <a:xfrm>
              <a:off x="1782" y="1988"/>
              <a:ext cx="2160" cy="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v"/>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en-US" altLang="en-US" sz="2000" b="1">
                  <a:solidFill>
                    <a:schemeClr val="bg1"/>
                  </a:solidFill>
                </a:rPr>
                <a:t>Tannin</a:t>
              </a:r>
            </a:p>
          </p:txBody>
        </p:sp>
        <p:sp>
          <p:nvSpPr>
            <p:cNvPr id="5131" name="Text Box 92">
              <a:extLst>
                <a:ext uri="{FF2B5EF4-FFF2-40B4-BE49-F238E27FC236}">
                  <a16:creationId xmlns:a16="http://schemas.microsoft.com/office/drawing/2014/main" id="{9B6B088A-D801-B780-CADA-575F10B3C27C}"/>
                </a:ext>
              </a:extLst>
            </p:cNvPr>
            <p:cNvSpPr txBox="1">
              <a:spLocks noChangeArrowheads="1"/>
            </p:cNvSpPr>
            <p:nvPr/>
          </p:nvSpPr>
          <p:spPr bwMode="gray">
            <a:xfrm>
              <a:off x="1404" y="1938"/>
              <a:ext cx="20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spcBef>
                  <a:spcPct val="20000"/>
                </a:spcBef>
                <a:buClr>
                  <a:schemeClr val="hlink"/>
                </a:buClr>
                <a:buFont typeface="Wingdings" panose="05000000000000000000" pitchFamily="2" charset="2"/>
                <a:buChar char="v"/>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pPr>
              <a:r>
                <a:rPr lang="en-US" altLang="en-US" sz="2400">
                  <a:solidFill>
                    <a:schemeClr val="bg1"/>
                  </a:solidFill>
                </a:rPr>
                <a:t>2</a:t>
              </a:r>
            </a:p>
          </p:txBody>
        </p:sp>
      </p:grpSp>
      <p:grpSp>
        <p:nvGrpSpPr>
          <p:cNvPr id="22" name="Group 93">
            <a:extLst>
              <a:ext uri="{FF2B5EF4-FFF2-40B4-BE49-F238E27FC236}">
                <a16:creationId xmlns:a16="http://schemas.microsoft.com/office/drawing/2014/main" id="{5BBE1E7B-9AF6-4BB0-5A21-8E47302E9317}"/>
              </a:ext>
            </a:extLst>
          </p:cNvPr>
          <p:cNvGrpSpPr>
            <a:grpSpLocks/>
          </p:cNvGrpSpPr>
          <p:nvPr/>
        </p:nvGrpSpPr>
        <p:grpSpPr bwMode="auto">
          <a:xfrm>
            <a:off x="1763688" y="4221088"/>
            <a:ext cx="5226007" cy="961806"/>
            <a:chOff x="1303" y="1797"/>
            <a:chExt cx="2969" cy="432"/>
          </a:xfrm>
          <a:solidFill>
            <a:srgbClr val="0070C0"/>
          </a:solidFill>
        </p:grpSpPr>
        <p:sp>
          <p:nvSpPr>
            <p:cNvPr id="23" name="AutoShape 94">
              <a:extLst>
                <a:ext uri="{FF2B5EF4-FFF2-40B4-BE49-F238E27FC236}">
                  <a16:creationId xmlns:a16="http://schemas.microsoft.com/office/drawing/2014/main" id="{C2A4D1FF-E6DF-9BD4-6620-13B80056CB69}"/>
                </a:ext>
              </a:extLst>
            </p:cNvPr>
            <p:cNvSpPr>
              <a:spLocks noChangeArrowheads="1"/>
            </p:cNvSpPr>
            <p:nvPr/>
          </p:nvSpPr>
          <p:spPr bwMode="gray">
            <a:xfrm>
              <a:off x="1536" y="1828"/>
              <a:ext cx="2736" cy="359"/>
            </a:xfrm>
            <a:prstGeom prst="roundRect">
              <a:avLst>
                <a:gd name="adj" fmla="val 16667"/>
              </a:avLst>
            </a:prstGeom>
            <a:grpFill/>
            <a:ln w="12700" algn="ctr">
              <a:solidFill>
                <a:schemeClr val="bg1"/>
              </a:solidFill>
              <a:round/>
              <a:headEnd/>
              <a:tailEnd/>
            </a:ln>
            <a:effectLst>
              <a:outerShdw dist="99190" dir="2388334" algn="ctr" rotWithShape="0">
                <a:srgbClr val="333333">
                  <a:alpha val="50000"/>
                </a:srgbClr>
              </a:outerShdw>
            </a:effectLst>
          </p:spPr>
          <p:txBody>
            <a:bodyPr wrap="none" anchor="ct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defRPr/>
              </a:pPr>
              <a:endParaRPr lang="en-US" altLang="en-US" sz="1800" b="0">
                <a:solidFill>
                  <a:schemeClr val="tx1"/>
                </a:solidFill>
                <a:latin typeface="Arial" panose="020B0604020202020204" pitchFamily="34" charset="0"/>
              </a:endParaRPr>
            </a:p>
          </p:txBody>
        </p:sp>
        <p:sp>
          <p:nvSpPr>
            <p:cNvPr id="24" name="AutoShape 95">
              <a:extLst>
                <a:ext uri="{FF2B5EF4-FFF2-40B4-BE49-F238E27FC236}">
                  <a16:creationId xmlns:a16="http://schemas.microsoft.com/office/drawing/2014/main" id="{0CF794CA-338F-9864-4E7F-9E4040D31983}"/>
                </a:ext>
              </a:extLst>
            </p:cNvPr>
            <p:cNvSpPr>
              <a:spLocks noChangeArrowheads="1"/>
            </p:cNvSpPr>
            <p:nvPr/>
          </p:nvSpPr>
          <p:spPr bwMode="gray">
            <a:xfrm>
              <a:off x="1303" y="1797"/>
              <a:ext cx="432" cy="432"/>
            </a:xfrm>
            <a:prstGeom prst="diamond">
              <a:avLst/>
            </a:prstGeom>
            <a:grpFill/>
            <a:ln w="25400" algn="ctr">
              <a:solidFill>
                <a:schemeClr val="bg1"/>
              </a:solidFill>
              <a:miter lim="800000"/>
              <a:headEnd/>
              <a:tailEnd/>
            </a:ln>
            <a:effectLst>
              <a:outerShdw dist="63500" dir="2212194" algn="ctr" rotWithShape="0">
                <a:srgbClr val="333333">
                  <a:alpha val="50000"/>
                </a:srgbClr>
              </a:outerShdw>
            </a:effectLst>
          </p:spPr>
          <p:txBody>
            <a:bodyPr wrap="none" anchor="ct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defRPr/>
              </a:pPr>
              <a:endParaRPr lang="en-US" altLang="en-US" sz="1800" b="0">
                <a:solidFill>
                  <a:schemeClr val="tx1"/>
                </a:solidFill>
                <a:latin typeface="Arial" panose="020B0604020202020204" pitchFamily="34" charset="0"/>
              </a:endParaRPr>
            </a:p>
          </p:txBody>
        </p:sp>
        <p:sp>
          <p:nvSpPr>
            <p:cNvPr id="25" name="Text Box 96">
              <a:extLst>
                <a:ext uri="{FF2B5EF4-FFF2-40B4-BE49-F238E27FC236}">
                  <a16:creationId xmlns:a16="http://schemas.microsoft.com/office/drawing/2014/main" id="{E7D7D082-1844-4972-FE25-AC4C9175598F}"/>
                </a:ext>
              </a:extLst>
            </p:cNvPr>
            <p:cNvSpPr txBox="1">
              <a:spLocks noChangeArrowheads="1"/>
            </p:cNvSpPr>
            <p:nvPr/>
          </p:nvSpPr>
          <p:spPr bwMode="gray">
            <a:xfrm>
              <a:off x="1719" y="1930"/>
              <a:ext cx="2160" cy="180"/>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defRPr/>
              </a:pPr>
              <a:r>
                <a:rPr lang="en-US" altLang="en-US" sz="2000">
                  <a:solidFill>
                    <a:schemeClr val="bg1"/>
                  </a:solidFill>
                  <a:latin typeface="Arial" panose="020B0604020202020204" pitchFamily="34" charset="0"/>
                </a:rPr>
                <a:t>Quebracho</a:t>
              </a:r>
            </a:p>
          </p:txBody>
        </p:sp>
        <p:sp>
          <p:nvSpPr>
            <p:cNvPr id="26" name="Text Box 97">
              <a:extLst>
                <a:ext uri="{FF2B5EF4-FFF2-40B4-BE49-F238E27FC236}">
                  <a16:creationId xmlns:a16="http://schemas.microsoft.com/office/drawing/2014/main" id="{07F29600-3A88-26C7-219B-5BE95E9C49EE}"/>
                </a:ext>
              </a:extLst>
            </p:cNvPr>
            <p:cNvSpPr txBox="1">
              <a:spLocks noChangeArrowheads="1"/>
            </p:cNvSpPr>
            <p:nvPr/>
          </p:nvSpPr>
          <p:spPr bwMode="gray">
            <a:xfrm>
              <a:off x="1406" y="1941"/>
              <a:ext cx="210" cy="187"/>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defRPr/>
              </a:pPr>
              <a:r>
                <a:rPr lang="en-US" altLang="en-US" sz="2400" b="0">
                  <a:solidFill>
                    <a:schemeClr val="bg1"/>
                  </a:solidFill>
                  <a:latin typeface="Arial" panose="020B0604020202020204" pitchFamily="34" charset="0"/>
                </a:rPr>
                <a:t>3</a:t>
              </a:r>
            </a:p>
          </p:txBody>
        </p:sp>
      </p:grpSp>
      <p:pic>
        <p:nvPicPr>
          <p:cNvPr id="5127" name="Picture 5">
            <a:extLst>
              <a:ext uri="{FF2B5EF4-FFF2-40B4-BE49-F238E27FC236}">
                <a16:creationId xmlns:a16="http://schemas.microsoft.com/office/drawing/2014/main" id="{23695417-BB46-F480-7DFB-9110814DD2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975"/>
            <a:ext cx="1163638"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4536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FC35C-AB90-B757-0F4C-46F10B83330C}"/>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BBEC72A5-7D32-09E4-3E6E-8A006EABEF6A}"/>
              </a:ext>
            </a:extLst>
          </p:cNvPr>
          <p:cNvSpPr>
            <a:spLocks noGrp="1" noChangeArrowheads="1"/>
          </p:cNvSpPr>
          <p:nvPr>
            <p:ph type="title"/>
          </p:nvPr>
        </p:nvSpPr>
        <p:spPr/>
        <p:txBody>
          <a:bodyPr/>
          <a:lstStyle/>
          <a:p>
            <a:pPr lvl="1"/>
            <a:r>
              <a:rPr lang="en-US"/>
              <a:t>Lignin</a:t>
            </a:r>
          </a:p>
        </p:txBody>
      </p:sp>
      <p:sp>
        <p:nvSpPr>
          <p:cNvPr id="8" name="TextBox 7">
            <a:extLst>
              <a:ext uri="{FF2B5EF4-FFF2-40B4-BE49-F238E27FC236}">
                <a16:creationId xmlns:a16="http://schemas.microsoft.com/office/drawing/2014/main" id="{6C642326-434A-571B-4A17-C47E86EF218C}"/>
              </a:ext>
            </a:extLst>
          </p:cNvPr>
          <p:cNvSpPr txBox="1"/>
          <p:nvPr/>
        </p:nvSpPr>
        <p:spPr>
          <a:xfrm>
            <a:off x="107504" y="1124744"/>
            <a:ext cx="8928992" cy="4196020"/>
          </a:xfrm>
          <a:prstGeom prst="rect">
            <a:avLst/>
          </a:prstGeom>
          <a:noFill/>
        </p:spPr>
        <p:txBody>
          <a:bodyPr wrap="square">
            <a:spAutoFit/>
          </a:bodyPr>
          <a:lstStyle/>
          <a:p>
            <a:pPr algn="just">
              <a:lnSpc>
                <a:spcPct val="150000"/>
              </a:lnSpc>
            </a:pPr>
            <a:r>
              <a:rPr lang="en-US"/>
              <a:t>Lignin là một đại phân tử sinh học thơm (phenolic) có nguồn gốc tự nhiên, được tìm thấy trong thành tế bào sinh khối lignocellulose của gỗ và các loại cây lâu năm.</a:t>
            </a:r>
          </a:p>
          <a:p>
            <a:pPr algn="just">
              <a:lnSpc>
                <a:spcPct val="150000"/>
              </a:lnSpc>
            </a:pPr>
            <a:r>
              <a:rPr lang="en-US"/>
              <a:t>Lignin chứa nhiều nhóm chức, như nhóm hydroxyl phenolic và aliphatic, nhóm methoxy, carbonyl và acid carboxylic. Trong đó, nhóm acid carboxylic có ảnh hưởng lớn nhất đến độ hoạt tính của lignin.</a:t>
            </a:r>
          </a:p>
          <a:p>
            <a:pPr algn="just">
              <a:lnSpc>
                <a:spcPct val="150000"/>
              </a:lnSpc>
            </a:pPr>
            <a:r>
              <a:rPr lang="en-US" b="1"/>
              <a:t>Biến tính Lignin</a:t>
            </a:r>
            <a:endParaRPr lang="en-US"/>
          </a:p>
          <a:p>
            <a:pPr algn="just">
              <a:lnSpc>
                <a:spcPct val="150000"/>
              </a:lnSpc>
            </a:pPr>
            <a:r>
              <a:rPr lang="en-US"/>
              <a:t>Để dùng được lignin trong quá trình tuyển nổi cần phải biến tính lignocellulose. Dạng hay dùng nhất trong tuyển nổi là Lignin sulfonat hóa (lignosulfonate). Lignosulfonat (LS) là các poly điện ly mang điện tích âm mạnh. Hai loại LS phổ biến lignosulfonat natri (SLS); Calcium Lignosulfonate (CLS)</a:t>
            </a:r>
          </a:p>
        </p:txBody>
      </p:sp>
    </p:spTree>
    <p:extLst>
      <p:ext uri="{BB962C8B-B14F-4D97-AF65-F5344CB8AC3E}">
        <p14:creationId xmlns:p14="http://schemas.microsoft.com/office/powerpoint/2010/main" val="30996899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902AF-8D0A-86D6-117A-A9747D619705}"/>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D98F6926-D269-E651-1F84-C9F6CA77AB7B}"/>
              </a:ext>
            </a:extLst>
          </p:cNvPr>
          <p:cNvSpPr>
            <a:spLocks noGrp="1" noChangeArrowheads="1"/>
          </p:cNvSpPr>
          <p:nvPr>
            <p:ph type="title"/>
          </p:nvPr>
        </p:nvSpPr>
        <p:spPr/>
        <p:txBody>
          <a:bodyPr/>
          <a:lstStyle/>
          <a:p>
            <a:pPr lvl="1"/>
            <a:r>
              <a:rPr lang="en-US"/>
              <a:t>Ứng dụng Lignin trong thực tế</a:t>
            </a:r>
          </a:p>
        </p:txBody>
      </p:sp>
      <p:graphicFrame>
        <p:nvGraphicFramePr>
          <p:cNvPr id="3" name="Table 2">
            <a:extLst>
              <a:ext uri="{FF2B5EF4-FFF2-40B4-BE49-F238E27FC236}">
                <a16:creationId xmlns:a16="http://schemas.microsoft.com/office/drawing/2014/main" id="{7D873574-5D38-96DB-4B40-CF87B805EDA4}"/>
              </a:ext>
            </a:extLst>
          </p:cNvPr>
          <p:cNvGraphicFramePr>
            <a:graphicFrameLocks noGrp="1"/>
          </p:cNvGraphicFramePr>
          <p:nvPr>
            <p:extLst>
              <p:ext uri="{D42A27DB-BD31-4B8C-83A1-F6EECF244321}">
                <p14:modId xmlns:p14="http://schemas.microsoft.com/office/powerpoint/2010/main" val="2503372817"/>
              </p:ext>
            </p:extLst>
          </p:nvPr>
        </p:nvGraphicFramePr>
        <p:xfrm>
          <a:off x="107504" y="1124744"/>
          <a:ext cx="8928991" cy="5633002"/>
        </p:xfrm>
        <a:graphic>
          <a:graphicData uri="http://schemas.openxmlformats.org/drawingml/2006/table">
            <a:tbl>
              <a:tblPr firstRow="1" firstCol="1" bandRow="1">
                <a:tableStyleId>{5C22544A-7EE6-4342-B048-85BDC9FD1C3A}</a:tableStyleId>
              </a:tblPr>
              <a:tblGrid>
                <a:gridCol w="1135826">
                  <a:extLst>
                    <a:ext uri="{9D8B030D-6E8A-4147-A177-3AD203B41FA5}">
                      <a16:colId xmlns:a16="http://schemas.microsoft.com/office/drawing/2014/main" val="3817442684"/>
                    </a:ext>
                  </a:extLst>
                </a:gridCol>
                <a:gridCol w="1300663">
                  <a:extLst>
                    <a:ext uri="{9D8B030D-6E8A-4147-A177-3AD203B41FA5}">
                      <a16:colId xmlns:a16="http://schemas.microsoft.com/office/drawing/2014/main" val="2632504418"/>
                    </a:ext>
                  </a:extLst>
                </a:gridCol>
                <a:gridCol w="874615">
                  <a:extLst>
                    <a:ext uri="{9D8B030D-6E8A-4147-A177-3AD203B41FA5}">
                      <a16:colId xmlns:a16="http://schemas.microsoft.com/office/drawing/2014/main" val="3662159746"/>
                    </a:ext>
                  </a:extLst>
                </a:gridCol>
                <a:gridCol w="765625">
                  <a:extLst>
                    <a:ext uri="{9D8B030D-6E8A-4147-A177-3AD203B41FA5}">
                      <a16:colId xmlns:a16="http://schemas.microsoft.com/office/drawing/2014/main" val="1219233644"/>
                    </a:ext>
                  </a:extLst>
                </a:gridCol>
                <a:gridCol w="2620015">
                  <a:extLst>
                    <a:ext uri="{9D8B030D-6E8A-4147-A177-3AD203B41FA5}">
                      <a16:colId xmlns:a16="http://schemas.microsoft.com/office/drawing/2014/main" val="110899003"/>
                    </a:ext>
                  </a:extLst>
                </a:gridCol>
                <a:gridCol w="2232247">
                  <a:extLst>
                    <a:ext uri="{9D8B030D-6E8A-4147-A177-3AD203B41FA5}">
                      <a16:colId xmlns:a16="http://schemas.microsoft.com/office/drawing/2014/main" val="463556651"/>
                    </a:ext>
                  </a:extLst>
                </a:gridCol>
              </a:tblGrid>
              <a:tr h="532519">
                <a:tc>
                  <a:txBody>
                    <a:bodyPr/>
                    <a:lstStyle/>
                    <a:p>
                      <a:pPr algn="just">
                        <a:lnSpc>
                          <a:spcPct val="107000"/>
                        </a:lnSpc>
                        <a:spcAft>
                          <a:spcPts val="800"/>
                        </a:spcAft>
                        <a:buNone/>
                      </a:pPr>
                      <a:r>
                        <a:rPr lang="en-US" sz="1600" kern="0">
                          <a:effectLst/>
                        </a:rPr>
                        <a:t>Khoáng bị đè chìm</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Khoáng đi kèm</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Chi phí tối ưu</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pH tối ưu</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Cơ chế hấp phụ</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Hiệu quả đạt được</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extLst>
                  <a:ext uri="{0D108BD9-81ED-4DB2-BD59-A6C34878D82A}">
                    <a16:rowId xmlns:a16="http://schemas.microsoft.com/office/drawing/2014/main" val="2967167300"/>
                  </a:ext>
                </a:extLst>
              </a:tr>
              <a:tr h="1083891">
                <a:tc>
                  <a:txBody>
                    <a:bodyPr/>
                    <a:lstStyle/>
                    <a:p>
                      <a:pPr algn="just">
                        <a:lnSpc>
                          <a:spcPct val="107000"/>
                        </a:lnSpc>
                        <a:spcAft>
                          <a:spcPts val="800"/>
                        </a:spcAft>
                        <a:buNone/>
                      </a:pPr>
                      <a:r>
                        <a:rPr lang="en-US" sz="1600" kern="0">
                          <a:effectLst/>
                        </a:rPr>
                        <a:t>Canxit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Smithsonit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15 mg/L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8,5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Các nhóm ion hóa của CLS tương tác với ion Ca²⁺ trên bề mặt canxit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Từ quặng đầu 26,65% Zn, thu được tinh quặng chứa 44,72% Zn với thu hồi 77,54%</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extLst>
                  <a:ext uri="{0D108BD9-81ED-4DB2-BD59-A6C34878D82A}">
                    <a16:rowId xmlns:a16="http://schemas.microsoft.com/office/drawing/2014/main" val="3357772855"/>
                  </a:ext>
                </a:extLst>
              </a:tr>
              <a:tr h="1359576">
                <a:tc>
                  <a:txBody>
                    <a:bodyPr/>
                    <a:lstStyle/>
                    <a:p>
                      <a:pPr algn="just">
                        <a:lnSpc>
                          <a:spcPct val="107000"/>
                        </a:lnSpc>
                        <a:spcAft>
                          <a:spcPts val="800"/>
                        </a:spcAft>
                        <a:buNone/>
                      </a:pPr>
                      <a:r>
                        <a:rPr lang="en-US" sz="1600" kern="0">
                          <a:effectLst/>
                        </a:rPr>
                        <a:t>Canxit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Scheelit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30 mg/L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7</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CLS hấp phụ hóa học lên bề mặt canxit; nhóm –SO₃ của CLS tương tác với Ca²⁺ và cản trở oleat hấp phụ</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Hàm lượng WO₃: 65%, thu hồi WO₃: 79,46%</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extLst>
                  <a:ext uri="{0D108BD9-81ED-4DB2-BD59-A6C34878D82A}">
                    <a16:rowId xmlns:a16="http://schemas.microsoft.com/office/drawing/2014/main" val="2374146404"/>
                  </a:ext>
                </a:extLst>
              </a:tr>
              <a:tr h="1083891">
                <a:tc>
                  <a:txBody>
                    <a:bodyPr/>
                    <a:lstStyle/>
                    <a:p>
                      <a:pPr algn="just">
                        <a:lnSpc>
                          <a:spcPct val="107000"/>
                        </a:lnSpc>
                        <a:spcAft>
                          <a:spcPts val="800"/>
                        </a:spcAft>
                        <a:buNone/>
                      </a:pPr>
                      <a:r>
                        <a:rPr lang="en-US" sz="1600" kern="0">
                          <a:effectLst/>
                        </a:rPr>
                        <a:t>Canxit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Smithsonit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60 mg/L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10</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Ca²⁺ trên bề mặt canxit phản ứng hóa học với nhóm sulfonic (–SO₃⁻) của CLS</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Hàm lượng Zn: 45,16%; thu hồi Zn: 85,60%</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extLst>
                  <a:ext uri="{0D108BD9-81ED-4DB2-BD59-A6C34878D82A}">
                    <a16:rowId xmlns:a16="http://schemas.microsoft.com/office/drawing/2014/main" val="515666050"/>
                  </a:ext>
                </a:extLst>
              </a:tr>
              <a:tr h="532519">
                <a:tc>
                  <a:txBody>
                    <a:bodyPr/>
                    <a:lstStyle/>
                    <a:p>
                      <a:pPr algn="just">
                        <a:lnSpc>
                          <a:spcPct val="107000"/>
                        </a:lnSpc>
                        <a:spcAft>
                          <a:spcPts val="800"/>
                        </a:spcAft>
                        <a:buNone/>
                      </a:pPr>
                      <a:r>
                        <a:rPr lang="en-US" sz="1600" kern="0">
                          <a:effectLst/>
                        </a:rPr>
                        <a:t>Canxit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Scheelit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10 mg/L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7</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Hàm lượng scheelit: 54,17%; thu hồi: 77,87%</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extLst>
                  <a:ext uri="{0D108BD9-81ED-4DB2-BD59-A6C34878D82A}">
                    <a16:rowId xmlns:a16="http://schemas.microsoft.com/office/drawing/2014/main" val="2884446580"/>
                  </a:ext>
                </a:extLst>
              </a:tr>
              <a:tr h="808204">
                <a:tc>
                  <a:txBody>
                    <a:bodyPr/>
                    <a:lstStyle/>
                    <a:p>
                      <a:pPr algn="just">
                        <a:lnSpc>
                          <a:spcPct val="107000"/>
                        </a:lnSpc>
                        <a:spcAft>
                          <a:spcPts val="800"/>
                        </a:spcAft>
                        <a:buNone/>
                      </a:pPr>
                      <a:r>
                        <a:rPr lang="en-US" sz="1600" kern="0">
                          <a:effectLst/>
                        </a:rPr>
                        <a:t>Canxit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Fluorit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10 mg/L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8,5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Nhóm carboxyl của SL phản ứng với Ca²⁺ trên bề mặt canxit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600" kern="0">
                          <a:effectLst/>
                        </a:rPr>
                        <a:t>Chênh lệch thu hồi giữa canxit và fluorit ~70%</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extLst>
                  <a:ext uri="{0D108BD9-81ED-4DB2-BD59-A6C34878D82A}">
                    <a16:rowId xmlns:a16="http://schemas.microsoft.com/office/drawing/2014/main" val="1395244509"/>
                  </a:ext>
                </a:extLst>
              </a:tr>
            </a:tbl>
          </a:graphicData>
        </a:graphic>
      </p:graphicFrame>
    </p:spTree>
    <p:extLst>
      <p:ext uri="{BB962C8B-B14F-4D97-AF65-F5344CB8AC3E}">
        <p14:creationId xmlns:p14="http://schemas.microsoft.com/office/powerpoint/2010/main" val="32926221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0E7FE-DE90-00A6-745B-1CC8412DA348}"/>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99BD69B3-E0EB-E75F-B52B-5DF271EA7E61}"/>
              </a:ext>
            </a:extLst>
          </p:cNvPr>
          <p:cNvSpPr>
            <a:spLocks noGrp="1" noChangeArrowheads="1"/>
          </p:cNvSpPr>
          <p:nvPr>
            <p:ph type="title"/>
          </p:nvPr>
        </p:nvSpPr>
        <p:spPr/>
        <p:txBody>
          <a:bodyPr/>
          <a:lstStyle/>
          <a:p>
            <a:pPr lvl="1"/>
            <a:r>
              <a:rPr lang="en-US"/>
              <a:t>Ứng dụng Lignin trong thực tế</a:t>
            </a:r>
          </a:p>
        </p:txBody>
      </p:sp>
      <p:graphicFrame>
        <p:nvGraphicFramePr>
          <p:cNvPr id="3" name="Table 2">
            <a:extLst>
              <a:ext uri="{FF2B5EF4-FFF2-40B4-BE49-F238E27FC236}">
                <a16:creationId xmlns:a16="http://schemas.microsoft.com/office/drawing/2014/main" id="{05FFBFBA-4A30-2362-7174-5E6501EA0A5B}"/>
              </a:ext>
            </a:extLst>
          </p:cNvPr>
          <p:cNvGraphicFramePr>
            <a:graphicFrameLocks noGrp="1"/>
          </p:cNvGraphicFramePr>
          <p:nvPr>
            <p:extLst>
              <p:ext uri="{D42A27DB-BD31-4B8C-83A1-F6EECF244321}">
                <p14:modId xmlns:p14="http://schemas.microsoft.com/office/powerpoint/2010/main" val="2735784331"/>
              </p:ext>
            </p:extLst>
          </p:nvPr>
        </p:nvGraphicFramePr>
        <p:xfrm>
          <a:off x="105408" y="1124744"/>
          <a:ext cx="8856984" cy="5256586"/>
        </p:xfrm>
        <a:graphic>
          <a:graphicData uri="http://schemas.openxmlformats.org/drawingml/2006/table">
            <a:tbl>
              <a:tblPr firstRow="1" firstCol="1" bandRow="1">
                <a:tableStyleId>{5C22544A-7EE6-4342-B048-85BDC9FD1C3A}</a:tableStyleId>
              </a:tblPr>
              <a:tblGrid>
                <a:gridCol w="1126667">
                  <a:extLst>
                    <a:ext uri="{9D8B030D-6E8A-4147-A177-3AD203B41FA5}">
                      <a16:colId xmlns:a16="http://schemas.microsoft.com/office/drawing/2014/main" val="3817442684"/>
                    </a:ext>
                  </a:extLst>
                </a:gridCol>
                <a:gridCol w="1035669">
                  <a:extLst>
                    <a:ext uri="{9D8B030D-6E8A-4147-A177-3AD203B41FA5}">
                      <a16:colId xmlns:a16="http://schemas.microsoft.com/office/drawing/2014/main" val="2632504418"/>
                    </a:ext>
                  </a:extLst>
                </a:gridCol>
                <a:gridCol w="936104">
                  <a:extLst>
                    <a:ext uri="{9D8B030D-6E8A-4147-A177-3AD203B41FA5}">
                      <a16:colId xmlns:a16="http://schemas.microsoft.com/office/drawing/2014/main" val="3662159746"/>
                    </a:ext>
                  </a:extLst>
                </a:gridCol>
                <a:gridCol w="576064">
                  <a:extLst>
                    <a:ext uri="{9D8B030D-6E8A-4147-A177-3AD203B41FA5}">
                      <a16:colId xmlns:a16="http://schemas.microsoft.com/office/drawing/2014/main" val="1219233644"/>
                    </a:ext>
                  </a:extLst>
                </a:gridCol>
                <a:gridCol w="2664296">
                  <a:extLst>
                    <a:ext uri="{9D8B030D-6E8A-4147-A177-3AD203B41FA5}">
                      <a16:colId xmlns:a16="http://schemas.microsoft.com/office/drawing/2014/main" val="110899003"/>
                    </a:ext>
                  </a:extLst>
                </a:gridCol>
                <a:gridCol w="2518184">
                  <a:extLst>
                    <a:ext uri="{9D8B030D-6E8A-4147-A177-3AD203B41FA5}">
                      <a16:colId xmlns:a16="http://schemas.microsoft.com/office/drawing/2014/main" val="463556651"/>
                    </a:ext>
                  </a:extLst>
                </a:gridCol>
              </a:tblGrid>
              <a:tr h="828973">
                <a:tc>
                  <a:txBody>
                    <a:bodyPr/>
                    <a:lstStyle/>
                    <a:p>
                      <a:pPr algn="just">
                        <a:lnSpc>
                          <a:spcPct val="107000"/>
                        </a:lnSpc>
                        <a:spcAft>
                          <a:spcPts val="800"/>
                        </a:spcAft>
                        <a:buNone/>
                      </a:pPr>
                      <a:r>
                        <a:rPr lang="en-US" sz="1400" kern="0">
                          <a:effectLst/>
                        </a:rPr>
                        <a:t>Khoáng bị đè chìm</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Khoáng đi kèm</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Chi phí tối ưu</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pH tối ưu</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Cơ chế hấp phụ</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Hiệu quả đạt được</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extLst>
                  <a:ext uri="{0D108BD9-81ED-4DB2-BD59-A6C34878D82A}">
                    <a16:rowId xmlns:a16="http://schemas.microsoft.com/office/drawing/2014/main" val="2967167300"/>
                  </a:ext>
                </a:extLst>
              </a:tr>
              <a:tr h="828973">
                <a:tc>
                  <a:txBody>
                    <a:bodyPr/>
                    <a:lstStyle/>
                    <a:p>
                      <a:pPr algn="just">
                        <a:lnSpc>
                          <a:spcPct val="107000"/>
                        </a:lnSpc>
                        <a:spcAft>
                          <a:spcPts val="800"/>
                        </a:spcAft>
                        <a:buNone/>
                      </a:pPr>
                      <a:r>
                        <a:rPr lang="en-US" sz="1400" kern="0">
                          <a:effectLst/>
                        </a:rPr>
                        <a:t>Dolomit</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Apatit</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20 mg/L</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9</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CLS phản ứng với các vị trí Ca; cũng hấp phụ lên bề mặt dolomit qua liên kết hydro</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Chênh lệch thu hồi giữa dolomit và apatit &gt; 75%; đạt hàm lượng apatit 23,56%</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extLst>
                  <a:ext uri="{0D108BD9-81ED-4DB2-BD59-A6C34878D82A}">
                    <a16:rowId xmlns:a16="http://schemas.microsoft.com/office/drawing/2014/main" val="3357772855"/>
                  </a:ext>
                </a:extLst>
              </a:tr>
              <a:tr h="828973">
                <a:tc>
                  <a:txBody>
                    <a:bodyPr/>
                    <a:lstStyle/>
                    <a:p>
                      <a:pPr algn="just">
                        <a:lnSpc>
                          <a:spcPct val="107000"/>
                        </a:lnSpc>
                        <a:spcAft>
                          <a:spcPts val="800"/>
                        </a:spcAft>
                        <a:buNone/>
                      </a:pPr>
                      <a:r>
                        <a:rPr lang="en-US" sz="1400" kern="0">
                          <a:effectLst/>
                        </a:rPr>
                        <a:t>Thạch anh</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Hematit</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90 mg/L</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9</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CLS phản ứng hóa học với thạch anh được hoạt hóa bởi Fe³⁺</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Hàm lượng Fe (quặng đầu): 35,43%; tinh quặng: 56,95%; thu hồi: 49,59%</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extLst>
                  <a:ext uri="{0D108BD9-81ED-4DB2-BD59-A6C34878D82A}">
                    <a16:rowId xmlns:a16="http://schemas.microsoft.com/office/drawing/2014/main" val="2859188363"/>
                  </a:ext>
                </a:extLst>
              </a:tr>
              <a:tr h="1111721">
                <a:tc>
                  <a:txBody>
                    <a:bodyPr/>
                    <a:lstStyle/>
                    <a:p>
                      <a:pPr algn="just">
                        <a:lnSpc>
                          <a:spcPct val="107000"/>
                        </a:lnSpc>
                        <a:spcAft>
                          <a:spcPts val="800"/>
                        </a:spcAft>
                        <a:buNone/>
                      </a:pPr>
                      <a:r>
                        <a:rPr lang="en-US" sz="1400" kern="0">
                          <a:effectLst/>
                        </a:rPr>
                        <a:t>Thạch anh</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Smithsonit</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120 mg/L</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10</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Tương tác hóa học giữa thạch anh được hoạt hóa bằng Zn và CLS</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Thạch anh hoạt hóa bởi Zn bị ức chế hoàn toàn; hàm lượng Zn từ 26,75% lên 46,62%; thu hồi Zn: 85,82%</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extLst>
                  <a:ext uri="{0D108BD9-81ED-4DB2-BD59-A6C34878D82A}">
                    <a16:rowId xmlns:a16="http://schemas.microsoft.com/office/drawing/2014/main" val="1843315898"/>
                  </a:ext>
                </a:extLst>
              </a:tr>
              <a:tr h="828973">
                <a:tc>
                  <a:txBody>
                    <a:bodyPr/>
                    <a:lstStyle/>
                    <a:p>
                      <a:pPr algn="just">
                        <a:lnSpc>
                          <a:spcPct val="107000"/>
                        </a:lnSpc>
                        <a:spcAft>
                          <a:spcPts val="800"/>
                        </a:spcAft>
                        <a:buNone/>
                      </a:pPr>
                      <a:r>
                        <a:rPr lang="en-US" sz="1400" kern="0">
                          <a:effectLst/>
                        </a:rPr>
                        <a:t>Talc</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Chalcopyrit</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200 mg/L</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8</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Ca²⁺ và Ca(OH)⁺ hấp phụ trên bề mặt talc, trung hòa điện tích âm, tạo vị trí hấp phụ CLS</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Hiệu suất tách: chỉ dùng CLS: 11,7%; dùng Ca²⁺ + CLS: 26,3%</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extLst>
                  <a:ext uri="{0D108BD9-81ED-4DB2-BD59-A6C34878D82A}">
                    <a16:rowId xmlns:a16="http://schemas.microsoft.com/office/drawing/2014/main" val="53441868"/>
                  </a:ext>
                </a:extLst>
              </a:tr>
              <a:tr h="828973">
                <a:tc>
                  <a:txBody>
                    <a:bodyPr/>
                    <a:lstStyle/>
                    <a:p>
                      <a:pPr algn="just">
                        <a:lnSpc>
                          <a:spcPct val="107000"/>
                        </a:lnSpc>
                        <a:spcAft>
                          <a:spcPts val="800"/>
                        </a:spcAft>
                        <a:buNone/>
                      </a:pPr>
                      <a:r>
                        <a:rPr lang="en-US" sz="1400" kern="0">
                          <a:effectLst/>
                        </a:rPr>
                        <a:t>Pyrit</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Chalcopyrit</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100 mg/L</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9–10</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CLS bao phủ bề mặt pyrit, ngăn sự hình thành dixanthogen, làm bề mặt pyrit ưa nước</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tc>
                  <a:txBody>
                    <a:bodyPr/>
                    <a:lstStyle/>
                    <a:p>
                      <a:pPr algn="just">
                        <a:lnSpc>
                          <a:spcPct val="107000"/>
                        </a:lnSpc>
                        <a:spcAft>
                          <a:spcPts val="800"/>
                        </a:spcAft>
                        <a:buNone/>
                      </a:pPr>
                      <a:r>
                        <a:rPr lang="en-US" sz="1400" kern="0">
                          <a:effectLst/>
                        </a:rPr>
                        <a:t>Cu (quặng đầu): 14,71%; tinh quặng: 24,73%; thu hồi Cu: 80,36%</a:t>
                      </a:r>
                      <a:endParaRPr lang="en-US"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183" marR="40183" marT="0" marB="0" anchor="ctr"/>
                </a:tc>
                <a:extLst>
                  <a:ext uri="{0D108BD9-81ED-4DB2-BD59-A6C34878D82A}">
                    <a16:rowId xmlns:a16="http://schemas.microsoft.com/office/drawing/2014/main" val="704223698"/>
                  </a:ext>
                </a:extLst>
              </a:tr>
            </a:tbl>
          </a:graphicData>
        </a:graphic>
      </p:graphicFrame>
    </p:spTree>
    <p:extLst>
      <p:ext uri="{BB962C8B-B14F-4D97-AF65-F5344CB8AC3E}">
        <p14:creationId xmlns:p14="http://schemas.microsoft.com/office/powerpoint/2010/main" val="2002466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E6F6E-07BE-E750-973E-77573EFA1736}"/>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ACE9CC0D-2BE7-9D27-ABB4-4784A1AE2BDD}"/>
              </a:ext>
            </a:extLst>
          </p:cNvPr>
          <p:cNvSpPr>
            <a:spLocks noGrp="1" noChangeArrowheads="1"/>
          </p:cNvSpPr>
          <p:nvPr>
            <p:ph type="title"/>
          </p:nvPr>
        </p:nvSpPr>
        <p:spPr/>
        <p:txBody>
          <a:bodyPr/>
          <a:lstStyle/>
          <a:p>
            <a:pPr lvl="1"/>
            <a:r>
              <a:rPr lang="en-US"/>
              <a:t>Tannin</a:t>
            </a:r>
          </a:p>
        </p:txBody>
      </p:sp>
      <p:sp>
        <p:nvSpPr>
          <p:cNvPr id="8" name="TextBox 7">
            <a:extLst>
              <a:ext uri="{FF2B5EF4-FFF2-40B4-BE49-F238E27FC236}">
                <a16:creationId xmlns:a16="http://schemas.microsoft.com/office/drawing/2014/main" id="{98E9D5BA-F314-D0D1-D5DA-166CEF5799F9}"/>
              </a:ext>
            </a:extLst>
          </p:cNvPr>
          <p:cNvSpPr txBox="1"/>
          <p:nvPr/>
        </p:nvSpPr>
        <p:spPr>
          <a:xfrm>
            <a:off x="107504" y="1124744"/>
            <a:ext cx="8928992" cy="2118529"/>
          </a:xfrm>
          <a:prstGeom prst="rect">
            <a:avLst/>
          </a:prstGeom>
          <a:noFill/>
        </p:spPr>
        <p:txBody>
          <a:bodyPr wrap="square">
            <a:spAutoFit/>
          </a:bodyPr>
          <a:lstStyle/>
          <a:p>
            <a:pPr>
              <a:lnSpc>
                <a:spcPct val="150000"/>
              </a:lnSpc>
            </a:pPr>
            <a:r>
              <a:rPr lang="en-US"/>
              <a:t>Tanin – một hợp chất polyphenol có khối lượng phân tử cao, được tìm thấy ở nhiều loài cây, đặc biệt là khu vực Nam bán cầu.</a:t>
            </a:r>
          </a:p>
          <a:p>
            <a:pPr>
              <a:lnSpc>
                <a:spcPct val="150000"/>
              </a:lnSpc>
            </a:pPr>
            <a:r>
              <a:rPr lang="en-US"/>
              <a:t>Có nhiều loại tanin khác nhau như: bayberry (sơn trà), acacia (keo), mangium, emblic (me rừng), valonea, và larch (thông rụng lá). khối lượng phân tử của tanin  từ 500 đến 20.000 g.mol⁻¹.</a:t>
            </a:r>
          </a:p>
        </p:txBody>
      </p:sp>
    </p:spTree>
    <p:extLst>
      <p:ext uri="{BB962C8B-B14F-4D97-AF65-F5344CB8AC3E}">
        <p14:creationId xmlns:p14="http://schemas.microsoft.com/office/powerpoint/2010/main" val="24957666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30382-286B-82C3-08A3-595C3996B907}"/>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AB8E9248-A7C0-C4AB-92E3-4289DDCD53AD}"/>
              </a:ext>
            </a:extLst>
          </p:cNvPr>
          <p:cNvSpPr>
            <a:spLocks noGrp="1" noChangeArrowheads="1"/>
          </p:cNvSpPr>
          <p:nvPr>
            <p:ph type="title"/>
          </p:nvPr>
        </p:nvSpPr>
        <p:spPr/>
        <p:txBody>
          <a:bodyPr/>
          <a:lstStyle/>
          <a:p>
            <a:pPr lvl="1"/>
            <a:r>
              <a:rPr lang="en-US"/>
              <a:t>Ứng dụng của Tannin</a:t>
            </a:r>
          </a:p>
        </p:txBody>
      </p:sp>
      <p:graphicFrame>
        <p:nvGraphicFramePr>
          <p:cNvPr id="3" name="Table 2">
            <a:extLst>
              <a:ext uri="{FF2B5EF4-FFF2-40B4-BE49-F238E27FC236}">
                <a16:creationId xmlns:a16="http://schemas.microsoft.com/office/drawing/2014/main" id="{97B41EC9-CE41-B19D-E61A-05FC36A31245}"/>
              </a:ext>
            </a:extLst>
          </p:cNvPr>
          <p:cNvGraphicFramePr>
            <a:graphicFrameLocks noGrp="1"/>
          </p:cNvGraphicFramePr>
          <p:nvPr>
            <p:extLst>
              <p:ext uri="{D42A27DB-BD31-4B8C-83A1-F6EECF244321}">
                <p14:modId xmlns:p14="http://schemas.microsoft.com/office/powerpoint/2010/main" val="529677532"/>
              </p:ext>
            </p:extLst>
          </p:nvPr>
        </p:nvGraphicFramePr>
        <p:xfrm>
          <a:off x="161509" y="1072387"/>
          <a:ext cx="8820981" cy="5633213"/>
        </p:xfrm>
        <a:graphic>
          <a:graphicData uri="http://schemas.openxmlformats.org/drawingml/2006/table">
            <a:tbl>
              <a:tblPr firstRow="1" firstCol="1" bandRow="1">
                <a:tableStyleId>{5C22544A-7EE6-4342-B048-85BDC9FD1C3A}</a:tableStyleId>
              </a:tblPr>
              <a:tblGrid>
                <a:gridCol w="1424887">
                  <a:extLst>
                    <a:ext uri="{9D8B030D-6E8A-4147-A177-3AD203B41FA5}">
                      <a16:colId xmlns:a16="http://schemas.microsoft.com/office/drawing/2014/main" val="440656546"/>
                    </a:ext>
                  </a:extLst>
                </a:gridCol>
                <a:gridCol w="1347422">
                  <a:extLst>
                    <a:ext uri="{9D8B030D-6E8A-4147-A177-3AD203B41FA5}">
                      <a16:colId xmlns:a16="http://schemas.microsoft.com/office/drawing/2014/main" val="3932127866"/>
                    </a:ext>
                  </a:extLst>
                </a:gridCol>
                <a:gridCol w="885509">
                  <a:extLst>
                    <a:ext uri="{9D8B030D-6E8A-4147-A177-3AD203B41FA5}">
                      <a16:colId xmlns:a16="http://schemas.microsoft.com/office/drawing/2014/main" val="1117215137"/>
                    </a:ext>
                  </a:extLst>
                </a:gridCol>
                <a:gridCol w="606872">
                  <a:extLst>
                    <a:ext uri="{9D8B030D-6E8A-4147-A177-3AD203B41FA5}">
                      <a16:colId xmlns:a16="http://schemas.microsoft.com/office/drawing/2014/main" val="2256367852"/>
                    </a:ext>
                  </a:extLst>
                </a:gridCol>
                <a:gridCol w="1530914">
                  <a:extLst>
                    <a:ext uri="{9D8B030D-6E8A-4147-A177-3AD203B41FA5}">
                      <a16:colId xmlns:a16="http://schemas.microsoft.com/office/drawing/2014/main" val="717633428"/>
                    </a:ext>
                  </a:extLst>
                </a:gridCol>
                <a:gridCol w="3025377">
                  <a:extLst>
                    <a:ext uri="{9D8B030D-6E8A-4147-A177-3AD203B41FA5}">
                      <a16:colId xmlns:a16="http://schemas.microsoft.com/office/drawing/2014/main" val="2266914508"/>
                    </a:ext>
                  </a:extLst>
                </a:gridCol>
              </a:tblGrid>
              <a:tr h="318485">
                <a:tc>
                  <a:txBody>
                    <a:bodyPr/>
                    <a:lstStyle/>
                    <a:p>
                      <a:pPr algn="just">
                        <a:lnSpc>
                          <a:spcPct val="107000"/>
                        </a:lnSpc>
                        <a:spcAft>
                          <a:spcPts val="800"/>
                        </a:spcAft>
                        <a:buNone/>
                      </a:pPr>
                      <a:r>
                        <a:rPr lang="en-US" sz="1600" kern="0">
                          <a:effectLst/>
                        </a:rPr>
                        <a:t>Khoáng bị đè chìm</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Khoáng liên quan</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Chi phí tối ưu</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pH tối ưu</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Cơ chế hấp phụ</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Mô tả</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extLst>
                  <a:ext uri="{0D108BD9-81ED-4DB2-BD59-A6C34878D82A}">
                    <a16:rowId xmlns:a16="http://schemas.microsoft.com/office/drawing/2014/main" val="296219427"/>
                  </a:ext>
                </a:extLst>
              </a:tr>
              <a:tr h="535688">
                <a:tc>
                  <a:txBody>
                    <a:bodyPr/>
                    <a:lstStyle/>
                    <a:p>
                      <a:pPr algn="just">
                        <a:lnSpc>
                          <a:spcPct val="107000"/>
                        </a:lnSpc>
                        <a:spcAft>
                          <a:spcPts val="800"/>
                        </a:spcAft>
                        <a:buNone/>
                      </a:pPr>
                      <a:r>
                        <a:rPr lang="en-US" sz="1600" kern="0">
                          <a:effectLst/>
                        </a:rPr>
                        <a:t>Marmatite; Pyrrhotite; Arsenopyrite; Pyrite</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Jamesonite (Pb</a:t>
                      </a:r>
                      <a:r>
                        <a:rPr lang="en-US" sz="1600" kern="0" baseline="-25000">
                          <a:effectLst/>
                        </a:rPr>
                        <a:t>4</a:t>
                      </a:r>
                      <a:r>
                        <a:rPr lang="en-US" sz="1600" kern="0">
                          <a:effectLst/>
                        </a:rPr>
                        <a:t>FeSb</a:t>
                      </a:r>
                      <a:r>
                        <a:rPr lang="en-US" sz="1600" kern="0" baseline="-25000">
                          <a:effectLst/>
                        </a:rPr>
                        <a:t>6</a:t>
                      </a:r>
                      <a:r>
                        <a:rPr lang="en-US" sz="1600" kern="0">
                          <a:effectLst/>
                        </a:rPr>
                        <a:t>S</a:t>
                      </a:r>
                      <a:r>
                        <a:rPr lang="en-US" sz="1600" kern="0" baseline="-25000">
                          <a:effectLst/>
                        </a:rPr>
                        <a:t>14</a:t>
                      </a:r>
                      <a:r>
                        <a:rPr lang="en-US" sz="1600" kern="0">
                          <a:effectLst/>
                        </a:rPr>
                        <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60 g/t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&gt;7</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Tannin từ cây thông (larch) giúp tăng độ chọn lọc khi tuyển jamesonite và giảm 25% lượng tiêu thụ natri xyanua</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extLst>
                  <a:ext uri="{0D108BD9-81ED-4DB2-BD59-A6C34878D82A}">
                    <a16:rowId xmlns:a16="http://schemas.microsoft.com/office/drawing/2014/main" val="2125706279"/>
                  </a:ext>
                </a:extLst>
              </a:tr>
              <a:tr h="427086">
                <a:tc>
                  <a:txBody>
                    <a:bodyPr/>
                    <a:lstStyle/>
                    <a:p>
                      <a:pPr algn="just">
                        <a:lnSpc>
                          <a:spcPct val="107000"/>
                        </a:lnSpc>
                        <a:spcAft>
                          <a:spcPts val="800"/>
                        </a:spcAft>
                        <a:buNone/>
                      </a:pPr>
                      <a:r>
                        <a:rPr lang="en-US" sz="1600" kern="0">
                          <a:effectLst/>
                        </a:rPr>
                        <a:t>Calcite</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20 ppm</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7</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Tỷ lệ thu hồi khi dùng tannin quebracho: 5%Tỷ lệ thu hồi khi dùng tannin wattle: 10%</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extLst>
                  <a:ext uri="{0D108BD9-81ED-4DB2-BD59-A6C34878D82A}">
                    <a16:rowId xmlns:a16="http://schemas.microsoft.com/office/drawing/2014/main" val="2369414060"/>
                  </a:ext>
                </a:extLst>
              </a:tr>
              <a:tr h="427086">
                <a:tc>
                  <a:txBody>
                    <a:bodyPr/>
                    <a:lstStyle/>
                    <a:p>
                      <a:pPr algn="just">
                        <a:lnSpc>
                          <a:spcPct val="107000"/>
                        </a:lnSpc>
                        <a:spcAft>
                          <a:spcPts val="800"/>
                        </a:spcAft>
                        <a:buNone/>
                      </a:pPr>
                      <a:r>
                        <a:rPr lang="en-US" sz="1600" kern="0">
                          <a:effectLst/>
                        </a:rPr>
                        <a:t>Pyrite</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Chalcopyrite</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200 mg/L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8</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Hấp phụ vật lý và hóa học đồng thời</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Hiệu suất tách trên 85%Thu hồi chalcopyrite: 90%Thu hồi pyrite: 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extLst>
                  <a:ext uri="{0D108BD9-81ED-4DB2-BD59-A6C34878D82A}">
                    <a16:rowId xmlns:a16="http://schemas.microsoft.com/office/drawing/2014/main" val="1465320506"/>
                  </a:ext>
                </a:extLst>
              </a:tr>
              <a:tr h="535688">
                <a:tc>
                  <a:txBody>
                    <a:bodyPr/>
                    <a:lstStyle/>
                    <a:p>
                      <a:pPr algn="just">
                        <a:lnSpc>
                          <a:spcPct val="107000"/>
                        </a:lnSpc>
                        <a:spcAft>
                          <a:spcPts val="800"/>
                        </a:spcAft>
                        <a:buNone/>
                      </a:pPr>
                      <a:r>
                        <a:rPr lang="en-US" sz="1600" kern="0">
                          <a:effectLst/>
                        </a:rPr>
                        <a:t>Calcite</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Scheelite</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20 mg/L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9</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Tannin tạo phức chelate với ion Ca²⁺ trên bề mặt calcite</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Giảm khả năng nổi của scheelite hơn 75%. Sử dụng xà phòng paraffin oxy hóa 30 mg/L làm thuốc tập hợp</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extLst>
                  <a:ext uri="{0D108BD9-81ED-4DB2-BD59-A6C34878D82A}">
                    <a16:rowId xmlns:a16="http://schemas.microsoft.com/office/drawing/2014/main" val="2004143150"/>
                  </a:ext>
                </a:extLst>
              </a:tr>
              <a:tr h="427086">
                <a:tc>
                  <a:txBody>
                    <a:bodyPr/>
                    <a:lstStyle/>
                    <a:p>
                      <a:pPr algn="just">
                        <a:lnSpc>
                          <a:spcPct val="107000"/>
                        </a:lnSpc>
                        <a:spcAft>
                          <a:spcPts val="800"/>
                        </a:spcAft>
                        <a:buNone/>
                      </a:pPr>
                      <a:r>
                        <a:rPr lang="en-US" sz="1600" kern="0">
                          <a:effectLst/>
                        </a:rPr>
                        <a:t>Calcite</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FluoriteBarite</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4–6 × 10⁻⁴ 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7</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Hóa học: ngăn cản sự phản ứng giữa oleat và Ca²⁺</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Ức chế calcite bằng chiết xuất valonea (tannin) và tuyển fluorit + barit bằng NaOL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extLst>
                  <a:ext uri="{0D108BD9-81ED-4DB2-BD59-A6C34878D82A}">
                    <a16:rowId xmlns:a16="http://schemas.microsoft.com/office/drawing/2014/main" val="644859130"/>
                  </a:ext>
                </a:extLst>
              </a:tr>
            </a:tbl>
          </a:graphicData>
        </a:graphic>
      </p:graphicFrame>
    </p:spTree>
    <p:extLst>
      <p:ext uri="{BB962C8B-B14F-4D97-AF65-F5344CB8AC3E}">
        <p14:creationId xmlns:p14="http://schemas.microsoft.com/office/powerpoint/2010/main" val="5789302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565D4-11A8-4874-2D87-E552C42785B8}"/>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75B9E368-C7B9-5432-05EB-231BB59B2BEC}"/>
              </a:ext>
            </a:extLst>
          </p:cNvPr>
          <p:cNvSpPr>
            <a:spLocks noGrp="1" noChangeArrowheads="1"/>
          </p:cNvSpPr>
          <p:nvPr>
            <p:ph type="title"/>
          </p:nvPr>
        </p:nvSpPr>
        <p:spPr/>
        <p:txBody>
          <a:bodyPr/>
          <a:lstStyle/>
          <a:p>
            <a:pPr lvl="1"/>
            <a:r>
              <a:rPr lang="en-US"/>
              <a:t>Ứng dụng của Tannin</a:t>
            </a:r>
          </a:p>
        </p:txBody>
      </p:sp>
      <p:graphicFrame>
        <p:nvGraphicFramePr>
          <p:cNvPr id="3" name="Table 2">
            <a:extLst>
              <a:ext uri="{FF2B5EF4-FFF2-40B4-BE49-F238E27FC236}">
                <a16:creationId xmlns:a16="http://schemas.microsoft.com/office/drawing/2014/main" id="{A1FD1CF7-6EC1-A52F-84EB-4F37039C4C93}"/>
              </a:ext>
            </a:extLst>
          </p:cNvPr>
          <p:cNvGraphicFramePr>
            <a:graphicFrameLocks noGrp="1"/>
          </p:cNvGraphicFramePr>
          <p:nvPr>
            <p:extLst>
              <p:ext uri="{D42A27DB-BD31-4B8C-83A1-F6EECF244321}">
                <p14:modId xmlns:p14="http://schemas.microsoft.com/office/powerpoint/2010/main" val="196593572"/>
              </p:ext>
            </p:extLst>
          </p:nvPr>
        </p:nvGraphicFramePr>
        <p:xfrm>
          <a:off x="215515" y="1124744"/>
          <a:ext cx="8820981" cy="5040561"/>
        </p:xfrm>
        <a:graphic>
          <a:graphicData uri="http://schemas.openxmlformats.org/drawingml/2006/table">
            <a:tbl>
              <a:tblPr firstRow="1" firstCol="1" bandRow="1">
                <a:tableStyleId>{5C22544A-7EE6-4342-B048-85BDC9FD1C3A}</a:tableStyleId>
              </a:tblPr>
              <a:tblGrid>
                <a:gridCol w="1188133">
                  <a:extLst>
                    <a:ext uri="{9D8B030D-6E8A-4147-A177-3AD203B41FA5}">
                      <a16:colId xmlns:a16="http://schemas.microsoft.com/office/drawing/2014/main" val="440656546"/>
                    </a:ext>
                  </a:extLst>
                </a:gridCol>
                <a:gridCol w="1224136">
                  <a:extLst>
                    <a:ext uri="{9D8B030D-6E8A-4147-A177-3AD203B41FA5}">
                      <a16:colId xmlns:a16="http://schemas.microsoft.com/office/drawing/2014/main" val="3932127866"/>
                    </a:ext>
                  </a:extLst>
                </a:gridCol>
                <a:gridCol w="936104">
                  <a:extLst>
                    <a:ext uri="{9D8B030D-6E8A-4147-A177-3AD203B41FA5}">
                      <a16:colId xmlns:a16="http://schemas.microsoft.com/office/drawing/2014/main" val="1117215137"/>
                    </a:ext>
                  </a:extLst>
                </a:gridCol>
                <a:gridCol w="648072">
                  <a:extLst>
                    <a:ext uri="{9D8B030D-6E8A-4147-A177-3AD203B41FA5}">
                      <a16:colId xmlns:a16="http://schemas.microsoft.com/office/drawing/2014/main" val="2256367852"/>
                    </a:ext>
                  </a:extLst>
                </a:gridCol>
                <a:gridCol w="1799159">
                  <a:extLst>
                    <a:ext uri="{9D8B030D-6E8A-4147-A177-3AD203B41FA5}">
                      <a16:colId xmlns:a16="http://schemas.microsoft.com/office/drawing/2014/main" val="717633428"/>
                    </a:ext>
                  </a:extLst>
                </a:gridCol>
                <a:gridCol w="3025377">
                  <a:extLst>
                    <a:ext uri="{9D8B030D-6E8A-4147-A177-3AD203B41FA5}">
                      <a16:colId xmlns:a16="http://schemas.microsoft.com/office/drawing/2014/main" val="2266914508"/>
                    </a:ext>
                  </a:extLst>
                </a:gridCol>
              </a:tblGrid>
              <a:tr h="519929">
                <a:tc>
                  <a:txBody>
                    <a:bodyPr/>
                    <a:lstStyle/>
                    <a:p>
                      <a:pPr algn="just">
                        <a:lnSpc>
                          <a:spcPct val="107000"/>
                        </a:lnSpc>
                        <a:spcAft>
                          <a:spcPts val="800"/>
                        </a:spcAft>
                        <a:buNone/>
                      </a:pPr>
                      <a:r>
                        <a:rPr lang="en-US" sz="1600" kern="0">
                          <a:effectLst/>
                        </a:rPr>
                        <a:t>Khoáng bị đè chìm</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Khoáng liên quan</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Chi phí tối ưu</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pH tối ưu</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Cơ chế hấp phụ</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Mô tả</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extLst>
                  <a:ext uri="{0D108BD9-81ED-4DB2-BD59-A6C34878D82A}">
                    <a16:rowId xmlns:a16="http://schemas.microsoft.com/office/drawing/2014/main" val="296219427"/>
                  </a:ext>
                </a:extLst>
              </a:tr>
              <a:tr h="1596600">
                <a:tc>
                  <a:txBody>
                    <a:bodyPr/>
                    <a:lstStyle/>
                    <a:p>
                      <a:pPr algn="just">
                        <a:lnSpc>
                          <a:spcPct val="107000"/>
                        </a:lnSpc>
                        <a:spcAft>
                          <a:spcPts val="800"/>
                        </a:spcAft>
                        <a:buNone/>
                      </a:pPr>
                      <a:r>
                        <a:rPr lang="en-US" sz="1600" kern="0">
                          <a:effectLst/>
                        </a:rPr>
                        <a:t>Calcite</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Fluorite</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50 g/t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7</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Tinh quặng fluorit:Hàm lượng: 94.05%Thu hồi: 81.31%. Ở quy mô công nghiệp:Tăng 3% hàm lượng tinh quặng. Tăng 20% hiệu suất thu hồi. Tăng 13.43% hiệu quả loại bỏ CaCO₃</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extLst>
                  <a:ext uri="{0D108BD9-81ED-4DB2-BD59-A6C34878D82A}">
                    <a16:rowId xmlns:a16="http://schemas.microsoft.com/office/drawing/2014/main" val="4129409528"/>
                  </a:ext>
                </a:extLst>
              </a:tr>
              <a:tr h="1327432">
                <a:tc>
                  <a:txBody>
                    <a:bodyPr/>
                    <a:lstStyle/>
                    <a:p>
                      <a:pPr algn="just">
                        <a:lnSpc>
                          <a:spcPct val="107000"/>
                        </a:lnSpc>
                        <a:spcAft>
                          <a:spcPts val="800"/>
                        </a:spcAft>
                        <a:buNone/>
                      </a:pPr>
                      <a:r>
                        <a:rPr lang="en-US" sz="1600" kern="0">
                          <a:effectLst/>
                        </a:rPr>
                        <a:t>Calcite</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Fluorite</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50 g/t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9</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Hóa học:Liên kết giữa nhóm –OH và −COOH của tannin với nguyên tử Ca trên bề mặt calcite</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TTH NaOl: 38 mg/LThêm tannin 75 mg/L trước TTH giúp đạt:Hàm lượng CaF₂: 93.89%Thu hồi CaF₂: 83.37%</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extLst>
                  <a:ext uri="{0D108BD9-81ED-4DB2-BD59-A6C34878D82A}">
                    <a16:rowId xmlns:a16="http://schemas.microsoft.com/office/drawing/2014/main" val="2115246123"/>
                  </a:ext>
                </a:extLst>
              </a:tr>
              <a:tr h="1596600">
                <a:tc>
                  <a:txBody>
                    <a:bodyPr/>
                    <a:lstStyle/>
                    <a:p>
                      <a:pPr algn="just">
                        <a:lnSpc>
                          <a:spcPct val="107000"/>
                        </a:lnSpc>
                        <a:spcAft>
                          <a:spcPts val="800"/>
                        </a:spcAft>
                        <a:buNone/>
                      </a:pPr>
                      <a:r>
                        <a:rPr lang="en-US" sz="1600" kern="0">
                          <a:effectLst/>
                        </a:rPr>
                        <a:t>Pyrite</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Chalcopyrite</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600 g/t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10</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tc>
                  <a:txBody>
                    <a:bodyPr/>
                    <a:lstStyle/>
                    <a:p>
                      <a:pPr algn="just">
                        <a:lnSpc>
                          <a:spcPct val="107000"/>
                        </a:lnSpc>
                        <a:spcAft>
                          <a:spcPts val="800"/>
                        </a:spcAft>
                        <a:buNone/>
                      </a:pPr>
                      <a:r>
                        <a:rPr lang="en-US" sz="1600" kern="0">
                          <a:effectLst/>
                        </a:rPr>
                        <a:t>Ứng dụng quy mô công nghiệp trên quặng Cu phân tán. Điều chỉnh pH bằng vôi. Tăng 10% hàm lượng Cu trong tinh quặng Giảm thu hồi pyrite trong tinh quặng từ 75% xuống &lt; 60%</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5138" marR="35138" marT="0" marB="0" anchor="ctr"/>
                </a:tc>
                <a:extLst>
                  <a:ext uri="{0D108BD9-81ED-4DB2-BD59-A6C34878D82A}">
                    <a16:rowId xmlns:a16="http://schemas.microsoft.com/office/drawing/2014/main" val="1899164017"/>
                  </a:ext>
                </a:extLst>
              </a:tr>
            </a:tbl>
          </a:graphicData>
        </a:graphic>
      </p:graphicFrame>
    </p:spTree>
    <p:extLst>
      <p:ext uri="{BB962C8B-B14F-4D97-AF65-F5344CB8AC3E}">
        <p14:creationId xmlns:p14="http://schemas.microsoft.com/office/powerpoint/2010/main" val="5500791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44966-1363-220A-8BC5-08215800F47A}"/>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D1966BD9-64CC-9F52-6F2C-8DC96748C87D}"/>
              </a:ext>
            </a:extLst>
          </p:cNvPr>
          <p:cNvSpPr>
            <a:spLocks noGrp="1" noChangeArrowheads="1"/>
          </p:cNvSpPr>
          <p:nvPr>
            <p:ph type="title"/>
          </p:nvPr>
        </p:nvSpPr>
        <p:spPr/>
        <p:txBody>
          <a:bodyPr/>
          <a:lstStyle/>
          <a:p>
            <a:pPr lvl="1"/>
            <a:r>
              <a:rPr lang="en-US"/>
              <a:t>Quebracho</a:t>
            </a:r>
          </a:p>
        </p:txBody>
      </p:sp>
      <p:sp>
        <p:nvSpPr>
          <p:cNvPr id="8" name="TextBox 7">
            <a:extLst>
              <a:ext uri="{FF2B5EF4-FFF2-40B4-BE49-F238E27FC236}">
                <a16:creationId xmlns:a16="http://schemas.microsoft.com/office/drawing/2014/main" id="{3A34BFB0-FA7F-EBF1-440D-DE9CE08DD3E3}"/>
              </a:ext>
            </a:extLst>
          </p:cNvPr>
          <p:cNvSpPr txBox="1"/>
          <p:nvPr/>
        </p:nvSpPr>
        <p:spPr>
          <a:xfrm>
            <a:off x="107504" y="1124744"/>
            <a:ext cx="8928992" cy="2534027"/>
          </a:xfrm>
          <a:prstGeom prst="rect">
            <a:avLst/>
          </a:prstGeom>
          <a:noFill/>
        </p:spPr>
        <p:txBody>
          <a:bodyPr wrap="square">
            <a:spAutoFit/>
          </a:bodyPr>
          <a:lstStyle/>
          <a:p>
            <a:pPr>
              <a:lnSpc>
                <a:spcPct val="150000"/>
              </a:lnSpc>
            </a:pPr>
            <a:r>
              <a:rPr lang="en-US" b="1"/>
              <a:t>Quebracho</a:t>
            </a:r>
            <a:r>
              <a:rPr lang="en-US"/>
              <a:t>, thuộc nhóm tanin ngưng tụ. Trong môi trường axit và kiềm, cũng như khi có sự hiện diện của enzyme, hợp chất hóa học này vẫn ổn định về mặt hóa học và không bị phân hủy thành các hợp chất khác.</a:t>
            </a:r>
          </a:p>
          <a:p>
            <a:pPr>
              <a:lnSpc>
                <a:spcPct val="150000"/>
              </a:lnSpc>
            </a:pPr>
            <a:r>
              <a:rPr lang="en-US"/>
              <a:t>Có hai loại cây là </a:t>
            </a:r>
            <a:r>
              <a:rPr lang="en-US" b="1"/>
              <a:t>Schinopsis Balansae</a:t>
            </a:r>
            <a:r>
              <a:rPr lang="en-US"/>
              <a:t> và </a:t>
            </a:r>
            <a:r>
              <a:rPr lang="en-US" b="1"/>
              <a:t>Schinopsis Lorentzii</a:t>
            </a:r>
            <a:r>
              <a:rPr lang="en-US"/>
              <a:t>, sinh trưởng ở khu vực đông nam Nam Mỹ, cho ra </a:t>
            </a:r>
            <a:r>
              <a:rPr lang="en-US" b="1"/>
              <a:t>axit tanic (TA)</a:t>
            </a:r>
            <a:r>
              <a:rPr lang="en-US"/>
              <a:t> và sau đó có thể điều chế </a:t>
            </a:r>
            <a:r>
              <a:rPr lang="en-US" b="1"/>
              <a:t>quebracho</a:t>
            </a:r>
            <a:r>
              <a:rPr lang="en-US"/>
              <a:t> từ TA.</a:t>
            </a:r>
          </a:p>
        </p:txBody>
      </p:sp>
    </p:spTree>
    <p:extLst>
      <p:ext uri="{BB962C8B-B14F-4D97-AF65-F5344CB8AC3E}">
        <p14:creationId xmlns:p14="http://schemas.microsoft.com/office/powerpoint/2010/main" val="12410515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AE74D-D937-3407-CDC7-A23EBE17CFAB}"/>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09D18328-A842-4790-E950-F102D42A062A}"/>
              </a:ext>
            </a:extLst>
          </p:cNvPr>
          <p:cNvSpPr>
            <a:spLocks noGrp="1" noChangeArrowheads="1"/>
          </p:cNvSpPr>
          <p:nvPr>
            <p:ph type="title"/>
          </p:nvPr>
        </p:nvSpPr>
        <p:spPr/>
        <p:txBody>
          <a:bodyPr/>
          <a:lstStyle/>
          <a:p>
            <a:pPr lvl="1"/>
            <a:r>
              <a:rPr lang="en-US"/>
              <a:t>Ứng dụng Quebracho</a:t>
            </a:r>
          </a:p>
        </p:txBody>
      </p:sp>
      <p:graphicFrame>
        <p:nvGraphicFramePr>
          <p:cNvPr id="3" name="Table 2">
            <a:extLst>
              <a:ext uri="{FF2B5EF4-FFF2-40B4-BE49-F238E27FC236}">
                <a16:creationId xmlns:a16="http://schemas.microsoft.com/office/drawing/2014/main" id="{B6D30A1B-9FB1-D3B0-7182-D9E4848D9229}"/>
              </a:ext>
            </a:extLst>
          </p:cNvPr>
          <p:cNvGraphicFramePr>
            <a:graphicFrameLocks noGrp="1"/>
          </p:cNvGraphicFramePr>
          <p:nvPr>
            <p:extLst>
              <p:ext uri="{D42A27DB-BD31-4B8C-83A1-F6EECF244321}">
                <p14:modId xmlns:p14="http://schemas.microsoft.com/office/powerpoint/2010/main" val="3312781232"/>
              </p:ext>
            </p:extLst>
          </p:nvPr>
        </p:nvGraphicFramePr>
        <p:xfrm>
          <a:off x="143508" y="1152526"/>
          <a:ext cx="8856983" cy="5553074"/>
        </p:xfrm>
        <a:graphic>
          <a:graphicData uri="http://schemas.openxmlformats.org/drawingml/2006/table">
            <a:tbl>
              <a:tblPr firstRow="1" firstCol="1" bandRow="1">
                <a:tableStyleId>{5C22544A-7EE6-4342-B048-85BDC9FD1C3A}</a:tableStyleId>
              </a:tblPr>
              <a:tblGrid>
                <a:gridCol w="1414854">
                  <a:extLst>
                    <a:ext uri="{9D8B030D-6E8A-4147-A177-3AD203B41FA5}">
                      <a16:colId xmlns:a16="http://schemas.microsoft.com/office/drawing/2014/main" val="2044211852"/>
                    </a:ext>
                  </a:extLst>
                </a:gridCol>
                <a:gridCol w="961410">
                  <a:extLst>
                    <a:ext uri="{9D8B030D-6E8A-4147-A177-3AD203B41FA5}">
                      <a16:colId xmlns:a16="http://schemas.microsoft.com/office/drawing/2014/main" val="2592563709"/>
                    </a:ext>
                  </a:extLst>
                </a:gridCol>
                <a:gridCol w="792088">
                  <a:extLst>
                    <a:ext uri="{9D8B030D-6E8A-4147-A177-3AD203B41FA5}">
                      <a16:colId xmlns:a16="http://schemas.microsoft.com/office/drawing/2014/main" val="2492543808"/>
                    </a:ext>
                  </a:extLst>
                </a:gridCol>
                <a:gridCol w="792088">
                  <a:extLst>
                    <a:ext uri="{9D8B030D-6E8A-4147-A177-3AD203B41FA5}">
                      <a16:colId xmlns:a16="http://schemas.microsoft.com/office/drawing/2014/main" val="3690920996"/>
                    </a:ext>
                  </a:extLst>
                </a:gridCol>
                <a:gridCol w="2700300">
                  <a:extLst>
                    <a:ext uri="{9D8B030D-6E8A-4147-A177-3AD203B41FA5}">
                      <a16:colId xmlns:a16="http://schemas.microsoft.com/office/drawing/2014/main" val="3009275841"/>
                    </a:ext>
                  </a:extLst>
                </a:gridCol>
                <a:gridCol w="2196243">
                  <a:extLst>
                    <a:ext uri="{9D8B030D-6E8A-4147-A177-3AD203B41FA5}">
                      <a16:colId xmlns:a16="http://schemas.microsoft.com/office/drawing/2014/main" val="86579288"/>
                    </a:ext>
                  </a:extLst>
                </a:gridCol>
              </a:tblGrid>
              <a:tr h="522696">
                <a:tc>
                  <a:txBody>
                    <a:bodyPr/>
                    <a:lstStyle/>
                    <a:p>
                      <a:pPr algn="just">
                        <a:lnSpc>
                          <a:spcPct val="107000"/>
                        </a:lnSpc>
                        <a:spcAft>
                          <a:spcPts val="800"/>
                        </a:spcAft>
                        <a:buNone/>
                      </a:pPr>
                      <a:r>
                        <a:rPr lang="en-US" sz="1600" kern="0">
                          <a:effectLst/>
                        </a:rPr>
                        <a:t>Khoáng bị đè chìm</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Khoáng liên quan</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Chí phí tối ưu</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pH tối ưu</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Thông tin khác</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Mô tả</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extLst>
                  <a:ext uri="{0D108BD9-81ED-4DB2-BD59-A6C34878D82A}">
                    <a16:rowId xmlns:a16="http://schemas.microsoft.com/office/drawing/2014/main" val="2578796205"/>
                  </a:ext>
                </a:extLst>
              </a:tr>
              <a:tr h="793296">
                <a:tc>
                  <a:txBody>
                    <a:bodyPr/>
                    <a:lstStyle/>
                    <a:p>
                      <a:pPr algn="just">
                        <a:lnSpc>
                          <a:spcPct val="107000"/>
                        </a:lnSpc>
                        <a:spcAft>
                          <a:spcPts val="800"/>
                        </a:spcAft>
                        <a:buNone/>
                      </a:pPr>
                      <a:r>
                        <a:rPr lang="en-US" sz="1600" kern="0">
                          <a:effectLst/>
                        </a:rPr>
                        <a:t>Canxit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1,2 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8</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TTH: 600 g/t NaOl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Ngay cả lượng nhỏ quebracho cũng có thể ức chế canxit hiệu quả</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extLst>
                  <a:ext uri="{0D108BD9-81ED-4DB2-BD59-A6C34878D82A}">
                    <a16:rowId xmlns:a16="http://schemas.microsoft.com/office/drawing/2014/main" val="297108260"/>
                  </a:ext>
                </a:extLst>
              </a:tr>
              <a:tr h="793296">
                <a:tc>
                  <a:txBody>
                    <a:bodyPr/>
                    <a:lstStyle/>
                    <a:p>
                      <a:pPr algn="just">
                        <a:lnSpc>
                          <a:spcPct val="107000"/>
                        </a:lnSpc>
                        <a:spcAft>
                          <a:spcPts val="800"/>
                        </a:spcAft>
                        <a:buNone/>
                      </a:pPr>
                      <a:r>
                        <a:rPr lang="en-US" sz="1600" kern="0">
                          <a:effectLst/>
                        </a:rPr>
                        <a:t>Canxit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Celestit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0,0012 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10.5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TTH: 1500 g/t NaOl; điều chỉnh pH: Na₂CO₃</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Đạt 70,1% hàm lượng celestit và 26,2% hàm lượng canxit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extLst>
                  <a:ext uri="{0D108BD9-81ED-4DB2-BD59-A6C34878D82A}">
                    <a16:rowId xmlns:a16="http://schemas.microsoft.com/office/drawing/2014/main" val="989440849"/>
                  </a:ext>
                </a:extLst>
              </a:tr>
              <a:tr h="1063897">
                <a:tc>
                  <a:txBody>
                    <a:bodyPr/>
                    <a:lstStyle/>
                    <a:p>
                      <a:pPr algn="just">
                        <a:lnSpc>
                          <a:spcPct val="107000"/>
                        </a:lnSpc>
                        <a:spcAft>
                          <a:spcPts val="800"/>
                        </a:spcAft>
                        <a:buNone/>
                      </a:pPr>
                      <a:r>
                        <a:rPr lang="en-US" sz="1600" kern="0">
                          <a:effectLst/>
                        </a:rPr>
                        <a:t>Canxit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Scheelit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75 g/t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9.5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TTH: 200 g/t NaOl; tạo bọt: 20 g/t Flotanol 7197; điều chỉnh pH: NaOH và Na₂CO₃</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Thu hồi W: 78%, Ca: 15%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extLst>
                  <a:ext uri="{0D108BD9-81ED-4DB2-BD59-A6C34878D82A}">
                    <a16:rowId xmlns:a16="http://schemas.microsoft.com/office/drawing/2014/main" val="1966621121"/>
                  </a:ext>
                </a:extLst>
              </a:tr>
              <a:tr h="522696">
                <a:tc>
                  <a:txBody>
                    <a:bodyPr/>
                    <a:lstStyle/>
                    <a:p>
                      <a:pPr algn="just">
                        <a:lnSpc>
                          <a:spcPct val="107000"/>
                        </a:lnSpc>
                        <a:spcAft>
                          <a:spcPts val="800"/>
                        </a:spcAft>
                        <a:buNone/>
                      </a:pPr>
                      <a:r>
                        <a:rPr lang="en-US" sz="1600" kern="0">
                          <a:effectLst/>
                        </a:rPr>
                        <a:t>Canxit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Fluorit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300 g/t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10.5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TTH: axit oleic; điều chỉnh pH: NaOH</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Thu hồi CaF₂: 74%, hàm lượng: 75%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extLst>
                  <a:ext uri="{0D108BD9-81ED-4DB2-BD59-A6C34878D82A}">
                    <a16:rowId xmlns:a16="http://schemas.microsoft.com/office/drawing/2014/main" val="3926401738"/>
                  </a:ext>
                </a:extLst>
              </a:tr>
              <a:tr h="793296">
                <a:tc>
                  <a:txBody>
                    <a:bodyPr/>
                    <a:lstStyle/>
                    <a:p>
                      <a:pPr algn="just">
                        <a:lnSpc>
                          <a:spcPct val="107000"/>
                        </a:lnSpc>
                        <a:spcAft>
                          <a:spcPts val="800"/>
                        </a:spcAft>
                        <a:buNone/>
                      </a:pPr>
                      <a:r>
                        <a:rPr lang="en-US" sz="1600" kern="0">
                          <a:effectLst/>
                        </a:rPr>
                        <a:t>Canxit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Celestit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0,0012 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10.5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TTH: 1500 g/t NaOl; điều chỉnh pH: Na₂CO₃</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Đạt 70,1% hàm lượng celestit và 26,2% hàm lượng canxit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extLst>
                  <a:ext uri="{0D108BD9-81ED-4DB2-BD59-A6C34878D82A}">
                    <a16:rowId xmlns:a16="http://schemas.microsoft.com/office/drawing/2014/main" val="2868846074"/>
                  </a:ext>
                </a:extLst>
              </a:tr>
              <a:tr h="1063897">
                <a:tc>
                  <a:txBody>
                    <a:bodyPr/>
                    <a:lstStyle/>
                    <a:p>
                      <a:pPr algn="just">
                        <a:lnSpc>
                          <a:spcPct val="107000"/>
                        </a:lnSpc>
                        <a:spcAft>
                          <a:spcPts val="800"/>
                        </a:spcAft>
                        <a:buNone/>
                      </a:pPr>
                      <a:r>
                        <a:rPr lang="en-US" sz="1600" kern="0">
                          <a:effectLst/>
                        </a:rPr>
                        <a:t>Canxit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Scheelit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75 g/t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9.5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TTH: 200 g/t NaOl; tạo bọt: 20 g/t Flotanol 7197; điều chỉnh pH: NaOH và Na₂CO₃</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Thu hồi W: 78%, Ca: 15%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extLst>
                  <a:ext uri="{0D108BD9-81ED-4DB2-BD59-A6C34878D82A}">
                    <a16:rowId xmlns:a16="http://schemas.microsoft.com/office/drawing/2014/main" val="2349876500"/>
                  </a:ext>
                </a:extLst>
              </a:tr>
            </a:tbl>
          </a:graphicData>
        </a:graphic>
      </p:graphicFrame>
    </p:spTree>
    <p:extLst>
      <p:ext uri="{BB962C8B-B14F-4D97-AF65-F5344CB8AC3E}">
        <p14:creationId xmlns:p14="http://schemas.microsoft.com/office/powerpoint/2010/main" val="4849072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6A219-06BA-522C-3000-E0D44CB26B5C}"/>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BBEB3FA3-DB13-F435-A258-1A28DEF0FB1E}"/>
              </a:ext>
            </a:extLst>
          </p:cNvPr>
          <p:cNvSpPr>
            <a:spLocks noGrp="1" noChangeArrowheads="1"/>
          </p:cNvSpPr>
          <p:nvPr>
            <p:ph type="title"/>
          </p:nvPr>
        </p:nvSpPr>
        <p:spPr/>
        <p:txBody>
          <a:bodyPr/>
          <a:lstStyle/>
          <a:p>
            <a:pPr lvl="1"/>
            <a:r>
              <a:rPr lang="en-US"/>
              <a:t>Ứng dụng Quebracho</a:t>
            </a:r>
          </a:p>
        </p:txBody>
      </p:sp>
      <p:graphicFrame>
        <p:nvGraphicFramePr>
          <p:cNvPr id="3" name="Table 2">
            <a:extLst>
              <a:ext uri="{FF2B5EF4-FFF2-40B4-BE49-F238E27FC236}">
                <a16:creationId xmlns:a16="http://schemas.microsoft.com/office/drawing/2014/main" id="{AD9DCFD3-5979-2318-6E03-424459DFA080}"/>
              </a:ext>
            </a:extLst>
          </p:cNvPr>
          <p:cNvGraphicFramePr>
            <a:graphicFrameLocks noGrp="1"/>
          </p:cNvGraphicFramePr>
          <p:nvPr>
            <p:extLst>
              <p:ext uri="{D42A27DB-BD31-4B8C-83A1-F6EECF244321}">
                <p14:modId xmlns:p14="http://schemas.microsoft.com/office/powerpoint/2010/main" val="1433583148"/>
              </p:ext>
            </p:extLst>
          </p:nvPr>
        </p:nvGraphicFramePr>
        <p:xfrm>
          <a:off x="179512" y="1152526"/>
          <a:ext cx="8856983" cy="5553074"/>
        </p:xfrm>
        <a:graphic>
          <a:graphicData uri="http://schemas.openxmlformats.org/drawingml/2006/table">
            <a:tbl>
              <a:tblPr firstRow="1" firstCol="1" bandRow="1">
                <a:tableStyleId>{5C22544A-7EE6-4342-B048-85BDC9FD1C3A}</a:tableStyleId>
              </a:tblPr>
              <a:tblGrid>
                <a:gridCol w="1414854">
                  <a:extLst>
                    <a:ext uri="{9D8B030D-6E8A-4147-A177-3AD203B41FA5}">
                      <a16:colId xmlns:a16="http://schemas.microsoft.com/office/drawing/2014/main" val="2044211852"/>
                    </a:ext>
                  </a:extLst>
                </a:gridCol>
                <a:gridCol w="1231379">
                  <a:extLst>
                    <a:ext uri="{9D8B030D-6E8A-4147-A177-3AD203B41FA5}">
                      <a16:colId xmlns:a16="http://schemas.microsoft.com/office/drawing/2014/main" val="2592563709"/>
                    </a:ext>
                  </a:extLst>
                </a:gridCol>
                <a:gridCol w="905507">
                  <a:extLst>
                    <a:ext uri="{9D8B030D-6E8A-4147-A177-3AD203B41FA5}">
                      <a16:colId xmlns:a16="http://schemas.microsoft.com/office/drawing/2014/main" val="2492543808"/>
                    </a:ext>
                  </a:extLst>
                </a:gridCol>
                <a:gridCol w="776798">
                  <a:extLst>
                    <a:ext uri="{9D8B030D-6E8A-4147-A177-3AD203B41FA5}">
                      <a16:colId xmlns:a16="http://schemas.microsoft.com/office/drawing/2014/main" val="3690920996"/>
                    </a:ext>
                  </a:extLst>
                </a:gridCol>
                <a:gridCol w="1648126">
                  <a:extLst>
                    <a:ext uri="{9D8B030D-6E8A-4147-A177-3AD203B41FA5}">
                      <a16:colId xmlns:a16="http://schemas.microsoft.com/office/drawing/2014/main" val="3009275841"/>
                    </a:ext>
                  </a:extLst>
                </a:gridCol>
                <a:gridCol w="2880319">
                  <a:extLst>
                    <a:ext uri="{9D8B030D-6E8A-4147-A177-3AD203B41FA5}">
                      <a16:colId xmlns:a16="http://schemas.microsoft.com/office/drawing/2014/main" val="86579288"/>
                    </a:ext>
                  </a:extLst>
                </a:gridCol>
              </a:tblGrid>
              <a:tr h="549472">
                <a:tc>
                  <a:txBody>
                    <a:bodyPr/>
                    <a:lstStyle/>
                    <a:p>
                      <a:pPr algn="just">
                        <a:lnSpc>
                          <a:spcPct val="107000"/>
                        </a:lnSpc>
                        <a:spcAft>
                          <a:spcPts val="800"/>
                        </a:spcAft>
                        <a:buNone/>
                      </a:pPr>
                      <a:r>
                        <a:rPr lang="en-US" sz="1600" kern="0">
                          <a:effectLst/>
                        </a:rPr>
                        <a:t>Khoáng bị đè chìm</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Khoáng liên quan</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Chí phí tối ưu</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pH tối ưu</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Thông tin khác</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Mô tả</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extLst>
                  <a:ext uri="{0D108BD9-81ED-4DB2-BD59-A6C34878D82A}">
                    <a16:rowId xmlns:a16="http://schemas.microsoft.com/office/drawing/2014/main" val="2578796205"/>
                  </a:ext>
                </a:extLst>
              </a:tr>
              <a:tr h="1118396">
                <a:tc>
                  <a:txBody>
                    <a:bodyPr/>
                    <a:lstStyle/>
                    <a:p>
                      <a:pPr algn="just">
                        <a:lnSpc>
                          <a:spcPct val="107000"/>
                        </a:lnSpc>
                        <a:spcAft>
                          <a:spcPts val="800"/>
                        </a:spcAft>
                        <a:buNone/>
                      </a:pPr>
                      <a:r>
                        <a:rPr lang="en-US" sz="1600" kern="0">
                          <a:effectLst/>
                        </a:rPr>
                        <a:t>Celestit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1,2 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8</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TTH: 600 g/t NaOl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Lượng nhỏ quebracho không ức chế celestit rõ rệt, nhưng hiệu quả tăng lên khi tăng liều lượng</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extLst>
                  <a:ext uri="{0D108BD9-81ED-4DB2-BD59-A6C34878D82A}">
                    <a16:rowId xmlns:a16="http://schemas.microsoft.com/office/drawing/2014/main" val="3551701474"/>
                  </a:ext>
                </a:extLst>
              </a:tr>
              <a:tr h="833933">
                <a:tc>
                  <a:txBody>
                    <a:bodyPr/>
                    <a:lstStyle/>
                    <a:p>
                      <a:pPr algn="just">
                        <a:lnSpc>
                          <a:spcPct val="107000"/>
                        </a:lnSpc>
                        <a:spcAft>
                          <a:spcPts val="800"/>
                        </a:spcAft>
                        <a:buNone/>
                      </a:pPr>
                      <a:r>
                        <a:rPr lang="en-US" sz="1600" kern="0">
                          <a:effectLst/>
                        </a:rPr>
                        <a:t>Pyrolusit (MnO₂)</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Canxit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1000 g/t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9</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TTH: 2000 g/t Armac C; tạo bọt: dầu thông.</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thu hồi CaF₂: 41%, MnO₂: 24%</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extLst>
                  <a:ext uri="{0D108BD9-81ED-4DB2-BD59-A6C34878D82A}">
                    <a16:rowId xmlns:a16="http://schemas.microsoft.com/office/drawing/2014/main" val="989440849"/>
                  </a:ext>
                </a:extLst>
              </a:tr>
              <a:tr h="549472">
                <a:tc>
                  <a:txBody>
                    <a:bodyPr/>
                    <a:lstStyle/>
                    <a:p>
                      <a:pPr algn="just">
                        <a:lnSpc>
                          <a:spcPct val="107000"/>
                        </a:lnSpc>
                        <a:spcAft>
                          <a:spcPts val="800"/>
                        </a:spcAft>
                        <a:buNone/>
                      </a:pPr>
                      <a:r>
                        <a:rPr lang="en-US" sz="1600" kern="0">
                          <a:effectLst/>
                        </a:rPr>
                        <a:t>Hematit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Fluorit, Dolomit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500 g/t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8.5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thu hồi fluorit: 82,59–83,77%</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extLst>
                  <a:ext uri="{0D108BD9-81ED-4DB2-BD59-A6C34878D82A}">
                    <a16:rowId xmlns:a16="http://schemas.microsoft.com/office/drawing/2014/main" val="1966621121"/>
                  </a:ext>
                </a:extLst>
              </a:tr>
              <a:tr h="833933">
                <a:tc>
                  <a:txBody>
                    <a:bodyPr/>
                    <a:lstStyle/>
                    <a:p>
                      <a:pPr algn="just">
                        <a:lnSpc>
                          <a:spcPct val="107000"/>
                        </a:lnSpc>
                        <a:spcAft>
                          <a:spcPts val="800"/>
                        </a:spcAft>
                        <a:buNone/>
                      </a:pPr>
                      <a:r>
                        <a:rPr lang="en-US" sz="1600" kern="0">
                          <a:effectLst/>
                        </a:rPr>
                        <a:t>Rhodochrosit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Rhodonit, Tephroit, Spessartin</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50 mg/L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10</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TTH: 5 mg/L ether amine acetate</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Thu hồi rhodochrosit: 18%, rhodonit: 60%</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extLst>
                  <a:ext uri="{0D108BD9-81ED-4DB2-BD59-A6C34878D82A}">
                    <a16:rowId xmlns:a16="http://schemas.microsoft.com/office/drawing/2014/main" val="3160521784"/>
                  </a:ext>
                </a:extLst>
              </a:tr>
              <a:tr h="549472">
                <a:tc>
                  <a:txBody>
                    <a:bodyPr/>
                    <a:lstStyle/>
                    <a:p>
                      <a:pPr algn="just">
                        <a:lnSpc>
                          <a:spcPct val="107000"/>
                        </a:lnSpc>
                        <a:spcAft>
                          <a:spcPts val="800"/>
                        </a:spcAft>
                        <a:buNone/>
                      </a:pPr>
                      <a:r>
                        <a:rPr lang="en-US" sz="1600" kern="0">
                          <a:effectLst/>
                        </a:rPr>
                        <a:t>ABS (nhựa)</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HIPS (nhựa)</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75 ppm</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11</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tạo bọt: 20 g/t dầu thông</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Hiệu suất tách đạt 100%</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extLst>
                  <a:ext uri="{0D108BD9-81ED-4DB2-BD59-A6C34878D82A}">
                    <a16:rowId xmlns:a16="http://schemas.microsoft.com/office/drawing/2014/main" val="2035330946"/>
                  </a:ext>
                </a:extLst>
              </a:tr>
              <a:tr h="1118396">
                <a:tc>
                  <a:txBody>
                    <a:bodyPr/>
                    <a:lstStyle/>
                    <a:p>
                      <a:pPr algn="just">
                        <a:lnSpc>
                          <a:spcPct val="107000"/>
                        </a:lnSpc>
                        <a:spcAft>
                          <a:spcPts val="800"/>
                        </a:spcAft>
                        <a:buNone/>
                      </a:pPr>
                      <a:r>
                        <a:rPr lang="en-US" sz="1600" kern="0">
                          <a:effectLst/>
                        </a:rPr>
                        <a:t>Specularit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Thạch anh (Quartz)</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16 mg/L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6.5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TTH: 6 × 10⁻⁵ M CS-22 (muối amoni bậc bốn kết hợp)</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tc>
                  <a:txBody>
                    <a:bodyPr/>
                    <a:lstStyle/>
                    <a:p>
                      <a:pPr algn="just">
                        <a:lnSpc>
                          <a:spcPct val="107000"/>
                        </a:lnSpc>
                        <a:spcAft>
                          <a:spcPts val="800"/>
                        </a:spcAft>
                        <a:buNone/>
                      </a:pPr>
                      <a:r>
                        <a:rPr lang="en-US" sz="1600" kern="0">
                          <a:effectLst/>
                        </a:rPr>
                        <a:t>Fe: 67,79% (thu hồi: 76,61%)SiO₂: 5,45% (thu hồi: 14,95%)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3787" marR="33787" marT="0" marB="0" anchor="ctr"/>
                </a:tc>
                <a:extLst>
                  <a:ext uri="{0D108BD9-81ED-4DB2-BD59-A6C34878D82A}">
                    <a16:rowId xmlns:a16="http://schemas.microsoft.com/office/drawing/2014/main" val="1262745610"/>
                  </a:ext>
                </a:extLst>
              </a:tr>
            </a:tbl>
          </a:graphicData>
        </a:graphic>
      </p:graphicFrame>
    </p:spTree>
    <p:extLst>
      <p:ext uri="{BB962C8B-B14F-4D97-AF65-F5344CB8AC3E}">
        <p14:creationId xmlns:p14="http://schemas.microsoft.com/office/powerpoint/2010/main" val="31210194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17209-DE7C-66CE-FA0D-C6E57FD1B5D5}"/>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A6402B0A-A9F6-64A7-B46D-EF87A03AB285}"/>
              </a:ext>
            </a:extLst>
          </p:cNvPr>
          <p:cNvSpPr>
            <a:spLocks noGrp="1" noChangeArrowheads="1"/>
          </p:cNvSpPr>
          <p:nvPr>
            <p:ph type="title"/>
          </p:nvPr>
        </p:nvSpPr>
        <p:spPr/>
        <p:txBody>
          <a:bodyPr/>
          <a:lstStyle/>
          <a:p>
            <a:pPr lvl="1"/>
            <a:r>
              <a:rPr lang="en-US"/>
              <a:t>Axit hữu cơ</a:t>
            </a:r>
          </a:p>
        </p:txBody>
      </p:sp>
      <p:sp>
        <p:nvSpPr>
          <p:cNvPr id="8" name="TextBox 7">
            <a:extLst>
              <a:ext uri="{FF2B5EF4-FFF2-40B4-BE49-F238E27FC236}">
                <a16:creationId xmlns:a16="http://schemas.microsoft.com/office/drawing/2014/main" id="{BA461134-6711-3B07-22E3-55B29BC28EC3}"/>
              </a:ext>
            </a:extLst>
          </p:cNvPr>
          <p:cNvSpPr txBox="1"/>
          <p:nvPr/>
        </p:nvSpPr>
        <p:spPr>
          <a:xfrm>
            <a:off x="107504" y="1124744"/>
            <a:ext cx="8928992" cy="5575309"/>
          </a:xfrm>
          <a:prstGeom prst="rect">
            <a:avLst/>
          </a:prstGeom>
          <a:noFill/>
        </p:spPr>
        <p:txBody>
          <a:bodyPr wrap="square">
            <a:spAutoFit/>
          </a:bodyPr>
          <a:lstStyle/>
          <a:p>
            <a:pPr lvl="1" algn="just">
              <a:lnSpc>
                <a:spcPct val="150000"/>
              </a:lnSpc>
            </a:pPr>
            <a:r>
              <a:rPr lang="en-US" sz="2000" b="1"/>
              <a:t>Axit Citric</a:t>
            </a:r>
            <a:endParaRPr lang="en-US" sz="2000"/>
          </a:p>
          <a:p>
            <a:pPr algn="just">
              <a:lnSpc>
                <a:spcPct val="150000"/>
              </a:lnSpc>
            </a:pPr>
            <a:r>
              <a:rPr lang="en-US" sz="2000"/>
              <a:t>Axit citric (CA/H₃Cit) là một hợp chất hữu cơ gồm các nguyên tử cacbon, hydro và oxy, với công thức tổng quát là HOCCO₂H₂. Đây là một axit cacboxylic hữu cơ ba nhóm chức có tính axit mạnh. Nhờ chứa nhóm cacboxyl trong cấu trúc phân tử, axit citric có ái lực cao với các khoáng chất đã bị oxy hóa và có thể được hấp phụ lên bề mặt của chúng.</a:t>
            </a:r>
          </a:p>
          <a:p>
            <a:pPr lvl="1" algn="just">
              <a:lnSpc>
                <a:spcPct val="150000"/>
              </a:lnSpc>
            </a:pPr>
            <a:r>
              <a:rPr lang="en-US" sz="2000" b="1"/>
              <a:t>Axit Humic</a:t>
            </a:r>
            <a:endParaRPr lang="en-US" sz="2000"/>
          </a:p>
          <a:p>
            <a:pPr algn="just">
              <a:lnSpc>
                <a:spcPct val="150000"/>
              </a:lnSpc>
            </a:pPr>
            <a:r>
              <a:rPr lang="en-US" sz="2000"/>
              <a:t>Hoạt động của vi sinh vật phân hủy chất thải từ thực vật và động vật trong đất tạo ra nhiều vật liệu hữu cơ khác nhau như các chất humic. Axit humic là chất tự nhiên có trong đất, chúng bao gồm các nguyên tố oxy, carbon, hydro và có thể có một lượng nhỏ nitơ, phospho và lưu huỳnh.</a:t>
            </a:r>
          </a:p>
          <a:p>
            <a:pPr algn="just">
              <a:lnSpc>
                <a:spcPct val="150000"/>
              </a:lnSpc>
            </a:pPr>
            <a:endParaRPr lang="en-US" sz="2000"/>
          </a:p>
        </p:txBody>
      </p:sp>
    </p:spTree>
    <p:extLst>
      <p:ext uri="{BB962C8B-B14F-4D97-AF65-F5344CB8AC3E}">
        <p14:creationId xmlns:p14="http://schemas.microsoft.com/office/powerpoint/2010/main" val="1396832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2D123-CE03-326E-BCD8-4596003F2622}"/>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142F9813-A7C8-1509-8E6F-FFD5EC756288}"/>
              </a:ext>
            </a:extLst>
          </p:cNvPr>
          <p:cNvSpPr>
            <a:spLocks noGrp="1" noChangeArrowheads="1"/>
          </p:cNvSpPr>
          <p:nvPr>
            <p:ph type="title"/>
          </p:nvPr>
        </p:nvSpPr>
        <p:spPr/>
        <p:txBody>
          <a:bodyPr/>
          <a:lstStyle/>
          <a:p>
            <a:pPr lvl="1"/>
            <a:r>
              <a:rPr lang="en-US"/>
              <a:t>Ứng dụng của axit Citric</a:t>
            </a:r>
          </a:p>
        </p:txBody>
      </p:sp>
      <p:graphicFrame>
        <p:nvGraphicFramePr>
          <p:cNvPr id="3" name="Table 2">
            <a:extLst>
              <a:ext uri="{FF2B5EF4-FFF2-40B4-BE49-F238E27FC236}">
                <a16:creationId xmlns:a16="http://schemas.microsoft.com/office/drawing/2014/main" id="{8E183C00-5C2D-2543-A5AA-732A7CCA5ADB}"/>
              </a:ext>
            </a:extLst>
          </p:cNvPr>
          <p:cNvGraphicFramePr>
            <a:graphicFrameLocks noGrp="1"/>
          </p:cNvGraphicFramePr>
          <p:nvPr>
            <p:extLst>
              <p:ext uri="{D42A27DB-BD31-4B8C-83A1-F6EECF244321}">
                <p14:modId xmlns:p14="http://schemas.microsoft.com/office/powerpoint/2010/main" val="1582705264"/>
              </p:ext>
            </p:extLst>
          </p:nvPr>
        </p:nvGraphicFramePr>
        <p:xfrm>
          <a:off x="179512" y="1124744"/>
          <a:ext cx="8784975" cy="5328592"/>
        </p:xfrm>
        <a:graphic>
          <a:graphicData uri="http://schemas.openxmlformats.org/drawingml/2006/table">
            <a:tbl>
              <a:tblPr firstRow="1" firstCol="1" bandRow="1">
                <a:tableStyleId>{5C22544A-7EE6-4342-B048-85BDC9FD1C3A}</a:tableStyleId>
              </a:tblPr>
              <a:tblGrid>
                <a:gridCol w="1337831">
                  <a:extLst>
                    <a:ext uri="{9D8B030D-6E8A-4147-A177-3AD203B41FA5}">
                      <a16:colId xmlns:a16="http://schemas.microsoft.com/office/drawing/2014/main" val="317842193"/>
                    </a:ext>
                  </a:extLst>
                </a:gridCol>
                <a:gridCol w="966425">
                  <a:extLst>
                    <a:ext uri="{9D8B030D-6E8A-4147-A177-3AD203B41FA5}">
                      <a16:colId xmlns:a16="http://schemas.microsoft.com/office/drawing/2014/main" val="191577199"/>
                    </a:ext>
                  </a:extLst>
                </a:gridCol>
                <a:gridCol w="1224136">
                  <a:extLst>
                    <a:ext uri="{9D8B030D-6E8A-4147-A177-3AD203B41FA5}">
                      <a16:colId xmlns:a16="http://schemas.microsoft.com/office/drawing/2014/main" val="51803515"/>
                    </a:ext>
                  </a:extLst>
                </a:gridCol>
                <a:gridCol w="2232248">
                  <a:extLst>
                    <a:ext uri="{9D8B030D-6E8A-4147-A177-3AD203B41FA5}">
                      <a16:colId xmlns:a16="http://schemas.microsoft.com/office/drawing/2014/main" val="2097963338"/>
                    </a:ext>
                  </a:extLst>
                </a:gridCol>
                <a:gridCol w="642960">
                  <a:extLst>
                    <a:ext uri="{9D8B030D-6E8A-4147-A177-3AD203B41FA5}">
                      <a16:colId xmlns:a16="http://schemas.microsoft.com/office/drawing/2014/main" val="685011886"/>
                    </a:ext>
                  </a:extLst>
                </a:gridCol>
                <a:gridCol w="2381375">
                  <a:extLst>
                    <a:ext uri="{9D8B030D-6E8A-4147-A177-3AD203B41FA5}">
                      <a16:colId xmlns:a16="http://schemas.microsoft.com/office/drawing/2014/main" val="2390443652"/>
                    </a:ext>
                  </a:extLst>
                </a:gridCol>
              </a:tblGrid>
              <a:tr h="551653">
                <a:tc>
                  <a:txBody>
                    <a:bodyPr/>
                    <a:lstStyle/>
                    <a:p>
                      <a:pPr algn="just">
                        <a:lnSpc>
                          <a:spcPct val="107000"/>
                        </a:lnSpc>
                        <a:spcAft>
                          <a:spcPts val="800"/>
                        </a:spcAft>
                        <a:buNone/>
                      </a:pPr>
                      <a:r>
                        <a:rPr lang="en-US" sz="1600" kern="0">
                          <a:effectLst/>
                        </a:rPr>
                        <a:t>Khoáng vật chính</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Khoáng đè chỉm</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Vai trò của CA</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Cơ chế hoạt động chính</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pH</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Ghi chú / Kết quả</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extLst>
                  <a:ext uri="{0D108BD9-81ED-4DB2-BD59-A6C34878D82A}">
                    <a16:rowId xmlns:a16="http://schemas.microsoft.com/office/drawing/2014/main" val="2083662506"/>
                  </a:ext>
                </a:extLst>
              </a:tr>
              <a:tr h="1122837">
                <a:tc>
                  <a:txBody>
                    <a:bodyPr/>
                    <a:lstStyle/>
                    <a:p>
                      <a:pPr algn="just">
                        <a:lnSpc>
                          <a:spcPct val="107000"/>
                        </a:lnSpc>
                        <a:spcAft>
                          <a:spcPts val="800"/>
                        </a:spcAft>
                        <a:buNone/>
                      </a:pPr>
                      <a:r>
                        <a:rPr lang="en-US" sz="1600" kern="0">
                          <a:effectLst/>
                        </a:rPr>
                        <a:t>Bastnaesit (LREE)</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Calcit, Fluorit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Đè chìm chọn lọc</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Hình thành phức chelat với Ca²⁺ → ngăn hấp phụ collector lên calcit/fluorit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8–11</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Hiệu suất thu hồi Bastnaesit &gt; 90%, Fluorit &lt; 20%, Calcit &lt; 50% ở pH 8–11</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extLst>
                  <a:ext uri="{0D108BD9-81ED-4DB2-BD59-A6C34878D82A}">
                    <a16:rowId xmlns:a16="http://schemas.microsoft.com/office/drawing/2014/main" val="303113793"/>
                  </a:ext>
                </a:extLst>
              </a:tr>
              <a:tr h="1408428">
                <a:tc>
                  <a:txBody>
                    <a:bodyPr/>
                    <a:lstStyle/>
                    <a:p>
                      <a:pPr algn="just">
                        <a:lnSpc>
                          <a:spcPct val="107000"/>
                        </a:lnSpc>
                        <a:spcAft>
                          <a:spcPts val="800"/>
                        </a:spcAft>
                        <a:buNone/>
                      </a:pPr>
                      <a:r>
                        <a:rPr lang="en-US" sz="1600" kern="0">
                          <a:effectLst/>
                        </a:rPr>
                        <a:t>REE Silicat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Silicat bị hoạt hóa (Al³⁺)</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Chất chelat và ngăn cản hấp phụ TTH</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CA tạo phức với Al³⁺ → làm mất hoạt tính bề mặt SiO₂ → giảm nổi không mong muốn của silicat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≈6–9</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Giúp tăng độ tinh khiết của tinh quặng REE, đặc biệt khi có tạp ion thứ cấp như Al³⁺</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extLst>
                  <a:ext uri="{0D108BD9-81ED-4DB2-BD59-A6C34878D82A}">
                    <a16:rowId xmlns:a16="http://schemas.microsoft.com/office/drawing/2014/main" val="357878495"/>
                  </a:ext>
                </a:extLst>
              </a:tr>
              <a:tr h="1122837">
                <a:tc>
                  <a:txBody>
                    <a:bodyPr/>
                    <a:lstStyle/>
                    <a:p>
                      <a:pPr algn="just">
                        <a:lnSpc>
                          <a:spcPct val="107000"/>
                        </a:lnSpc>
                        <a:spcAft>
                          <a:spcPts val="800"/>
                        </a:spcAft>
                        <a:buNone/>
                      </a:pPr>
                      <a:r>
                        <a:rPr lang="en-US" sz="1600" kern="0">
                          <a:effectLst/>
                        </a:rPr>
                        <a:t>Scheelit (CaWO₄)</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Fluorit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Đè chìm chọn lọc</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Ức chế fluorit bằng phức hóa Ca²⁺, không ảnh hưởng nhiều đến scheelit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7.5–9.5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CA giảm thu hồi fluorit xuống ~19%, còn scheelit vẫn đạt &gt; 85%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extLst>
                  <a:ext uri="{0D108BD9-81ED-4DB2-BD59-A6C34878D82A}">
                    <a16:rowId xmlns:a16="http://schemas.microsoft.com/office/drawing/2014/main" val="2339222334"/>
                  </a:ext>
                </a:extLst>
              </a:tr>
              <a:tr h="1122837">
                <a:tc>
                  <a:txBody>
                    <a:bodyPr/>
                    <a:lstStyle/>
                    <a:p>
                      <a:pPr algn="just">
                        <a:lnSpc>
                          <a:spcPct val="107000"/>
                        </a:lnSpc>
                        <a:spcAft>
                          <a:spcPts val="800"/>
                        </a:spcAft>
                        <a:buNone/>
                      </a:pPr>
                      <a:r>
                        <a:rPr lang="en-US" sz="1600" kern="0">
                          <a:effectLst/>
                        </a:rPr>
                        <a:t>Barit (BaSO₄)</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Fluorit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Đè chìm hiệu quả</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CA tạo phức với Ca²⁺ → ức chế fluorit mà không ảnh hưởng đến barit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&gt;8</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Trong quặng thực tế: Hàm lượng barit trong tinh quặng &gt; 92%, Fluorit loại bỏ &gt; 87%</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extLst>
                  <a:ext uri="{0D108BD9-81ED-4DB2-BD59-A6C34878D82A}">
                    <a16:rowId xmlns:a16="http://schemas.microsoft.com/office/drawing/2014/main" val="3749945502"/>
                  </a:ext>
                </a:extLst>
              </a:tr>
            </a:tbl>
          </a:graphicData>
        </a:graphic>
      </p:graphicFrame>
    </p:spTree>
    <p:extLst>
      <p:ext uri="{BB962C8B-B14F-4D97-AF65-F5344CB8AC3E}">
        <p14:creationId xmlns:p14="http://schemas.microsoft.com/office/powerpoint/2010/main" val="14974391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68419-C0A0-B35D-AAD3-2341470FB733}"/>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FC2E3A01-5396-0F1B-A5CA-39E92CBF57D5}"/>
              </a:ext>
            </a:extLst>
          </p:cNvPr>
          <p:cNvSpPr>
            <a:spLocks noGrp="1" noChangeArrowheads="1"/>
          </p:cNvSpPr>
          <p:nvPr>
            <p:ph type="title"/>
          </p:nvPr>
        </p:nvSpPr>
        <p:spPr/>
        <p:txBody>
          <a:bodyPr/>
          <a:lstStyle/>
          <a:p>
            <a:pPr lvl="1"/>
            <a:r>
              <a:rPr lang="en-US"/>
              <a:t>Ứng dụng của axit Citric</a:t>
            </a:r>
          </a:p>
        </p:txBody>
      </p:sp>
      <p:graphicFrame>
        <p:nvGraphicFramePr>
          <p:cNvPr id="3" name="Table 2">
            <a:extLst>
              <a:ext uri="{FF2B5EF4-FFF2-40B4-BE49-F238E27FC236}">
                <a16:creationId xmlns:a16="http://schemas.microsoft.com/office/drawing/2014/main" id="{970269CF-4D56-677A-F38D-3C026A298266}"/>
              </a:ext>
            </a:extLst>
          </p:cNvPr>
          <p:cNvGraphicFramePr>
            <a:graphicFrameLocks noGrp="1"/>
          </p:cNvGraphicFramePr>
          <p:nvPr>
            <p:extLst>
              <p:ext uri="{D42A27DB-BD31-4B8C-83A1-F6EECF244321}">
                <p14:modId xmlns:p14="http://schemas.microsoft.com/office/powerpoint/2010/main" val="1361534727"/>
              </p:ext>
            </p:extLst>
          </p:nvPr>
        </p:nvGraphicFramePr>
        <p:xfrm>
          <a:off x="179512" y="1124744"/>
          <a:ext cx="8784975" cy="4824537"/>
        </p:xfrm>
        <a:graphic>
          <a:graphicData uri="http://schemas.openxmlformats.org/drawingml/2006/table">
            <a:tbl>
              <a:tblPr firstRow="1" firstCol="1" bandRow="1">
                <a:tableStyleId>{5C22544A-7EE6-4342-B048-85BDC9FD1C3A}</a:tableStyleId>
              </a:tblPr>
              <a:tblGrid>
                <a:gridCol w="1337831">
                  <a:extLst>
                    <a:ext uri="{9D8B030D-6E8A-4147-A177-3AD203B41FA5}">
                      <a16:colId xmlns:a16="http://schemas.microsoft.com/office/drawing/2014/main" val="317842193"/>
                    </a:ext>
                  </a:extLst>
                </a:gridCol>
                <a:gridCol w="966425">
                  <a:extLst>
                    <a:ext uri="{9D8B030D-6E8A-4147-A177-3AD203B41FA5}">
                      <a16:colId xmlns:a16="http://schemas.microsoft.com/office/drawing/2014/main" val="191577199"/>
                    </a:ext>
                  </a:extLst>
                </a:gridCol>
                <a:gridCol w="1224136">
                  <a:extLst>
                    <a:ext uri="{9D8B030D-6E8A-4147-A177-3AD203B41FA5}">
                      <a16:colId xmlns:a16="http://schemas.microsoft.com/office/drawing/2014/main" val="51803515"/>
                    </a:ext>
                  </a:extLst>
                </a:gridCol>
                <a:gridCol w="2232248">
                  <a:extLst>
                    <a:ext uri="{9D8B030D-6E8A-4147-A177-3AD203B41FA5}">
                      <a16:colId xmlns:a16="http://schemas.microsoft.com/office/drawing/2014/main" val="2097963338"/>
                    </a:ext>
                  </a:extLst>
                </a:gridCol>
                <a:gridCol w="864096">
                  <a:extLst>
                    <a:ext uri="{9D8B030D-6E8A-4147-A177-3AD203B41FA5}">
                      <a16:colId xmlns:a16="http://schemas.microsoft.com/office/drawing/2014/main" val="685011886"/>
                    </a:ext>
                  </a:extLst>
                </a:gridCol>
                <a:gridCol w="2160239">
                  <a:extLst>
                    <a:ext uri="{9D8B030D-6E8A-4147-A177-3AD203B41FA5}">
                      <a16:colId xmlns:a16="http://schemas.microsoft.com/office/drawing/2014/main" val="2390443652"/>
                    </a:ext>
                  </a:extLst>
                </a:gridCol>
              </a:tblGrid>
              <a:tr h="632817">
                <a:tc>
                  <a:txBody>
                    <a:bodyPr/>
                    <a:lstStyle/>
                    <a:p>
                      <a:pPr algn="just">
                        <a:lnSpc>
                          <a:spcPct val="107000"/>
                        </a:lnSpc>
                        <a:spcAft>
                          <a:spcPts val="800"/>
                        </a:spcAft>
                        <a:buNone/>
                      </a:pPr>
                      <a:r>
                        <a:rPr lang="en-US" sz="1600" kern="0">
                          <a:effectLst/>
                        </a:rPr>
                        <a:t>Khoáng vật chính</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Khoáng đè chỉm</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Vai trò của CA</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Cơ chế hoạt động chính</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pH</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Ghi chú / Kết quả</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extLst>
                  <a:ext uri="{0D108BD9-81ED-4DB2-BD59-A6C34878D82A}">
                    <a16:rowId xmlns:a16="http://schemas.microsoft.com/office/drawing/2014/main" val="2083662506"/>
                  </a:ext>
                </a:extLst>
              </a:tr>
              <a:tr h="960426">
                <a:tc>
                  <a:txBody>
                    <a:bodyPr/>
                    <a:lstStyle/>
                    <a:p>
                      <a:pPr algn="just">
                        <a:lnSpc>
                          <a:spcPct val="107000"/>
                        </a:lnSpc>
                        <a:spcAft>
                          <a:spcPts val="800"/>
                        </a:spcAft>
                        <a:buNone/>
                      </a:pPr>
                      <a:r>
                        <a:rPr lang="en-US" sz="1600" kern="0">
                          <a:effectLst/>
                        </a:rPr>
                        <a:t>Fluorit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Calcit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Đè chìm chọn lọc</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Tạo phức với Ca²⁺ → làm giảm khả năng nổi của calcit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8–9</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Kết hợp CA + SOA giúp phân tách fluorit khỏi calcit hiệu quả</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extLst>
                  <a:ext uri="{0D108BD9-81ED-4DB2-BD59-A6C34878D82A}">
                    <a16:rowId xmlns:a16="http://schemas.microsoft.com/office/drawing/2014/main" val="357878495"/>
                  </a:ext>
                </a:extLst>
              </a:tr>
              <a:tr h="1288037">
                <a:tc>
                  <a:txBody>
                    <a:bodyPr/>
                    <a:lstStyle/>
                    <a:p>
                      <a:pPr algn="just">
                        <a:lnSpc>
                          <a:spcPct val="107000"/>
                        </a:lnSpc>
                        <a:spcAft>
                          <a:spcPts val="800"/>
                        </a:spcAft>
                        <a:buNone/>
                      </a:pPr>
                      <a:r>
                        <a:rPr lang="en-US" sz="1600" kern="0">
                          <a:effectLst/>
                        </a:rPr>
                        <a:t>Apatit / Collophanit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Dolomit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Đè chìm trong tuyển nổi ngược</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Ưu tiên hấp phụ lên bề mặt apatit → vô hiệu hóa vị trí hoạt động → giảm hấp phụ collector</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&gt;7 (với H₂SO₄)</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CA giảm nhu cầu dùng H₂SO₄, giúp cân bằng giữa thu hồi và hàm lượng P₂O₅</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extLst>
                  <a:ext uri="{0D108BD9-81ED-4DB2-BD59-A6C34878D82A}">
                    <a16:rowId xmlns:a16="http://schemas.microsoft.com/office/drawing/2014/main" val="3165069907"/>
                  </a:ext>
                </a:extLst>
              </a:tr>
              <a:tr h="1943257">
                <a:tc>
                  <a:txBody>
                    <a:bodyPr/>
                    <a:lstStyle/>
                    <a:p>
                      <a:pPr algn="just">
                        <a:lnSpc>
                          <a:spcPct val="107000"/>
                        </a:lnSpc>
                        <a:spcAft>
                          <a:spcPts val="800"/>
                        </a:spcAft>
                        <a:buNone/>
                      </a:pPr>
                      <a:r>
                        <a:rPr lang="en-US" sz="1600" kern="0">
                          <a:effectLst/>
                        </a:rPr>
                        <a:t>Pyrit (FeS₂)</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Serpentinit (slime silicat)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Chất phân tán – ức chế keo dị khoáng (hetero-coagulation)</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Chuyển điện tích bề mặt serpentinit từ dương → âm → giảm lực hút tĩnh điện với pyrit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≈9</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tc>
                  <a:txBody>
                    <a:bodyPr/>
                    <a:lstStyle/>
                    <a:p>
                      <a:pPr algn="just">
                        <a:lnSpc>
                          <a:spcPct val="107000"/>
                        </a:lnSpc>
                        <a:spcAft>
                          <a:spcPts val="800"/>
                        </a:spcAft>
                        <a:buNone/>
                      </a:pPr>
                      <a:r>
                        <a:rPr lang="en-US" sz="1600" kern="0">
                          <a:effectLst/>
                        </a:rPr>
                        <a:t>Giảm kết tụ, tăng khả năng tách pyrit trong điều kiện có slime serpentinit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0550" marR="40550" marT="0" marB="0" anchor="ctr"/>
                </a:tc>
                <a:extLst>
                  <a:ext uri="{0D108BD9-81ED-4DB2-BD59-A6C34878D82A}">
                    <a16:rowId xmlns:a16="http://schemas.microsoft.com/office/drawing/2014/main" val="2886828798"/>
                  </a:ext>
                </a:extLst>
              </a:tr>
            </a:tbl>
          </a:graphicData>
        </a:graphic>
      </p:graphicFrame>
    </p:spTree>
    <p:extLst>
      <p:ext uri="{BB962C8B-B14F-4D97-AF65-F5344CB8AC3E}">
        <p14:creationId xmlns:p14="http://schemas.microsoft.com/office/powerpoint/2010/main" val="1465319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FDC16-8D11-0060-649D-ECA9F75C74BE}"/>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7E3CD7CC-08A4-EF0A-1593-5AB5B6967AD3}"/>
              </a:ext>
            </a:extLst>
          </p:cNvPr>
          <p:cNvSpPr>
            <a:spLocks noGrp="1" noChangeArrowheads="1"/>
          </p:cNvSpPr>
          <p:nvPr>
            <p:ph type="title"/>
          </p:nvPr>
        </p:nvSpPr>
        <p:spPr/>
        <p:txBody>
          <a:bodyPr/>
          <a:lstStyle/>
          <a:p>
            <a:pPr lvl="1"/>
            <a:r>
              <a:rPr lang="en-US"/>
              <a:t>Ứng dụng của axit Humic</a:t>
            </a:r>
          </a:p>
        </p:txBody>
      </p:sp>
      <p:graphicFrame>
        <p:nvGraphicFramePr>
          <p:cNvPr id="2" name="Table 1">
            <a:extLst>
              <a:ext uri="{FF2B5EF4-FFF2-40B4-BE49-F238E27FC236}">
                <a16:creationId xmlns:a16="http://schemas.microsoft.com/office/drawing/2014/main" id="{43A0804C-D45C-7EE5-C3AD-9E664CD13BF4}"/>
              </a:ext>
            </a:extLst>
          </p:cNvPr>
          <p:cNvGraphicFramePr>
            <a:graphicFrameLocks noGrp="1"/>
          </p:cNvGraphicFramePr>
          <p:nvPr>
            <p:extLst>
              <p:ext uri="{D42A27DB-BD31-4B8C-83A1-F6EECF244321}">
                <p14:modId xmlns:p14="http://schemas.microsoft.com/office/powerpoint/2010/main" val="483234966"/>
              </p:ext>
            </p:extLst>
          </p:nvPr>
        </p:nvGraphicFramePr>
        <p:xfrm>
          <a:off x="107504" y="1196752"/>
          <a:ext cx="8856983" cy="5508847"/>
        </p:xfrm>
        <a:graphic>
          <a:graphicData uri="http://schemas.openxmlformats.org/drawingml/2006/table">
            <a:tbl>
              <a:tblPr firstRow="1" firstCol="1" bandRow="1">
                <a:tableStyleId>{5C22544A-7EE6-4342-B048-85BDC9FD1C3A}</a:tableStyleId>
              </a:tblPr>
              <a:tblGrid>
                <a:gridCol w="1538879">
                  <a:extLst>
                    <a:ext uri="{9D8B030D-6E8A-4147-A177-3AD203B41FA5}">
                      <a16:colId xmlns:a16="http://schemas.microsoft.com/office/drawing/2014/main" val="868950478"/>
                    </a:ext>
                  </a:extLst>
                </a:gridCol>
                <a:gridCol w="1153683">
                  <a:extLst>
                    <a:ext uri="{9D8B030D-6E8A-4147-A177-3AD203B41FA5}">
                      <a16:colId xmlns:a16="http://schemas.microsoft.com/office/drawing/2014/main" val="1051872487"/>
                    </a:ext>
                  </a:extLst>
                </a:gridCol>
                <a:gridCol w="1051854">
                  <a:extLst>
                    <a:ext uri="{9D8B030D-6E8A-4147-A177-3AD203B41FA5}">
                      <a16:colId xmlns:a16="http://schemas.microsoft.com/office/drawing/2014/main" val="1647565283"/>
                    </a:ext>
                  </a:extLst>
                </a:gridCol>
                <a:gridCol w="936104">
                  <a:extLst>
                    <a:ext uri="{9D8B030D-6E8A-4147-A177-3AD203B41FA5}">
                      <a16:colId xmlns:a16="http://schemas.microsoft.com/office/drawing/2014/main" val="2152922008"/>
                    </a:ext>
                  </a:extLst>
                </a:gridCol>
                <a:gridCol w="2346369">
                  <a:extLst>
                    <a:ext uri="{9D8B030D-6E8A-4147-A177-3AD203B41FA5}">
                      <a16:colId xmlns:a16="http://schemas.microsoft.com/office/drawing/2014/main" val="368432595"/>
                    </a:ext>
                  </a:extLst>
                </a:gridCol>
                <a:gridCol w="1830094">
                  <a:extLst>
                    <a:ext uri="{9D8B030D-6E8A-4147-A177-3AD203B41FA5}">
                      <a16:colId xmlns:a16="http://schemas.microsoft.com/office/drawing/2014/main" val="370839926"/>
                    </a:ext>
                  </a:extLst>
                </a:gridCol>
              </a:tblGrid>
              <a:tr h="516811">
                <a:tc>
                  <a:txBody>
                    <a:bodyPr/>
                    <a:lstStyle/>
                    <a:p>
                      <a:pPr algn="just">
                        <a:lnSpc>
                          <a:spcPct val="107000"/>
                        </a:lnSpc>
                        <a:spcAft>
                          <a:spcPts val="800"/>
                        </a:spcAft>
                        <a:buNone/>
                      </a:pPr>
                      <a:r>
                        <a:rPr lang="en-US" sz="1600" kern="0">
                          <a:effectLst/>
                        </a:rPr>
                        <a:t>Khoáng bị đè chìm</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Khoáng đi kèm</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Chi phí tối ưu</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pH tối ưu</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Thuốc tuyển và điều kiện khác</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Mô tả</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extLst>
                  <a:ext uri="{0D108BD9-81ED-4DB2-BD59-A6C34878D82A}">
                    <a16:rowId xmlns:a16="http://schemas.microsoft.com/office/drawing/2014/main" val="2910304181"/>
                  </a:ext>
                </a:extLst>
              </a:tr>
              <a:tr h="1051918">
                <a:tc>
                  <a:txBody>
                    <a:bodyPr/>
                    <a:lstStyle/>
                    <a:p>
                      <a:pPr algn="just">
                        <a:lnSpc>
                          <a:spcPct val="107000"/>
                        </a:lnSpc>
                        <a:spcAft>
                          <a:spcPts val="800"/>
                        </a:spcAft>
                        <a:buNone/>
                      </a:pPr>
                      <a:r>
                        <a:rPr lang="en-US" sz="1600" kern="0">
                          <a:effectLst/>
                        </a:rPr>
                        <a:t>Chalcopyrit, pyrit, chalcocit, bornit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Thạch anh, sét, plagiocla, canxit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1,5% (khối lượng) muối HA</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10,5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Tỷ lệ thu hồi đồng 29,7%, hàm lượng 3,5%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extLst>
                  <a:ext uri="{0D108BD9-81ED-4DB2-BD59-A6C34878D82A}">
                    <a16:rowId xmlns:a16="http://schemas.microsoft.com/office/drawing/2014/main" val="4115023705"/>
                  </a:ext>
                </a:extLst>
              </a:tr>
              <a:tr h="1319472">
                <a:tc>
                  <a:txBody>
                    <a:bodyPr/>
                    <a:lstStyle/>
                    <a:p>
                      <a:pPr algn="just">
                        <a:lnSpc>
                          <a:spcPct val="107000"/>
                        </a:lnSpc>
                        <a:spcAft>
                          <a:spcPts val="800"/>
                        </a:spcAft>
                        <a:buNone/>
                      </a:pPr>
                      <a:r>
                        <a:rPr lang="en-US" sz="1600" kern="0">
                          <a:effectLst/>
                        </a:rPr>
                        <a:t>Pyrit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Chalcopyrit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40–60 g/t SH</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10–10,5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Thuốc tập hợp: Xanthate (ethyl:butyl = 1:1) 60 g/t, tạo bọt: rượu ether 12 g/t, vôi 5,14 kg/t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 hồi Cu: 97%, hàm lượng Cu: 24,54%</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extLst>
                  <a:ext uri="{0D108BD9-81ED-4DB2-BD59-A6C34878D82A}">
                    <a16:rowId xmlns:a16="http://schemas.microsoft.com/office/drawing/2014/main" val="1308614504"/>
                  </a:ext>
                </a:extLst>
              </a:tr>
              <a:tr h="784364">
                <a:tc>
                  <a:txBody>
                    <a:bodyPr/>
                    <a:lstStyle/>
                    <a:p>
                      <a:pPr algn="just">
                        <a:lnSpc>
                          <a:spcPct val="107000"/>
                        </a:lnSpc>
                        <a:spcAft>
                          <a:spcPts val="800"/>
                        </a:spcAft>
                        <a:buNone/>
                      </a:pPr>
                      <a:r>
                        <a:rPr lang="en-US" sz="1600" kern="0">
                          <a:effectLst/>
                        </a:rPr>
                        <a:t>Chalcopyrit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Molypdenit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10 ppm</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9–11</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Thuốc tập hợp: KIBX 20 ppm; Chất tạo bọt: MIBC 20 ppm</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 hồi molypdenit khoảng 20%</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extLst>
                  <a:ext uri="{0D108BD9-81ED-4DB2-BD59-A6C34878D82A}">
                    <a16:rowId xmlns:a16="http://schemas.microsoft.com/office/drawing/2014/main" val="3397741781"/>
                  </a:ext>
                </a:extLst>
              </a:tr>
              <a:tr h="1051918">
                <a:tc>
                  <a:txBody>
                    <a:bodyPr/>
                    <a:lstStyle/>
                    <a:p>
                      <a:pPr algn="just">
                        <a:lnSpc>
                          <a:spcPct val="107000"/>
                        </a:lnSpc>
                        <a:spcAft>
                          <a:spcPts val="800"/>
                        </a:spcAft>
                        <a:buNone/>
                      </a:pPr>
                      <a:r>
                        <a:rPr lang="en-US" sz="1600" kern="0">
                          <a:effectLst/>
                        </a:rPr>
                        <a:t>Hematit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Thạch anh</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40 mg/L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10,5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Thuốc tập hợp: DDA 15 mg/L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Tỷ lệ thu hồi hematit: 90,7%, hàm lượng Fe₂O₃: 86,0%</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extLst>
                  <a:ext uri="{0D108BD9-81ED-4DB2-BD59-A6C34878D82A}">
                    <a16:rowId xmlns:a16="http://schemas.microsoft.com/office/drawing/2014/main" val="3055414477"/>
                  </a:ext>
                </a:extLst>
              </a:tr>
              <a:tr h="784364">
                <a:tc>
                  <a:txBody>
                    <a:bodyPr/>
                    <a:lstStyle/>
                    <a:p>
                      <a:pPr algn="just">
                        <a:lnSpc>
                          <a:spcPct val="107000"/>
                        </a:lnSpc>
                        <a:spcAft>
                          <a:spcPts val="800"/>
                        </a:spcAft>
                        <a:buNone/>
                      </a:pPr>
                      <a:r>
                        <a:rPr lang="en-US" sz="1600" kern="0">
                          <a:effectLst/>
                        </a:rPr>
                        <a:t>Pyrit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50 g/t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4</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Thuốc tập hợp: HA; không dùng chất tạo bọt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 hồi: 45%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extLst>
                  <a:ext uri="{0D108BD9-81ED-4DB2-BD59-A6C34878D82A}">
                    <a16:rowId xmlns:a16="http://schemas.microsoft.com/office/drawing/2014/main" val="2915550375"/>
                  </a:ext>
                </a:extLst>
              </a:tr>
            </a:tbl>
          </a:graphicData>
        </a:graphic>
      </p:graphicFrame>
    </p:spTree>
    <p:extLst>
      <p:ext uri="{BB962C8B-B14F-4D97-AF65-F5344CB8AC3E}">
        <p14:creationId xmlns:p14="http://schemas.microsoft.com/office/powerpoint/2010/main" val="2499966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F03F-76A6-62F0-B01F-F2DFB0D8340A}"/>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923E4BC4-F1FB-C5C2-EAAF-CA14587D6441}"/>
              </a:ext>
            </a:extLst>
          </p:cNvPr>
          <p:cNvSpPr>
            <a:spLocks noGrp="1" noChangeArrowheads="1"/>
          </p:cNvSpPr>
          <p:nvPr>
            <p:ph type="title"/>
          </p:nvPr>
        </p:nvSpPr>
        <p:spPr/>
        <p:txBody>
          <a:bodyPr/>
          <a:lstStyle/>
          <a:p>
            <a:pPr lvl="1"/>
            <a:r>
              <a:rPr lang="en-US"/>
              <a:t>Ứng dụng của axit Humic</a:t>
            </a:r>
          </a:p>
        </p:txBody>
      </p:sp>
      <p:graphicFrame>
        <p:nvGraphicFramePr>
          <p:cNvPr id="2" name="Table 1">
            <a:extLst>
              <a:ext uri="{FF2B5EF4-FFF2-40B4-BE49-F238E27FC236}">
                <a16:creationId xmlns:a16="http://schemas.microsoft.com/office/drawing/2014/main" id="{FB47C6D4-103E-0B8E-7419-AB5B99A422C0}"/>
              </a:ext>
            </a:extLst>
          </p:cNvPr>
          <p:cNvGraphicFramePr>
            <a:graphicFrameLocks noGrp="1"/>
          </p:cNvGraphicFramePr>
          <p:nvPr>
            <p:extLst>
              <p:ext uri="{D42A27DB-BD31-4B8C-83A1-F6EECF244321}">
                <p14:modId xmlns:p14="http://schemas.microsoft.com/office/powerpoint/2010/main" val="1591704754"/>
              </p:ext>
            </p:extLst>
          </p:nvPr>
        </p:nvGraphicFramePr>
        <p:xfrm>
          <a:off x="107504" y="1196752"/>
          <a:ext cx="8856983" cy="5508847"/>
        </p:xfrm>
        <a:graphic>
          <a:graphicData uri="http://schemas.openxmlformats.org/drawingml/2006/table">
            <a:tbl>
              <a:tblPr firstRow="1" firstCol="1" bandRow="1">
                <a:tableStyleId>{5C22544A-7EE6-4342-B048-85BDC9FD1C3A}</a:tableStyleId>
              </a:tblPr>
              <a:tblGrid>
                <a:gridCol w="1538879">
                  <a:extLst>
                    <a:ext uri="{9D8B030D-6E8A-4147-A177-3AD203B41FA5}">
                      <a16:colId xmlns:a16="http://schemas.microsoft.com/office/drawing/2014/main" val="868950478"/>
                    </a:ext>
                  </a:extLst>
                </a:gridCol>
                <a:gridCol w="1153683">
                  <a:extLst>
                    <a:ext uri="{9D8B030D-6E8A-4147-A177-3AD203B41FA5}">
                      <a16:colId xmlns:a16="http://schemas.microsoft.com/office/drawing/2014/main" val="1051872487"/>
                    </a:ext>
                  </a:extLst>
                </a:gridCol>
                <a:gridCol w="1123862">
                  <a:extLst>
                    <a:ext uri="{9D8B030D-6E8A-4147-A177-3AD203B41FA5}">
                      <a16:colId xmlns:a16="http://schemas.microsoft.com/office/drawing/2014/main" val="1647565283"/>
                    </a:ext>
                  </a:extLst>
                </a:gridCol>
                <a:gridCol w="1118031">
                  <a:extLst>
                    <a:ext uri="{9D8B030D-6E8A-4147-A177-3AD203B41FA5}">
                      <a16:colId xmlns:a16="http://schemas.microsoft.com/office/drawing/2014/main" val="2152922008"/>
                    </a:ext>
                  </a:extLst>
                </a:gridCol>
                <a:gridCol w="2092434">
                  <a:extLst>
                    <a:ext uri="{9D8B030D-6E8A-4147-A177-3AD203B41FA5}">
                      <a16:colId xmlns:a16="http://schemas.microsoft.com/office/drawing/2014/main" val="368432595"/>
                    </a:ext>
                  </a:extLst>
                </a:gridCol>
                <a:gridCol w="1830094">
                  <a:extLst>
                    <a:ext uri="{9D8B030D-6E8A-4147-A177-3AD203B41FA5}">
                      <a16:colId xmlns:a16="http://schemas.microsoft.com/office/drawing/2014/main" val="370839926"/>
                    </a:ext>
                  </a:extLst>
                </a:gridCol>
              </a:tblGrid>
              <a:tr h="518533">
                <a:tc>
                  <a:txBody>
                    <a:bodyPr/>
                    <a:lstStyle/>
                    <a:p>
                      <a:pPr algn="just">
                        <a:lnSpc>
                          <a:spcPct val="107000"/>
                        </a:lnSpc>
                        <a:spcAft>
                          <a:spcPts val="800"/>
                        </a:spcAft>
                        <a:buNone/>
                      </a:pPr>
                      <a:r>
                        <a:rPr lang="en-US" sz="1600" kern="0">
                          <a:effectLst/>
                        </a:rPr>
                        <a:t>Khoáng bị đè chìm</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Khoáng đi kèm</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Chi phí tối ưu</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pH tối ưu</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Thuốc tuyển và điều kiện khác</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Mô tả</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extLst>
                  <a:ext uri="{0D108BD9-81ED-4DB2-BD59-A6C34878D82A}">
                    <a16:rowId xmlns:a16="http://schemas.microsoft.com/office/drawing/2014/main" val="2910304181"/>
                  </a:ext>
                </a:extLst>
              </a:tr>
              <a:tr h="250087">
                <a:tc>
                  <a:txBody>
                    <a:bodyPr/>
                    <a:lstStyle/>
                    <a:p>
                      <a:pPr algn="just">
                        <a:lnSpc>
                          <a:spcPct val="107000"/>
                        </a:lnSpc>
                        <a:spcAft>
                          <a:spcPts val="800"/>
                        </a:spcAft>
                        <a:buNone/>
                      </a:pPr>
                      <a:r>
                        <a:rPr lang="en-US" sz="1600" kern="0">
                          <a:effectLst/>
                        </a:rPr>
                        <a:t>Chalcopyrit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10 g/t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 hồi: 45%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extLst>
                  <a:ext uri="{0D108BD9-81ED-4DB2-BD59-A6C34878D82A}">
                    <a16:rowId xmlns:a16="http://schemas.microsoft.com/office/drawing/2014/main" val="1592533453"/>
                  </a:ext>
                </a:extLst>
              </a:tr>
              <a:tr h="250087">
                <a:tc>
                  <a:txBody>
                    <a:bodyPr/>
                    <a:lstStyle/>
                    <a:p>
                      <a:pPr algn="just">
                        <a:lnSpc>
                          <a:spcPct val="107000"/>
                        </a:lnSpc>
                        <a:spcAft>
                          <a:spcPts val="800"/>
                        </a:spcAft>
                        <a:buNone/>
                      </a:pPr>
                      <a:r>
                        <a:rPr lang="en-US" sz="1600" kern="0">
                          <a:effectLst/>
                        </a:rPr>
                        <a:t>Molypdenit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4,5 g/t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 hồi: 70%</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extLst>
                  <a:ext uri="{0D108BD9-81ED-4DB2-BD59-A6C34878D82A}">
                    <a16:rowId xmlns:a16="http://schemas.microsoft.com/office/drawing/2014/main" val="41957716"/>
                  </a:ext>
                </a:extLst>
              </a:tr>
              <a:tr h="1323869">
                <a:tc>
                  <a:txBody>
                    <a:bodyPr/>
                    <a:lstStyle/>
                    <a:p>
                      <a:pPr algn="just">
                        <a:lnSpc>
                          <a:spcPct val="107000"/>
                        </a:lnSpc>
                        <a:spcAft>
                          <a:spcPts val="800"/>
                        </a:spcAft>
                        <a:buNone/>
                      </a:pPr>
                      <a:r>
                        <a:rPr lang="en-US" sz="1600" kern="0">
                          <a:effectLst/>
                        </a:rPr>
                        <a:t>Galena</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100 mg/L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6,5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Thuốc tập hợp: butyl xanthate 2 × 10⁻⁵ M; Chất tạo bọt: MIBC 10 mg/L; Chất oxy hóa: H₂O₂ 10 mg/L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Ức chế hoàn toàn galena</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extLst>
                  <a:ext uri="{0D108BD9-81ED-4DB2-BD59-A6C34878D82A}">
                    <a16:rowId xmlns:a16="http://schemas.microsoft.com/office/drawing/2014/main" val="3123015857"/>
                  </a:ext>
                </a:extLst>
              </a:tr>
              <a:tr h="1323869">
                <a:tc>
                  <a:txBody>
                    <a:bodyPr/>
                    <a:lstStyle/>
                    <a:p>
                      <a:pPr algn="just">
                        <a:lnSpc>
                          <a:spcPct val="107000"/>
                        </a:lnSpc>
                        <a:spcAft>
                          <a:spcPts val="800"/>
                        </a:spcAft>
                        <a:buNone/>
                      </a:pPr>
                      <a:r>
                        <a:rPr lang="en-US" sz="1600" kern="0">
                          <a:effectLst/>
                        </a:rPr>
                        <a:t>Galena</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Chalcopyrit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30 mg/L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6,5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Thuốc tập hợp: BX 2 × 10⁻⁵ mol/L; Chất ức chế thứ hai: amoni persulfat 50 mg/L; MIBC 10 mg/L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Cu: thu hồi 90,42%, hàm lượng 28,51%; Pb: thu hồi 91,99%, hàm lượng 78,22%</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extLst>
                  <a:ext uri="{0D108BD9-81ED-4DB2-BD59-A6C34878D82A}">
                    <a16:rowId xmlns:a16="http://schemas.microsoft.com/office/drawing/2014/main" val="1376833557"/>
                  </a:ext>
                </a:extLst>
              </a:tr>
              <a:tr h="1055424">
                <a:tc>
                  <a:txBody>
                    <a:bodyPr/>
                    <a:lstStyle/>
                    <a:p>
                      <a:pPr algn="just">
                        <a:lnSpc>
                          <a:spcPct val="107000"/>
                        </a:lnSpc>
                        <a:spcAft>
                          <a:spcPts val="800"/>
                        </a:spcAft>
                        <a:buNone/>
                      </a:pPr>
                      <a:r>
                        <a:rPr lang="en-US" sz="1600" kern="0">
                          <a:effectLst/>
                        </a:rPr>
                        <a:t>Hematit, magnetit, chamosit, diopsit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Khoáng silicat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300 g/t muối natri của HA</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10,5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Thuốc tập hợp: Flotigam EDA 90 g/t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 hồi Fe: 84%, SiO₂ trong tinh quặng: 2,8%</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extLst>
                  <a:ext uri="{0D108BD9-81ED-4DB2-BD59-A6C34878D82A}">
                    <a16:rowId xmlns:a16="http://schemas.microsoft.com/office/drawing/2014/main" val="2187343874"/>
                  </a:ext>
                </a:extLst>
              </a:tr>
              <a:tr h="786978">
                <a:tc>
                  <a:txBody>
                    <a:bodyPr/>
                    <a:lstStyle/>
                    <a:p>
                      <a:pPr algn="just">
                        <a:lnSpc>
                          <a:spcPct val="107000"/>
                        </a:lnSpc>
                        <a:spcAft>
                          <a:spcPts val="800"/>
                        </a:spcAft>
                        <a:buNone/>
                      </a:pPr>
                      <a:r>
                        <a:rPr lang="en-US" sz="1600" kern="0">
                          <a:effectLst/>
                        </a:rPr>
                        <a:t>Galena</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Chalcopyrit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SH: 8 × 10⁻⁵ mol/L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6,5–7</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Thuốc tập hợp: BX 8 × 10⁻⁵ mol/L; MIBC 10 mg/L; H₂O₂ 2 × 10⁻⁴ M</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 hồi galena: 5%; chalcopyrit: 94%</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extLst>
                  <a:ext uri="{0D108BD9-81ED-4DB2-BD59-A6C34878D82A}">
                    <a16:rowId xmlns:a16="http://schemas.microsoft.com/office/drawing/2014/main" val="2294858385"/>
                  </a:ext>
                </a:extLst>
              </a:tr>
            </a:tbl>
          </a:graphicData>
        </a:graphic>
      </p:graphicFrame>
    </p:spTree>
    <p:extLst>
      <p:ext uri="{BB962C8B-B14F-4D97-AF65-F5344CB8AC3E}">
        <p14:creationId xmlns:p14="http://schemas.microsoft.com/office/powerpoint/2010/main" val="14861773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2A2DF-5F0D-BC0F-82B4-EE4BA222D937}"/>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BE3A34C3-0123-EE87-519C-3C4B48F856B5}"/>
              </a:ext>
            </a:extLst>
          </p:cNvPr>
          <p:cNvSpPr>
            <a:spLocks noGrp="1" noChangeArrowheads="1"/>
          </p:cNvSpPr>
          <p:nvPr>
            <p:ph type="title"/>
          </p:nvPr>
        </p:nvSpPr>
        <p:spPr/>
        <p:txBody>
          <a:bodyPr/>
          <a:lstStyle/>
          <a:p>
            <a:pPr lvl="1"/>
            <a:r>
              <a:rPr lang="en-US"/>
              <a:t>Ứng dụng của axit Humic</a:t>
            </a:r>
          </a:p>
        </p:txBody>
      </p:sp>
      <p:graphicFrame>
        <p:nvGraphicFramePr>
          <p:cNvPr id="2" name="Table 1">
            <a:extLst>
              <a:ext uri="{FF2B5EF4-FFF2-40B4-BE49-F238E27FC236}">
                <a16:creationId xmlns:a16="http://schemas.microsoft.com/office/drawing/2014/main" id="{70EA33DB-85C7-434F-058F-6E4F97C3CC3D}"/>
              </a:ext>
            </a:extLst>
          </p:cNvPr>
          <p:cNvGraphicFramePr>
            <a:graphicFrameLocks noGrp="1"/>
          </p:cNvGraphicFramePr>
          <p:nvPr>
            <p:extLst>
              <p:ext uri="{D42A27DB-BD31-4B8C-83A1-F6EECF244321}">
                <p14:modId xmlns:p14="http://schemas.microsoft.com/office/powerpoint/2010/main" val="3983332995"/>
              </p:ext>
            </p:extLst>
          </p:nvPr>
        </p:nvGraphicFramePr>
        <p:xfrm>
          <a:off x="53751" y="1090229"/>
          <a:ext cx="9036497" cy="5507124"/>
        </p:xfrm>
        <a:graphic>
          <a:graphicData uri="http://schemas.openxmlformats.org/drawingml/2006/table">
            <a:tbl>
              <a:tblPr firstRow="1" firstCol="1" bandRow="1">
                <a:tableStyleId>{5C22544A-7EE6-4342-B048-85BDC9FD1C3A}</a:tableStyleId>
              </a:tblPr>
              <a:tblGrid>
                <a:gridCol w="1570069">
                  <a:extLst>
                    <a:ext uri="{9D8B030D-6E8A-4147-A177-3AD203B41FA5}">
                      <a16:colId xmlns:a16="http://schemas.microsoft.com/office/drawing/2014/main" val="868950478"/>
                    </a:ext>
                  </a:extLst>
                </a:gridCol>
                <a:gridCol w="1177066">
                  <a:extLst>
                    <a:ext uri="{9D8B030D-6E8A-4147-A177-3AD203B41FA5}">
                      <a16:colId xmlns:a16="http://schemas.microsoft.com/office/drawing/2014/main" val="1051872487"/>
                    </a:ext>
                  </a:extLst>
                </a:gridCol>
                <a:gridCol w="1296155">
                  <a:extLst>
                    <a:ext uri="{9D8B030D-6E8A-4147-A177-3AD203B41FA5}">
                      <a16:colId xmlns:a16="http://schemas.microsoft.com/office/drawing/2014/main" val="1647565283"/>
                    </a:ext>
                  </a:extLst>
                </a:gridCol>
                <a:gridCol w="732095">
                  <a:extLst>
                    <a:ext uri="{9D8B030D-6E8A-4147-A177-3AD203B41FA5}">
                      <a16:colId xmlns:a16="http://schemas.microsoft.com/office/drawing/2014/main" val="2152922008"/>
                    </a:ext>
                  </a:extLst>
                </a:gridCol>
                <a:gridCol w="1903104">
                  <a:extLst>
                    <a:ext uri="{9D8B030D-6E8A-4147-A177-3AD203B41FA5}">
                      <a16:colId xmlns:a16="http://schemas.microsoft.com/office/drawing/2014/main" val="368432595"/>
                    </a:ext>
                  </a:extLst>
                </a:gridCol>
                <a:gridCol w="2358008">
                  <a:extLst>
                    <a:ext uri="{9D8B030D-6E8A-4147-A177-3AD203B41FA5}">
                      <a16:colId xmlns:a16="http://schemas.microsoft.com/office/drawing/2014/main" val="370839926"/>
                    </a:ext>
                  </a:extLst>
                </a:gridCol>
              </a:tblGrid>
              <a:tr h="518371">
                <a:tc>
                  <a:txBody>
                    <a:bodyPr/>
                    <a:lstStyle/>
                    <a:p>
                      <a:pPr algn="just">
                        <a:lnSpc>
                          <a:spcPct val="107000"/>
                        </a:lnSpc>
                        <a:spcAft>
                          <a:spcPts val="800"/>
                        </a:spcAft>
                        <a:buNone/>
                      </a:pPr>
                      <a:r>
                        <a:rPr lang="en-US" sz="1600" kern="0">
                          <a:effectLst/>
                        </a:rPr>
                        <a:t>Khoáng bị đè chìm</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Khoáng đi kèm</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Chi phí tối ưu</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pH tối ưu</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Thuốc tuyển và điều kiện khác</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Mô tả</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extLst>
                  <a:ext uri="{0D108BD9-81ED-4DB2-BD59-A6C34878D82A}">
                    <a16:rowId xmlns:a16="http://schemas.microsoft.com/office/drawing/2014/main" val="2910304181"/>
                  </a:ext>
                </a:extLst>
              </a:tr>
              <a:tr h="1055093">
                <a:tc>
                  <a:txBody>
                    <a:bodyPr/>
                    <a:lstStyle/>
                    <a:p>
                      <a:pPr algn="just">
                        <a:lnSpc>
                          <a:spcPct val="107000"/>
                        </a:lnSpc>
                        <a:spcAft>
                          <a:spcPts val="800"/>
                        </a:spcAft>
                        <a:buNone/>
                      </a:pPr>
                      <a:r>
                        <a:rPr lang="en-US" sz="1600" kern="0">
                          <a:effectLst/>
                        </a:rPr>
                        <a:t>Tro bay</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Carbon chưa cháy</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0,15 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10</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Thuốc tập hợp: dầu hỏa nhũ hóa 0,5 g/L; Chất tạo bọt: rượu n-butyl 0,05 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Loại bỏ carbon: 93,2%</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extLst>
                  <a:ext uri="{0D108BD9-81ED-4DB2-BD59-A6C34878D82A}">
                    <a16:rowId xmlns:a16="http://schemas.microsoft.com/office/drawing/2014/main" val="425860181"/>
                  </a:ext>
                </a:extLst>
              </a:tr>
              <a:tr h="786732">
                <a:tc>
                  <a:txBody>
                    <a:bodyPr/>
                    <a:lstStyle/>
                    <a:p>
                      <a:pPr algn="just">
                        <a:lnSpc>
                          <a:spcPct val="107000"/>
                        </a:lnSpc>
                        <a:spcAft>
                          <a:spcPts val="800"/>
                        </a:spcAft>
                        <a:buNone/>
                      </a:pPr>
                      <a:r>
                        <a:rPr lang="en-US" sz="1600" kern="0">
                          <a:effectLst/>
                        </a:rPr>
                        <a:t>Thạch anh, sericit, felspat, plagiocla</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Chalcopyrit, chalcocit, molypdenit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50 g/t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9,5</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Thuốc tập hợp: bột HA; chất tạo bọt: MIBC 20 g/t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Hiệu suất tách: 38,77%; Hàm lượng Cu: 2,93%; Mo: 0,11%; Fe: 5,11%</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extLst>
                  <a:ext uri="{0D108BD9-81ED-4DB2-BD59-A6C34878D82A}">
                    <a16:rowId xmlns:a16="http://schemas.microsoft.com/office/drawing/2014/main" val="1346843373"/>
                  </a:ext>
                </a:extLst>
              </a:tr>
              <a:tr h="786732">
                <a:tc>
                  <a:txBody>
                    <a:bodyPr/>
                    <a:lstStyle/>
                    <a:p>
                      <a:pPr algn="just">
                        <a:lnSpc>
                          <a:spcPct val="107000"/>
                        </a:lnSpc>
                        <a:spcAft>
                          <a:spcPts val="800"/>
                        </a:spcAft>
                        <a:buNone/>
                      </a:pPr>
                      <a:r>
                        <a:rPr lang="en-US" sz="1600" kern="0">
                          <a:effectLst/>
                        </a:rPr>
                        <a:t>Hematit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Augit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20 mg/L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10</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Thuốc tập hợp: DDA 40 mg/L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90,1% thu hồi Fe, hàm lượng Fe: 63,6% ở tỷ lệ 90:10 hematit:augit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extLst>
                  <a:ext uri="{0D108BD9-81ED-4DB2-BD59-A6C34878D82A}">
                    <a16:rowId xmlns:a16="http://schemas.microsoft.com/office/drawing/2014/main" val="2352802791"/>
                  </a:ext>
                </a:extLst>
              </a:tr>
              <a:tr h="786732">
                <a:tc>
                  <a:txBody>
                    <a:bodyPr/>
                    <a:lstStyle/>
                    <a:p>
                      <a:pPr algn="just">
                        <a:lnSpc>
                          <a:spcPct val="107000"/>
                        </a:lnSpc>
                        <a:spcAft>
                          <a:spcPts val="800"/>
                        </a:spcAft>
                        <a:buNone/>
                      </a:pPr>
                      <a:r>
                        <a:rPr lang="en-US" sz="1600" kern="0">
                          <a:effectLst/>
                        </a:rPr>
                        <a:t>Hematit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Hornblende</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10</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91,3% thu hồi Fe, hàm lượng Fe: 63,5% ở tỷ lệ 90:10 hematit:hornblende</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extLst>
                  <a:ext uri="{0D108BD9-81ED-4DB2-BD59-A6C34878D82A}">
                    <a16:rowId xmlns:a16="http://schemas.microsoft.com/office/drawing/2014/main" val="2462762329"/>
                  </a:ext>
                </a:extLst>
              </a:tr>
              <a:tr h="1055093">
                <a:tc>
                  <a:txBody>
                    <a:bodyPr/>
                    <a:lstStyle/>
                    <a:p>
                      <a:pPr algn="just">
                        <a:lnSpc>
                          <a:spcPct val="107000"/>
                        </a:lnSpc>
                        <a:spcAft>
                          <a:spcPts val="800"/>
                        </a:spcAft>
                        <a:buNone/>
                      </a:pPr>
                      <a:r>
                        <a:rPr lang="en-US" sz="1600" kern="0">
                          <a:effectLst/>
                        </a:rPr>
                        <a:t>Hematit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Hornblende và augit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500 g/t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10</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Thuốc tập hợp: DDA 300 g/t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Kết quả thử nghiệm mẻ: 67% Fe, 2,8% SiO₂ trong tinh quặng, thu hồi Fe: 92%</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extLst>
                  <a:ext uri="{0D108BD9-81ED-4DB2-BD59-A6C34878D82A}">
                    <a16:rowId xmlns:a16="http://schemas.microsoft.com/office/drawing/2014/main" val="2561433790"/>
                  </a:ext>
                </a:extLst>
              </a:tr>
              <a:tr h="518371">
                <a:tc>
                  <a:txBody>
                    <a:bodyPr/>
                    <a:lstStyle/>
                    <a:p>
                      <a:pPr algn="just">
                        <a:lnSpc>
                          <a:spcPct val="107000"/>
                        </a:lnSpc>
                        <a:spcAft>
                          <a:spcPts val="800"/>
                        </a:spcAft>
                        <a:buNone/>
                      </a:pPr>
                      <a:r>
                        <a:rPr lang="en-US" sz="1600" kern="0">
                          <a:effectLst/>
                        </a:rPr>
                        <a:t>Canxit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Scheelit</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60 mg/L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8</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Thuốc tập hợp: NaOL 2 × 10⁻⁴ mol/L</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tc>
                  <a:txBody>
                    <a:bodyPr/>
                    <a:lstStyle/>
                    <a:p>
                      <a:pPr algn="just">
                        <a:lnSpc>
                          <a:spcPct val="107000"/>
                        </a:lnSpc>
                        <a:spcAft>
                          <a:spcPts val="800"/>
                        </a:spcAft>
                        <a:buNone/>
                      </a:pPr>
                      <a:r>
                        <a:rPr lang="en-US" sz="1600" kern="0">
                          <a:effectLst/>
                        </a:rPr>
                        <a:t>Thu hồi scheelit: 90%; canxit: gần như bằng 0</a:t>
                      </a:r>
                      <a:endParaRPr lang="en-US"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8659" marR="18659" marT="0" marB="0" anchor="ctr"/>
                </a:tc>
                <a:extLst>
                  <a:ext uri="{0D108BD9-81ED-4DB2-BD59-A6C34878D82A}">
                    <a16:rowId xmlns:a16="http://schemas.microsoft.com/office/drawing/2014/main" val="2575899162"/>
                  </a:ext>
                </a:extLst>
              </a:tr>
            </a:tbl>
          </a:graphicData>
        </a:graphic>
      </p:graphicFrame>
    </p:spTree>
    <p:extLst>
      <p:ext uri="{BB962C8B-B14F-4D97-AF65-F5344CB8AC3E}">
        <p14:creationId xmlns:p14="http://schemas.microsoft.com/office/powerpoint/2010/main" val="4749179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61897-170F-CCBE-9ADC-B2A2B82AAB58}"/>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E68410D1-5521-B015-C3C2-876B8EBE49DC}"/>
              </a:ext>
            </a:extLst>
          </p:cNvPr>
          <p:cNvSpPr>
            <a:spLocks noGrp="1" noChangeArrowheads="1"/>
          </p:cNvSpPr>
          <p:nvPr>
            <p:ph type="title"/>
          </p:nvPr>
        </p:nvSpPr>
        <p:spPr>
          <a:xfrm>
            <a:off x="304800" y="152400"/>
            <a:ext cx="8458200" cy="563563"/>
          </a:xfrm>
        </p:spPr>
        <p:txBody>
          <a:bodyPr wrap="square" anchor="ctr">
            <a:normAutofit/>
          </a:bodyPr>
          <a:lstStyle/>
          <a:p>
            <a:pPr lvl="1">
              <a:lnSpc>
                <a:spcPct val="90000"/>
              </a:lnSpc>
            </a:pPr>
            <a:r>
              <a:rPr lang="en-US"/>
              <a:t>Kết luận</a:t>
            </a:r>
          </a:p>
        </p:txBody>
      </p:sp>
      <p:graphicFrame>
        <p:nvGraphicFramePr>
          <p:cNvPr id="4" name="Table 3">
            <a:extLst>
              <a:ext uri="{FF2B5EF4-FFF2-40B4-BE49-F238E27FC236}">
                <a16:creationId xmlns:a16="http://schemas.microsoft.com/office/drawing/2014/main" id="{764C563D-6065-A36B-1DAA-104A7D3C493F}"/>
              </a:ext>
            </a:extLst>
          </p:cNvPr>
          <p:cNvGraphicFramePr>
            <a:graphicFrameLocks noGrp="1"/>
          </p:cNvGraphicFramePr>
          <p:nvPr>
            <p:extLst>
              <p:ext uri="{D42A27DB-BD31-4B8C-83A1-F6EECF244321}">
                <p14:modId xmlns:p14="http://schemas.microsoft.com/office/powerpoint/2010/main" val="1417471940"/>
              </p:ext>
            </p:extLst>
          </p:nvPr>
        </p:nvGraphicFramePr>
        <p:xfrm>
          <a:off x="179513" y="1124744"/>
          <a:ext cx="8712969" cy="5184574"/>
        </p:xfrm>
        <a:graphic>
          <a:graphicData uri="http://schemas.openxmlformats.org/drawingml/2006/table">
            <a:tbl>
              <a:tblPr firstRow="1" bandRow="1">
                <a:tableStyleId>{5C22544A-7EE6-4342-B048-85BDC9FD1C3A}</a:tableStyleId>
              </a:tblPr>
              <a:tblGrid>
                <a:gridCol w="1860444">
                  <a:extLst>
                    <a:ext uri="{9D8B030D-6E8A-4147-A177-3AD203B41FA5}">
                      <a16:colId xmlns:a16="http://schemas.microsoft.com/office/drawing/2014/main" val="2936395061"/>
                    </a:ext>
                  </a:extLst>
                </a:gridCol>
                <a:gridCol w="2046292">
                  <a:extLst>
                    <a:ext uri="{9D8B030D-6E8A-4147-A177-3AD203B41FA5}">
                      <a16:colId xmlns:a16="http://schemas.microsoft.com/office/drawing/2014/main" val="1465991362"/>
                    </a:ext>
                  </a:extLst>
                </a:gridCol>
                <a:gridCol w="2745073">
                  <a:extLst>
                    <a:ext uri="{9D8B030D-6E8A-4147-A177-3AD203B41FA5}">
                      <a16:colId xmlns:a16="http://schemas.microsoft.com/office/drawing/2014/main" val="2643829906"/>
                    </a:ext>
                  </a:extLst>
                </a:gridCol>
                <a:gridCol w="2061160">
                  <a:extLst>
                    <a:ext uri="{9D8B030D-6E8A-4147-A177-3AD203B41FA5}">
                      <a16:colId xmlns:a16="http://schemas.microsoft.com/office/drawing/2014/main" val="3108252459"/>
                    </a:ext>
                  </a:extLst>
                </a:gridCol>
              </a:tblGrid>
              <a:tr h="751425">
                <a:tc>
                  <a:txBody>
                    <a:bodyPr/>
                    <a:lstStyle/>
                    <a:p>
                      <a:pPr algn="ctr" fontAlgn="ctr">
                        <a:buNone/>
                      </a:pPr>
                      <a:r>
                        <a:rPr lang="en-US" sz="1900" u="none" strike="noStrike">
                          <a:effectLst/>
                        </a:rPr>
                        <a:t>Nhóm chất</a:t>
                      </a:r>
                      <a:endParaRPr lang="en-US" sz="1900" b="1" i="0" u="none" strike="noStrike">
                        <a:solidFill>
                          <a:srgbClr val="000000"/>
                        </a:solidFill>
                        <a:effectLst/>
                        <a:latin typeface="Times New Roman" panose="02020603050405020304" pitchFamily="18" charset="0"/>
                      </a:endParaRPr>
                    </a:p>
                  </a:txBody>
                  <a:tcPr marL="11234" marR="11234" marT="11234" marB="0" anchor="ctr"/>
                </a:tc>
                <a:tc>
                  <a:txBody>
                    <a:bodyPr/>
                    <a:lstStyle/>
                    <a:p>
                      <a:pPr algn="ctr" fontAlgn="ctr">
                        <a:buNone/>
                      </a:pPr>
                      <a:r>
                        <a:rPr lang="en-US" sz="1900" u="none" strike="noStrike">
                          <a:effectLst/>
                        </a:rPr>
                        <a:t>Nguồn gốc</a:t>
                      </a:r>
                      <a:endParaRPr lang="en-US" sz="1900" b="1" i="0" u="none" strike="noStrike">
                        <a:solidFill>
                          <a:srgbClr val="000000"/>
                        </a:solidFill>
                        <a:effectLst/>
                        <a:latin typeface="Times New Roman" panose="02020603050405020304" pitchFamily="18" charset="0"/>
                      </a:endParaRPr>
                    </a:p>
                  </a:txBody>
                  <a:tcPr marL="11234" marR="11234" marT="11234" marB="0" anchor="ctr"/>
                </a:tc>
                <a:tc>
                  <a:txBody>
                    <a:bodyPr/>
                    <a:lstStyle/>
                    <a:p>
                      <a:pPr algn="ctr" fontAlgn="ctr">
                        <a:buNone/>
                      </a:pPr>
                      <a:r>
                        <a:rPr lang="vi-VN" sz="1900" u="none" strike="noStrike">
                          <a:effectLst/>
                        </a:rPr>
                        <a:t>Cơ chế chính</a:t>
                      </a:r>
                      <a:endParaRPr lang="vi-VN" sz="1900" b="1" i="0" u="none" strike="noStrike">
                        <a:solidFill>
                          <a:srgbClr val="000000"/>
                        </a:solidFill>
                        <a:effectLst/>
                        <a:latin typeface="Times New Roman" panose="02020603050405020304" pitchFamily="18" charset="0"/>
                      </a:endParaRPr>
                    </a:p>
                  </a:txBody>
                  <a:tcPr marL="11234" marR="11234" marT="11234" marB="0" anchor="ctr"/>
                </a:tc>
                <a:tc>
                  <a:txBody>
                    <a:bodyPr/>
                    <a:lstStyle/>
                    <a:p>
                      <a:pPr algn="ctr" fontAlgn="ctr">
                        <a:buNone/>
                      </a:pPr>
                      <a:r>
                        <a:rPr lang="en-US" sz="1900" u="none" strike="noStrike">
                          <a:effectLst/>
                        </a:rPr>
                        <a:t>Khoáng bị đè chìm phổ biến</a:t>
                      </a:r>
                      <a:endParaRPr lang="en-US" sz="1900" b="1" i="0" u="none" strike="noStrike">
                        <a:solidFill>
                          <a:srgbClr val="000000"/>
                        </a:solidFill>
                        <a:effectLst/>
                        <a:latin typeface="Times New Roman" panose="02020603050405020304" pitchFamily="18" charset="0"/>
                      </a:endParaRPr>
                    </a:p>
                  </a:txBody>
                  <a:tcPr marL="11234" marR="11234" marT="11234" marB="0" anchor="ctr"/>
                </a:tc>
                <a:extLst>
                  <a:ext uri="{0D108BD9-81ED-4DB2-BD59-A6C34878D82A}">
                    <a16:rowId xmlns:a16="http://schemas.microsoft.com/office/drawing/2014/main" val="2407044109"/>
                  </a:ext>
                </a:extLst>
              </a:tr>
              <a:tr h="751425">
                <a:tc>
                  <a:txBody>
                    <a:bodyPr/>
                    <a:lstStyle/>
                    <a:p>
                      <a:pPr algn="l" fontAlgn="ctr">
                        <a:buNone/>
                      </a:pPr>
                      <a:r>
                        <a:rPr lang="en-US" sz="1900" u="none" strike="noStrike">
                          <a:effectLst/>
                        </a:rPr>
                        <a:t>Tinh bột, CMC</a:t>
                      </a:r>
                      <a:endParaRPr lang="en-US" sz="1900" b="0" i="0" u="none" strike="noStrike">
                        <a:solidFill>
                          <a:srgbClr val="000000"/>
                        </a:solidFill>
                        <a:effectLst/>
                        <a:latin typeface="Times New Roman" panose="02020603050405020304" pitchFamily="18" charset="0"/>
                      </a:endParaRPr>
                    </a:p>
                  </a:txBody>
                  <a:tcPr marL="11234" marR="11234" marT="11234" marB="0" anchor="ctr"/>
                </a:tc>
                <a:tc>
                  <a:txBody>
                    <a:bodyPr/>
                    <a:lstStyle/>
                    <a:p>
                      <a:pPr algn="l" fontAlgn="ctr">
                        <a:buNone/>
                      </a:pPr>
                      <a:r>
                        <a:rPr lang="en-US" sz="1900" u="none" strike="noStrike">
                          <a:effectLst/>
                        </a:rPr>
                        <a:t>Thực vật</a:t>
                      </a:r>
                      <a:endParaRPr lang="en-US" sz="1900" b="0" i="0" u="none" strike="noStrike">
                        <a:solidFill>
                          <a:srgbClr val="000000"/>
                        </a:solidFill>
                        <a:effectLst/>
                        <a:latin typeface="Times New Roman" panose="02020603050405020304" pitchFamily="18" charset="0"/>
                      </a:endParaRPr>
                    </a:p>
                  </a:txBody>
                  <a:tcPr marL="11234" marR="11234" marT="11234" marB="0" anchor="ctr"/>
                </a:tc>
                <a:tc>
                  <a:txBody>
                    <a:bodyPr/>
                    <a:lstStyle/>
                    <a:p>
                      <a:pPr algn="l" fontAlgn="ctr">
                        <a:buNone/>
                      </a:pPr>
                      <a:r>
                        <a:rPr lang="vi-VN" sz="1900" u="none" strike="noStrike">
                          <a:effectLst/>
                        </a:rPr>
                        <a:t>Tạo lớp phủ ưa nước, chọn lọc</a:t>
                      </a:r>
                      <a:endParaRPr lang="vi-VN" sz="1900" b="0" i="0" u="none" strike="noStrike">
                        <a:solidFill>
                          <a:srgbClr val="000000"/>
                        </a:solidFill>
                        <a:effectLst/>
                        <a:latin typeface="Times New Roman" panose="02020603050405020304" pitchFamily="18" charset="0"/>
                      </a:endParaRPr>
                    </a:p>
                  </a:txBody>
                  <a:tcPr marL="11234" marR="11234" marT="11234" marB="0" anchor="ctr"/>
                </a:tc>
                <a:tc>
                  <a:txBody>
                    <a:bodyPr/>
                    <a:lstStyle/>
                    <a:p>
                      <a:pPr algn="l" fontAlgn="ctr">
                        <a:buNone/>
                      </a:pPr>
                      <a:r>
                        <a:rPr lang="sv-SE" sz="1900" u="none" strike="noStrike">
                          <a:effectLst/>
                        </a:rPr>
                        <a:t>Hematit, barit, thạch anh, talc</a:t>
                      </a:r>
                      <a:endParaRPr lang="sv-SE" sz="1900" b="0" i="0" u="none" strike="noStrike">
                        <a:solidFill>
                          <a:srgbClr val="000000"/>
                        </a:solidFill>
                        <a:effectLst/>
                        <a:latin typeface="Times New Roman" panose="02020603050405020304" pitchFamily="18" charset="0"/>
                      </a:endParaRPr>
                    </a:p>
                  </a:txBody>
                  <a:tcPr marL="11234" marR="11234" marT="11234" marB="0" anchor="ctr"/>
                </a:tc>
                <a:extLst>
                  <a:ext uri="{0D108BD9-81ED-4DB2-BD59-A6C34878D82A}">
                    <a16:rowId xmlns:a16="http://schemas.microsoft.com/office/drawing/2014/main" val="2958843294"/>
                  </a:ext>
                </a:extLst>
              </a:tr>
              <a:tr h="751425">
                <a:tc>
                  <a:txBody>
                    <a:bodyPr/>
                    <a:lstStyle/>
                    <a:p>
                      <a:pPr algn="l" fontAlgn="ctr">
                        <a:buNone/>
                      </a:pPr>
                      <a:r>
                        <a:rPr lang="en-US" sz="1900" u="none" strike="noStrike">
                          <a:effectLst/>
                        </a:rPr>
                        <a:t>Xanthan, GG</a:t>
                      </a:r>
                      <a:endParaRPr lang="en-US" sz="1900" b="0" i="0" u="none" strike="noStrike">
                        <a:solidFill>
                          <a:srgbClr val="000000"/>
                        </a:solidFill>
                        <a:effectLst/>
                        <a:latin typeface="Times New Roman" panose="02020603050405020304" pitchFamily="18" charset="0"/>
                      </a:endParaRPr>
                    </a:p>
                  </a:txBody>
                  <a:tcPr marL="11234" marR="11234" marT="11234" marB="0" anchor="ctr"/>
                </a:tc>
                <a:tc>
                  <a:txBody>
                    <a:bodyPr/>
                    <a:lstStyle/>
                    <a:p>
                      <a:pPr algn="l" fontAlgn="ctr">
                        <a:buNone/>
                      </a:pPr>
                      <a:r>
                        <a:rPr lang="en-US" sz="1900" u="none" strike="noStrike">
                          <a:effectLst/>
                        </a:rPr>
                        <a:t>Vi sinh, thực vật</a:t>
                      </a:r>
                      <a:endParaRPr lang="en-US" sz="1900" b="0" i="0" u="none" strike="noStrike">
                        <a:solidFill>
                          <a:srgbClr val="000000"/>
                        </a:solidFill>
                        <a:effectLst/>
                        <a:latin typeface="Times New Roman" panose="02020603050405020304" pitchFamily="18" charset="0"/>
                      </a:endParaRPr>
                    </a:p>
                  </a:txBody>
                  <a:tcPr marL="11234" marR="11234" marT="11234" marB="0" anchor="ctr"/>
                </a:tc>
                <a:tc>
                  <a:txBody>
                    <a:bodyPr/>
                    <a:lstStyle/>
                    <a:p>
                      <a:pPr algn="l" fontAlgn="ctr">
                        <a:buNone/>
                      </a:pPr>
                      <a:r>
                        <a:rPr lang="en-US" sz="1900" u="none" strike="noStrike">
                          <a:effectLst/>
                        </a:rPr>
                        <a:t>Kết bông / keo tụ / thay đổi điện tích bề mặt</a:t>
                      </a:r>
                      <a:endParaRPr lang="en-US" sz="1900" b="0" i="0" u="none" strike="noStrike">
                        <a:solidFill>
                          <a:srgbClr val="000000"/>
                        </a:solidFill>
                        <a:effectLst/>
                        <a:latin typeface="Times New Roman" panose="02020603050405020304" pitchFamily="18" charset="0"/>
                      </a:endParaRPr>
                    </a:p>
                  </a:txBody>
                  <a:tcPr marL="11234" marR="11234" marT="11234" marB="0" anchor="ctr"/>
                </a:tc>
                <a:tc>
                  <a:txBody>
                    <a:bodyPr/>
                    <a:lstStyle/>
                    <a:p>
                      <a:pPr algn="l" fontAlgn="ctr">
                        <a:buNone/>
                      </a:pPr>
                      <a:r>
                        <a:rPr lang="en-US" sz="1900" u="none" strike="noStrike">
                          <a:effectLst/>
                        </a:rPr>
                        <a:t>Talc, pyrit, Ni-silicat</a:t>
                      </a:r>
                      <a:endParaRPr lang="en-US" sz="1900" b="0" i="0" u="none" strike="noStrike">
                        <a:solidFill>
                          <a:srgbClr val="000000"/>
                        </a:solidFill>
                        <a:effectLst/>
                        <a:latin typeface="Times New Roman" panose="02020603050405020304" pitchFamily="18" charset="0"/>
                      </a:endParaRPr>
                    </a:p>
                  </a:txBody>
                  <a:tcPr marL="11234" marR="11234" marT="11234" marB="0" anchor="ctr"/>
                </a:tc>
                <a:extLst>
                  <a:ext uri="{0D108BD9-81ED-4DB2-BD59-A6C34878D82A}">
                    <a16:rowId xmlns:a16="http://schemas.microsoft.com/office/drawing/2014/main" val="765734555"/>
                  </a:ext>
                </a:extLst>
              </a:tr>
              <a:tr h="751425">
                <a:tc>
                  <a:txBody>
                    <a:bodyPr/>
                    <a:lstStyle/>
                    <a:p>
                      <a:pPr algn="l" fontAlgn="ctr">
                        <a:buNone/>
                      </a:pPr>
                      <a:r>
                        <a:rPr lang="en-US" sz="1900" u="none" strike="noStrike">
                          <a:effectLst/>
                        </a:rPr>
                        <a:t>Lignin, Tannin</a:t>
                      </a:r>
                      <a:endParaRPr lang="en-US" sz="1900" b="0" i="0" u="none" strike="noStrike">
                        <a:solidFill>
                          <a:srgbClr val="000000"/>
                        </a:solidFill>
                        <a:effectLst/>
                        <a:latin typeface="Times New Roman" panose="02020603050405020304" pitchFamily="18" charset="0"/>
                      </a:endParaRPr>
                    </a:p>
                  </a:txBody>
                  <a:tcPr marL="11234" marR="11234" marT="11234" marB="0" anchor="ctr"/>
                </a:tc>
                <a:tc>
                  <a:txBody>
                    <a:bodyPr/>
                    <a:lstStyle/>
                    <a:p>
                      <a:pPr algn="l" fontAlgn="ctr">
                        <a:buNone/>
                      </a:pPr>
                      <a:r>
                        <a:rPr lang="en-US" sz="1900" u="none" strike="noStrike">
                          <a:effectLst/>
                        </a:rPr>
                        <a:t>Gỗ, vỏ cây</a:t>
                      </a:r>
                      <a:endParaRPr lang="en-US" sz="1900" b="0" i="0" u="none" strike="noStrike">
                        <a:solidFill>
                          <a:srgbClr val="000000"/>
                        </a:solidFill>
                        <a:effectLst/>
                        <a:latin typeface="Times New Roman" panose="02020603050405020304" pitchFamily="18" charset="0"/>
                      </a:endParaRPr>
                    </a:p>
                  </a:txBody>
                  <a:tcPr marL="11234" marR="11234" marT="11234" marB="0" anchor="ctr"/>
                </a:tc>
                <a:tc>
                  <a:txBody>
                    <a:bodyPr/>
                    <a:lstStyle/>
                    <a:p>
                      <a:pPr algn="l" fontAlgn="ctr">
                        <a:buNone/>
                      </a:pPr>
                      <a:r>
                        <a:rPr lang="en-US" sz="1900" u="none" strike="noStrike">
                          <a:effectLst/>
                        </a:rPr>
                        <a:t>Hấp phụ chọn lọc ion Ca²⁺, phủ bề mặt</a:t>
                      </a:r>
                      <a:endParaRPr lang="en-US" sz="1900" b="0" i="0" u="none" strike="noStrike">
                        <a:solidFill>
                          <a:srgbClr val="000000"/>
                        </a:solidFill>
                        <a:effectLst/>
                        <a:latin typeface="Times New Roman" panose="02020603050405020304" pitchFamily="18" charset="0"/>
                      </a:endParaRPr>
                    </a:p>
                  </a:txBody>
                  <a:tcPr marL="11234" marR="11234" marT="11234" marB="0" anchor="ctr"/>
                </a:tc>
                <a:tc>
                  <a:txBody>
                    <a:bodyPr/>
                    <a:lstStyle/>
                    <a:p>
                      <a:pPr algn="l" fontAlgn="ctr">
                        <a:buNone/>
                      </a:pPr>
                      <a:r>
                        <a:rPr lang="en-US" sz="1900" u="none" strike="noStrike">
                          <a:effectLst/>
                        </a:rPr>
                        <a:t>Calcite, dolomit, pyrit, chalcopyrit</a:t>
                      </a:r>
                      <a:endParaRPr lang="en-US" sz="1900" b="0" i="0" u="none" strike="noStrike">
                        <a:solidFill>
                          <a:srgbClr val="000000"/>
                        </a:solidFill>
                        <a:effectLst/>
                        <a:latin typeface="Times New Roman" panose="02020603050405020304" pitchFamily="18" charset="0"/>
                      </a:endParaRPr>
                    </a:p>
                  </a:txBody>
                  <a:tcPr marL="11234" marR="11234" marT="11234" marB="0" anchor="ctr"/>
                </a:tc>
                <a:extLst>
                  <a:ext uri="{0D108BD9-81ED-4DB2-BD59-A6C34878D82A}">
                    <a16:rowId xmlns:a16="http://schemas.microsoft.com/office/drawing/2014/main" val="2507896085"/>
                  </a:ext>
                </a:extLst>
              </a:tr>
              <a:tr h="1089437">
                <a:tc>
                  <a:txBody>
                    <a:bodyPr/>
                    <a:lstStyle/>
                    <a:p>
                      <a:pPr algn="l" fontAlgn="ctr">
                        <a:buNone/>
                      </a:pPr>
                      <a:r>
                        <a:rPr lang="en-US" sz="1900" u="none" strike="noStrike">
                          <a:effectLst/>
                        </a:rPr>
                        <a:t>Acid citric</a:t>
                      </a:r>
                      <a:endParaRPr lang="en-US" sz="1900" b="0" i="0" u="none" strike="noStrike">
                        <a:solidFill>
                          <a:srgbClr val="000000"/>
                        </a:solidFill>
                        <a:effectLst/>
                        <a:latin typeface="Times New Roman" panose="02020603050405020304" pitchFamily="18" charset="0"/>
                      </a:endParaRPr>
                    </a:p>
                  </a:txBody>
                  <a:tcPr marL="11234" marR="11234" marT="11234" marB="0" anchor="ctr"/>
                </a:tc>
                <a:tc>
                  <a:txBody>
                    <a:bodyPr/>
                    <a:lstStyle/>
                    <a:p>
                      <a:pPr algn="l" fontAlgn="ctr">
                        <a:buNone/>
                      </a:pPr>
                      <a:r>
                        <a:rPr lang="vi-VN" sz="1900" u="none" strike="noStrike">
                          <a:effectLst/>
                        </a:rPr>
                        <a:t>Hữu cơ</a:t>
                      </a:r>
                      <a:endParaRPr lang="vi-VN" sz="1900" b="0" i="0" u="none" strike="noStrike">
                        <a:solidFill>
                          <a:srgbClr val="000000"/>
                        </a:solidFill>
                        <a:effectLst/>
                        <a:latin typeface="Times New Roman" panose="02020603050405020304" pitchFamily="18" charset="0"/>
                      </a:endParaRPr>
                    </a:p>
                  </a:txBody>
                  <a:tcPr marL="11234" marR="11234" marT="11234" marB="0" anchor="ctr"/>
                </a:tc>
                <a:tc>
                  <a:txBody>
                    <a:bodyPr/>
                    <a:lstStyle/>
                    <a:p>
                      <a:pPr algn="l" fontAlgn="ctr">
                        <a:buNone/>
                      </a:pPr>
                      <a:r>
                        <a:rPr lang="en-US" sz="1900" u="none" strike="noStrike">
                          <a:effectLst/>
                        </a:rPr>
                        <a:t>Chelate hóa Ca²⁺ / Al³⁺</a:t>
                      </a:r>
                      <a:endParaRPr lang="en-US" sz="1900" b="0" i="0" u="none" strike="noStrike">
                        <a:solidFill>
                          <a:srgbClr val="000000"/>
                        </a:solidFill>
                        <a:effectLst/>
                        <a:latin typeface="Times New Roman" panose="02020603050405020304" pitchFamily="18" charset="0"/>
                      </a:endParaRPr>
                    </a:p>
                  </a:txBody>
                  <a:tcPr marL="11234" marR="11234" marT="11234" marB="0" anchor="ctr"/>
                </a:tc>
                <a:tc>
                  <a:txBody>
                    <a:bodyPr/>
                    <a:lstStyle/>
                    <a:p>
                      <a:pPr algn="l" fontAlgn="ctr">
                        <a:buNone/>
                      </a:pPr>
                      <a:r>
                        <a:rPr lang="en-US" sz="1900" u="none" strike="noStrike">
                          <a:effectLst/>
                        </a:rPr>
                        <a:t>Calcite, fluorit, scheelit, slime silicat</a:t>
                      </a:r>
                      <a:endParaRPr lang="en-US" sz="1900" b="0" i="0" u="none" strike="noStrike">
                        <a:solidFill>
                          <a:srgbClr val="000000"/>
                        </a:solidFill>
                        <a:effectLst/>
                        <a:latin typeface="Times New Roman" panose="02020603050405020304" pitchFamily="18" charset="0"/>
                      </a:endParaRPr>
                    </a:p>
                  </a:txBody>
                  <a:tcPr marL="11234" marR="11234" marT="11234" marB="0" anchor="ctr"/>
                </a:tc>
                <a:extLst>
                  <a:ext uri="{0D108BD9-81ED-4DB2-BD59-A6C34878D82A}">
                    <a16:rowId xmlns:a16="http://schemas.microsoft.com/office/drawing/2014/main" val="3409313963"/>
                  </a:ext>
                </a:extLst>
              </a:tr>
              <a:tr h="1089437">
                <a:tc>
                  <a:txBody>
                    <a:bodyPr/>
                    <a:lstStyle/>
                    <a:p>
                      <a:pPr algn="l" fontAlgn="ctr">
                        <a:buNone/>
                      </a:pPr>
                      <a:r>
                        <a:rPr lang="en-US" sz="1900" u="none" strike="noStrike">
                          <a:effectLst/>
                        </a:rPr>
                        <a:t>Acid humic</a:t>
                      </a:r>
                      <a:endParaRPr lang="en-US" sz="1900" b="0" i="0" u="none" strike="noStrike">
                        <a:solidFill>
                          <a:srgbClr val="000000"/>
                        </a:solidFill>
                        <a:effectLst/>
                        <a:latin typeface="Times New Roman" panose="02020603050405020304" pitchFamily="18" charset="0"/>
                      </a:endParaRPr>
                    </a:p>
                  </a:txBody>
                  <a:tcPr marL="11234" marR="11234" marT="11234" marB="0" anchor="ctr"/>
                </a:tc>
                <a:tc>
                  <a:txBody>
                    <a:bodyPr/>
                    <a:lstStyle/>
                    <a:p>
                      <a:pPr algn="l" fontAlgn="ctr">
                        <a:buNone/>
                      </a:pPr>
                      <a:r>
                        <a:rPr lang="en-US" sz="1900" u="none" strike="noStrike">
                          <a:effectLst/>
                        </a:rPr>
                        <a:t>Tự nhiên</a:t>
                      </a:r>
                      <a:endParaRPr lang="en-US" sz="1900" b="0" i="0" u="none" strike="noStrike">
                        <a:solidFill>
                          <a:srgbClr val="000000"/>
                        </a:solidFill>
                        <a:effectLst/>
                        <a:latin typeface="Times New Roman" panose="02020603050405020304" pitchFamily="18" charset="0"/>
                      </a:endParaRPr>
                    </a:p>
                  </a:txBody>
                  <a:tcPr marL="11234" marR="11234" marT="11234" marB="0" anchor="ctr"/>
                </a:tc>
                <a:tc>
                  <a:txBody>
                    <a:bodyPr/>
                    <a:lstStyle/>
                    <a:p>
                      <a:pPr algn="l" fontAlgn="ctr">
                        <a:buNone/>
                      </a:pPr>
                      <a:r>
                        <a:rPr lang="en-US" sz="1900" u="none" strike="noStrike">
                          <a:effectLst/>
                        </a:rPr>
                        <a:t>Phân tán / hấp phụ đa điểm</a:t>
                      </a:r>
                      <a:endParaRPr lang="en-US" sz="1900" b="0" i="0" u="none" strike="noStrike">
                        <a:solidFill>
                          <a:srgbClr val="000000"/>
                        </a:solidFill>
                        <a:effectLst/>
                        <a:latin typeface="Times New Roman" panose="02020603050405020304" pitchFamily="18" charset="0"/>
                      </a:endParaRPr>
                    </a:p>
                  </a:txBody>
                  <a:tcPr marL="11234" marR="11234" marT="11234" marB="0" anchor="ctr"/>
                </a:tc>
                <a:tc>
                  <a:txBody>
                    <a:bodyPr/>
                    <a:lstStyle/>
                    <a:p>
                      <a:pPr algn="l" fontAlgn="ctr">
                        <a:buNone/>
                      </a:pPr>
                      <a:r>
                        <a:rPr lang="en-US" sz="1900" u="none" strike="noStrike">
                          <a:effectLst/>
                        </a:rPr>
                        <a:t>Thạch anh, silicat, hematit, galena</a:t>
                      </a:r>
                      <a:endParaRPr lang="en-US" sz="1900" b="0" i="0" u="none" strike="noStrike">
                        <a:solidFill>
                          <a:srgbClr val="000000"/>
                        </a:solidFill>
                        <a:effectLst/>
                        <a:latin typeface="Times New Roman" panose="02020603050405020304" pitchFamily="18" charset="0"/>
                      </a:endParaRPr>
                    </a:p>
                  </a:txBody>
                  <a:tcPr marL="11234" marR="11234" marT="11234" marB="0" anchor="ctr"/>
                </a:tc>
                <a:extLst>
                  <a:ext uri="{0D108BD9-81ED-4DB2-BD59-A6C34878D82A}">
                    <a16:rowId xmlns:a16="http://schemas.microsoft.com/office/drawing/2014/main" val="330518588"/>
                  </a:ext>
                </a:extLst>
              </a:tr>
            </a:tbl>
          </a:graphicData>
        </a:graphic>
      </p:graphicFrame>
    </p:spTree>
    <p:extLst>
      <p:ext uri="{BB962C8B-B14F-4D97-AF65-F5344CB8AC3E}">
        <p14:creationId xmlns:p14="http://schemas.microsoft.com/office/powerpoint/2010/main" val="18817871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AutoShape 31" descr="https://sc01.alicdn.com/kf/UT8vzKqXNxaXXagOFbX4/221568214/UT8vzKqXNxaXXagOFbX4.jpg_.webp">
            <a:extLst>
              <a:ext uri="{FF2B5EF4-FFF2-40B4-BE49-F238E27FC236}">
                <a16:creationId xmlns:a16="http://schemas.microsoft.com/office/drawing/2014/main" id="{DE450D4B-7780-00E2-81AF-60C6F58952F2}"/>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Font typeface="Wingdings" panose="05000000000000000000" pitchFamily="2" charset="2"/>
              <a:buChar char="v"/>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endParaRPr lang="en-US" altLang="en-US" sz="1800"/>
          </a:p>
        </p:txBody>
      </p:sp>
      <p:pic>
        <p:nvPicPr>
          <p:cNvPr id="37891" name="Picture 4">
            <a:extLst>
              <a:ext uri="{FF2B5EF4-FFF2-40B4-BE49-F238E27FC236}">
                <a16:creationId xmlns:a16="http://schemas.microsoft.com/office/drawing/2014/main" id="{7F11AB09-B8A3-6E17-C6E6-FA5DCBB10EE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8" y="0"/>
            <a:ext cx="9144001" cy="660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sample">
  <a:themeElements>
    <a:clrScheme name="sample 1">
      <a:dk1>
        <a:srgbClr val="163794"/>
      </a:dk1>
      <a:lt1>
        <a:srgbClr val="FFFFFF"/>
      </a:lt1>
      <a:dk2>
        <a:srgbClr val="000000"/>
      </a:dk2>
      <a:lt2>
        <a:srgbClr val="C0C0C0"/>
      </a:lt2>
      <a:accent1>
        <a:srgbClr val="009999"/>
      </a:accent1>
      <a:accent2>
        <a:srgbClr val="990000"/>
      </a:accent2>
      <a:accent3>
        <a:srgbClr val="FFFFFF"/>
      </a:accent3>
      <a:accent4>
        <a:srgbClr val="112D7E"/>
      </a:accent4>
      <a:accent5>
        <a:srgbClr val="AACACA"/>
      </a:accent5>
      <a:accent6>
        <a:srgbClr val="8A0000"/>
      </a:accent6>
      <a:hlink>
        <a:srgbClr val="6699FF"/>
      </a:hlink>
      <a:folHlink>
        <a:srgbClr val="969696"/>
      </a:folHlink>
    </a:clrScheme>
    <a:fontScheme name="sample">
      <a:majorFont>
        <a:latin typeface="Verdan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ample 1">
        <a:dk1>
          <a:srgbClr val="163794"/>
        </a:dk1>
        <a:lt1>
          <a:srgbClr val="FFFFFF"/>
        </a:lt1>
        <a:dk2>
          <a:srgbClr val="000000"/>
        </a:dk2>
        <a:lt2>
          <a:srgbClr val="C0C0C0"/>
        </a:lt2>
        <a:accent1>
          <a:srgbClr val="009999"/>
        </a:accent1>
        <a:accent2>
          <a:srgbClr val="990000"/>
        </a:accent2>
        <a:accent3>
          <a:srgbClr val="FFFFFF"/>
        </a:accent3>
        <a:accent4>
          <a:srgbClr val="112D7E"/>
        </a:accent4>
        <a:accent5>
          <a:srgbClr val="AACACA"/>
        </a:accent5>
        <a:accent6>
          <a:srgbClr val="8A0000"/>
        </a:accent6>
        <a:hlink>
          <a:srgbClr val="6699FF"/>
        </a:hlink>
        <a:folHlink>
          <a:srgbClr val="969696"/>
        </a:folHlink>
      </a:clrScheme>
      <a:clrMap bg1="lt1" tx1="dk1" bg2="lt2" tx2="dk2" accent1="accent1" accent2="accent2" accent3="accent3" accent4="accent4" accent5="accent5" accent6="accent6" hlink="hlink" folHlink="folHlink"/>
    </a:extraClrScheme>
    <a:extraClrScheme>
      <a:clrScheme name="sample 2">
        <a:dk1>
          <a:srgbClr val="29698D"/>
        </a:dk1>
        <a:lt1>
          <a:srgbClr val="FFFFFF"/>
        </a:lt1>
        <a:dk2>
          <a:srgbClr val="000000"/>
        </a:dk2>
        <a:lt2>
          <a:srgbClr val="A1BABD"/>
        </a:lt2>
        <a:accent1>
          <a:srgbClr val="FF5050"/>
        </a:accent1>
        <a:accent2>
          <a:srgbClr val="FF9933"/>
        </a:accent2>
        <a:accent3>
          <a:srgbClr val="FFFFFF"/>
        </a:accent3>
        <a:accent4>
          <a:srgbClr val="215978"/>
        </a:accent4>
        <a:accent5>
          <a:srgbClr val="FFB3B3"/>
        </a:accent5>
        <a:accent6>
          <a:srgbClr val="E78A2D"/>
        </a:accent6>
        <a:hlink>
          <a:srgbClr val="00CC99"/>
        </a:hlink>
        <a:folHlink>
          <a:srgbClr val="83A6A7"/>
        </a:folHlink>
      </a:clrScheme>
      <a:clrMap bg1="lt1" tx1="dk1" bg2="lt2" tx2="dk2" accent1="accent1" accent2="accent2" accent3="accent3" accent4="accent4" accent5="accent5" accent6="accent6" hlink="hlink" folHlink="folHlink"/>
    </a:extraClrScheme>
    <a:extraClrScheme>
      <a:clrScheme name="sample 3">
        <a:dk1>
          <a:srgbClr val="666699"/>
        </a:dk1>
        <a:lt1>
          <a:srgbClr val="FFFFFF"/>
        </a:lt1>
        <a:dk2>
          <a:srgbClr val="000000"/>
        </a:dk2>
        <a:lt2>
          <a:srgbClr val="C0C0C0"/>
        </a:lt2>
        <a:accent1>
          <a:srgbClr val="72B88E"/>
        </a:accent1>
        <a:accent2>
          <a:srgbClr val="C78DD7"/>
        </a:accent2>
        <a:accent3>
          <a:srgbClr val="FFFFFF"/>
        </a:accent3>
        <a:accent4>
          <a:srgbClr val="565682"/>
        </a:accent4>
        <a:accent5>
          <a:srgbClr val="BCD8C6"/>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1987</TotalTime>
  <Words>5771</Words>
  <Application>Microsoft Office PowerPoint</Application>
  <PresentationFormat>On-screen Show (4:3)</PresentationFormat>
  <Paragraphs>1012</Paragraphs>
  <Slides>33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Times New Roman</vt:lpstr>
      <vt:lpstr>Verdana</vt:lpstr>
      <vt:lpstr>Wingdings</vt:lpstr>
      <vt:lpstr>sample</vt:lpstr>
      <vt:lpstr>Xu hướng sử dụng sàng rung tần số cao thay cho các thiết bị phân cấp trong sơ đồ nghiền vòng kín</vt:lpstr>
      <vt:lpstr>PowerPoint Presentation</vt:lpstr>
      <vt:lpstr>PowerPoint Presentation</vt:lpstr>
      <vt:lpstr>Tinh bột</vt:lpstr>
      <vt:lpstr>Ứng dụng tinh bột trong thực tế </vt:lpstr>
      <vt:lpstr>Ứng dụng tinh bột trong thực tế </vt:lpstr>
      <vt:lpstr>Cellulo</vt:lpstr>
      <vt:lpstr>Ứng dụng Cellulo trong thực tế</vt:lpstr>
      <vt:lpstr>Ứng dụng Cellulo trong thực tế</vt:lpstr>
      <vt:lpstr>Xanthan Gum (Keo xanthan)</vt:lpstr>
      <vt:lpstr>Ứng dụng Xanthat Gum trong thực tế</vt:lpstr>
      <vt:lpstr>Ứng dụng Xanthat Gum trong thực tế</vt:lpstr>
      <vt:lpstr>Gôm Guar (keo gôm) và ứng dụng</vt:lpstr>
      <vt:lpstr>Gôm Guar (keo gôm) và ứng dụng</vt:lpstr>
      <vt:lpstr>Gôm Guar (keo gôm) và ứng dụng</vt:lpstr>
      <vt:lpstr>PowerPoint Presentation</vt:lpstr>
      <vt:lpstr>Lignin</vt:lpstr>
      <vt:lpstr>Ứng dụng Lignin trong thực tế</vt:lpstr>
      <vt:lpstr>Ứng dụng Lignin trong thực tế</vt:lpstr>
      <vt:lpstr>Tannin</vt:lpstr>
      <vt:lpstr>Ứng dụng của Tannin</vt:lpstr>
      <vt:lpstr>Ứng dụng của Tannin</vt:lpstr>
      <vt:lpstr>Quebracho</vt:lpstr>
      <vt:lpstr>Ứng dụng Quebracho</vt:lpstr>
      <vt:lpstr>Ứng dụng Quebracho</vt:lpstr>
      <vt:lpstr>Axit hữu cơ</vt:lpstr>
      <vt:lpstr>Ứng dụng của axit Citric</vt:lpstr>
      <vt:lpstr>Ứng dụng của axit Citric</vt:lpstr>
      <vt:lpstr>Ứng dụng của axit Humic</vt:lpstr>
      <vt:lpstr>Ứng dụng của axit Humic</vt:lpstr>
      <vt:lpstr>Ứng dụng của axit Humic</vt:lpstr>
      <vt:lpstr>Kết luận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Admin</dc:creator>
  <cp:lastModifiedBy>Pham Van Luan</cp:lastModifiedBy>
  <cp:revision>116</cp:revision>
  <dcterms:created xsi:type="dcterms:W3CDTF">2015-11-29T04:10:44Z</dcterms:created>
  <dcterms:modified xsi:type="dcterms:W3CDTF">2025-07-25T03:48:56Z</dcterms:modified>
</cp:coreProperties>
</file>