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70" r:id="rId4"/>
    <p:sldId id="274" r:id="rId5"/>
    <p:sldId id="259" r:id="rId6"/>
    <p:sldId id="272" r:id="rId7"/>
    <p:sldId id="273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 snapToObjects="1">
      <p:cViewPr>
        <p:scale>
          <a:sx n="140" d="100"/>
          <a:sy n="140" d="100"/>
        </p:scale>
        <p:origin x="840" y="-1152"/>
      </p:cViewPr>
      <p:guideLst>
        <p:guide orient="horz" pos="218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vi.wikipedia.org/wiki/S%E1%BA%AFt" TargetMode="External"/><Relationship Id="rId3" Type="http://schemas.openxmlformats.org/officeDocument/2006/relationships/hyperlink" Target="https://vi.wikipedia.org/wiki/M%C3%A0u" TargetMode="External"/><Relationship Id="rId7" Type="http://schemas.openxmlformats.org/officeDocument/2006/relationships/hyperlink" Target="https://vi.wikipedia.org/wiki/H%E1%BB%A3p_kim" TargetMode="External"/><Relationship Id="rId12" Type="http://schemas.openxmlformats.org/officeDocument/2006/relationships/image" Target="../media/image1.jpeg"/><Relationship Id="rId2" Type="http://schemas.openxmlformats.org/officeDocument/2006/relationships/hyperlink" Target="https://vi.wikipedia.org/wiki/Kim_lo%E1%BA%A1i_chuy%E1%BB%83n_ti%E1%BA%BFp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vi.wikipedia.org/wiki/Chlor" TargetMode="External"/><Relationship Id="rId11" Type="http://schemas.openxmlformats.org/officeDocument/2006/relationships/hyperlink" Target="https://vi.wikipedia.org/wiki/T%C3%AAn_l%E1%BB%ADa_h%C3%A0nh_tr%C3%ACnh" TargetMode="External"/><Relationship Id="rId5" Type="http://schemas.openxmlformats.org/officeDocument/2006/relationships/hyperlink" Target="https://vi.wikipedia.org/wiki/N%C6%B0%E1%BB%9Bc_c%C6%B0%E1%BB%9Dng_toan" TargetMode="External"/><Relationship Id="rId10" Type="http://schemas.openxmlformats.org/officeDocument/2006/relationships/hyperlink" Target="https://vi.wikipedia.org/wiki/%C4%90%E1%BB%99ng_c%C6%A1_ph%E1%BA%A3n_l%E1%BB%B1c" TargetMode="External"/><Relationship Id="rId4" Type="http://schemas.openxmlformats.org/officeDocument/2006/relationships/hyperlink" Target="https://vi.wikipedia.org/wiki/N%C6%B0%E1%BB%9Bc_bi%E1%BB%83n" TargetMode="External"/><Relationship Id="rId9" Type="http://schemas.openxmlformats.org/officeDocument/2006/relationships/hyperlink" Target="https://vi.wikipedia.org/wiki/Nh%C3%B4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Tuyển quặng sa khoáng titan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Quy trình phổ biến trên thế giới và tại Việt Nam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3A24-D64E-74D7-A4F0-DE588F500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Tầm</a:t>
            </a:r>
            <a:r>
              <a:rPr lang="en-GB" dirty="0"/>
              <a:t> </a:t>
            </a:r>
            <a:r>
              <a:rPr lang="en-GB" dirty="0" err="1"/>
              <a:t>quan</a:t>
            </a:r>
            <a:r>
              <a:rPr lang="en-GB" dirty="0"/>
              <a:t> </a:t>
            </a:r>
            <a:r>
              <a:rPr lang="en-GB" dirty="0" err="1"/>
              <a:t>trọng</a:t>
            </a:r>
            <a:r>
              <a:rPr lang="en-GB" dirty="0"/>
              <a:t> </a:t>
            </a:r>
            <a:r>
              <a:rPr lang="en-GB" dirty="0" err="1"/>
              <a:t>của</a:t>
            </a:r>
            <a:r>
              <a:rPr lang="en-GB" dirty="0"/>
              <a:t> titan</a:t>
            </a:r>
            <a:endParaRPr lang="en-V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3A52B-3711-2DBA-5770-69EEB7EE1E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98278" y="1417638"/>
            <a:ext cx="5153797" cy="5334854"/>
          </a:xfrm>
        </p:spPr>
        <p:txBody>
          <a:bodyPr>
            <a:normAutofit lnSpcReduction="10000"/>
          </a:bodyPr>
          <a:lstStyle/>
          <a:p>
            <a:pPr algn="just"/>
            <a:r>
              <a:rPr lang="vi-VN" sz="2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Titan là một </a:t>
            </a:r>
            <a:r>
              <a:rPr lang="vi-VN" sz="2400" b="0" i="0" u="none" strike="noStrike" dirty="0">
                <a:effectLst/>
                <a:latin typeface="Arial" panose="020B0604020202020204" pitchFamily="34" charset="0"/>
                <a:hlinkClick r:id="rId2" tooltip="Kim loại chuyển tiếp"/>
              </a:rPr>
              <a:t>kim loại chuyển tiếp</a:t>
            </a:r>
            <a:r>
              <a:rPr lang="vi-VN" sz="2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có </a:t>
            </a:r>
            <a:r>
              <a:rPr lang="vi-VN" sz="2400" b="0" i="0" u="none" strike="noStrike" dirty="0">
                <a:effectLst/>
                <a:latin typeface="Arial" panose="020B0604020202020204" pitchFamily="34" charset="0"/>
                <a:hlinkClick r:id="rId3" tooltip="Màu"/>
              </a:rPr>
              <a:t>màu</a:t>
            </a:r>
            <a:r>
              <a:rPr lang="vi-VN" sz="2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trắng bạc, tỉ trọng thấp và độ bền cao. Titani không bị ăn mòn trong </a:t>
            </a:r>
            <a:r>
              <a:rPr lang="vi-VN" sz="2400" b="0" i="0" u="none" strike="noStrike" dirty="0">
                <a:effectLst/>
                <a:latin typeface="Arial" panose="020B0604020202020204" pitchFamily="34" charset="0"/>
                <a:hlinkClick r:id="rId4" tooltip="Nước biển"/>
              </a:rPr>
              <a:t>nước biển</a:t>
            </a:r>
            <a:r>
              <a:rPr lang="vi-VN" sz="2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vi-VN" sz="2400" b="0" i="0" u="none" strike="noStrike" dirty="0">
                <a:effectLst/>
                <a:latin typeface="Arial" panose="020B0604020202020204" pitchFamily="34" charset="0"/>
                <a:hlinkClick r:id="rId5" tooltip="Nước cường toan"/>
              </a:rPr>
              <a:t>nước cường toan</a:t>
            </a:r>
            <a:r>
              <a:rPr lang="vi-VN" sz="2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và </a:t>
            </a:r>
            <a:r>
              <a:rPr lang="vi-VN" sz="2400" b="0" i="0" u="none" strike="noStrike" dirty="0">
                <a:effectLst/>
                <a:latin typeface="Arial" panose="020B0604020202020204" pitchFamily="34" charset="0"/>
                <a:hlinkClick r:id="rId6" tooltip="Chlor"/>
              </a:rPr>
              <a:t>chlor</a:t>
            </a:r>
            <a:r>
              <a:rPr lang="vi-VN" sz="24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en-GB" sz="2400" dirty="0"/>
              <a:t>, </a:t>
            </a:r>
          </a:p>
          <a:p>
            <a:pPr algn="just"/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- T</a:t>
            </a:r>
            <a:r>
              <a:rPr lang="vi-VN" sz="20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itan được dùng trong các </a:t>
            </a:r>
            <a:r>
              <a:rPr lang="vi-VN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7" tooltip="Hợp kim"/>
              </a:rPr>
              <a:t>hợp kim</a:t>
            </a:r>
            <a:r>
              <a:rPr lang="vi-VN" sz="20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cứng và nhẹ (đặc biệt là với </a:t>
            </a:r>
            <a:r>
              <a:rPr lang="vi-VN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8" tooltip="Sắt"/>
              </a:rPr>
              <a:t>sắt</a:t>
            </a:r>
            <a:r>
              <a:rPr lang="vi-VN" sz="20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và </a:t>
            </a:r>
            <a:r>
              <a:rPr lang="vi-VN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9" tooltip="Nhôm"/>
              </a:rPr>
              <a:t>nhôm</a:t>
            </a:r>
            <a:r>
              <a:rPr lang="vi-VN" sz="20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được ứng dụng trong các </a:t>
            </a:r>
            <a:r>
              <a:rPr lang="vi-VN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10" tooltip="Động cơ phản lực"/>
              </a:rPr>
              <a:t>động cơ phản lực</a:t>
            </a:r>
            <a:r>
              <a:rPr lang="vi-VN" sz="20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vi-VN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11" tooltip="Tên lửa hành trình"/>
              </a:rPr>
              <a:t>tên lửa hành trình</a:t>
            </a:r>
            <a:r>
              <a:rPr lang="vi-VN" sz="2000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quy trình công nghiệp,…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400" dirty="0" err="1"/>
              <a:t>Ứng</a:t>
            </a:r>
            <a:r>
              <a:rPr lang="en-GB" sz="2400" dirty="0"/>
              <a:t> dung </a:t>
            </a:r>
            <a:r>
              <a:rPr lang="en-GB" sz="2400" dirty="0" err="1"/>
              <a:t>lớn</a:t>
            </a:r>
            <a:r>
              <a:rPr lang="en-GB" sz="2400" dirty="0"/>
              <a:t> </a:t>
            </a:r>
            <a:r>
              <a:rPr lang="en-GB" sz="2400" dirty="0" err="1"/>
              <a:t>nhất</a:t>
            </a:r>
            <a:r>
              <a:rPr lang="en-GB" sz="2400" dirty="0"/>
              <a:t> </a:t>
            </a:r>
            <a:r>
              <a:rPr lang="en-GB" sz="2400" dirty="0" err="1"/>
              <a:t>của</a:t>
            </a:r>
            <a:r>
              <a:rPr lang="en-GB" sz="2400" dirty="0"/>
              <a:t> titan </a:t>
            </a:r>
            <a:r>
              <a:rPr lang="en-GB" sz="2400" dirty="0" err="1"/>
              <a:t>là</a:t>
            </a:r>
            <a:r>
              <a:rPr lang="en-GB" sz="2400" dirty="0"/>
              <a:t> pigment </a:t>
            </a:r>
            <a:r>
              <a:rPr lang="en-GB" sz="2400" dirty="0" err="1"/>
              <a:t>TiO</a:t>
            </a:r>
            <a:r>
              <a:rPr lang="en-GB" sz="2400" dirty="0"/>
              <a:t>₂ do </a:t>
            </a:r>
            <a:r>
              <a:rPr lang="en-GB" sz="2400" dirty="0" err="1"/>
              <a:t>có</a:t>
            </a:r>
            <a:r>
              <a:rPr lang="en-GB" sz="2400" dirty="0"/>
              <a:t> </a:t>
            </a:r>
            <a:r>
              <a:rPr lang="en-GB" sz="2400" dirty="0" err="1"/>
              <a:t>tính</a:t>
            </a:r>
            <a:r>
              <a:rPr lang="en-GB" sz="2400" dirty="0"/>
              <a:t> </a:t>
            </a:r>
            <a:r>
              <a:rPr lang="en-GB" sz="2400" dirty="0" err="1"/>
              <a:t>che</a:t>
            </a:r>
            <a:r>
              <a:rPr lang="en-GB" sz="2400" dirty="0"/>
              <a:t> </a:t>
            </a:r>
            <a:r>
              <a:rPr lang="en-GB" sz="2400" dirty="0" err="1"/>
              <a:t>phủ</a:t>
            </a:r>
            <a:r>
              <a:rPr lang="en-GB" sz="2400" dirty="0"/>
              <a:t> </a:t>
            </a:r>
            <a:r>
              <a:rPr lang="en-GB" sz="2400" dirty="0" err="1"/>
              <a:t>cao</a:t>
            </a:r>
            <a:r>
              <a:rPr lang="en-GB" sz="2400" dirty="0"/>
              <a:t>, </a:t>
            </a:r>
            <a:r>
              <a:rPr lang="en-GB" sz="2400" dirty="0" err="1"/>
              <a:t>trơ</a:t>
            </a:r>
            <a:r>
              <a:rPr lang="en-GB" sz="2400" dirty="0"/>
              <a:t> </a:t>
            </a:r>
            <a:r>
              <a:rPr lang="en-GB" sz="2400" dirty="0" err="1"/>
              <a:t>về</a:t>
            </a:r>
            <a:r>
              <a:rPr lang="en-GB" sz="2400" dirty="0"/>
              <a:t> </a:t>
            </a:r>
            <a:r>
              <a:rPr lang="en-GB" sz="2400" dirty="0" err="1"/>
              <a:t>hoá</a:t>
            </a:r>
            <a:r>
              <a:rPr lang="en-GB" sz="2400" dirty="0"/>
              <a:t> </a:t>
            </a:r>
            <a:r>
              <a:rPr lang="en-GB" sz="2400" dirty="0" err="1"/>
              <a:t>học</a:t>
            </a:r>
            <a:r>
              <a:rPr lang="en-GB" sz="2400" dirty="0"/>
              <a:t>, an </a:t>
            </a:r>
            <a:r>
              <a:rPr lang="en-GB" sz="2400" dirty="0" err="1"/>
              <a:t>toàn</a:t>
            </a:r>
            <a:r>
              <a:rPr lang="en-GB" sz="2400" dirty="0"/>
              <a:t> </a:t>
            </a:r>
            <a:r>
              <a:rPr lang="en-GB" sz="2400" dirty="0" err="1"/>
              <a:t>sinh</a:t>
            </a:r>
            <a:r>
              <a:rPr lang="en-GB" sz="2400" dirty="0"/>
              <a:t> </a:t>
            </a:r>
            <a:r>
              <a:rPr lang="en-GB" sz="2400" dirty="0" err="1"/>
              <a:t>học</a:t>
            </a:r>
            <a:r>
              <a:rPr lang="en-GB" sz="2400" dirty="0"/>
              <a:t>, </a:t>
            </a:r>
            <a:r>
              <a:rPr lang="en-GB" sz="2400" dirty="0" err="1"/>
              <a:t>bền</a:t>
            </a:r>
            <a:r>
              <a:rPr lang="en-GB" sz="2400" dirty="0"/>
              <a:t> </a:t>
            </a:r>
            <a:r>
              <a:rPr lang="en-GB" sz="2400" dirty="0" err="1"/>
              <a:t>trong</a:t>
            </a:r>
            <a:r>
              <a:rPr lang="en-GB" sz="2400" dirty="0"/>
              <a:t> </a:t>
            </a:r>
            <a:r>
              <a:rPr lang="en-GB" sz="2400" dirty="0" err="1"/>
              <a:t>môi</a:t>
            </a:r>
            <a:r>
              <a:rPr lang="en-GB" sz="2400" dirty="0"/>
              <a:t> </a:t>
            </a:r>
            <a:r>
              <a:rPr lang="en-GB" sz="2400" dirty="0" err="1"/>
              <a:t>trường</a:t>
            </a:r>
            <a:endParaRPr lang="en-GB" sz="2400" dirty="0"/>
          </a:p>
          <a:p>
            <a:pPr algn="just"/>
            <a:r>
              <a:rPr lang="en-GB" sz="2400" dirty="0"/>
              <a:t> </a:t>
            </a:r>
            <a:r>
              <a:rPr lang="en-GB" sz="2400" dirty="0" err="1"/>
              <a:t>Quặng</a:t>
            </a:r>
            <a:r>
              <a:rPr lang="en-GB" sz="2400" dirty="0"/>
              <a:t> Titan </a:t>
            </a:r>
            <a:r>
              <a:rPr lang="en-GB" sz="2400" dirty="0" err="1"/>
              <a:t>chủ</a:t>
            </a:r>
            <a:r>
              <a:rPr lang="en-GB" sz="2400" dirty="0"/>
              <a:t> </a:t>
            </a:r>
            <a:r>
              <a:rPr lang="en-GB" sz="2400" dirty="0" err="1"/>
              <a:t>yếu</a:t>
            </a:r>
            <a:r>
              <a:rPr lang="en-GB" sz="2400" dirty="0"/>
              <a:t> </a:t>
            </a:r>
            <a:r>
              <a:rPr lang="en-GB" sz="2400" dirty="0" err="1"/>
              <a:t>ở</a:t>
            </a:r>
            <a:r>
              <a:rPr lang="en-GB" sz="2400" dirty="0"/>
              <a:t> </a:t>
            </a:r>
            <a:r>
              <a:rPr lang="en-GB" sz="2400" dirty="0" err="1"/>
              <a:t>dạng</a:t>
            </a:r>
            <a:r>
              <a:rPr lang="en-GB" sz="2400" dirty="0"/>
              <a:t> </a:t>
            </a:r>
            <a:r>
              <a:rPr lang="en-GB" sz="2400" dirty="0" err="1"/>
              <a:t>sa</a:t>
            </a:r>
            <a:r>
              <a:rPr lang="en-GB" sz="2400" dirty="0"/>
              <a:t> </a:t>
            </a:r>
            <a:r>
              <a:rPr lang="en-GB" sz="2400" dirty="0" err="1"/>
              <a:t>khoáng</a:t>
            </a:r>
            <a:r>
              <a:rPr lang="en-GB" sz="2400" dirty="0"/>
              <a:t> </a:t>
            </a:r>
            <a:r>
              <a:rPr lang="en-GB" sz="2400" dirty="0" err="1"/>
              <a:t>ven</a:t>
            </a:r>
            <a:r>
              <a:rPr lang="en-GB" sz="2400" dirty="0"/>
              <a:t> </a:t>
            </a:r>
            <a:r>
              <a:rPr lang="en-GB" sz="2400" dirty="0" err="1"/>
              <a:t>biển</a:t>
            </a:r>
            <a:r>
              <a:rPr lang="en-GB" sz="2400" dirty="0"/>
              <a:t> → </a:t>
            </a:r>
            <a:r>
              <a:rPr lang="en-GB" sz="2400" dirty="0" err="1"/>
              <a:t>dễ</a:t>
            </a:r>
            <a:r>
              <a:rPr lang="en-GB" sz="2400" dirty="0"/>
              <a:t> </a:t>
            </a:r>
            <a:r>
              <a:rPr lang="en-GB" sz="2400" dirty="0" err="1"/>
              <a:t>khai</a:t>
            </a:r>
            <a:r>
              <a:rPr lang="en-GB" sz="2400" dirty="0"/>
              <a:t> </a:t>
            </a:r>
            <a:r>
              <a:rPr lang="en-GB" sz="2400" dirty="0" err="1"/>
              <a:t>thác</a:t>
            </a:r>
            <a:endParaRPr lang="en-GB" sz="2400" dirty="0"/>
          </a:p>
          <a:p>
            <a:endParaRPr lang="en-VN" dirty="0"/>
          </a:p>
        </p:txBody>
      </p:sp>
      <p:pic>
        <p:nvPicPr>
          <p:cNvPr id="1026" name="Picture 2" descr="Titan A-Z ...">
            <a:extLst>
              <a:ext uri="{FF2B5EF4-FFF2-40B4-BE49-F238E27FC236}">
                <a16:creationId xmlns:a16="http://schemas.microsoft.com/office/drawing/2014/main" id="{B41F4585-EC9F-7641-F4B5-D8C2F86F724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6" y="2145322"/>
            <a:ext cx="3606352" cy="316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701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560F0-A036-114C-54A8-DE7C0E77B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Các</a:t>
            </a:r>
            <a:r>
              <a:rPr lang="en-GB" dirty="0"/>
              <a:t> </a:t>
            </a:r>
            <a:r>
              <a:rPr lang="en-GB" dirty="0" err="1"/>
              <a:t>khoáng</a:t>
            </a:r>
            <a:r>
              <a:rPr lang="en-GB" dirty="0"/>
              <a:t> </a:t>
            </a:r>
            <a:r>
              <a:rPr lang="en-GB" dirty="0" err="1"/>
              <a:t>vật</a:t>
            </a:r>
            <a:r>
              <a:rPr lang="en-GB" dirty="0"/>
              <a:t> titan </a:t>
            </a:r>
            <a:r>
              <a:rPr lang="en-GB" dirty="0" err="1"/>
              <a:t>chính</a:t>
            </a:r>
            <a:r>
              <a:rPr lang="en-GB" dirty="0"/>
              <a:t> </a:t>
            </a:r>
            <a:r>
              <a:rPr lang="en-GB" dirty="0" err="1"/>
              <a:t>trong</a:t>
            </a:r>
            <a:r>
              <a:rPr lang="en-GB" dirty="0"/>
              <a:t> </a:t>
            </a:r>
            <a:r>
              <a:rPr lang="en-GB" dirty="0" err="1"/>
              <a:t>quặng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khoáng</a:t>
            </a:r>
            <a:endParaRPr lang="en-V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30066-E30F-11A4-C6A1-D4C90008E3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4432" y="1600200"/>
            <a:ext cx="4583722" cy="4983162"/>
          </a:xfrm>
        </p:spPr>
        <p:txBody>
          <a:bodyPr/>
          <a:lstStyle/>
          <a:p>
            <a:pPr algn="just"/>
            <a:r>
              <a:rPr lang="en-GB" dirty="0" err="1"/>
              <a:t>Ilmenit</a:t>
            </a:r>
            <a:r>
              <a:rPr lang="en-GB" dirty="0"/>
              <a:t> (</a:t>
            </a:r>
            <a:r>
              <a:rPr lang="en-GB" dirty="0" err="1"/>
              <a:t>FeTiO</a:t>
            </a:r>
            <a:r>
              <a:rPr lang="en-GB" dirty="0"/>
              <a:t>₃): 35–65% </a:t>
            </a:r>
            <a:r>
              <a:rPr lang="en-GB" dirty="0" err="1"/>
              <a:t>TiO</a:t>
            </a:r>
            <a:r>
              <a:rPr lang="en-GB" dirty="0"/>
              <a:t>₂, </a:t>
            </a:r>
            <a:r>
              <a:rPr lang="en-GB" dirty="0" err="1"/>
              <a:t>có</a:t>
            </a:r>
            <a:r>
              <a:rPr lang="en-GB" dirty="0"/>
              <a:t> </a:t>
            </a:r>
            <a:r>
              <a:rPr lang="en-GB" dirty="0" err="1"/>
              <a:t>từ</a:t>
            </a:r>
            <a:r>
              <a:rPr lang="en-GB" dirty="0"/>
              <a:t> </a:t>
            </a:r>
            <a:r>
              <a:rPr lang="en-GB" dirty="0" err="1"/>
              <a:t>tính</a:t>
            </a:r>
            <a:endParaRPr lang="en-GB" dirty="0"/>
          </a:p>
          <a:p>
            <a:pPr algn="just"/>
            <a:r>
              <a:rPr lang="en-GB" dirty="0"/>
              <a:t> Rutile (</a:t>
            </a:r>
            <a:r>
              <a:rPr lang="en-GB" dirty="0" err="1"/>
              <a:t>TiO</a:t>
            </a:r>
            <a:r>
              <a:rPr lang="en-GB" dirty="0"/>
              <a:t>₂): 92–98% </a:t>
            </a:r>
            <a:r>
              <a:rPr lang="en-GB" dirty="0" err="1"/>
              <a:t>TiO</a:t>
            </a:r>
            <a:r>
              <a:rPr lang="en-GB" dirty="0"/>
              <a:t>₂, </a:t>
            </a:r>
            <a:r>
              <a:rPr lang="en-GB" dirty="0" err="1"/>
              <a:t>dẫn</a:t>
            </a:r>
            <a:r>
              <a:rPr lang="en-GB" dirty="0"/>
              <a:t> </a:t>
            </a:r>
            <a:r>
              <a:rPr lang="en-GB" dirty="0" err="1"/>
              <a:t>điện</a:t>
            </a:r>
            <a:r>
              <a:rPr lang="en-GB" dirty="0"/>
              <a:t> </a:t>
            </a:r>
            <a:r>
              <a:rPr lang="en-GB" dirty="0" err="1"/>
              <a:t>tốt</a:t>
            </a:r>
            <a:endParaRPr lang="en-GB" dirty="0"/>
          </a:p>
          <a:p>
            <a:pPr algn="just"/>
            <a:r>
              <a:rPr lang="en-GB" dirty="0"/>
              <a:t> </a:t>
            </a:r>
            <a:r>
              <a:rPr lang="en-GB" dirty="0" err="1"/>
              <a:t>Leucoxen</a:t>
            </a:r>
            <a:r>
              <a:rPr lang="en-GB" dirty="0"/>
              <a:t>: </a:t>
            </a:r>
            <a:r>
              <a:rPr lang="en-GB" dirty="0" err="1"/>
              <a:t>biến</a:t>
            </a:r>
            <a:r>
              <a:rPr lang="en-GB" dirty="0"/>
              <a:t> </a:t>
            </a:r>
            <a:r>
              <a:rPr lang="en-GB" dirty="0" err="1"/>
              <a:t>thể</a:t>
            </a:r>
            <a:r>
              <a:rPr lang="en-GB" dirty="0"/>
              <a:t> oxy </a:t>
            </a:r>
            <a:r>
              <a:rPr lang="en-GB" dirty="0" err="1"/>
              <a:t>hóa</a:t>
            </a:r>
            <a:r>
              <a:rPr lang="en-GB" dirty="0"/>
              <a:t> </a:t>
            </a:r>
            <a:r>
              <a:rPr lang="en-GB" dirty="0" err="1"/>
              <a:t>của</a:t>
            </a:r>
            <a:r>
              <a:rPr lang="en-GB" dirty="0"/>
              <a:t> </a:t>
            </a:r>
            <a:r>
              <a:rPr lang="en-GB" dirty="0" err="1"/>
              <a:t>ilmenit</a:t>
            </a:r>
            <a:r>
              <a:rPr lang="en-GB" dirty="0"/>
              <a:t>, 60–90% </a:t>
            </a:r>
            <a:r>
              <a:rPr lang="en-GB" dirty="0" err="1"/>
              <a:t>TiO</a:t>
            </a:r>
            <a:r>
              <a:rPr lang="en-GB" dirty="0"/>
              <a:t>₂</a:t>
            </a:r>
          </a:p>
          <a:p>
            <a:endParaRPr lang="en-VN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B7B9F08-38FD-0540-5F81-9C4B31D0CEE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37" y="1880595"/>
            <a:ext cx="4197946" cy="412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704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3C6DA-A65D-D2E8-2024-2C7972EB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3498"/>
          </a:xfrm>
        </p:spPr>
        <p:txBody>
          <a:bodyPr>
            <a:normAutofit/>
          </a:bodyPr>
          <a:lstStyle/>
          <a:p>
            <a:r>
              <a:rPr lang="en-VN" sz="2800" dirty="0"/>
              <a:t>Thành phần khoáng vật phổ biến trong sa khoáng biển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6342674-7854-0A22-6A31-ABBFBD4FC4E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08851141"/>
              </p:ext>
            </p:extLst>
          </p:nvPr>
        </p:nvGraphicFramePr>
        <p:xfrm>
          <a:off x="3968496" y="1088136"/>
          <a:ext cx="4974336" cy="5851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0704">
                  <a:extLst>
                    <a:ext uri="{9D8B030D-6E8A-4147-A177-3AD203B41FA5}">
                      <a16:colId xmlns:a16="http://schemas.microsoft.com/office/drawing/2014/main" val="4082689792"/>
                    </a:ext>
                  </a:extLst>
                </a:gridCol>
                <a:gridCol w="1298448">
                  <a:extLst>
                    <a:ext uri="{9D8B030D-6E8A-4147-A177-3AD203B41FA5}">
                      <a16:colId xmlns:a16="http://schemas.microsoft.com/office/drawing/2014/main" val="2110619706"/>
                    </a:ext>
                  </a:extLst>
                </a:gridCol>
                <a:gridCol w="2615184">
                  <a:extLst>
                    <a:ext uri="{9D8B030D-6E8A-4147-A177-3AD203B41FA5}">
                      <a16:colId xmlns:a16="http://schemas.microsoft.com/office/drawing/2014/main" val="1691238069"/>
                    </a:ext>
                  </a:extLst>
                </a:gridCol>
              </a:tblGrid>
              <a:tr h="544476">
                <a:tc>
                  <a:txBody>
                    <a:bodyPr/>
                    <a:lstStyle/>
                    <a:p>
                      <a:r>
                        <a:rPr lang="en-VN" sz="1600" dirty="0"/>
                        <a:t>K</a:t>
                      </a:r>
                      <a:r>
                        <a:rPr lang="en-GB" sz="1600" dirty="0"/>
                        <a:t>h</a:t>
                      </a:r>
                      <a:r>
                        <a:rPr lang="en-VN" sz="1600" dirty="0"/>
                        <a:t>oáng vật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VN" sz="1600" dirty="0"/>
                        <a:t>Thành phần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VN" sz="1600" dirty="0"/>
                        <a:t>Tính chất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599661"/>
                  </a:ext>
                </a:extLst>
              </a:tr>
              <a:tr h="544476">
                <a:tc>
                  <a:txBody>
                    <a:bodyPr/>
                    <a:lstStyle/>
                    <a:p>
                      <a:r>
                        <a:rPr lang="en-VN" dirty="0"/>
                        <a:t>Ilmenit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VN" dirty="0"/>
                        <a:t>FeTiO3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VN" sz="1200" dirty="0"/>
                        <a:t>Có từ tính; có tính dẫn điện; khối lượng riêng cao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097145"/>
                  </a:ext>
                </a:extLst>
              </a:tr>
              <a:tr h="811221">
                <a:tc>
                  <a:txBody>
                    <a:bodyPr/>
                    <a:lstStyle/>
                    <a:p>
                      <a:r>
                        <a:rPr lang="en-VN" dirty="0"/>
                        <a:t>Zircon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VN" dirty="0"/>
                        <a:t>ZrSiO4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VN" sz="1200" dirty="0"/>
                        <a:t>Không từ tính; có tính dẫn điện; khối lượng riêng cao</a:t>
                      </a:r>
                    </a:p>
                    <a:p>
                      <a:endParaRPr lang="en-V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95761"/>
                  </a:ext>
                </a:extLst>
              </a:tr>
              <a:tr h="811221">
                <a:tc>
                  <a:txBody>
                    <a:bodyPr/>
                    <a:lstStyle/>
                    <a:p>
                      <a:r>
                        <a:rPr lang="en-VN" dirty="0"/>
                        <a:t>Rutin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VN" dirty="0"/>
                        <a:t>TiO2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VN" sz="1200" dirty="0"/>
                        <a:t>Không từ tính; có tính dẫn điện; khối lượng riêng cao</a:t>
                      </a:r>
                    </a:p>
                    <a:p>
                      <a:endParaRPr lang="en-V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771253"/>
                  </a:ext>
                </a:extLst>
              </a:tr>
              <a:tr h="811221">
                <a:tc>
                  <a:txBody>
                    <a:bodyPr/>
                    <a:lstStyle/>
                    <a:p>
                      <a:r>
                        <a:rPr lang="en-VN" dirty="0"/>
                        <a:t>Monazit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VN" dirty="0"/>
                        <a:t>(M)PO4;</a:t>
                      </a:r>
                    </a:p>
                    <a:p>
                      <a:r>
                        <a:rPr lang="en-VN" sz="1200" dirty="0"/>
                        <a:t>M= Ce; La; Nd; 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VN" sz="1200" dirty="0"/>
                        <a:t>Có từ tính; có tính dẫn điện; khối lượng riêng cao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461125"/>
                  </a:ext>
                </a:extLst>
              </a:tr>
              <a:tr h="1014026">
                <a:tc>
                  <a:txBody>
                    <a:bodyPr/>
                    <a:lstStyle/>
                    <a:p>
                      <a:r>
                        <a:rPr lang="en-VN" dirty="0"/>
                        <a:t>Magnetit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V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181218"/>
                  </a:ext>
                </a:extLst>
              </a:tr>
              <a:tr h="544476">
                <a:tc>
                  <a:txBody>
                    <a:bodyPr/>
                    <a:lstStyle/>
                    <a:p>
                      <a:r>
                        <a:rPr lang="en-VN" dirty="0"/>
                        <a:t>Thạch anh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031849"/>
                  </a:ext>
                </a:extLst>
              </a:tr>
              <a:tr h="544476">
                <a:tc>
                  <a:txBody>
                    <a:bodyPr/>
                    <a:lstStyle/>
                    <a:p>
                      <a:r>
                        <a:rPr lang="en-VN" dirty="0"/>
                        <a:t>Mica, fespat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557950"/>
                  </a:ext>
                </a:extLst>
              </a:tr>
            </a:tbl>
          </a:graphicData>
        </a:graphic>
      </p:graphicFrame>
      <p:pic>
        <p:nvPicPr>
          <p:cNvPr id="1026" name="Picture 2" descr="Công nghệ tinh chế và sản xuất titan từ ...">
            <a:extLst>
              <a:ext uri="{FF2B5EF4-FFF2-40B4-BE49-F238E27FC236}">
                <a16:creationId xmlns:a16="http://schemas.microsoft.com/office/drawing/2014/main" id="{34AE8D08-9285-5DE6-0C1E-11036C89A3C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02" y="1737360"/>
            <a:ext cx="3447922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834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Sơ đồ quy trình tuyển quặng sa khoáng titan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1. </a:t>
            </a:r>
            <a:r>
              <a:rPr dirty="0" err="1"/>
              <a:t>Khai</a:t>
            </a:r>
            <a:r>
              <a:rPr dirty="0"/>
              <a:t> </a:t>
            </a:r>
            <a:r>
              <a:rPr dirty="0" err="1"/>
              <a:t>thác</a:t>
            </a:r>
            <a:r>
              <a:rPr dirty="0"/>
              <a:t> </a:t>
            </a:r>
            <a:r>
              <a:rPr dirty="0" err="1"/>
              <a:t>mỏ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khoáng</a:t>
            </a:r>
            <a:r>
              <a:rPr dirty="0"/>
              <a:t> </a:t>
            </a:r>
            <a:r>
              <a:rPr dirty="0" err="1"/>
              <a:t>ven</a:t>
            </a:r>
            <a:r>
              <a:rPr dirty="0"/>
              <a:t> </a:t>
            </a:r>
            <a:r>
              <a:rPr dirty="0" err="1"/>
              <a:t>biển</a:t>
            </a:r>
            <a:endParaRPr dirty="0"/>
          </a:p>
          <a:p>
            <a:r>
              <a:rPr dirty="0"/>
              <a:t>2. </a:t>
            </a:r>
            <a:r>
              <a:rPr dirty="0" err="1"/>
              <a:t>Tuyển</a:t>
            </a:r>
            <a:r>
              <a:rPr dirty="0"/>
              <a:t> </a:t>
            </a:r>
            <a:r>
              <a:rPr dirty="0" err="1"/>
              <a:t>trọng</a:t>
            </a:r>
            <a:r>
              <a:rPr dirty="0"/>
              <a:t> </a:t>
            </a:r>
            <a:r>
              <a:rPr dirty="0" err="1"/>
              <a:t>lực</a:t>
            </a:r>
            <a:r>
              <a:rPr dirty="0"/>
              <a:t> (spiral, </a:t>
            </a:r>
            <a:r>
              <a:rPr dirty="0" err="1"/>
              <a:t>bàn</a:t>
            </a:r>
            <a:r>
              <a:rPr dirty="0"/>
              <a:t> </a:t>
            </a:r>
            <a:r>
              <a:rPr dirty="0" err="1"/>
              <a:t>đãi</a:t>
            </a:r>
            <a:r>
              <a:rPr dirty="0"/>
              <a:t>) → </a:t>
            </a:r>
            <a:r>
              <a:rPr dirty="0" err="1"/>
              <a:t>tách</a:t>
            </a:r>
            <a:r>
              <a:rPr dirty="0"/>
              <a:t> </a:t>
            </a:r>
            <a:r>
              <a:rPr dirty="0" err="1"/>
              <a:t>thạch</a:t>
            </a:r>
            <a:r>
              <a:rPr dirty="0"/>
              <a:t> </a:t>
            </a:r>
            <a:r>
              <a:rPr dirty="0" err="1"/>
              <a:t>anh</a:t>
            </a:r>
            <a:endParaRPr dirty="0"/>
          </a:p>
          <a:p>
            <a:r>
              <a:rPr dirty="0"/>
              <a:t>3. </a:t>
            </a:r>
            <a:r>
              <a:rPr dirty="0" err="1"/>
              <a:t>Tuyển</a:t>
            </a:r>
            <a:r>
              <a:rPr dirty="0"/>
              <a:t> </a:t>
            </a:r>
            <a:r>
              <a:rPr dirty="0" err="1"/>
              <a:t>từ</a:t>
            </a:r>
            <a:r>
              <a:rPr dirty="0"/>
              <a:t> → </a:t>
            </a:r>
            <a:r>
              <a:rPr dirty="0" err="1"/>
              <a:t>thu</a:t>
            </a:r>
            <a:r>
              <a:rPr dirty="0"/>
              <a:t> </a:t>
            </a:r>
            <a:r>
              <a:rPr dirty="0" err="1"/>
              <a:t>ilmenit</a:t>
            </a:r>
            <a:endParaRPr dirty="0"/>
          </a:p>
          <a:p>
            <a:r>
              <a:rPr dirty="0"/>
              <a:t>4. </a:t>
            </a:r>
            <a:r>
              <a:rPr dirty="0" err="1"/>
              <a:t>Tuyển</a:t>
            </a:r>
            <a:r>
              <a:rPr dirty="0"/>
              <a:t> </a:t>
            </a:r>
            <a:r>
              <a:rPr dirty="0" err="1"/>
              <a:t>điện</a:t>
            </a:r>
            <a:r>
              <a:rPr dirty="0"/>
              <a:t> → </a:t>
            </a:r>
            <a:r>
              <a:rPr dirty="0" err="1"/>
              <a:t>thu</a:t>
            </a:r>
            <a:r>
              <a:rPr dirty="0"/>
              <a:t> rutile, zircon, </a:t>
            </a:r>
            <a:r>
              <a:rPr dirty="0" err="1"/>
              <a:t>monazit</a:t>
            </a:r>
            <a:endParaRPr dirty="0"/>
          </a:p>
          <a:p>
            <a:r>
              <a:rPr dirty="0"/>
              <a:t>5. </a:t>
            </a:r>
            <a:r>
              <a:rPr dirty="0" err="1"/>
              <a:t>Rửa</a:t>
            </a:r>
            <a:r>
              <a:rPr dirty="0"/>
              <a:t>, </a:t>
            </a:r>
            <a:r>
              <a:rPr dirty="0" err="1"/>
              <a:t>sấy</a:t>
            </a:r>
            <a:r>
              <a:rPr dirty="0"/>
              <a:t>, </a:t>
            </a:r>
            <a:r>
              <a:rPr dirty="0" err="1"/>
              <a:t>đóng</a:t>
            </a:r>
            <a:r>
              <a:rPr dirty="0"/>
              <a:t> bao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5C0B7E-3E48-4462-ADE6-765885D92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500" t="30008" r="30564" b="22851"/>
          <a:stretch/>
        </p:blipFill>
        <p:spPr>
          <a:xfrm>
            <a:off x="394448" y="627529"/>
            <a:ext cx="8390964" cy="5468471"/>
          </a:xfrm>
        </p:spPr>
      </p:pic>
    </p:spTree>
    <p:extLst>
      <p:ext uri="{BB962C8B-B14F-4D97-AF65-F5344CB8AC3E}">
        <p14:creationId xmlns:p14="http://schemas.microsoft.com/office/powerpoint/2010/main" val="1930498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EB4432-36F0-D893-8A26-CABA262F4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561" t="16522" r="48716" b="44167"/>
          <a:stretch/>
        </p:blipFill>
        <p:spPr>
          <a:xfrm>
            <a:off x="332961" y="735496"/>
            <a:ext cx="8478077" cy="4830417"/>
          </a:xfrm>
        </p:spPr>
      </p:pic>
    </p:spTree>
    <p:extLst>
      <p:ext uri="{BB962C8B-B14F-4D97-AF65-F5344CB8AC3E}">
        <p14:creationId xmlns:p14="http://schemas.microsoft.com/office/powerpoint/2010/main" val="1422724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Công nghệ tuyển trên thế giới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dirty="0" err="1"/>
              <a:t>Dùng</a:t>
            </a:r>
            <a:r>
              <a:rPr dirty="0"/>
              <a:t> </a:t>
            </a:r>
            <a:r>
              <a:rPr dirty="0" err="1"/>
              <a:t>máy</a:t>
            </a:r>
            <a:r>
              <a:rPr dirty="0"/>
              <a:t> </a:t>
            </a:r>
            <a:r>
              <a:rPr dirty="0" err="1"/>
              <a:t>móc</a:t>
            </a:r>
            <a:r>
              <a:rPr dirty="0"/>
              <a:t> </a:t>
            </a:r>
            <a:r>
              <a:rPr dirty="0" err="1"/>
              <a:t>tự</a:t>
            </a:r>
            <a:r>
              <a:rPr dirty="0"/>
              <a:t> </a:t>
            </a:r>
            <a:r>
              <a:rPr dirty="0" err="1"/>
              <a:t>động</a:t>
            </a:r>
            <a:r>
              <a:rPr dirty="0"/>
              <a:t> </a:t>
            </a:r>
            <a:r>
              <a:rPr dirty="0" err="1"/>
              <a:t>hóa</a:t>
            </a:r>
            <a:r>
              <a:rPr dirty="0"/>
              <a:t> </a:t>
            </a:r>
            <a:r>
              <a:rPr dirty="0" err="1"/>
              <a:t>cao</a:t>
            </a:r>
            <a:r>
              <a:rPr dirty="0"/>
              <a:t> (</a:t>
            </a:r>
            <a:r>
              <a:rPr dirty="0" err="1"/>
              <a:t>Úc</a:t>
            </a:r>
            <a:r>
              <a:rPr dirty="0"/>
              <a:t>, Nam Phi...)</a:t>
            </a:r>
          </a:p>
          <a:p>
            <a:pPr algn="just"/>
            <a:r>
              <a:rPr dirty="0" err="1"/>
              <a:t>Tối</a:t>
            </a:r>
            <a:r>
              <a:rPr dirty="0"/>
              <a:t> </a:t>
            </a:r>
            <a:r>
              <a:rPr dirty="0" err="1"/>
              <a:t>ưu</a:t>
            </a:r>
            <a:r>
              <a:rPr dirty="0"/>
              <a:t> </a:t>
            </a:r>
            <a:r>
              <a:rPr dirty="0" err="1"/>
              <a:t>thu</a:t>
            </a:r>
            <a:r>
              <a:rPr dirty="0"/>
              <a:t> </a:t>
            </a:r>
            <a:r>
              <a:rPr dirty="0" err="1"/>
              <a:t>hồi</a:t>
            </a:r>
            <a:r>
              <a:rPr dirty="0"/>
              <a:t> rutile, zircon </a:t>
            </a:r>
            <a:r>
              <a:rPr dirty="0" err="1"/>
              <a:t>quý</a:t>
            </a:r>
            <a:r>
              <a:rPr dirty="0"/>
              <a:t> </a:t>
            </a:r>
            <a:r>
              <a:rPr dirty="0" err="1"/>
              <a:t>hiếm</a:t>
            </a:r>
            <a:endParaRPr dirty="0"/>
          </a:p>
          <a:p>
            <a:pPr algn="just"/>
            <a:r>
              <a:rPr dirty="0" err="1"/>
              <a:t>Ứng</a:t>
            </a:r>
            <a:r>
              <a:rPr dirty="0"/>
              <a:t> </a:t>
            </a:r>
            <a:r>
              <a:rPr dirty="0" err="1"/>
              <a:t>dụng</a:t>
            </a:r>
            <a:r>
              <a:rPr dirty="0"/>
              <a:t> AI, </a:t>
            </a:r>
            <a:r>
              <a:rPr dirty="0" err="1"/>
              <a:t>quang</a:t>
            </a:r>
            <a:r>
              <a:rPr dirty="0"/>
              <a:t> </a:t>
            </a:r>
            <a:r>
              <a:rPr dirty="0" err="1"/>
              <a:t>phổ</a:t>
            </a:r>
            <a:r>
              <a:rPr dirty="0"/>
              <a:t> </a:t>
            </a:r>
            <a:r>
              <a:rPr dirty="0" err="1"/>
              <a:t>trong</a:t>
            </a:r>
            <a:r>
              <a:rPr dirty="0"/>
              <a:t> </a:t>
            </a:r>
            <a:r>
              <a:rPr dirty="0" err="1"/>
              <a:t>kiểm</a:t>
            </a:r>
            <a:r>
              <a:rPr dirty="0"/>
              <a:t> </a:t>
            </a:r>
            <a:r>
              <a:rPr dirty="0" err="1"/>
              <a:t>soát</a:t>
            </a:r>
            <a:r>
              <a:rPr dirty="0"/>
              <a:t> </a:t>
            </a:r>
            <a:r>
              <a:rPr dirty="0" err="1"/>
              <a:t>tuyển</a:t>
            </a:r>
            <a:endParaRPr dirty="0"/>
          </a:p>
          <a:p>
            <a:pPr algn="just"/>
            <a:r>
              <a:rPr dirty="0" err="1"/>
              <a:t>Tái</a:t>
            </a:r>
            <a:r>
              <a:rPr dirty="0"/>
              <a:t> </a:t>
            </a:r>
            <a:r>
              <a:rPr dirty="0" err="1"/>
              <a:t>chế</a:t>
            </a:r>
            <a:r>
              <a:rPr dirty="0"/>
              <a:t> </a:t>
            </a:r>
            <a:r>
              <a:rPr dirty="0" err="1"/>
              <a:t>nước</a:t>
            </a:r>
            <a:r>
              <a:rPr dirty="0"/>
              <a:t> </a:t>
            </a:r>
            <a:r>
              <a:rPr dirty="0" err="1"/>
              <a:t>và</a:t>
            </a:r>
            <a:r>
              <a:rPr dirty="0"/>
              <a:t> </a:t>
            </a:r>
            <a:r>
              <a:rPr dirty="0" err="1"/>
              <a:t>xử</a:t>
            </a:r>
            <a:r>
              <a:rPr dirty="0"/>
              <a:t> </a:t>
            </a:r>
            <a:r>
              <a:rPr dirty="0" err="1"/>
              <a:t>lý</a:t>
            </a:r>
            <a:r>
              <a:rPr dirty="0"/>
              <a:t> </a:t>
            </a:r>
            <a:r>
              <a:rPr dirty="0" err="1"/>
              <a:t>chất</a:t>
            </a:r>
            <a:r>
              <a:rPr dirty="0"/>
              <a:t> </a:t>
            </a:r>
            <a:r>
              <a:rPr dirty="0" err="1"/>
              <a:t>thải</a:t>
            </a:r>
            <a:r>
              <a:rPr dirty="0"/>
              <a:t> </a:t>
            </a:r>
            <a:r>
              <a:rPr dirty="0" err="1"/>
              <a:t>hiệu</a:t>
            </a:r>
            <a:r>
              <a:rPr dirty="0"/>
              <a:t> </a:t>
            </a:r>
            <a:r>
              <a:rPr dirty="0" err="1"/>
              <a:t>quả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Công nghệ tuyển ở Việt Nam – Hiện trạng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dirty="0" err="1"/>
              <a:t>Vùng</a:t>
            </a:r>
            <a:r>
              <a:rPr dirty="0"/>
              <a:t> </a:t>
            </a:r>
            <a:r>
              <a:rPr dirty="0" err="1"/>
              <a:t>giàu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khoáng</a:t>
            </a:r>
            <a:r>
              <a:rPr dirty="0"/>
              <a:t>: </a:t>
            </a:r>
            <a:r>
              <a:rPr dirty="0" err="1"/>
              <a:t>Bình</a:t>
            </a:r>
            <a:r>
              <a:rPr dirty="0"/>
              <a:t> </a:t>
            </a:r>
            <a:r>
              <a:rPr dirty="0" err="1"/>
              <a:t>Thuận</a:t>
            </a:r>
            <a:r>
              <a:rPr dirty="0"/>
              <a:t>, </a:t>
            </a:r>
            <a:r>
              <a:rPr dirty="0" err="1"/>
              <a:t>Ninh</a:t>
            </a:r>
            <a:r>
              <a:rPr dirty="0"/>
              <a:t> </a:t>
            </a:r>
            <a:r>
              <a:rPr dirty="0" err="1"/>
              <a:t>Thuận</a:t>
            </a:r>
            <a:r>
              <a:rPr dirty="0"/>
              <a:t>, </a:t>
            </a:r>
            <a:r>
              <a:rPr dirty="0" err="1"/>
              <a:t>Quảng</a:t>
            </a:r>
            <a:r>
              <a:rPr dirty="0"/>
              <a:t> </a:t>
            </a:r>
            <a:r>
              <a:rPr dirty="0" err="1"/>
              <a:t>Trị</a:t>
            </a:r>
            <a:endParaRPr dirty="0"/>
          </a:p>
          <a:p>
            <a:pPr algn="just"/>
            <a:r>
              <a:rPr dirty="0" err="1"/>
              <a:t>Dùng</a:t>
            </a:r>
            <a:r>
              <a:rPr dirty="0"/>
              <a:t> </a:t>
            </a:r>
            <a:r>
              <a:rPr dirty="0" err="1"/>
              <a:t>máng</a:t>
            </a:r>
            <a:r>
              <a:rPr dirty="0"/>
              <a:t> </a:t>
            </a:r>
            <a:r>
              <a:rPr dirty="0" err="1"/>
              <a:t>xoắn</a:t>
            </a:r>
            <a:r>
              <a:rPr dirty="0"/>
              <a:t>, </a:t>
            </a:r>
            <a:r>
              <a:rPr dirty="0" err="1"/>
              <a:t>bàn</a:t>
            </a:r>
            <a:r>
              <a:rPr dirty="0"/>
              <a:t> </a:t>
            </a:r>
            <a:r>
              <a:rPr dirty="0" err="1"/>
              <a:t>đãi</a:t>
            </a:r>
            <a:r>
              <a:rPr dirty="0"/>
              <a:t>, </a:t>
            </a:r>
            <a:r>
              <a:rPr dirty="0" err="1"/>
              <a:t>tuyển</a:t>
            </a:r>
            <a:r>
              <a:rPr dirty="0"/>
              <a:t> </a:t>
            </a:r>
            <a:r>
              <a:rPr dirty="0" err="1"/>
              <a:t>từ</a:t>
            </a:r>
            <a:r>
              <a:rPr dirty="0"/>
              <a:t> </a:t>
            </a:r>
            <a:r>
              <a:rPr dirty="0" err="1"/>
              <a:t>khô</a:t>
            </a:r>
            <a:endParaRPr dirty="0"/>
          </a:p>
          <a:p>
            <a:pPr algn="just"/>
            <a:r>
              <a:rPr dirty="0" err="1"/>
              <a:t>Tuyển</a:t>
            </a:r>
            <a:r>
              <a:rPr dirty="0"/>
              <a:t> </a:t>
            </a:r>
            <a:r>
              <a:rPr dirty="0" err="1"/>
              <a:t>điện</a:t>
            </a:r>
            <a:r>
              <a:rPr dirty="0"/>
              <a:t> </a:t>
            </a:r>
            <a:r>
              <a:rPr dirty="0" err="1"/>
              <a:t>còn</a:t>
            </a:r>
            <a:r>
              <a:rPr dirty="0"/>
              <a:t> </a:t>
            </a:r>
            <a:r>
              <a:rPr dirty="0" err="1"/>
              <a:t>thủ</a:t>
            </a:r>
            <a:r>
              <a:rPr dirty="0"/>
              <a:t> </a:t>
            </a:r>
            <a:r>
              <a:rPr dirty="0" err="1"/>
              <a:t>công</a:t>
            </a:r>
            <a:r>
              <a:rPr dirty="0"/>
              <a:t>, </a:t>
            </a:r>
            <a:r>
              <a:rPr dirty="0" err="1"/>
              <a:t>năng</a:t>
            </a:r>
            <a:r>
              <a:rPr dirty="0"/>
              <a:t> </a:t>
            </a:r>
            <a:r>
              <a:rPr dirty="0" err="1"/>
              <a:t>suất</a:t>
            </a:r>
            <a:r>
              <a:rPr dirty="0"/>
              <a:t> </a:t>
            </a:r>
            <a:r>
              <a:rPr dirty="0" err="1"/>
              <a:t>thấp</a:t>
            </a:r>
            <a:endParaRPr dirty="0"/>
          </a:p>
          <a:p>
            <a:pPr algn="just"/>
            <a:r>
              <a:rPr dirty="0" err="1"/>
              <a:t>Một</a:t>
            </a:r>
            <a:r>
              <a:rPr dirty="0"/>
              <a:t> </a:t>
            </a:r>
            <a:r>
              <a:rPr dirty="0" err="1"/>
              <a:t>số</a:t>
            </a:r>
            <a:r>
              <a:rPr dirty="0"/>
              <a:t> </a:t>
            </a:r>
            <a:r>
              <a:rPr dirty="0" err="1"/>
              <a:t>nơi</a:t>
            </a:r>
            <a:r>
              <a:rPr dirty="0"/>
              <a:t> </a:t>
            </a:r>
            <a:r>
              <a:rPr dirty="0" err="1"/>
              <a:t>đang</a:t>
            </a:r>
            <a:r>
              <a:rPr dirty="0"/>
              <a:t> </a:t>
            </a:r>
            <a:r>
              <a:rPr dirty="0" err="1"/>
              <a:t>đầu</a:t>
            </a:r>
            <a:r>
              <a:rPr dirty="0"/>
              <a:t> </a:t>
            </a:r>
            <a:r>
              <a:rPr dirty="0" err="1"/>
              <a:t>tư</a:t>
            </a:r>
            <a:r>
              <a:rPr dirty="0"/>
              <a:t> </a:t>
            </a:r>
            <a:r>
              <a:rPr dirty="0" err="1"/>
              <a:t>công</a:t>
            </a:r>
            <a:r>
              <a:rPr dirty="0"/>
              <a:t> </a:t>
            </a:r>
            <a:r>
              <a:rPr dirty="0" err="1"/>
              <a:t>nghệ</a:t>
            </a:r>
            <a:r>
              <a:rPr dirty="0"/>
              <a:t> </a:t>
            </a:r>
            <a:r>
              <a:rPr dirty="0" err="1"/>
              <a:t>hiện</a:t>
            </a:r>
            <a:r>
              <a:rPr dirty="0"/>
              <a:t> </a:t>
            </a:r>
            <a:r>
              <a:rPr dirty="0" err="1"/>
              <a:t>đại</a:t>
            </a:r>
            <a:r>
              <a:rPr dirty="0"/>
              <a:t> </a:t>
            </a:r>
            <a:r>
              <a:rPr dirty="0" err="1"/>
              <a:t>hơn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So </a:t>
            </a:r>
            <a:r>
              <a:rPr dirty="0" err="1"/>
              <a:t>sánh</a:t>
            </a:r>
            <a:r>
              <a:rPr dirty="0"/>
              <a:t> </a:t>
            </a:r>
            <a:r>
              <a:rPr dirty="0" err="1"/>
              <a:t>công</a:t>
            </a:r>
            <a:r>
              <a:rPr dirty="0"/>
              <a:t> </a:t>
            </a:r>
            <a:r>
              <a:rPr dirty="0" err="1"/>
              <a:t>nghệ</a:t>
            </a:r>
            <a:r>
              <a:rPr dirty="0"/>
              <a:t> </a:t>
            </a:r>
            <a:r>
              <a:rPr dirty="0" err="1"/>
              <a:t>tuyển</a:t>
            </a:r>
            <a:r>
              <a:rPr dirty="0"/>
              <a:t> </a:t>
            </a:r>
            <a:br>
              <a:rPr lang="vi-VN" dirty="0"/>
            </a:br>
            <a:r>
              <a:rPr dirty="0" err="1"/>
              <a:t>Thế</a:t>
            </a:r>
            <a:r>
              <a:rPr dirty="0"/>
              <a:t> </a:t>
            </a:r>
            <a:r>
              <a:rPr dirty="0" err="1"/>
              <a:t>giới</a:t>
            </a:r>
            <a:r>
              <a:rPr dirty="0"/>
              <a:t> </a:t>
            </a:r>
            <a:r>
              <a:rPr lang="vi-VN" dirty="0"/>
              <a:t>và</a:t>
            </a:r>
            <a:r>
              <a:rPr dirty="0"/>
              <a:t> </a:t>
            </a:r>
            <a:r>
              <a:rPr dirty="0" err="1"/>
              <a:t>Việt</a:t>
            </a:r>
            <a:r>
              <a:rPr dirty="0"/>
              <a:t> Nam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Thế</a:t>
            </a:r>
            <a:r>
              <a:rPr dirty="0"/>
              <a:t> </a:t>
            </a:r>
            <a:r>
              <a:rPr dirty="0" err="1"/>
              <a:t>giới</a:t>
            </a:r>
            <a:r>
              <a:rPr dirty="0"/>
              <a:t>: </a:t>
            </a:r>
            <a:r>
              <a:rPr dirty="0" err="1"/>
              <a:t>tự</a:t>
            </a:r>
            <a:r>
              <a:rPr dirty="0"/>
              <a:t> </a:t>
            </a:r>
            <a:r>
              <a:rPr dirty="0" err="1"/>
              <a:t>động</a:t>
            </a:r>
            <a:r>
              <a:rPr dirty="0"/>
              <a:t> </a:t>
            </a:r>
            <a:r>
              <a:rPr dirty="0" err="1"/>
              <a:t>hóa</a:t>
            </a:r>
            <a:r>
              <a:rPr dirty="0"/>
              <a:t>, </a:t>
            </a:r>
            <a:r>
              <a:rPr dirty="0" err="1"/>
              <a:t>hiệu</a:t>
            </a:r>
            <a:r>
              <a:rPr dirty="0"/>
              <a:t> </a:t>
            </a:r>
            <a:r>
              <a:rPr dirty="0" err="1"/>
              <a:t>suất</a:t>
            </a:r>
            <a:r>
              <a:rPr dirty="0"/>
              <a:t> </a:t>
            </a:r>
            <a:r>
              <a:rPr dirty="0" err="1"/>
              <a:t>cao</a:t>
            </a:r>
            <a:r>
              <a:rPr dirty="0"/>
              <a:t> (&gt;90%)</a:t>
            </a:r>
            <a:endParaRPr lang="vi-VN" dirty="0"/>
          </a:p>
          <a:p>
            <a:r>
              <a:rPr dirty="0"/>
              <a:t> </a:t>
            </a:r>
            <a:r>
              <a:rPr dirty="0" err="1"/>
              <a:t>Việt</a:t>
            </a:r>
            <a:r>
              <a:rPr dirty="0"/>
              <a:t> Nam: </a:t>
            </a:r>
            <a:r>
              <a:rPr dirty="0" err="1"/>
              <a:t>bán</a:t>
            </a:r>
            <a:r>
              <a:rPr dirty="0"/>
              <a:t> </a:t>
            </a:r>
            <a:r>
              <a:rPr dirty="0" err="1"/>
              <a:t>tự</a:t>
            </a:r>
            <a:r>
              <a:rPr dirty="0"/>
              <a:t> </a:t>
            </a:r>
            <a:r>
              <a:rPr dirty="0" err="1"/>
              <a:t>động</a:t>
            </a:r>
            <a:r>
              <a:rPr dirty="0"/>
              <a:t>, </a:t>
            </a:r>
            <a:r>
              <a:rPr dirty="0" err="1"/>
              <a:t>hiệu</a:t>
            </a:r>
            <a:r>
              <a:rPr dirty="0"/>
              <a:t> </a:t>
            </a:r>
            <a:r>
              <a:rPr dirty="0" err="1"/>
              <a:t>suất</a:t>
            </a:r>
            <a:r>
              <a:rPr dirty="0"/>
              <a:t> </a:t>
            </a:r>
            <a:r>
              <a:rPr dirty="0" err="1"/>
              <a:t>trung</a:t>
            </a:r>
            <a:r>
              <a:rPr dirty="0"/>
              <a:t> </a:t>
            </a:r>
            <a:r>
              <a:rPr dirty="0" err="1"/>
              <a:t>bình</a:t>
            </a:r>
            <a:r>
              <a:rPr dirty="0"/>
              <a:t> (~70–80%)</a:t>
            </a:r>
            <a:endParaRPr lang="vi-VN" dirty="0"/>
          </a:p>
          <a:p>
            <a:r>
              <a:rPr dirty="0"/>
              <a:t> </a:t>
            </a:r>
            <a:r>
              <a:rPr dirty="0" err="1"/>
              <a:t>Thế</a:t>
            </a:r>
            <a:r>
              <a:rPr dirty="0"/>
              <a:t> </a:t>
            </a:r>
            <a:r>
              <a:rPr dirty="0" err="1"/>
              <a:t>giới</a:t>
            </a:r>
            <a:r>
              <a:rPr dirty="0"/>
              <a:t>: </a:t>
            </a:r>
            <a:r>
              <a:rPr dirty="0" err="1"/>
              <a:t>thu</a:t>
            </a:r>
            <a:r>
              <a:rPr dirty="0"/>
              <a:t> </a:t>
            </a:r>
            <a:r>
              <a:rPr dirty="0" err="1"/>
              <a:t>hồi</a:t>
            </a:r>
            <a:r>
              <a:rPr dirty="0"/>
              <a:t> </a:t>
            </a:r>
            <a:r>
              <a:rPr dirty="0" err="1"/>
              <a:t>tốt</a:t>
            </a:r>
            <a:r>
              <a:rPr dirty="0"/>
              <a:t> rutile, </a:t>
            </a:r>
            <a:r>
              <a:rPr dirty="0" err="1"/>
              <a:t>Việt</a:t>
            </a:r>
            <a:r>
              <a:rPr dirty="0"/>
              <a:t> Nam: </a:t>
            </a:r>
            <a:r>
              <a:rPr dirty="0" err="1"/>
              <a:t>chưa</a:t>
            </a:r>
            <a:r>
              <a:rPr dirty="0"/>
              <a:t> </a:t>
            </a:r>
            <a:r>
              <a:rPr dirty="0" err="1"/>
              <a:t>tối</a:t>
            </a:r>
            <a:r>
              <a:rPr dirty="0"/>
              <a:t> </a:t>
            </a:r>
            <a:r>
              <a:rPr dirty="0" err="1"/>
              <a:t>ưu</a:t>
            </a:r>
            <a:endParaRPr dirty="0"/>
          </a:p>
          <a:p>
            <a:r>
              <a:rPr dirty="0"/>
              <a:t> </a:t>
            </a:r>
            <a:r>
              <a:rPr dirty="0" err="1"/>
              <a:t>Thế</a:t>
            </a:r>
            <a:r>
              <a:rPr dirty="0"/>
              <a:t> </a:t>
            </a:r>
            <a:r>
              <a:rPr dirty="0" err="1"/>
              <a:t>giới</a:t>
            </a:r>
            <a:r>
              <a:rPr dirty="0"/>
              <a:t>: </a:t>
            </a:r>
            <a:r>
              <a:rPr dirty="0" err="1"/>
              <a:t>xử</a:t>
            </a:r>
            <a:r>
              <a:rPr dirty="0"/>
              <a:t> </a:t>
            </a:r>
            <a:r>
              <a:rPr dirty="0" err="1"/>
              <a:t>lý</a:t>
            </a:r>
            <a:r>
              <a:rPr dirty="0"/>
              <a:t> </a:t>
            </a:r>
            <a:r>
              <a:rPr dirty="0" err="1"/>
              <a:t>chất</a:t>
            </a:r>
            <a:r>
              <a:rPr dirty="0"/>
              <a:t> </a:t>
            </a:r>
            <a:r>
              <a:rPr dirty="0" err="1"/>
              <a:t>thải</a:t>
            </a:r>
            <a:r>
              <a:rPr dirty="0"/>
              <a:t> </a:t>
            </a:r>
            <a:r>
              <a:rPr dirty="0" err="1"/>
              <a:t>tốt</a:t>
            </a:r>
            <a:r>
              <a:rPr dirty="0"/>
              <a:t> </a:t>
            </a:r>
            <a:r>
              <a:rPr dirty="0" err="1"/>
              <a:t>hơn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Thách thức &amp; hướng phát triển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Thách thức: công nghệ lạc hậu, xử lý chất thải kém</a:t>
            </a:r>
          </a:p>
          <a:p>
            <a:r>
              <a:t>• Hướng phát triển: đầu tư máy tuyển hiện đại, tự động hóa</a:t>
            </a:r>
          </a:p>
          <a:p>
            <a:r>
              <a:t>• Ứng dụng AI, liên kết khai thác – chế biến sâu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Kết luận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Tuyển sa khoáng titan là bước quan trọng trong chế biến sâu</a:t>
            </a:r>
          </a:p>
          <a:p>
            <a:r>
              <a:t>• Thế giới đã phát triển công nghệ tuyển rất tối ưu</a:t>
            </a:r>
          </a:p>
          <a:p>
            <a:r>
              <a:t>• Việt Nam cần đầu tư bài bản và đồng bộ giữa các khâu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Câu hỏi &amp; thảo luận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Bạn có câu hỏi nào không?</a:t>
            </a:r>
          </a:p>
          <a:p>
            <a:r>
              <a:t>• Liên hệ: [Thông tin người trình bày]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</TotalTime>
  <Words>627</Words>
  <Application>Microsoft Macintosh PowerPoint</Application>
  <PresentationFormat>On-screen Show (4:3)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Tuyển quặng sa khoáng titan</vt:lpstr>
      <vt:lpstr>Tầm quan trọng của titan</vt:lpstr>
      <vt:lpstr>Các khoáng vật titan chính trong quặng sa khoáng</vt:lpstr>
      <vt:lpstr>Thành phần khoáng vật phổ biến trong sa khoáng biển</vt:lpstr>
      <vt:lpstr>Sơ đồ quy trình tuyển quặng sa khoáng titan</vt:lpstr>
      <vt:lpstr>PowerPoint Presentation</vt:lpstr>
      <vt:lpstr>PowerPoint Presentation</vt:lpstr>
      <vt:lpstr>Công nghệ tuyển trên thế giới</vt:lpstr>
      <vt:lpstr>Công nghệ tuyển ở Việt Nam – Hiện trạng</vt:lpstr>
      <vt:lpstr>So sánh công nghệ tuyển  Thế giới và Việt Nam</vt:lpstr>
      <vt:lpstr>Thách thức &amp; hướng phát triển</vt:lpstr>
      <vt:lpstr>Kết luận</vt:lpstr>
      <vt:lpstr>Câu hỏi &amp; thảo luận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Tuyển quặng sa khoáng titan</dc:title>
  <dc:subject/>
  <dc:creator/>
  <cp:keywords/>
  <dc:description>generated using python-pptx</dc:description>
  <cp:lastModifiedBy>chinh vu</cp:lastModifiedBy>
  <cp:revision>8</cp:revision>
  <dcterms:created xsi:type="dcterms:W3CDTF">2013-01-27T09:14:16Z</dcterms:created>
  <dcterms:modified xsi:type="dcterms:W3CDTF">2025-07-15T01:52:51Z</dcterms:modified>
  <cp:category/>
</cp:coreProperties>
</file>