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8288000" cy="10287000"/>
  <p:notesSz cx="6858000" cy="9144000"/>
  <p:embeddedFontLst>
    <p:embeddedFont>
      <p:font typeface="Aileron" panose="020B0604020202020204" charset="0"/>
      <p:regular r:id="rId26"/>
    </p:embeddedFont>
    <p:embeddedFont>
      <p:font typeface="Anton" pitchFamily="2" charset="0"/>
      <p:regular r:id="rId27"/>
    </p:embeddedFont>
    <p:embeddedFont>
      <p:font typeface="Archivo Black" panose="020B0604020202020204" charset="0"/>
      <p:regular r:id="rId28"/>
    </p:embeddedFont>
    <p:embeddedFont>
      <p:font typeface="Heading Now 61-68 Bold" panose="020B0604020202020204" charset="0"/>
      <p:regular r:id="rId29"/>
    </p:embeddedFont>
    <p:embeddedFont>
      <p:font typeface="League Spartan" panose="020B0604020202020204" charset="0"/>
      <p:regular r:id="rId30"/>
    </p:embeddedFont>
    <p:embeddedFont>
      <p:font typeface="Montserrat" panose="00000500000000000000" pitchFamily="2" charset="0"/>
      <p:regular r:id="rId31"/>
    </p:embeddedFont>
    <p:embeddedFont>
      <p:font typeface="Montserrat Bold" panose="00000800000000000000" charset="0"/>
      <p:regular r:id="rId32"/>
    </p:embeddedFont>
    <p:embeddedFont>
      <p:font typeface="Noto Sans Bold" panose="020B0604020202020204" charset="0"/>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40" d="100"/>
          <a:sy n="40" d="100"/>
        </p:scale>
        <p:origin x="111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M"/>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50D653-5381-4215-A18C-8AE1CD1659A0}" type="datetimeFigureOut">
              <a:rPr lang="en-UM" smtClean="0"/>
              <a:t>6/6/2025</a:t>
            </a:fld>
            <a:endParaRPr lang="en-UM"/>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M"/>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M"/>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M"/>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E4826F-6565-4CCE-B4C3-E7110C7A2F93}" type="slidenum">
              <a:rPr lang="en-UM" smtClean="0"/>
              <a:t>‹#›</a:t>
            </a:fld>
            <a:endParaRPr lang="en-UM"/>
          </a:p>
        </p:txBody>
      </p:sp>
    </p:spTree>
    <p:extLst>
      <p:ext uri="{BB962C8B-B14F-4D97-AF65-F5344CB8AC3E}">
        <p14:creationId xmlns:p14="http://schemas.microsoft.com/office/powerpoint/2010/main" val="2582385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M" dirty="0"/>
          </a:p>
        </p:txBody>
      </p:sp>
      <p:sp>
        <p:nvSpPr>
          <p:cNvPr id="4" name="Slide Number Placeholder 3"/>
          <p:cNvSpPr>
            <a:spLocks noGrp="1"/>
          </p:cNvSpPr>
          <p:nvPr>
            <p:ph type="sldNum" sz="quarter" idx="5"/>
          </p:nvPr>
        </p:nvSpPr>
        <p:spPr/>
        <p:txBody>
          <a:bodyPr/>
          <a:lstStyle/>
          <a:p>
            <a:fld id="{D0E4826F-6565-4CCE-B4C3-E7110C7A2F93}" type="slidenum">
              <a:rPr lang="en-UM" smtClean="0"/>
              <a:t>3</a:t>
            </a:fld>
            <a:endParaRPr lang="en-UM"/>
          </a:p>
        </p:txBody>
      </p:sp>
    </p:spTree>
    <p:extLst>
      <p:ext uri="{BB962C8B-B14F-4D97-AF65-F5344CB8AC3E}">
        <p14:creationId xmlns:p14="http://schemas.microsoft.com/office/powerpoint/2010/main" val="1440847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M" dirty="0"/>
          </a:p>
        </p:txBody>
      </p:sp>
      <p:sp>
        <p:nvSpPr>
          <p:cNvPr id="4" name="Slide Number Placeholder 3"/>
          <p:cNvSpPr>
            <a:spLocks noGrp="1"/>
          </p:cNvSpPr>
          <p:nvPr>
            <p:ph type="sldNum" sz="quarter" idx="5"/>
          </p:nvPr>
        </p:nvSpPr>
        <p:spPr/>
        <p:txBody>
          <a:bodyPr/>
          <a:lstStyle/>
          <a:p>
            <a:fld id="{D0E4826F-6565-4CCE-B4C3-E7110C7A2F93}" type="slidenum">
              <a:rPr lang="en-UM" smtClean="0"/>
              <a:t>6</a:t>
            </a:fld>
            <a:endParaRPr lang="en-UM"/>
          </a:p>
        </p:txBody>
      </p:sp>
    </p:spTree>
    <p:extLst>
      <p:ext uri="{BB962C8B-B14F-4D97-AF65-F5344CB8AC3E}">
        <p14:creationId xmlns:p14="http://schemas.microsoft.com/office/powerpoint/2010/main" val="3023241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sv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svg"/></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5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2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4.sv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svg"/></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0646" r="-10646"/>
            </a:stretch>
          </a:blipFill>
        </p:spPr>
      </p:sp>
      <p:grpSp>
        <p:nvGrpSpPr>
          <p:cNvPr id="3" name="Group 3"/>
          <p:cNvGrpSpPr/>
          <p:nvPr/>
        </p:nvGrpSpPr>
        <p:grpSpPr>
          <a:xfrm rot="-175539">
            <a:off x="-5263830" y="60408"/>
            <a:ext cx="15353152" cy="11152530"/>
            <a:chOff x="0" y="0"/>
            <a:chExt cx="6350000" cy="4612640"/>
          </a:xfrm>
        </p:grpSpPr>
        <p:sp>
          <p:nvSpPr>
            <p:cNvPr id="4" name="Freeform 4"/>
            <p:cNvSpPr/>
            <p:nvPr/>
          </p:nvSpPr>
          <p:spPr>
            <a:xfrm>
              <a:off x="0" y="0"/>
              <a:ext cx="6350000" cy="4612640"/>
            </a:xfrm>
            <a:custGeom>
              <a:avLst/>
              <a:gdLst/>
              <a:ahLst/>
              <a:cxnLst/>
              <a:rect l="l" t="t" r="r" b="b"/>
              <a:pathLst>
                <a:path w="6350000" h="4612640">
                  <a:moveTo>
                    <a:pt x="0" y="2670810"/>
                  </a:moveTo>
                  <a:lnTo>
                    <a:pt x="1606550" y="4612640"/>
                  </a:lnTo>
                  <a:lnTo>
                    <a:pt x="4968240" y="4612640"/>
                  </a:lnTo>
                  <a:lnTo>
                    <a:pt x="4968240" y="2670810"/>
                  </a:lnTo>
                  <a:lnTo>
                    <a:pt x="6350000" y="0"/>
                  </a:lnTo>
                  <a:lnTo>
                    <a:pt x="0" y="0"/>
                  </a:lnTo>
                  <a:close/>
                </a:path>
              </a:pathLst>
            </a:custGeom>
            <a:blipFill>
              <a:blip r:embed="rId3"/>
              <a:stretch>
                <a:fillRect l="-4462" r="-4462"/>
              </a:stretch>
            </a:blipFill>
          </p:spPr>
        </p:sp>
      </p:grpSp>
      <p:grpSp>
        <p:nvGrpSpPr>
          <p:cNvPr id="5" name="Group 5"/>
          <p:cNvGrpSpPr/>
          <p:nvPr/>
        </p:nvGrpSpPr>
        <p:grpSpPr>
          <a:xfrm>
            <a:off x="-5181523" y="5433"/>
            <a:ext cx="14398983" cy="10459421"/>
            <a:chOff x="0" y="0"/>
            <a:chExt cx="6350000" cy="4612640"/>
          </a:xfrm>
        </p:grpSpPr>
        <p:sp>
          <p:nvSpPr>
            <p:cNvPr id="6" name="Freeform 6"/>
            <p:cNvSpPr/>
            <p:nvPr/>
          </p:nvSpPr>
          <p:spPr>
            <a:xfrm flipH="1">
              <a:off x="0" y="0"/>
              <a:ext cx="6350000" cy="4612640"/>
            </a:xfrm>
            <a:custGeom>
              <a:avLst/>
              <a:gdLst/>
              <a:ahLst/>
              <a:cxnLst/>
              <a:rect l="l" t="t" r="r" b="b"/>
              <a:pathLst>
                <a:path w="6350000" h="4612640">
                  <a:moveTo>
                    <a:pt x="6350000" y="2670810"/>
                  </a:moveTo>
                  <a:lnTo>
                    <a:pt x="4743450" y="4612640"/>
                  </a:lnTo>
                  <a:lnTo>
                    <a:pt x="1381760" y="4612640"/>
                  </a:lnTo>
                  <a:lnTo>
                    <a:pt x="1381760" y="2670810"/>
                  </a:lnTo>
                  <a:lnTo>
                    <a:pt x="0" y="0"/>
                  </a:lnTo>
                  <a:lnTo>
                    <a:pt x="6350000" y="0"/>
                  </a:lnTo>
                  <a:close/>
                </a:path>
              </a:pathLst>
            </a:custGeom>
            <a:blipFill>
              <a:blip r:embed="rId4"/>
              <a:stretch>
                <a:fillRect l="-4462" r="-4462"/>
              </a:stretch>
            </a:blipFill>
          </p:spPr>
        </p:sp>
      </p:grpSp>
      <p:grpSp>
        <p:nvGrpSpPr>
          <p:cNvPr id="7" name="Group 7"/>
          <p:cNvGrpSpPr/>
          <p:nvPr/>
        </p:nvGrpSpPr>
        <p:grpSpPr>
          <a:xfrm>
            <a:off x="-3668356" y="-548844"/>
            <a:ext cx="5077518" cy="3525456"/>
            <a:chOff x="0" y="0"/>
            <a:chExt cx="6770024" cy="4700608"/>
          </a:xfrm>
        </p:grpSpPr>
        <p:grpSp>
          <p:nvGrpSpPr>
            <p:cNvPr id="8" name="Group 8"/>
            <p:cNvGrpSpPr/>
            <p:nvPr/>
          </p:nvGrpSpPr>
          <p:grpSpPr>
            <a:xfrm rot="-1657338">
              <a:off x="224750" y="1577264"/>
              <a:ext cx="6872316" cy="278666"/>
              <a:chOff x="0" y="0"/>
              <a:chExt cx="1357495" cy="55045"/>
            </a:xfrm>
          </p:grpSpPr>
          <p:sp>
            <p:nvSpPr>
              <p:cNvPr id="9" name="Freeform 9"/>
              <p:cNvSpPr/>
              <p:nvPr/>
            </p:nvSpPr>
            <p:spPr>
              <a:xfrm>
                <a:off x="0" y="0"/>
                <a:ext cx="1357495" cy="55045"/>
              </a:xfrm>
              <a:custGeom>
                <a:avLst/>
                <a:gdLst/>
                <a:ahLst/>
                <a:cxnLst/>
                <a:rect l="l" t="t" r="r" b="b"/>
                <a:pathLst>
                  <a:path w="1357495" h="55045">
                    <a:moveTo>
                      <a:pt x="0" y="0"/>
                    </a:moveTo>
                    <a:lnTo>
                      <a:pt x="1357495" y="0"/>
                    </a:lnTo>
                    <a:lnTo>
                      <a:pt x="1357495" y="55045"/>
                    </a:lnTo>
                    <a:lnTo>
                      <a:pt x="0" y="55045"/>
                    </a:lnTo>
                    <a:close/>
                  </a:path>
                </a:pathLst>
              </a:custGeom>
              <a:solidFill>
                <a:srgbClr val="2D8BBA"/>
              </a:solidFill>
            </p:spPr>
          </p:sp>
          <p:sp>
            <p:nvSpPr>
              <p:cNvPr id="10" name="TextBox 10"/>
              <p:cNvSpPr txBox="1"/>
              <p:nvPr/>
            </p:nvSpPr>
            <p:spPr>
              <a:xfrm>
                <a:off x="0" y="-38100"/>
                <a:ext cx="1357495" cy="93145"/>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rot="-1657338">
              <a:off x="-327042" y="2844678"/>
              <a:ext cx="6872316" cy="278666"/>
              <a:chOff x="0" y="0"/>
              <a:chExt cx="1357495" cy="55045"/>
            </a:xfrm>
          </p:grpSpPr>
          <p:sp>
            <p:nvSpPr>
              <p:cNvPr id="12" name="Freeform 12"/>
              <p:cNvSpPr/>
              <p:nvPr/>
            </p:nvSpPr>
            <p:spPr>
              <a:xfrm>
                <a:off x="0" y="0"/>
                <a:ext cx="1357495" cy="55045"/>
              </a:xfrm>
              <a:custGeom>
                <a:avLst/>
                <a:gdLst/>
                <a:ahLst/>
                <a:cxnLst/>
                <a:rect l="l" t="t" r="r" b="b"/>
                <a:pathLst>
                  <a:path w="1357495" h="55045">
                    <a:moveTo>
                      <a:pt x="0" y="0"/>
                    </a:moveTo>
                    <a:lnTo>
                      <a:pt x="1357495" y="0"/>
                    </a:lnTo>
                    <a:lnTo>
                      <a:pt x="1357495" y="55045"/>
                    </a:lnTo>
                    <a:lnTo>
                      <a:pt x="0" y="55045"/>
                    </a:lnTo>
                    <a:close/>
                  </a:path>
                </a:pathLst>
              </a:custGeom>
              <a:solidFill>
                <a:srgbClr val="0C2E5E"/>
              </a:solidFill>
            </p:spPr>
          </p:sp>
          <p:sp>
            <p:nvSpPr>
              <p:cNvPr id="13" name="TextBox 13"/>
              <p:cNvSpPr txBox="1"/>
              <p:nvPr/>
            </p:nvSpPr>
            <p:spPr>
              <a:xfrm>
                <a:off x="0" y="-38100"/>
                <a:ext cx="1357495" cy="93145"/>
              </a:xfrm>
              <a:prstGeom prst="rect">
                <a:avLst/>
              </a:prstGeom>
            </p:spPr>
            <p:txBody>
              <a:bodyPr lIns="50800" tIns="50800" rIns="50800" bIns="50800" rtlCol="0" anchor="ctr"/>
              <a:lstStyle/>
              <a:p>
                <a:pPr algn="ctr">
                  <a:lnSpc>
                    <a:spcPts val="2659"/>
                  </a:lnSpc>
                  <a:spcBef>
                    <a:spcPct val="0"/>
                  </a:spcBef>
                </a:pPr>
                <a:endParaRPr/>
              </a:p>
            </p:txBody>
          </p:sp>
        </p:grpSp>
      </p:grpSp>
      <p:sp>
        <p:nvSpPr>
          <p:cNvPr id="14" name="TextBox 14"/>
          <p:cNvSpPr txBox="1"/>
          <p:nvPr/>
        </p:nvSpPr>
        <p:spPr>
          <a:xfrm>
            <a:off x="7912503" y="6975332"/>
            <a:ext cx="10239506" cy="497036"/>
          </a:xfrm>
          <a:prstGeom prst="rect">
            <a:avLst/>
          </a:prstGeom>
        </p:spPr>
        <p:txBody>
          <a:bodyPr lIns="0" tIns="0" rIns="0" bIns="0" rtlCol="0" anchor="t">
            <a:spAutoFit/>
          </a:bodyPr>
          <a:lstStyle/>
          <a:p>
            <a:pPr algn="ctr">
              <a:lnSpc>
                <a:spcPts val="4045"/>
              </a:lnSpc>
            </a:pPr>
            <a:r>
              <a:rPr lang="en-US" sz="2889" b="1">
                <a:solidFill>
                  <a:srgbClr val="000000"/>
                </a:solidFill>
                <a:latin typeface="Noto Sans Bold"/>
                <a:ea typeface="Noto Sans Bold"/>
                <a:cs typeface="Noto Sans Bold"/>
                <a:sym typeface="Noto Sans Bold"/>
              </a:rPr>
              <a:t>Người hướng dẫn:   GVC.TS Nguyễn Thị Hằng</a:t>
            </a:r>
          </a:p>
        </p:txBody>
      </p:sp>
      <p:grpSp>
        <p:nvGrpSpPr>
          <p:cNvPr id="15" name="Group 15"/>
          <p:cNvGrpSpPr/>
          <p:nvPr/>
        </p:nvGrpSpPr>
        <p:grpSpPr>
          <a:xfrm>
            <a:off x="17367718" y="599869"/>
            <a:ext cx="271982" cy="2834839"/>
            <a:chOff x="0" y="0"/>
            <a:chExt cx="71633" cy="746624"/>
          </a:xfrm>
        </p:grpSpPr>
        <p:sp>
          <p:nvSpPr>
            <p:cNvPr id="16" name="Freeform 16"/>
            <p:cNvSpPr/>
            <p:nvPr/>
          </p:nvSpPr>
          <p:spPr>
            <a:xfrm>
              <a:off x="0" y="0"/>
              <a:ext cx="71633" cy="746624"/>
            </a:xfrm>
            <a:custGeom>
              <a:avLst/>
              <a:gdLst/>
              <a:ahLst/>
              <a:cxnLst/>
              <a:rect l="l" t="t" r="r" b="b"/>
              <a:pathLst>
                <a:path w="71633" h="746624">
                  <a:moveTo>
                    <a:pt x="0" y="0"/>
                  </a:moveTo>
                  <a:lnTo>
                    <a:pt x="71633" y="0"/>
                  </a:lnTo>
                  <a:lnTo>
                    <a:pt x="71633" y="746624"/>
                  </a:lnTo>
                  <a:lnTo>
                    <a:pt x="0" y="746624"/>
                  </a:lnTo>
                  <a:close/>
                </a:path>
              </a:pathLst>
            </a:custGeom>
            <a:solidFill>
              <a:srgbClr val="1C9ECE"/>
            </a:solidFill>
          </p:spPr>
        </p:sp>
        <p:sp>
          <p:nvSpPr>
            <p:cNvPr id="17" name="TextBox 17"/>
            <p:cNvSpPr txBox="1"/>
            <p:nvPr/>
          </p:nvSpPr>
          <p:spPr>
            <a:xfrm>
              <a:off x="0" y="-38100"/>
              <a:ext cx="71633" cy="784724"/>
            </a:xfrm>
            <a:prstGeom prst="rect">
              <a:avLst/>
            </a:prstGeom>
          </p:spPr>
          <p:txBody>
            <a:bodyPr lIns="50800" tIns="50800" rIns="50800" bIns="50800" rtlCol="0" anchor="ctr"/>
            <a:lstStyle/>
            <a:p>
              <a:pPr algn="ctr">
                <a:lnSpc>
                  <a:spcPts val="2659"/>
                </a:lnSpc>
              </a:pPr>
              <a:endParaRPr/>
            </a:p>
          </p:txBody>
        </p:sp>
      </p:grpSp>
      <p:sp>
        <p:nvSpPr>
          <p:cNvPr id="18" name="TextBox 18"/>
          <p:cNvSpPr txBox="1"/>
          <p:nvPr/>
        </p:nvSpPr>
        <p:spPr>
          <a:xfrm>
            <a:off x="9912054" y="1215901"/>
            <a:ext cx="7119662" cy="1749261"/>
          </a:xfrm>
          <a:prstGeom prst="rect">
            <a:avLst/>
          </a:prstGeom>
        </p:spPr>
        <p:txBody>
          <a:bodyPr lIns="0" tIns="0" rIns="0" bIns="0" rtlCol="0" anchor="t">
            <a:spAutoFit/>
          </a:bodyPr>
          <a:lstStyle/>
          <a:p>
            <a:pPr algn="r">
              <a:lnSpc>
                <a:spcPts val="7009"/>
              </a:lnSpc>
              <a:spcBef>
                <a:spcPct val="0"/>
              </a:spcBef>
            </a:pPr>
            <a:r>
              <a:rPr lang="en-US" sz="5006">
                <a:solidFill>
                  <a:srgbClr val="000000"/>
                </a:solidFill>
                <a:latin typeface="Anton"/>
                <a:ea typeface="Anton"/>
                <a:cs typeface="Anton"/>
                <a:sym typeface="Anton"/>
              </a:rPr>
              <a:t>BÁO CÁO TỔNG KẾT ĐỀ TÀI NCKH SINH VIÊN</a:t>
            </a:r>
          </a:p>
        </p:txBody>
      </p:sp>
      <p:sp>
        <p:nvSpPr>
          <p:cNvPr id="19" name="TextBox 19"/>
          <p:cNvSpPr txBox="1"/>
          <p:nvPr/>
        </p:nvSpPr>
        <p:spPr>
          <a:xfrm>
            <a:off x="8313681" y="4237905"/>
            <a:ext cx="8718035" cy="1899226"/>
          </a:xfrm>
          <a:prstGeom prst="rect">
            <a:avLst/>
          </a:prstGeom>
        </p:spPr>
        <p:txBody>
          <a:bodyPr lIns="0" tIns="0" rIns="0" bIns="0" rtlCol="0" anchor="t">
            <a:spAutoFit/>
          </a:bodyPr>
          <a:lstStyle/>
          <a:p>
            <a:pPr algn="ctr">
              <a:lnSpc>
                <a:spcPts val="7668"/>
              </a:lnSpc>
              <a:spcBef>
                <a:spcPct val="0"/>
              </a:spcBef>
            </a:pPr>
            <a:r>
              <a:rPr lang="en-US" sz="5477">
                <a:solidFill>
                  <a:srgbClr val="2E74B6"/>
                </a:solidFill>
                <a:latin typeface="Anton"/>
                <a:ea typeface="Anton"/>
                <a:cs typeface="Anton"/>
                <a:sym typeface="Anton"/>
              </a:rPr>
              <a:t>MỘT SỐ BÀI TOÁN CỦA THỐNG KÊ ỨNG DỤNG</a:t>
            </a:r>
          </a:p>
        </p:txBody>
      </p:sp>
      <p:sp>
        <p:nvSpPr>
          <p:cNvPr id="20" name="TextBox 20"/>
          <p:cNvSpPr txBox="1"/>
          <p:nvPr/>
        </p:nvSpPr>
        <p:spPr>
          <a:xfrm>
            <a:off x="7568398" y="7821960"/>
            <a:ext cx="10239506" cy="497036"/>
          </a:xfrm>
          <a:prstGeom prst="rect">
            <a:avLst/>
          </a:prstGeom>
        </p:spPr>
        <p:txBody>
          <a:bodyPr lIns="0" tIns="0" rIns="0" bIns="0" rtlCol="0" anchor="t">
            <a:spAutoFit/>
          </a:bodyPr>
          <a:lstStyle/>
          <a:p>
            <a:pPr algn="ctr">
              <a:lnSpc>
                <a:spcPts val="4045"/>
              </a:lnSpc>
            </a:pPr>
            <a:r>
              <a:rPr lang="en-US" sz="2889" b="1">
                <a:solidFill>
                  <a:srgbClr val="000000"/>
                </a:solidFill>
                <a:latin typeface="Noto Sans Bold"/>
                <a:ea typeface="Noto Sans Bold"/>
                <a:cs typeface="Noto Sans Bold"/>
                <a:sym typeface="Noto Sans Bold"/>
              </a:rPr>
              <a:t>Người trình bày:     Nguyễn Văn Chung</a:t>
            </a:r>
          </a:p>
        </p:txBody>
      </p:sp>
      <p:sp>
        <p:nvSpPr>
          <p:cNvPr id="21" name="AutoShape 21"/>
          <p:cNvSpPr/>
          <p:nvPr/>
        </p:nvSpPr>
        <p:spPr>
          <a:xfrm>
            <a:off x="7844336" y="7675739"/>
            <a:ext cx="9659373" cy="0"/>
          </a:xfrm>
          <a:prstGeom prst="line">
            <a:avLst/>
          </a:prstGeom>
          <a:ln w="38100" cap="flat">
            <a:solidFill>
              <a:srgbClr val="000000"/>
            </a:solidFill>
            <a:prstDash val="solid"/>
            <a:headEnd type="none" w="sm" len="sm"/>
            <a:tailEnd type="none" w="sm" len="sm"/>
          </a:ln>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298375" y="1811516"/>
            <a:ext cx="8001856" cy="4017529"/>
          </a:xfrm>
          <a:custGeom>
            <a:avLst/>
            <a:gdLst/>
            <a:ahLst/>
            <a:cxnLst/>
            <a:rect l="l" t="t" r="r" b="b"/>
            <a:pathLst>
              <a:path w="8001856" h="4017529">
                <a:moveTo>
                  <a:pt x="0" y="0"/>
                </a:moveTo>
                <a:lnTo>
                  <a:pt x="8001856" y="0"/>
                </a:lnTo>
                <a:lnTo>
                  <a:pt x="8001856" y="4017530"/>
                </a:lnTo>
                <a:lnTo>
                  <a:pt x="0" y="4017530"/>
                </a:lnTo>
                <a:lnTo>
                  <a:pt x="0" y="0"/>
                </a:lnTo>
                <a:close/>
              </a:path>
            </a:pathLst>
          </a:custGeom>
          <a:blipFill>
            <a:blip r:embed="rId2"/>
            <a:stretch>
              <a:fillRect/>
            </a:stretch>
          </a:blipFill>
        </p:spPr>
      </p:sp>
      <p:sp>
        <p:nvSpPr>
          <p:cNvPr id="3" name="Freeform 3"/>
          <p:cNvSpPr/>
          <p:nvPr/>
        </p:nvSpPr>
        <p:spPr>
          <a:xfrm>
            <a:off x="514350" y="1811516"/>
            <a:ext cx="7909067" cy="4031642"/>
          </a:xfrm>
          <a:custGeom>
            <a:avLst/>
            <a:gdLst/>
            <a:ahLst/>
            <a:cxnLst/>
            <a:rect l="l" t="t" r="r" b="b"/>
            <a:pathLst>
              <a:path w="7909067" h="4031642">
                <a:moveTo>
                  <a:pt x="0" y="0"/>
                </a:moveTo>
                <a:lnTo>
                  <a:pt x="7909067" y="0"/>
                </a:lnTo>
                <a:lnTo>
                  <a:pt x="7909067" y="4031642"/>
                </a:lnTo>
                <a:lnTo>
                  <a:pt x="0" y="4031642"/>
                </a:lnTo>
                <a:lnTo>
                  <a:pt x="0" y="0"/>
                </a:lnTo>
                <a:close/>
              </a:path>
            </a:pathLst>
          </a:custGeom>
          <a:blipFill>
            <a:blip r:embed="rId3"/>
            <a:stretch>
              <a:fillRect/>
            </a:stretch>
          </a:blipFill>
        </p:spPr>
      </p:sp>
      <p:sp>
        <p:nvSpPr>
          <p:cNvPr id="4" name="Freeform 4"/>
          <p:cNvSpPr/>
          <p:nvPr/>
        </p:nvSpPr>
        <p:spPr>
          <a:xfrm>
            <a:off x="1181522" y="8392646"/>
            <a:ext cx="6574722" cy="1150576"/>
          </a:xfrm>
          <a:custGeom>
            <a:avLst/>
            <a:gdLst/>
            <a:ahLst/>
            <a:cxnLst/>
            <a:rect l="l" t="t" r="r" b="b"/>
            <a:pathLst>
              <a:path w="6574722" h="1150576">
                <a:moveTo>
                  <a:pt x="0" y="0"/>
                </a:moveTo>
                <a:lnTo>
                  <a:pt x="6574723" y="0"/>
                </a:lnTo>
                <a:lnTo>
                  <a:pt x="6574723" y="1150576"/>
                </a:lnTo>
                <a:lnTo>
                  <a:pt x="0" y="1150576"/>
                </a:lnTo>
                <a:lnTo>
                  <a:pt x="0" y="0"/>
                </a:lnTo>
                <a:close/>
              </a:path>
            </a:pathLst>
          </a:custGeom>
          <a:blipFill>
            <a:blip r:embed="rId4"/>
            <a:stretch>
              <a:fillRect/>
            </a:stretch>
          </a:blipFill>
        </p:spPr>
      </p:sp>
      <p:sp>
        <p:nvSpPr>
          <p:cNvPr id="5" name="Freeform 5"/>
          <p:cNvSpPr/>
          <p:nvPr/>
        </p:nvSpPr>
        <p:spPr>
          <a:xfrm>
            <a:off x="10591800" y="7629563"/>
            <a:ext cx="15240000" cy="763082"/>
          </a:xfrm>
          <a:custGeom>
            <a:avLst/>
            <a:gdLst/>
            <a:ahLst/>
            <a:cxnLst/>
            <a:rect l="l" t="t" r="r" b="b"/>
            <a:pathLst>
              <a:path w="16001636" h="763082">
                <a:moveTo>
                  <a:pt x="0" y="0"/>
                </a:moveTo>
                <a:lnTo>
                  <a:pt x="16001636" y="0"/>
                </a:lnTo>
                <a:lnTo>
                  <a:pt x="16001636" y="763083"/>
                </a:lnTo>
                <a:lnTo>
                  <a:pt x="0" y="763083"/>
                </a:lnTo>
                <a:lnTo>
                  <a:pt x="0" y="0"/>
                </a:lnTo>
                <a:close/>
              </a:path>
            </a:pathLst>
          </a:custGeom>
          <a:blipFill>
            <a:blip r:embed="rId5"/>
            <a:stretch>
              <a:fillRect l="-9664" b="-519782"/>
            </a:stretch>
          </a:blipFill>
        </p:spPr>
      </p:sp>
      <p:sp>
        <p:nvSpPr>
          <p:cNvPr id="6" name="TextBox 6"/>
          <p:cNvSpPr txBox="1"/>
          <p:nvPr/>
        </p:nvSpPr>
        <p:spPr>
          <a:xfrm>
            <a:off x="514350" y="671830"/>
            <a:ext cx="17243267" cy="967106"/>
          </a:xfrm>
          <a:prstGeom prst="rect">
            <a:avLst/>
          </a:prstGeom>
        </p:spPr>
        <p:txBody>
          <a:bodyPr lIns="0" tIns="0" rIns="0" bIns="0" rtlCol="0" anchor="t">
            <a:spAutoFit/>
          </a:bodyPr>
          <a:lstStyle/>
          <a:p>
            <a:pPr algn="l">
              <a:lnSpc>
                <a:spcPts val="3919"/>
              </a:lnSpc>
              <a:spcBef>
                <a:spcPct val="0"/>
              </a:spcBef>
            </a:pPr>
            <a:r>
              <a:rPr lang="en-US" sz="2799" b="1">
                <a:solidFill>
                  <a:srgbClr val="000000"/>
                </a:solidFill>
                <a:latin typeface="Montserrat Bold"/>
                <a:ea typeface="Montserrat Bold"/>
                <a:cs typeface="Montserrat Bold"/>
                <a:sym typeface="Montserrat Bold"/>
              </a:rPr>
              <a:t>Để dự đoán mô hình hồi quy phù hợp, ta vẽ biểu đồ tán xạ biểu diễn mối quan hệ giữa các biến độc lập và biến phụ thuộc. Sau đây là biểu đồ tán xạ thu được từ dữ liệu đề bài.</a:t>
            </a:r>
          </a:p>
        </p:txBody>
      </p:sp>
      <p:sp>
        <p:nvSpPr>
          <p:cNvPr id="7" name="TextBox 7"/>
          <p:cNvSpPr txBox="1"/>
          <p:nvPr/>
        </p:nvSpPr>
        <p:spPr>
          <a:xfrm>
            <a:off x="514350" y="6077427"/>
            <a:ext cx="7909067" cy="2315218"/>
          </a:xfrm>
          <a:prstGeom prst="rect">
            <a:avLst/>
          </a:prstGeom>
        </p:spPr>
        <p:txBody>
          <a:bodyPr lIns="0" tIns="0" rIns="0" bIns="0" rtlCol="0" anchor="t">
            <a:spAutoFit/>
          </a:bodyPr>
          <a:lstStyle/>
          <a:p>
            <a:pPr algn="l">
              <a:lnSpc>
                <a:spcPts val="3704"/>
              </a:lnSpc>
              <a:spcBef>
                <a:spcPct val="0"/>
              </a:spcBef>
            </a:pPr>
            <a:r>
              <a:rPr lang="en-US" sz="2646">
                <a:solidFill>
                  <a:srgbClr val="000000"/>
                </a:solidFill>
                <a:latin typeface="Montserrat"/>
                <a:ea typeface="Montserrat"/>
                <a:cs typeface="Montserrat"/>
                <a:sym typeface="Montserrat"/>
              </a:rPr>
              <a:t>Nhận xét: Từ biểu đồ ta thấy mối quan hệ giữa tuổi và huyết áp, giữa chỉ số BMI và huyết áp có xu hướng tăng tuyến tính. Từ nhận xét trên ta thấy mô hình hồi quy tuyến tính đa biến sẽ phù hợp với bài toán.</a:t>
            </a:r>
          </a:p>
        </p:txBody>
      </p:sp>
      <p:sp>
        <p:nvSpPr>
          <p:cNvPr id="8" name="TextBox 8"/>
          <p:cNvSpPr txBox="1"/>
          <p:nvPr/>
        </p:nvSpPr>
        <p:spPr>
          <a:xfrm>
            <a:off x="9436085" y="6096477"/>
            <a:ext cx="7823215" cy="850901"/>
          </a:xfrm>
          <a:prstGeom prst="rect">
            <a:avLst/>
          </a:prstGeom>
        </p:spPr>
        <p:txBody>
          <a:bodyPr lIns="0" tIns="0" rIns="0" bIns="0" rtlCol="0" anchor="t">
            <a:spAutoFit/>
          </a:bodyPr>
          <a:lstStyle/>
          <a:p>
            <a:pPr algn="l">
              <a:lnSpc>
                <a:spcPts val="3499"/>
              </a:lnSpc>
            </a:pPr>
            <a:r>
              <a:rPr lang="en-US" sz="2499">
                <a:solidFill>
                  <a:srgbClr val="000000"/>
                </a:solidFill>
                <a:latin typeface="Montserrat"/>
                <a:ea typeface="Montserrat"/>
                <a:cs typeface="Montserrat"/>
                <a:sym typeface="Montserrat"/>
              </a:rPr>
              <a:t>Gọi huyết áp là y, các biến x1​,x2​ lần lượt là tuổi và chỉ số BMI. Tính hệ số của mô hình:</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742141" y="8499093"/>
            <a:ext cx="8579961" cy="1104451"/>
            <a:chOff x="0" y="0"/>
            <a:chExt cx="2259743" cy="290884"/>
          </a:xfrm>
        </p:grpSpPr>
        <p:sp>
          <p:nvSpPr>
            <p:cNvPr id="3" name="Freeform 3"/>
            <p:cNvSpPr/>
            <p:nvPr/>
          </p:nvSpPr>
          <p:spPr>
            <a:xfrm>
              <a:off x="0" y="0"/>
              <a:ext cx="2259743" cy="290884"/>
            </a:xfrm>
            <a:custGeom>
              <a:avLst/>
              <a:gdLst/>
              <a:ahLst/>
              <a:cxnLst/>
              <a:rect l="l" t="t" r="r" b="b"/>
              <a:pathLst>
                <a:path w="2259743" h="290884">
                  <a:moveTo>
                    <a:pt x="0" y="0"/>
                  </a:moveTo>
                  <a:lnTo>
                    <a:pt x="2259743" y="0"/>
                  </a:lnTo>
                  <a:lnTo>
                    <a:pt x="2259743" y="290884"/>
                  </a:lnTo>
                  <a:lnTo>
                    <a:pt x="0" y="290884"/>
                  </a:lnTo>
                  <a:close/>
                </a:path>
              </a:pathLst>
            </a:custGeom>
            <a:solidFill>
              <a:srgbClr val="6CCEE8">
                <a:alpha val="53725"/>
              </a:srgbClr>
            </a:solidFill>
          </p:spPr>
        </p:sp>
        <p:sp>
          <p:nvSpPr>
            <p:cNvPr id="4" name="TextBox 4"/>
            <p:cNvSpPr txBox="1"/>
            <p:nvPr/>
          </p:nvSpPr>
          <p:spPr>
            <a:xfrm>
              <a:off x="0" y="-38100"/>
              <a:ext cx="2259743" cy="328984"/>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rot="-4478494">
            <a:off x="12691905" y="6848553"/>
            <a:ext cx="7168919" cy="3301080"/>
            <a:chOff x="0" y="0"/>
            <a:chExt cx="1544505" cy="711200"/>
          </a:xfrm>
        </p:grpSpPr>
        <p:sp>
          <p:nvSpPr>
            <p:cNvPr id="6" name="Freeform 6"/>
            <p:cNvSpPr/>
            <p:nvPr/>
          </p:nvSpPr>
          <p:spPr>
            <a:xfrm>
              <a:off x="0" y="0"/>
              <a:ext cx="1544505" cy="711200"/>
            </a:xfrm>
            <a:custGeom>
              <a:avLst/>
              <a:gdLst/>
              <a:ahLst/>
              <a:cxnLst/>
              <a:rect l="l" t="t" r="r" b="b"/>
              <a:pathLst>
                <a:path w="1544505" h="711200">
                  <a:moveTo>
                    <a:pt x="772252" y="0"/>
                  </a:moveTo>
                  <a:lnTo>
                    <a:pt x="1544505" y="711200"/>
                  </a:lnTo>
                  <a:lnTo>
                    <a:pt x="0" y="711200"/>
                  </a:lnTo>
                  <a:lnTo>
                    <a:pt x="772252" y="0"/>
                  </a:lnTo>
                  <a:close/>
                </a:path>
              </a:pathLst>
            </a:custGeom>
            <a:solidFill>
              <a:srgbClr val="000000">
                <a:alpha val="0"/>
              </a:srgbClr>
            </a:solidFill>
            <a:ln w="57150" cap="sq">
              <a:solidFill>
                <a:srgbClr val="FFFFFF"/>
              </a:solidFill>
              <a:prstDash val="solid"/>
              <a:miter/>
            </a:ln>
          </p:spPr>
        </p:sp>
        <p:sp>
          <p:nvSpPr>
            <p:cNvPr id="7" name="TextBox 7"/>
            <p:cNvSpPr txBox="1"/>
            <p:nvPr/>
          </p:nvSpPr>
          <p:spPr>
            <a:xfrm>
              <a:off x="241329" y="292100"/>
              <a:ext cx="1061847" cy="36830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rot="-4478494">
            <a:off x="12783249" y="8454266"/>
            <a:ext cx="6920412" cy="3301080"/>
            <a:chOff x="0" y="0"/>
            <a:chExt cx="1490966" cy="711200"/>
          </a:xfrm>
        </p:grpSpPr>
        <p:sp>
          <p:nvSpPr>
            <p:cNvPr id="9" name="Freeform 9"/>
            <p:cNvSpPr/>
            <p:nvPr/>
          </p:nvSpPr>
          <p:spPr>
            <a:xfrm>
              <a:off x="0" y="0"/>
              <a:ext cx="1490966" cy="711200"/>
            </a:xfrm>
            <a:custGeom>
              <a:avLst/>
              <a:gdLst/>
              <a:ahLst/>
              <a:cxnLst/>
              <a:rect l="l" t="t" r="r" b="b"/>
              <a:pathLst>
                <a:path w="1490966" h="711200">
                  <a:moveTo>
                    <a:pt x="745483" y="0"/>
                  </a:moveTo>
                  <a:lnTo>
                    <a:pt x="1490966" y="711200"/>
                  </a:lnTo>
                  <a:lnTo>
                    <a:pt x="0" y="711200"/>
                  </a:lnTo>
                  <a:lnTo>
                    <a:pt x="745483" y="0"/>
                  </a:lnTo>
                  <a:close/>
                </a:path>
              </a:pathLst>
            </a:custGeom>
            <a:solidFill>
              <a:srgbClr val="000000">
                <a:alpha val="0"/>
              </a:srgbClr>
            </a:solidFill>
            <a:ln w="57150" cap="sq">
              <a:solidFill>
                <a:srgbClr val="BFE0FF"/>
              </a:solidFill>
              <a:prstDash val="solid"/>
              <a:miter/>
            </a:ln>
          </p:spPr>
        </p:sp>
        <p:sp>
          <p:nvSpPr>
            <p:cNvPr id="10" name="TextBox 10"/>
            <p:cNvSpPr txBox="1"/>
            <p:nvPr/>
          </p:nvSpPr>
          <p:spPr>
            <a:xfrm>
              <a:off x="232963" y="292100"/>
              <a:ext cx="1025039" cy="36830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rot="-10800000">
            <a:off x="-1664963" y="-1671638"/>
            <a:ext cx="5864292" cy="2700338"/>
            <a:chOff x="0" y="0"/>
            <a:chExt cx="1544505" cy="711200"/>
          </a:xfrm>
        </p:grpSpPr>
        <p:sp>
          <p:nvSpPr>
            <p:cNvPr id="12" name="Freeform 12"/>
            <p:cNvSpPr/>
            <p:nvPr/>
          </p:nvSpPr>
          <p:spPr>
            <a:xfrm>
              <a:off x="0" y="0"/>
              <a:ext cx="1544505" cy="711200"/>
            </a:xfrm>
            <a:custGeom>
              <a:avLst/>
              <a:gdLst/>
              <a:ahLst/>
              <a:cxnLst/>
              <a:rect l="l" t="t" r="r" b="b"/>
              <a:pathLst>
                <a:path w="1544505" h="711200">
                  <a:moveTo>
                    <a:pt x="772252" y="0"/>
                  </a:moveTo>
                  <a:lnTo>
                    <a:pt x="1544505" y="711200"/>
                  </a:lnTo>
                  <a:lnTo>
                    <a:pt x="0" y="711200"/>
                  </a:lnTo>
                  <a:lnTo>
                    <a:pt x="772252" y="0"/>
                  </a:lnTo>
                  <a:close/>
                </a:path>
              </a:pathLst>
            </a:custGeom>
            <a:solidFill>
              <a:srgbClr val="000000">
                <a:alpha val="0"/>
              </a:srgbClr>
            </a:solidFill>
            <a:ln w="57150" cap="sq">
              <a:solidFill>
                <a:srgbClr val="FFFFFF"/>
              </a:solidFill>
              <a:prstDash val="solid"/>
              <a:miter/>
            </a:ln>
          </p:spPr>
        </p:sp>
        <p:sp>
          <p:nvSpPr>
            <p:cNvPr id="13" name="TextBox 13"/>
            <p:cNvSpPr txBox="1"/>
            <p:nvPr/>
          </p:nvSpPr>
          <p:spPr>
            <a:xfrm>
              <a:off x="241329" y="292100"/>
              <a:ext cx="1061847" cy="36830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rot="-10800000">
            <a:off x="-918868" y="-1876264"/>
            <a:ext cx="5661010" cy="2700338"/>
            <a:chOff x="0" y="0"/>
            <a:chExt cx="1490966" cy="711200"/>
          </a:xfrm>
        </p:grpSpPr>
        <p:sp>
          <p:nvSpPr>
            <p:cNvPr id="15" name="Freeform 15"/>
            <p:cNvSpPr/>
            <p:nvPr/>
          </p:nvSpPr>
          <p:spPr>
            <a:xfrm>
              <a:off x="0" y="0"/>
              <a:ext cx="1490966" cy="711200"/>
            </a:xfrm>
            <a:custGeom>
              <a:avLst/>
              <a:gdLst/>
              <a:ahLst/>
              <a:cxnLst/>
              <a:rect l="l" t="t" r="r" b="b"/>
              <a:pathLst>
                <a:path w="1490966" h="711200">
                  <a:moveTo>
                    <a:pt x="745483" y="0"/>
                  </a:moveTo>
                  <a:lnTo>
                    <a:pt x="1490966" y="711200"/>
                  </a:lnTo>
                  <a:lnTo>
                    <a:pt x="0" y="711200"/>
                  </a:lnTo>
                  <a:lnTo>
                    <a:pt x="745483" y="0"/>
                  </a:lnTo>
                  <a:close/>
                </a:path>
              </a:pathLst>
            </a:custGeom>
            <a:solidFill>
              <a:srgbClr val="000000">
                <a:alpha val="0"/>
              </a:srgbClr>
            </a:solidFill>
            <a:ln w="57150" cap="sq">
              <a:solidFill>
                <a:srgbClr val="BFE0FF"/>
              </a:solidFill>
              <a:prstDash val="solid"/>
              <a:miter/>
            </a:ln>
          </p:spPr>
        </p:sp>
        <p:sp>
          <p:nvSpPr>
            <p:cNvPr id="16" name="TextBox 16"/>
            <p:cNvSpPr txBox="1"/>
            <p:nvPr/>
          </p:nvSpPr>
          <p:spPr>
            <a:xfrm>
              <a:off x="232963" y="292100"/>
              <a:ext cx="1025039" cy="36830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5005918" y="3398096"/>
            <a:ext cx="7743962" cy="4276652"/>
            <a:chOff x="0" y="0"/>
            <a:chExt cx="2039562" cy="1126361"/>
          </a:xfrm>
        </p:grpSpPr>
        <p:sp>
          <p:nvSpPr>
            <p:cNvPr id="18" name="Freeform 18"/>
            <p:cNvSpPr/>
            <p:nvPr/>
          </p:nvSpPr>
          <p:spPr>
            <a:xfrm>
              <a:off x="0" y="0"/>
              <a:ext cx="2039562" cy="1126361"/>
            </a:xfrm>
            <a:custGeom>
              <a:avLst/>
              <a:gdLst/>
              <a:ahLst/>
              <a:cxnLst/>
              <a:rect l="l" t="t" r="r" b="b"/>
              <a:pathLst>
                <a:path w="2039562" h="1126361">
                  <a:moveTo>
                    <a:pt x="0" y="0"/>
                  </a:moveTo>
                  <a:lnTo>
                    <a:pt x="2039562" y="0"/>
                  </a:lnTo>
                  <a:lnTo>
                    <a:pt x="2039562" y="1126361"/>
                  </a:lnTo>
                  <a:lnTo>
                    <a:pt x="0" y="1126361"/>
                  </a:lnTo>
                  <a:close/>
                </a:path>
              </a:pathLst>
            </a:custGeom>
            <a:solidFill>
              <a:srgbClr val="FFFFFF"/>
            </a:solidFill>
          </p:spPr>
        </p:sp>
        <p:sp>
          <p:nvSpPr>
            <p:cNvPr id="19" name="TextBox 19"/>
            <p:cNvSpPr txBox="1"/>
            <p:nvPr/>
          </p:nvSpPr>
          <p:spPr>
            <a:xfrm>
              <a:off x="0" y="-38100"/>
              <a:ext cx="2039562" cy="1164461"/>
            </a:xfrm>
            <a:prstGeom prst="rect">
              <a:avLst/>
            </a:prstGeom>
          </p:spPr>
          <p:txBody>
            <a:bodyPr lIns="50800" tIns="50800" rIns="50800" bIns="50800" rtlCol="0" anchor="ctr"/>
            <a:lstStyle/>
            <a:p>
              <a:pPr algn="ctr">
                <a:lnSpc>
                  <a:spcPts val="2659"/>
                </a:lnSpc>
              </a:pPr>
              <a:endParaRPr/>
            </a:p>
          </p:txBody>
        </p:sp>
      </p:grpSp>
      <p:sp>
        <p:nvSpPr>
          <p:cNvPr id="20" name="Freeform 20"/>
          <p:cNvSpPr/>
          <p:nvPr/>
        </p:nvSpPr>
        <p:spPr>
          <a:xfrm>
            <a:off x="5285698" y="3538155"/>
            <a:ext cx="6723525" cy="4482090"/>
          </a:xfrm>
          <a:custGeom>
            <a:avLst/>
            <a:gdLst/>
            <a:ahLst/>
            <a:cxnLst/>
            <a:rect l="l" t="t" r="r" b="b"/>
            <a:pathLst>
              <a:path w="6723525" h="4482090">
                <a:moveTo>
                  <a:pt x="0" y="0"/>
                </a:moveTo>
                <a:lnTo>
                  <a:pt x="6723525" y="0"/>
                </a:lnTo>
                <a:lnTo>
                  <a:pt x="6723525" y="4482089"/>
                </a:lnTo>
                <a:lnTo>
                  <a:pt x="0" y="4482089"/>
                </a:lnTo>
                <a:lnTo>
                  <a:pt x="0" y="0"/>
                </a:lnTo>
                <a:close/>
              </a:path>
            </a:pathLst>
          </a:custGeom>
          <a:blipFill>
            <a:blip r:embed="rId2"/>
            <a:stretch>
              <a:fillRect l="-1255" r="-1255" b="-3894"/>
            </a:stretch>
          </a:blipFill>
          <a:ln w="47625" cap="sq">
            <a:solidFill>
              <a:srgbClr val="000000"/>
            </a:solidFill>
            <a:prstDash val="solid"/>
            <a:miter/>
          </a:ln>
        </p:spPr>
      </p:sp>
      <p:grpSp>
        <p:nvGrpSpPr>
          <p:cNvPr id="21" name="Group 21"/>
          <p:cNvGrpSpPr/>
          <p:nvPr/>
        </p:nvGrpSpPr>
        <p:grpSpPr>
          <a:xfrm>
            <a:off x="5005918" y="1557180"/>
            <a:ext cx="7824033" cy="1156745"/>
            <a:chOff x="0" y="0"/>
            <a:chExt cx="2060651" cy="304657"/>
          </a:xfrm>
        </p:grpSpPr>
        <p:sp>
          <p:nvSpPr>
            <p:cNvPr id="22" name="Freeform 22"/>
            <p:cNvSpPr/>
            <p:nvPr/>
          </p:nvSpPr>
          <p:spPr>
            <a:xfrm>
              <a:off x="0" y="0"/>
              <a:ext cx="2060651" cy="304657"/>
            </a:xfrm>
            <a:custGeom>
              <a:avLst/>
              <a:gdLst/>
              <a:ahLst/>
              <a:cxnLst/>
              <a:rect l="l" t="t" r="r" b="b"/>
              <a:pathLst>
                <a:path w="2060651" h="304657">
                  <a:moveTo>
                    <a:pt x="0" y="0"/>
                  </a:moveTo>
                  <a:lnTo>
                    <a:pt x="2060651" y="0"/>
                  </a:lnTo>
                  <a:lnTo>
                    <a:pt x="2060651" y="304657"/>
                  </a:lnTo>
                  <a:lnTo>
                    <a:pt x="0" y="304657"/>
                  </a:lnTo>
                  <a:close/>
                </a:path>
              </a:pathLst>
            </a:custGeom>
            <a:solidFill>
              <a:srgbClr val="FFFFFF"/>
            </a:solidFill>
          </p:spPr>
        </p:sp>
        <p:sp>
          <p:nvSpPr>
            <p:cNvPr id="23" name="TextBox 23"/>
            <p:cNvSpPr txBox="1"/>
            <p:nvPr/>
          </p:nvSpPr>
          <p:spPr>
            <a:xfrm>
              <a:off x="0" y="-38100"/>
              <a:ext cx="2060651" cy="342757"/>
            </a:xfrm>
            <a:prstGeom prst="rect">
              <a:avLst/>
            </a:prstGeom>
          </p:spPr>
          <p:txBody>
            <a:bodyPr lIns="50800" tIns="50800" rIns="50800" bIns="50800" rtlCol="0" anchor="ctr"/>
            <a:lstStyle/>
            <a:p>
              <a:pPr algn="ctr">
                <a:lnSpc>
                  <a:spcPts val="2659"/>
                </a:lnSpc>
              </a:pPr>
              <a:endParaRPr/>
            </a:p>
          </p:txBody>
        </p:sp>
      </p:grpSp>
      <p:sp>
        <p:nvSpPr>
          <p:cNvPr id="24" name="Freeform 24"/>
          <p:cNvSpPr/>
          <p:nvPr/>
        </p:nvSpPr>
        <p:spPr>
          <a:xfrm>
            <a:off x="5285698" y="1751184"/>
            <a:ext cx="6781040" cy="962740"/>
          </a:xfrm>
          <a:custGeom>
            <a:avLst/>
            <a:gdLst/>
            <a:ahLst/>
            <a:cxnLst/>
            <a:rect l="l" t="t" r="r" b="b"/>
            <a:pathLst>
              <a:path w="6781040" h="962740">
                <a:moveTo>
                  <a:pt x="0" y="0"/>
                </a:moveTo>
                <a:lnTo>
                  <a:pt x="6781041" y="0"/>
                </a:lnTo>
                <a:lnTo>
                  <a:pt x="6781041" y="962740"/>
                </a:lnTo>
                <a:lnTo>
                  <a:pt x="0" y="962740"/>
                </a:lnTo>
                <a:lnTo>
                  <a:pt x="0" y="0"/>
                </a:lnTo>
                <a:close/>
              </a:path>
            </a:pathLst>
          </a:custGeom>
          <a:blipFill>
            <a:blip r:embed="rId3"/>
            <a:stretch>
              <a:fillRect/>
            </a:stretch>
          </a:blipFill>
          <a:ln w="47625" cap="sq">
            <a:solidFill>
              <a:srgbClr val="000000"/>
            </a:solidFill>
            <a:prstDash val="solid"/>
            <a:miter/>
          </a:ln>
        </p:spPr>
      </p:sp>
      <p:sp>
        <p:nvSpPr>
          <p:cNvPr id="25" name="TextBox 25"/>
          <p:cNvSpPr txBox="1"/>
          <p:nvPr/>
        </p:nvSpPr>
        <p:spPr>
          <a:xfrm>
            <a:off x="1028700" y="962025"/>
            <a:ext cx="11801251" cy="1073785"/>
          </a:xfrm>
          <a:prstGeom prst="rect">
            <a:avLst/>
          </a:prstGeom>
        </p:spPr>
        <p:txBody>
          <a:bodyPr lIns="0" tIns="0" rIns="0" bIns="0" rtlCol="0" anchor="t">
            <a:spAutoFit/>
          </a:bodyPr>
          <a:lstStyle/>
          <a:p>
            <a:pPr algn="l">
              <a:lnSpc>
                <a:spcPts val="4339"/>
              </a:lnSpc>
            </a:pPr>
            <a:r>
              <a:rPr lang="en-US" sz="3099" b="1">
                <a:solidFill>
                  <a:srgbClr val="0C2E5E"/>
                </a:solidFill>
                <a:latin typeface="Montserrat Bold"/>
                <a:ea typeface="Montserrat Bold"/>
                <a:cs typeface="Montserrat Bold"/>
                <a:sym typeface="Montserrat Bold"/>
              </a:rPr>
              <a:t>Ta tìm sao cho sai số bình phương là nhỏ nhất:</a:t>
            </a:r>
          </a:p>
          <a:p>
            <a:pPr algn="l">
              <a:lnSpc>
                <a:spcPts val="4339"/>
              </a:lnSpc>
              <a:spcBef>
                <a:spcPct val="0"/>
              </a:spcBef>
            </a:pPr>
            <a:endParaRPr lang="en-US" sz="3099" b="1">
              <a:solidFill>
                <a:srgbClr val="0C2E5E"/>
              </a:solidFill>
              <a:latin typeface="Montserrat Bold"/>
              <a:ea typeface="Montserrat Bold"/>
              <a:cs typeface="Montserrat Bold"/>
              <a:sym typeface="Montserrat Bold"/>
            </a:endParaRPr>
          </a:p>
        </p:txBody>
      </p:sp>
      <p:sp>
        <p:nvSpPr>
          <p:cNvPr id="26" name="TextBox 26"/>
          <p:cNvSpPr txBox="1"/>
          <p:nvPr/>
        </p:nvSpPr>
        <p:spPr>
          <a:xfrm>
            <a:off x="1028700" y="2866324"/>
            <a:ext cx="9866644" cy="471805"/>
          </a:xfrm>
          <a:prstGeom prst="rect">
            <a:avLst/>
          </a:prstGeom>
        </p:spPr>
        <p:txBody>
          <a:bodyPr lIns="0" tIns="0" rIns="0" bIns="0" rtlCol="0" anchor="t">
            <a:spAutoFit/>
          </a:bodyPr>
          <a:lstStyle/>
          <a:p>
            <a:pPr marL="0" lvl="0" indent="0" algn="l">
              <a:lnSpc>
                <a:spcPts val="3919"/>
              </a:lnSpc>
              <a:spcBef>
                <a:spcPct val="0"/>
              </a:spcBef>
            </a:pPr>
            <a:r>
              <a:rPr lang="en-US" sz="2799" b="1" u="none" strike="noStrike">
                <a:solidFill>
                  <a:srgbClr val="0C2E5E"/>
                </a:solidFill>
                <a:latin typeface="Montserrat Bold"/>
                <a:ea typeface="Montserrat Bold"/>
                <a:cs typeface="Montserrat Bold"/>
                <a:sym typeface="Montserrat Bold"/>
              </a:rPr>
              <a:t>Áp dụng với dữ liệu từ bài toán ta được :</a:t>
            </a:r>
          </a:p>
        </p:txBody>
      </p:sp>
      <p:sp>
        <p:nvSpPr>
          <p:cNvPr id="27" name="TextBox 27"/>
          <p:cNvSpPr txBox="1"/>
          <p:nvPr/>
        </p:nvSpPr>
        <p:spPr>
          <a:xfrm>
            <a:off x="1028700" y="8740680"/>
            <a:ext cx="3546872" cy="530860"/>
          </a:xfrm>
          <a:prstGeom prst="rect">
            <a:avLst/>
          </a:prstGeom>
        </p:spPr>
        <p:txBody>
          <a:bodyPr lIns="0" tIns="0" rIns="0" bIns="0" rtlCol="0" anchor="t">
            <a:spAutoFit/>
          </a:bodyPr>
          <a:lstStyle/>
          <a:p>
            <a:pPr marL="0" lvl="0" indent="0" algn="l">
              <a:lnSpc>
                <a:spcPts val="4339"/>
              </a:lnSpc>
              <a:spcBef>
                <a:spcPct val="0"/>
              </a:spcBef>
            </a:pPr>
            <a:r>
              <a:rPr lang="en-US" sz="3099" b="1" u="none" strike="noStrike">
                <a:solidFill>
                  <a:srgbClr val="0C2E5E"/>
                </a:solidFill>
                <a:latin typeface="Montserrat Bold"/>
                <a:ea typeface="Montserrat Bold"/>
                <a:cs typeface="Montserrat Bold"/>
                <a:sym typeface="Montserrat Bold"/>
              </a:rPr>
              <a:t>Mô hình hồi quy: </a:t>
            </a:r>
          </a:p>
        </p:txBody>
      </p:sp>
      <p:sp>
        <p:nvSpPr>
          <p:cNvPr id="28" name="Freeform 28"/>
          <p:cNvSpPr/>
          <p:nvPr/>
        </p:nvSpPr>
        <p:spPr>
          <a:xfrm>
            <a:off x="5600538" y="8706044"/>
            <a:ext cx="6151360" cy="613820"/>
          </a:xfrm>
          <a:custGeom>
            <a:avLst/>
            <a:gdLst/>
            <a:ahLst/>
            <a:cxnLst/>
            <a:rect l="l" t="t" r="r" b="b"/>
            <a:pathLst>
              <a:path w="6151360" h="613820">
                <a:moveTo>
                  <a:pt x="0" y="0"/>
                </a:moveTo>
                <a:lnTo>
                  <a:pt x="6151360" y="0"/>
                </a:lnTo>
                <a:lnTo>
                  <a:pt x="6151360" y="613820"/>
                </a:lnTo>
                <a:lnTo>
                  <a:pt x="0" y="613820"/>
                </a:lnTo>
                <a:lnTo>
                  <a:pt x="0" y="0"/>
                </a:lnTo>
                <a:close/>
              </a:path>
            </a:pathLst>
          </a:custGeom>
          <a:blipFill>
            <a:blip r:embed="rId4"/>
            <a:stretch>
              <a:fillRect t="-18018" b="-17406"/>
            </a:stretch>
          </a:blipFill>
          <a:ln cap="sq">
            <a:noFill/>
            <a:prstDash val="solid"/>
            <a:miter/>
          </a:ln>
        </p:spPr>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4478494">
            <a:off x="12691905" y="6848553"/>
            <a:ext cx="7168919" cy="3301080"/>
            <a:chOff x="0" y="0"/>
            <a:chExt cx="1544505" cy="711200"/>
          </a:xfrm>
        </p:grpSpPr>
        <p:sp>
          <p:nvSpPr>
            <p:cNvPr id="3" name="Freeform 3"/>
            <p:cNvSpPr/>
            <p:nvPr/>
          </p:nvSpPr>
          <p:spPr>
            <a:xfrm>
              <a:off x="0" y="0"/>
              <a:ext cx="1544505" cy="711200"/>
            </a:xfrm>
            <a:custGeom>
              <a:avLst/>
              <a:gdLst/>
              <a:ahLst/>
              <a:cxnLst/>
              <a:rect l="l" t="t" r="r" b="b"/>
              <a:pathLst>
                <a:path w="1544505" h="711200">
                  <a:moveTo>
                    <a:pt x="772252" y="0"/>
                  </a:moveTo>
                  <a:lnTo>
                    <a:pt x="1544505" y="711200"/>
                  </a:lnTo>
                  <a:lnTo>
                    <a:pt x="0" y="711200"/>
                  </a:lnTo>
                  <a:lnTo>
                    <a:pt x="772252" y="0"/>
                  </a:lnTo>
                  <a:close/>
                </a:path>
              </a:pathLst>
            </a:custGeom>
            <a:solidFill>
              <a:srgbClr val="000000">
                <a:alpha val="0"/>
              </a:srgbClr>
            </a:solidFill>
            <a:ln w="57150" cap="sq">
              <a:solidFill>
                <a:srgbClr val="FFFFFF"/>
              </a:solidFill>
              <a:prstDash val="solid"/>
              <a:miter/>
            </a:ln>
          </p:spPr>
        </p:sp>
        <p:sp>
          <p:nvSpPr>
            <p:cNvPr id="4" name="TextBox 4"/>
            <p:cNvSpPr txBox="1"/>
            <p:nvPr/>
          </p:nvSpPr>
          <p:spPr>
            <a:xfrm>
              <a:off x="241329" y="292100"/>
              <a:ext cx="1061847" cy="3683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rot="-4478494">
            <a:off x="12783249" y="8454266"/>
            <a:ext cx="6920412" cy="3301080"/>
            <a:chOff x="0" y="0"/>
            <a:chExt cx="1490966" cy="711200"/>
          </a:xfrm>
        </p:grpSpPr>
        <p:sp>
          <p:nvSpPr>
            <p:cNvPr id="6" name="Freeform 6"/>
            <p:cNvSpPr/>
            <p:nvPr/>
          </p:nvSpPr>
          <p:spPr>
            <a:xfrm>
              <a:off x="0" y="0"/>
              <a:ext cx="1490966" cy="711200"/>
            </a:xfrm>
            <a:custGeom>
              <a:avLst/>
              <a:gdLst/>
              <a:ahLst/>
              <a:cxnLst/>
              <a:rect l="l" t="t" r="r" b="b"/>
              <a:pathLst>
                <a:path w="1490966" h="711200">
                  <a:moveTo>
                    <a:pt x="745483" y="0"/>
                  </a:moveTo>
                  <a:lnTo>
                    <a:pt x="1490966" y="711200"/>
                  </a:lnTo>
                  <a:lnTo>
                    <a:pt x="0" y="711200"/>
                  </a:lnTo>
                  <a:lnTo>
                    <a:pt x="745483" y="0"/>
                  </a:lnTo>
                  <a:close/>
                </a:path>
              </a:pathLst>
            </a:custGeom>
            <a:solidFill>
              <a:srgbClr val="000000">
                <a:alpha val="0"/>
              </a:srgbClr>
            </a:solidFill>
            <a:ln w="57150" cap="sq">
              <a:solidFill>
                <a:srgbClr val="BFE0FF"/>
              </a:solidFill>
              <a:prstDash val="solid"/>
              <a:miter/>
            </a:ln>
          </p:spPr>
        </p:sp>
        <p:sp>
          <p:nvSpPr>
            <p:cNvPr id="7" name="TextBox 7"/>
            <p:cNvSpPr txBox="1"/>
            <p:nvPr/>
          </p:nvSpPr>
          <p:spPr>
            <a:xfrm>
              <a:off x="232963" y="292100"/>
              <a:ext cx="1025039" cy="36830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rot="-10800000">
            <a:off x="-1664963" y="-1671638"/>
            <a:ext cx="5864292" cy="2700338"/>
            <a:chOff x="0" y="0"/>
            <a:chExt cx="1544505" cy="711200"/>
          </a:xfrm>
        </p:grpSpPr>
        <p:sp>
          <p:nvSpPr>
            <p:cNvPr id="9" name="Freeform 9"/>
            <p:cNvSpPr/>
            <p:nvPr/>
          </p:nvSpPr>
          <p:spPr>
            <a:xfrm>
              <a:off x="0" y="0"/>
              <a:ext cx="1544505" cy="711200"/>
            </a:xfrm>
            <a:custGeom>
              <a:avLst/>
              <a:gdLst/>
              <a:ahLst/>
              <a:cxnLst/>
              <a:rect l="l" t="t" r="r" b="b"/>
              <a:pathLst>
                <a:path w="1544505" h="711200">
                  <a:moveTo>
                    <a:pt x="772252" y="0"/>
                  </a:moveTo>
                  <a:lnTo>
                    <a:pt x="1544505" y="711200"/>
                  </a:lnTo>
                  <a:lnTo>
                    <a:pt x="0" y="711200"/>
                  </a:lnTo>
                  <a:lnTo>
                    <a:pt x="772252" y="0"/>
                  </a:lnTo>
                  <a:close/>
                </a:path>
              </a:pathLst>
            </a:custGeom>
            <a:solidFill>
              <a:srgbClr val="000000">
                <a:alpha val="0"/>
              </a:srgbClr>
            </a:solidFill>
            <a:ln w="57150" cap="sq">
              <a:solidFill>
                <a:srgbClr val="FFFFFF"/>
              </a:solidFill>
              <a:prstDash val="solid"/>
              <a:miter/>
            </a:ln>
          </p:spPr>
        </p:sp>
        <p:sp>
          <p:nvSpPr>
            <p:cNvPr id="10" name="TextBox 10"/>
            <p:cNvSpPr txBox="1"/>
            <p:nvPr/>
          </p:nvSpPr>
          <p:spPr>
            <a:xfrm>
              <a:off x="241329" y="292100"/>
              <a:ext cx="1061847" cy="36830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rot="-10800000">
            <a:off x="-918868" y="-1876264"/>
            <a:ext cx="5661010" cy="2700338"/>
            <a:chOff x="0" y="0"/>
            <a:chExt cx="1490966" cy="711200"/>
          </a:xfrm>
        </p:grpSpPr>
        <p:sp>
          <p:nvSpPr>
            <p:cNvPr id="12" name="Freeform 12"/>
            <p:cNvSpPr/>
            <p:nvPr/>
          </p:nvSpPr>
          <p:spPr>
            <a:xfrm>
              <a:off x="0" y="0"/>
              <a:ext cx="1490966" cy="711200"/>
            </a:xfrm>
            <a:custGeom>
              <a:avLst/>
              <a:gdLst/>
              <a:ahLst/>
              <a:cxnLst/>
              <a:rect l="l" t="t" r="r" b="b"/>
              <a:pathLst>
                <a:path w="1490966" h="711200">
                  <a:moveTo>
                    <a:pt x="745483" y="0"/>
                  </a:moveTo>
                  <a:lnTo>
                    <a:pt x="1490966" y="711200"/>
                  </a:lnTo>
                  <a:lnTo>
                    <a:pt x="0" y="711200"/>
                  </a:lnTo>
                  <a:lnTo>
                    <a:pt x="745483" y="0"/>
                  </a:lnTo>
                  <a:close/>
                </a:path>
              </a:pathLst>
            </a:custGeom>
            <a:solidFill>
              <a:srgbClr val="000000">
                <a:alpha val="0"/>
              </a:srgbClr>
            </a:solidFill>
            <a:ln w="57150" cap="sq">
              <a:solidFill>
                <a:srgbClr val="BFE0FF"/>
              </a:solidFill>
              <a:prstDash val="solid"/>
              <a:miter/>
            </a:ln>
          </p:spPr>
        </p:sp>
        <p:sp>
          <p:nvSpPr>
            <p:cNvPr id="13" name="TextBox 13"/>
            <p:cNvSpPr txBox="1"/>
            <p:nvPr/>
          </p:nvSpPr>
          <p:spPr>
            <a:xfrm>
              <a:off x="232963" y="292100"/>
              <a:ext cx="1025039" cy="36830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5005918" y="1557180"/>
            <a:ext cx="7824033" cy="1156745"/>
            <a:chOff x="0" y="0"/>
            <a:chExt cx="2060651" cy="304657"/>
          </a:xfrm>
        </p:grpSpPr>
        <p:sp>
          <p:nvSpPr>
            <p:cNvPr id="15" name="Freeform 15"/>
            <p:cNvSpPr/>
            <p:nvPr/>
          </p:nvSpPr>
          <p:spPr>
            <a:xfrm>
              <a:off x="0" y="0"/>
              <a:ext cx="2060651" cy="304657"/>
            </a:xfrm>
            <a:custGeom>
              <a:avLst/>
              <a:gdLst/>
              <a:ahLst/>
              <a:cxnLst/>
              <a:rect l="l" t="t" r="r" b="b"/>
              <a:pathLst>
                <a:path w="2060651" h="304657">
                  <a:moveTo>
                    <a:pt x="0" y="0"/>
                  </a:moveTo>
                  <a:lnTo>
                    <a:pt x="2060651" y="0"/>
                  </a:lnTo>
                  <a:lnTo>
                    <a:pt x="2060651" y="304657"/>
                  </a:lnTo>
                  <a:lnTo>
                    <a:pt x="0" y="304657"/>
                  </a:lnTo>
                  <a:close/>
                </a:path>
              </a:pathLst>
            </a:custGeom>
            <a:solidFill>
              <a:srgbClr val="FFFFFF"/>
            </a:solidFill>
          </p:spPr>
        </p:sp>
        <p:sp>
          <p:nvSpPr>
            <p:cNvPr id="16" name="TextBox 16"/>
            <p:cNvSpPr txBox="1"/>
            <p:nvPr/>
          </p:nvSpPr>
          <p:spPr>
            <a:xfrm>
              <a:off x="0" y="-38100"/>
              <a:ext cx="2060651" cy="342757"/>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5005918" y="8220214"/>
            <a:ext cx="7824033" cy="1156745"/>
            <a:chOff x="0" y="0"/>
            <a:chExt cx="2060651" cy="304657"/>
          </a:xfrm>
        </p:grpSpPr>
        <p:sp>
          <p:nvSpPr>
            <p:cNvPr id="18" name="Freeform 18"/>
            <p:cNvSpPr/>
            <p:nvPr/>
          </p:nvSpPr>
          <p:spPr>
            <a:xfrm>
              <a:off x="0" y="0"/>
              <a:ext cx="2060651" cy="304657"/>
            </a:xfrm>
            <a:custGeom>
              <a:avLst/>
              <a:gdLst/>
              <a:ahLst/>
              <a:cxnLst/>
              <a:rect l="l" t="t" r="r" b="b"/>
              <a:pathLst>
                <a:path w="2060651" h="304657">
                  <a:moveTo>
                    <a:pt x="0" y="0"/>
                  </a:moveTo>
                  <a:lnTo>
                    <a:pt x="2060651" y="0"/>
                  </a:lnTo>
                  <a:lnTo>
                    <a:pt x="2060651" y="304657"/>
                  </a:lnTo>
                  <a:lnTo>
                    <a:pt x="0" y="304657"/>
                  </a:lnTo>
                  <a:close/>
                </a:path>
              </a:pathLst>
            </a:custGeom>
            <a:solidFill>
              <a:srgbClr val="FFFFFF"/>
            </a:solidFill>
          </p:spPr>
        </p:sp>
        <p:sp>
          <p:nvSpPr>
            <p:cNvPr id="19" name="TextBox 19"/>
            <p:cNvSpPr txBox="1"/>
            <p:nvPr/>
          </p:nvSpPr>
          <p:spPr>
            <a:xfrm>
              <a:off x="0" y="-38100"/>
              <a:ext cx="2060651" cy="342757"/>
            </a:xfrm>
            <a:prstGeom prst="rect">
              <a:avLst/>
            </a:prstGeom>
          </p:spPr>
          <p:txBody>
            <a:bodyPr lIns="50800" tIns="50800" rIns="50800" bIns="50800" rtlCol="0" anchor="ctr"/>
            <a:lstStyle/>
            <a:p>
              <a:pPr algn="ctr">
                <a:lnSpc>
                  <a:spcPts val="2659"/>
                </a:lnSpc>
              </a:pPr>
              <a:endParaRPr/>
            </a:p>
          </p:txBody>
        </p:sp>
      </p:grpSp>
      <p:sp>
        <p:nvSpPr>
          <p:cNvPr id="20" name="Freeform 20"/>
          <p:cNvSpPr/>
          <p:nvPr/>
        </p:nvSpPr>
        <p:spPr>
          <a:xfrm>
            <a:off x="5379407" y="1492885"/>
            <a:ext cx="6671274" cy="915862"/>
          </a:xfrm>
          <a:custGeom>
            <a:avLst/>
            <a:gdLst/>
            <a:ahLst/>
            <a:cxnLst/>
            <a:rect l="l" t="t" r="r" b="b"/>
            <a:pathLst>
              <a:path w="6671274" h="915862">
                <a:moveTo>
                  <a:pt x="0" y="0"/>
                </a:moveTo>
                <a:lnTo>
                  <a:pt x="6671274" y="0"/>
                </a:lnTo>
                <a:lnTo>
                  <a:pt x="6671274" y="915862"/>
                </a:lnTo>
                <a:lnTo>
                  <a:pt x="0" y="915862"/>
                </a:lnTo>
                <a:lnTo>
                  <a:pt x="0" y="0"/>
                </a:lnTo>
                <a:close/>
              </a:path>
            </a:pathLst>
          </a:custGeom>
          <a:blipFill>
            <a:blip r:embed="rId2"/>
            <a:stretch>
              <a:fillRect t="-14843" b="-16327"/>
            </a:stretch>
          </a:blipFill>
          <a:ln w="47625" cap="sq">
            <a:solidFill>
              <a:srgbClr val="000000"/>
            </a:solidFill>
            <a:prstDash val="solid"/>
            <a:miter/>
          </a:ln>
        </p:spPr>
      </p:sp>
      <p:sp>
        <p:nvSpPr>
          <p:cNvPr id="21" name="Freeform 21"/>
          <p:cNvSpPr/>
          <p:nvPr/>
        </p:nvSpPr>
        <p:spPr>
          <a:xfrm>
            <a:off x="5379407" y="3488926"/>
            <a:ext cx="6671274" cy="880378"/>
          </a:xfrm>
          <a:custGeom>
            <a:avLst/>
            <a:gdLst/>
            <a:ahLst/>
            <a:cxnLst/>
            <a:rect l="l" t="t" r="r" b="b"/>
            <a:pathLst>
              <a:path w="6671274" h="880378">
                <a:moveTo>
                  <a:pt x="0" y="0"/>
                </a:moveTo>
                <a:lnTo>
                  <a:pt x="6671274" y="0"/>
                </a:lnTo>
                <a:lnTo>
                  <a:pt x="6671274" y="880378"/>
                </a:lnTo>
                <a:lnTo>
                  <a:pt x="0" y="880378"/>
                </a:lnTo>
                <a:lnTo>
                  <a:pt x="0" y="0"/>
                </a:lnTo>
                <a:close/>
              </a:path>
            </a:pathLst>
          </a:custGeom>
          <a:blipFill>
            <a:blip r:embed="rId3"/>
            <a:stretch>
              <a:fillRect t="-12173" b="-8452"/>
            </a:stretch>
          </a:blipFill>
          <a:ln w="47625" cap="sq">
            <a:solidFill>
              <a:srgbClr val="000000"/>
            </a:solidFill>
            <a:prstDash val="solid"/>
            <a:miter/>
          </a:ln>
        </p:spPr>
      </p:sp>
      <p:sp>
        <p:nvSpPr>
          <p:cNvPr id="22" name="Freeform 22"/>
          <p:cNvSpPr/>
          <p:nvPr/>
        </p:nvSpPr>
        <p:spPr>
          <a:xfrm>
            <a:off x="5379407" y="5271639"/>
            <a:ext cx="6671274" cy="1550367"/>
          </a:xfrm>
          <a:custGeom>
            <a:avLst/>
            <a:gdLst/>
            <a:ahLst/>
            <a:cxnLst/>
            <a:rect l="l" t="t" r="r" b="b"/>
            <a:pathLst>
              <a:path w="6671274" h="1550367">
                <a:moveTo>
                  <a:pt x="0" y="0"/>
                </a:moveTo>
                <a:lnTo>
                  <a:pt x="6671274" y="0"/>
                </a:lnTo>
                <a:lnTo>
                  <a:pt x="6671274" y="1550367"/>
                </a:lnTo>
                <a:lnTo>
                  <a:pt x="0" y="1550367"/>
                </a:lnTo>
                <a:lnTo>
                  <a:pt x="0" y="0"/>
                </a:lnTo>
                <a:close/>
              </a:path>
            </a:pathLst>
          </a:custGeom>
          <a:blipFill>
            <a:blip r:embed="rId4"/>
            <a:stretch>
              <a:fillRect/>
            </a:stretch>
          </a:blipFill>
          <a:ln w="47625" cap="sq">
            <a:solidFill>
              <a:srgbClr val="000000"/>
            </a:solidFill>
            <a:prstDash val="solid"/>
            <a:miter/>
          </a:ln>
        </p:spPr>
      </p:sp>
      <p:sp>
        <p:nvSpPr>
          <p:cNvPr id="23" name="TextBox 23"/>
          <p:cNvSpPr txBox="1"/>
          <p:nvPr/>
        </p:nvSpPr>
        <p:spPr>
          <a:xfrm>
            <a:off x="1028700" y="962025"/>
            <a:ext cx="11801251" cy="530860"/>
          </a:xfrm>
          <a:prstGeom prst="rect">
            <a:avLst/>
          </a:prstGeom>
        </p:spPr>
        <p:txBody>
          <a:bodyPr lIns="0" tIns="0" rIns="0" bIns="0" rtlCol="0" anchor="t">
            <a:spAutoFit/>
          </a:bodyPr>
          <a:lstStyle/>
          <a:p>
            <a:pPr algn="l">
              <a:lnSpc>
                <a:spcPts val="4339"/>
              </a:lnSpc>
              <a:spcBef>
                <a:spcPct val="0"/>
              </a:spcBef>
            </a:pPr>
            <a:r>
              <a:rPr lang="en-US" sz="3099" b="1">
                <a:solidFill>
                  <a:srgbClr val="0C2E5E"/>
                </a:solidFill>
                <a:latin typeface="Montserrat Bold"/>
                <a:ea typeface="Montserrat Bold"/>
                <a:cs typeface="Montserrat Bold"/>
                <a:sym typeface="Montserrat Bold"/>
              </a:rPr>
              <a:t>Tính SSR: </a:t>
            </a:r>
          </a:p>
        </p:txBody>
      </p:sp>
      <p:sp>
        <p:nvSpPr>
          <p:cNvPr id="24" name="TextBox 24"/>
          <p:cNvSpPr txBox="1"/>
          <p:nvPr/>
        </p:nvSpPr>
        <p:spPr>
          <a:xfrm>
            <a:off x="1028700" y="2713924"/>
            <a:ext cx="11801251" cy="530860"/>
          </a:xfrm>
          <a:prstGeom prst="rect">
            <a:avLst/>
          </a:prstGeom>
        </p:spPr>
        <p:txBody>
          <a:bodyPr lIns="0" tIns="0" rIns="0" bIns="0" rtlCol="0" anchor="t">
            <a:spAutoFit/>
          </a:bodyPr>
          <a:lstStyle/>
          <a:p>
            <a:pPr algn="l">
              <a:lnSpc>
                <a:spcPts val="4339"/>
              </a:lnSpc>
              <a:spcBef>
                <a:spcPct val="0"/>
              </a:spcBef>
            </a:pPr>
            <a:r>
              <a:rPr lang="en-US" sz="3099" b="1">
                <a:solidFill>
                  <a:srgbClr val="0C2E5E"/>
                </a:solidFill>
                <a:latin typeface="Montserrat Bold"/>
                <a:ea typeface="Montserrat Bold"/>
                <a:cs typeface="Montserrat Bold"/>
                <a:sym typeface="Montserrat Bold"/>
              </a:rPr>
              <a:t>Tính SST: </a:t>
            </a:r>
          </a:p>
        </p:txBody>
      </p:sp>
      <p:sp>
        <p:nvSpPr>
          <p:cNvPr id="25" name="TextBox 25"/>
          <p:cNvSpPr txBox="1"/>
          <p:nvPr/>
        </p:nvSpPr>
        <p:spPr>
          <a:xfrm>
            <a:off x="1028700" y="4674104"/>
            <a:ext cx="11801251" cy="530860"/>
          </a:xfrm>
          <a:prstGeom prst="rect">
            <a:avLst/>
          </a:prstGeom>
        </p:spPr>
        <p:txBody>
          <a:bodyPr lIns="0" tIns="0" rIns="0" bIns="0" rtlCol="0" anchor="t">
            <a:spAutoFit/>
          </a:bodyPr>
          <a:lstStyle/>
          <a:p>
            <a:pPr algn="l">
              <a:lnSpc>
                <a:spcPts val="4339"/>
              </a:lnSpc>
              <a:spcBef>
                <a:spcPct val="0"/>
              </a:spcBef>
            </a:pPr>
            <a:r>
              <a:rPr lang="en-US" sz="3099" b="1">
                <a:solidFill>
                  <a:srgbClr val="0C2E5E"/>
                </a:solidFill>
                <a:latin typeface="Montserrat Bold"/>
                <a:ea typeface="Montserrat Bold"/>
                <a:cs typeface="Montserrat Bold"/>
                <a:sym typeface="Montserrat Bold"/>
              </a:rPr>
              <a:t>Ta có: </a:t>
            </a:r>
          </a:p>
        </p:txBody>
      </p:sp>
      <p:grpSp>
        <p:nvGrpSpPr>
          <p:cNvPr id="26" name="Group 26"/>
          <p:cNvGrpSpPr/>
          <p:nvPr/>
        </p:nvGrpSpPr>
        <p:grpSpPr>
          <a:xfrm>
            <a:off x="1028700" y="7559830"/>
            <a:ext cx="16230600" cy="1698470"/>
            <a:chOff x="0" y="0"/>
            <a:chExt cx="4274726" cy="447334"/>
          </a:xfrm>
        </p:grpSpPr>
        <p:sp>
          <p:nvSpPr>
            <p:cNvPr id="27" name="Freeform 27"/>
            <p:cNvSpPr/>
            <p:nvPr/>
          </p:nvSpPr>
          <p:spPr>
            <a:xfrm>
              <a:off x="0" y="0"/>
              <a:ext cx="4274726" cy="447334"/>
            </a:xfrm>
            <a:custGeom>
              <a:avLst/>
              <a:gdLst/>
              <a:ahLst/>
              <a:cxnLst/>
              <a:rect l="l" t="t" r="r" b="b"/>
              <a:pathLst>
                <a:path w="4274726" h="447334">
                  <a:moveTo>
                    <a:pt x="0" y="0"/>
                  </a:moveTo>
                  <a:lnTo>
                    <a:pt x="4274726" y="0"/>
                  </a:lnTo>
                  <a:lnTo>
                    <a:pt x="4274726" y="447334"/>
                  </a:lnTo>
                  <a:lnTo>
                    <a:pt x="0" y="447334"/>
                  </a:lnTo>
                  <a:close/>
                </a:path>
              </a:pathLst>
            </a:custGeom>
            <a:solidFill>
              <a:srgbClr val="6CCEE8">
                <a:alpha val="53725"/>
              </a:srgbClr>
            </a:solidFill>
          </p:spPr>
        </p:sp>
        <p:sp>
          <p:nvSpPr>
            <p:cNvPr id="28" name="TextBox 28"/>
            <p:cNvSpPr txBox="1"/>
            <p:nvPr/>
          </p:nvSpPr>
          <p:spPr>
            <a:xfrm>
              <a:off x="0" y="-38100"/>
              <a:ext cx="4274726" cy="485434"/>
            </a:xfrm>
            <a:prstGeom prst="rect">
              <a:avLst/>
            </a:prstGeom>
          </p:spPr>
          <p:txBody>
            <a:bodyPr lIns="50800" tIns="50800" rIns="50800" bIns="50800" rtlCol="0" anchor="ctr"/>
            <a:lstStyle/>
            <a:p>
              <a:pPr algn="ctr">
                <a:lnSpc>
                  <a:spcPts val="2659"/>
                </a:lnSpc>
              </a:pPr>
              <a:endParaRPr/>
            </a:p>
          </p:txBody>
        </p:sp>
      </p:grpSp>
      <p:sp>
        <p:nvSpPr>
          <p:cNvPr id="29" name="TextBox 29"/>
          <p:cNvSpPr txBox="1"/>
          <p:nvPr/>
        </p:nvSpPr>
        <p:spPr>
          <a:xfrm>
            <a:off x="1428651" y="7800276"/>
            <a:ext cx="15430698" cy="1616710"/>
          </a:xfrm>
          <a:prstGeom prst="rect">
            <a:avLst/>
          </a:prstGeom>
        </p:spPr>
        <p:txBody>
          <a:bodyPr lIns="0" tIns="0" rIns="0" bIns="0" rtlCol="0" anchor="t">
            <a:spAutoFit/>
          </a:bodyPr>
          <a:lstStyle/>
          <a:p>
            <a:pPr algn="l">
              <a:lnSpc>
                <a:spcPts val="4339"/>
              </a:lnSpc>
            </a:pPr>
            <a:r>
              <a:rPr lang="en-US" sz="3099" b="1">
                <a:solidFill>
                  <a:srgbClr val="0C2E5E"/>
                </a:solidFill>
                <a:latin typeface="Montserrat Bold"/>
                <a:ea typeface="Montserrat Bold"/>
                <a:cs typeface="Montserrat Bold"/>
                <a:sym typeface="Montserrat Bold"/>
              </a:rPr>
              <a:t>Với mô hình hồi quy đa biến ta tính được hệ số xác định bằng 0.9943 suy ra độ phù hợp với mô hình là 99.43%</a:t>
            </a:r>
          </a:p>
          <a:p>
            <a:pPr algn="ctr">
              <a:lnSpc>
                <a:spcPts val="4339"/>
              </a:lnSpc>
              <a:spcBef>
                <a:spcPct val="0"/>
              </a:spcBef>
            </a:pPr>
            <a:endParaRPr lang="en-US" sz="3099" b="1">
              <a:solidFill>
                <a:srgbClr val="0C2E5E"/>
              </a:solidFill>
              <a:latin typeface="Montserrat Bold"/>
              <a:ea typeface="Montserrat Bold"/>
              <a:cs typeface="Montserrat Bold"/>
              <a:sym typeface="Montserrat Bo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4478494">
            <a:off x="12691905" y="6848553"/>
            <a:ext cx="7168919" cy="3301080"/>
            <a:chOff x="0" y="0"/>
            <a:chExt cx="1544505" cy="711200"/>
          </a:xfrm>
        </p:grpSpPr>
        <p:sp>
          <p:nvSpPr>
            <p:cNvPr id="3" name="Freeform 3"/>
            <p:cNvSpPr/>
            <p:nvPr/>
          </p:nvSpPr>
          <p:spPr>
            <a:xfrm>
              <a:off x="0" y="0"/>
              <a:ext cx="1544505" cy="711200"/>
            </a:xfrm>
            <a:custGeom>
              <a:avLst/>
              <a:gdLst/>
              <a:ahLst/>
              <a:cxnLst/>
              <a:rect l="l" t="t" r="r" b="b"/>
              <a:pathLst>
                <a:path w="1544505" h="711200">
                  <a:moveTo>
                    <a:pt x="772252" y="0"/>
                  </a:moveTo>
                  <a:lnTo>
                    <a:pt x="1544505" y="711200"/>
                  </a:lnTo>
                  <a:lnTo>
                    <a:pt x="0" y="711200"/>
                  </a:lnTo>
                  <a:lnTo>
                    <a:pt x="772252" y="0"/>
                  </a:lnTo>
                  <a:close/>
                </a:path>
              </a:pathLst>
            </a:custGeom>
            <a:solidFill>
              <a:srgbClr val="000000">
                <a:alpha val="0"/>
              </a:srgbClr>
            </a:solidFill>
            <a:ln w="57150" cap="sq">
              <a:solidFill>
                <a:srgbClr val="FFFFFF"/>
              </a:solidFill>
              <a:prstDash val="solid"/>
              <a:miter/>
            </a:ln>
          </p:spPr>
        </p:sp>
        <p:sp>
          <p:nvSpPr>
            <p:cNvPr id="4" name="TextBox 4"/>
            <p:cNvSpPr txBox="1"/>
            <p:nvPr/>
          </p:nvSpPr>
          <p:spPr>
            <a:xfrm>
              <a:off x="241329" y="292100"/>
              <a:ext cx="1061847" cy="3683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rot="-4478494">
            <a:off x="12783249" y="8454266"/>
            <a:ext cx="6920412" cy="3301080"/>
            <a:chOff x="0" y="0"/>
            <a:chExt cx="1490966" cy="711200"/>
          </a:xfrm>
        </p:grpSpPr>
        <p:sp>
          <p:nvSpPr>
            <p:cNvPr id="6" name="Freeform 6"/>
            <p:cNvSpPr/>
            <p:nvPr/>
          </p:nvSpPr>
          <p:spPr>
            <a:xfrm>
              <a:off x="0" y="0"/>
              <a:ext cx="1490966" cy="711200"/>
            </a:xfrm>
            <a:custGeom>
              <a:avLst/>
              <a:gdLst/>
              <a:ahLst/>
              <a:cxnLst/>
              <a:rect l="l" t="t" r="r" b="b"/>
              <a:pathLst>
                <a:path w="1490966" h="711200">
                  <a:moveTo>
                    <a:pt x="745483" y="0"/>
                  </a:moveTo>
                  <a:lnTo>
                    <a:pt x="1490966" y="711200"/>
                  </a:lnTo>
                  <a:lnTo>
                    <a:pt x="0" y="711200"/>
                  </a:lnTo>
                  <a:lnTo>
                    <a:pt x="745483" y="0"/>
                  </a:lnTo>
                  <a:close/>
                </a:path>
              </a:pathLst>
            </a:custGeom>
            <a:solidFill>
              <a:srgbClr val="000000">
                <a:alpha val="0"/>
              </a:srgbClr>
            </a:solidFill>
            <a:ln w="57150" cap="sq">
              <a:solidFill>
                <a:srgbClr val="BFE0FF"/>
              </a:solidFill>
              <a:prstDash val="solid"/>
              <a:miter/>
            </a:ln>
          </p:spPr>
        </p:sp>
        <p:sp>
          <p:nvSpPr>
            <p:cNvPr id="7" name="TextBox 7"/>
            <p:cNvSpPr txBox="1"/>
            <p:nvPr/>
          </p:nvSpPr>
          <p:spPr>
            <a:xfrm>
              <a:off x="232963" y="292100"/>
              <a:ext cx="1025039" cy="36830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181100" y="589482"/>
            <a:ext cx="16230600" cy="1420623"/>
            <a:chOff x="0" y="0"/>
            <a:chExt cx="4274726" cy="374156"/>
          </a:xfrm>
        </p:grpSpPr>
        <p:sp>
          <p:nvSpPr>
            <p:cNvPr id="9" name="Freeform 9"/>
            <p:cNvSpPr/>
            <p:nvPr/>
          </p:nvSpPr>
          <p:spPr>
            <a:xfrm>
              <a:off x="0" y="0"/>
              <a:ext cx="4274726" cy="374156"/>
            </a:xfrm>
            <a:custGeom>
              <a:avLst/>
              <a:gdLst/>
              <a:ahLst/>
              <a:cxnLst/>
              <a:rect l="l" t="t" r="r" b="b"/>
              <a:pathLst>
                <a:path w="4274726" h="374156">
                  <a:moveTo>
                    <a:pt x="0" y="0"/>
                  </a:moveTo>
                  <a:lnTo>
                    <a:pt x="4274726" y="0"/>
                  </a:lnTo>
                  <a:lnTo>
                    <a:pt x="4274726" y="374156"/>
                  </a:lnTo>
                  <a:lnTo>
                    <a:pt x="0" y="374156"/>
                  </a:lnTo>
                  <a:close/>
                </a:path>
              </a:pathLst>
            </a:custGeom>
            <a:solidFill>
              <a:srgbClr val="6CCEE8">
                <a:alpha val="53725"/>
              </a:srgbClr>
            </a:solidFill>
          </p:spPr>
        </p:sp>
        <p:sp>
          <p:nvSpPr>
            <p:cNvPr id="10" name="TextBox 10"/>
            <p:cNvSpPr txBox="1"/>
            <p:nvPr/>
          </p:nvSpPr>
          <p:spPr>
            <a:xfrm>
              <a:off x="0" y="-38100"/>
              <a:ext cx="4274726" cy="412256"/>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rot="-10800000">
            <a:off x="-1664963" y="-1671638"/>
            <a:ext cx="5864292" cy="2700338"/>
            <a:chOff x="0" y="0"/>
            <a:chExt cx="1544505" cy="711200"/>
          </a:xfrm>
        </p:grpSpPr>
        <p:sp>
          <p:nvSpPr>
            <p:cNvPr id="12" name="Freeform 12"/>
            <p:cNvSpPr/>
            <p:nvPr/>
          </p:nvSpPr>
          <p:spPr>
            <a:xfrm>
              <a:off x="0" y="0"/>
              <a:ext cx="1544505" cy="711200"/>
            </a:xfrm>
            <a:custGeom>
              <a:avLst/>
              <a:gdLst/>
              <a:ahLst/>
              <a:cxnLst/>
              <a:rect l="l" t="t" r="r" b="b"/>
              <a:pathLst>
                <a:path w="1544505" h="711200">
                  <a:moveTo>
                    <a:pt x="772252" y="0"/>
                  </a:moveTo>
                  <a:lnTo>
                    <a:pt x="1544505" y="711200"/>
                  </a:lnTo>
                  <a:lnTo>
                    <a:pt x="0" y="711200"/>
                  </a:lnTo>
                  <a:lnTo>
                    <a:pt x="772252" y="0"/>
                  </a:lnTo>
                  <a:close/>
                </a:path>
              </a:pathLst>
            </a:custGeom>
            <a:solidFill>
              <a:srgbClr val="000000">
                <a:alpha val="0"/>
              </a:srgbClr>
            </a:solidFill>
            <a:ln w="57150" cap="sq">
              <a:solidFill>
                <a:srgbClr val="FFFFFF"/>
              </a:solidFill>
              <a:prstDash val="solid"/>
              <a:miter/>
            </a:ln>
          </p:spPr>
        </p:sp>
        <p:sp>
          <p:nvSpPr>
            <p:cNvPr id="13" name="TextBox 13"/>
            <p:cNvSpPr txBox="1"/>
            <p:nvPr/>
          </p:nvSpPr>
          <p:spPr>
            <a:xfrm>
              <a:off x="241329" y="292100"/>
              <a:ext cx="1061847" cy="36830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rot="-10800000">
            <a:off x="-918868" y="-1876264"/>
            <a:ext cx="5661010" cy="2700338"/>
            <a:chOff x="0" y="0"/>
            <a:chExt cx="1490966" cy="711200"/>
          </a:xfrm>
        </p:grpSpPr>
        <p:sp>
          <p:nvSpPr>
            <p:cNvPr id="15" name="Freeform 15"/>
            <p:cNvSpPr/>
            <p:nvPr/>
          </p:nvSpPr>
          <p:spPr>
            <a:xfrm>
              <a:off x="0" y="0"/>
              <a:ext cx="1490966" cy="711200"/>
            </a:xfrm>
            <a:custGeom>
              <a:avLst/>
              <a:gdLst/>
              <a:ahLst/>
              <a:cxnLst/>
              <a:rect l="l" t="t" r="r" b="b"/>
              <a:pathLst>
                <a:path w="1490966" h="711200">
                  <a:moveTo>
                    <a:pt x="745483" y="0"/>
                  </a:moveTo>
                  <a:lnTo>
                    <a:pt x="1490966" y="711200"/>
                  </a:lnTo>
                  <a:lnTo>
                    <a:pt x="0" y="711200"/>
                  </a:lnTo>
                  <a:lnTo>
                    <a:pt x="745483" y="0"/>
                  </a:lnTo>
                  <a:close/>
                </a:path>
              </a:pathLst>
            </a:custGeom>
            <a:solidFill>
              <a:srgbClr val="000000">
                <a:alpha val="0"/>
              </a:srgbClr>
            </a:solidFill>
            <a:ln w="57150" cap="sq">
              <a:solidFill>
                <a:srgbClr val="BFE0FF"/>
              </a:solidFill>
              <a:prstDash val="solid"/>
              <a:miter/>
            </a:ln>
          </p:spPr>
        </p:sp>
        <p:sp>
          <p:nvSpPr>
            <p:cNvPr id="16" name="TextBox 16"/>
            <p:cNvSpPr txBox="1"/>
            <p:nvPr/>
          </p:nvSpPr>
          <p:spPr>
            <a:xfrm>
              <a:off x="232963" y="292100"/>
              <a:ext cx="1025039" cy="36830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5005918" y="8220214"/>
            <a:ext cx="7824033" cy="1156745"/>
            <a:chOff x="0" y="0"/>
            <a:chExt cx="2060651" cy="304657"/>
          </a:xfrm>
        </p:grpSpPr>
        <p:sp>
          <p:nvSpPr>
            <p:cNvPr id="18" name="Freeform 18"/>
            <p:cNvSpPr/>
            <p:nvPr/>
          </p:nvSpPr>
          <p:spPr>
            <a:xfrm>
              <a:off x="0" y="0"/>
              <a:ext cx="2060651" cy="304657"/>
            </a:xfrm>
            <a:custGeom>
              <a:avLst/>
              <a:gdLst/>
              <a:ahLst/>
              <a:cxnLst/>
              <a:rect l="l" t="t" r="r" b="b"/>
              <a:pathLst>
                <a:path w="2060651" h="304657">
                  <a:moveTo>
                    <a:pt x="0" y="0"/>
                  </a:moveTo>
                  <a:lnTo>
                    <a:pt x="2060651" y="0"/>
                  </a:lnTo>
                  <a:lnTo>
                    <a:pt x="2060651" y="304657"/>
                  </a:lnTo>
                  <a:lnTo>
                    <a:pt x="0" y="304657"/>
                  </a:lnTo>
                  <a:close/>
                </a:path>
              </a:pathLst>
            </a:custGeom>
            <a:solidFill>
              <a:srgbClr val="FFFFFF"/>
            </a:solidFill>
          </p:spPr>
        </p:sp>
        <p:sp>
          <p:nvSpPr>
            <p:cNvPr id="19" name="TextBox 19"/>
            <p:cNvSpPr txBox="1"/>
            <p:nvPr/>
          </p:nvSpPr>
          <p:spPr>
            <a:xfrm>
              <a:off x="0" y="-38100"/>
              <a:ext cx="2060651" cy="342757"/>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a:off x="1028700" y="437082"/>
            <a:ext cx="16230600" cy="1420623"/>
            <a:chOff x="0" y="0"/>
            <a:chExt cx="4274726" cy="374156"/>
          </a:xfrm>
        </p:grpSpPr>
        <p:sp>
          <p:nvSpPr>
            <p:cNvPr id="21" name="Freeform 21"/>
            <p:cNvSpPr/>
            <p:nvPr/>
          </p:nvSpPr>
          <p:spPr>
            <a:xfrm>
              <a:off x="0" y="0"/>
              <a:ext cx="4274726" cy="374156"/>
            </a:xfrm>
            <a:custGeom>
              <a:avLst/>
              <a:gdLst/>
              <a:ahLst/>
              <a:cxnLst/>
              <a:rect l="l" t="t" r="r" b="b"/>
              <a:pathLst>
                <a:path w="4274726" h="374156">
                  <a:moveTo>
                    <a:pt x="0" y="0"/>
                  </a:moveTo>
                  <a:lnTo>
                    <a:pt x="4274726" y="0"/>
                  </a:lnTo>
                  <a:lnTo>
                    <a:pt x="4274726" y="374156"/>
                  </a:lnTo>
                  <a:lnTo>
                    <a:pt x="0" y="374156"/>
                  </a:lnTo>
                  <a:close/>
                </a:path>
              </a:pathLst>
            </a:custGeom>
            <a:solidFill>
              <a:srgbClr val="6CCEE8">
                <a:alpha val="53725"/>
              </a:srgbClr>
            </a:solidFill>
          </p:spPr>
        </p:sp>
        <p:sp>
          <p:nvSpPr>
            <p:cNvPr id="22" name="TextBox 22"/>
            <p:cNvSpPr txBox="1"/>
            <p:nvPr/>
          </p:nvSpPr>
          <p:spPr>
            <a:xfrm>
              <a:off x="0" y="-38100"/>
              <a:ext cx="4274726" cy="412256"/>
            </a:xfrm>
            <a:prstGeom prst="rect">
              <a:avLst/>
            </a:prstGeom>
          </p:spPr>
          <p:txBody>
            <a:bodyPr lIns="50800" tIns="50800" rIns="50800" bIns="50800" rtlCol="0" anchor="ctr"/>
            <a:lstStyle/>
            <a:p>
              <a:pPr algn="ctr">
                <a:lnSpc>
                  <a:spcPts val="2659"/>
                </a:lnSpc>
              </a:pPr>
              <a:endParaRPr/>
            </a:p>
          </p:txBody>
        </p:sp>
      </p:grpSp>
      <p:sp>
        <p:nvSpPr>
          <p:cNvPr id="23" name="Freeform 23"/>
          <p:cNvSpPr/>
          <p:nvPr/>
        </p:nvSpPr>
        <p:spPr>
          <a:xfrm>
            <a:off x="13735401" y="120668"/>
            <a:ext cx="7925544" cy="2414077"/>
          </a:xfrm>
          <a:custGeom>
            <a:avLst/>
            <a:gdLst/>
            <a:ahLst/>
            <a:cxnLst/>
            <a:rect l="l" t="t" r="r" b="b"/>
            <a:pathLst>
              <a:path w="7925544" h="2414077">
                <a:moveTo>
                  <a:pt x="0" y="0"/>
                </a:moveTo>
                <a:lnTo>
                  <a:pt x="7925544" y="0"/>
                </a:lnTo>
                <a:lnTo>
                  <a:pt x="7925544" y="2414077"/>
                </a:lnTo>
                <a:lnTo>
                  <a:pt x="0" y="241407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24" name="Group 24"/>
          <p:cNvGrpSpPr/>
          <p:nvPr/>
        </p:nvGrpSpPr>
        <p:grpSpPr>
          <a:xfrm>
            <a:off x="1028700" y="2527901"/>
            <a:ext cx="7375867" cy="6730399"/>
            <a:chOff x="0" y="0"/>
            <a:chExt cx="1942615" cy="1772615"/>
          </a:xfrm>
        </p:grpSpPr>
        <p:sp>
          <p:nvSpPr>
            <p:cNvPr id="25" name="Freeform 25"/>
            <p:cNvSpPr/>
            <p:nvPr/>
          </p:nvSpPr>
          <p:spPr>
            <a:xfrm>
              <a:off x="0" y="0"/>
              <a:ext cx="1942615" cy="1772615"/>
            </a:xfrm>
            <a:custGeom>
              <a:avLst/>
              <a:gdLst/>
              <a:ahLst/>
              <a:cxnLst/>
              <a:rect l="l" t="t" r="r" b="b"/>
              <a:pathLst>
                <a:path w="1942615" h="1772615">
                  <a:moveTo>
                    <a:pt x="0" y="0"/>
                  </a:moveTo>
                  <a:lnTo>
                    <a:pt x="1942615" y="0"/>
                  </a:lnTo>
                  <a:lnTo>
                    <a:pt x="1942615" y="1772615"/>
                  </a:lnTo>
                  <a:lnTo>
                    <a:pt x="0" y="1772615"/>
                  </a:lnTo>
                  <a:close/>
                </a:path>
              </a:pathLst>
            </a:custGeom>
            <a:solidFill>
              <a:srgbClr val="6CCEE8">
                <a:alpha val="53725"/>
              </a:srgbClr>
            </a:solidFill>
          </p:spPr>
        </p:sp>
        <p:sp>
          <p:nvSpPr>
            <p:cNvPr id="26" name="TextBox 26"/>
            <p:cNvSpPr txBox="1"/>
            <p:nvPr/>
          </p:nvSpPr>
          <p:spPr>
            <a:xfrm>
              <a:off x="0" y="-38100"/>
              <a:ext cx="1942615" cy="1810715"/>
            </a:xfrm>
            <a:prstGeom prst="rect">
              <a:avLst/>
            </a:prstGeom>
          </p:spPr>
          <p:txBody>
            <a:bodyPr lIns="50800" tIns="50800" rIns="50800" bIns="50800" rtlCol="0" anchor="ctr"/>
            <a:lstStyle/>
            <a:p>
              <a:pPr algn="ctr">
                <a:lnSpc>
                  <a:spcPts val="2659"/>
                </a:lnSpc>
              </a:pPr>
              <a:endParaRPr/>
            </a:p>
          </p:txBody>
        </p:sp>
      </p:grpSp>
      <p:grpSp>
        <p:nvGrpSpPr>
          <p:cNvPr id="27" name="Group 27"/>
          <p:cNvGrpSpPr/>
          <p:nvPr/>
        </p:nvGrpSpPr>
        <p:grpSpPr>
          <a:xfrm>
            <a:off x="1267183" y="2809174"/>
            <a:ext cx="7464728" cy="6973243"/>
            <a:chOff x="0" y="0"/>
            <a:chExt cx="1966019" cy="1836574"/>
          </a:xfrm>
        </p:grpSpPr>
        <p:sp>
          <p:nvSpPr>
            <p:cNvPr id="28" name="Freeform 28"/>
            <p:cNvSpPr/>
            <p:nvPr/>
          </p:nvSpPr>
          <p:spPr>
            <a:xfrm>
              <a:off x="0" y="0"/>
              <a:ext cx="1966019" cy="1836574"/>
            </a:xfrm>
            <a:custGeom>
              <a:avLst/>
              <a:gdLst/>
              <a:ahLst/>
              <a:cxnLst/>
              <a:rect l="l" t="t" r="r" b="b"/>
              <a:pathLst>
                <a:path w="1966019" h="1836574">
                  <a:moveTo>
                    <a:pt x="0" y="0"/>
                  </a:moveTo>
                  <a:lnTo>
                    <a:pt x="1966019" y="0"/>
                  </a:lnTo>
                  <a:lnTo>
                    <a:pt x="1966019" y="1836574"/>
                  </a:lnTo>
                  <a:lnTo>
                    <a:pt x="0" y="1836574"/>
                  </a:lnTo>
                  <a:close/>
                </a:path>
              </a:pathLst>
            </a:custGeom>
            <a:solidFill>
              <a:srgbClr val="6CCEE8">
                <a:alpha val="53725"/>
              </a:srgbClr>
            </a:solidFill>
          </p:spPr>
        </p:sp>
        <p:sp>
          <p:nvSpPr>
            <p:cNvPr id="29" name="TextBox 29"/>
            <p:cNvSpPr txBox="1"/>
            <p:nvPr/>
          </p:nvSpPr>
          <p:spPr>
            <a:xfrm>
              <a:off x="0" y="-38100"/>
              <a:ext cx="1966019" cy="1874674"/>
            </a:xfrm>
            <a:prstGeom prst="rect">
              <a:avLst/>
            </a:prstGeom>
          </p:spPr>
          <p:txBody>
            <a:bodyPr lIns="50800" tIns="50800" rIns="50800" bIns="50800" rtlCol="0" anchor="ctr"/>
            <a:lstStyle/>
            <a:p>
              <a:pPr algn="ctr">
                <a:lnSpc>
                  <a:spcPts val="2659"/>
                </a:lnSpc>
              </a:pPr>
              <a:endParaRPr/>
            </a:p>
          </p:txBody>
        </p:sp>
      </p:grpSp>
      <p:sp>
        <p:nvSpPr>
          <p:cNvPr id="30" name="Freeform 30"/>
          <p:cNvSpPr/>
          <p:nvPr/>
        </p:nvSpPr>
        <p:spPr>
          <a:xfrm>
            <a:off x="9780062" y="2534745"/>
            <a:ext cx="7199112" cy="7247672"/>
          </a:xfrm>
          <a:custGeom>
            <a:avLst/>
            <a:gdLst/>
            <a:ahLst/>
            <a:cxnLst/>
            <a:rect l="l" t="t" r="r" b="b"/>
            <a:pathLst>
              <a:path w="7199112" h="7247672">
                <a:moveTo>
                  <a:pt x="0" y="0"/>
                </a:moveTo>
                <a:lnTo>
                  <a:pt x="7199112" y="0"/>
                </a:lnTo>
                <a:lnTo>
                  <a:pt x="7199112" y="7247672"/>
                </a:lnTo>
                <a:lnTo>
                  <a:pt x="0" y="7247672"/>
                </a:lnTo>
                <a:lnTo>
                  <a:pt x="0" y="0"/>
                </a:lnTo>
                <a:close/>
              </a:path>
            </a:pathLst>
          </a:custGeom>
          <a:blipFill>
            <a:blip r:embed="rId4"/>
            <a:stretch>
              <a:fillRect/>
            </a:stretch>
          </a:blipFill>
          <a:ln w="38100" cap="sq">
            <a:solidFill>
              <a:srgbClr val="000000"/>
            </a:solidFill>
            <a:prstDash val="solid"/>
            <a:miter/>
          </a:ln>
        </p:spPr>
      </p:sp>
      <p:sp>
        <p:nvSpPr>
          <p:cNvPr id="31" name="TextBox 31"/>
          <p:cNvSpPr txBox="1"/>
          <p:nvPr/>
        </p:nvSpPr>
        <p:spPr>
          <a:xfrm>
            <a:off x="1428651" y="738349"/>
            <a:ext cx="15430698" cy="721995"/>
          </a:xfrm>
          <a:prstGeom prst="rect">
            <a:avLst/>
          </a:prstGeom>
        </p:spPr>
        <p:txBody>
          <a:bodyPr lIns="0" tIns="0" rIns="0" bIns="0" rtlCol="0" anchor="t">
            <a:spAutoFit/>
          </a:bodyPr>
          <a:lstStyle/>
          <a:p>
            <a:pPr algn="ctr">
              <a:lnSpc>
                <a:spcPts val="5880"/>
              </a:lnSpc>
              <a:spcBef>
                <a:spcPct val="0"/>
              </a:spcBef>
            </a:pPr>
            <a:r>
              <a:rPr lang="en-US" sz="4200">
                <a:solidFill>
                  <a:srgbClr val="0C2E5E"/>
                </a:solidFill>
                <a:latin typeface="Anton"/>
                <a:ea typeface="Anton"/>
                <a:cs typeface="Anton"/>
                <a:sym typeface="Anton"/>
              </a:rPr>
              <a:t>Lĩnh vực kinh tế và quản lí giao thông</a:t>
            </a:r>
          </a:p>
        </p:txBody>
      </p:sp>
      <p:sp>
        <p:nvSpPr>
          <p:cNvPr id="32" name="TextBox 32"/>
          <p:cNvSpPr txBox="1"/>
          <p:nvPr/>
        </p:nvSpPr>
        <p:spPr>
          <a:xfrm>
            <a:off x="1428651" y="3018222"/>
            <a:ext cx="6970007" cy="2702560"/>
          </a:xfrm>
          <a:prstGeom prst="rect">
            <a:avLst/>
          </a:prstGeom>
        </p:spPr>
        <p:txBody>
          <a:bodyPr lIns="0" tIns="0" rIns="0" bIns="0" rtlCol="0" anchor="t">
            <a:spAutoFit/>
          </a:bodyPr>
          <a:lstStyle/>
          <a:p>
            <a:pPr algn="l">
              <a:lnSpc>
                <a:spcPts val="4339"/>
              </a:lnSpc>
            </a:pPr>
            <a:r>
              <a:rPr lang="en-US" sz="3099" b="1" u="sng">
                <a:solidFill>
                  <a:srgbClr val="0C2E5E"/>
                </a:solidFill>
                <a:latin typeface="Montserrat Bold"/>
                <a:ea typeface="Montserrat Bold"/>
                <a:cs typeface="Montserrat Bold"/>
                <a:sym typeface="Montserrat Bold"/>
              </a:rPr>
              <a:t>Bài toán 7</a:t>
            </a:r>
            <a:r>
              <a:rPr lang="en-US" sz="3099" b="1">
                <a:solidFill>
                  <a:srgbClr val="0C2E5E"/>
                </a:solidFill>
                <a:latin typeface="Montserrat Bold"/>
                <a:ea typeface="Montserrat Bold"/>
                <a:cs typeface="Montserrat Bold"/>
                <a:sym typeface="Montserrat Bold"/>
              </a:rPr>
              <a:t>: Phân tích số lượng xe lưu thông qua một nút giao thông vào các khung giờ trong ngày thu được dữ liệu sau:</a:t>
            </a:r>
          </a:p>
          <a:p>
            <a:pPr algn="ctr">
              <a:lnSpc>
                <a:spcPts val="4339"/>
              </a:lnSpc>
              <a:spcBef>
                <a:spcPct val="0"/>
              </a:spcBef>
            </a:pPr>
            <a:endParaRPr lang="en-US" sz="3099" b="1">
              <a:solidFill>
                <a:srgbClr val="0C2E5E"/>
              </a:solidFill>
              <a:latin typeface="Montserrat Bold"/>
              <a:ea typeface="Montserrat Bold"/>
              <a:cs typeface="Montserrat Bold"/>
              <a:sym typeface="Montserrat Bold"/>
            </a:endParaRPr>
          </a:p>
        </p:txBody>
      </p:sp>
      <p:sp>
        <p:nvSpPr>
          <p:cNvPr id="33" name="TextBox 33"/>
          <p:cNvSpPr txBox="1"/>
          <p:nvPr/>
        </p:nvSpPr>
        <p:spPr>
          <a:xfrm>
            <a:off x="1428651" y="5601936"/>
            <a:ext cx="6970007" cy="2702560"/>
          </a:xfrm>
          <a:prstGeom prst="rect">
            <a:avLst/>
          </a:prstGeom>
        </p:spPr>
        <p:txBody>
          <a:bodyPr lIns="0" tIns="0" rIns="0" bIns="0" rtlCol="0" anchor="t">
            <a:spAutoFit/>
          </a:bodyPr>
          <a:lstStyle/>
          <a:p>
            <a:pPr algn="l">
              <a:lnSpc>
                <a:spcPts val="4339"/>
              </a:lnSpc>
            </a:pPr>
            <a:r>
              <a:rPr lang="en-US" sz="3099" b="1" u="sng">
                <a:solidFill>
                  <a:srgbClr val="0C2E5E"/>
                </a:solidFill>
                <a:latin typeface="Montserrat Bold"/>
                <a:ea typeface="Montserrat Bold"/>
                <a:cs typeface="Montserrat Bold"/>
                <a:sym typeface="Montserrat Bold"/>
              </a:rPr>
              <a:t>Yêu cầu</a:t>
            </a:r>
            <a:r>
              <a:rPr lang="en-US" sz="3099" b="1">
                <a:solidFill>
                  <a:srgbClr val="0C2E5E"/>
                </a:solidFill>
                <a:latin typeface="Montserrat Bold"/>
                <a:ea typeface="Montserrat Bold"/>
                <a:cs typeface="Montserrat Bold"/>
                <a:sym typeface="Montserrat Bold"/>
              </a:rPr>
              <a:t>: xây dựng mô hình hồi quy thể hiện mối quan hệ giữa lưu lượng xe lưu thông và thời gian trong ngày.</a:t>
            </a:r>
          </a:p>
          <a:p>
            <a:pPr algn="ctr">
              <a:lnSpc>
                <a:spcPts val="4339"/>
              </a:lnSpc>
              <a:spcBef>
                <a:spcPct val="0"/>
              </a:spcBef>
            </a:pPr>
            <a:endParaRPr lang="en-US" sz="3099" b="1">
              <a:solidFill>
                <a:srgbClr val="0C2E5E"/>
              </a:solidFill>
              <a:latin typeface="Montserrat Bold"/>
              <a:ea typeface="Montserrat Bold"/>
              <a:cs typeface="Montserrat Bold"/>
              <a:sym typeface="Montserrat Bo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4478494">
            <a:off x="12691905" y="6848553"/>
            <a:ext cx="7168919" cy="3301080"/>
            <a:chOff x="0" y="0"/>
            <a:chExt cx="1544505" cy="711200"/>
          </a:xfrm>
        </p:grpSpPr>
        <p:sp>
          <p:nvSpPr>
            <p:cNvPr id="3" name="Freeform 3"/>
            <p:cNvSpPr/>
            <p:nvPr/>
          </p:nvSpPr>
          <p:spPr>
            <a:xfrm>
              <a:off x="0" y="0"/>
              <a:ext cx="1544505" cy="711200"/>
            </a:xfrm>
            <a:custGeom>
              <a:avLst/>
              <a:gdLst/>
              <a:ahLst/>
              <a:cxnLst/>
              <a:rect l="l" t="t" r="r" b="b"/>
              <a:pathLst>
                <a:path w="1544505" h="711200">
                  <a:moveTo>
                    <a:pt x="772252" y="0"/>
                  </a:moveTo>
                  <a:lnTo>
                    <a:pt x="1544505" y="711200"/>
                  </a:lnTo>
                  <a:lnTo>
                    <a:pt x="0" y="711200"/>
                  </a:lnTo>
                  <a:lnTo>
                    <a:pt x="772252" y="0"/>
                  </a:lnTo>
                  <a:close/>
                </a:path>
              </a:pathLst>
            </a:custGeom>
            <a:solidFill>
              <a:srgbClr val="000000">
                <a:alpha val="0"/>
              </a:srgbClr>
            </a:solidFill>
            <a:ln w="57150" cap="sq">
              <a:solidFill>
                <a:srgbClr val="FFFFFF"/>
              </a:solidFill>
              <a:prstDash val="solid"/>
              <a:miter/>
            </a:ln>
          </p:spPr>
        </p:sp>
        <p:sp>
          <p:nvSpPr>
            <p:cNvPr id="4" name="TextBox 4"/>
            <p:cNvSpPr txBox="1"/>
            <p:nvPr/>
          </p:nvSpPr>
          <p:spPr>
            <a:xfrm>
              <a:off x="241329" y="292100"/>
              <a:ext cx="1061847" cy="3683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rot="-4478494">
            <a:off x="12783249" y="8454266"/>
            <a:ext cx="6920412" cy="3301080"/>
            <a:chOff x="0" y="0"/>
            <a:chExt cx="1490966" cy="711200"/>
          </a:xfrm>
        </p:grpSpPr>
        <p:sp>
          <p:nvSpPr>
            <p:cNvPr id="6" name="Freeform 6"/>
            <p:cNvSpPr/>
            <p:nvPr/>
          </p:nvSpPr>
          <p:spPr>
            <a:xfrm>
              <a:off x="0" y="0"/>
              <a:ext cx="1490966" cy="711200"/>
            </a:xfrm>
            <a:custGeom>
              <a:avLst/>
              <a:gdLst/>
              <a:ahLst/>
              <a:cxnLst/>
              <a:rect l="l" t="t" r="r" b="b"/>
              <a:pathLst>
                <a:path w="1490966" h="711200">
                  <a:moveTo>
                    <a:pt x="745483" y="0"/>
                  </a:moveTo>
                  <a:lnTo>
                    <a:pt x="1490966" y="711200"/>
                  </a:lnTo>
                  <a:lnTo>
                    <a:pt x="0" y="711200"/>
                  </a:lnTo>
                  <a:lnTo>
                    <a:pt x="745483" y="0"/>
                  </a:lnTo>
                  <a:close/>
                </a:path>
              </a:pathLst>
            </a:custGeom>
            <a:solidFill>
              <a:srgbClr val="000000">
                <a:alpha val="0"/>
              </a:srgbClr>
            </a:solidFill>
            <a:ln w="57150" cap="sq">
              <a:solidFill>
                <a:srgbClr val="BFE0FF"/>
              </a:solidFill>
              <a:prstDash val="solid"/>
              <a:miter/>
            </a:ln>
          </p:spPr>
        </p:sp>
        <p:sp>
          <p:nvSpPr>
            <p:cNvPr id="7" name="TextBox 7"/>
            <p:cNvSpPr txBox="1"/>
            <p:nvPr/>
          </p:nvSpPr>
          <p:spPr>
            <a:xfrm>
              <a:off x="232963" y="292100"/>
              <a:ext cx="1025039" cy="36830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rot="-10800000">
            <a:off x="-1664963" y="-1671638"/>
            <a:ext cx="5864292" cy="2700338"/>
            <a:chOff x="0" y="0"/>
            <a:chExt cx="1544505" cy="711200"/>
          </a:xfrm>
        </p:grpSpPr>
        <p:sp>
          <p:nvSpPr>
            <p:cNvPr id="9" name="Freeform 9"/>
            <p:cNvSpPr/>
            <p:nvPr/>
          </p:nvSpPr>
          <p:spPr>
            <a:xfrm>
              <a:off x="0" y="0"/>
              <a:ext cx="1544505" cy="711200"/>
            </a:xfrm>
            <a:custGeom>
              <a:avLst/>
              <a:gdLst/>
              <a:ahLst/>
              <a:cxnLst/>
              <a:rect l="l" t="t" r="r" b="b"/>
              <a:pathLst>
                <a:path w="1544505" h="711200">
                  <a:moveTo>
                    <a:pt x="772252" y="0"/>
                  </a:moveTo>
                  <a:lnTo>
                    <a:pt x="1544505" y="711200"/>
                  </a:lnTo>
                  <a:lnTo>
                    <a:pt x="0" y="711200"/>
                  </a:lnTo>
                  <a:lnTo>
                    <a:pt x="772252" y="0"/>
                  </a:lnTo>
                  <a:close/>
                </a:path>
              </a:pathLst>
            </a:custGeom>
            <a:solidFill>
              <a:srgbClr val="000000">
                <a:alpha val="0"/>
              </a:srgbClr>
            </a:solidFill>
            <a:ln w="57150" cap="sq">
              <a:solidFill>
                <a:srgbClr val="FFFFFF"/>
              </a:solidFill>
              <a:prstDash val="solid"/>
              <a:miter/>
            </a:ln>
          </p:spPr>
        </p:sp>
        <p:sp>
          <p:nvSpPr>
            <p:cNvPr id="10" name="TextBox 10"/>
            <p:cNvSpPr txBox="1"/>
            <p:nvPr/>
          </p:nvSpPr>
          <p:spPr>
            <a:xfrm>
              <a:off x="241329" y="292100"/>
              <a:ext cx="1061847" cy="36830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rot="-10800000">
            <a:off x="-918868" y="-1876264"/>
            <a:ext cx="5661010" cy="2700338"/>
            <a:chOff x="0" y="0"/>
            <a:chExt cx="1490966" cy="711200"/>
          </a:xfrm>
        </p:grpSpPr>
        <p:sp>
          <p:nvSpPr>
            <p:cNvPr id="12" name="Freeform 12"/>
            <p:cNvSpPr/>
            <p:nvPr/>
          </p:nvSpPr>
          <p:spPr>
            <a:xfrm>
              <a:off x="0" y="0"/>
              <a:ext cx="1490966" cy="711200"/>
            </a:xfrm>
            <a:custGeom>
              <a:avLst/>
              <a:gdLst/>
              <a:ahLst/>
              <a:cxnLst/>
              <a:rect l="l" t="t" r="r" b="b"/>
              <a:pathLst>
                <a:path w="1490966" h="711200">
                  <a:moveTo>
                    <a:pt x="745483" y="0"/>
                  </a:moveTo>
                  <a:lnTo>
                    <a:pt x="1490966" y="711200"/>
                  </a:lnTo>
                  <a:lnTo>
                    <a:pt x="0" y="711200"/>
                  </a:lnTo>
                  <a:lnTo>
                    <a:pt x="745483" y="0"/>
                  </a:lnTo>
                  <a:close/>
                </a:path>
              </a:pathLst>
            </a:custGeom>
            <a:solidFill>
              <a:srgbClr val="000000">
                <a:alpha val="0"/>
              </a:srgbClr>
            </a:solidFill>
            <a:ln w="57150" cap="sq">
              <a:solidFill>
                <a:srgbClr val="BFE0FF"/>
              </a:solidFill>
              <a:prstDash val="solid"/>
              <a:miter/>
            </a:ln>
          </p:spPr>
        </p:sp>
        <p:sp>
          <p:nvSpPr>
            <p:cNvPr id="13" name="TextBox 13"/>
            <p:cNvSpPr txBox="1"/>
            <p:nvPr/>
          </p:nvSpPr>
          <p:spPr>
            <a:xfrm>
              <a:off x="232963" y="292100"/>
              <a:ext cx="1025039" cy="36830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rot="-10800000">
            <a:off x="-1903446" y="-1350169"/>
            <a:ext cx="5677901" cy="2614510"/>
            <a:chOff x="0" y="0"/>
            <a:chExt cx="1544505" cy="711200"/>
          </a:xfrm>
        </p:grpSpPr>
        <p:sp>
          <p:nvSpPr>
            <p:cNvPr id="15" name="Freeform 15"/>
            <p:cNvSpPr/>
            <p:nvPr/>
          </p:nvSpPr>
          <p:spPr>
            <a:xfrm>
              <a:off x="0" y="0"/>
              <a:ext cx="1544505" cy="711200"/>
            </a:xfrm>
            <a:custGeom>
              <a:avLst/>
              <a:gdLst/>
              <a:ahLst/>
              <a:cxnLst/>
              <a:rect l="l" t="t" r="r" b="b"/>
              <a:pathLst>
                <a:path w="1544505" h="711200">
                  <a:moveTo>
                    <a:pt x="772252" y="0"/>
                  </a:moveTo>
                  <a:lnTo>
                    <a:pt x="1544505" y="711200"/>
                  </a:lnTo>
                  <a:lnTo>
                    <a:pt x="0" y="711200"/>
                  </a:lnTo>
                  <a:lnTo>
                    <a:pt x="772252" y="0"/>
                  </a:lnTo>
                  <a:close/>
                </a:path>
              </a:pathLst>
            </a:custGeom>
            <a:solidFill>
              <a:srgbClr val="000000">
                <a:alpha val="0"/>
              </a:srgbClr>
            </a:solidFill>
            <a:ln w="57150" cap="sq">
              <a:solidFill>
                <a:srgbClr val="BFE0FF"/>
              </a:solidFill>
              <a:prstDash val="solid"/>
              <a:miter/>
            </a:ln>
          </p:spPr>
        </p:sp>
        <p:sp>
          <p:nvSpPr>
            <p:cNvPr id="16" name="TextBox 16"/>
            <p:cNvSpPr txBox="1"/>
            <p:nvPr/>
          </p:nvSpPr>
          <p:spPr>
            <a:xfrm>
              <a:off x="241329" y="292100"/>
              <a:ext cx="1061847" cy="368300"/>
            </a:xfrm>
            <a:prstGeom prst="rect">
              <a:avLst/>
            </a:prstGeom>
          </p:spPr>
          <p:txBody>
            <a:bodyPr lIns="50800" tIns="50800" rIns="50800" bIns="50800" rtlCol="0" anchor="ctr"/>
            <a:lstStyle/>
            <a:p>
              <a:pPr algn="ctr">
                <a:lnSpc>
                  <a:spcPts val="2659"/>
                </a:lnSpc>
              </a:pPr>
              <a:endParaRPr/>
            </a:p>
          </p:txBody>
        </p:sp>
      </p:grpSp>
      <p:sp>
        <p:nvSpPr>
          <p:cNvPr id="17" name="Freeform 17"/>
          <p:cNvSpPr/>
          <p:nvPr/>
        </p:nvSpPr>
        <p:spPr>
          <a:xfrm>
            <a:off x="5227619" y="2793671"/>
            <a:ext cx="8078970" cy="4847382"/>
          </a:xfrm>
          <a:custGeom>
            <a:avLst/>
            <a:gdLst/>
            <a:ahLst/>
            <a:cxnLst/>
            <a:rect l="l" t="t" r="r" b="b"/>
            <a:pathLst>
              <a:path w="8078970" h="4847382">
                <a:moveTo>
                  <a:pt x="0" y="0"/>
                </a:moveTo>
                <a:lnTo>
                  <a:pt x="8078970" y="0"/>
                </a:lnTo>
                <a:lnTo>
                  <a:pt x="8078970" y="4847382"/>
                </a:lnTo>
                <a:lnTo>
                  <a:pt x="0" y="4847382"/>
                </a:lnTo>
                <a:lnTo>
                  <a:pt x="0" y="0"/>
                </a:lnTo>
                <a:close/>
              </a:path>
            </a:pathLst>
          </a:custGeom>
          <a:blipFill>
            <a:blip r:embed="rId2"/>
            <a:stretch>
              <a:fillRect/>
            </a:stretch>
          </a:blipFill>
          <a:ln w="38100" cap="sq">
            <a:solidFill>
              <a:srgbClr val="000000"/>
            </a:solidFill>
            <a:prstDash val="solid"/>
            <a:miter/>
          </a:ln>
        </p:spPr>
      </p:sp>
      <p:sp>
        <p:nvSpPr>
          <p:cNvPr id="18" name="TextBox 18"/>
          <p:cNvSpPr txBox="1"/>
          <p:nvPr/>
        </p:nvSpPr>
        <p:spPr>
          <a:xfrm>
            <a:off x="1181100" y="1114425"/>
            <a:ext cx="16228618" cy="2159635"/>
          </a:xfrm>
          <a:prstGeom prst="rect">
            <a:avLst/>
          </a:prstGeom>
        </p:spPr>
        <p:txBody>
          <a:bodyPr lIns="0" tIns="0" rIns="0" bIns="0" rtlCol="0" anchor="t">
            <a:spAutoFit/>
          </a:bodyPr>
          <a:lstStyle/>
          <a:p>
            <a:pPr algn="l">
              <a:lnSpc>
                <a:spcPts val="4339"/>
              </a:lnSpc>
            </a:pPr>
            <a:r>
              <a:rPr lang="en-US" sz="3099" b="1">
                <a:solidFill>
                  <a:srgbClr val="0C2E5E"/>
                </a:solidFill>
                <a:latin typeface="Montserrat Bold"/>
                <a:ea typeface="Montserrat Bold"/>
                <a:cs typeface="Montserrat Bold"/>
                <a:sym typeface="Montserrat Bold"/>
              </a:rPr>
              <a:t>Để dự đoán mô hình hồi quy phù hợp, ta vẽ biểu đồ tán xạ biểu diễn mối quan hệ giữa các biến độc lập và biến phụ thuộc. Sau đây là biểu đồ tán xạ thu được từ dữ liệu đề bài.</a:t>
            </a:r>
          </a:p>
          <a:p>
            <a:pPr algn="l">
              <a:lnSpc>
                <a:spcPts val="4339"/>
              </a:lnSpc>
              <a:spcBef>
                <a:spcPct val="0"/>
              </a:spcBef>
            </a:pPr>
            <a:endParaRPr lang="en-US" sz="3099" b="1">
              <a:solidFill>
                <a:srgbClr val="0C2E5E"/>
              </a:solidFill>
              <a:latin typeface="Montserrat Bold"/>
              <a:ea typeface="Montserrat Bold"/>
              <a:cs typeface="Montserrat Bold"/>
              <a:sym typeface="Montserrat Bold"/>
            </a:endParaRPr>
          </a:p>
        </p:txBody>
      </p:sp>
      <p:grpSp>
        <p:nvGrpSpPr>
          <p:cNvPr id="19" name="Group 19"/>
          <p:cNvGrpSpPr/>
          <p:nvPr/>
        </p:nvGrpSpPr>
        <p:grpSpPr>
          <a:xfrm>
            <a:off x="1181100" y="8073058"/>
            <a:ext cx="16230600" cy="1625882"/>
            <a:chOff x="0" y="0"/>
            <a:chExt cx="4274726" cy="428216"/>
          </a:xfrm>
        </p:grpSpPr>
        <p:sp>
          <p:nvSpPr>
            <p:cNvPr id="20" name="Freeform 20"/>
            <p:cNvSpPr/>
            <p:nvPr/>
          </p:nvSpPr>
          <p:spPr>
            <a:xfrm>
              <a:off x="0" y="0"/>
              <a:ext cx="4274726" cy="428216"/>
            </a:xfrm>
            <a:custGeom>
              <a:avLst/>
              <a:gdLst/>
              <a:ahLst/>
              <a:cxnLst/>
              <a:rect l="l" t="t" r="r" b="b"/>
              <a:pathLst>
                <a:path w="4274726" h="428216">
                  <a:moveTo>
                    <a:pt x="0" y="0"/>
                  </a:moveTo>
                  <a:lnTo>
                    <a:pt x="4274726" y="0"/>
                  </a:lnTo>
                  <a:lnTo>
                    <a:pt x="4274726" y="428216"/>
                  </a:lnTo>
                  <a:lnTo>
                    <a:pt x="0" y="428216"/>
                  </a:lnTo>
                  <a:close/>
                </a:path>
              </a:pathLst>
            </a:custGeom>
            <a:solidFill>
              <a:srgbClr val="6CCEE8">
                <a:alpha val="53725"/>
              </a:srgbClr>
            </a:solidFill>
          </p:spPr>
        </p:sp>
        <p:sp>
          <p:nvSpPr>
            <p:cNvPr id="21" name="TextBox 21"/>
            <p:cNvSpPr txBox="1"/>
            <p:nvPr/>
          </p:nvSpPr>
          <p:spPr>
            <a:xfrm>
              <a:off x="0" y="-38100"/>
              <a:ext cx="4274726" cy="466316"/>
            </a:xfrm>
            <a:prstGeom prst="rect">
              <a:avLst/>
            </a:prstGeom>
          </p:spPr>
          <p:txBody>
            <a:bodyPr lIns="50800" tIns="50800" rIns="50800" bIns="50800" rtlCol="0" anchor="ctr"/>
            <a:lstStyle/>
            <a:p>
              <a:pPr algn="ctr">
                <a:lnSpc>
                  <a:spcPts val="2659"/>
                </a:lnSpc>
              </a:pPr>
              <a:endParaRPr/>
            </a:p>
          </p:txBody>
        </p:sp>
      </p:grpSp>
      <p:sp>
        <p:nvSpPr>
          <p:cNvPr id="22" name="TextBox 22"/>
          <p:cNvSpPr txBox="1"/>
          <p:nvPr/>
        </p:nvSpPr>
        <p:spPr>
          <a:xfrm>
            <a:off x="1832183" y="8252737"/>
            <a:ext cx="14928433" cy="1311910"/>
          </a:xfrm>
          <a:prstGeom prst="rect">
            <a:avLst/>
          </a:prstGeom>
        </p:spPr>
        <p:txBody>
          <a:bodyPr lIns="0" tIns="0" rIns="0" bIns="0" rtlCol="0" anchor="t">
            <a:spAutoFit/>
          </a:bodyPr>
          <a:lstStyle/>
          <a:p>
            <a:pPr algn="l">
              <a:lnSpc>
                <a:spcPts val="3919"/>
              </a:lnSpc>
            </a:pPr>
            <a:r>
              <a:rPr lang="en-US" sz="2799" b="1">
                <a:solidFill>
                  <a:srgbClr val="0C2E5E"/>
                </a:solidFill>
                <a:latin typeface="Montserrat Bold"/>
                <a:ea typeface="Montserrat Bold"/>
                <a:cs typeface="Montserrat Bold"/>
                <a:sym typeface="Montserrat Bold"/>
              </a:rPr>
              <a:t>Ta thấy từ thời điểm 6 giờ đến 8 giờ biểu đồ có xu hướng tăng tuyến tính còn từ 8 giờ đến 18 giờ biểu đồ có dạng hình parabol.</a:t>
            </a:r>
          </a:p>
          <a:p>
            <a:pPr algn="l">
              <a:lnSpc>
                <a:spcPts val="2659"/>
              </a:lnSpc>
              <a:spcBef>
                <a:spcPct val="0"/>
              </a:spcBef>
            </a:pPr>
            <a:endParaRPr lang="en-US" sz="2799" b="1">
              <a:solidFill>
                <a:srgbClr val="0C2E5E"/>
              </a:solidFill>
              <a:latin typeface="Montserrat Bold"/>
              <a:ea typeface="Montserrat Bold"/>
              <a:cs typeface="Montserrat Bold"/>
              <a:sym typeface="Montserrat Bo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4478494">
            <a:off x="12691905" y="6848553"/>
            <a:ext cx="7168919" cy="3301080"/>
            <a:chOff x="0" y="0"/>
            <a:chExt cx="1544505" cy="711200"/>
          </a:xfrm>
        </p:grpSpPr>
        <p:sp>
          <p:nvSpPr>
            <p:cNvPr id="3" name="Freeform 3"/>
            <p:cNvSpPr/>
            <p:nvPr/>
          </p:nvSpPr>
          <p:spPr>
            <a:xfrm>
              <a:off x="0" y="0"/>
              <a:ext cx="1544505" cy="711200"/>
            </a:xfrm>
            <a:custGeom>
              <a:avLst/>
              <a:gdLst/>
              <a:ahLst/>
              <a:cxnLst/>
              <a:rect l="l" t="t" r="r" b="b"/>
              <a:pathLst>
                <a:path w="1544505" h="711200">
                  <a:moveTo>
                    <a:pt x="772252" y="0"/>
                  </a:moveTo>
                  <a:lnTo>
                    <a:pt x="1544505" y="711200"/>
                  </a:lnTo>
                  <a:lnTo>
                    <a:pt x="0" y="711200"/>
                  </a:lnTo>
                  <a:lnTo>
                    <a:pt x="772252" y="0"/>
                  </a:lnTo>
                  <a:close/>
                </a:path>
              </a:pathLst>
            </a:custGeom>
            <a:solidFill>
              <a:srgbClr val="000000">
                <a:alpha val="0"/>
              </a:srgbClr>
            </a:solidFill>
            <a:ln w="57150" cap="sq">
              <a:solidFill>
                <a:srgbClr val="FFFFFF"/>
              </a:solidFill>
              <a:prstDash val="solid"/>
              <a:miter/>
            </a:ln>
          </p:spPr>
        </p:sp>
        <p:sp>
          <p:nvSpPr>
            <p:cNvPr id="4" name="TextBox 4"/>
            <p:cNvSpPr txBox="1"/>
            <p:nvPr/>
          </p:nvSpPr>
          <p:spPr>
            <a:xfrm>
              <a:off x="241329" y="292100"/>
              <a:ext cx="1061847" cy="3683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rot="-4478494">
            <a:off x="12783249" y="8454266"/>
            <a:ext cx="6920412" cy="3301080"/>
            <a:chOff x="0" y="0"/>
            <a:chExt cx="1490966" cy="711200"/>
          </a:xfrm>
        </p:grpSpPr>
        <p:sp>
          <p:nvSpPr>
            <p:cNvPr id="6" name="Freeform 6"/>
            <p:cNvSpPr/>
            <p:nvPr/>
          </p:nvSpPr>
          <p:spPr>
            <a:xfrm>
              <a:off x="0" y="0"/>
              <a:ext cx="1490966" cy="711200"/>
            </a:xfrm>
            <a:custGeom>
              <a:avLst/>
              <a:gdLst/>
              <a:ahLst/>
              <a:cxnLst/>
              <a:rect l="l" t="t" r="r" b="b"/>
              <a:pathLst>
                <a:path w="1490966" h="711200">
                  <a:moveTo>
                    <a:pt x="745483" y="0"/>
                  </a:moveTo>
                  <a:lnTo>
                    <a:pt x="1490966" y="711200"/>
                  </a:lnTo>
                  <a:lnTo>
                    <a:pt x="0" y="711200"/>
                  </a:lnTo>
                  <a:lnTo>
                    <a:pt x="745483" y="0"/>
                  </a:lnTo>
                  <a:close/>
                </a:path>
              </a:pathLst>
            </a:custGeom>
            <a:solidFill>
              <a:srgbClr val="000000">
                <a:alpha val="0"/>
              </a:srgbClr>
            </a:solidFill>
            <a:ln w="57150" cap="sq">
              <a:solidFill>
                <a:srgbClr val="BFE0FF"/>
              </a:solidFill>
              <a:prstDash val="solid"/>
              <a:miter/>
            </a:ln>
          </p:spPr>
        </p:sp>
        <p:sp>
          <p:nvSpPr>
            <p:cNvPr id="7" name="TextBox 7"/>
            <p:cNvSpPr txBox="1"/>
            <p:nvPr/>
          </p:nvSpPr>
          <p:spPr>
            <a:xfrm>
              <a:off x="232963" y="292100"/>
              <a:ext cx="1025039" cy="36830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rot="-10800000">
            <a:off x="-1664963" y="-1671638"/>
            <a:ext cx="5864292" cy="2700338"/>
            <a:chOff x="0" y="0"/>
            <a:chExt cx="1544505" cy="711200"/>
          </a:xfrm>
        </p:grpSpPr>
        <p:sp>
          <p:nvSpPr>
            <p:cNvPr id="9" name="Freeform 9"/>
            <p:cNvSpPr/>
            <p:nvPr/>
          </p:nvSpPr>
          <p:spPr>
            <a:xfrm>
              <a:off x="0" y="0"/>
              <a:ext cx="1544505" cy="711200"/>
            </a:xfrm>
            <a:custGeom>
              <a:avLst/>
              <a:gdLst/>
              <a:ahLst/>
              <a:cxnLst/>
              <a:rect l="l" t="t" r="r" b="b"/>
              <a:pathLst>
                <a:path w="1544505" h="711200">
                  <a:moveTo>
                    <a:pt x="772252" y="0"/>
                  </a:moveTo>
                  <a:lnTo>
                    <a:pt x="1544505" y="711200"/>
                  </a:lnTo>
                  <a:lnTo>
                    <a:pt x="0" y="711200"/>
                  </a:lnTo>
                  <a:lnTo>
                    <a:pt x="772252" y="0"/>
                  </a:lnTo>
                  <a:close/>
                </a:path>
              </a:pathLst>
            </a:custGeom>
            <a:solidFill>
              <a:srgbClr val="000000">
                <a:alpha val="0"/>
              </a:srgbClr>
            </a:solidFill>
            <a:ln w="57150" cap="sq">
              <a:solidFill>
                <a:srgbClr val="FFFFFF"/>
              </a:solidFill>
              <a:prstDash val="solid"/>
              <a:miter/>
            </a:ln>
          </p:spPr>
        </p:sp>
        <p:sp>
          <p:nvSpPr>
            <p:cNvPr id="10" name="TextBox 10"/>
            <p:cNvSpPr txBox="1"/>
            <p:nvPr/>
          </p:nvSpPr>
          <p:spPr>
            <a:xfrm>
              <a:off x="241329" y="292100"/>
              <a:ext cx="1061847" cy="36830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rot="-10800000">
            <a:off x="-918868" y="-1876264"/>
            <a:ext cx="5661010" cy="2700338"/>
            <a:chOff x="0" y="0"/>
            <a:chExt cx="1490966" cy="711200"/>
          </a:xfrm>
        </p:grpSpPr>
        <p:sp>
          <p:nvSpPr>
            <p:cNvPr id="12" name="Freeform 12"/>
            <p:cNvSpPr/>
            <p:nvPr/>
          </p:nvSpPr>
          <p:spPr>
            <a:xfrm>
              <a:off x="0" y="0"/>
              <a:ext cx="1490966" cy="711200"/>
            </a:xfrm>
            <a:custGeom>
              <a:avLst/>
              <a:gdLst/>
              <a:ahLst/>
              <a:cxnLst/>
              <a:rect l="l" t="t" r="r" b="b"/>
              <a:pathLst>
                <a:path w="1490966" h="711200">
                  <a:moveTo>
                    <a:pt x="745483" y="0"/>
                  </a:moveTo>
                  <a:lnTo>
                    <a:pt x="1490966" y="711200"/>
                  </a:lnTo>
                  <a:lnTo>
                    <a:pt x="0" y="711200"/>
                  </a:lnTo>
                  <a:lnTo>
                    <a:pt x="745483" y="0"/>
                  </a:lnTo>
                  <a:close/>
                </a:path>
              </a:pathLst>
            </a:custGeom>
            <a:solidFill>
              <a:srgbClr val="000000">
                <a:alpha val="0"/>
              </a:srgbClr>
            </a:solidFill>
            <a:ln w="57150" cap="sq">
              <a:solidFill>
                <a:srgbClr val="BFE0FF"/>
              </a:solidFill>
              <a:prstDash val="solid"/>
              <a:miter/>
            </a:ln>
          </p:spPr>
        </p:sp>
        <p:sp>
          <p:nvSpPr>
            <p:cNvPr id="13" name="TextBox 13"/>
            <p:cNvSpPr txBox="1"/>
            <p:nvPr/>
          </p:nvSpPr>
          <p:spPr>
            <a:xfrm>
              <a:off x="232963" y="292100"/>
              <a:ext cx="1025039" cy="36830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rot="-10800000">
            <a:off x="-1903446" y="-1350169"/>
            <a:ext cx="5677901" cy="2614510"/>
            <a:chOff x="0" y="0"/>
            <a:chExt cx="1544505" cy="711200"/>
          </a:xfrm>
        </p:grpSpPr>
        <p:sp>
          <p:nvSpPr>
            <p:cNvPr id="15" name="Freeform 15"/>
            <p:cNvSpPr/>
            <p:nvPr/>
          </p:nvSpPr>
          <p:spPr>
            <a:xfrm>
              <a:off x="0" y="0"/>
              <a:ext cx="1544505" cy="711200"/>
            </a:xfrm>
            <a:custGeom>
              <a:avLst/>
              <a:gdLst/>
              <a:ahLst/>
              <a:cxnLst/>
              <a:rect l="l" t="t" r="r" b="b"/>
              <a:pathLst>
                <a:path w="1544505" h="711200">
                  <a:moveTo>
                    <a:pt x="772252" y="0"/>
                  </a:moveTo>
                  <a:lnTo>
                    <a:pt x="1544505" y="711200"/>
                  </a:lnTo>
                  <a:lnTo>
                    <a:pt x="0" y="711200"/>
                  </a:lnTo>
                  <a:lnTo>
                    <a:pt x="772252" y="0"/>
                  </a:lnTo>
                  <a:close/>
                </a:path>
              </a:pathLst>
            </a:custGeom>
            <a:solidFill>
              <a:srgbClr val="000000">
                <a:alpha val="0"/>
              </a:srgbClr>
            </a:solidFill>
            <a:ln w="57150" cap="sq">
              <a:solidFill>
                <a:srgbClr val="BFE0FF"/>
              </a:solidFill>
              <a:prstDash val="solid"/>
              <a:miter/>
            </a:ln>
          </p:spPr>
        </p:sp>
        <p:sp>
          <p:nvSpPr>
            <p:cNvPr id="16" name="TextBox 16"/>
            <p:cNvSpPr txBox="1"/>
            <p:nvPr/>
          </p:nvSpPr>
          <p:spPr>
            <a:xfrm>
              <a:off x="241329" y="292100"/>
              <a:ext cx="1061847" cy="368300"/>
            </a:xfrm>
            <a:prstGeom prst="rect">
              <a:avLst/>
            </a:prstGeom>
          </p:spPr>
          <p:txBody>
            <a:bodyPr lIns="50800" tIns="50800" rIns="50800" bIns="50800" rtlCol="0" anchor="ctr"/>
            <a:lstStyle/>
            <a:p>
              <a:pPr algn="ctr">
                <a:lnSpc>
                  <a:spcPts val="2659"/>
                </a:lnSpc>
              </a:pPr>
              <a:endParaRPr/>
            </a:p>
          </p:txBody>
        </p:sp>
      </p:grpSp>
      <p:sp>
        <p:nvSpPr>
          <p:cNvPr id="17" name="Freeform 17"/>
          <p:cNvSpPr/>
          <p:nvPr/>
        </p:nvSpPr>
        <p:spPr>
          <a:xfrm>
            <a:off x="5682496" y="2166676"/>
            <a:ext cx="6771231" cy="1516183"/>
          </a:xfrm>
          <a:custGeom>
            <a:avLst/>
            <a:gdLst/>
            <a:ahLst/>
            <a:cxnLst/>
            <a:rect l="l" t="t" r="r" b="b"/>
            <a:pathLst>
              <a:path w="6771231" h="1516183">
                <a:moveTo>
                  <a:pt x="0" y="0"/>
                </a:moveTo>
                <a:lnTo>
                  <a:pt x="6771231" y="0"/>
                </a:lnTo>
                <a:lnTo>
                  <a:pt x="6771231" y="1516183"/>
                </a:lnTo>
                <a:lnTo>
                  <a:pt x="0" y="1516183"/>
                </a:lnTo>
                <a:lnTo>
                  <a:pt x="0" y="0"/>
                </a:lnTo>
                <a:close/>
              </a:path>
            </a:pathLst>
          </a:custGeom>
          <a:blipFill>
            <a:blip r:embed="rId2"/>
            <a:stretch>
              <a:fillRect t="-2906" b="-2906"/>
            </a:stretch>
          </a:blipFill>
          <a:ln w="47625" cap="sq">
            <a:solidFill>
              <a:srgbClr val="000000"/>
            </a:solidFill>
            <a:prstDash val="solid"/>
            <a:miter/>
          </a:ln>
        </p:spPr>
      </p:sp>
      <p:sp>
        <p:nvSpPr>
          <p:cNvPr id="18" name="Freeform 18"/>
          <p:cNvSpPr/>
          <p:nvPr/>
        </p:nvSpPr>
        <p:spPr>
          <a:xfrm>
            <a:off x="2197893" y="4096311"/>
            <a:ext cx="227586" cy="219336"/>
          </a:xfrm>
          <a:custGeom>
            <a:avLst/>
            <a:gdLst/>
            <a:ahLst/>
            <a:cxnLst/>
            <a:rect l="l" t="t" r="r" b="b"/>
            <a:pathLst>
              <a:path w="227586" h="219336">
                <a:moveTo>
                  <a:pt x="0" y="0"/>
                </a:moveTo>
                <a:lnTo>
                  <a:pt x="227586" y="0"/>
                </a:lnTo>
                <a:lnTo>
                  <a:pt x="227586" y="219336"/>
                </a:lnTo>
                <a:lnTo>
                  <a:pt x="0" y="21933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9" name="Freeform 19"/>
          <p:cNvSpPr/>
          <p:nvPr/>
        </p:nvSpPr>
        <p:spPr>
          <a:xfrm>
            <a:off x="5682496" y="4733347"/>
            <a:ext cx="6771231" cy="1088234"/>
          </a:xfrm>
          <a:custGeom>
            <a:avLst/>
            <a:gdLst/>
            <a:ahLst/>
            <a:cxnLst/>
            <a:rect l="l" t="t" r="r" b="b"/>
            <a:pathLst>
              <a:path w="6771231" h="1088234">
                <a:moveTo>
                  <a:pt x="0" y="0"/>
                </a:moveTo>
                <a:lnTo>
                  <a:pt x="6771231" y="0"/>
                </a:lnTo>
                <a:lnTo>
                  <a:pt x="6771231" y="1088234"/>
                </a:lnTo>
                <a:lnTo>
                  <a:pt x="0" y="1088234"/>
                </a:lnTo>
                <a:lnTo>
                  <a:pt x="0" y="0"/>
                </a:lnTo>
                <a:close/>
              </a:path>
            </a:pathLst>
          </a:custGeom>
          <a:blipFill>
            <a:blip r:embed="rId5"/>
            <a:stretch>
              <a:fillRect/>
            </a:stretch>
          </a:blipFill>
          <a:ln w="38100" cap="sq">
            <a:solidFill>
              <a:srgbClr val="000000"/>
            </a:solidFill>
            <a:prstDash val="solid"/>
            <a:miter/>
          </a:ln>
        </p:spPr>
      </p:sp>
      <p:sp>
        <p:nvSpPr>
          <p:cNvPr id="20" name="TextBox 20"/>
          <p:cNvSpPr txBox="1"/>
          <p:nvPr/>
        </p:nvSpPr>
        <p:spPr>
          <a:xfrm>
            <a:off x="1028700" y="2100001"/>
            <a:ext cx="3435430" cy="530860"/>
          </a:xfrm>
          <a:prstGeom prst="rect">
            <a:avLst/>
          </a:prstGeom>
        </p:spPr>
        <p:txBody>
          <a:bodyPr lIns="0" tIns="0" rIns="0" bIns="0" rtlCol="0" anchor="t">
            <a:spAutoFit/>
          </a:bodyPr>
          <a:lstStyle/>
          <a:p>
            <a:pPr marL="0" lvl="0" indent="0" algn="l">
              <a:lnSpc>
                <a:spcPts val="4339"/>
              </a:lnSpc>
              <a:spcBef>
                <a:spcPct val="0"/>
              </a:spcBef>
            </a:pPr>
            <a:r>
              <a:rPr lang="en-US" sz="3099" b="1">
                <a:solidFill>
                  <a:srgbClr val="0C2E5E"/>
                </a:solidFill>
                <a:latin typeface="Montserrat Bold"/>
                <a:ea typeface="Montserrat Bold"/>
                <a:cs typeface="Montserrat Bold"/>
                <a:sym typeface="Montserrat Bold"/>
              </a:rPr>
              <a:t>Mô hình hồi quy:</a:t>
            </a:r>
          </a:p>
        </p:txBody>
      </p:sp>
      <p:sp>
        <p:nvSpPr>
          <p:cNvPr id="21" name="TextBox 21"/>
          <p:cNvSpPr txBox="1"/>
          <p:nvPr/>
        </p:nvSpPr>
        <p:spPr>
          <a:xfrm>
            <a:off x="1028700" y="3907212"/>
            <a:ext cx="6521768" cy="530860"/>
          </a:xfrm>
          <a:prstGeom prst="rect">
            <a:avLst/>
          </a:prstGeom>
        </p:spPr>
        <p:txBody>
          <a:bodyPr lIns="0" tIns="0" rIns="0" bIns="0" rtlCol="0" anchor="t">
            <a:spAutoFit/>
          </a:bodyPr>
          <a:lstStyle/>
          <a:p>
            <a:pPr marL="0" lvl="0" indent="0" algn="l">
              <a:lnSpc>
                <a:spcPts val="4339"/>
              </a:lnSpc>
              <a:spcBef>
                <a:spcPct val="0"/>
              </a:spcBef>
            </a:pPr>
            <a:r>
              <a:rPr lang="en-US" sz="3099" b="1">
                <a:solidFill>
                  <a:srgbClr val="0C2E5E"/>
                </a:solidFill>
                <a:latin typeface="Montserrat Bold"/>
                <a:ea typeface="Montserrat Bold"/>
                <a:cs typeface="Montserrat Bold"/>
                <a:sym typeface="Montserrat Bold"/>
              </a:rPr>
              <a:t>Với x     8 ta có mô hình hồi quy:</a:t>
            </a:r>
          </a:p>
        </p:txBody>
      </p:sp>
      <p:sp>
        <p:nvSpPr>
          <p:cNvPr id="22" name="TextBox 22"/>
          <p:cNvSpPr txBox="1"/>
          <p:nvPr/>
        </p:nvSpPr>
        <p:spPr>
          <a:xfrm>
            <a:off x="1028700" y="6032247"/>
            <a:ext cx="8511897" cy="530860"/>
          </a:xfrm>
          <a:prstGeom prst="rect">
            <a:avLst/>
          </a:prstGeom>
        </p:spPr>
        <p:txBody>
          <a:bodyPr lIns="0" tIns="0" rIns="0" bIns="0" rtlCol="0" anchor="t">
            <a:spAutoFit/>
          </a:bodyPr>
          <a:lstStyle/>
          <a:p>
            <a:pPr marL="0" lvl="0" indent="0" algn="l">
              <a:lnSpc>
                <a:spcPts val="4339"/>
              </a:lnSpc>
              <a:spcBef>
                <a:spcPct val="0"/>
              </a:spcBef>
            </a:pPr>
            <a:r>
              <a:rPr lang="en-US" sz="3099" b="1">
                <a:solidFill>
                  <a:srgbClr val="0C2E5E"/>
                </a:solidFill>
                <a:latin typeface="Montserrat Bold"/>
                <a:ea typeface="Montserrat Bold"/>
                <a:cs typeface="Montserrat Bold"/>
                <a:sym typeface="Montserrat Bold"/>
              </a:rPr>
              <a:t>Ta thu được mô hình tuyến tính có dạng :</a:t>
            </a:r>
          </a:p>
        </p:txBody>
      </p:sp>
      <p:sp>
        <p:nvSpPr>
          <p:cNvPr id="23" name="Freeform 23"/>
          <p:cNvSpPr/>
          <p:nvPr/>
        </p:nvSpPr>
        <p:spPr>
          <a:xfrm>
            <a:off x="5682496" y="7079055"/>
            <a:ext cx="6771231" cy="1071271"/>
          </a:xfrm>
          <a:custGeom>
            <a:avLst/>
            <a:gdLst/>
            <a:ahLst/>
            <a:cxnLst/>
            <a:rect l="l" t="t" r="r" b="b"/>
            <a:pathLst>
              <a:path w="6771231" h="1071271">
                <a:moveTo>
                  <a:pt x="0" y="0"/>
                </a:moveTo>
                <a:lnTo>
                  <a:pt x="6771231" y="0"/>
                </a:lnTo>
                <a:lnTo>
                  <a:pt x="6771231" y="1071271"/>
                </a:lnTo>
                <a:lnTo>
                  <a:pt x="0" y="1071271"/>
                </a:lnTo>
                <a:lnTo>
                  <a:pt x="0" y="0"/>
                </a:lnTo>
                <a:close/>
              </a:path>
            </a:pathLst>
          </a:custGeom>
          <a:blipFill>
            <a:blip r:embed="rId6"/>
            <a:stretch>
              <a:fillRect l="-15721" t="-4337" r="-35199" b="-4337"/>
            </a:stretch>
          </a:blipFill>
          <a:ln w="47625" cap="sq">
            <a:solidFill>
              <a:srgbClr val="000000"/>
            </a:solidFill>
            <a:prstDash val="solid"/>
            <a:miter/>
          </a:ln>
        </p:spPr>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0646" r="-10646"/>
            </a:stretch>
          </a:blipFill>
        </p:spPr>
      </p:sp>
      <p:grpSp>
        <p:nvGrpSpPr>
          <p:cNvPr id="3" name="Group 3"/>
          <p:cNvGrpSpPr/>
          <p:nvPr/>
        </p:nvGrpSpPr>
        <p:grpSpPr>
          <a:xfrm rot="-1342433">
            <a:off x="-3242875" y="1175641"/>
            <a:ext cx="5154237" cy="208999"/>
            <a:chOff x="0" y="0"/>
            <a:chExt cx="1357495" cy="55045"/>
          </a:xfrm>
        </p:grpSpPr>
        <p:sp>
          <p:nvSpPr>
            <p:cNvPr id="4" name="Freeform 4"/>
            <p:cNvSpPr/>
            <p:nvPr/>
          </p:nvSpPr>
          <p:spPr>
            <a:xfrm>
              <a:off x="0" y="0"/>
              <a:ext cx="1357495" cy="55045"/>
            </a:xfrm>
            <a:custGeom>
              <a:avLst/>
              <a:gdLst/>
              <a:ahLst/>
              <a:cxnLst/>
              <a:rect l="l" t="t" r="r" b="b"/>
              <a:pathLst>
                <a:path w="1357495" h="55045">
                  <a:moveTo>
                    <a:pt x="0" y="0"/>
                  </a:moveTo>
                  <a:lnTo>
                    <a:pt x="1357495" y="0"/>
                  </a:lnTo>
                  <a:lnTo>
                    <a:pt x="1357495" y="55045"/>
                  </a:lnTo>
                  <a:lnTo>
                    <a:pt x="0" y="55045"/>
                  </a:lnTo>
                  <a:close/>
                </a:path>
              </a:pathLst>
            </a:custGeom>
            <a:solidFill>
              <a:srgbClr val="0C2E5E"/>
            </a:solidFill>
          </p:spPr>
        </p:sp>
        <p:sp>
          <p:nvSpPr>
            <p:cNvPr id="5" name="TextBox 5"/>
            <p:cNvSpPr txBox="1"/>
            <p:nvPr/>
          </p:nvSpPr>
          <p:spPr>
            <a:xfrm>
              <a:off x="0" y="-38100"/>
              <a:ext cx="1357495" cy="93145"/>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rot="-1342433">
            <a:off x="2541605" y="10688611"/>
            <a:ext cx="5154237" cy="208999"/>
            <a:chOff x="0" y="0"/>
            <a:chExt cx="1357495" cy="55045"/>
          </a:xfrm>
        </p:grpSpPr>
        <p:sp>
          <p:nvSpPr>
            <p:cNvPr id="7" name="Freeform 7"/>
            <p:cNvSpPr/>
            <p:nvPr/>
          </p:nvSpPr>
          <p:spPr>
            <a:xfrm>
              <a:off x="0" y="0"/>
              <a:ext cx="1357495" cy="55045"/>
            </a:xfrm>
            <a:custGeom>
              <a:avLst/>
              <a:gdLst/>
              <a:ahLst/>
              <a:cxnLst/>
              <a:rect l="l" t="t" r="r" b="b"/>
              <a:pathLst>
                <a:path w="1357495" h="55045">
                  <a:moveTo>
                    <a:pt x="0" y="0"/>
                  </a:moveTo>
                  <a:lnTo>
                    <a:pt x="1357495" y="0"/>
                  </a:lnTo>
                  <a:lnTo>
                    <a:pt x="1357495" y="55045"/>
                  </a:lnTo>
                  <a:lnTo>
                    <a:pt x="0" y="55045"/>
                  </a:lnTo>
                  <a:close/>
                </a:path>
              </a:pathLst>
            </a:custGeom>
            <a:solidFill>
              <a:srgbClr val="0C2E5E"/>
            </a:solidFill>
          </p:spPr>
        </p:sp>
        <p:sp>
          <p:nvSpPr>
            <p:cNvPr id="8" name="TextBox 8"/>
            <p:cNvSpPr txBox="1"/>
            <p:nvPr/>
          </p:nvSpPr>
          <p:spPr>
            <a:xfrm>
              <a:off x="0" y="-38100"/>
              <a:ext cx="1357495" cy="93145"/>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rot="-1342433">
            <a:off x="-3997137" y="1969485"/>
            <a:ext cx="5154237" cy="208999"/>
            <a:chOff x="0" y="0"/>
            <a:chExt cx="1357495" cy="55045"/>
          </a:xfrm>
        </p:grpSpPr>
        <p:sp>
          <p:nvSpPr>
            <p:cNvPr id="10" name="Freeform 10"/>
            <p:cNvSpPr/>
            <p:nvPr/>
          </p:nvSpPr>
          <p:spPr>
            <a:xfrm>
              <a:off x="0" y="0"/>
              <a:ext cx="1357495" cy="55045"/>
            </a:xfrm>
            <a:custGeom>
              <a:avLst/>
              <a:gdLst/>
              <a:ahLst/>
              <a:cxnLst/>
              <a:rect l="l" t="t" r="r" b="b"/>
              <a:pathLst>
                <a:path w="1357495" h="55045">
                  <a:moveTo>
                    <a:pt x="0" y="0"/>
                  </a:moveTo>
                  <a:lnTo>
                    <a:pt x="1357495" y="0"/>
                  </a:lnTo>
                  <a:lnTo>
                    <a:pt x="1357495" y="55045"/>
                  </a:lnTo>
                  <a:lnTo>
                    <a:pt x="0" y="55045"/>
                  </a:lnTo>
                  <a:close/>
                </a:path>
              </a:pathLst>
            </a:custGeom>
            <a:solidFill>
              <a:srgbClr val="2E74B6"/>
            </a:solidFill>
          </p:spPr>
        </p:sp>
        <p:sp>
          <p:nvSpPr>
            <p:cNvPr id="11" name="TextBox 11"/>
            <p:cNvSpPr txBox="1"/>
            <p:nvPr/>
          </p:nvSpPr>
          <p:spPr>
            <a:xfrm>
              <a:off x="0" y="-38100"/>
              <a:ext cx="1357495" cy="93145"/>
            </a:xfrm>
            <a:prstGeom prst="rect">
              <a:avLst/>
            </a:prstGeom>
          </p:spPr>
          <p:txBody>
            <a:bodyPr lIns="50800" tIns="50800" rIns="50800" bIns="50800" rtlCol="0" anchor="ctr"/>
            <a:lstStyle/>
            <a:p>
              <a:pPr algn="ctr">
                <a:lnSpc>
                  <a:spcPts val="2659"/>
                </a:lnSpc>
                <a:spcBef>
                  <a:spcPct val="0"/>
                </a:spcBef>
              </a:pPr>
              <a:endParaRPr/>
            </a:p>
          </p:txBody>
        </p:sp>
      </p:grpSp>
      <p:grpSp>
        <p:nvGrpSpPr>
          <p:cNvPr id="12" name="Group 12"/>
          <p:cNvGrpSpPr/>
          <p:nvPr/>
        </p:nvGrpSpPr>
        <p:grpSpPr>
          <a:xfrm rot="-1342433">
            <a:off x="3643731" y="10688611"/>
            <a:ext cx="5154237" cy="208999"/>
            <a:chOff x="0" y="0"/>
            <a:chExt cx="1357495" cy="55045"/>
          </a:xfrm>
        </p:grpSpPr>
        <p:sp>
          <p:nvSpPr>
            <p:cNvPr id="13" name="Freeform 13"/>
            <p:cNvSpPr/>
            <p:nvPr/>
          </p:nvSpPr>
          <p:spPr>
            <a:xfrm>
              <a:off x="0" y="0"/>
              <a:ext cx="1357495" cy="55045"/>
            </a:xfrm>
            <a:custGeom>
              <a:avLst/>
              <a:gdLst/>
              <a:ahLst/>
              <a:cxnLst/>
              <a:rect l="l" t="t" r="r" b="b"/>
              <a:pathLst>
                <a:path w="1357495" h="55045">
                  <a:moveTo>
                    <a:pt x="0" y="0"/>
                  </a:moveTo>
                  <a:lnTo>
                    <a:pt x="1357495" y="0"/>
                  </a:lnTo>
                  <a:lnTo>
                    <a:pt x="1357495" y="55045"/>
                  </a:lnTo>
                  <a:lnTo>
                    <a:pt x="0" y="55045"/>
                  </a:lnTo>
                  <a:close/>
                </a:path>
              </a:pathLst>
            </a:custGeom>
            <a:solidFill>
              <a:srgbClr val="2E74B6"/>
            </a:solidFill>
          </p:spPr>
        </p:sp>
        <p:sp>
          <p:nvSpPr>
            <p:cNvPr id="14" name="TextBox 14"/>
            <p:cNvSpPr txBox="1"/>
            <p:nvPr/>
          </p:nvSpPr>
          <p:spPr>
            <a:xfrm>
              <a:off x="0" y="-38100"/>
              <a:ext cx="1357495" cy="93145"/>
            </a:xfrm>
            <a:prstGeom prst="rect">
              <a:avLst/>
            </a:prstGeom>
          </p:spPr>
          <p:txBody>
            <a:bodyPr lIns="50800" tIns="50800" rIns="50800" bIns="50800" rtlCol="0" anchor="ctr"/>
            <a:lstStyle/>
            <a:p>
              <a:pPr algn="ctr">
                <a:lnSpc>
                  <a:spcPts val="2659"/>
                </a:lnSpc>
                <a:spcBef>
                  <a:spcPct val="0"/>
                </a:spcBef>
              </a:pPr>
              <a:endParaRPr/>
            </a:p>
          </p:txBody>
        </p:sp>
      </p:grpSp>
      <p:sp>
        <p:nvSpPr>
          <p:cNvPr id="15" name="Freeform 15"/>
          <p:cNvSpPr/>
          <p:nvPr/>
        </p:nvSpPr>
        <p:spPr>
          <a:xfrm>
            <a:off x="2695834" y="862503"/>
            <a:ext cx="352672" cy="332393"/>
          </a:xfrm>
          <a:custGeom>
            <a:avLst/>
            <a:gdLst/>
            <a:ahLst/>
            <a:cxnLst/>
            <a:rect l="l" t="t" r="r" b="b"/>
            <a:pathLst>
              <a:path w="352672" h="332393">
                <a:moveTo>
                  <a:pt x="0" y="0"/>
                </a:moveTo>
                <a:lnTo>
                  <a:pt x="352672" y="0"/>
                </a:lnTo>
                <a:lnTo>
                  <a:pt x="352672" y="332394"/>
                </a:lnTo>
                <a:lnTo>
                  <a:pt x="0" y="3323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6" name="Freeform 16"/>
          <p:cNvSpPr/>
          <p:nvPr/>
        </p:nvSpPr>
        <p:spPr>
          <a:xfrm>
            <a:off x="3935851" y="1542066"/>
            <a:ext cx="10219212" cy="1063838"/>
          </a:xfrm>
          <a:custGeom>
            <a:avLst/>
            <a:gdLst/>
            <a:ahLst/>
            <a:cxnLst/>
            <a:rect l="l" t="t" r="r" b="b"/>
            <a:pathLst>
              <a:path w="10219212" h="1063838">
                <a:moveTo>
                  <a:pt x="0" y="0"/>
                </a:moveTo>
                <a:lnTo>
                  <a:pt x="10219211" y="0"/>
                </a:lnTo>
                <a:lnTo>
                  <a:pt x="10219211" y="1063837"/>
                </a:lnTo>
                <a:lnTo>
                  <a:pt x="0" y="1063837"/>
                </a:lnTo>
                <a:lnTo>
                  <a:pt x="0" y="0"/>
                </a:lnTo>
                <a:close/>
              </a:path>
            </a:pathLst>
          </a:custGeom>
          <a:blipFill>
            <a:blip r:embed="rId5"/>
            <a:stretch>
              <a:fillRect t="-3680" b="-3680"/>
            </a:stretch>
          </a:blipFill>
          <a:ln w="47625" cap="sq">
            <a:solidFill>
              <a:srgbClr val="000000"/>
            </a:solidFill>
            <a:prstDash val="solid"/>
            <a:miter/>
          </a:ln>
        </p:spPr>
      </p:sp>
      <p:sp>
        <p:nvSpPr>
          <p:cNvPr id="17" name="TextBox 17"/>
          <p:cNvSpPr txBox="1"/>
          <p:nvPr/>
        </p:nvSpPr>
        <p:spPr>
          <a:xfrm>
            <a:off x="1483580" y="749280"/>
            <a:ext cx="6742986" cy="530860"/>
          </a:xfrm>
          <a:prstGeom prst="rect">
            <a:avLst/>
          </a:prstGeom>
        </p:spPr>
        <p:txBody>
          <a:bodyPr lIns="0" tIns="0" rIns="0" bIns="0" rtlCol="0" anchor="t">
            <a:spAutoFit/>
          </a:bodyPr>
          <a:lstStyle/>
          <a:p>
            <a:pPr marL="0" lvl="0" indent="0" algn="l">
              <a:lnSpc>
                <a:spcPts val="4339"/>
              </a:lnSpc>
              <a:spcBef>
                <a:spcPct val="0"/>
              </a:spcBef>
            </a:pPr>
            <a:r>
              <a:rPr lang="en-US" sz="3099" b="1">
                <a:solidFill>
                  <a:srgbClr val="0C2E5E"/>
                </a:solidFill>
                <a:latin typeface="Montserrat Bold"/>
                <a:ea typeface="Montserrat Bold"/>
                <a:cs typeface="Montserrat Bold"/>
                <a:sym typeface="Montserrat Bold"/>
              </a:rPr>
              <a:t>Với x      8 ta có mô hình hồi quy :</a:t>
            </a:r>
          </a:p>
        </p:txBody>
      </p:sp>
      <p:sp>
        <p:nvSpPr>
          <p:cNvPr id="18" name="TextBox 18"/>
          <p:cNvSpPr txBox="1"/>
          <p:nvPr/>
        </p:nvSpPr>
        <p:spPr>
          <a:xfrm>
            <a:off x="1483580" y="2882128"/>
            <a:ext cx="4904542" cy="530860"/>
          </a:xfrm>
          <a:prstGeom prst="rect">
            <a:avLst/>
          </a:prstGeom>
        </p:spPr>
        <p:txBody>
          <a:bodyPr lIns="0" tIns="0" rIns="0" bIns="0" rtlCol="0" anchor="t">
            <a:spAutoFit/>
          </a:bodyPr>
          <a:lstStyle/>
          <a:p>
            <a:pPr marL="0" lvl="0" indent="0" algn="l">
              <a:lnSpc>
                <a:spcPts val="4339"/>
              </a:lnSpc>
              <a:spcBef>
                <a:spcPct val="0"/>
              </a:spcBef>
            </a:pPr>
            <a:r>
              <a:rPr lang="en-US" sz="3099" b="1">
                <a:solidFill>
                  <a:srgbClr val="0C2E5E"/>
                </a:solidFill>
                <a:latin typeface="Montserrat Bold"/>
                <a:ea typeface="Montserrat Bold"/>
                <a:cs typeface="Montserrat Bold"/>
                <a:sym typeface="Montserrat Bold"/>
              </a:rPr>
              <a:t>Tính hệ số của mô hình:</a:t>
            </a:r>
          </a:p>
        </p:txBody>
      </p:sp>
      <p:sp>
        <p:nvSpPr>
          <p:cNvPr id="19" name="TextBox 19"/>
          <p:cNvSpPr txBox="1"/>
          <p:nvPr/>
        </p:nvSpPr>
        <p:spPr>
          <a:xfrm>
            <a:off x="1406506" y="3743865"/>
            <a:ext cx="1289328" cy="530860"/>
          </a:xfrm>
          <a:prstGeom prst="rect">
            <a:avLst/>
          </a:prstGeom>
        </p:spPr>
        <p:txBody>
          <a:bodyPr lIns="0" tIns="0" rIns="0" bIns="0" rtlCol="0" anchor="t">
            <a:spAutoFit/>
          </a:bodyPr>
          <a:lstStyle/>
          <a:p>
            <a:pPr marL="0" lvl="0" indent="0" algn="l">
              <a:lnSpc>
                <a:spcPts val="4339"/>
              </a:lnSpc>
              <a:spcBef>
                <a:spcPct val="0"/>
              </a:spcBef>
            </a:pPr>
            <a:r>
              <a:rPr lang="en-US" sz="3099" b="1">
                <a:solidFill>
                  <a:srgbClr val="0C2E5E"/>
                </a:solidFill>
                <a:latin typeface="Montserrat Bold"/>
                <a:ea typeface="Montserrat Bold"/>
                <a:cs typeface="Montserrat Bold"/>
                <a:sym typeface="Montserrat Bold"/>
              </a:rPr>
              <a:t>Ta có: </a:t>
            </a:r>
          </a:p>
        </p:txBody>
      </p:sp>
      <p:sp>
        <p:nvSpPr>
          <p:cNvPr id="20" name="Freeform 20"/>
          <p:cNvSpPr/>
          <p:nvPr/>
        </p:nvSpPr>
        <p:spPr>
          <a:xfrm>
            <a:off x="3935851" y="3810540"/>
            <a:ext cx="4235006" cy="913562"/>
          </a:xfrm>
          <a:custGeom>
            <a:avLst/>
            <a:gdLst/>
            <a:ahLst/>
            <a:cxnLst/>
            <a:rect l="l" t="t" r="r" b="b"/>
            <a:pathLst>
              <a:path w="4235006" h="913562">
                <a:moveTo>
                  <a:pt x="0" y="0"/>
                </a:moveTo>
                <a:lnTo>
                  <a:pt x="4235005" y="0"/>
                </a:lnTo>
                <a:lnTo>
                  <a:pt x="4235005" y="913562"/>
                </a:lnTo>
                <a:lnTo>
                  <a:pt x="0" y="913562"/>
                </a:lnTo>
                <a:lnTo>
                  <a:pt x="0" y="0"/>
                </a:lnTo>
                <a:close/>
              </a:path>
            </a:pathLst>
          </a:custGeom>
          <a:blipFill>
            <a:blip r:embed="rId6"/>
            <a:stretch>
              <a:fillRect r="-117600" b="-12484"/>
            </a:stretch>
          </a:blipFill>
          <a:ln w="47625" cap="sq">
            <a:solidFill>
              <a:srgbClr val="000000"/>
            </a:solidFill>
            <a:prstDash val="solid"/>
            <a:miter/>
          </a:ln>
        </p:spPr>
      </p:sp>
      <p:sp>
        <p:nvSpPr>
          <p:cNvPr id="21" name="TextBox 21"/>
          <p:cNvSpPr txBox="1"/>
          <p:nvPr/>
        </p:nvSpPr>
        <p:spPr>
          <a:xfrm>
            <a:off x="1406506" y="5064881"/>
            <a:ext cx="10559775" cy="1073785"/>
          </a:xfrm>
          <a:prstGeom prst="rect">
            <a:avLst/>
          </a:prstGeom>
        </p:spPr>
        <p:txBody>
          <a:bodyPr lIns="0" tIns="0" rIns="0" bIns="0" rtlCol="0" anchor="t">
            <a:spAutoFit/>
          </a:bodyPr>
          <a:lstStyle/>
          <a:p>
            <a:pPr algn="l">
              <a:lnSpc>
                <a:spcPts val="4339"/>
              </a:lnSpc>
            </a:pPr>
            <a:r>
              <a:rPr lang="en-US" sz="3099" b="1">
                <a:solidFill>
                  <a:srgbClr val="0C2E5E"/>
                </a:solidFill>
                <a:latin typeface="Montserrat Bold"/>
                <a:ea typeface="Montserrat Bold"/>
                <a:cs typeface="Montserrat Bold"/>
                <a:sym typeface="Montserrat Bold"/>
              </a:rPr>
              <a:t>Ta tìm α sao cho sai số bình phương là nhỏ nhất:</a:t>
            </a:r>
          </a:p>
          <a:p>
            <a:pPr marL="0" lvl="0" indent="0" algn="l">
              <a:lnSpc>
                <a:spcPts val="4339"/>
              </a:lnSpc>
              <a:spcBef>
                <a:spcPct val="0"/>
              </a:spcBef>
            </a:pPr>
            <a:endParaRPr lang="en-US" sz="3099" b="1">
              <a:solidFill>
                <a:srgbClr val="0C2E5E"/>
              </a:solidFill>
              <a:latin typeface="Montserrat Bold"/>
              <a:ea typeface="Montserrat Bold"/>
              <a:cs typeface="Montserrat Bold"/>
              <a:sym typeface="Montserrat Bold"/>
            </a:endParaRPr>
          </a:p>
        </p:txBody>
      </p:sp>
      <p:sp>
        <p:nvSpPr>
          <p:cNvPr id="22" name="Freeform 22"/>
          <p:cNvSpPr/>
          <p:nvPr/>
        </p:nvSpPr>
        <p:spPr>
          <a:xfrm>
            <a:off x="3935851" y="5924252"/>
            <a:ext cx="9914676" cy="945616"/>
          </a:xfrm>
          <a:custGeom>
            <a:avLst/>
            <a:gdLst/>
            <a:ahLst/>
            <a:cxnLst/>
            <a:rect l="l" t="t" r="r" b="b"/>
            <a:pathLst>
              <a:path w="9914676" h="945616">
                <a:moveTo>
                  <a:pt x="0" y="0"/>
                </a:moveTo>
                <a:lnTo>
                  <a:pt x="9914676" y="0"/>
                </a:lnTo>
                <a:lnTo>
                  <a:pt x="9914676" y="945616"/>
                </a:lnTo>
                <a:lnTo>
                  <a:pt x="0" y="945616"/>
                </a:lnTo>
                <a:lnTo>
                  <a:pt x="0" y="0"/>
                </a:lnTo>
                <a:close/>
              </a:path>
            </a:pathLst>
          </a:custGeom>
          <a:blipFill>
            <a:blip r:embed="rId7"/>
            <a:stretch>
              <a:fillRect b="-8040"/>
            </a:stretch>
          </a:blipFill>
          <a:ln w="47625" cap="sq">
            <a:solidFill>
              <a:srgbClr val="000000"/>
            </a:solidFill>
            <a:prstDash val="solid"/>
            <a:miter/>
          </a:ln>
        </p:spPr>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4478494">
            <a:off x="12691905" y="6848553"/>
            <a:ext cx="7168919" cy="3301080"/>
            <a:chOff x="0" y="0"/>
            <a:chExt cx="1544505" cy="711200"/>
          </a:xfrm>
        </p:grpSpPr>
        <p:sp>
          <p:nvSpPr>
            <p:cNvPr id="3" name="Freeform 3"/>
            <p:cNvSpPr/>
            <p:nvPr/>
          </p:nvSpPr>
          <p:spPr>
            <a:xfrm>
              <a:off x="0" y="0"/>
              <a:ext cx="1544505" cy="711200"/>
            </a:xfrm>
            <a:custGeom>
              <a:avLst/>
              <a:gdLst/>
              <a:ahLst/>
              <a:cxnLst/>
              <a:rect l="l" t="t" r="r" b="b"/>
              <a:pathLst>
                <a:path w="1544505" h="711200">
                  <a:moveTo>
                    <a:pt x="772252" y="0"/>
                  </a:moveTo>
                  <a:lnTo>
                    <a:pt x="1544505" y="711200"/>
                  </a:lnTo>
                  <a:lnTo>
                    <a:pt x="0" y="711200"/>
                  </a:lnTo>
                  <a:lnTo>
                    <a:pt x="772252" y="0"/>
                  </a:lnTo>
                  <a:close/>
                </a:path>
              </a:pathLst>
            </a:custGeom>
            <a:solidFill>
              <a:srgbClr val="000000">
                <a:alpha val="0"/>
              </a:srgbClr>
            </a:solidFill>
            <a:ln w="57150" cap="sq">
              <a:solidFill>
                <a:srgbClr val="FFFFFF"/>
              </a:solidFill>
              <a:prstDash val="solid"/>
              <a:miter/>
            </a:ln>
          </p:spPr>
        </p:sp>
        <p:sp>
          <p:nvSpPr>
            <p:cNvPr id="4" name="TextBox 4"/>
            <p:cNvSpPr txBox="1"/>
            <p:nvPr/>
          </p:nvSpPr>
          <p:spPr>
            <a:xfrm>
              <a:off x="241329" y="292100"/>
              <a:ext cx="1061847" cy="3683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rot="-4478494">
            <a:off x="12783249" y="8454266"/>
            <a:ext cx="6920412" cy="3301080"/>
            <a:chOff x="0" y="0"/>
            <a:chExt cx="1490966" cy="711200"/>
          </a:xfrm>
        </p:grpSpPr>
        <p:sp>
          <p:nvSpPr>
            <p:cNvPr id="6" name="Freeform 6"/>
            <p:cNvSpPr/>
            <p:nvPr/>
          </p:nvSpPr>
          <p:spPr>
            <a:xfrm>
              <a:off x="0" y="0"/>
              <a:ext cx="1490966" cy="711200"/>
            </a:xfrm>
            <a:custGeom>
              <a:avLst/>
              <a:gdLst/>
              <a:ahLst/>
              <a:cxnLst/>
              <a:rect l="l" t="t" r="r" b="b"/>
              <a:pathLst>
                <a:path w="1490966" h="711200">
                  <a:moveTo>
                    <a:pt x="745483" y="0"/>
                  </a:moveTo>
                  <a:lnTo>
                    <a:pt x="1490966" y="711200"/>
                  </a:lnTo>
                  <a:lnTo>
                    <a:pt x="0" y="711200"/>
                  </a:lnTo>
                  <a:lnTo>
                    <a:pt x="745483" y="0"/>
                  </a:lnTo>
                  <a:close/>
                </a:path>
              </a:pathLst>
            </a:custGeom>
            <a:solidFill>
              <a:srgbClr val="000000">
                <a:alpha val="0"/>
              </a:srgbClr>
            </a:solidFill>
            <a:ln w="57150" cap="sq">
              <a:solidFill>
                <a:srgbClr val="BFE0FF"/>
              </a:solidFill>
              <a:prstDash val="solid"/>
              <a:miter/>
            </a:ln>
          </p:spPr>
        </p:sp>
        <p:sp>
          <p:nvSpPr>
            <p:cNvPr id="7" name="TextBox 7"/>
            <p:cNvSpPr txBox="1"/>
            <p:nvPr/>
          </p:nvSpPr>
          <p:spPr>
            <a:xfrm>
              <a:off x="232963" y="292100"/>
              <a:ext cx="1025039" cy="36830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rot="-10800000">
            <a:off x="-1664963" y="-1671638"/>
            <a:ext cx="5864292" cy="2700338"/>
            <a:chOff x="0" y="0"/>
            <a:chExt cx="1544505" cy="711200"/>
          </a:xfrm>
        </p:grpSpPr>
        <p:sp>
          <p:nvSpPr>
            <p:cNvPr id="9" name="Freeform 9"/>
            <p:cNvSpPr/>
            <p:nvPr/>
          </p:nvSpPr>
          <p:spPr>
            <a:xfrm>
              <a:off x="0" y="0"/>
              <a:ext cx="1544505" cy="711200"/>
            </a:xfrm>
            <a:custGeom>
              <a:avLst/>
              <a:gdLst/>
              <a:ahLst/>
              <a:cxnLst/>
              <a:rect l="l" t="t" r="r" b="b"/>
              <a:pathLst>
                <a:path w="1544505" h="711200">
                  <a:moveTo>
                    <a:pt x="772252" y="0"/>
                  </a:moveTo>
                  <a:lnTo>
                    <a:pt x="1544505" y="711200"/>
                  </a:lnTo>
                  <a:lnTo>
                    <a:pt x="0" y="711200"/>
                  </a:lnTo>
                  <a:lnTo>
                    <a:pt x="772252" y="0"/>
                  </a:lnTo>
                  <a:close/>
                </a:path>
              </a:pathLst>
            </a:custGeom>
            <a:solidFill>
              <a:srgbClr val="000000">
                <a:alpha val="0"/>
              </a:srgbClr>
            </a:solidFill>
            <a:ln w="57150" cap="sq">
              <a:solidFill>
                <a:srgbClr val="FFFFFF"/>
              </a:solidFill>
              <a:prstDash val="solid"/>
              <a:miter/>
            </a:ln>
          </p:spPr>
        </p:sp>
        <p:sp>
          <p:nvSpPr>
            <p:cNvPr id="10" name="TextBox 10"/>
            <p:cNvSpPr txBox="1"/>
            <p:nvPr/>
          </p:nvSpPr>
          <p:spPr>
            <a:xfrm>
              <a:off x="241329" y="292100"/>
              <a:ext cx="1061847" cy="36830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rot="-10800000">
            <a:off x="-918868" y="-1876264"/>
            <a:ext cx="5661010" cy="2700338"/>
            <a:chOff x="0" y="0"/>
            <a:chExt cx="1490966" cy="711200"/>
          </a:xfrm>
        </p:grpSpPr>
        <p:sp>
          <p:nvSpPr>
            <p:cNvPr id="12" name="Freeform 12"/>
            <p:cNvSpPr/>
            <p:nvPr/>
          </p:nvSpPr>
          <p:spPr>
            <a:xfrm>
              <a:off x="0" y="0"/>
              <a:ext cx="1490966" cy="711200"/>
            </a:xfrm>
            <a:custGeom>
              <a:avLst/>
              <a:gdLst/>
              <a:ahLst/>
              <a:cxnLst/>
              <a:rect l="l" t="t" r="r" b="b"/>
              <a:pathLst>
                <a:path w="1490966" h="711200">
                  <a:moveTo>
                    <a:pt x="745483" y="0"/>
                  </a:moveTo>
                  <a:lnTo>
                    <a:pt x="1490966" y="711200"/>
                  </a:lnTo>
                  <a:lnTo>
                    <a:pt x="0" y="711200"/>
                  </a:lnTo>
                  <a:lnTo>
                    <a:pt x="745483" y="0"/>
                  </a:lnTo>
                  <a:close/>
                </a:path>
              </a:pathLst>
            </a:custGeom>
            <a:solidFill>
              <a:srgbClr val="000000">
                <a:alpha val="0"/>
              </a:srgbClr>
            </a:solidFill>
            <a:ln w="57150" cap="sq">
              <a:solidFill>
                <a:srgbClr val="BFE0FF"/>
              </a:solidFill>
              <a:prstDash val="solid"/>
              <a:miter/>
            </a:ln>
          </p:spPr>
        </p:sp>
        <p:sp>
          <p:nvSpPr>
            <p:cNvPr id="13" name="TextBox 13"/>
            <p:cNvSpPr txBox="1"/>
            <p:nvPr/>
          </p:nvSpPr>
          <p:spPr>
            <a:xfrm>
              <a:off x="232963" y="292100"/>
              <a:ext cx="1025039" cy="36830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rot="-10800000">
            <a:off x="-1903446" y="-1350169"/>
            <a:ext cx="5677901" cy="2614510"/>
            <a:chOff x="0" y="0"/>
            <a:chExt cx="1544505" cy="711200"/>
          </a:xfrm>
        </p:grpSpPr>
        <p:sp>
          <p:nvSpPr>
            <p:cNvPr id="15" name="Freeform 15"/>
            <p:cNvSpPr/>
            <p:nvPr/>
          </p:nvSpPr>
          <p:spPr>
            <a:xfrm>
              <a:off x="0" y="0"/>
              <a:ext cx="1544505" cy="711200"/>
            </a:xfrm>
            <a:custGeom>
              <a:avLst/>
              <a:gdLst/>
              <a:ahLst/>
              <a:cxnLst/>
              <a:rect l="l" t="t" r="r" b="b"/>
              <a:pathLst>
                <a:path w="1544505" h="711200">
                  <a:moveTo>
                    <a:pt x="772252" y="0"/>
                  </a:moveTo>
                  <a:lnTo>
                    <a:pt x="1544505" y="711200"/>
                  </a:lnTo>
                  <a:lnTo>
                    <a:pt x="0" y="711200"/>
                  </a:lnTo>
                  <a:lnTo>
                    <a:pt x="772252" y="0"/>
                  </a:lnTo>
                  <a:close/>
                </a:path>
              </a:pathLst>
            </a:custGeom>
            <a:solidFill>
              <a:srgbClr val="000000">
                <a:alpha val="0"/>
              </a:srgbClr>
            </a:solidFill>
            <a:ln w="57150" cap="sq">
              <a:solidFill>
                <a:srgbClr val="BFE0FF"/>
              </a:solidFill>
              <a:prstDash val="solid"/>
              <a:miter/>
            </a:ln>
          </p:spPr>
        </p:sp>
        <p:sp>
          <p:nvSpPr>
            <p:cNvPr id="16" name="TextBox 16"/>
            <p:cNvSpPr txBox="1"/>
            <p:nvPr/>
          </p:nvSpPr>
          <p:spPr>
            <a:xfrm>
              <a:off x="241329" y="292100"/>
              <a:ext cx="1061847" cy="368300"/>
            </a:xfrm>
            <a:prstGeom prst="rect">
              <a:avLst/>
            </a:prstGeom>
          </p:spPr>
          <p:txBody>
            <a:bodyPr lIns="50800" tIns="50800" rIns="50800" bIns="50800" rtlCol="0" anchor="ctr"/>
            <a:lstStyle/>
            <a:p>
              <a:pPr algn="ctr">
                <a:lnSpc>
                  <a:spcPts val="2659"/>
                </a:lnSpc>
              </a:pPr>
              <a:endParaRPr/>
            </a:p>
          </p:txBody>
        </p:sp>
      </p:grpSp>
      <p:sp>
        <p:nvSpPr>
          <p:cNvPr id="17" name="Freeform 17"/>
          <p:cNvSpPr/>
          <p:nvPr/>
        </p:nvSpPr>
        <p:spPr>
          <a:xfrm>
            <a:off x="5109865" y="1956697"/>
            <a:ext cx="6523178" cy="4374318"/>
          </a:xfrm>
          <a:custGeom>
            <a:avLst/>
            <a:gdLst/>
            <a:ahLst/>
            <a:cxnLst/>
            <a:rect l="l" t="t" r="r" b="b"/>
            <a:pathLst>
              <a:path w="6523178" h="4374318">
                <a:moveTo>
                  <a:pt x="0" y="0"/>
                </a:moveTo>
                <a:lnTo>
                  <a:pt x="6523177" y="0"/>
                </a:lnTo>
                <a:lnTo>
                  <a:pt x="6523177" y="4374318"/>
                </a:lnTo>
                <a:lnTo>
                  <a:pt x="0" y="4374318"/>
                </a:lnTo>
                <a:lnTo>
                  <a:pt x="0" y="0"/>
                </a:lnTo>
                <a:close/>
              </a:path>
            </a:pathLst>
          </a:custGeom>
          <a:blipFill>
            <a:blip r:embed="rId2"/>
            <a:stretch>
              <a:fillRect b="-360"/>
            </a:stretch>
          </a:blipFill>
          <a:ln w="47625" cap="sq">
            <a:solidFill>
              <a:srgbClr val="000000"/>
            </a:solidFill>
            <a:prstDash val="solid"/>
            <a:miter/>
          </a:ln>
        </p:spPr>
      </p:sp>
      <p:grpSp>
        <p:nvGrpSpPr>
          <p:cNvPr id="18" name="Group 18"/>
          <p:cNvGrpSpPr/>
          <p:nvPr/>
        </p:nvGrpSpPr>
        <p:grpSpPr>
          <a:xfrm>
            <a:off x="3950108" y="7671500"/>
            <a:ext cx="8579961" cy="1104451"/>
            <a:chOff x="0" y="0"/>
            <a:chExt cx="2259743" cy="290884"/>
          </a:xfrm>
        </p:grpSpPr>
        <p:sp>
          <p:nvSpPr>
            <p:cNvPr id="19" name="Freeform 19"/>
            <p:cNvSpPr/>
            <p:nvPr/>
          </p:nvSpPr>
          <p:spPr>
            <a:xfrm>
              <a:off x="0" y="0"/>
              <a:ext cx="2259743" cy="290884"/>
            </a:xfrm>
            <a:custGeom>
              <a:avLst/>
              <a:gdLst/>
              <a:ahLst/>
              <a:cxnLst/>
              <a:rect l="l" t="t" r="r" b="b"/>
              <a:pathLst>
                <a:path w="2259743" h="290884">
                  <a:moveTo>
                    <a:pt x="0" y="0"/>
                  </a:moveTo>
                  <a:lnTo>
                    <a:pt x="2259743" y="0"/>
                  </a:lnTo>
                  <a:lnTo>
                    <a:pt x="2259743" y="290884"/>
                  </a:lnTo>
                  <a:lnTo>
                    <a:pt x="0" y="290884"/>
                  </a:lnTo>
                  <a:close/>
                </a:path>
              </a:pathLst>
            </a:custGeom>
            <a:solidFill>
              <a:srgbClr val="6CCEE8">
                <a:alpha val="53725"/>
              </a:srgbClr>
            </a:solidFill>
          </p:spPr>
        </p:sp>
        <p:sp>
          <p:nvSpPr>
            <p:cNvPr id="20" name="TextBox 20"/>
            <p:cNvSpPr txBox="1"/>
            <p:nvPr/>
          </p:nvSpPr>
          <p:spPr>
            <a:xfrm>
              <a:off x="0" y="-38100"/>
              <a:ext cx="2259743" cy="328984"/>
            </a:xfrm>
            <a:prstGeom prst="rect">
              <a:avLst/>
            </a:prstGeom>
          </p:spPr>
          <p:txBody>
            <a:bodyPr lIns="50800" tIns="50800" rIns="50800" bIns="50800" rtlCol="0" anchor="ctr"/>
            <a:lstStyle/>
            <a:p>
              <a:pPr algn="ctr">
                <a:lnSpc>
                  <a:spcPts val="2659"/>
                </a:lnSpc>
              </a:pPr>
              <a:endParaRPr/>
            </a:p>
          </p:txBody>
        </p:sp>
      </p:grpSp>
      <p:sp>
        <p:nvSpPr>
          <p:cNvPr id="21" name="Freeform 21"/>
          <p:cNvSpPr/>
          <p:nvPr/>
        </p:nvSpPr>
        <p:spPr>
          <a:xfrm>
            <a:off x="5052794" y="7794036"/>
            <a:ext cx="6374589" cy="859380"/>
          </a:xfrm>
          <a:custGeom>
            <a:avLst/>
            <a:gdLst/>
            <a:ahLst/>
            <a:cxnLst/>
            <a:rect l="l" t="t" r="r" b="b"/>
            <a:pathLst>
              <a:path w="6374589" h="859380">
                <a:moveTo>
                  <a:pt x="0" y="0"/>
                </a:moveTo>
                <a:lnTo>
                  <a:pt x="6374589" y="0"/>
                </a:lnTo>
                <a:lnTo>
                  <a:pt x="6374589" y="859380"/>
                </a:lnTo>
                <a:lnTo>
                  <a:pt x="0" y="859380"/>
                </a:lnTo>
                <a:lnTo>
                  <a:pt x="0" y="0"/>
                </a:lnTo>
                <a:close/>
              </a:path>
            </a:pathLst>
          </a:custGeom>
          <a:blipFill>
            <a:blip r:embed="rId3"/>
            <a:stretch>
              <a:fillRect b="-33517"/>
            </a:stretch>
          </a:blipFill>
        </p:spPr>
      </p:sp>
      <p:sp>
        <p:nvSpPr>
          <p:cNvPr id="22" name="TextBox 22"/>
          <p:cNvSpPr txBox="1"/>
          <p:nvPr/>
        </p:nvSpPr>
        <p:spPr>
          <a:xfrm>
            <a:off x="1028700" y="1197666"/>
            <a:ext cx="8162330" cy="530860"/>
          </a:xfrm>
          <a:prstGeom prst="rect">
            <a:avLst/>
          </a:prstGeom>
        </p:spPr>
        <p:txBody>
          <a:bodyPr lIns="0" tIns="0" rIns="0" bIns="0" rtlCol="0" anchor="t">
            <a:spAutoFit/>
          </a:bodyPr>
          <a:lstStyle/>
          <a:p>
            <a:pPr marL="0" lvl="0" indent="0" algn="l">
              <a:lnSpc>
                <a:spcPts val="4339"/>
              </a:lnSpc>
              <a:spcBef>
                <a:spcPct val="0"/>
              </a:spcBef>
            </a:pPr>
            <a:r>
              <a:rPr lang="en-US" sz="3099" b="1">
                <a:solidFill>
                  <a:srgbClr val="0C2E5E"/>
                </a:solidFill>
                <a:latin typeface="Montserrat Bold"/>
                <a:ea typeface="Montserrat Bold"/>
                <a:cs typeface="Montserrat Bold"/>
                <a:sym typeface="Montserrat Bold"/>
              </a:rPr>
              <a:t>Áp dụng với dữ liệu từ bài toán ta được:</a:t>
            </a:r>
          </a:p>
        </p:txBody>
      </p:sp>
      <p:sp>
        <p:nvSpPr>
          <p:cNvPr id="23" name="TextBox 23"/>
          <p:cNvSpPr txBox="1"/>
          <p:nvPr/>
        </p:nvSpPr>
        <p:spPr>
          <a:xfrm>
            <a:off x="935505" y="6702490"/>
            <a:ext cx="6029206" cy="530860"/>
          </a:xfrm>
          <a:prstGeom prst="rect">
            <a:avLst/>
          </a:prstGeom>
        </p:spPr>
        <p:txBody>
          <a:bodyPr lIns="0" tIns="0" rIns="0" bIns="0" rtlCol="0" anchor="t">
            <a:spAutoFit/>
          </a:bodyPr>
          <a:lstStyle/>
          <a:p>
            <a:pPr marL="0" lvl="0" indent="0" algn="l">
              <a:lnSpc>
                <a:spcPts val="4339"/>
              </a:lnSpc>
              <a:spcBef>
                <a:spcPct val="0"/>
              </a:spcBef>
            </a:pPr>
            <a:r>
              <a:rPr lang="en-US" sz="3099" b="1">
                <a:solidFill>
                  <a:srgbClr val="0C2E5E"/>
                </a:solidFill>
                <a:latin typeface="Montserrat Bold"/>
                <a:ea typeface="Montserrat Bold"/>
                <a:cs typeface="Montserrat Bold"/>
                <a:sym typeface="Montserrat Bold"/>
              </a:rPr>
              <a:t>Ta thu được mô hình hồi quy:</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7566893"/>
            <a:ext cx="16230600" cy="1625882"/>
            <a:chOff x="0" y="0"/>
            <a:chExt cx="4274726" cy="428216"/>
          </a:xfrm>
        </p:grpSpPr>
        <p:sp>
          <p:nvSpPr>
            <p:cNvPr id="3" name="Freeform 3"/>
            <p:cNvSpPr/>
            <p:nvPr/>
          </p:nvSpPr>
          <p:spPr>
            <a:xfrm>
              <a:off x="0" y="0"/>
              <a:ext cx="4274726" cy="428216"/>
            </a:xfrm>
            <a:custGeom>
              <a:avLst/>
              <a:gdLst/>
              <a:ahLst/>
              <a:cxnLst/>
              <a:rect l="l" t="t" r="r" b="b"/>
              <a:pathLst>
                <a:path w="4274726" h="428216">
                  <a:moveTo>
                    <a:pt x="0" y="0"/>
                  </a:moveTo>
                  <a:lnTo>
                    <a:pt x="4274726" y="0"/>
                  </a:lnTo>
                  <a:lnTo>
                    <a:pt x="4274726" y="428216"/>
                  </a:lnTo>
                  <a:lnTo>
                    <a:pt x="0" y="428216"/>
                  </a:lnTo>
                  <a:close/>
                </a:path>
              </a:pathLst>
            </a:custGeom>
            <a:solidFill>
              <a:srgbClr val="6CCEE8">
                <a:alpha val="53725"/>
              </a:srgbClr>
            </a:solidFill>
          </p:spPr>
        </p:sp>
        <p:sp>
          <p:nvSpPr>
            <p:cNvPr id="4" name="TextBox 4"/>
            <p:cNvSpPr txBox="1"/>
            <p:nvPr/>
          </p:nvSpPr>
          <p:spPr>
            <a:xfrm>
              <a:off x="0" y="-38100"/>
              <a:ext cx="4274726" cy="466316"/>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rot="-4478494">
            <a:off x="12691905" y="6848553"/>
            <a:ext cx="7168919" cy="3301080"/>
            <a:chOff x="0" y="0"/>
            <a:chExt cx="1544505" cy="711200"/>
          </a:xfrm>
        </p:grpSpPr>
        <p:sp>
          <p:nvSpPr>
            <p:cNvPr id="6" name="Freeform 6"/>
            <p:cNvSpPr/>
            <p:nvPr/>
          </p:nvSpPr>
          <p:spPr>
            <a:xfrm>
              <a:off x="0" y="0"/>
              <a:ext cx="1544505" cy="711200"/>
            </a:xfrm>
            <a:custGeom>
              <a:avLst/>
              <a:gdLst/>
              <a:ahLst/>
              <a:cxnLst/>
              <a:rect l="l" t="t" r="r" b="b"/>
              <a:pathLst>
                <a:path w="1544505" h="711200">
                  <a:moveTo>
                    <a:pt x="772252" y="0"/>
                  </a:moveTo>
                  <a:lnTo>
                    <a:pt x="1544505" y="711200"/>
                  </a:lnTo>
                  <a:lnTo>
                    <a:pt x="0" y="711200"/>
                  </a:lnTo>
                  <a:lnTo>
                    <a:pt x="772252" y="0"/>
                  </a:lnTo>
                  <a:close/>
                </a:path>
              </a:pathLst>
            </a:custGeom>
            <a:solidFill>
              <a:srgbClr val="000000">
                <a:alpha val="0"/>
              </a:srgbClr>
            </a:solidFill>
            <a:ln w="57150" cap="sq">
              <a:solidFill>
                <a:srgbClr val="FFFFFF"/>
              </a:solidFill>
              <a:prstDash val="solid"/>
              <a:miter/>
            </a:ln>
          </p:spPr>
        </p:sp>
        <p:sp>
          <p:nvSpPr>
            <p:cNvPr id="7" name="TextBox 7"/>
            <p:cNvSpPr txBox="1"/>
            <p:nvPr/>
          </p:nvSpPr>
          <p:spPr>
            <a:xfrm>
              <a:off x="241329" y="292100"/>
              <a:ext cx="1061847" cy="36830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rot="-4478494">
            <a:off x="12783249" y="8454266"/>
            <a:ext cx="6920412" cy="3301080"/>
            <a:chOff x="0" y="0"/>
            <a:chExt cx="1490966" cy="711200"/>
          </a:xfrm>
        </p:grpSpPr>
        <p:sp>
          <p:nvSpPr>
            <p:cNvPr id="9" name="Freeform 9"/>
            <p:cNvSpPr/>
            <p:nvPr/>
          </p:nvSpPr>
          <p:spPr>
            <a:xfrm>
              <a:off x="0" y="0"/>
              <a:ext cx="1490966" cy="711200"/>
            </a:xfrm>
            <a:custGeom>
              <a:avLst/>
              <a:gdLst/>
              <a:ahLst/>
              <a:cxnLst/>
              <a:rect l="l" t="t" r="r" b="b"/>
              <a:pathLst>
                <a:path w="1490966" h="711200">
                  <a:moveTo>
                    <a:pt x="745483" y="0"/>
                  </a:moveTo>
                  <a:lnTo>
                    <a:pt x="1490966" y="711200"/>
                  </a:lnTo>
                  <a:lnTo>
                    <a:pt x="0" y="711200"/>
                  </a:lnTo>
                  <a:lnTo>
                    <a:pt x="745483" y="0"/>
                  </a:lnTo>
                  <a:close/>
                </a:path>
              </a:pathLst>
            </a:custGeom>
            <a:solidFill>
              <a:srgbClr val="000000">
                <a:alpha val="0"/>
              </a:srgbClr>
            </a:solidFill>
            <a:ln w="57150" cap="sq">
              <a:solidFill>
                <a:srgbClr val="BFE0FF"/>
              </a:solidFill>
              <a:prstDash val="solid"/>
              <a:miter/>
            </a:ln>
          </p:spPr>
        </p:sp>
        <p:sp>
          <p:nvSpPr>
            <p:cNvPr id="10" name="TextBox 10"/>
            <p:cNvSpPr txBox="1"/>
            <p:nvPr/>
          </p:nvSpPr>
          <p:spPr>
            <a:xfrm>
              <a:off x="232963" y="292100"/>
              <a:ext cx="1025039" cy="36830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rot="-10800000">
            <a:off x="-1664963" y="-1671638"/>
            <a:ext cx="5864292" cy="2700338"/>
            <a:chOff x="0" y="0"/>
            <a:chExt cx="1544505" cy="711200"/>
          </a:xfrm>
        </p:grpSpPr>
        <p:sp>
          <p:nvSpPr>
            <p:cNvPr id="12" name="Freeform 12"/>
            <p:cNvSpPr/>
            <p:nvPr/>
          </p:nvSpPr>
          <p:spPr>
            <a:xfrm>
              <a:off x="0" y="0"/>
              <a:ext cx="1544505" cy="711200"/>
            </a:xfrm>
            <a:custGeom>
              <a:avLst/>
              <a:gdLst/>
              <a:ahLst/>
              <a:cxnLst/>
              <a:rect l="l" t="t" r="r" b="b"/>
              <a:pathLst>
                <a:path w="1544505" h="711200">
                  <a:moveTo>
                    <a:pt x="772252" y="0"/>
                  </a:moveTo>
                  <a:lnTo>
                    <a:pt x="1544505" y="711200"/>
                  </a:lnTo>
                  <a:lnTo>
                    <a:pt x="0" y="711200"/>
                  </a:lnTo>
                  <a:lnTo>
                    <a:pt x="772252" y="0"/>
                  </a:lnTo>
                  <a:close/>
                </a:path>
              </a:pathLst>
            </a:custGeom>
            <a:solidFill>
              <a:srgbClr val="000000">
                <a:alpha val="0"/>
              </a:srgbClr>
            </a:solidFill>
            <a:ln w="57150" cap="sq">
              <a:solidFill>
                <a:srgbClr val="FFFFFF"/>
              </a:solidFill>
              <a:prstDash val="solid"/>
              <a:miter/>
            </a:ln>
          </p:spPr>
        </p:sp>
        <p:sp>
          <p:nvSpPr>
            <p:cNvPr id="13" name="TextBox 13"/>
            <p:cNvSpPr txBox="1"/>
            <p:nvPr/>
          </p:nvSpPr>
          <p:spPr>
            <a:xfrm>
              <a:off x="241329" y="292100"/>
              <a:ext cx="1061847" cy="36830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rot="-10800000">
            <a:off x="-918868" y="-1876264"/>
            <a:ext cx="5661010" cy="2700338"/>
            <a:chOff x="0" y="0"/>
            <a:chExt cx="1490966" cy="711200"/>
          </a:xfrm>
        </p:grpSpPr>
        <p:sp>
          <p:nvSpPr>
            <p:cNvPr id="15" name="Freeform 15"/>
            <p:cNvSpPr/>
            <p:nvPr/>
          </p:nvSpPr>
          <p:spPr>
            <a:xfrm>
              <a:off x="0" y="0"/>
              <a:ext cx="1490966" cy="711200"/>
            </a:xfrm>
            <a:custGeom>
              <a:avLst/>
              <a:gdLst/>
              <a:ahLst/>
              <a:cxnLst/>
              <a:rect l="l" t="t" r="r" b="b"/>
              <a:pathLst>
                <a:path w="1490966" h="711200">
                  <a:moveTo>
                    <a:pt x="745483" y="0"/>
                  </a:moveTo>
                  <a:lnTo>
                    <a:pt x="1490966" y="711200"/>
                  </a:lnTo>
                  <a:lnTo>
                    <a:pt x="0" y="711200"/>
                  </a:lnTo>
                  <a:lnTo>
                    <a:pt x="745483" y="0"/>
                  </a:lnTo>
                  <a:close/>
                </a:path>
              </a:pathLst>
            </a:custGeom>
            <a:solidFill>
              <a:srgbClr val="000000">
                <a:alpha val="0"/>
              </a:srgbClr>
            </a:solidFill>
            <a:ln w="57150" cap="sq">
              <a:solidFill>
                <a:srgbClr val="BFE0FF"/>
              </a:solidFill>
              <a:prstDash val="solid"/>
              <a:miter/>
            </a:ln>
          </p:spPr>
        </p:sp>
        <p:sp>
          <p:nvSpPr>
            <p:cNvPr id="16" name="TextBox 16"/>
            <p:cNvSpPr txBox="1"/>
            <p:nvPr/>
          </p:nvSpPr>
          <p:spPr>
            <a:xfrm>
              <a:off x="232963" y="292100"/>
              <a:ext cx="1025039" cy="36830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rot="-10800000">
            <a:off x="-1903446" y="-1350169"/>
            <a:ext cx="5677901" cy="2614510"/>
            <a:chOff x="0" y="0"/>
            <a:chExt cx="1544505" cy="711200"/>
          </a:xfrm>
        </p:grpSpPr>
        <p:sp>
          <p:nvSpPr>
            <p:cNvPr id="18" name="Freeform 18"/>
            <p:cNvSpPr/>
            <p:nvPr/>
          </p:nvSpPr>
          <p:spPr>
            <a:xfrm>
              <a:off x="0" y="0"/>
              <a:ext cx="1544505" cy="711200"/>
            </a:xfrm>
            <a:custGeom>
              <a:avLst/>
              <a:gdLst/>
              <a:ahLst/>
              <a:cxnLst/>
              <a:rect l="l" t="t" r="r" b="b"/>
              <a:pathLst>
                <a:path w="1544505" h="711200">
                  <a:moveTo>
                    <a:pt x="772252" y="0"/>
                  </a:moveTo>
                  <a:lnTo>
                    <a:pt x="1544505" y="711200"/>
                  </a:lnTo>
                  <a:lnTo>
                    <a:pt x="0" y="711200"/>
                  </a:lnTo>
                  <a:lnTo>
                    <a:pt x="772252" y="0"/>
                  </a:lnTo>
                  <a:close/>
                </a:path>
              </a:pathLst>
            </a:custGeom>
            <a:solidFill>
              <a:srgbClr val="000000">
                <a:alpha val="0"/>
              </a:srgbClr>
            </a:solidFill>
            <a:ln w="57150" cap="sq">
              <a:solidFill>
                <a:srgbClr val="BFE0FF"/>
              </a:solidFill>
              <a:prstDash val="solid"/>
              <a:miter/>
            </a:ln>
          </p:spPr>
        </p:sp>
        <p:sp>
          <p:nvSpPr>
            <p:cNvPr id="19" name="TextBox 19"/>
            <p:cNvSpPr txBox="1"/>
            <p:nvPr/>
          </p:nvSpPr>
          <p:spPr>
            <a:xfrm>
              <a:off x="241329" y="292100"/>
              <a:ext cx="1061847" cy="368300"/>
            </a:xfrm>
            <a:prstGeom prst="rect">
              <a:avLst/>
            </a:prstGeom>
          </p:spPr>
          <p:txBody>
            <a:bodyPr lIns="50800" tIns="50800" rIns="50800" bIns="50800" rtlCol="0" anchor="ctr"/>
            <a:lstStyle/>
            <a:p>
              <a:pPr algn="ctr">
                <a:lnSpc>
                  <a:spcPts val="2659"/>
                </a:lnSpc>
              </a:pPr>
              <a:endParaRPr/>
            </a:p>
          </p:txBody>
        </p:sp>
      </p:grpSp>
      <p:sp>
        <p:nvSpPr>
          <p:cNvPr id="20" name="Freeform 20"/>
          <p:cNvSpPr/>
          <p:nvPr/>
        </p:nvSpPr>
        <p:spPr>
          <a:xfrm>
            <a:off x="2180954" y="1834132"/>
            <a:ext cx="6439267" cy="5075537"/>
          </a:xfrm>
          <a:custGeom>
            <a:avLst/>
            <a:gdLst/>
            <a:ahLst/>
            <a:cxnLst/>
            <a:rect l="l" t="t" r="r" b="b"/>
            <a:pathLst>
              <a:path w="6439267" h="5075537">
                <a:moveTo>
                  <a:pt x="0" y="0"/>
                </a:moveTo>
                <a:lnTo>
                  <a:pt x="6439267" y="0"/>
                </a:lnTo>
                <a:lnTo>
                  <a:pt x="6439267" y="5075536"/>
                </a:lnTo>
                <a:lnTo>
                  <a:pt x="0" y="5075536"/>
                </a:lnTo>
                <a:lnTo>
                  <a:pt x="0" y="0"/>
                </a:lnTo>
                <a:close/>
              </a:path>
            </a:pathLst>
          </a:custGeom>
          <a:blipFill>
            <a:blip r:embed="rId2"/>
            <a:stretch>
              <a:fillRect/>
            </a:stretch>
          </a:blipFill>
          <a:ln w="47625" cap="sq">
            <a:solidFill>
              <a:srgbClr val="000000"/>
            </a:solidFill>
            <a:prstDash val="solid"/>
            <a:miter/>
          </a:ln>
        </p:spPr>
      </p:sp>
      <p:sp>
        <p:nvSpPr>
          <p:cNvPr id="21" name="Freeform 21"/>
          <p:cNvSpPr/>
          <p:nvPr/>
        </p:nvSpPr>
        <p:spPr>
          <a:xfrm>
            <a:off x="10240838" y="3230400"/>
            <a:ext cx="6439267" cy="2283000"/>
          </a:xfrm>
          <a:custGeom>
            <a:avLst/>
            <a:gdLst/>
            <a:ahLst/>
            <a:cxnLst/>
            <a:rect l="l" t="t" r="r" b="b"/>
            <a:pathLst>
              <a:path w="6439267" h="2283000">
                <a:moveTo>
                  <a:pt x="0" y="0"/>
                </a:moveTo>
                <a:lnTo>
                  <a:pt x="6439267" y="0"/>
                </a:lnTo>
                <a:lnTo>
                  <a:pt x="6439267" y="2283000"/>
                </a:lnTo>
                <a:lnTo>
                  <a:pt x="0" y="2283000"/>
                </a:lnTo>
                <a:lnTo>
                  <a:pt x="0" y="0"/>
                </a:lnTo>
                <a:close/>
              </a:path>
            </a:pathLst>
          </a:custGeom>
          <a:blipFill>
            <a:blip r:embed="rId3"/>
            <a:stretch>
              <a:fillRect l="-5408" r="-7891"/>
            </a:stretch>
          </a:blipFill>
          <a:ln w="47625" cap="sq">
            <a:solidFill>
              <a:srgbClr val="000000"/>
            </a:solidFill>
            <a:prstDash val="solid"/>
            <a:miter/>
          </a:ln>
        </p:spPr>
      </p:sp>
      <p:sp>
        <p:nvSpPr>
          <p:cNvPr id="22" name="TextBox 22"/>
          <p:cNvSpPr txBox="1"/>
          <p:nvPr/>
        </p:nvSpPr>
        <p:spPr>
          <a:xfrm>
            <a:off x="1028700" y="965574"/>
            <a:ext cx="8425458" cy="530860"/>
          </a:xfrm>
          <a:prstGeom prst="rect">
            <a:avLst/>
          </a:prstGeom>
        </p:spPr>
        <p:txBody>
          <a:bodyPr lIns="0" tIns="0" rIns="0" bIns="0" rtlCol="0" anchor="t">
            <a:spAutoFit/>
          </a:bodyPr>
          <a:lstStyle/>
          <a:p>
            <a:pPr marL="0" lvl="0" indent="0" algn="l">
              <a:lnSpc>
                <a:spcPts val="4339"/>
              </a:lnSpc>
              <a:spcBef>
                <a:spcPct val="0"/>
              </a:spcBef>
            </a:pPr>
            <a:r>
              <a:rPr lang="en-US" sz="3099" b="1">
                <a:solidFill>
                  <a:srgbClr val="0C2E5E"/>
                </a:solidFill>
                <a:latin typeface="Montserrat Bold"/>
                <a:ea typeface="Montserrat Bold"/>
                <a:cs typeface="Montserrat Bold"/>
                <a:sym typeface="Montserrat Bold"/>
              </a:rPr>
              <a:t>Tính R  kiểm tra độ phù hợp của mô hình</a:t>
            </a:r>
          </a:p>
        </p:txBody>
      </p:sp>
      <p:sp>
        <p:nvSpPr>
          <p:cNvPr id="23" name="TextBox 23"/>
          <p:cNvSpPr txBox="1"/>
          <p:nvPr/>
        </p:nvSpPr>
        <p:spPr>
          <a:xfrm>
            <a:off x="2308219" y="851591"/>
            <a:ext cx="137041" cy="323215"/>
          </a:xfrm>
          <a:prstGeom prst="rect">
            <a:avLst/>
          </a:prstGeom>
        </p:spPr>
        <p:txBody>
          <a:bodyPr lIns="0" tIns="0" rIns="0" bIns="0" rtlCol="0" anchor="t">
            <a:spAutoFit/>
          </a:bodyPr>
          <a:lstStyle/>
          <a:p>
            <a:pPr algn="ctr">
              <a:lnSpc>
                <a:spcPts val="2659"/>
              </a:lnSpc>
              <a:spcBef>
                <a:spcPct val="0"/>
              </a:spcBef>
            </a:pPr>
            <a:r>
              <a:rPr lang="en-US" sz="1899">
                <a:solidFill>
                  <a:srgbClr val="0C2E5E"/>
                </a:solidFill>
                <a:latin typeface="Montserrat"/>
                <a:ea typeface="Montserrat"/>
                <a:cs typeface="Montserrat"/>
                <a:sym typeface="Montserrat"/>
              </a:rPr>
              <a:t>2</a:t>
            </a:r>
          </a:p>
        </p:txBody>
      </p:sp>
      <p:sp>
        <p:nvSpPr>
          <p:cNvPr id="24" name="TextBox 24"/>
          <p:cNvSpPr txBox="1"/>
          <p:nvPr/>
        </p:nvSpPr>
        <p:spPr>
          <a:xfrm>
            <a:off x="1338858" y="7809604"/>
            <a:ext cx="16230600" cy="1073785"/>
          </a:xfrm>
          <a:prstGeom prst="rect">
            <a:avLst/>
          </a:prstGeom>
        </p:spPr>
        <p:txBody>
          <a:bodyPr lIns="0" tIns="0" rIns="0" bIns="0" rtlCol="0" anchor="t">
            <a:spAutoFit/>
          </a:bodyPr>
          <a:lstStyle/>
          <a:p>
            <a:pPr algn="l">
              <a:lnSpc>
                <a:spcPts val="4339"/>
              </a:lnSpc>
              <a:spcBef>
                <a:spcPct val="0"/>
              </a:spcBef>
            </a:pPr>
            <a:r>
              <a:rPr lang="en-US" sz="3099" b="1">
                <a:solidFill>
                  <a:srgbClr val="0C2E5E"/>
                </a:solidFill>
                <a:latin typeface="Montserrat Bold"/>
                <a:ea typeface="Montserrat Bold"/>
                <a:cs typeface="Montserrat Bold"/>
                <a:sym typeface="Montserrat Bold"/>
              </a:rPr>
              <a:t>Với mô hình hồi quy phân đoạn như trên ta tính được hệ số xác định bằng 0.9558 suy ra độ phù hợp với mô hình là 95.58%</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4478494">
            <a:off x="12691905" y="6848553"/>
            <a:ext cx="7168919" cy="3301080"/>
            <a:chOff x="0" y="0"/>
            <a:chExt cx="1544505" cy="711200"/>
          </a:xfrm>
        </p:grpSpPr>
        <p:sp>
          <p:nvSpPr>
            <p:cNvPr id="3" name="Freeform 3"/>
            <p:cNvSpPr/>
            <p:nvPr/>
          </p:nvSpPr>
          <p:spPr>
            <a:xfrm>
              <a:off x="0" y="0"/>
              <a:ext cx="1544505" cy="711200"/>
            </a:xfrm>
            <a:custGeom>
              <a:avLst/>
              <a:gdLst/>
              <a:ahLst/>
              <a:cxnLst/>
              <a:rect l="l" t="t" r="r" b="b"/>
              <a:pathLst>
                <a:path w="1544505" h="711200">
                  <a:moveTo>
                    <a:pt x="772252" y="0"/>
                  </a:moveTo>
                  <a:lnTo>
                    <a:pt x="1544505" y="711200"/>
                  </a:lnTo>
                  <a:lnTo>
                    <a:pt x="0" y="711200"/>
                  </a:lnTo>
                  <a:lnTo>
                    <a:pt x="772252" y="0"/>
                  </a:lnTo>
                  <a:close/>
                </a:path>
              </a:pathLst>
            </a:custGeom>
            <a:solidFill>
              <a:srgbClr val="000000">
                <a:alpha val="0"/>
              </a:srgbClr>
            </a:solidFill>
            <a:ln w="57150" cap="sq">
              <a:solidFill>
                <a:srgbClr val="FFFFFF"/>
              </a:solidFill>
              <a:prstDash val="solid"/>
              <a:miter/>
            </a:ln>
          </p:spPr>
        </p:sp>
        <p:sp>
          <p:nvSpPr>
            <p:cNvPr id="4" name="TextBox 4"/>
            <p:cNvSpPr txBox="1"/>
            <p:nvPr/>
          </p:nvSpPr>
          <p:spPr>
            <a:xfrm>
              <a:off x="241329" y="292100"/>
              <a:ext cx="1061847" cy="3683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rot="-4478494">
            <a:off x="12783249" y="8454266"/>
            <a:ext cx="6920412" cy="3301080"/>
            <a:chOff x="0" y="0"/>
            <a:chExt cx="1490966" cy="711200"/>
          </a:xfrm>
        </p:grpSpPr>
        <p:sp>
          <p:nvSpPr>
            <p:cNvPr id="6" name="Freeform 6"/>
            <p:cNvSpPr/>
            <p:nvPr/>
          </p:nvSpPr>
          <p:spPr>
            <a:xfrm>
              <a:off x="0" y="0"/>
              <a:ext cx="1490966" cy="711200"/>
            </a:xfrm>
            <a:custGeom>
              <a:avLst/>
              <a:gdLst/>
              <a:ahLst/>
              <a:cxnLst/>
              <a:rect l="l" t="t" r="r" b="b"/>
              <a:pathLst>
                <a:path w="1490966" h="711200">
                  <a:moveTo>
                    <a:pt x="745483" y="0"/>
                  </a:moveTo>
                  <a:lnTo>
                    <a:pt x="1490966" y="711200"/>
                  </a:lnTo>
                  <a:lnTo>
                    <a:pt x="0" y="711200"/>
                  </a:lnTo>
                  <a:lnTo>
                    <a:pt x="745483" y="0"/>
                  </a:lnTo>
                  <a:close/>
                </a:path>
              </a:pathLst>
            </a:custGeom>
            <a:solidFill>
              <a:srgbClr val="000000">
                <a:alpha val="0"/>
              </a:srgbClr>
            </a:solidFill>
            <a:ln w="57150" cap="sq">
              <a:solidFill>
                <a:srgbClr val="BFE0FF"/>
              </a:solidFill>
              <a:prstDash val="solid"/>
              <a:miter/>
            </a:ln>
          </p:spPr>
        </p:sp>
        <p:sp>
          <p:nvSpPr>
            <p:cNvPr id="7" name="TextBox 7"/>
            <p:cNvSpPr txBox="1"/>
            <p:nvPr/>
          </p:nvSpPr>
          <p:spPr>
            <a:xfrm>
              <a:off x="232963" y="292100"/>
              <a:ext cx="1025039" cy="36830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181100" y="589482"/>
            <a:ext cx="16230600" cy="1420623"/>
            <a:chOff x="0" y="0"/>
            <a:chExt cx="4274726" cy="374156"/>
          </a:xfrm>
        </p:grpSpPr>
        <p:sp>
          <p:nvSpPr>
            <p:cNvPr id="9" name="Freeform 9"/>
            <p:cNvSpPr/>
            <p:nvPr/>
          </p:nvSpPr>
          <p:spPr>
            <a:xfrm>
              <a:off x="0" y="0"/>
              <a:ext cx="4274726" cy="374156"/>
            </a:xfrm>
            <a:custGeom>
              <a:avLst/>
              <a:gdLst/>
              <a:ahLst/>
              <a:cxnLst/>
              <a:rect l="l" t="t" r="r" b="b"/>
              <a:pathLst>
                <a:path w="4274726" h="374156">
                  <a:moveTo>
                    <a:pt x="0" y="0"/>
                  </a:moveTo>
                  <a:lnTo>
                    <a:pt x="4274726" y="0"/>
                  </a:lnTo>
                  <a:lnTo>
                    <a:pt x="4274726" y="374156"/>
                  </a:lnTo>
                  <a:lnTo>
                    <a:pt x="0" y="374156"/>
                  </a:lnTo>
                  <a:close/>
                </a:path>
              </a:pathLst>
            </a:custGeom>
            <a:solidFill>
              <a:srgbClr val="6CCEE8">
                <a:alpha val="53725"/>
              </a:srgbClr>
            </a:solidFill>
          </p:spPr>
        </p:sp>
        <p:sp>
          <p:nvSpPr>
            <p:cNvPr id="10" name="TextBox 10"/>
            <p:cNvSpPr txBox="1"/>
            <p:nvPr/>
          </p:nvSpPr>
          <p:spPr>
            <a:xfrm>
              <a:off x="0" y="-38100"/>
              <a:ext cx="4274726" cy="412256"/>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rot="-10800000">
            <a:off x="-1664963" y="-1671638"/>
            <a:ext cx="5864292" cy="2700338"/>
            <a:chOff x="0" y="0"/>
            <a:chExt cx="1544505" cy="711200"/>
          </a:xfrm>
        </p:grpSpPr>
        <p:sp>
          <p:nvSpPr>
            <p:cNvPr id="12" name="Freeform 12"/>
            <p:cNvSpPr/>
            <p:nvPr/>
          </p:nvSpPr>
          <p:spPr>
            <a:xfrm>
              <a:off x="0" y="0"/>
              <a:ext cx="1544505" cy="711200"/>
            </a:xfrm>
            <a:custGeom>
              <a:avLst/>
              <a:gdLst/>
              <a:ahLst/>
              <a:cxnLst/>
              <a:rect l="l" t="t" r="r" b="b"/>
              <a:pathLst>
                <a:path w="1544505" h="711200">
                  <a:moveTo>
                    <a:pt x="772252" y="0"/>
                  </a:moveTo>
                  <a:lnTo>
                    <a:pt x="1544505" y="711200"/>
                  </a:lnTo>
                  <a:lnTo>
                    <a:pt x="0" y="711200"/>
                  </a:lnTo>
                  <a:lnTo>
                    <a:pt x="772252" y="0"/>
                  </a:lnTo>
                  <a:close/>
                </a:path>
              </a:pathLst>
            </a:custGeom>
            <a:solidFill>
              <a:srgbClr val="000000">
                <a:alpha val="0"/>
              </a:srgbClr>
            </a:solidFill>
            <a:ln w="57150" cap="sq">
              <a:solidFill>
                <a:srgbClr val="FFFFFF"/>
              </a:solidFill>
              <a:prstDash val="solid"/>
              <a:miter/>
            </a:ln>
          </p:spPr>
        </p:sp>
        <p:sp>
          <p:nvSpPr>
            <p:cNvPr id="13" name="TextBox 13"/>
            <p:cNvSpPr txBox="1"/>
            <p:nvPr/>
          </p:nvSpPr>
          <p:spPr>
            <a:xfrm>
              <a:off x="241329" y="292100"/>
              <a:ext cx="1061847" cy="36830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rot="-10800000">
            <a:off x="-918868" y="-1876264"/>
            <a:ext cx="5661010" cy="2700338"/>
            <a:chOff x="0" y="0"/>
            <a:chExt cx="1490966" cy="711200"/>
          </a:xfrm>
        </p:grpSpPr>
        <p:sp>
          <p:nvSpPr>
            <p:cNvPr id="15" name="Freeform 15"/>
            <p:cNvSpPr/>
            <p:nvPr/>
          </p:nvSpPr>
          <p:spPr>
            <a:xfrm>
              <a:off x="0" y="0"/>
              <a:ext cx="1490966" cy="711200"/>
            </a:xfrm>
            <a:custGeom>
              <a:avLst/>
              <a:gdLst/>
              <a:ahLst/>
              <a:cxnLst/>
              <a:rect l="l" t="t" r="r" b="b"/>
              <a:pathLst>
                <a:path w="1490966" h="711200">
                  <a:moveTo>
                    <a:pt x="745483" y="0"/>
                  </a:moveTo>
                  <a:lnTo>
                    <a:pt x="1490966" y="711200"/>
                  </a:lnTo>
                  <a:lnTo>
                    <a:pt x="0" y="711200"/>
                  </a:lnTo>
                  <a:lnTo>
                    <a:pt x="745483" y="0"/>
                  </a:lnTo>
                  <a:close/>
                </a:path>
              </a:pathLst>
            </a:custGeom>
            <a:solidFill>
              <a:srgbClr val="000000">
                <a:alpha val="0"/>
              </a:srgbClr>
            </a:solidFill>
            <a:ln w="57150" cap="sq">
              <a:solidFill>
                <a:srgbClr val="BFE0FF"/>
              </a:solidFill>
              <a:prstDash val="solid"/>
              <a:miter/>
            </a:ln>
          </p:spPr>
        </p:sp>
        <p:sp>
          <p:nvSpPr>
            <p:cNvPr id="16" name="TextBox 16"/>
            <p:cNvSpPr txBox="1"/>
            <p:nvPr/>
          </p:nvSpPr>
          <p:spPr>
            <a:xfrm>
              <a:off x="232963" y="292100"/>
              <a:ext cx="1025039" cy="36830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5005918" y="8220214"/>
            <a:ext cx="7824033" cy="1156745"/>
            <a:chOff x="0" y="0"/>
            <a:chExt cx="2060651" cy="304657"/>
          </a:xfrm>
        </p:grpSpPr>
        <p:sp>
          <p:nvSpPr>
            <p:cNvPr id="18" name="Freeform 18"/>
            <p:cNvSpPr/>
            <p:nvPr/>
          </p:nvSpPr>
          <p:spPr>
            <a:xfrm>
              <a:off x="0" y="0"/>
              <a:ext cx="2060651" cy="304657"/>
            </a:xfrm>
            <a:custGeom>
              <a:avLst/>
              <a:gdLst/>
              <a:ahLst/>
              <a:cxnLst/>
              <a:rect l="l" t="t" r="r" b="b"/>
              <a:pathLst>
                <a:path w="2060651" h="304657">
                  <a:moveTo>
                    <a:pt x="0" y="0"/>
                  </a:moveTo>
                  <a:lnTo>
                    <a:pt x="2060651" y="0"/>
                  </a:lnTo>
                  <a:lnTo>
                    <a:pt x="2060651" y="304657"/>
                  </a:lnTo>
                  <a:lnTo>
                    <a:pt x="0" y="304657"/>
                  </a:lnTo>
                  <a:close/>
                </a:path>
              </a:pathLst>
            </a:custGeom>
            <a:solidFill>
              <a:srgbClr val="FFFFFF"/>
            </a:solidFill>
          </p:spPr>
        </p:sp>
        <p:sp>
          <p:nvSpPr>
            <p:cNvPr id="19" name="TextBox 19"/>
            <p:cNvSpPr txBox="1"/>
            <p:nvPr/>
          </p:nvSpPr>
          <p:spPr>
            <a:xfrm>
              <a:off x="0" y="-38100"/>
              <a:ext cx="2060651" cy="342757"/>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a:off x="1028700" y="437082"/>
            <a:ext cx="16230600" cy="1420623"/>
            <a:chOff x="0" y="0"/>
            <a:chExt cx="4274726" cy="374156"/>
          </a:xfrm>
        </p:grpSpPr>
        <p:sp>
          <p:nvSpPr>
            <p:cNvPr id="21" name="Freeform 21"/>
            <p:cNvSpPr/>
            <p:nvPr/>
          </p:nvSpPr>
          <p:spPr>
            <a:xfrm>
              <a:off x="0" y="0"/>
              <a:ext cx="4274726" cy="374156"/>
            </a:xfrm>
            <a:custGeom>
              <a:avLst/>
              <a:gdLst/>
              <a:ahLst/>
              <a:cxnLst/>
              <a:rect l="l" t="t" r="r" b="b"/>
              <a:pathLst>
                <a:path w="4274726" h="374156">
                  <a:moveTo>
                    <a:pt x="0" y="0"/>
                  </a:moveTo>
                  <a:lnTo>
                    <a:pt x="4274726" y="0"/>
                  </a:lnTo>
                  <a:lnTo>
                    <a:pt x="4274726" y="374156"/>
                  </a:lnTo>
                  <a:lnTo>
                    <a:pt x="0" y="374156"/>
                  </a:lnTo>
                  <a:close/>
                </a:path>
              </a:pathLst>
            </a:custGeom>
            <a:solidFill>
              <a:srgbClr val="6CCEE8">
                <a:alpha val="53725"/>
              </a:srgbClr>
            </a:solidFill>
          </p:spPr>
        </p:sp>
        <p:sp>
          <p:nvSpPr>
            <p:cNvPr id="22" name="TextBox 22"/>
            <p:cNvSpPr txBox="1"/>
            <p:nvPr/>
          </p:nvSpPr>
          <p:spPr>
            <a:xfrm>
              <a:off x="0" y="-38100"/>
              <a:ext cx="4274726" cy="412256"/>
            </a:xfrm>
            <a:prstGeom prst="rect">
              <a:avLst/>
            </a:prstGeom>
          </p:spPr>
          <p:txBody>
            <a:bodyPr lIns="50800" tIns="50800" rIns="50800" bIns="50800" rtlCol="0" anchor="ctr"/>
            <a:lstStyle/>
            <a:p>
              <a:pPr algn="ctr">
                <a:lnSpc>
                  <a:spcPts val="2659"/>
                </a:lnSpc>
              </a:pPr>
              <a:endParaRPr/>
            </a:p>
          </p:txBody>
        </p:sp>
      </p:grpSp>
      <p:grpSp>
        <p:nvGrpSpPr>
          <p:cNvPr id="23" name="Group 23"/>
          <p:cNvGrpSpPr/>
          <p:nvPr/>
        </p:nvGrpSpPr>
        <p:grpSpPr>
          <a:xfrm>
            <a:off x="1028700" y="2527901"/>
            <a:ext cx="7375867" cy="6730399"/>
            <a:chOff x="0" y="0"/>
            <a:chExt cx="1942615" cy="1772615"/>
          </a:xfrm>
        </p:grpSpPr>
        <p:sp>
          <p:nvSpPr>
            <p:cNvPr id="24" name="Freeform 24"/>
            <p:cNvSpPr/>
            <p:nvPr/>
          </p:nvSpPr>
          <p:spPr>
            <a:xfrm>
              <a:off x="0" y="0"/>
              <a:ext cx="1942615" cy="1772615"/>
            </a:xfrm>
            <a:custGeom>
              <a:avLst/>
              <a:gdLst/>
              <a:ahLst/>
              <a:cxnLst/>
              <a:rect l="l" t="t" r="r" b="b"/>
              <a:pathLst>
                <a:path w="1942615" h="1772615">
                  <a:moveTo>
                    <a:pt x="0" y="0"/>
                  </a:moveTo>
                  <a:lnTo>
                    <a:pt x="1942615" y="0"/>
                  </a:lnTo>
                  <a:lnTo>
                    <a:pt x="1942615" y="1772615"/>
                  </a:lnTo>
                  <a:lnTo>
                    <a:pt x="0" y="1772615"/>
                  </a:lnTo>
                  <a:close/>
                </a:path>
              </a:pathLst>
            </a:custGeom>
            <a:solidFill>
              <a:srgbClr val="6CCEE8">
                <a:alpha val="53725"/>
              </a:srgbClr>
            </a:solidFill>
          </p:spPr>
        </p:sp>
        <p:sp>
          <p:nvSpPr>
            <p:cNvPr id="25" name="TextBox 25"/>
            <p:cNvSpPr txBox="1"/>
            <p:nvPr/>
          </p:nvSpPr>
          <p:spPr>
            <a:xfrm>
              <a:off x="0" y="-38100"/>
              <a:ext cx="1942615" cy="1810715"/>
            </a:xfrm>
            <a:prstGeom prst="rect">
              <a:avLst/>
            </a:prstGeom>
          </p:spPr>
          <p:txBody>
            <a:bodyPr lIns="50800" tIns="50800" rIns="50800" bIns="50800" rtlCol="0" anchor="ctr"/>
            <a:lstStyle/>
            <a:p>
              <a:pPr algn="ctr">
                <a:lnSpc>
                  <a:spcPts val="2659"/>
                </a:lnSpc>
              </a:pPr>
              <a:endParaRPr/>
            </a:p>
          </p:txBody>
        </p:sp>
      </p:grpSp>
      <p:grpSp>
        <p:nvGrpSpPr>
          <p:cNvPr id="26" name="Group 26"/>
          <p:cNvGrpSpPr/>
          <p:nvPr/>
        </p:nvGrpSpPr>
        <p:grpSpPr>
          <a:xfrm>
            <a:off x="1267183" y="2809174"/>
            <a:ext cx="7464728" cy="6973243"/>
            <a:chOff x="0" y="0"/>
            <a:chExt cx="1966019" cy="1836574"/>
          </a:xfrm>
        </p:grpSpPr>
        <p:sp>
          <p:nvSpPr>
            <p:cNvPr id="27" name="Freeform 27"/>
            <p:cNvSpPr/>
            <p:nvPr/>
          </p:nvSpPr>
          <p:spPr>
            <a:xfrm>
              <a:off x="0" y="0"/>
              <a:ext cx="1966019" cy="1836574"/>
            </a:xfrm>
            <a:custGeom>
              <a:avLst/>
              <a:gdLst/>
              <a:ahLst/>
              <a:cxnLst/>
              <a:rect l="l" t="t" r="r" b="b"/>
              <a:pathLst>
                <a:path w="1966019" h="1836574">
                  <a:moveTo>
                    <a:pt x="0" y="0"/>
                  </a:moveTo>
                  <a:lnTo>
                    <a:pt x="1966019" y="0"/>
                  </a:lnTo>
                  <a:lnTo>
                    <a:pt x="1966019" y="1836574"/>
                  </a:lnTo>
                  <a:lnTo>
                    <a:pt x="0" y="1836574"/>
                  </a:lnTo>
                  <a:close/>
                </a:path>
              </a:pathLst>
            </a:custGeom>
            <a:solidFill>
              <a:srgbClr val="6CCEE8">
                <a:alpha val="53725"/>
              </a:srgbClr>
            </a:solidFill>
          </p:spPr>
        </p:sp>
        <p:sp>
          <p:nvSpPr>
            <p:cNvPr id="28" name="TextBox 28"/>
            <p:cNvSpPr txBox="1"/>
            <p:nvPr/>
          </p:nvSpPr>
          <p:spPr>
            <a:xfrm>
              <a:off x="0" y="-38100"/>
              <a:ext cx="1966019" cy="1874674"/>
            </a:xfrm>
            <a:prstGeom prst="rect">
              <a:avLst/>
            </a:prstGeom>
          </p:spPr>
          <p:txBody>
            <a:bodyPr lIns="50800" tIns="50800" rIns="50800" bIns="50800" rtlCol="0" anchor="ctr"/>
            <a:lstStyle/>
            <a:p>
              <a:pPr algn="ctr">
                <a:lnSpc>
                  <a:spcPts val="2659"/>
                </a:lnSpc>
              </a:pPr>
              <a:endParaRPr/>
            </a:p>
          </p:txBody>
        </p:sp>
      </p:grpSp>
      <p:sp>
        <p:nvSpPr>
          <p:cNvPr id="29" name="Freeform 29"/>
          <p:cNvSpPr/>
          <p:nvPr/>
        </p:nvSpPr>
        <p:spPr>
          <a:xfrm rot="-110763">
            <a:off x="15986475" y="183586"/>
            <a:ext cx="3220049" cy="2205734"/>
          </a:xfrm>
          <a:custGeom>
            <a:avLst/>
            <a:gdLst/>
            <a:ahLst/>
            <a:cxnLst/>
            <a:rect l="l" t="t" r="r" b="b"/>
            <a:pathLst>
              <a:path w="3220049" h="2205734">
                <a:moveTo>
                  <a:pt x="0" y="0"/>
                </a:moveTo>
                <a:lnTo>
                  <a:pt x="3220050" y="0"/>
                </a:lnTo>
                <a:lnTo>
                  <a:pt x="3220050" y="2205734"/>
                </a:lnTo>
                <a:lnTo>
                  <a:pt x="0" y="220573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0" name="Freeform 30"/>
          <p:cNvSpPr/>
          <p:nvPr/>
        </p:nvSpPr>
        <p:spPr>
          <a:xfrm>
            <a:off x="9179169" y="7795547"/>
            <a:ext cx="8610600" cy="1301406"/>
          </a:xfrm>
          <a:custGeom>
            <a:avLst/>
            <a:gdLst/>
            <a:ahLst/>
            <a:cxnLst/>
            <a:rect l="l" t="t" r="r" b="b"/>
            <a:pathLst>
              <a:path w="8697004" h="1539797">
                <a:moveTo>
                  <a:pt x="0" y="0"/>
                </a:moveTo>
                <a:lnTo>
                  <a:pt x="8697004" y="0"/>
                </a:lnTo>
                <a:lnTo>
                  <a:pt x="8697004" y="1539796"/>
                </a:lnTo>
                <a:lnTo>
                  <a:pt x="0" y="1539796"/>
                </a:lnTo>
                <a:lnTo>
                  <a:pt x="0" y="0"/>
                </a:lnTo>
                <a:close/>
              </a:path>
            </a:pathLst>
          </a:custGeom>
          <a:blipFill>
            <a:blip r:embed="rId4"/>
            <a:stretch>
              <a:fillRect r="-29944"/>
            </a:stretch>
          </a:blipFill>
        </p:spPr>
        <p:txBody>
          <a:bodyPr/>
          <a:lstStyle/>
          <a:p>
            <a:endParaRPr lang="en-UM" dirty="0"/>
          </a:p>
        </p:txBody>
      </p:sp>
      <p:sp>
        <p:nvSpPr>
          <p:cNvPr id="31" name="TextBox 31"/>
          <p:cNvSpPr txBox="1"/>
          <p:nvPr/>
        </p:nvSpPr>
        <p:spPr>
          <a:xfrm>
            <a:off x="1428651" y="738349"/>
            <a:ext cx="15430698" cy="721995"/>
          </a:xfrm>
          <a:prstGeom prst="rect">
            <a:avLst/>
          </a:prstGeom>
        </p:spPr>
        <p:txBody>
          <a:bodyPr lIns="0" tIns="0" rIns="0" bIns="0" rtlCol="0" anchor="t">
            <a:spAutoFit/>
          </a:bodyPr>
          <a:lstStyle/>
          <a:p>
            <a:pPr algn="ctr">
              <a:lnSpc>
                <a:spcPts val="5880"/>
              </a:lnSpc>
              <a:spcBef>
                <a:spcPct val="0"/>
              </a:spcBef>
            </a:pPr>
            <a:r>
              <a:rPr lang="en-US" sz="4200">
                <a:solidFill>
                  <a:srgbClr val="0C2E5E"/>
                </a:solidFill>
                <a:latin typeface="Anton"/>
                <a:ea typeface="Anton"/>
                <a:cs typeface="Anton"/>
                <a:sym typeface="Anton"/>
              </a:rPr>
              <a:t>Ứng dụng Python trong phân tích dữ liệu thực tế</a:t>
            </a:r>
          </a:p>
        </p:txBody>
      </p:sp>
      <p:sp>
        <p:nvSpPr>
          <p:cNvPr id="32" name="TextBox 32"/>
          <p:cNvSpPr txBox="1"/>
          <p:nvPr/>
        </p:nvSpPr>
        <p:spPr>
          <a:xfrm>
            <a:off x="1428651" y="3018222"/>
            <a:ext cx="6970007" cy="3245485"/>
          </a:xfrm>
          <a:prstGeom prst="rect">
            <a:avLst/>
          </a:prstGeom>
        </p:spPr>
        <p:txBody>
          <a:bodyPr lIns="0" tIns="0" rIns="0" bIns="0" rtlCol="0" anchor="t">
            <a:spAutoFit/>
          </a:bodyPr>
          <a:lstStyle/>
          <a:p>
            <a:pPr algn="l">
              <a:lnSpc>
                <a:spcPts val="4339"/>
              </a:lnSpc>
            </a:pPr>
            <a:r>
              <a:rPr lang="en-US" sz="3099" b="1" u="sng">
                <a:solidFill>
                  <a:srgbClr val="0C2E5E"/>
                </a:solidFill>
                <a:latin typeface="Montserrat Bold"/>
                <a:ea typeface="Montserrat Bold"/>
                <a:cs typeface="Montserrat Bold"/>
                <a:sym typeface="Montserrat Bold"/>
              </a:rPr>
              <a:t>Bài toán 7</a:t>
            </a:r>
            <a:r>
              <a:rPr lang="en-US" sz="3099" b="1">
                <a:solidFill>
                  <a:srgbClr val="0C2E5E"/>
                </a:solidFill>
                <a:latin typeface="Montserrat Bold"/>
                <a:ea typeface="Montserrat Bold"/>
                <a:cs typeface="Montserrat Bold"/>
                <a:sym typeface="Montserrat Bold"/>
              </a:rPr>
              <a:t>: Phân tích số lượng xe lưu thông qua một nút giao thông vào các khung giờ trong ngày thu được dữ liệu sau:</a:t>
            </a:r>
          </a:p>
          <a:p>
            <a:pPr algn="l">
              <a:lnSpc>
                <a:spcPts val="4339"/>
              </a:lnSpc>
            </a:pPr>
            <a:endParaRPr lang="en-US" sz="3099" b="1">
              <a:solidFill>
                <a:srgbClr val="0C2E5E"/>
              </a:solidFill>
              <a:latin typeface="Montserrat Bold"/>
              <a:ea typeface="Montserrat Bold"/>
              <a:cs typeface="Montserrat Bold"/>
              <a:sym typeface="Montserrat Bold"/>
            </a:endParaRPr>
          </a:p>
          <a:p>
            <a:pPr algn="ctr">
              <a:lnSpc>
                <a:spcPts val="4339"/>
              </a:lnSpc>
              <a:spcBef>
                <a:spcPct val="0"/>
              </a:spcBef>
            </a:pPr>
            <a:endParaRPr lang="en-US" sz="3099" b="1">
              <a:solidFill>
                <a:srgbClr val="0C2E5E"/>
              </a:solidFill>
              <a:latin typeface="Montserrat Bold"/>
              <a:ea typeface="Montserrat Bold"/>
              <a:cs typeface="Montserrat Bold"/>
              <a:sym typeface="Montserrat Bold"/>
            </a:endParaRPr>
          </a:p>
        </p:txBody>
      </p:sp>
      <p:sp>
        <p:nvSpPr>
          <p:cNvPr id="33" name="TextBox 33"/>
          <p:cNvSpPr txBox="1"/>
          <p:nvPr/>
        </p:nvSpPr>
        <p:spPr>
          <a:xfrm>
            <a:off x="1428651" y="5601936"/>
            <a:ext cx="6970007" cy="3245485"/>
          </a:xfrm>
          <a:prstGeom prst="rect">
            <a:avLst/>
          </a:prstGeom>
        </p:spPr>
        <p:txBody>
          <a:bodyPr lIns="0" tIns="0" rIns="0" bIns="0" rtlCol="0" anchor="t">
            <a:spAutoFit/>
          </a:bodyPr>
          <a:lstStyle/>
          <a:p>
            <a:pPr algn="l">
              <a:lnSpc>
                <a:spcPts val="4339"/>
              </a:lnSpc>
            </a:pPr>
            <a:r>
              <a:rPr lang="en-US" sz="3099" b="1" u="sng">
                <a:solidFill>
                  <a:srgbClr val="0C2E5E"/>
                </a:solidFill>
                <a:latin typeface="Montserrat Bold"/>
                <a:ea typeface="Montserrat Bold"/>
                <a:cs typeface="Montserrat Bold"/>
                <a:sym typeface="Montserrat Bold"/>
              </a:rPr>
              <a:t>Yêu cầu</a:t>
            </a:r>
            <a:r>
              <a:rPr lang="en-US" sz="3099" b="1">
                <a:solidFill>
                  <a:srgbClr val="0C2E5E"/>
                </a:solidFill>
                <a:latin typeface="Montserrat Bold"/>
                <a:ea typeface="Montserrat Bold"/>
                <a:cs typeface="Montserrat Bold"/>
                <a:sym typeface="Montserrat Bold"/>
              </a:rPr>
              <a:t>: Xây dựng mô hình hồi quy thể hiện mối quan hệ giữa lưu lượng xe lưu thông và thời gian trong ngày.</a:t>
            </a:r>
          </a:p>
          <a:p>
            <a:pPr algn="l">
              <a:lnSpc>
                <a:spcPts val="4339"/>
              </a:lnSpc>
            </a:pPr>
            <a:endParaRPr lang="en-US" sz="3099" b="1">
              <a:solidFill>
                <a:srgbClr val="0C2E5E"/>
              </a:solidFill>
              <a:latin typeface="Montserrat Bold"/>
              <a:ea typeface="Montserrat Bold"/>
              <a:cs typeface="Montserrat Bold"/>
              <a:sym typeface="Montserrat Bold"/>
            </a:endParaRPr>
          </a:p>
          <a:p>
            <a:pPr algn="ctr">
              <a:lnSpc>
                <a:spcPts val="4339"/>
              </a:lnSpc>
              <a:spcBef>
                <a:spcPct val="0"/>
              </a:spcBef>
            </a:pPr>
            <a:endParaRPr lang="en-US" sz="3099" b="1">
              <a:solidFill>
                <a:srgbClr val="0C2E5E"/>
              </a:solidFill>
              <a:latin typeface="Montserrat Bold"/>
              <a:ea typeface="Montserrat Bold"/>
              <a:cs typeface="Montserrat Bold"/>
              <a:sym typeface="Montserrat Bold"/>
            </a:endParaRPr>
          </a:p>
        </p:txBody>
      </p:sp>
      <p:sp>
        <p:nvSpPr>
          <p:cNvPr id="34" name="Freeform 34"/>
          <p:cNvSpPr/>
          <p:nvPr/>
        </p:nvSpPr>
        <p:spPr>
          <a:xfrm>
            <a:off x="9296400" y="2499943"/>
            <a:ext cx="8078970" cy="4847382"/>
          </a:xfrm>
          <a:custGeom>
            <a:avLst/>
            <a:gdLst/>
            <a:ahLst/>
            <a:cxnLst/>
            <a:rect l="l" t="t" r="r" b="b"/>
            <a:pathLst>
              <a:path w="8078970" h="4847382">
                <a:moveTo>
                  <a:pt x="0" y="0"/>
                </a:moveTo>
                <a:lnTo>
                  <a:pt x="8078970" y="0"/>
                </a:lnTo>
                <a:lnTo>
                  <a:pt x="8078970" y="4847382"/>
                </a:lnTo>
                <a:lnTo>
                  <a:pt x="0" y="4847382"/>
                </a:lnTo>
                <a:lnTo>
                  <a:pt x="0" y="0"/>
                </a:lnTo>
                <a:close/>
              </a:path>
            </a:pathLst>
          </a:custGeom>
          <a:blipFill>
            <a:blip r:embed="rId5"/>
            <a:stretch>
              <a:fillRect/>
            </a:stretch>
          </a:blipFill>
          <a:ln w="38100" cap="sq">
            <a:solidFill>
              <a:srgbClr val="000000"/>
            </a:solidFill>
            <a:prstDash val="solid"/>
            <a:miter/>
          </a:ln>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0646" r="-10646"/>
            </a:stretch>
          </a:blipFill>
        </p:spPr>
      </p:sp>
      <p:sp>
        <p:nvSpPr>
          <p:cNvPr id="3" name="Freeform 3"/>
          <p:cNvSpPr/>
          <p:nvPr/>
        </p:nvSpPr>
        <p:spPr>
          <a:xfrm>
            <a:off x="811846" y="671538"/>
            <a:ext cx="1570702" cy="1906771"/>
          </a:xfrm>
          <a:custGeom>
            <a:avLst/>
            <a:gdLst/>
            <a:ahLst/>
            <a:cxnLst/>
            <a:rect l="l" t="t" r="r" b="b"/>
            <a:pathLst>
              <a:path w="1570702" h="1906771">
                <a:moveTo>
                  <a:pt x="0" y="0"/>
                </a:moveTo>
                <a:lnTo>
                  <a:pt x="1570703" y="0"/>
                </a:lnTo>
                <a:lnTo>
                  <a:pt x="1570703" y="1906770"/>
                </a:lnTo>
                <a:lnTo>
                  <a:pt x="0" y="190677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TextBox 4"/>
          <p:cNvSpPr txBox="1"/>
          <p:nvPr/>
        </p:nvSpPr>
        <p:spPr>
          <a:xfrm>
            <a:off x="2857414" y="1312967"/>
            <a:ext cx="5578231" cy="1143583"/>
          </a:xfrm>
          <a:prstGeom prst="rect">
            <a:avLst/>
          </a:prstGeom>
        </p:spPr>
        <p:txBody>
          <a:bodyPr lIns="0" tIns="0" rIns="0" bIns="0" rtlCol="0" anchor="t">
            <a:spAutoFit/>
          </a:bodyPr>
          <a:lstStyle/>
          <a:p>
            <a:pPr algn="l">
              <a:lnSpc>
                <a:spcPts val="9417"/>
              </a:lnSpc>
              <a:spcBef>
                <a:spcPct val="0"/>
              </a:spcBef>
            </a:pPr>
            <a:r>
              <a:rPr lang="en-US" sz="6727">
                <a:solidFill>
                  <a:srgbClr val="2E74B6"/>
                </a:solidFill>
                <a:latin typeface="Anton"/>
                <a:ea typeface="Anton"/>
                <a:cs typeface="Anton"/>
                <a:sym typeface="Anton"/>
              </a:rPr>
              <a:t>NỘI DUNG CHÍNH</a:t>
            </a:r>
          </a:p>
        </p:txBody>
      </p:sp>
      <p:grpSp>
        <p:nvGrpSpPr>
          <p:cNvPr id="5" name="Group 5"/>
          <p:cNvGrpSpPr/>
          <p:nvPr/>
        </p:nvGrpSpPr>
        <p:grpSpPr>
          <a:xfrm rot="-274586">
            <a:off x="-2016533" y="9525732"/>
            <a:ext cx="5154237" cy="208999"/>
            <a:chOff x="0" y="0"/>
            <a:chExt cx="1357495" cy="55045"/>
          </a:xfrm>
        </p:grpSpPr>
        <p:sp>
          <p:nvSpPr>
            <p:cNvPr id="6" name="Freeform 6"/>
            <p:cNvSpPr/>
            <p:nvPr/>
          </p:nvSpPr>
          <p:spPr>
            <a:xfrm>
              <a:off x="0" y="0"/>
              <a:ext cx="1357495" cy="55045"/>
            </a:xfrm>
            <a:custGeom>
              <a:avLst/>
              <a:gdLst/>
              <a:ahLst/>
              <a:cxnLst/>
              <a:rect l="l" t="t" r="r" b="b"/>
              <a:pathLst>
                <a:path w="1357495" h="55045">
                  <a:moveTo>
                    <a:pt x="0" y="0"/>
                  </a:moveTo>
                  <a:lnTo>
                    <a:pt x="1357495" y="0"/>
                  </a:lnTo>
                  <a:lnTo>
                    <a:pt x="1357495" y="55045"/>
                  </a:lnTo>
                  <a:lnTo>
                    <a:pt x="0" y="55045"/>
                  </a:lnTo>
                  <a:close/>
                </a:path>
              </a:pathLst>
            </a:custGeom>
            <a:solidFill>
              <a:srgbClr val="2D8BBA"/>
            </a:solidFill>
          </p:spPr>
        </p:sp>
        <p:sp>
          <p:nvSpPr>
            <p:cNvPr id="7" name="TextBox 7"/>
            <p:cNvSpPr txBox="1"/>
            <p:nvPr/>
          </p:nvSpPr>
          <p:spPr>
            <a:xfrm>
              <a:off x="0" y="-38100"/>
              <a:ext cx="1357495" cy="93145"/>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rot="-654363">
            <a:off x="9914343" y="-248281"/>
            <a:ext cx="5154237" cy="208999"/>
            <a:chOff x="0" y="0"/>
            <a:chExt cx="1357495" cy="55045"/>
          </a:xfrm>
        </p:grpSpPr>
        <p:sp>
          <p:nvSpPr>
            <p:cNvPr id="9" name="Freeform 9"/>
            <p:cNvSpPr/>
            <p:nvPr/>
          </p:nvSpPr>
          <p:spPr>
            <a:xfrm>
              <a:off x="0" y="0"/>
              <a:ext cx="1357495" cy="55045"/>
            </a:xfrm>
            <a:custGeom>
              <a:avLst/>
              <a:gdLst/>
              <a:ahLst/>
              <a:cxnLst/>
              <a:rect l="l" t="t" r="r" b="b"/>
              <a:pathLst>
                <a:path w="1357495" h="55045">
                  <a:moveTo>
                    <a:pt x="0" y="0"/>
                  </a:moveTo>
                  <a:lnTo>
                    <a:pt x="1357495" y="0"/>
                  </a:lnTo>
                  <a:lnTo>
                    <a:pt x="1357495" y="55045"/>
                  </a:lnTo>
                  <a:lnTo>
                    <a:pt x="0" y="55045"/>
                  </a:lnTo>
                  <a:close/>
                </a:path>
              </a:pathLst>
            </a:custGeom>
            <a:solidFill>
              <a:srgbClr val="2D8BBA"/>
            </a:solidFill>
          </p:spPr>
        </p:sp>
        <p:sp>
          <p:nvSpPr>
            <p:cNvPr id="10" name="TextBox 10"/>
            <p:cNvSpPr txBox="1"/>
            <p:nvPr/>
          </p:nvSpPr>
          <p:spPr>
            <a:xfrm>
              <a:off x="0" y="-38100"/>
              <a:ext cx="1357495" cy="93145"/>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rot="-274586">
            <a:off x="-3754268" y="10099666"/>
            <a:ext cx="5154237" cy="208999"/>
            <a:chOff x="0" y="0"/>
            <a:chExt cx="1357495" cy="55045"/>
          </a:xfrm>
        </p:grpSpPr>
        <p:sp>
          <p:nvSpPr>
            <p:cNvPr id="12" name="Freeform 12"/>
            <p:cNvSpPr/>
            <p:nvPr/>
          </p:nvSpPr>
          <p:spPr>
            <a:xfrm>
              <a:off x="0" y="0"/>
              <a:ext cx="1357495" cy="55045"/>
            </a:xfrm>
            <a:custGeom>
              <a:avLst/>
              <a:gdLst/>
              <a:ahLst/>
              <a:cxnLst/>
              <a:rect l="l" t="t" r="r" b="b"/>
              <a:pathLst>
                <a:path w="1357495" h="55045">
                  <a:moveTo>
                    <a:pt x="0" y="0"/>
                  </a:moveTo>
                  <a:lnTo>
                    <a:pt x="1357495" y="0"/>
                  </a:lnTo>
                  <a:lnTo>
                    <a:pt x="1357495" y="55045"/>
                  </a:lnTo>
                  <a:lnTo>
                    <a:pt x="0" y="55045"/>
                  </a:lnTo>
                  <a:close/>
                </a:path>
              </a:pathLst>
            </a:custGeom>
            <a:solidFill>
              <a:srgbClr val="0C2E5E"/>
            </a:solidFill>
          </p:spPr>
        </p:sp>
        <p:sp>
          <p:nvSpPr>
            <p:cNvPr id="13" name="TextBox 13"/>
            <p:cNvSpPr txBox="1"/>
            <p:nvPr/>
          </p:nvSpPr>
          <p:spPr>
            <a:xfrm>
              <a:off x="0" y="-38100"/>
              <a:ext cx="1357495" cy="93145"/>
            </a:xfrm>
            <a:prstGeom prst="rect">
              <a:avLst/>
            </a:prstGeom>
          </p:spPr>
          <p:txBody>
            <a:bodyPr lIns="50800" tIns="50800" rIns="50800" bIns="50800" rtlCol="0" anchor="ctr"/>
            <a:lstStyle/>
            <a:p>
              <a:pPr algn="ctr">
                <a:lnSpc>
                  <a:spcPts val="2659"/>
                </a:lnSpc>
                <a:spcBef>
                  <a:spcPct val="0"/>
                </a:spcBef>
              </a:pPr>
              <a:endParaRPr/>
            </a:p>
          </p:txBody>
        </p:sp>
      </p:grpSp>
      <p:grpSp>
        <p:nvGrpSpPr>
          <p:cNvPr id="14" name="Group 14"/>
          <p:cNvGrpSpPr/>
          <p:nvPr/>
        </p:nvGrpSpPr>
        <p:grpSpPr>
          <a:xfrm rot="-654363">
            <a:off x="11099369" y="-104500"/>
            <a:ext cx="5154237" cy="208999"/>
            <a:chOff x="0" y="0"/>
            <a:chExt cx="1357495" cy="55045"/>
          </a:xfrm>
        </p:grpSpPr>
        <p:sp>
          <p:nvSpPr>
            <p:cNvPr id="15" name="Freeform 15"/>
            <p:cNvSpPr/>
            <p:nvPr/>
          </p:nvSpPr>
          <p:spPr>
            <a:xfrm>
              <a:off x="0" y="0"/>
              <a:ext cx="1357495" cy="55045"/>
            </a:xfrm>
            <a:custGeom>
              <a:avLst/>
              <a:gdLst/>
              <a:ahLst/>
              <a:cxnLst/>
              <a:rect l="l" t="t" r="r" b="b"/>
              <a:pathLst>
                <a:path w="1357495" h="55045">
                  <a:moveTo>
                    <a:pt x="0" y="0"/>
                  </a:moveTo>
                  <a:lnTo>
                    <a:pt x="1357495" y="0"/>
                  </a:lnTo>
                  <a:lnTo>
                    <a:pt x="1357495" y="55045"/>
                  </a:lnTo>
                  <a:lnTo>
                    <a:pt x="0" y="55045"/>
                  </a:lnTo>
                  <a:close/>
                </a:path>
              </a:pathLst>
            </a:custGeom>
            <a:solidFill>
              <a:srgbClr val="0C2E5E"/>
            </a:solidFill>
          </p:spPr>
        </p:sp>
        <p:sp>
          <p:nvSpPr>
            <p:cNvPr id="16" name="TextBox 16"/>
            <p:cNvSpPr txBox="1"/>
            <p:nvPr/>
          </p:nvSpPr>
          <p:spPr>
            <a:xfrm>
              <a:off x="0" y="-38100"/>
              <a:ext cx="1357495" cy="93145"/>
            </a:xfrm>
            <a:prstGeom prst="rect">
              <a:avLst/>
            </a:prstGeom>
          </p:spPr>
          <p:txBody>
            <a:bodyPr lIns="50800" tIns="50800" rIns="50800" bIns="50800" rtlCol="0" anchor="ctr"/>
            <a:lstStyle/>
            <a:p>
              <a:pPr algn="ctr">
                <a:lnSpc>
                  <a:spcPts val="2659"/>
                </a:lnSpc>
                <a:spcBef>
                  <a:spcPct val="0"/>
                </a:spcBef>
              </a:pPr>
              <a:endParaRPr/>
            </a:p>
          </p:txBody>
        </p:sp>
      </p:grpSp>
      <p:grpSp>
        <p:nvGrpSpPr>
          <p:cNvPr id="17" name="Group 17"/>
          <p:cNvGrpSpPr/>
          <p:nvPr/>
        </p:nvGrpSpPr>
        <p:grpSpPr>
          <a:xfrm>
            <a:off x="9962288" y="5771119"/>
            <a:ext cx="1369663" cy="1126003"/>
            <a:chOff x="0" y="0"/>
            <a:chExt cx="988684" cy="812800"/>
          </a:xfrm>
        </p:grpSpPr>
        <p:sp>
          <p:nvSpPr>
            <p:cNvPr id="18" name="Freeform 18"/>
            <p:cNvSpPr/>
            <p:nvPr/>
          </p:nvSpPr>
          <p:spPr>
            <a:xfrm>
              <a:off x="0" y="0"/>
              <a:ext cx="988684" cy="812800"/>
            </a:xfrm>
            <a:custGeom>
              <a:avLst/>
              <a:gdLst/>
              <a:ahLst/>
              <a:cxnLst/>
              <a:rect l="l" t="t" r="r" b="b"/>
              <a:pathLst>
                <a:path w="988684" h="812800">
                  <a:moveTo>
                    <a:pt x="494342" y="0"/>
                  </a:moveTo>
                  <a:cubicBezTo>
                    <a:pt x="221325" y="0"/>
                    <a:pt x="0" y="181951"/>
                    <a:pt x="0" y="406400"/>
                  </a:cubicBezTo>
                  <a:cubicBezTo>
                    <a:pt x="0" y="630849"/>
                    <a:pt x="221325" y="812800"/>
                    <a:pt x="494342" y="812800"/>
                  </a:cubicBezTo>
                  <a:cubicBezTo>
                    <a:pt x="767360" y="812800"/>
                    <a:pt x="988684" y="630849"/>
                    <a:pt x="988684" y="406400"/>
                  </a:cubicBezTo>
                  <a:cubicBezTo>
                    <a:pt x="988684" y="181951"/>
                    <a:pt x="767360" y="0"/>
                    <a:pt x="494342" y="0"/>
                  </a:cubicBezTo>
                  <a:close/>
                </a:path>
              </a:pathLst>
            </a:custGeom>
            <a:solidFill>
              <a:srgbClr val="6CCEE8"/>
            </a:solidFill>
          </p:spPr>
        </p:sp>
        <p:sp>
          <p:nvSpPr>
            <p:cNvPr id="19" name="TextBox 19"/>
            <p:cNvSpPr txBox="1"/>
            <p:nvPr/>
          </p:nvSpPr>
          <p:spPr>
            <a:xfrm>
              <a:off x="92689" y="38100"/>
              <a:ext cx="803306" cy="698500"/>
            </a:xfrm>
            <a:prstGeom prst="rect">
              <a:avLst/>
            </a:prstGeom>
          </p:spPr>
          <p:txBody>
            <a:bodyPr lIns="52113" tIns="52113" rIns="52113" bIns="52113" rtlCol="0" anchor="ctr"/>
            <a:lstStyle/>
            <a:p>
              <a:pPr algn="ctr">
                <a:lnSpc>
                  <a:spcPts val="2940"/>
                </a:lnSpc>
              </a:pPr>
              <a:endParaRPr/>
            </a:p>
          </p:txBody>
        </p:sp>
      </p:grpSp>
      <p:grpSp>
        <p:nvGrpSpPr>
          <p:cNvPr id="20" name="Group 20"/>
          <p:cNvGrpSpPr/>
          <p:nvPr/>
        </p:nvGrpSpPr>
        <p:grpSpPr>
          <a:xfrm>
            <a:off x="9962288" y="3954677"/>
            <a:ext cx="1369663" cy="1126003"/>
            <a:chOff x="0" y="0"/>
            <a:chExt cx="988684" cy="812800"/>
          </a:xfrm>
        </p:grpSpPr>
        <p:sp>
          <p:nvSpPr>
            <p:cNvPr id="21" name="Freeform 21"/>
            <p:cNvSpPr/>
            <p:nvPr/>
          </p:nvSpPr>
          <p:spPr>
            <a:xfrm>
              <a:off x="0" y="0"/>
              <a:ext cx="988684" cy="812800"/>
            </a:xfrm>
            <a:custGeom>
              <a:avLst/>
              <a:gdLst/>
              <a:ahLst/>
              <a:cxnLst/>
              <a:rect l="l" t="t" r="r" b="b"/>
              <a:pathLst>
                <a:path w="988684" h="812800">
                  <a:moveTo>
                    <a:pt x="494342" y="0"/>
                  </a:moveTo>
                  <a:cubicBezTo>
                    <a:pt x="221325" y="0"/>
                    <a:pt x="0" y="181951"/>
                    <a:pt x="0" y="406400"/>
                  </a:cubicBezTo>
                  <a:cubicBezTo>
                    <a:pt x="0" y="630849"/>
                    <a:pt x="221325" y="812800"/>
                    <a:pt x="494342" y="812800"/>
                  </a:cubicBezTo>
                  <a:cubicBezTo>
                    <a:pt x="767360" y="812800"/>
                    <a:pt x="988684" y="630849"/>
                    <a:pt x="988684" y="406400"/>
                  </a:cubicBezTo>
                  <a:cubicBezTo>
                    <a:pt x="988684" y="181951"/>
                    <a:pt x="767360" y="0"/>
                    <a:pt x="494342" y="0"/>
                  </a:cubicBezTo>
                  <a:close/>
                </a:path>
              </a:pathLst>
            </a:custGeom>
            <a:solidFill>
              <a:srgbClr val="6CCEE8"/>
            </a:solidFill>
          </p:spPr>
        </p:sp>
        <p:sp>
          <p:nvSpPr>
            <p:cNvPr id="22" name="TextBox 22"/>
            <p:cNvSpPr txBox="1"/>
            <p:nvPr/>
          </p:nvSpPr>
          <p:spPr>
            <a:xfrm>
              <a:off x="92689" y="38100"/>
              <a:ext cx="803306" cy="698500"/>
            </a:xfrm>
            <a:prstGeom prst="rect">
              <a:avLst/>
            </a:prstGeom>
          </p:spPr>
          <p:txBody>
            <a:bodyPr lIns="52113" tIns="52113" rIns="52113" bIns="52113" rtlCol="0" anchor="ctr"/>
            <a:lstStyle/>
            <a:p>
              <a:pPr algn="ctr">
                <a:lnSpc>
                  <a:spcPts val="2940"/>
                </a:lnSpc>
              </a:pPr>
              <a:endParaRPr/>
            </a:p>
          </p:txBody>
        </p:sp>
      </p:grpSp>
      <p:grpSp>
        <p:nvGrpSpPr>
          <p:cNvPr id="23" name="Group 23"/>
          <p:cNvGrpSpPr/>
          <p:nvPr/>
        </p:nvGrpSpPr>
        <p:grpSpPr>
          <a:xfrm>
            <a:off x="1028700" y="5771119"/>
            <a:ext cx="1369663" cy="1126003"/>
            <a:chOff x="0" y="0"/>
            <a:chExt cx="988684" cy="812800"/>
          </a:xfrm>
        </p:grpSpPr>
        <p:sp>
          <p:nvSpPr>
            <p:cNvPr id="24" name="Freeform 24"/>
            <p:cNvSpPr/>
            <p:nvPr/>
          </p:nvSpPr>
          <p:spPr>
            <a:xfrm>
              <a:off x="0" y="0"/>
              <a:ext cx="988684" cy="812800"/>
            </a:xfrm>
            <a:custGeom>
              <a:avLst/>
              <a:gdLst/>
              <a:ahLst/>
              <a:cxnLst/>
              <a:rect l="l" t="t" r="r" b="b"/>
              <a:pathLst>
                <a:path w="988684" h="812800">
                  <a:moveTo>
                    <a:pt x="494342" y="0"/>
                  </a:moveTo>
                  <a:cubicBezTo>
                    <a:pt x="221325" y="0"/>
                    <a:pt x="0" y="181951"/>
                    <a:pt x="0" y="406400"/>
                  </a:cubicBezTo>
                  <a:cubicBezTo>
                    <a:pt x="0" y="630849"/>
                    <a:pt x="221325" y="812800"/>
                    <a:pt x="494342" y="812800"/>
                  </a:cubicBezTo>
                  <a:cubicBezTo>
                    <a:pt x="767360" y="812800"/>
                    <a:pt x="988684" y="630849"/>
                    <a:pt x="988684" y="406400"/>
                  </a:cubicBezTo>
                  <a:cubicBezTo>
                    <a:pt x="988684" y="181951"/>
                    <a:pt x="767360" y="0"/>
                    <a:pt x="494342" y="0"/>
                  </a:cubicBezTo>
                  <a:close/>
                </a:path>
              </a:pathLst>
            </a:custGeom>
            <a:solidFill>
              <a:srgbClr val="6CCEE8"/>
            </a:solidFill>
          </p:spPr>
        </p:sp>
        <p:sp>
          <p:nvSpPr>
            <p:cNvPr id="25" name="TextBox 25"/>
            <p:cNvSpPr txBox="1"/>
            <p:nvPr/>
          </p:nvSpPr>
          <p:spPr>
            <a:xfrm>
              <a:off x="92689" y="38100"/>
              <a:ext cx="803306" cy="698500"/>
            </a:xfrm>
            <a:prstGeom prst="rect">
              <a:avLst/>
            </a:prstGeom>
          </p:spPr>
          <p:txBody>
            <a:bodyPr lIns="52113" tIns="52113" rIns="52113" bIns="52113" rtlCol="0" anchor="ctr"/>
            <a:lstStyle/>
            <a:p>
              <a:pPr algn="ctr">
                <a:lnSpc>
                  <a:spcPts val="2940"/>
                </a:lnSpc>
              </a:pPr>
              <a:endParaRPr/>
            </a:p>
          </p:txBody>
        </p:sp>
      </p:grpSp>
      <p:grpSp>
        <p:nvGrpSpPr>
          <p:cNvPr id="26" name="Group 26"/>
          <p:cNvGrpSpPr/>
          <p:nvPr/>
        </p:nvGrpSpPr>
        <p:grpSpPr>
          <a:xfrm>
            <a:off x="1028700" y="3954677"/>
            <a:ext cx="1369663" cy="1126003"/>
            <a:chOff x="0" y="0"/>
            <a:chExt cx="988684" cy="812800"/>
          </a:xfrm>
        </p:grpSpPr>
        <p:sp>
          <p:nvSpPr>
            <p:cNvPr id="27" name="Freeform 27"/>
            <p:cNvSpPr/>
            <p:nvPr/>
          </p:nvSpPr>
          <p:spPr>
            <a:xfrm>
              <a:off x="0" y="0"/>
              <a:ext cx="988684" cy="812800"/>
            </a:xfrm>
            <a:custGeom>
              <a:avLst/>
              <a:gdLst/>
              <a:ahLst/>
              <a:cxnLst/>
              <a:rect l="l" t="t" r="r" b="b"/>
              <a:pathLst>
                <a:path w="988684" h="812800">
                  <a:moveTo>
                    <a:pt x="494342" y="0"/>
                  </a:moveTo>
                  <a:cubicBezTo>
                    <a:pt x="221325" y="0"/>
                    <a:pt x="0" y="181951"/>
                    <a:pt x="0" y="406400"/>
                  </a:cubicBezTo>
                  <a:cubicBezTo>
                    <a:pt x="0" y="630849"/>
                    <a:pt x="221325" y="812800"/>
                    <a:pt x="494342" y="812800"/>
                  </a:cubicBezTo>
                  <a:cubicBezTo>
                    <a:pt x="767360" y="812800"/>
                    <a:pt x="988684" y="630849"/>
                    <a:pt x="988684" y="406400"/>
                  </a:cubicBezTo>
                  <a:cubicBezTo>
                    <a:pt x="988684" y="181951"/>
                    <a:pt x="767360" y="0"/>
                    <a:pt x="494342" y="0"/>
                  </a:cubicBezTo>
                  <a:close/>
                </a:path>
              </a:pathLst>
            </a:custGeom>
            <a:solidFill>
              <a:srgbClr val="6CCEE8"/>
            </a:solidFill>
          </p:spPr>
        </p:sp>
        <p:sp>
          <p:nvSpPr>
            <p:cNvPr id="28" name="TextBox 28"/>
            <p:cNvSpPr txBox="1"/>
            <p:nvPr/>
          </p:nvSpPr>
          <p:spPr>
            <a:xfrm>
              <a:off x="92689" y="38100"/>
              <a:ext cx="803306" cy="698500"/>
            </a:xfrm>
            <a:prstGeom prst="rect">
              <a:avLst/>
            </a:prstGeom>
          </p:spPr>
          <p:txBody>
            <a:bodyPr lIns="52113" tIns="52113" rIns="52113" bIns="52113" rtlCol="0" anchor="ctr"/>
            <a:lstStyle/>
            <a:p>
              <a:pPr algn="ctr">
                <a:lnSpc>
                  <a:spcPts val="2940"/>
                </a:lnSpc>
              </a:pPr>
              <a:endParaRPr/>
            </a:p>
          </p:txBody>
        </p:sp>
      </p:grpSp>
      <p:sp>
        <p:nvSpPr>
          <p:cNvPr id="29" name="AutoShape 29"/>
          <p:cNvSpPr/>
          <p:nvPr/>
        </p:nvSpPr>
        <p:spPr>
          <a:xfrm>
            <a:off x="1028700" y="5425899"/>
            <a:ext cx="7873114" cy="0"/>
          </a:xfrm>
          <a:prstGeom prst="line">
            <a:avLst/>
          </a:prstGeom>
          <a:ln w="28575" cap="flat">
            <a:solidFill>
              <a:srgbClr val="000000"/>
            </a:solidFill>
            <a:prstDash val="solid"/>
            <a:headEnd type="none" w="sm" len="sm"/>
            <a:tailEnd type="none" w="sm" len="sm"/>
          </a:ln>
        </p:spPr>
      </p:sp>
      <p:sp>
        <p:nvSpPr>
          <p:cNvPr id="30" name="AutoShape 30"/>
          <p:cNvSpPr/>
          <p:nvPr/>
        </p:nvSpPr>
        <p:spPr>
          <a:xfrm>
            <a:off x="9962288" y="5425899"/>
            <a:ext cx="7873114" cy="0"/>
          </a:xfrm>
          <a:prstGeom prst="line">
            <a:avLst/>
          </a:prstGeom>
          <a:ln w="28575" cap="flat">
            <a:solidFill>
              <a:srgbClr val="000000"/>
            </a:solidFill>
            <a:prstDash val="solid"/>
            <a:headEnd type="none" w="sm" len="sm"/>
            <a:tailEnd type="none" w="sm" len="sm"/>
          </a:ln>
        </p:spPr>
      </p:sp>
      <p:sp>
        <p:nvSpPr>
          <p:cNvPr id="31" name="TextBox 31"/>
          <p:cNvSpPr txBox="1"/>
          <p:nvPr/>
        </p:nvSpPr>
        <p:spPr>
          <a:xfrm>
            <a:off x="11893925" y="5775641"/>
            <a:ext cx="5944751" cy="1500998"/>
          </a:xfrm>
          <a:prstGeom prst="rect">
            <a:avLst/>
          </a:prstGeom>
        </p:spPr>
        <p:txBody>
          <a:bodyPr lIns="0" tIns="0" rIns="0" bIns="0" rtlCol="0" anchor="t">
            <a:spAutoFit/>
          </a:bodyPr>
          <a:lstStyle/>
          <a:p>
            <a:pPr algn="l">
              <a:lnSpc>
                <a:spcPts val="4069"/>
              </a:lnSpc>
            </a:pPr>
            <a:r>
              <a:rPr lang="en-US" sz="2906">
                <a:solidFill>
                  <a:srgbClr val="000000"/>
                </a:solidFill>
                <a:latin typeface="Anton"/>
                <a:ea typeface="Anton"/>
                <a:cs typeface="Anton"/>
                <a:sym typeface="Anton"/>
              </a:rPr>
              <a:t>Ứng dụng Python trong phân tích dữ liệu thực tế</a:t>
            </a:r>
          </a:p>
          <a:p>
            <a:pPr algn="l">
              <a:lnSpc>
                <a:spcPts val="4069"/>
              </a:lnSpc>
              <a:spcBef>
                <a:spcPct val="0"/>
              </a:spcBef>
            </a:pPr>
            <a:endParaRPr lang="en-US" sz="2906">
              <a:solidFill>
                <a:srgbClr val="000000"/>
              </a:solidFill>
              <a:latin typeface="Anton"/>
              <a:ea typeface="Anton"/>
              <a:cs typeface="Anton"/>
              <a:sym typeface="Anton"/>
            </a:endParaRPr>
          </a:p>
        </p:txBody>
      </p:sp>
      <p:sp>
        <p:nvSpPr>
          <p:cNvPr id="32" name="TextBox 32"/>
          <p:cNvSpPr txBox="1"/>
          <p:nvPr/>
        </p:nvSpPr>
        <p:spPr>
          <a:xfrm>
            <a:off x="10231221" y="5924198"/>
            <a:ext cx="831796" cy="588840"/>
          </a:xfrm>
          <a:prstGeom prst="rect">
            <a:avLst/>
          </a:prstGeom>
        </p:spPr>
        <p:txBody>
          <a:bodyPr lIns="0" tIns="0" rIns="0" bIns="0" rtlCol="0" anchor="t">
            <a:spAutoFit/>
          </a:bodyPr>
          <a:lstStyle/>
          <a:p>
            <a:pPr algn="ctr">
              <a:lnSpc>
                <a:spcPts val="4725"/>
              </a:lnSpc>
              <a:spcBef>
                <a:spcPct val="0"/>
              </a:spcBef>
            </a:pPr>
            <a:r>
              <a:rPr lang="en-US" sz="3375">
                <a:solidFill>
                  <a:srgbClr val="000000"/>
                </a:solidFill>
                <a:latin typeface="Archivo Black"/>
                <a:ea typeface="Archivo Black"/>
                <a:cs typeface="Archivo Black"/>
                <a:sym typeface="Archivo Black"/>
              </a:rPr>
              <a:t>04</a:t>
            </a:r>
          </a:p>
        </p:txBody>
      </p:sp>
      <p:sp>
        <p:nvSpPr>
          <p:cNvPr id="33" name="TextBox 33"/>
          <p:cNvSpPr txBox="1"/>
          <p:nvPr/>
        </p:nvSpPr>
        <p:spPr>
          <a:xfrm>
            <a:off x="11890651" y="4214581"/>
            <a:ext cx="5944751" cy="1500998"/>
          </a:xfrm>
          <a:prstGeom prst="rect">
            <a:avLst/>
          </a:prstGeom>
        </p:spPr>
        <p:txBody>
          <a:bodyPr lIns="0" tIns="0" rIns="0" bIns="0" rtlCol="0" anchor="t">
            <a:spAutoFit/>
          </a:bodyPr>
          <a:lstStyle/>
          <a:p>
            <a:pPr algn="l">
              <a:lnSpc>
                <a:spcPts val="4069"/>
              </a:lnSpc>
            </a:pPr>
            <a:r>
              <a:rPr lang="en-US" sz="2906">
                <a:solidFill>
                  <a:srgbClr val="000000"/>
                </a:solidFill>
                <a:latin typeface="Anton"/>
                <a:ea typeface="Anton"/>
                <a:cs typeface="Anton"/>
                <a:sym typeface="Anton"/>
              </a:rPr>
              <a:t>Một số bài toán thống kê điển hình</a:t>
            </a:r>
          </a:p>
          <a:p>
            <a:pPr algn="l">
              <a:lnSpc>
                <a:spcPts val="4069"/>
              </a:lnSpc>
            </a:pPr>
            <a:endParaRPr lang="en-US" sz="2906">
              <a:solidFill>
                <a:srgbClr val="000000"/>
              </a:solidFill>
              <a:latin typeface="Anton"/>
              <a:ea typeface="Anton"/>
              <a:cs typeface="Anton"/>
              <a:sym typeface="Anton"/>
            </a:endParaRPr>
          </a:p>
          <a:p>
            <a:pPr algn="l">
              <a:lnSpc>
                <a:spcPts val="4069"/>
              </a:lnSpc>
              <a:spcBef>
                <a:spcPct val="0"/>
              </a:spcBef>
            </a:pPr>
            <a:endParaRPr lang="en-US" sz="2906">
              <a:solidFill>
                <a:srgbClr val="000000"/>
              </a:solidFill>
              <a:latin typeface="Anton"/>
              <a:ea typeface="Anton"/>
              <a:cs typeface="Anton"/>
              <a:sym typeface="Anton"/>
            </a:endParaRPr>
          </a:p>
        </p:txBody>
      </p:sp>
      <p:sp>
        <p:nvSpPr>
          <p:cNvPr id="34" name="TextBox 34"/>
          <p:cNvSpPr txBox="1"/>
          <p:nvPr/>
        </p:nvSpPr>
        <p:spPr>
          <a:xfrm>
            <a:off x="10231221" y="4210943"/>
            <a:ext cx="831796" cy="588840"/>
          </a:xfrm>
          <a:prstGeom prst="rect">
            <a:avLst/>
          </a:prstGeom>
        </p:spPr>
        <p:txBody>
          <a:bodyPr lIns="0" tIns="0" rIns="0" bIns="0" rtlCol="0" anchor="t">
            <a:spAutoFit/>
          </a:bodyPr>
          <a:lstStyle/>
          <a:p>
            <a:pPr algn="ctr">
              <a:lnSpc>
                <a:spcPts val="4725"/>
              </a:lnSpc>
              <a:spcBef>
                <a:spcPct val="0"/>
              </a:spcBef>
            </a:pPr>
            <a:r>
              <a:rPr lang="en-US" sz="3375">
                <a:solidFill>
                  <a:srgbClr val="000000"/>
                </a:solidFill>
                <a:latin typeface="Archivo Black"/>
                <a:ea typeface="Archivo Black"/>
                <a:cs typeface="Archivo Black"/>
                <a:sym typeface="Archivo Black"/>
              </a:rPr>
              <a:t>03</a:t>
            </a:r>
          </a:p>
        </p:txBody>
      </p:sp>
      <p:sp>
        <p:nvSpPr>
          <p:cNvPr id="35" name="TextBox 35"/>
          <p:cNvSpPr txBox="1"/>
          <p:nvPr/>
        </p:nvSpPr>
        <p:spPr>
          <a:xfrm>
            <a:off x="2957063" y="6030175"/>
            <a:ext cx="5944751" cy="991930"/>
          </a:xfrm>
          <a:prstGeom prst="rect">
            <a:avLst/>
          </a:prstGeom>
        </p:spPr>
        <p:txBody>
          <a:bodyPr lIns="0" tIns="0" rIns="0" bIns="0" rtlCol="0" anchor="t">
            <a:spAutoFit/>
          </a:bodyPr>
          <a:lstStyle/>
          <a:p>
            <a:pPr algn="l">
              <a:lnSpc>
                <a:spcPts val="4069"/>
              </a:lnSpc>
            </a:pPr>
            <a:r>
              <a:rPr lang="en-US" sz="2906">
                <a:solidFill>
                  <a:srgbClr val="000000"/>
                </a:solidFill>
                <a:latin typeface="Anton"/>
                <a:ea typeface="Anton"/>
                <a:cs typeface="Anton"/>
                <a:sym typeface="Anton"/>
              </a:rPr>
              <a:t>Cơ sở lý thuyết của thống kê ứng dụng</a:t>
            </a:r>
          </a:p>
          <a:p>
            <a:pPr algn="l">
              <a:lnSpc>
                <a:spcPts val="4069"/>
              </a:lnSpc>
              <a:spcBef>
                <a:spcPct val="0"/>
              </a:spcBef>
            </a:pPr>
            <a:endParaRPr lang="en-US" sz="2906">
              <a:solidFill>
                <a:srgbClr val="000000"/>
              </a:solidFill>
              <a:latin typeface="Anton"/>
              <a:ea typeface="Anton"/>
              <a:cs typeface="Anton"/>
              <a:sym typeface="Anton"/>
            </a:endParaRPr>
          </a:p>
        </p:txBody>
      </p:sp>
      <p:sp>
        <p:nvSpPr>
          <p:cNvPr id="36" name="TextBox 36"/>
          <p:cNvSpPr txBox="1"/>
          <p:nvPr/>
        </p:nvSpPr>
        <p:spPr>
          <a:xfrm>
            <a:off x="1297633" y="6039118"/>
            <a:ext cx="831796" cy="588840"/>
          </a:xfrm>
          <a:prstGeom prst="rect">
            <a:avLst/>
          </a:prstGeom>
        </p:spPr>
        <p:txBody>
          <a:bodyPr lIns="0" tIns="0" rIns="0" bIns="0" rtlCol="0" anchor="t">
            <a:spAutoFit/>
          </a:bodyPr>
          <a:lstStyle/>
          <a:p>
            <a:pPr algn="ctr">
              <a:lnSpc>
                <a:spcPts val="4725"/>
              </a:lnSpc>
              <a:spcBef>
                <a:spcPct val="0"/>
              </a:spcBef>
            </a:pPr>
            <a:r>
              <a:rPr lang="en-US" sz="3375">
                <a:solidFill>
                  <a:srgbClr val="000000"/>
                </a:solidFill>
                <a:latin typeface="Archivo Black"/>
                <a:ea typeface="Archivo Black"/>
                <a:cs typeface="Archivo Black"/>
                <a:sym typeface="Archivo Black"/>
              </a:rPr>
              <a:t>02</a:t>
            </a:r>
          </a:p>
        </p:txBody>
      </p:sp>
      <p:sp>
        <p:nvSpPr>
          <p:cNvPr id="37" name="TextBox 37"/>
          <p:cNvSpPr txBox="1"/>
          <p:nvPr/>
        </p:nvSpPr>
        <p:spPr>
          <a:xfrm>
            <a:off x="2957063" y="4278218"/>
            <a:ext cx="5944751" cy="482863"/>
          </a:xfrm>
          <a:prstGeom prst="rect">
            <a:avLst/>
          </a:prstGeom>
        </p:spPr>
        <p:txBody>
          <a:bodyPr lIns="0" tIns="0" rIns="0" bIns="0" rtlCol="0" anchor="t">
            <a:spAutoFit/>
          </a:bodyPr>
          <a:lstStyle/>
          <a:p>
            <a:pPr algn="l">
              <a:lnSpc>
                <a:spcPts val="4069"/>
              </a:lnSpc>
              <a:spcBef>
                <a:spcPct val="0"/>
              </a:spcBef>
            </a:pPr>
            <a:r>
              <a:rPr lang="en-US" sz="2906">
                <a:solidFill>
                  <a:srgbClr val="000000"/>
                </a:solidFill>
                <a:latin typeface="Anton"/>
                <a:ea typeface="Anton"/>
                <a:cs typeface="Anton"/>
                <a:sym typeface="Anton"/>
              </a:rPr>
              <a:t>Sơ lược về đề tài nghiên cứu</a:t>
            </a:r>
          </a:p>
        </p:txBody>
      </p:sp>
      <p:sp>
        <p:nvSpPr>
          <p:cNvPr id="38" name="TextBox 38"/>
          <p:cNvSpPr txBox="1"/>
          <p:nvPr/>
        </p:nvSpPr>
        <p:spPr>
          <a:xfrm>
            <a:off x="1297633" y="4186006"/>
            <a:ext cx="831796" cy="588841"/>
          </a:xfrm>
          <a:prstGeom prst="rect">
            <a:avLst/>
          </a:prstGeom>
        </p:spPr>
        <p:txBody>
          <a:bodyPr lIns="0" tIns="0" rIns="0" bIns="0" rtlCol="0" anchor="t">
            <a:spAutoFit/>
          </a:bodyPr>
          <a:lstStyle/>
          <a:p>
            <a:pPr algn="ctr">
              <a:lnSpc>
                <a:spcPts val="4725"/>
              </a:lnSpc>
              <a:spcBef>
                <a:spcPct val="0"/>
              </a:spcBef>
            </a:pPr>
            <a:r>
              <a:rPr lang="en-US" sz="3375">
                <a:solidFill>
                  <a:srgbClr val="000000"/>
                </a:solidFill>
                <a:latin typeface="Archivo Black"/>
                <a:ea typeface="Archivo Black"/>
                <a:cs typeface="Archivo Black"/>
                <a:sym typeface="Archivo Black"/>
              </a:rPr>
              <a:t>01</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7851775"/>
            <a:ext cx="7776946" cy="1406525"/>
          </a:xfrm>
          <a:prstGeom prst="rect">
            <a:avLst/>
          </a:prstGeom>
        </p:spPr>
        <p:txBody>
          <a:bodyPr lIns="0" tIns="0" rIns="0" bIns="0" rtlCol="0" anchor="t">
            <a:spAutoFit/>
          </a:bodyPr>
          <a:lstStyle/>
          <a:p>
            <a:pPr marL="431801" lvl="1" indent="-215900" algn="just">
              <a:lnSpc>
                <a:spcPts val="2800"/>
              </a:lnSpc>
              <a:buFont typeface="Arial"/>
              <a:buChar char="•"/>
            </a:pPr>
            <a:r>
              <a:rPr lang="en-US" sz="2000">
                <a:solidFill>
                  <a:srgbClr val="FFFFFF"/>
                </a:solidFill>
                <a:latin typeface="Aileron"/>
                <a:ea typeface="Aileron"/>
                <a:cs typeface="Aileron"/>
                <a:sym typeface="Aileron"/>
              </a:rPr>
              <a:t>Lorem ipsum dolor sit amet, consectetur adipiscing elit, sed do eiusmod tempor incididunt ut labore et dolore magna aliqua. Ut enim ad minim veniam, quis nostrud exercitation ullamco laboris nisi ut aliquip ex ea commodo consequat.</a:t>
            </a:r>
          </a:p>
        </p:txBody>
      </p:sp>
      <p:grpSp>
        <p:nvGrpSpPr>
          <p:cNvPr id="3" name="Group 3"/>
          <p:cNvGrpSpPr/>
          <p:nvPr/>
        </p:nvGrpSpPr>
        <p:grpSpPr>
          <a:xfrm rot="-7929447">
            <a:off x="8101792" y="-2027341"/>
            <a:ext cx="5864292" cy="2700338"/>
            <a:chOff x="0" y="0"/>
            <a:chExt cx="1544505" cy="711200"/>
          </a:xfrm>
        </p:grpSpPr>
        <p:sp>
          <p:nvSpPr>
            <p:cNvPr id="4" name="Freeform 4"/>
            <p:cNvSpPr/>
            <p:nvPr/>
          </p:nvSpPr>
          <p:spPr>
            <a:xfrm>
              <a:off x="0" y="0"/>
              <a:ext cx="1544505" cy="711200"/>
            </a:xfrm>
            <a:custGeom>
              <a:avLst/>
              <a:gdLst/>
              <a:ahLst/>
              <a:cxnLst/>
              <a:rect l="l" t="t" r="r" b="b"/>
              <a:pathLst>
                <a:path w="1544505" h="711200">
                  <a:moveTo>
                    <a:pt x="772252" y="0"/>
                  </a:moveTo>
                  <a:lnTo>
                    <a:pt x="1544505" y="711200"/>
                  </a:lnTo>
                  <a:lnTo>
                    <a:pt x="0" y="711200"/>
                  </a:lnTo>
                  <a:lnTo>
                    <a:pt x="772252" y="0"/>
                  </a:lnTo>
                  <a:close/>
                </a:path>
              </a:pathLst>
            </a:custGeom>
            <a:solidFill>
              <a:srgbClr val="000000">
                <a:alpha val="0"/>
              </a:srgbClr>
            </a:solidFill>
            <a:ln w="57150" cap="sq">
              <a:solidFill>
                <a:srgbClr val="FFFFFF"/>
              </a:solidFill>
              <a:prstDash val="solid"/>
              <a:miter/>
            </a:ln>
          </p:spPr>
        </p:sp>
        <p:sp>
          <p:nvSpPr>
            <p:cNvPr id="5" name="TextBox 5"/>
            <p:cNvSpPr txBox="1"/>
            <p:nvPr/>
          </p:nvSpPr>
          <p:spPr>
            <a:xfrm>
              <a:off x="241329" y="292100"/>
              <a:ext cx="1061847" cy="3683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rot="-7929447">
            <a:off x="9232334" y="-1369894"/>
            <a:ext cx="5661010" cy="2700338"/>
            <a:chOff x="0" y="0"/>
            <a:chExt cx="1490966" cy="711200"/>
          </a:xfrm>
        </p:grpSpPr>
        <p:sp>
          <p:nvSpPr>
            <p:cNvPr id="7" name="Freeform 7"/>
            <p:cNvSpPr/>
            <p:nvPr/>
          </p:nvSpPr>
          <p:spPr>
            <a:xfrm>
              <a:off x="0" y="0"/>
              <a:ext cx="1490966" cy="711200"/>
            </a:xfrm>
            <a:custGeom>
              <a:avLst/>
              <a:gdLst/>
              <a:ahLst/>
              <a:cxnLst/>
              <a:rect l="l" t="t" r="r" b="b"/>
              <a:pathLst>
                <a:path w="1490966" h="711200">
                  <a:moveTo>
                    <a:pt x="745483" y="0"/>
                  </a:moveTo>
                  <a:lnTo>
                    <a:pt x="1490966" y="711200"/>
                  </a:lnTo>
                  <a:lnTo>
                    <a:pt x="0" y="711200"/>
                  </a:lnTo>
                  <a:lnTo>
                    <a:pt x="745483" y="0"/>
                  </a:lnTo>
                  <a:close/>
                </a:path>
              </a:pathLst>
            </a:custGeom>
            <a:solidFill>
              <a:srgbClr val="000000">
                <a:alpha val="0"/>
              </a:srgbClr>
            </a:solidFill>
            <a:ln w="57150" cap="sq">
              <a:solidFill>
                <a:srgbClr val="BFE0FF"/>
              </a:solidFill>
              <a:prstDash val="solid"/>
              <a:miter/>
            </a:ln>
          </p:spPr>
        </p:sp>
        <p:sp>
          <p:nvSpPr>
            <p:cNvPr id="8" name="TextBox 8"/>
            <p:cNvSpPr txBox="1"/>
            <p:nvPr/>
          </p:nvSpPr>
          <p:spPr>
            <a:xfrm>
              <a:off x="232963" y="292100"/>
              <a:ext cx="1025039" cy="36830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9468122" y="8578850"/>
            <a:ext cx="5864292" cy="2700338"/>
            <a:chOff x="0" y="0"/>
            <a:chExt cx="1544505" cy="711200"/>
          </a:xfrm>
        </p:grpSpPr>
        <p:sp>
          <p:nvSpPr>
            <p:cNvPr id="10" name="Freeform 10"/>
            <p:cNvSpPr/>
            <p:nvPr/>
          </p:nvSpPr>
          <p:spPr>
            <a:xfrm>
              <a:off x="0" y="0"/>
              <a:ext cx="1544505" cy="711200"/>
            </a:xfrm>
            <a:custGeom>
              <a:avLst/>
              <a:gdLst/>
              <a:ahLst/>
              <a:cxnLst/>
              <a:rect l="l" t="t" r="r" b="b"/>
              <a:pathLst>
                <a:path w="1544505" h="711200">
                  <a:moveTo>
                    <a:pt x="772252" y="0"/>
                  </a:moveTo>
                  <a:lnTo>
                    <a:pt x="1544505" y="711200"/>
                  </a:lnTo>
                  <a:lnTo>
                    <a:pt x="0" y="711200"/>
                  </a:lnTo>
                  <a:lnTo>
                    <a:pt x="772252" y="0"/>
                  </a:lnTo>
                  <a:close/>
                </a:path>
              </a:pathLst>
            </a:custGeom>
            <a:solidFill>
              <a:srgbClr val="000000">
                <a:alpha val="0"/>
              </a:srgbClr>
            </a:solidFill>
            <a:ln w="57150" cap="sq">
              <a:solidFill>
                <a:srgbClr val="FFFFFF"/>
              </a:solidFill>
              <a:prstDash val="solid"/>
              <a:miter/>
            </a:ln>
          </p:spPr>
        </p:sp>
        <p:sp>
          <p:nvSpPr>
            <p:cNvPr id="11" name="TextBox 11"/>
            <p:cNvSpPr txBox="1"/>
            <p:nvPr/>
          </p:nvSpPr>
          <p:spPr>
            <a:xfrm>
              <a:off x="241329" y="292100"/>
              <a:ext cx="1061847" cy="36830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8391828" y="8900319"/>
            <a:ext cx="5661010" cy="2700338"/>
            <a:chOff x="0" y="0"/>
            <a:chExt cx="1490966" cy="711200"/>
          </a:xfrm>
        </p:grpSpPr>
        <p:sp>
          <p:nvSpPr>
            <p:cNvPr id="13" name="Freeform 13"/>
            <p:cNvSpPr/>
            <p:nvPr/>
          </p:nvSpPr>
          <p:spPr>
            <a:xfrm>
              <a:off x="0" y="0"/>
              <a:ext cx="1490966" cy="711200"/>
            </a:xfrm>
            <a:custGeom>
              <a:avLst/>
              <a:gdLst/>
              <a:ahLst/>
              <a:cxnLst/>
              <a:rect l="l" t="t" r="r" b="b"/>
              <a:pathLst>
                <a:path w="1490966" h="711200">
                  <a:moveTo>
                    <a:pt x="745483" y="0"/>
                  </a:moveTo>
                  <a:lnTo>
                    <a:pt x="1490966" y="711200"/>
                  </a:lnTo>
                  <a:lnTo>
                    <a:pt x="0" y="711200"/>
                  </a:lnTo>
                  <a:lnTo>
                    <a:pt x="745483" y="0"/>
                  </a:lnTo>
                  <a:close/>
                </a:path>
              </a:pathLst>
            </a:custGeom>
            <a:solidFill>
              <a:srgbClr val="000000">
                <a:alpha val="0"/>
              </a:srgbClr>
            </a:solidFill>
            <a:ln w="57150" cap="sq">
              <a:solidFill>
                <a:srgbClr val="BFE0FF"/>
              </a:solidFill>
              <a:prstDash val="solid"/>
              <a:miter/>
            </a:ln>
          </p:spPr>
        </p:sp>
        <p:sp>
          <p:nvSpPr>
            <p:cNvPr id="14" name="TextBox 14"/>
            <p:cNvSpPr txBox="1"/>
            <p:nvPr/>
          </p:nvSpPr>
          <p:spPr>
            <a:xfrm>
              <a:off x="232963" y="292100"/>
              <a:ext cx="1025039" cy="368300"/>
            </a:xfrm>
            <a:prstGeom prst="rect">
              <a:avLst/>
            </a:prstGeom>
          </p:spPr>
          <p:txBody>
            <a:bodyPr lIns="50800" tIns="50800" rIns="50800" bIns="50800" rtlCol="0" anchor="ctr"/>
            <a:lstStyle/>
            <a:p>
              <a:pPr algn="ctr">
                <a:lnSpc>
                  <a:spcPts val="2659"/>
                </a:lnSpc>
              </a:pPr>
              <a:endParaRPr/>
            </a:p>
          </p:txBody>
        </p:sp>
      </p:grpSp>
      <p:sp>
        <p:nvSpPr>
          <p:cNvPr id="15" name="Freeform 15"/>
          <p:cNvSpPr/>
          <p:nvPr/>
        </p:nvSpPr>
        <p:spPr>
          <a:xfrm>
            <a:off x="9772914" y="600290"/>
            <a:ext cx="6752177" cy="6067581"/>
          </a:xfrm>
          <a:custGeom>
            <a:avLst/>
            <a:gdLst/>
            <a:ahLst/>
            <a:cxnLst/>
            <a:rect l="l" t="t" r="r" b="b"/>
            <a:pathLst>
              <a:path w="6752177" h="6067581">
                <a:moveTo>
                  <a:pt x="0" y="0"/>
                </a:moveTo>
                <a:lnTo>
                  <a:pt x="6752177" y="0"/>
                </a:lnTo>
                <a:lnTo>
                  <a:pt x="6752177" y="6067581"/>
                </a:lnTo>
                <a:lnTo>
                  <a:pt x="0" y="6067581"/>
                </a:lnTo>
                <a:lnTo>
                  <a:pt x="0" y="0"/>
                </a:lnTo>
                <a:close/>
              </a:path>
            </a:pathLst>
          </a:custGeom>
          <a:blipFill>
            <a:blip r:embed="rId2"/>
            <a:stretch>
              <a:fillRect/>
            </a:stretch>
          </a:blipFill>
          <a:ln w="38100" cap="sq">
            <a:solidFill>
              <a:srgbClr val="000000"/>
            </a:solidFill>
            <a:prstDash val="solid"/>
            <a:miter/>
          </a:ln>
        </p:spPr>
      </p:sp>
      <p:grpSp>
        <p:nvGrpSpPr>
          <p:cNvPr id="16" name="Group 16"/>
          <p:cNvGrpSpPr/>
          <p:nvPr/>
        </p:nvGrpSpPr>
        <p:grpSpPr>
          <a:xfrm>
            <a:off x="1020875" y="600290"/>
            <a:ext cx="7464728" cy="6067581"/>
            <a:chOff x="0" y="0"/>
            <a:chExt cx="1966019" cy="1598046"/>
          </a:xfrm>
        </p:grpSpPr>
        <p:sp>
          <p:nvSpPr>
            <p:cNvPr id="17" name="Freeform 17"/>
            <p:cNvSpPr/>
            <p:nvPr/>
          </p:nvSpPr>
          <p:spPr>
            <a:xfrm>
              <a:off x="0" y="0"/>
              <a:ext cx="1966019" cy="1598046"/>
            </a:xfrm>
            <a:custGeom>
              <a:avLst/>
              <a:gdLst/>
              <a:ahLst/>
              <a:cxnLst/>
              <a:rect l="l" t="t" r="r" b="b"/>
              <a:pathLst>
                <a:path w="1966019" h="1598046">
                  <a:moveTo>
                    <a:pt x="0" y="0"/>
                  </a:moveTo>
                  <a:lnTo>
                    <a:pt x="1966019" y="0"/>
                  </a:lnTo>
                  <a:lnTo>
                    <a:pt x="1966019" y="1598046"/>
                  </a:lnTo>
                  <a:lnTo>
                    <a:pt x="0" y="1598046"/>
                  </a:lnTo>
                  <a:close/>
                </a:path>
              </a:pathLst>
            </a:custGeom>
            <a:solidFill>
              <a:srgbClr val="6CCEE8">
                <a:alpha val="53725"/>
              </a:srgbClr>
            </a:solidFill>
          </p:spPr>
        </p:sp>
        <p:sp>
          <p:nvSpPr>
            <p:cNvPr id="18" name="TextBox 18"/>
            <p:cNvSpPr txBox="1"/>
            <p:nvPr/>
          </p:nvSpPr>
          <p:spPr>
            <a:xfrm>
              <a:off x="0" y="-38100"/>
              <a:ext cx="1966019" cy="1636146"/>
            </a:xfrm>
            <a:prstGeom prst="rect">
              <a:avLst/>
            </a:prstGeom>
          </p:spPr>
          <p:txBody>
            <a:bodyPr lIns="50800" tIns="50800" rIns="50800" bIns="50800" rtlCol="0" anchor="ctr"/>
            <a:lstStyle/>
            <a:p>
              <a:pPr algn="ctr">
                <a:lnSpc>
                  <a:spcPts val="2659"/>
                </a:lnSpc>
              </a:pPr>
              <a:endParaRPr/>
            </a:p>
          </p:txBody>
        </p:sp>
      </p:grpSp>
      <p:sp>
        <p:nvSpPr>
          <p:cNvPr id="19" name="TextBox 19"/>
          <p:cNvSpPr txBox="1"/>
          <p:nvPr/>
        </p:nvSpPr>
        <p:spPr>
          <a:xfrm>
            <a:off x="1441394" y="552665"/>
            <a:ext cx="6623690" cy="5920321"/>
          </a:xfrm>
          <a:prstGeom prst="rect">
            <a:avLst/>
          </a:prstGeom>
        </p:spPr>
        <p:txBody>
          <a:bodyPr lIns="0" tIns="0" rIns="0" bIns="0" rtlCol="0" anchor="t">
            <a:spAutoFit/>
          </a:bodyPr>
          <a:lstStyle/>
          <a:p>
            <a:pPr algn="l">
              <a:lnSpc>
                <a:spcPts val="3908"/>
              </a:lnSpc>
            </a:pPr>
            <a:endParaRPr/>
          </a:p>
          <a:p>
            <a:pPr algn="l">
              <a:lnSpc>
                <a:spcPts val="3908"/>
              </a:lnSpc>
            </a:pPr>
            <a:r>
              <a:rPr lang="en-US" sz="2791" b="1" u="sng">
                <a:solidFill>
                  <a:srgbClr val="0071B5"/>
                </a:solidFill>
                <a:latin typeface="Montserrat Bold"/>
                <a:ea typeface="Montserrat Bold"/>
                <a:cs typeface="Montserrat Bold"/>
                <a:sym typeface="Montserrat Bold"/>
              </a:rPr>
              <a:t>Bài toán 3</a:t>
            </a:r>
            <a:r>
              <a:rPr lang="en-US" sz="2791" b="1">
                <a:solidFill>
                  <a:srgbClr val="0071B5"/>
                </a:solidFill>
                <a:latin typeface="Montserrat Bold"/>
                <a:ea typeface="Montserrat Bold"/>
                <a:cs typeface="Montserrat Bold"/>
                <a:sym typeface="Montserrat Bold"/>
              </a:rPr>
              <a:t>: Bệnh tim mạch là một trong các nguyên nhân gây tử vong hàng đầu trên thế giới, cũng như tại Việt Nam. Do đó việc dự báo, đánh giá sớm nguy cơ mắc bệnh là rất cần thiết. Dưới đây là dữ liệu mô phỏng (20 người) về một vài yếu tố sức khoẻ và và tình trạng bệnh.</a:t>
            </a:r>
          </a:p>
          <a:p>
            <a:pPr algn="l">
              <a:lnSpc>
                <a:spcPts val="3908"/>
              </a:lnSpc>
            </a:pPr>
            <a:endParaRPr lang="en-US" sz="2791" b="1">
              <a:solidFill>
                <a:srgbClr val="0071B5"/>
              </a:solidFill>
              <a:latin typeface="Montserrat Bold"/>
              <a:ea typeface="Montserrat Bold"/>
              <a:cs typeface="Montserrat Bold"/>
              <a:sym typeface="Montserrat Bold"/>
            </a:endParaRPr>
          </a:p>
          <a:p>
            <a:pPr algn="l">
              <a:lnSpc>
                <a:spcPts val="3908"/>
              </a:lnSpc>
            </a:pPr>
            <a:endParaRPr lang="en-US" sz="2791" b="1">
              <a:solidFill>
                <a:srgbClr val="0071B5"/>
              </a:solidFill>
              <a:latin typeface="Montserrat Bold"/>
              <a:ea typeface="Montserrat Bold"/>
              <a:cs typeface="Montserrat Bold"/>
              <a:sym typeface="Montserrat Bold"/>
            </a:endParaRPr>
          </a:p>
        </p:txBody>
      </p:sp>
      <p:sp>
        <p:nvSpPr>
          <p:cNvPr id="20" name="Freeform 20"/>
          <p:cNvSpPr/>
          <p:nvPr/>
        </p:nvSpPr>
        <p:spPr>
          <a:xfrm>
            <a:off x="876627" y="7239111"/>
            <a:ext cx="16860108" cy="1661208"/>
          </a:xfrm>
          <a:custGeom>
            <a:avLst/>
            <a:gdLst/>
            <a:ahLst/>
            <a:cxnLst/>
            <a:rect l="l" t="t" r="r" b="b"/>
            <a:pathLst>
              <a:path w="16860108" h="1661208">
                <a:moveTo>
                  <a:pt x="0" y="0"/>
                </a:moveTo>
                <a:lnTo>
                  <a:pt x="16860107" y="0"/>
                </a:lnTo>
                <a:lnTo>
                  <a:pt x="16860107" y="1661208"/>
                </a:lnTo>
                <a:lnTo>
                  <a:pt x="0" y="1661208"/>
                </a:lnTo>
                <a:lnTo>
                  <a:pt x="0" y="0"/>
                </a:lnTo>
                <a:close/>
              </a:path>
            </a:pathLst>
          </a:custGeom>
          <a:blipFill>
            <a:blip r:embed="rId3"/>
            <a:stretch>
              <a:fillRect r="-2367"/>
            </a:stretch>
          </a:blipFill>
        </p:spPr>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4478494">
            <a:off x="12691905" y="6848553"/>
            <a:ext cx="7168919" cy="3301080"/>
            <a:chOff x="0" y="0"/>
            <a:chExt cx="1544505" cy="711200"/>
          </a:xfrm>
        </p:grpSpPr>
        <p:sp>
          <p:nvSpPr>
            <p:cNvPr id="3" name="Freeform 3"/>
            <p:cNvSpPr/>
            <p:nvPr/>
          </p:nvSpPr>
          <p:spPr>
            <a:xfrm>
              <a:off x="0" y="0"/>
              <a:ext cx="1544505" cy="711200"/>
            </a:xfrm>
            <a:custGeom>
              <a:avLst/>
              <a:gdLst/>
              <a:ahLst/>
              <a:cxnLst/>
              <a:rect l="l" t="t" r="r" b="b"/>
              <a:pathLst>
                <a:path w="1544505" h="711200">
                  <a:moveTo>
                    <a:pt x="772252" y="0"/>
                  </a:moveTo>
                  <a:lnTo>
                    <a:pt x="1544505" y="711200"/>
                  </a:lnTo>
                  <a:lnTo>
                    <a:pt x="0" y="711200"/>
                  </a:lnTo>
                  <a:lnTo>
                    <a:pt x="772252" y="0"/>
                  </a:lnTo>
                  <a:close/>
                </a:path>
              </a:pathLst>
            </a:custGeom>
            <a:solidFill>
              <a:srgbClr val="000000">
                <a:alpha val="0"/>
              </a:srgbClr>
            </a:solidFill>
            <a:ln w="57150" cap="sq">
              <a:solidFill>
                <a:srgbClr val="FFFFFF"/>
              </a:solidFill>
              <a:prstDash val="solid"/>
              <a:miter/>
            </a:ln>
          </p:spPr>
        </p:sp>
        <p:sp>
          <p:nvSpPr>
            <p:cNvPr id="4" name="TextBox 4"/>
            <p:cNvSpPr txBox="1"/>
            <p:nvPr/>
          </p:nvSpPr>
          <p:spPr>
            <a:xfrm>
              <a:off x="241329" y="292100"/>
              <a:ext cx="1061847" cy="3683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rot="-4478494">
            <a:off x="12783249" y="8454266"/>
            <a:ext cx="6920412" cy="3301080"/>
            <a:chOff x="0" y="0"/>
            <a:chExt cx="1490966" cy="711200"/>
          </a:xfrm>
        </p:grpSpPr>
        <p:sp>
          <p:nvSpPr>
            <p:cNvPr id="6" name="Freeform 6"/>
            <p:cNvSpPr/>
            <p:nvPr/>
          </p:nvSpPr>
          <p:spPr>
            <a:xfrm>
              <a:off x="0" y="0"/>
              <a:ext cx="1490966" cy="711200"/>
            </a:xfrm>
            <a:custGeom>
              <a:avLst/>
              <a:gdLst/>
              <a:ahLst/>
              <a:cxnLst/>
              <a:rect l="l" t="t" r="r" b="b"/>
              <a:pathLst>
                <a:path w="1490966" h="711200">
                  <a:moveTo>
                    <a:pt x="745483" y="0"/>
                  </a:moveTo>
                  <a:lnTo>
                    <a:pt x="1490966" y="711200"/>
                  </a:lnTo>
                  <a:lnTo>
                    <a:pt x="0" y="711200"/>
                  </a:lnTo>
                  <a:lnTo>
                    <a:pt x="745483" y="0"/>
                  </a:lnTo>
                  <a:close/>
                </a:path>
              </a:pathLst>
            </a:custGeom>
            <a:solidFill>
              <a:srgbClr val="000000">
                <a:alpha val="0"/>
              </a:srgbClr>
            </a:solidFill>
            <a:ln w="57150" cap="sq">
              <a:solidFill>
                <a:srgbClr val="BFE0FF"/>
              </a:solidFill>
              <a:prstDash val="solid"/>
              <a:miter/>
            </a:ln>
          </p:spPr>
        </p:sp>
        <p:sp>
          <p:nvSpPr>
            <p:cNvPr id="7" name="TextBox 7"/>
            <p:cNvSpPr txBox="1"/>
            <p:nvPr/>
          </p:nvSpPr>
          <p:spPr>
            <a:xfrm>
              <a:off x="232963" y="292100"/>
              <a:ext cx="1025039" cy="36830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181100" y="589482"/>
            <a:ext cx="16230600" cy="1420623"/>
            <a:chOff x="0" y="0"/>
            <a:chExt cx="4274726" cy="374156"/>
          </a:xfrm>
        </p:grpSpPr>
        <p:sp>
          <p:nvSpPr>
            <p:cNvPr id="9" name="Freeform 9"/>
            <p:cNvSpPr/>
            <p:nvPr/>
          </p:nvSpPr>
          <p:spPr>
            <a:xfrm>
              <a:off x="0" y="0"/>
              <a:ext cx="4274726" cy="374156"/>
            </a:xfrm>
            <a:custGeom>
              <a:avLst/>
              <a:gdLst/>
              <a:ahLst/>
              <a:cxnLst/>
              <a:rect l="l" t="t" r="r" b="b"/>
              <a:pathLst>
                <a:path w="4274726" h="374156">
                  <a:moveTo>
                    <a:pt x="0" y="0"/>
                  </a:moveTo>
                  <a:lnTo>
                    <a:pt x="4274726" y="0"/>
                  </a:lnTo>
                  <a:lnTo>
                    <a:pt x="4274726" y="374156"/>
                  </a:lnTo>
                  <a:lnTo>
                    <a:pt x="0" y="374156"/>
                  </a:lnTo>
                  <a:close/>
                </a:path>
              </a:pathLst>
            </a:custGeom>
            <a:solidFill>
              <a:srgbClr val="6CCEE8">
                <a:alpha val="53725"/>
              </a:srgbClr>
            </a:solidFill>
          </p:spPr>
        </p:sp>
        <p:sp>
          <p:nvSpPr>
            <p:cNvPr id="10" name="TextBox 10"/>
            <p:cNvSpPr txBox="1"/>
            <p:nvPr/>
          </p:nvSpPr>
          <p:spPr>
            <a:xfrm>
              <a:off x="0" y="-38100"/>
              <a:ext cx="4274726" cy="412256"/>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rot="-10800000">
            <a:off x="-1664963" y="-1671638"/>
            <a:ext cx="5864292" cy="2700338"/>
            <a:chOff x="0" y="0"/>
            <a:chExt cx="1544505" cy="711200"/>
          </a:xfrm>
        </p:grpSpPr>
        <p:sp>
          <p:nvSpPr>
            <p:cNvPr id="12" name="Freeform 12"/>
            <p:cNvSpPr/>
            <p:nvPr/>
          </p:nvSpPr>
          <p:spPr>
            <a:xfrm>
              <a:off x="0" y="0"/>
              <a:ext cx="1544505" cy="711200"/>
            </a:xfrm>
            <a:custGeom>
              <a:avLst/>
              <a:gdLst/>
              <a:ahLst/>
              <a:cxnLst/>
              <a:rect l="l" t="t" r="r" b="b"/>
              <a:pathLst>
                <a:path w="1544505" h="711200">
                  <a:moveTo>
                    <a:pt x="772252" y="0"/>
                  </a:moveTo>
                  <a:lnTo>
                    <a:pt x="1544505" y="711200"/>
                  </a:lnTo>
                  <a:lnTo>
                    <a:pt x="0" y="711200"/>
                  </a:lnTo>
                  <a:lnTo>
                    <a:pt x="772252" y="0"/>
                  </a:lnTo>
                  <a:close/>
                </a:path>
              </a:pathLst>
            </a:custGeom>
            <a:solidFill>
              <a:srgbClr val="000000">
                <a:alpha val="0"/>
              </a:srgbClr>
            </a:solidFill>
            <a:ln w="57150" cap="sq">
              <a:solidFill>
                <a:srgbClr val="FFFFFF"/>
              </a:solidFill>
              <a:prstDash val="solid"/>
              <a:miter/>
            </a:ln>
          </p:spPr>
        </p:sp>
        <p:sp>
          <p:nvSpPr>
            <p:cNvPr id="13" name="TextBox 13"/>
            <p:cNvSpPr txBox="1"/>
            <p:nvPr/>
          </p:nvSpPr>
          <p:spPr>
            <a:xfrm>
              <a:off x="241329" y="292100"/>
              <a:ext cx="1061847" cy="36830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rot="-10800000">
            <a:off x="-918868" y="-1876264"/>
            <a:ext cx="5661010" cy="2700338"/>
            <a:chOff x="0" y="0"/>
            <a:chExt cx="1490966" cy="711200"/>
          </a:xfrm>
        </p:grpSpPr>
        <p:sp>
          <p:nvSpPr>
            <p:cNvPr id="15" name="Freeform 15"/>
            <p:cNvSpPr/>
            <p:nvPr/>
          </p:nvSpPr>
          <p:spPr>
            <a:xfrm>
              <a:off x="0" y="0"/>
              <a:ext cx="1490966" cy="711200"/>
            </a:xfrm>
            <a:custGeom>
              <a:avLst/>
              <a:gdLst/>
              <a:ahLst/>
              <a:cxnLst/>
              <a:rect l="l" t="t" r="r" b="b"/>
              <a:pathLst>
                <a:path w="1490966" h="711200">
                  <a:moveTo>
                    <a:pt x="745483" y="0"/>
                  </a:moveTo>
                  <a:lnTo>
                    <a:pt x="1490966" y="711200"/>
                  </a:lnTo>
                  <a:lnTo>
                    <a:pt x="0" y="711200"/>
                  </a:lnTo>
                  <a:lnTo>
                    <a:pt x="745483" y="0"/>
                  </a:lnTo>
                  <a:close/>
                </a:path>
              </a:pathLst>
            </a:custGeom>
            <a:solidFill>
              <a:srgbClr val="000000">
                <a:alpha val="0"/>
              </a:srgbClr>
            </a:solidFill>
            <a:ln w="57150" cap="sq">
              <a:solidFill>
                <a:srgbClr val="BFE0FF"/>
              </a:solidFill>
              <a:prstDash val="solid"/>
              <a:miter/>
            </a:ln>
          </p:spPr>
        </p:sp>
        <p:sp>
          <p:nvSpPr>
            <p:cNvPr id="16" name="TextBox 16"/>
            <p:cNvSpPr txBox="1"/>
            <p:nvPr/>
          </p:nvSpPr>
          <p:spPr>
            <a:xfrm>
              <a:off x="232963" y="292100"/>
              <a:ext cx="1025039" cy="36830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5005918" y="8220214"/>
            <a:ext cx="7824033" cy="1156745"/>
            <a:chOff x="0" y="0"/>
            <a:chExt cx="2060651" cy="304657"/>
          </a:xfrm>
        </p:grpSpPr>
        <p:sp>
          <p:nvSpPr>
            <p:cNvPr id="18" name="Freeform 18"/>
            <p:cNvSpPr/>
            <p:nvPr/>
          </p:nvSpPr>
          <p:spPr>
            <a:xfrm>
              <a:off x="0" y="0"/>
              <a:ext cx="2060651" cy="304657"/>
            </a:xfrm>
            <a:custGeom>
              <a:avLst/>
              <a:gdLst/>
              <a:ahLst/>
              <a:cxnLst/>
              <a:rect l="l" t="t" r="r" b="b"/>
              <a:pathLst>
                <a:path w="2060651" h="304657">
                  <a:moveTo>
                    <a:pt x="0" y="0"/>
                  </a:moveTo>
                  <a:lnTo>
                    <a:pt x="2060651" y="0"/>
                  </a:lnTo>
                  <a:lnTo>
                    <a:pt x="2060651" y="304657"/>
                  </a:lnTo>
                  <a:lnTo>
                    <a:pt x="0" y="304657"/>
                  </a:lnTo>
                  <a:close/>
                </a:path>
              </a:pathLst>
            </a:custGeom>
            <a:solidFill>
              <a:srgbClr val="FFFFFF"/>
            </a:solidFill>
          </p:spPr>
        </p:sp>
        <p:sp>
          <p:nvSpPr>
            <p:cNvPr id="19" name="TextBox 19"/>
            <p:cNvSpPr txBox="1"/>
            <p:nvPr/>
          </p:nvSpPr>
          <p:spPr>
            <a:xfrm>
              <a:off x="0" y="-38100"/>
              <a:ext cx="2060651" cy="342757"/>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a:off x="1028700" y="437082"/>
            <a:ext cx="16230600" cy="1420623"/>
            <a:chOff x="0" y="0"/>
            <a:chExt cx="4274726" cy="374156"/>
          </a:xfrm>
        </p:grpSpPr>
        <p:sp>
          <p:nvSpPr>
            <p:cNvPr id="21" name="Freeform 21"/>
            <p:cNvSpPr/>
            <p:nvPr/>
          </p:nvSpPr>
          <p:spPr>
            <a:xfrm>
              <a:off x="0" y="0"/>
              <a:ext cx="4274726" cy="374156"/>
            </a:xfrm>
            <a:custGeom>
              <a:avLst/>
              <a:gdLst/>
              <a:ahLst/>
              <a:cxnLst/>
              <a:rect l="l" t="t" r="r" b="b"/>
              <a:pathLst>
                <a:path w="4274726" h="374156">
                  <a:moveTo>
                    <a:pt x="0" y="0"/>
                  </a:moveTo>
                  <a:lnTo>
                    <a:pt x="4274726" y="0"/>
                  </a:lnTo>
                  <a:lnTo>
                    <a:pt x="4274726" y="374156"/>
                  </a:lnTo>
                  <a:lnTo>
                    <a:pt x="0" y="374156"/>
                  </a:lnTo>
                  <a:close/>
                </a:path>
              </a:pathLst>
            </a:custGeom>
            <a:solidFill>
              <a:srgbClr val="6CCEE8">
                <a:alpha val="53725"/>
              </a:srgbClr>
            </a:solidFill>
          </p:spPr>
        </p:sp>
        <p:sp>
          <p:nvSpPr>
            <p:cNvPr id="22" name="TextBox 22"/>
            <p:cNvSpPr txBox="1"/>
            <p:nvPr/>
          </p:nvSpPr>
          <p:spPr>
            <a:xfrm>
              <a:off x="0" y="-38100"/>
              <a:ext cx="4274726" cy="412256"/>
            </a:xfrm>
            <a:prstGeom prst="rect">
              <a:avLst/>
            </a:prstGeom>
          </p:spPr>
          <p:txBody>
            <a:bodyPr lIns="50800" tIns="50800" rIns="50800" bIns="50800" rtlCol="0" anchor="ctr"/>
            <a:lstStyle/>
            <a:p>
              <a:pPr algn="ctr">
                <a:lnSpc>
                  <a:spcPts val="2659"/>
                </a:lnSpc>
              </a:pPr>
              <a:endParaRPr/>
            </a:p>
          </p:txBody>
        </p:sp>
      </p:grpSp>
      <p:sp>
        <p:nvSpPr>
          <p:cNvPr id="23" name="TextBox 23"/>
          <p:cNvSpPr txBox="1"/>
          <p:nvPr/>
        </p:nvSpPr>
        <p:spPr>
          <a:xfrm>
            <a:off x="1428651" y="719299"/>
            <a:ext cx="15430698" cy="953135"/>
          </a:xfrm>
          <a:prstGeom prst="rect">
            <a:avLst/>
          </a:prstGeom>
        </p:spPr>
        <p:txBody>
          <a:bodyPr lIns="0" tIns="0" rIns="0" bIns="0" rtlCol="0" anchor="t">
            <a:spAutoFit/>
          </a:bodyPr>
          <a:lstStyle/>
          <a:p>
            <a:pPr algn="ctr">
              <a:lnSpc>
                <a:spcPts val="7840"/>
              </a:lnSpc>
              <a:spcBef>
                <a:spcPct val="0"/>
              </a:spcBef>
            </a:pPr>
            <a:r>
              <a:rPr lang="en-US" sz="5600">
                <a:solidFill>
                  <a:srgbClr val="0C2E5E"/>
                </a:solidFill>
                <a:latin typeface="Anton"/>
                <a:ea typeface="Anton"/>
                <a:cs typeface="Anton"/>
                <a:sym typeface="Anton"/>
              </a:rPr>
              <a:t>Kết luận</a:t>
            </a:r>
          </a:p>
        </p:txBody>
      </p:sp>
      <p:sp>
        <p:nvSpPr>
          <p:cNvPr id="24" name="AutoShape 24"/>
          <p:cNvSpPr/>
          <p:nvPr/>
        </p:nvSpPr>
        <p:spPr>
          <a:xfrm>
            <a:off x="1028700" y="4137983"/>
            <a:ext cx="16460033" cy="0"/>
          </a:xfrm>
          <a:prstGeom prst="line">
            <a:avLst/>
          </a:prstGeom>
          <a:ln w="38100" cap="flat">
            <a:solidFill>
              <a:srgbClr val="000000"/>
            </a:solidFill>
            <a:prstDash val="solid"/>
            <a:headEnd type="none" w="sm" len="sm"/>
            <a:tailEnd type="none" w="sm" len="sm"/>
          </a:ln>
        </p:spPr>
      </p:sp>
      <p:sp>
        <p:nvSpPr>
          <p:cNvPr id="25" name="AutoShape 25"/>
          <p:cNvSpPr/>
          <p:nvPr/>
        </p:nvSpPr>
        <p:spPr>
          <a:xfrm>
            <a:off x="1058285" y="6576254"/>
            <a:ext cx="16460033" cy="0"/>
          </a:xfrm>
          <a:prstGeom prst="line">
            <a:avLst/>
          </a:prstGeom>
          <a:ln w="38100" cap="flat">
            <a:solidFill>
              <a:srgbClr val="000000"/>
            </a:solidFill>
            <a:prstDash val="solid"/>
            <a:headEnd type="none" w="sm" len="sm"/>
            <a:tailEnd type="none" w="sm" len="sm"/>
          </a:ln>
        </p:spPr>
      </p:sp>
      <p:sp>
        <p:nvSpPr>
          <p:cNvPr id="26" name="TextBox 26"/>
          <p:cNvSpPr txBox="1"/>
          <p:nvPr/>
        </p:nvSpPr>
        <p:spPr>
          <a:xfrm>
            <a:off x="1428651" y="2596694"/>
            <a:ext cx="15719300" cy="1073785"/>
          </a:xfrm>
          <a:prstGeom prst="rect">
            <a:avLst/>
          </a:prstGeom>
        </p:spPr>
        <p:txBody>
          <a:bodyPr lIns="0" tIns="0" rIns="0" bIns="0" rtlCol="0" anchor="t">
            <a:spAutoFit/>
          </a:bodyPr>
          <a:lstStyle/>
          <a:p>
            <a:pPr algn="l">
              <a:lnSpc>
                <a:spcPts val="4339"/>
              </a:lnSpc>
              <a:spcBef>
                <a:spcPct val="0"/>
              </a:spcBef>
            </a:pPr>
            <a:r>
              <a:rPr lang="en-US" sz="3099" b="1">
                <a:solidFill>
                  <a:srgbClr val="0C2E5E"/>
                </a:solidFill>
                <a:latin typeface="Montserrat Bold"/>
                <a:ea typeface="Montserrat Bold"/>
                <a:cs typeface="Montserrat Bold"/>
                <a:sym typeface="Montserrat Bold"/>
              </a:rPr>
              <a:t>Hệ thống hóa được các kiến thức lý thuyết cơ bản và quan trọng trong lĩnh vực thống kê </a:t>
            </a:r>
          </a:p>
        </p:txBody>
      </p:sp>
      <p:sp>
        <p:nvSpPr>
          <p:cNvPr id="27" name="TextBox 27"/>
          <p:cNvSpPr txBox="1"/>
          <p:nvPr/>
        </p:nvSpPr>
        <p:spPr>
          <a:xfrm>
            <a:off x="1428651" y="4673794"/>
            <a:ext cx="15719300" cy="1073785"/>
          </a:xfrm>
          <a:prstGeom prst="rect">
            <a:avLst/>
          </a:prstGeom>
        </p:spPr>
        <p:txBody>
          <a:bodyPr lIns="0" tIns="0" rIns="0" bIns="0" rtlCol="0" anchor="t">
            <a:spAutoFit/>
          </a:bodyPr>
          <a:lstStyle/>
          <a:p>
            <a:pPr algn="l">
              <a:lnSpc>
                <a:spcPts val="4339"/>
              </a:lnSpc>
              <a:spcBef>
                <a:spcPct val="0"/>
              </a:spcBef>
            </a:pPr>
            <a:r>
              <a:rPr lang="en-US" sz="3099" b="1">
                <a:solidFill>
                  <a:srgbClr val="0C2E5E"/>
                </a:solidFill>
                <a:latin typeface="Montserrat Bold"/>
                <a:ea typeface="Montserrat Bold"/>
                <a:cs typeface="Montserrat Bold"/>
                <a:sym typeface="Montserrat Bold"/>
              </a:rPr>
              <a:t>Xây dựng và phân tích nhiều bài toán thống kê thực tế thuộc các lĩnh vực y tế, kinh tế, giao thông, giáo dục</a:t>
            </a:r>
          </a:p>
        </p:txBody>
      </p:sp>
      <p:sp>
        <p:nvSpPr>
          <p:cNvPr id="28" name="TextBox 28"/>
          <p:cNvSpPr txBox="1"/>
          <p:nvPr/>
        </p:nvSpPr>
        <p:spPr>
          <a:xfrm>
            <a:off x="1436750" y="7338254"/>
            <a:ext cx="15719300" cy="1073785"/>
          </a:xfrm>
          <a:prstGeom prst="rect">
            <a:avLst/>
          </a:prstGeom>
        </p:spPr>
        <p:txBody>
          <a:bodyPr lIns="0" tIns="0" rIns="0" bIns="0" rtlCol="0" anchor="t">
            <a:spAutoFit/>
          </a:bodyPr>
          <a:lstStyle/>
          <a:p>
            <a:pPr algn="l">
              <a:lnSpc>
                <a:spcPts val="4339"/>
              </a:lnSpc>
              <a:spcBef>
                <a:spcPct val="0"/>
              </a:spcBef>
            </a:pPr>
            <a:r>
              <a:rPr lang="en-US" sz="3099" b="1">
                <a:solidFill>
                  <a:srgbClr val="0C2E5E"/>
                </a:solidFill>
                <a:latin typeface="Montserrat Bold"/>
                <a:ea typeface="Montserrat Bold"/>
                <a:cs typeface="Montserrat Bold"/>
                <a:sym typeface="Montserrat Bold"/>
              </a:rPr>
              <a:t>Mô hình hồi quy tuyến tính, hồi quy logistic, và phân tích chuỗi thời gian có thể được áp dụng hiệu quả trong nhiều bài toán thực tiễn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4478494">
            <a:off x="12691905" y="6848553"/>
            <a:ext cx="7168919" cy="3301080"/>
            <a:chOff x="0" y="0"/>
            <a:chExt cx="1544505" cy="711200"/>
          </a:xfrm>
        </p:grpSpPr>
        <p:sp>
          <p:nvSpPr>
            <p:cNvPr id="3" name="Freeform 3"/>
            <p:cNvSpPr/>
            <p:nvPr/>
          </p:nvSpPr>
          <p:spPr>
            <a:xfrm>
              <a:off x="0" y="0"/>
              <a:ext cx="1544505" cy="711200"/>
            </a:xfrm>
            <a:custGeom>
              <a:avLst/>
              <a:gdLst/>
              <a:ahLst/>
              <a:cxnLst/>
              <a:rect l="l" t="t" r="r" b="b"/>
              <a:pathLst>
                <a:path w="1544505" h="711200">
                  <a:moveTo>
                    <a:pt x="772252" y="0"/>
                  </a:moveTo>
                  <a:lnTo>
                    <a:pt x="1544505" y="711200"/>
                  </a:lnTo>
                  <a:lnTo>
                    <a:pt x="0" y="711200"/>
                  </a:lnTo>
                  <a:lnTo>
                    <a:pt x="772252" y="0"/>
                  </a:lnTo>
                  <a:close/>
                </a:path>
              </a:pathLst>
            </a:custGeom>
            <a:solidFill>
              <a:srgbClr val="000000">
                <a:alpha val="0"/>
              </a:srgbClr>
            </a:solidFill>
            <a:ln w="57150" cap="sq">
              <a:solidFill>
                <a:srgbClr val="FFFFFF"/>
              </a:solidFill>
              <a:prstDash val="solid"/>
              <a:miter/>
            </a:ln>
          </p:spPr>
        </p:sp>
        <p:sp>
          <p:nvSpPr>
            <p:cNvPr id="4" name="TextBox 4"/>
            <p:cNvSpPr txBox="1"/>
            <p:nvPr/>
          </p:nvSpPr>
          <p:spPr>
            <a:xfrm>
              <a:off x="241329" y="292100"/>
              <a:ext cx="1061847" cy="3683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rot="-4478494">
            <a:off x="12783249" y="8454266"/>
            <a:ext cx="6920412" cy="3301080"/>
            <a:chOff x="0" y="0"/>
            <a:chExt cx="1490966" cy="711200"/>
          </a:xfrm>
        </p:grpSpPr>
        <p:sp>
          <p:nvSpPr>
            <p:cNvPr id="6" name="Freeform 6"/>
            <p:cNvSpPr/>
            <p:nvPr/>
          </p:nvSpPr>
          <p:spPr>
            <a:xfrm>
              <a:off x="0" y="0"/>
              <a:ext cx="1490966" cy="711200"/>
            </a:xfrm>
            <a:custGeom>
              <a:avLst/>
              <a:gdLst/>
              <a:ahLst/>
              <a:cxnLst/>
              <a:rect l="l" t="t" r="r" b="b"/>
              <a:pathLst>
                <a:path w="1490966" h="711200">
                  <a:moveTo>
                    <a:pt x="745483" y="0"/>
                  </a:moveTo>
                  <a:lnTo>
                    <a:pt x="1490966" y="711200"/>
                  </a:lnTo>
                  <a:lnTo>
                    <a:pt x="0" y="711200"/>
                  </a:lnTo>
                  <a:lnTo>
                    <a:pt x="745483" y="0"/>
                  </a:lnTo>
                  <a:close/>
                </a:path>
              </a:pathLst>
            </a:custGeom>
            <a:solidFill>
              <a:srgbClr val="000000">
                <a:alpha val="0"/>
              </a:srgbClr>
            </a:solidFill>
            <a:ln w="57150" cap="sq">
              <a:solidFill>
                <a:srgbClr val="BFE0FF"/>
              </a:solidFill>
              <a:prstDash val="solid"/>
              <a:miter/>
            </a:ln>
          </p:spPr>
        </p:sp>
        <p:sp>
          <p:nvSpPr>
            <p:cNvPr id="7" name="TextBox 7"/>
            <p:cNvSpPr txBox="1"/>
            <p:nvPr/>
          </p:nvSpPr>
          <p:spPr>
            <a:xfrm>
              <a:off x="232963" y="292100"/>
              <a:ext cx="1025039" cy="36830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181100" y="589482"/>
            <a:ext cx="16230600" cy="1420623"/>
            <a:chOff x="0" y="0"/>
            <a:chExt cx="4274726" cy="374156"/>
          </a:xfrm>
        </p:grpSpPr>
        <p:sp>
          <p:nvSpPr>
            <p:cNvPr id="9" name="Freeform 9"/>
            <p:cNvSpPr/>
            <p:nvPr/>
          </p:nvSpPr>
          <p:spPr>
            <a:xfrm>
              <a:off x="0" y="0"/>
              <a:ext cx="4274726" cy="374156"/>
            </a:xfrm>
            <a:custGeom>
              <a:avLst/>
              <a:gdLst/>
              <a:ahLst/>
              <a:cxnLst/>
              <a:rect l="l" t="t" r="r" b="b"/>
              <a:pathLst>
                <a:path w="4274726" h="374156">
                  <a:moveTo>
                    <a:pt x="0" y="0"/>
                  </a:moveTo>
                  <a:lnTo>
                    <a:pt x="4274726" y="0"/>
                  </a:lnTo>
                  <a:lnTo>
                    <a:pt x="4274726" y="374156"/>
                  </a:lnTo>
                  <a:lnTo>
                    <a:pt x="0" y="374156"/>
                  </a:lnTo>
                  <a:close/>
                </a:path>
              </a:pathLst>
            </a:custGeom>
            <a:solidFill>
              <a:srgbClr val="6CCEE8">
                <a:alpha val="53725"/>
              </a:srgbClr>
            </a:solidFill>
          </p:spPr>
        </p:sp>
        <p:sp>
          <p:nvSpPr>
            <p:cNvPr id="10" name="TextBox 10"/>
            <p:cNvSpPr txBox="1"/>
            <p:nvPr/>
          </p:nvSpPr>
          <p:spPr>
            <a:xfrm>
              <a:off x="0" y="-38100"/>
              <a:ext cx="4274726" cy="412256"/>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rot="-10800000">
            <a:off x="-1664963" y="-1671638"/>
            <a:ext cx="5864292" cy="2700338"/>
            <a:chOff x="0" y="0"/>
            <a:chExt cx="1544505" cy="711200"/>
          </a:xfrm>
        </p:grpSpPr>
        <p:sp>
          <p:nvSpPr>
            <p:cNvPr id="12" name="Freeform 12"/>
            <p:cNvSpPr/>
            <p:nvPr/>
          </p:nvSpPr>
          <p:spPr>
            <a:xfrm>
              <a:off x="0" y="0"/>
              <a:ext cx="1544505" cy="711200"/>
            </a:xfrm>
            <a:custGeom>
              <a:avLst/>
              <a:gdLst/>
              <a:ahLst/>
              <a:cxnLst/>
              <a:rect l="l" t="t" r="r" b="b"/>
              <a:pathLst>
                <a:path w="1544505" h="711200">
                  <a:moveTo>
                    <a:pt x="772252" y="0"/>
                  </a:moveTo>
                  <a:lnTo>
                    <a:pt x="1544505" y="711200"/>
                  </a:lnTo>
                  <a:lnTo>
                    <a:pt x="0" y="711200"/>
                  </a:lnTo>
                  <a:lnTo>
                    <a:pt x="772252" y="0"/>
                  </a:lnTo>
                  <a:close/>
                </a:path>
              </a:pathLst>
            </a:custGeom>
            <a:solidFill>
              <a:srgbClr val="000000">
                <a:alpha val="0"/>
              </a:srgbClr>
            </a:solidFill>
            <a:ln w="57150" cap="sq">
              <a:solidFill>
                <a:srgbClr val="FFFFFF"/>
              </a:solidFill>
              <a:prstDash val="solid"/>
              <a:miter/>
            </a:ln>
          </p:spPr>
        </p:sp>
        <p:sp>
          <p:nvSpPr>
            <p:cNvPr id="13" name="TextBox 13"/>
            <p:cNvSpPr txBox="1"/>
            <p:nvPr/>
          </p:nvSpPr>
          <p:spPr>
            <a:xfrm>
              <a:off x="241329" y="292100"/>
              <a:ext cx="1061847" cy="36830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rot="-10800000">
            <a:off x="-918868" y="-1876264"/>
            <a:ext cx="5661010" cy="2700338"/>
            <a:chOff x="0" y="0"/>
            <a:chExt cx="1490966" cy="711200"/>
          </a:xfrm>
        </p:grpSpPr>
        <p:sp>
          <p:nvSpPr>
            <p:cNvPr id="15" name="Freeform 15"/>
            <p:cNvSpPr/>
            <p:nvPr/>
          </p:nvSpPr>
          <p:spPr>
            <a:xfrm>
              <a:off x="0" y="0"/>
              <a:ext cx="1490966" cy="711200"/>
            </a:xfrm>
            <a:custGeom>
              <a:avLst/>
              <a:gdLst/>
              <a:ahLst/>
              <a:cxnLst/>
              <a:rect l="l" t="t" r="r" b="b"/>
              <a:pathLst>
                <a:path w="1490966" h="711200">
                  <a:moveTo>
                    <a:pt x="745483" y="0"/>
                  </a:moveTo>
                  <a:lnTo>
                    <a:pt x="1490966" y="711200"/>
                  </a:lnTo>
                  <a:lnTo>
                    <a:pt x="0" y="711200"/>
                  </a:lnTo>
                  <a:lnTo>
                    <a:pt x="745483" y="0"/>
                  </a:lnTo>
                  <a:close/>
                </a:path>
              </a:pathLst>
            </a:custGeom>
            <a:solidFill>
              <a:srgbClr val="000000">
                <a:alpha val="0"/>
              </a:srgbClr>
            </a:solidFill>
            <a:ln w="57150" cap="sq">
              <a:solidFill>
                <a:srgbClr val="BFE0FF"/>
              </a:solidFill>
              <a:prstDash val="solid"/>
              <a:miter/>
            </a:ln>
          </p:spPr>
        </p:sp>
        <p:sp>
          <p:nvSpPr>
            <p:cNvPr id="16" name="TextBox 16"/>
            <p:cNvSpPr txBox="1"/>
            <p:nvPr/>
          </p:nvSpPr>
          <p:spPr>
            <a:xfrm>
              <a:off x="232963" y="292100"/>
              <a:ext cx="1025039" cy="36830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5005918" y="8220214"/>
            <a:ext cx="7824033" cy="1156745"/>
            <a:chOff x="0" y="0"/>
            <a:chExt cx="2060651" cy="304657"/>
          </a:xfrm>
        </p:grpSpPr>
        <p:sp>
          <p:nvSpPr>
            <p:cNvPr id="18" name="Freeform 18"/>
            <p:cNvSpPr/>
            <p:nvPr/>
          </p:nvSpPr>
          <p:spPr>
            <a:xfrm>
              <a:off x="0" y="0"/>
              <a:ext cx="2060651" cy="304657"/>
            </a:xfrm>
            <a:custGeom>
              <a:avLst/>
              <a:gdLst/>
              <a:ahLst/>
              <a:cxnLst/>
              <a:rect l="l" t="t" r="r" b="b"/>
              <a:pathLst>
                <a:path w="2060651" h="304657">
                  <a:moveTo>
                    <a:pt x="0" y="0"/>
                  </a:moveTo>
                  <a:lnTo>
                    <a:pt x="2060651" y="0"/>
                  </a:lnTo>
                  <a:lnTo>
                    <a:pt x="2060651" y="304657"/>
                  </a:lnTo>
                  <a:lnTo>
                    <a:pt x="0" y="304657"/>
                  </a:lnTo>
                  <a:close/>
                </a:path>
              </a:pathLst>
            </a:custGeom>
            <a:solidFill>
              <a:srgbClr val="FFFFFF"/>
            </a:solidFill>
          </p:spPr>
        </p:sp>
        <p:sp>
          <p:nvSpPr>
            <p:cNvPr id="19" name="TextBox 19"/>
            <p:cNvSpPr txBox="1"/>
            <p:nvPr/>
          </p:nvSpPr>
          <p:spPr>
            <a:xfrm>
              <a:off x="0" y="-38100"/>
              <a:ext cx="2060651" cy="342757"/>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a:off x="1028700" y="437082"/>
            <a:ext cx="16230600" cy="1420623"/>
            <a:chOff x="0" y="0"/>
            <a:chExt cx="4274726" cy="374156"/>
          </a:xfrm>
        </p:grpSpPr>
        <p:sp>
          <p:nvSpPr>
            <p:cNvPr id="21" name="Freeform 21"/>
            <p:cNvSpPr/>
            <p:nvPr/>
          </p:nvSpPr>
          <p:spPr>
            <a:xfrm>
              <a:off x="0" y="0"/>
              <a:ext cx="4274726" cy="374156"/>
            </a:xfrm>
            <a:custGeom>
              <a:avLst/>
              <a:gdLst/>
              <a:ahLst/>
              <a:cxnLst/>
              <a:rect l="l" t="t" r="r" b="b"/>
              <a:pathLst>
                <a:path w="4274726" h="374156">
                  <a:moveTo>
                    <a:pt x="0" y="0"/>
                  </a:moveTo>
                  <a:lnTo>
                    <a:pt x="4274726" y="0"/>
                  </a:lnTo>
                  <a:lnTo>
                    <a:pt x="4274726" y="374156"/>
                  </a:lnTo>
                  <a:lnTo>
                    <a:pt x="0" y="374156"/>
                  </a:lnTo>
                  <a:close/>
                </a:path>
              </a:pathLst>
            </a:custGeom>
            <a:solidFill>
              <a:srgbClr val="6CCEE8">
                <a:alpha val="53725"/>
              </a:srgbClr>
            </a:solidFill>
          </p:spPr>
        </p:sp>
        <p:sp>
          <p:nvSpPr>
            <p:cNvPr id="22" name="TextBox 22"/>
            <p:cNvSpPr txBox="1"/>
            <p:nvPr/>
          </p:nvSpPr>
          <p:spPr>
            <a:xfrm>
              <a:off x="0" y="-38100"/>
              <a:ext cx="4274726" cy="412256"/>
            </a:xfrm>
            <a:prstGeom prst="rect">
              <a:avLst/>
            </a:prstGeom>
          </p:spPr>
          <p:txBody>
            <a:bodyPr lIns="50800" tIns="50800" rIns="50800" bIns="50800" rtlCol="0" anchor="ctr"/>
            <a:lstStyle/>
            <a:p>
              <a:pPr algn="ctr">
                <a:lnSpc>
                  <a:spcPts val="2659"/>
                </a:lnSpc>
              </a:pPr>
              <a:endParaRPr/>
            </a:p>
          </p:txBody>
        </p:sp>
      </p:grpSp>
      <p:sp>
        <p:nvSpPr>
          <p:cNvPr id="23" name="TextBox 23"/>
          <p:cNvSpPr txBox="1"/>
          <p:nvPr/>
        </p:nvSpPr>
        <p:spPr>
          <a:xfrm>
            <a:off x="1428651" y="719299"/>
            <a:ext cx="15430698" cy="953135"/>
          </a:xfrm>
          <a:prstGeom prst="rect">
            <a:avLst/>
          </a:prstGeom>
        </p:spPr>
        <p:txBody>
          <a:bodyPr lIns="0" tIns="0" rIns="0" bIns="0" rtlCol="0" anchor="t">
            <a:spAutoFit/>
          </a:bodyPr>
          <a:lstStyle/>
          <a:p>
            <a:pPr algn="ctr">
              <a:lnSpc>
                <a:spcPts val="7840"/>
              </a:lnSpc>
              <a:spcBef>
                <a:spcPct val="0"/>
              </a:spcBef>
            </a:pPr>
            <a:r>
              <a:rPr lang="en-US" sz="5600">
                <a:solidFill>
                  <a:srgbClr val="0C2E5E"/>
                </a:solidFill>
                <a:latin typeface="Anton"/>
                <a:ea typeface="Anton"/>
                <a:cs typeface="Anton"/>
                <a:sym typeface="Anton"/>
              </a:rPr>
              <a:t>Tài liệu tham khảo</a:t>
            </a:r>
          </a:p>
        </p:txBody>
      </p:sp>
      <p:sp>
        <p:nvSpPr>
          <p:cNvPr id="24" name="TextBox 24"/>
          <p:cNvSpPr txBox="1"/>
          <p:nvPr/>
        </p:nvSpPr>
        <p:spPr>
          <a:xfrm>
            <a:off x="1028700" y="2389720"/>
            <a:ext cx="15830649" cy="6839585"/>
          </a:xfrm>
          <a:prstGeom prst="rect">
            <a:avLst/>
          </a:prstGeom>
        </p:spPr>
        <p:txBody>
          <a:bodyPr lIns="0" tIns="0" rIns="0" bIns="0" rtlCol="0" anchor="t">
            <a:spAutoFit/>
          </a:bodyPr>
          <a:lstStyle/>
          <a:p>
            <a:pPr algn="l">
              <a:lnSpc>
                <a:spcPts val="3640"/>
              </a:lnSpc>
              <a:spcBef>
                <a:spcPct val="0"/>
              </a:spcBef>
            </a:pPr>
            <a:endParaRPr/>
          </a:p>
          <a:p>
            <a:pPr algn="l">
              <a:lnSpc>
                <a:spcPts val="3640"/>
              </a:lnSpc>
              <a:spcBef>
                <a:spcPct val="0"/>
              </a:spcBef>
            </a:pPr>
            <a:r>
              <a:rPr lang="en-US" sz="2600" b="1">
                <a:solidFill>
                  <a:srgbClr val="000000"/>
                </a:solidFill>
                <a:latin typeface="Montserrat Bold"/>
                <a:ea typeface="Montserrat Bold"/>
                <a:cs typeface="Montserrat Bold"/>
                <a:sym typeface="Montserrat Bold"/>
              </a:rPr>
              <a:t>[1]. Eliyathamby A. Selvanathan- Saroja Selvanathan- Gerald Keller. “Bus Stats 6e Textbook”. Nhà xuất bản: Cengage Learning Australia Pty Limited. Năm xuất bản: 2014</a:t>
            </a:r>
          </a:p>
          <a:p>
            <a:pPr algn="l">
              <a:lnSpc>
                <a:spcPts val="3640"/>
              </a:lnSpc>
              <a:spcBef>
                <a:spcPct val="0"/>
              </a:spcBef>
            </a:pPr>
            <a:endParaRPr lang="en-US" sz="2600" b="1">
              <a:solidFill>
                <a:srgbClr val="000000"/>
              </a:solidFill>
              <a:latin typeface="Montserrat Bold"/>
              <a:ea typeface="Montserrat Bold"/>
              <a:cs typeface="Montserrat Bold"/>
              <a:sym typeface="Montserrat Bold"/>
            </a:endParaRPr>
          </a:p>
          <a:p>
            <a:pPr algn="l">
              <a:lnSpc>
                <a:spcPts val="3640"/>
              </a:lnSpc>
              <a:spcBef>
                <a:spcPct val="0"/>
              </a:spcBef>
            </a:pPr>
            <a:r>
              <a:rPr lang="en-US" sz="2600" b="1">
                <a:solidFill>
                  <a:srgbClr val="000000"/>
                </a:solidFill>
                <a:latin typeface="Montserrat Bold"/>
                <a:ea typeface="Montserrat Bold"/>
                <a:cs typeface="Montserrat Bold"/>
                <a:sym typeface="Montserrat Bold"/>
              </a:rPr>
              <a:t>[2]. Elizabeth A. Peck- G. Geoffrey Vining- Douglas C. Montgomery."Introduction to Linear Regression Analysis". Nhà xuất bản: John Wiley &amp; Sons.</a:t>
            </a:r>
          </a:p>
          <a:p>
            <a:pPr algn="l">
              <a:lnSpc>
                <a:spcPts val="3640"/>
              </a:lnSpc>
              <a:spcBef>
                <a:spcPct val="0"/>
              </a:spcBef>
            </a:pPr>
            <a:endParaRPr lang="en-US" sz="2600" b="1">
              <a:solidFill>
                <a:srgbClr val="000000"/>
              </a:solidFill>
              <a:latin typeface="Montserrat Bold"/>
              <a:ea typeface="Montserrat Bold"/>
              <a:cs typeface="Montserrat Bold"/>
              <a:sym typeface="Montserrat Bold"/>
            </a:endParaRPr>
          </a:p>
          <a:p>
            <a:pPr algn="l">
              <a:lnSpc>
                <a:spcPts val="3640"/>
              </a:lnSpc>
              <a:spcBef>
                <a:spcPct val="0"/>
              </a:spcBef>
            </a:pPr>
            <a:r>
              <a:rPr lang="en-US" sz="2600" b="1">
                <a:solidFill>
                  <a:srgbClr val="000000"/>
                </a:solidFill>
                <a:latin typeface="Montserrat Bold"/>
                <a:ea typeface="Montserrat Bold"/>
                <a:cs typeface="Montserrat Bold"/>
                <a:sym typeface="Montserrat Bold"/>
              </a:rPr>
              <a:t>[3]. Gareth M. James- Daniela Witten- Trevor Hastie- Robert Tibshirani. "Introduction to Statistical Learning". Nhà xuất bản: Springer</a:t>
            </a:r>
          </a:p>
          <a:p>
            <a:pPr algn="l">
              <a:lnSpc>
                <a:spcPts val="3640"/>
              </a:lnSpc>
              <a:spcBef>
                <a:spcPct val="0"/>
              </a:spcBef>
            </a:pPr>
            <a:endParaRPr lang="en-US" sz="2600" b="1">
              <a:solidFill>
                <a:srgbClr val="000000"/>
              </a:solidFill>
              <a:latin typeface="Montserrat Bold"/>
              <a:ea typeface="Montserrat Bold"/>
              <a:cs typeface="Montserrat Bold"/>
              <a:sym typeface="Montserrat Bold"/>
            </a:endParaRPr>
          </a:p>
          <a:p>
            <a:pPr algn="l">
              <a:lnSpc>
                <a:spcPts val="3640"/>
              </a:lnSpc>
              <a:spcBef>
                <a:spcPct val="0"/>
              </a:spcBef>
            </a:pPr>
            <a:r>
              <a:rPr lang="en-US" sz="2600" b="1">
                <a:solidFill>
                  <a:srgbClr val="000000"/>
                </a:solidFill>
                <a:latin typeface="Montserrat Bold"/>
                <a:ea typeface="Montserrat Bold"/>
                <a:cs typeface="Montserrat Bold"/>
                <a:sym typeface="Montserrat Bold"/>
              </a:rPr>
              <a:t>[4]. Nguyễn Thị Hằng (chủ biên) , Lê Bích Phượng, Phạm Ngọc Anh. Giáo trình lý thuyết xác suất và thống kê toán học. Nhà xuất bản: Giao Thông Vận Tải</a:t>
            </a:r>
          </a:p>
          <a:p>
            <a:pPr algn="l">
              <a:lnSpc>
                <a:spcPts val="3640"/>
              </a:lnSpc>
              <a:spcBef>
                <a:spcPct val="0"/>
              </a:spcBef>
            </a:pPr>
            <a:endParaRPr lang="en-US" sz="2600" b="1">
              <a:solidFill>
                <a:srgbClr val="000000"/>
              </a:solidFill>
              <a:latin typeface="Montserrat Bold"/>
              <a:ea typeface="Montserrat Bold"/>
              <a:cs typeface="Montserrat Bold"/>
              <a:sym typeface="Montserrat Bold"/>
            </a:endParaRPr>
          </a:p>
          <a:p>
            <a:pPr algn="l">
              <a:lnSpc>
                <a:spcPts val="3640"/>
              </a:lnSpc>
              <a:spcBef>
                <a:spcPct val="0"/>
              </a:spcBef>
            </a:pPr>
            <a:r>
              <a:rPr lang="en-US" sz="2600" b="1">
                <a:solidFill>
                  <a:srgbClr val="000000"/>
                </a:solidFill>
                <a:latin typeface="Montserrat Bold"/>
                <a:ea typeface="Montserrat Bold"/>
                <a:cs typeface="Montserrat Bold"/>
                <a:sym typeface="Montserrat Bold"/>
              </a:rPr>
              <a:t>[5]. Python Official Documentation. https://docs.python.org/3/</a:t>
            </a:r>
          </a:p>
          <a:p>
            <a:pPr algn="l">
              <a:lnSpc>
                <a:spcPts val="3640"/>
              </a:lnSpc>
              <a:spcBef>
                <a:spcPct val="0"/>
              </a:spcBef>
            </a:pPr>
            <a:r>
              <a:rPr lang="en-US" sz="2600" b="1">
                <a:solidFill>
                  <a:srgbClr val="000000"/>
                </a:solidFill>
                <a:latin typeface="Montserrat Bold"/>
                <a:ea typeface="Montserrat Bold"/>
                <a:cs typeface="Montserrat Bold"/>
                <a:sym typeface="Montserrat Bold"/>
              </a:rPr>
              <a: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0646" r="-10646"/>
            </a:stretch>
          </a:blipFill>
        </p:spPr>
      </p:sp>
      <p:grpSp>
        <p:nvGrpSpPr>
          <p:cNvPr id="3" name="Group 3"/>
          <p:cNvGrpSpPr/>
          <p:nvPr/>
        </p:nvGrpSpPr>
        <p:grpSpPr>
          <a:xfrm>
            <a:off x="-4187561" y="-2308710"/>
            <a:ext cx="13331561" cy="14904419"/>
            <a:chOff x="0" y="0"/>
            <a:chExt cx="5608320" cy="6269990"/>
          </a:xfrm>
        </p:grpSpPr>
        <p:sp>
          <p:nvSpPr>
            <p:cNvPr id="4" name="Freeform 4"/>
            <p:cNvSpPr/>
            <p:nvPr/>
          </p:nvSpPr>
          <p:spPr>
            <a:xfrm>
              <a:off x="0" y="0"/>
              <a:ext cx="5608320" cy="6269990"/>
            </a:xfrm>
            <a:custGeom>
              <a:avLst/>
              <a:gdLst/>
              <a:ahLst/>
              <a:cxnLst/>
              <a:rect l="l" t="t" r="r" b="b"/>
              <a:pathLst>
                <a:path w="5608320" h="6269990">
                  <a:moveTo>
                    <a:pt x="167640" y="0"/>
                  </a:moveTo>
                  <a:lnTo>
                    <a:pt x="5608320" y="1976120"/>
                  </a:lnTo>
                  <a:lnTo>
                    <a:pt x="4323080" y="4546600"/>
                  </a:lnTo>
                  <a:lnTo>
                    <a:pt x="3837940" y="6269990"/>
                  </a:lnTo>
                  <a:lnTo>
                    <a:pt x="1267460" y="6269990"/>
                  </a:lnTo>
                  <a:lnTo>
                    <a:pt x="1546860" y="4117340"/>
                  </a:lnTo>
                  <a:lnTo>
                    <a:pt x="0" y="3596640"/>
                  </a:lnTo>
                  <a:close/>
                </a:path>
              </a:pathLst>
            </a:custGeom>
            <a:blipFill>
              <a:blip r:embed="rId3"/>
              <a:stretch>
                <a:fillRect l="-33822" r="-33822"/>
              </a:stretch>
            </a:blipFill>
          </p:spPr>
        </p:sp>
      </p:grpSp>
      <p:sp>
        <p:nvSpPr>
          <p:cNvPr id="5" name="TextBox 5"/>
          <p:cNvSpPr txBox="1"/>
          <p:nvPr/>
        </p:nvSpPr>
        <p:spPr>
          <a:xfrm>
            <a:off x="7752089" y="4479380"/>
            <a:ext cx="9841178" cy="1717086"/>
          </a:xfrm>
          <a:prstGeom prst="rect">
            <a:avLst/>
          </a:prstGeom>
        </p:spPr>
        <p:txBody>
          <a:bodyPr lIns="0" tIns="0" rIns="0" bIns="0" rtlCol="0" anchor="t">
            <a:spAutoFit/>
          </a:bodyPr>
          <a:lstStyle/>
          <a:p>
            <a:pPr algn="ctr">
              <a:lnSpc>
                <a:spcPts val="14039"/>
              </a:lnSpc>
              <a:spcBef>
                <a:spcPct val="0"/>
              </a:spcBef>
            </a:pPr>
            <a:r>
              <a:rPr lang="en-US" sz="10028">
                <a:solidFill>
                  <a:srgbClr val="2E74B6"/>
                </a:solidFill>
                <a:latin typeface="League Spartan"/>
                <a:ea typeface="League Spartan"/>
                <a:cs typeface="League Spartan"/>
                <a:sym typeface="League Spartan"/>
              </a:rPr>
              <a:t>THANK YOU</a:t>
            </a:r>
          </a:p>
        </p:txBody>
      </p:sp>
      <p:grpSp>
        <p:nvGrpSpPr>
          <p:cNvPr id="6" name="Group 6"/>
          <p:cNvGrpSpPr/>
          <p:nvPr/>
        </p:nvGrpSpPr>
        <p:grpSpPr>
          <a:xfrm rot="-802048">
            <a:off x="4860970" y="9758113"/>
            <a:ext cx="6231023" cy="252662"/>
            <a:chOff x="0" y="0"/>
            <a:chExt cx="1357495" cy="55045"/>
          </a:xfrm>
        </p:grpSpPr>
        <p:sp>
          <p:nvSpPr>
            <p:cNvPr id="7" name="Freeform 7"/>
            <p:cNvSpPr/>
            <p:nvPr/>
          </p:nvSpPr>
          <p:spPr>
            <a:xfrm>
              <a:off x="0" y="0"/>
              <a:ext cx="1357495" cy="55045"/>
            </a:xfrm>
            <a:custGeom>
              <a:avLst/>
              <a:gdLst/>
              <a:ahLst/>
              <a:cxnLst/>
              <a:rect l="l" t="t" r="r" b="b"/>
              <a:pathLst>
                <a:path w="1357495" h="55045">
                  <a:moveTo>
                    <a:pt x="0" y="0"/>
                  </a:moveTo>
                  <a:lnTo>
                    <a:pt x="1357495" y="0"/>
                  </a:lnTo>
                  <a:lnTo>
                    <a:pt x="1357495" y="55045"/>
                  </a:lnTo>
                  <a:lnTo>
                    <a:pt x="0" y="55045"/>
                  </a:lnTo>
                  <a:close/>
                </a:path>
              </a:pathLst>
            </a:custGeom>
            <a:solidFill>
              <a:srgbClr val="0C2E5E"/>
            </a:solidFill>
          </p:spPr>
        </p:sp>
        <p:sp>
          <p:nvSpPr>
            <p:cNvPr id="8" name="TextBox 8"/>
            <p:cNvSpPr txBox="1"/>
            <p:nvPr/>
          </p:nvSpPr>
          <p:spPr>
            <a:xfrm>
              <a:off x="0" y="-38100"/>
              <a:ext cx="1357495" cy="93145"/>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rot="-802048">
            <a:off x="13668305" y="50459"/>
            <a:ext cx="6231023" cy="252662"/>
            <a:chOff x="0" y="0"/>
            <a:chExt cx="1357495" cy="55045"/>
          </a:xfrm>
        </p:grpSpPr>
        <p:sp>
          <p:nvSpPr>
            <p:cNvPr id="10" name="Freeform 10"/>
            <p:cNvSpPr/>
            <p:nvPr/>
          </p:nvSpPr>
          <p:spPr>
            <a:xfrm>
              <a:off x="0" y="0"/>
              <a:ext cx="1357495" cy="55045"/>
            </a:xfrm>
            <a:custGeom>
              <a:avLst/>
              <a:gdLst/>
              <a:ahLst/>
              <a:cxnLst/>
              <a:rect l="l" t="t" r="r" b="b"/>
              <a:pathLst>
                <a:path w="1357495" h="55045">
                  <a:moveTo>
                    <a:pt x="0" y="0"/>
                  </a:moveTo>
                  <a:lnTo>
                    <a:pt x="1357495" y="0"/>
                  </a:lnTo>
                  <a:lnTo>
                    <a:pt x="1357495" y="55045"/>
                  </a:lnTo>
                  <a:lnTo>
                    <a:pt x="0" y="55045"/>
                  </a:lnTo>
                  <a:close/>
                </a:path>
              </a:pathLst>
            </a:custGeom>
            <a:solidFill>
              <a:srgbClr val="0C2E5E"/>
            </a:solidFill>
          </p:spPr>
        </p:sp>
        <p:sp>
          <p:nvSpPr>
            <p:cNvPr id="11" name="TextBox 11"/>
            <p:cNvSpPr txBox="1"/>
            <p:nvPr/>
          </p:nvSpPr>
          <p:spPr>
            <a:xfrm>
              <a:off x="0" y="-38100"/>
              <a:ext cx="1357495" cy="93145"/>
            </a:xfrm>
            <a:prstGeom prst="rect">
              <a:avLst/>
            </a:prstGeom>
          </p:spPr>
          <p:txBody>
            <a:bodyPr lIns="50800" tIns="50800" rIns="50800" bIns="50800" rtlCol="0" anchor="ctr"/>
            <a:lstStyle/>
            <a:p>
              <a:pPr algn="ctr">
                <a:lnSpc>
                  <a:spcPts val="2659"/>
                </a:lnSpc>
                <a:spcBef>
                  <a:spcPct val="0"/>
                </a:spcBef>
              </a:pPr>
              <a:endParaRPr/>
            </a:p>
          </p:txBody>
        </p:sp>
      </p:grpSp>
      <p:grpSp>
        <p:nvGrpSpPr>
          <p:cNvPr id="12" name="Group 12"/>
          <p:cNvGrpSpPr/>
          <p:nvPr/>
        </p:nvGrpSpPr>
        <p:grpSpPr>
          <a:xfrm rot="-802048">
            <a:off x="3810142" y="10563225"/>
            <a:ext cx="6231023" cy="252662"/>
            <a:chOff x="0" y="0"/>
            <a:chExt cx="1357495" cy="55045"/>
          </a:xfrm>
        </p:grpSpPr>
        <p:sp>
          <p:nvSpPr>
            <p:cNvPr id="13" name="Freeform 13"/>
            <p:cNvSpPr/>
            <p:nvPr/>
          </p:nvSpPr>
          <p:spPr>
            <a:xfrm>
              <a:off x="0" y="0"/>
              <a:ext cx="1357495" cy="55045"/>
            </a:xfrm>
            <a:custGeom>
              <a:avLst/>
              <a:gdLst/>
              <a:ahLst/>
              <a:cxnLst/>
              <a:rect l="l" t="t" r="r" b="b"/>
              <a:pathLst>
                <a:path w="1357495" h="55045">
                  <a:moveTo>
                    <a:pt x="0" y="0"/>
                  </a:moveTo>
                  <a:lnTo>
                    <a:pt x="1357495" y="0"/>
                  </a:lnTo>
                  <a:lnTo>
                    <a:pt x="1357495" y="55045"/>
                  </a:lnTo>
                  <a:lnTo>
                    <a:pt x="0" y="55045"/>
                  </a:lnTo>
                  <a:close/>
                </a:path>
              </a:pathLst>
            </a:custGeom>
            <a:solidFill>
              <a:srgbClr val="2E74B6"/>
            </a:solidFill>
          </p:spPr>
        </p:sp>
        <p:sp>
          <p:nvSpPr>
            <p:cNvPr id="14" name="TextBox 14"/>
            <p:cNvSpPr txBox="1"/>
            <p:nvPr/>
          </p:nvSpPr>
          <p:spPr>
            <a:xfrm>
              <a:off x="0" y="-38100"/>
              <a:ext cx="1357495" cy="93145"/>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rot="-802048">
            <a:off x="12617477" y="855571"/>
            <a:ext cx="6231023" cy="252662"/>
            <a:chOff x="0" y="0"/>
            <a:chExt cx="1357495" cy="55045"/>
          </a:xfrm>
        </p:grpSpPr>
        <p:sp>
          <p:nvSpPr>
            <p:cNvPr id="16" name="Freeform 16"/>
            <p:cNvSpPr/>
            <p:nvPr/>
          </p:nvSpPr>
          <p:spPr>
            <a:xfrm>
              <a:off x="0" y="0"/>
              <a:ext cx="1357495" cy="55045"/>
            </a:xfrm>
            <a:custGeom>
              <a:avLst/>
              <a:gdLst/>
              <a:ahLst/>
              <a:cxnLst/>
              <a:rect l="l" t="t" r="r" b="b"/>
              <a:pathLst>
                <a:path w="1357495" h="55045">
                  <a:moveTo>
                    <a:pt x="0" y="0"/>
                  </a:moveTo>
                  <a:lnTo>
                    <a:pt x="1357495" y="0"/>
                  </a:lnTo>
                  <a:lnTo>
                    <a:pt x="1357495" y="55045"/>
                  </a:lnTo>
                  <a:lnTo>
                    <a:pt x="0" y="55045"/>
                  </a:lnTo>
                  <a:close/>
                </a:path>
              </a:pathLst>
            </a:custGeom>
            <a:solidFill>
              <a:srgbClr val="2E74B6"/>
            </a:solidFill>
          </p:spPr>
        </p:sp>
        <p:sp>
          <p:nvSpPr>
            <p:cNvPr id="17" name="TextBox 17"/>
            <p:cNvSpPr txBox="1"/>
            <p:nvPr/>
          </p:nvSpPr>
          <p:spPr>
            <a:xfrm>
              <a:off x="0" y="-38100"/>
              <a:ext cx="1357495" cy="93145"/>
            </a:xfrm>
            <a:prstGeom prst="rect">
              <a:avLst/>
            </a:prstGeom>
          </p:spPr>
          <p:txBody>
            <a:bodyPr lIns="50800" tIns="50800" rIns="50800" bIns="50800" rtlCol="0" anchor="ctr"/>
            <a:lstStyle/>
            <a:p>
              <a:pPr algn="ctr">
                <a:lnSpc>
                  <a:spcPts val="2659"/>
                </a:lnSpc>
                <a:spcBef>
                  <a:spcPct val="0"/>
                </a:spcBef>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39973" y="946444"/>
            <a:ext cx="1577454" cy="1698470"/>
          </a:xfrm>
          <a:custGeom>
            <a:avLst/>
            <a:gdLst/>
            <a:ahLst/>
            <a:cxnLst/>
            <a:rect l="l" t="t" r="r" b="b"/>
            <a:pathLst>
              <a:path w="1577454" h="1698470">
                <a:moveTo>
                  <a:pt x="0" y="0"/>
                </a:moveTo>
                <a:lnTo>
                  <a:pt x="1577454" y="0"/>
                </a:lnTo>
                <a:lnTo>
                  <a:pt x="1577454" y="1698469"/>
                </a:lnTo>
                <a:lnTo>
                  <a:pt x="0" y="169846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3" name="Group 3"/>
          <p:cNvGrpSpPr/>
          <p:nvPr/>
        </p:nvGrpSpPr>
        <p:grpSpPr>
          <a:xfrm>
            <a:off x="13148115" y="4483445"/>
            <a:ext cx="10279770" cy="10342463"/>
            <a:chOff x="0" y="0"/>
            <a:chExt cx="6222340" cy="6260287"/>
          </a:xfrm>
        </p:grpSpPr>
        <p:sp>
          <p:nvSpPr>
            <p:cNvPr id="4" name="Freeform 4"/>
            <p:cNvSpPr/>
            <p:nvPr/>
          </p:nvSpPr>
          <p:spPr>
            <a:xfrm>
              <a:off x="0" y="0"/>
              <a:ext cx="6222365" cy="6260338"/>
            </a:xfrm>
            <a:custGeom>
              <a:avLst/>
              <a:gdLst/>
              <a:ahLst/>
              <a:cxnLst/>
              <a:rect l="l" t="t" r="r" b="b"/>
              <a:pathLst>
                <a:path w="6222365" h="6260338">
                  <a:moveTo>
                    <a:pt x="3111119" y="0"/>
                  </a:moveTo>
                  <a:lnTo>
                    <a:pt x="0" y="3111119"/>
                  </a:lnTo>
                  <a:lnTo>
                    <a:pt x="0" y="3149092"/>
                  </a:lnTo>
                  <a:lnTo>
                    <a:pt x="3111119" y="6260338"/>
                  </a:lnTo>
                  <a:lnTo>
                    <a:pt x="6222365" y="3149092"/>
                  </a:lnTo>
                  <a:lnTo>
                    <a:pt x="6222365" y="3111119"/>
                  </a:lnTo>
                  <a:lnTo>
                    <a:pt x="3111119" y="0"/>
                  </a:lnTo>
                  <a:close/>
                </a:path>
              </a:pathLst>
            </a:custGeom>
            <a:blipFill>
              <a:blip r:embed="rId5"/>
              <a:stretch>
                <a:fillRect l="-59956" r="-59956"/>
              </a:stretch>
            </a:blipFill>
          </p:spPr>
        </p:sp>
      </p:grpSp>
      <p:grpSp>
        <p:nvGrpSpPr>
          <p:cNvPr id="5" name="Group 5"/>
          <p:cNvGrpSpPr/>
          <p:nvPr/>
        </p:nvGrpSpPr>
        <p:grpSpPr>
          <a:xfrm rot="-10800000">
            <a:off x="-1553349" y="-1350169"/>
            <a:ext cx="5864292" cy="2700338"/>
            <a:chOff x="0" y="0"/>
            <a:chExt cx="1544505" cy="711200"/>
          </a:xfrm>
        </p:grpSpPr>
        <p:sp>
          <p:nvSpPr>
            <p:cNvPr id="6" name="Freeform 6"/>
            <p:cNvSpPr/>
            <p:nvPr/>
          </p:nvSpPr>
          <p:spPr>
            <a:xfrm>
              <a:off x="0" y="0"/>
              <a:ext cx="1544505" cy="711200"/>
            </a:xfrm>
            <a:custGeom>
              <a:avLst/>
              <a:gdLst/>
              <a:ahLst/>
              <a:cxnLst/>
              <a:rect l="l" t="t" r="r" b="b"/>
              <a:pathLst>
                <a:path w="1544505" h="711200">
                  <a:moveTo>
                    <a:pt x="772252" y="0"/>
                  </a:moveTo>
                  <a:lnTo>
                    <a:pt x="1544505" y="711200"/>
                  </a:lnTo>
                  <a:lnTo>
                    <a:pt x="0" y="711200"/>
                  </a:lnTo>
                  <a:lnTo>
                    <a:pt x="772252" y="0"/>
                  </a:lnTo>
                  <a:close/>
                </a:path>
              </a:pathLst>
            </a:custGeom>
            <a:solidFill>
              <a:srgbClr val="000000">
                <a:alpha val="0"/>
              </a:srgbClr>
            </a:solidFill>
            <a:ln w="57150" cap="sq">
              <a:solidFill>
                <a:srgbClr val="FFFFFF"/>
              </a:solidFill>
              <a:prstDash val="solid"/>
              <a:miter/>
            </a:ln>
          </p:spPr>
        </p:sp>
        <p:sp>
          <p:nvSpPr>
            <p:cNvPr id="7" name="TextBox 7"/>
            <p:cNvSpPr txBox="1"/>
            <p:nvPr/>
          </p:nvSpPr>
          <p:spPr>
            <a:xfrm>
              <a:off x="241329" y="292100"/>
              <a:ext cx="1061847" cy="36830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7215539" y="8776097"/>
            <a:ext cx="5864292" cy="2700338"/>
            <a:chOff x="0" y="0"/>
            <a:chExt cx="1544505" cy="711200"/>
          </a:xfrm>
        </p:grpSpPr>
        <p:sp>
          <p:nvSpPr>
            <p:cNvPr id="9" name="Freeform 9"/>
            <p:cNvSpPr/>
            <p:nvPr/>
          </p:nvSpPr>
          <p:spPr>
            <a:xfrm>
              <a:off x="0" y="0"/>
              <a:ext cx="1544505" cy="711200"/>
            </a:xfrm>
            <a:custGeom>
              <a:avLst/>
              <a:gdLst/>
              <a:ahLst/>
              <a:cxnLst/>
              <a:rect l="l" t="t" r="r" b="b"/>
              <a:pathLst>
                <a:path w="1544505" h="711200">
                  <a:moveTo>
                    <a:pt x="772252" y="0"/>
                  </a:moveTo>
                  <a:lnTo>
                    <a:pt x="1544505" y="711200"/>
                  </a:lnTo>
                  <a:lnTo>
                    <a:pt x="0" y="711200"/>
                  </a:lnTo>
                  <a:lnTo>
                    <a:pt x="772252" y="0"/>
                  </a:lnTo>
                  <a:close/>
                </a:path>
              </a:pathLst>
            </a:custGeom>
            <a:solidFill>
              <a:srgbClr val="000000">
                <a:alpha val="0"/>
              </a:srgbClr>
            </a:solidFill>
            <a:ln w="57150" cap="sq">
              <a:solidFill>
                <a:srgbClr val="FFFFFF"/>
              </a:solidFill>
              <a:prstDash val="solid"/>
              <a:miter/>
            </a:ln>
          </p:spPr>
        </p:sp>
        <p:sp>
          <p:nvSpPr>
            <p:cNvPr id="10" name="TextBox 10"/>
            <p:cNvSpPr txBox="1"/>
            <p:nvPr/>
          </p:nvSpPr>
          <p:spPr>
            <a:xfrm>
              <a:off x="241329" y="292100"/>
              <a:ext cx="1061847" cy="36830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rot="-10800000">
            <a:off x="-224351" y="-1985962"/>
            <a:ext cx="5661010" cy="2700338"/>
            <a:chOff x="0" y="0"/>
            <a:chExt cx="1490966" cy="711200"/>
          </a:xfrm>
        </p:grpSpPr>
        <p:sp>
          <p:nvSpPr>
            <p:cNvPr id="12" name="Freeform 12"/>
            <p:cNvSpPr/>
            <p:nvPr/>
          </p:nvSpPr>
          <p:spPr>
            <a:xfrm>
              <a:off x="0" y="0"/>
              <a:ext cx="1490966" cy="711200"/>
            </a:xfrm>
            <a:custGeom>
              <a:avLst/>
              <a:gdLst/>
              <a:ahLst/>
              <a:cxnLst/>
              <a:rect l="l" t="t" r="r" b="b"/>
              <a:pathLst>
                <a:path w="1490966" h="711200">
                  <a:moveTo>
                    <a:pt x="745483" y="0"/>
                  </a:moveTo>
                  <a:lnTo>
                    <a:pt x="1490966" y="711200"/>
                  </a:lnTo>
                  <a:lnTo>
                    <a:pt x="0" y="711200"/>
                  </a:lnTo>
                  <a:lnTo>
                    <a:pt x="745483" y="0"/>
                  </a:lnTo>
                  <a:close/>
                </a:path>
              </a:pathLst>
            </a:custGeom>
            <a:solidFill>
              <a:srgbClr val="000000">
                <a:alpha val="0"/>
              </a:srgbClr>
            </a:solidFill>
            <a:ln w="57150" cap="sq">
              <a:solidFill>
                <a:srgbClr val="BFE0FF"/>
              </a:solidFill>
              <a:prstDash val="solid"/>
              <a:miter/>
            </a:ln>
          </p:spPr>
        </p:sp>
        <p:sp>
          <p:nvSpPr>
            <p:cNvPr id="13" name="TextBox 13"/>
            <p:cNvSpPr txBox="1"/>
            <p:nvPr/>
          </p:nvSpPr>
          <p:spPr>
            <a:xfrm>
              <a:off x="232963" y="292100"/>
              <a:ext cx="1025039" cy="36830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10147685" y="9813850"/>
            <a:ext cx="5661010" cy="2700338"/>
            <a:chOff x="0" y="0"/>
            <a:chExt cx="1490966" cy="711200"/>
          </a:xfrm>
        </p:grpSpPr>
        <p:sp>
          <p:nvSpPr>
            <p:cNvPr id="15" name="Freeform 15"/>
            <p:cNvSpPr/>
            <p:nvPr/>
          </p:nvSpPr>
          <p:spPr>
            <a:xfrm>
              <a:off x="0" y="0"/>
              <a:ext cx="1490966" cy="711200"/>
            </a:xfrm>
            <a:custGeom>
              <a:avLst/>
              <a:gdLst/>
              <a:ahLst/>
              <a:cxnLst/>
              <a:rect l="l" t="t" r="r" b="b"/>
              <a:pathLst>
                <a:path w="1490966" h="711200">
                  <a:moveTo>
                    <a:pt x="745483" y="0"/>
                  </a:moveTo>
                  <a:lnTo>
                    <a:pt x="1490966" y="711200"/>
                  </a:lnTo>
                  <a:lnTo>
                    <a:pt x="0" y="711200"/>
                  </a:lnTo>
                  <a:lnTo>
                    <a:pt x="745483" y="0"/>
                  </a:lnTo>
                  <a:close/>
                </a:path>
              </a:pathLst>
            </a:custGeom>
            <a:solidFill>
              <a:srgbClr val="000000">
                <a:alpha val="0"/>
              </a:srgbClr>
            </a:solidFill>
            <a:ln w="57150" cap="sq">
              <a:solidFill>
                <a:srgbClr val="BFE0FF"/>
              </a:solidFill>
              <a:prstDash val="solid"/>
              <a:miter/>
            </a:ln>
          </p:spPr>
        </p:sp>
        <p:sp>
          <p:nvSpPr>
            <p:cNvPr id="16" name="TextBox 16"/>
            <p:cNvSpPr txBox="1"/>
            <p:nvPr/>
          </p:nvSpPr>
          <p:spPr>
            <a:xfrm>
              <a:off x="232963" y="292100"/>
              <a:ext cx="1025039" cy="36830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2167524" y="1028700"/>
            <a:ext cx="17231736" cy="1698470"/>
            <a:chOff x="0" y="0"/>
            <a:chExt cx="4538400" cy="447334"/>
          </a:xfrm>
        </p:grpSpPr>
        <p:sp>
          <p:nvSpPr>
            <p:cNvPr id="18" name="Freeform 18"/>
            <p:cNvSpPr/>
            <p:nvPr/>
          </p:nvSpPr>
          <p:spPr>
            <a:xfrm>
              <a:off x="0" y="0"/>
              <a:ext cx="4538400" cy="447334"/>
            </a:xfrm>
            <a:custGeom>
              <a:avLst/>
              <a:gdLst/>
              <a:ahLst/>
              <a:cxnLst/>
              <a:rect l="l" t="t" r="r" b="b"/>
              <a:pathLst>
                <a:path w="4538400" h="447334">
                  <a:moveTo>
                    <a:pt x="0" y="0"/>
                  </a:moveTo>
                  <a:lnTo>
                    <a:pt x="4538400" y="0"/>
                  </a:lnTo>
                  <a:lnTo>
                    <a:pt x="4538400" y="447334"/>
                  </a:lnTo>
                  <a:lnTo>
                    <a:pt x="0" y="447334"/>
                  </a:lnTo>
                  <a:close/>
                </a:path>
              </a:pathLst>
            </a:custGeom>
            <a:solidFill>
              <a:srgbClr val="6CCEE8">
                <a:alpha val="53725"/>
              </a:srgbClr>
            </a:solidFill>
          </p:spPr>
        </p:sp>
        <p:sp>
          <p:nvSpPr>
            <p:cNvPr id="19" name="TextBox 19"/>
            <p:cNvSpPr txBox="1"/>
            <p:nvPr/>
          </p:nvSpPr>
          <p:spPr>
            <a:xfrm>
              <a:off x="0" y="-38100"/>
              <a:ext cx="4538400" cy="485434"/>
            </a:xfrm>
            <a:prstGeom prst="rect">
              <a:avLst/>
            </a:prstGeom>
          </p:spPr>
          <p:txBody>
            <a:bodyPr lIns="50800" tIns="50800" rIns="50800" bIns="50800" rtlCol="0" anchor="ctr"/>
            <a:lstStyle/>
            <a:p>
              <a:pPr algn="ctr">
                <a:lnSpc>
                  <a:spcPts val="2659"/>
                </a:lnSpc>
              </a:pPr>
              <a:endParaRPr/>
            </a:p>
          </p:txBody>
        </p:sp>
      </p:grpSp>
      <p:sp>
        <p:nvSpPr>
          <p:cNvPr id="20" name="TextBox 20"/>
          <p:cNvSpPr txBox="1"/>
          <p:nvPr/>
        </p:nvSpPr>
        <p:spPr>
          <a:xfrm>
            <a:off x="3611939" y="1382938"/>
            <a:ext cx="14447395" cy="1907603"/>
          </a:xfrm>
          <a:prstGeom prst="rect">
            <a:avLst/>
          </a:prstGeom>
        </p:spPr>
        <p:txBody>
          <a:bodyPr lIns="0" tIns="0" rIns="0" bIns="0" rtlCol="0" anchor="t">
            <a:spAutoFit/>
          </a:bodyPr>
          <a:lstStyle/>
          <a:p>
            <a:pPr algn="l">
              <a:lnSpc>
                <a:spcPts val="7623"/>
              </a:lnSpc>
            </a:pPr>
            <a:r>
              <a:rPr lang="en-US" sz="5445">
                <a:solidFill>
                  <a:srgbClr val="0C2E5E"/>
                </a:solidFill>
                <a:latin typeface="Anton"/>
                <a:ea typeface="Anton"/>
                <a:cs typeface="Anton"/>
                <a:sym typeface="Anton"/>
              </a:rPr>
              <a:t>SƠ LƯỢC VỀ ĐỀ TÀI</a:t>
            </a:r>
          </a:p>
          <a:p>
            <a:pPr algn="l">
              <a:lnSpc>
                <a:spcPts val="7623"/>
              </a:lnSpc>
              <a:spcBef>
                <a:spcPct val="0"/>
              </a:spcBef>
            </a:pPr>
            <a:endParaRPr lang="en-US" sz="5445">
              <a:solidFill>
                <a:srgbClr val="0C2E5E"/>
              </a:solidFill>
              <a:latin typeface="Anton"/>
              <a:ea typeface="Anton"/>
              <a:cs typeface="Anton"/>
              <a:sym typeface="Anton"/>
            </a:endParaRPr>
          </a:p>
        </p:txBody>
      </p:sp>
      <p:sp>
        <p:nvSpPr>
          <p:cNvPr id="21" name="TextBox 21"/>
          <p:cNvSpPr txBox="1"/>
          <p:nvPr/>
        </p:nvSpPr>
        <p:spPr>
          <a:xfrm>
            <a:off x="2390391" y="616537"/>
            <a:ext cx="998682" cy="2110632"/>
          </a:xfrm>
          <a:prstGeom prst="rect">
            <a:avLst/>
          </a:prstGeom>
        </p:spPr>
        <p:txBody>
          <a:bodyPr lIns="0" tIns="0" rIns="0" bIns="0" rtlCol="0" anchor="t">
            <a:spAutoFit/>
          </a:bodyPr>
          <a:lstStyle/>
          <a:p>
            <a:pPr algn="l">
              <a:lnSpc>
                <a:spcPts val="17146"/>
              </a:lnSpc>
              <a:spcBef>
                <a:spcPct val="0"/>
              </a:spcBef>
            </a:pPr>
            <a:r>
              <a:rPr lang="en-US" sz="12247">
                <a:solidFill>
                  <a:srgbClr val="0C2E5E"/>
                </a:solidFill>
                <a:latin typeface="Archivo Black"/>
                <a:ea typeface="Archivo Black"/>
                <a:cs typeface="Archivo Black"/>
                <a:sym typeface="Archivo Black"/>
              </a:rPr>
              <a:t>1</a:t>
            </a:r>
          </a:p>
        </p:txBody>
      </p:sp>
      <p:sp>
        <p:nvSpPr>
          <p:cNvPr id="22" name="TextBox 22"/>
          <p:cNvSpPr txBox="1"/>
          <p:nvPr/>
        </p:nvSpPr>
        <p:spPr>
          <a:xfrm>
            <a:off x="4232905" y="2954886"/>
            <a:ext cx="14447395" cy="1061834"/>
          </a:xfrm>
          <a:prstGeom prst="rect">
            <a:avLst/>
          </a:prstGeom>
        </p:spPr>
        <p:txBody>
          <a:bodyPr lIns="0" tIns="0" rIns="0" bIns="0" rtlCol="0" anchor="t">
            <a:spAutoFit/>
          </a:bodyPr>
          <a:lstStyle/>
          <a:p>
            <a:pPr algn="l">
              <a:lnSpc>
                <a:spcPts val="7623"/>
              </a:lnSpc>
              <a:spcBef>
                <a:spcPct val="0"/>
              </a:spcBef>
            </a:pPr>
            <a:r>
              <a:rPr lang="en-US" sz="5445" b="1">
                <a:solidFill>
                  <a:srgbClr val="000000"/>
                </a:solidFill>
                <a:latin typeface="Heading Now 61-68 Bold"/>
                <a:ea typeface="Heading Now 61-68 Bold"/>
                <a:cs typeface="Heading Now 61-68 Bold"/>
                <a:sym typeface="Heading Now 61-68 Bold"/>
              </a:rPr>
              <a:t>TÍNH CẤP THIẾT</a:t>
            </a:r>
          </a:p>
        </p:txBody>
      </p:sp>
      <p:sp>
        <p:nvSpPr>
          <p:cNvPr id="23" name="TextBox 23"/>
          <p:cNvSpPr txBox="1"/>
          <p:nvPr/>
        </p:nvSpPr>
        <p:spPr>
          <a:xfrm>
            <a:off x="2606154" y="2960674"/>
            <a:ext cx="2553308" cy="1145509"/>
          </a:xfrm>
          <a:prstGeom prst="rect">
            <a:avLst/>
          </a:prstGeom>
        </p:spPr>
        <p:txBody>
          <a:bodyPr lIns="0" tIns="0" rIns="0" bIns="0" rtlCol="0" anchor="t">
            <a:spAutoFit/>
          </a:bodyPr>
          <a:lstStyle/>
          <a:p>
            <a:pPr algn="l">
              <a:lnSpc>
                <a:spcPts val="9228"/>
              </a:lnSpc>
              <a:spcBef>
                <a:spcPct val="0"/>
              </a:spcBef>
            </a:pPr>
            <a:r>
              <a:rPr lang="en-US" sz="6591">
                <a:solidFill>
                  <a:srgbClr val="0C2E5E"/>
                </a:solidFill>
                <a:latin typeface="Archivo Black"/>
                <a:ea typeface="Archivo Black"/>
                <a:cs typeface="Archivo Black"/>
                <a:sym typeface="Archivo Black"/>
              </a:rPr>
              <a:t>1.1</a:t>
            </a:r>
          </a:p>
        </p:txBody>
      </p:sp>
      <p:sp>
        <p:nvSpPr>
          <p:cNvPr id="24" name="TextBox 24"/>
          <p:cNvSpPr txBox="1"/>
          <p:nvPr/>
        </p:nvSpPr>
        <p:spPr>
          <a:xfrm>
            <a:off x="723299" y="5009464"/>
            <a:ext cx="16460033" cy="416653"/>
          </a:xfrm>
          <a:prstGeom prst="rect">
            <a:avLst/>
          </a:prstGeom>
        </p:spPr>
        <p:txBody>
          <a:bodyPr lIns="0" tIns="0" rIns="0" bIns="0" rtlCol="0" anchor="t">
            <a:spAutoFit/>
          </a:bodyPr>
          <a:lstStyle/>
          <a:p>
            <a:pPr marL="545375" lvl="1" indent="-272687" algn="just">
              <a:lnSpc>
                <a:spcPts val="3536"/>
              </a:lnSpc>
              <a:spcBef>
                <a:spcPct val="0"/>
              </a:spcBef>
              <a:buFont typeface="Arial"/>
              <a:buChar char="•"/>
            </a:pPr>
            <a:r>
              <a:rPr lang="en-US" sz="2526" b="1" dirty="0" err="1">
                <a:solidFill>
                  <a:srgbClr val="000000"/>
                </a:solidFill>
                <a:latin typeface="Montserrat Bold"/>
                <a:ea typeface="Montserrat Bold"/>
                <a:cs typeface="Montserrat Bold"/>
                <a:sym typeface="Montserrat Bold"/>
              </a:rPr>
              <a:t>Thứ</a:t>
            </a:r>
            <a:r>
              <a:rPr lang="en-US" sz="2526" b="1" dirty="0">
                <a:solidFill>
                  <a:srgbClr val="000000"/>
                </a:solidFill>
                <a:latin typeface="Montserrat Bold"/>
                <a:ea typeface="Montserrat Bold"/>
                <a:cs typeface="Montserrat Bold"/>
                <a:sym typeface="Montserrat Bold"/>
              </a:rPr>
              <a:t> </a:t>
            </a:r>
            <a:r>
              <a:rPr lang="en-US" sz="2526" b="1" dirty="0" err="1">
                <a:solidFill>
                  <a:srgbClr val="000000"/>
                </a:solidFill>
                <a:latin typeface="Montserrat Bold"/>
                <a:ea typeface="Montserrat Bold"/>
                <a:cs typeface="Montserrat Bold"/>
                <a:sym typeface="Montserrat Bold"/>
              </a:rPr>
              <a:t>nhất</a:t>
            </a:r>
            <a:r>
              <a:rPr lang="en-US" sz="2526" dirty="0">
                <a:solidFill>
                  <a:srgbClr val="000000"/>
                </a:solidFill>
                <a:latin typeface="Montserrat"/>
                <a:ea typeface="Montserrat"/>
                <a:cs typeface="Montserrat"/>
                <a:sym typeface="Montserrat"/>
              </a:rPr>
              <a:t>, </a:t>
            </a:r>
            <a:r>
              <a:rPr lang="en-US" sz="2630" dirty="0">
                <a:solidFill>
                  <a:srgbClr val="000000"/>
                </a:solidFill>
                <a:latin typeface="Montserrat"/>
                <a:ea typeface="Montserrat"/>
                <a:cs typeface="Montserrat"/>
                <a:sym typeface="Montserrat"/>
              </a:rPr>
              <a:t>xu </a:t>
            </a:r>
            <a:r>
              <a:rPr lang="en-US" sz="2630" dirty="0" err="1">
                <a:solidFill>
                  <a:srgbClr val="000000"/>
                </a:solidFill>
                <a:latin typeface="Montserrat"/>
                <a:ea typeface="Montserrat"/>
                <a:cs typeface="Montserrat"/>
                <a:sym typeface="Montserrat"/>
              </a:rPr>
              <a:t>hướng</a:t>
            </a:r>
            <a:r>
              <a:rPr lang="en-US" sz="2630" dirty="0">
                <a:solidFill>
                  <a:srgbClr val="000000"/>
                </a:solidFill>
                <a:latin typeface="Montserrat"/>
                <a:ea typeface="Montserrat"/>
                <a:cs typeface="Montserrat"/>
                <a:sym typeface="Montserrat"/>
              </a:rPr>
              <a:t> </a:t>
            </a:r>
            <a:r>
              <a:rPr lang="en-US" sz="2630" dirty="0" err="1">
                <a:solidFill>
                  <a:srgbClr val="000000"/>
                </a:solidFill>
                <a:latin typeface="Montserrat"/>
                <a:ea typeface="Montserrat"/>
                <a:cs typeface="Montserrat"/>
                <a:sym typeface="Montserrat"/>
              </a:rPr>
              <a:t>công</a:t>
            </a:r>
            <a:r>
              <a:rPr lang="en-US" sz="2630" dirty="0">
                <a:solidFill>
                  <a:srgbClr val="000000"/>
                </a:solidFill>
                <a:latin typeface="Montserrat"/>
                <a:ea typeface="Montserrat"/>
                <a:cs typeface="Montserrat"/>
                <a:sym typeface="Montserrat"/>
              </a:rPr>
              <a:t> </a:t>
            </a:r>
            <a:r>
              <a:rPr lang="en-US" sz="2630" dirty="0" err="1">
                <a:solidFill>
                  <a:srgbClr val="000000"/>
                </a:solidFill>
                <a:latin typeface="Montserrat"/>
                <a:ea typeface="Montserrat"/>
                <a:cs typeface="Montserrat"/>
                <a:sym typeface="Montserrat"/>
              </a:rPr>
              <a:t>nghệ</a:t>
            </a:r>
            <a:r>
              <a:rPr lang="en-US" sz="2630" dirty="0">
                <a:solidFill>
                  <a:srgbClr val="000000"/>
                </a:solidFill>
                <a:latin typeface="Montserrat"/>
                <a:ea typeface="Montserrat"/>
                <a:cs typeface="Montserrat"/>
                <a:sym typeface="Montserrat"/>
              </a:rPr>
              <a:t> </a:t>
            </a:r>
            <a:r>
              <a:rPr lang="en-US" sz="2630" dirty="0" err="1">
                <a:solidFill>
                  <a:srgbClr val="000000"/>
                </a:solidFill>
                <a:latin typeface="Montserrat"/>
                <a:ea typeface="Montserrat"/>
                <a:cs typeface="Montserrat"/>
                <a:sym typeface="Montserrat"/>
              </a:rPr>
              <a:t>phát</a:t>
            </a:r>
            <a:r>
              <a:rPr lang="en-US" sz="2630" dirty="0">
                <a:solidFill>
                  <a:srgbClr val="000000"/>
                </a:solidFill>
                <a:latin typeface="Montserrat"/>
                <a:ea typeface="Montserrat"/>
                <a:cs typeface="Montserrat"/>
                <a:sym typeface="Montserrat"/>
              </a:rPr>
              <a:t> </a:t>
            </a:r>
            <a:r>
              <a:rPr lang="en-US" sz="2630" dirty="0" err="1">
                <a:solidFill>
                  <a:srgbClr val="000000"/>
                </a:solidFill>
                <a:latin typeface="Montserrat"/>
                <a:ea typeface="Montserrat"/>
                <a:cs typeface="Montserrat"/>
                <a:sym typeface="Montserrat"/>
              </a:rPr>
              <a:t>triển</a:t>
            </a:r>
            <a:r>
              <a:rPr lang="en-US" sz="2630" dirty="0">
                <a:solidFill>
                  <a:srgbClr val="000000"/>
                </a:solidFill>
                <a:latin typeface="Montserrat"/>
                <a:ea typeface="Montserrat"/>
                <a:cs typeface="Montserrat"/>
                <a:sym typeface="Montserrat"/>
              </a:rPr>
              <a:t> </a:t>
            </a:r>
            <a:r>
              <a:rPr lang="en-US" sz="2630" dirty="0" err="1">
                <a:solidFill>
                  <a:srgbClr val="000000"/>
                </a:solidFill>
                <a:latin typeface="Montserrat"/>
                <a:ea typeface="Montserrat"/>
                <a:cs typeface="Montserrat"/>
                <a:sym typeface="Montserrat"/>
              </a:rPr>
              <a:t>mạnh</a:t>
            </a:r>
            <a:r>
              <a:rPr lang="en-US" sz="2630" dirty="0">
                <a:solidFill>
                  <a:srgbClr val="000000"/>
                </a:solidFill>
                <a:latin typeface="Montserrat"/>
                <a:ea typeface="Montserrat"/>
                <a:cs typeface="Montserrat"/>
                <a:sym typeface="Montserrat"/>
              </a:rPr>
              <a:t>, </a:t>
            </a:r>
            <a:r>
              <a:rPr lang="en-US" sz="2630" dirty="0" err="1">
                <a:solidFill>
                  <a:srgbClr val="000000"/>
                </a:solidFill>
                <a:latin typeface="Montserrat"/>
                <a:ea typeface="Montserrat"/>
                <a:cs typeface="Montserrat"/>
                <a:sym typeface="Montserrat"/>
              </a:rPr>
              <a:t>lượng</a:t>
            </a:r>
            <a:r>
              <a:rPr lang="en-US" sz="2630" dirty="0">
                <a:solidFill>
                  <a:srgbClr val="000000"/>
                </a:solidFill>
                <a:latin typeface="Montserrat"/>
                <a:ea typeface="Montserrat"/>
                <a:cs typeface="Montserrat"/>
                <a:sym typeface="Montserrat"/>
              </a:rPr>
              <a:t> </a:t>
            </a:r>
            <a:r>
              <a:rPr lang="en-US" sz="2630" dirty="0" err="1">
                <a:solidFill>
                  <a:srgbClr val="000000"/>
                </a:solidFill>
                <a:latin typeface="Montserrat"/>
                <a:ea typeface="Montserrat"/>
                <a:cs typeface="Montserrat"/>
                <a:sym typeface="Montserrat"/>
              </a:rPr>
              <a:t>dữ</a:t>
            </a:r>
            <a:r>
              <a:rPr lang="en-US" sz="2630" dirty="0">
                <a:solidFill>
                  <a:srgbClr val="000000"/>
                </a:solidFill>
                <a:latin typeface="Montserrat"/>
                <a:ea typeface="Montserrat"/>
                <a:cs typeface="Montserrat"/>
                <a:sym typeface="Montserrat"/>
              </a:rPr>
              <a:t> </a:t>
            </a:r>
            <a:r>
              <a:rPr lang="en-US" sz="2630" dirty="0" err="1">
                <a:solidFill>
                  <a:srgbClr val="000000"/>
                </a:solidFill>
                <a:latin typeface="Montserrat"/>
                <a:ea typeface="Montserrat"/>
                <a:cs typeface="Montserrat"/>
                <a:sym typeface="Montserrat"/>
              </a:rPr>
              <a:t>liệu</a:t>
            </a:r>
            <a:r>
              <a:rPr lang="en-US" sz="2630" dirty="0">
                <a:solidFill>
                  <a:srgbClr val="000000"/>
                </a:solidFill>
                <a:latin typeface="Montserrat"/>
                <a:ea typeface="Montserrat"/>
                <a:cs typeface="Montserrat"/>
                <a:sym typeface="Montserrat"/>
              </a:rPr>
              <a:t> </a:t>
            </a:r>
            <a:r>
              <a:rPr lang="en-US" sz="2630" dirty="0" err="1">
                <a:solidFill>
                  <a:srgbClr val="000000"/>
                </a:solidFill>
                <a:latin typeface="Montserrat"/>
                <a:ea typeface="Montserrat"/>
                <a:cs typeface="Montserrat"/>
                <a:sym typeface="Montserrat"/>
              </a:rPr>
              <a:t>ngày</a:t>
            </a:r>
            <a:r>
              <a:rPr lang="en-US" sz="2630" dirty="0">
                <a:solidFill>
                  <a:srgbClr val="000000"/>
                </a:solidFill>
                <a:latin typeface="Montserrat"/>
                <a:ea typeface="Montserrat"/>
                <a:cs typeface="Montserrat"/>
                <a:sym typeface="Montserrat"/>
              </a:rPr>
              <a:t> </a:t>
            </a:r>
            <a:r>
              <a:rPr lang="en-US" sz="2630" dirty="0" err="1">
                <a:solidFill>
                  <a:srgbClr val="000000"/>
                </a:solidFill>
                <a:latin typeface="Montserrat"/>
                <a:ea typeface="Montserrat"/>
                <a:cs typeface="Montserrat"/>
                <a:sym typeface="Montserrat"/>
              </a:rPr>
              <a:t>càng</a:t>
            </a:r>
            <a:r>
              <a:rPr lang="en-US" sz="2630" dirty="0">
                <a:solidFill>
                  <a:srgbClr val="000000"/>
                </a:solidFill>
                <a:latin typeface="Montserrat"/>
                <a:ea typeface="Montserrat"/>
                <a:cs typeface="Montserrat"/>
                <a:sym typeface="Montserrat"/>
              </a:rPr>
              <a:t> </a:t>
            </a:r>
            <a:r>
              <a:rPr lang="en-US" sz="2630" dirty="0" err="1">
                <a:solidFill>
                  <a:srgbClr val="000000"/>
                </a:solidFill>
                <a:latin typeface="Montserrat"/>
                <a:ea typeface="Montserrat"/>
                <a:cs typeface="Montserrat"/>
                <a:sym typeface="Montserrat"/>
              </a:rPr>
              <a:t>trở</a:t>
            </a:r>
            <a:r>
              <a:rPr lang="en-US" sz="2630" dirty="0">
                <a:solidFill>
                  <a:srgbClr val="000000"/>
                </a:solidFill>
                <a:latin typeface="Montserrat"/>
                <a:ea typeface="Montserrat"/>
                <a:cs typeface="Montserrat"/>
                <a:sym typeface="Montserrat"/>
              </a:rPr>
              <a:t> </a:t>
            </a:r>
            <a:r>
              <a:rPr lang="en-US" sz="2630" dirty="0" err="1">
                <a:solidFill>
                  <a:srgbClr val="000000"/>
                </a:solidFill>
                <a:latin typeface="Montserrat"/>
                <a:ea typeface="Montserrat"/>
                <a:cs typeface="Montserrat"/>
                <a:sym typeface="Montserrat"/>
              </a:rPr>
              <a:t>nên</a:t>
            </a:r>
            <a:r>
              <a:rPr lang="en-US" sz="2630" dirty="0">
                <a:solidFill>
                  <a:srgbClr val="000000"/>
                </a:solidFill>
                <a:latin typeface="Montserrat"/>
                <a:ea typeface="Montserrat"/>
                <a:cs typeface="Montserrat"/>
                <a:sym typeface="Montserrat"/>
              </a:rPr>
              <a:t> </a:t>
            </a:r>
            <a:r>
              <a:rPr lang="en-US" sz="2630" dirty="0" err="1">
                <a:solidFill>
                  <a:srgbClr val="000000"/>
                </a:solidFill>
                <a:latin typeface="Montserrat"/>
                <a:ea typeface="Montserrat"/>
                <a:cs typeface="Montserrat"/>
                <a:sym typeface="Montserrat"/>
              </a:rPr>
              <a:t>đa</a:t>
            </a:r>
            <a:r>
              <a:rPr lang="en-US" sz="2630" dirty="0">
                <a:solidFill>
                  <a:srgbClr val="000000"/>
                </a:solidFill>
                <a:latin typeface="Montserrat"/>
                <a:ea typeface="Montserrat"/>
                <a:cs typeface="Montserrat"/>
                <a:sym typeface="Montserrat"/>
              </a:rPr>
              <a:t> </a:t>
            </a:r>
            <a:r>
              <a:rPr lang="en-US" sz="2630" dirty="0" err="1">
                <a:solidFill>
                  <a:srgbClr val="000000"/>
                </a:solidFill>
                <a:latin typeface="Montserrat"/>
                <a:ea typeface="Montserrat"/>
                <a:cs typeface="Montserrat"/>
                <a:sym typeface="Montserrat"/>
              </a:rPr>
              <a:t>dạng</a:t>
            </a:r>
            <a:r>
              <a:rPr lang="en-US" sz="2630" dirty="0">
                <a:solidFill>
                  <a:srgbClr val="000000"/>
                </a:solidFill>
                <a:latin typeface="Montserrat"/>
                <a:ea typeface="Montserrat"/>
                <a:cs typeface="Montserrat"/>
                <a:sym typeface="Montserrat"/>
              </a:rPr>
              <a:t>.</a:t>
            </a:r>
          </a:p>
        </p:txBody>
      </p:sp>
      <p:sp>
        <p:nvSpPr>
          <p:cNvPr id="25" name="TextBox 25"/>
          <p:cNvSpPr txBox="1"/>
          <p:nvPr/>
        </p:nvSpPr>
        <p:spPr>
          <a:xfrm>
            <a:off x="723298" y="6009468"/>
            <a:ext cx="16460033" cy="1862498"/>
          </a:xfrm>
          <a:prstGeom prst="rect">
            <a:avLst/>
          </a:prstGeom>
        </p:spPr>
        <p:txBody>
          <a:bodyPr lIns="0" tIns="0" rIns="0" bIns="0" rtlCol="0" anchor="t">
            <a:spAutoFit/>
          </a:bodyPr>
          <a:lstStyle/>
          <a:p>
            <a:pPr algn="just">
              <a:lnSpc>
                <a:spcPts val="3676"/>
              </a:lnSpc>
              <a:spcBef>
                <a:spcPct val="0"/>
              </a:spcBef>
            </a:pPr>
            <a:endParaRPr dirty="0"/>
          </a:p>
          <a:p>
            <a:pPr marL="566964" lvl="1" indent="-283482" algn="just">
              <a:lnSpc>
                <a:spcPts val="3676"/>
              </a:lnSpc>
              <a:spcBef>
                <a:spcPct val="0"/>
              </a:spcBef>
              <a:buFont typeface="Arial"/>
              <a:buChar char="•"/>
            </a:pPr>
            <a:r>
              <a:rPr lang="en-US" sz="2626" b="1" dirty="0" err="1">
                <a:solidFill>
                  <a:srgbClr val="000000"/>
                </a:solidFill>
                <a:latin typeface="Montserrat Bold"/>
                <a:ea typeface="Montserrat Bold"/>
                <a:cs typeface="Montserrat Bold"/>
                <a:sym typeface="Montserrat Bold"/>
              </a:rPr>
              <a:t>Thứ</a:t>
            </a:r>
            <a:r>
              <a:rPr lang="en-US" sz="2626" b="1" dirty="0">
                <a:solidFill>
                  <a:srgbClr val="000000"/>
                </a:solidFill>
                <a:latin typeface="Montserrat Bold"/>
                <a:ea typeface="Montserrat Bold"/>
                <a:cs typeface="Montserrat Bold"/>
                <a:sym typeface="Montserrat Bold"/>
              </a:rPr>
              <a:t> </a:t>
            </a:r>
            <a:r>
              <a:rPr lang="en-US" sz="2626" b="1" dirty="0" err="1">
                <a:solidFill>
                  <a:srgbClr val="000000"/>
                </a:solidFill>
                <a:latin typeface="Montserrat Bold"/>
                <a:ea typeface="Montserrat Bold"/>
                <a:cs typeface="Montserrat Bold"/>
                <a:sym typeface="Montserrat Bold"/>
              </a:rPr>
              <a:t>hai</a:t>
            </a:r>
            <a:r>
              <a:rPr lang="en-US" sz="2626" dirty="0">
                <a:solidFill>
                  <a:srgbClr val="000000"/>
                </a:solidFill>
                <a:latin typeface="Montserrat"/>
                <a:ea typeface="Montserrat"/>
                <a:cs typeface="Montserrat"/>
                <a:sym typeface="Montserrat"/>
              </a:rPr>
              <a:t>, </a:t>
            </a:r>
            <a:r>
              <a:rPr lang="en-US" sz="2626" dirty="0" err="1">
                <a:solidFill>
                  <a:srgbClr val="000000"/>
                </a:solidFill>
                <a:latin typeface="Montserrat"/>
                <a:ea typeface="Montserrat"/>
                <a:cs typeface="Montserrat"/>
                <a:sym typeface="Montserrat"/>
              </a:rPr>
              <a:t>những</a:t>
            </a:r>
            <a:r>
              <a:rPr lang="en-US" sz="2626" dirty="0">
                <a:solidFill>
                  <a:srgbClr val="000000"/>
                </a:solidFill>
                <a:latin typeface="Montserrat"/>
                <a:ea typeface="Montserrat"/>
                <a:cs typeface="Montserrat"/>
                <a:sym typeface="Montserrat"/>
              </a:rPr>
              <a:t> </a:t>
            </a:r>
            <a:r>
              <a:rPr lang="en-US" sz="2626" dirty="0" err="1">
                <a:solidFill>
                  <a:srgbClr val="000000"/>
                </a:solidFill>
                <a:latin typeface="Montserrat"/>
                <a:ea typeface="Montserrat"/>
                <a:cs typeface="Montserrat"/>
                <a:sym typeface="Montserrat"/>
              </a:rPr>
              <a:t>bài</a:t>
            </a:r>
            <a:r>
              <a:rPr lang="en-US" sz="2626" dirty="0">
                <a:solidFill>
                  <a:srgbClr val="000000"/>
                </a:solidFill>
                <a:latin typeface="Montserrat"/>
                <a:ea typeface="Montserrat"/>
                <a:cs typeface="Montserrat"/>
                <a:sym typeface="Montserrat"/>
              </a:rPr>
              <a:t> </a:t>
            </a:r>
            <a:r>
              <a:rPr lang="en-US" sz="2626" dirty="0" err="1">
                <a:solidFill>
                  <a:srgbClr val="000000"/>
                </a:solidFill>
                <a:latin typeface="Montserrat"/>
                <a:ea typeface="Montserrat"/>
                <a:cs typeface="Montserrat"/>
                <a:sym typeface="Montserrat"/>
              </a:rPr>
              <a:t>toán</a:t>
            </a:r>
            <a:r>
              <a:rPr lang="en-US" sz="2626" dirty="0">
                <a:solidFill>
                  <a:srgbClr val="000000"/>
                </a:solidFill>
                <a:latin typeface="Montserrat"/>
                <a:ea typeface="Montserrat"/>
                <a:cs typeface="Montserrat"/>
                <a:sym typeface="Montserrat"/>
              </a:rPr>
              <a:t> </a:t>
            </a:r>
            <a:r>
              <a:rPr lang="en-US" sz="2626" dirty="0" err="1">
                <a:solidFill>
                  <a:srgbClr val="000000"/>
                </a:solidFill>
                <a:latin typeface="Montserrat"/>
                <a:ea typeface="Montserrat"/>
                <a:cs typeface="Montserrat"/>
                <a:sym typeface="Montserrat"/>
              </a:rPr>
              <a:t>thống</a:t>
            </a:r>
            <a:r>
              <a:rPr lang="en-US" sz="2626" dirty="0">
                <a:solidFill>
                  <a:srgbClr val="000000"/>
                </a:solidFill>
                <a:latin typeface="Montserrat"/>
                <a:ea typeface="Montserrat"/>
                <a:cs typeface="Montserrat"/>
                <a:sym typeface="Montserrat"/>
              </a:rPr>
              <a:t> </a:t>
            </a:r>
            <a:r>
              <a:rPr lang="en-US" sz="2626" dirty="0" err="1">
                <a:solidFill>
                  <a:srgbClr val="000000"/>
                </a:solidFill>
                <a:latin typeface="Montserrat"/>
                <a:ea typeface="Montserrat"/>
                <a:cs typeface="Montserrat"/>
                <a:sym typeface="Montserrat"/>
              </a:rPr>
              <a:t>kê</a:t>
            </a:r>
            <a:r>
              <a:rPr lang="en-US" sz="2626" dirty="0">
                <a:solidFill>
                  <a:srgbClr val="000000"/>
                </a:solidFill>
                <a:latin typeface="Montserrat"/>
                <a:ea typeface="Montserrat"/>
                <a:cs typeface="Montserrat"/>
                <a:sym typeface="Montserrat"/>
              </a:rPr>
              <a:t> </a:t>
            </a:r>
            <a:r>
              <a:rPr lang="en-US" sz="2626" dirty="0" err="1">
                <a:solidFill>
                  <a:srgbClr val="000000"/>
                </a:solidFill>
                <a:latin typeface="Montserrat"/>
                <a:ea typeface="Montserrat"/>
                <a:cs typeface="Montserrat"/>
                <a:sym typeface="Montserrat"/>
              </a:rPr>
              <a:t>đóng</a:t>
            </a:r>
            <a:r>
              <a:rPr lang="en-US" sz="2626" dirty="0">
                <a:solidFill>
                  <a:srgbClr val="000000"/>
                </a:solidFill>
                <a:latin typeface="Montserrat"/>
                <a:ea typeface="Montserrat"/>
                <a:cs typeface="Montserrat"/>
                <a:sym typeface="Montserrat"/>
              </a:rPr>
              <a:t> </a:t>
            </a:r>
            <a:r>
              <a:rPr lang="en-US" sz="2626" dirty="0" err="1">
                <a:solidFill>
                  <a:srgbClr val="000000"/>
                </a:solidFill>
                <a:latin typeface="Montserrat"/>
                <a:ea typeface="Montserrat"/>
                <a:cs typeface="Montserrat"/>
                <a:sym typeface="Montserrat"/>
              </a:rPr>
              <a:t>vai</a:t>
            </a:r>
            <a:r>
              <a:rPr lang="en-US" sz="2626" dirty="0">
                <a:solidFill>
                  <a:srgbClr val="000000"/>
                </a:solidFill>
                <a:latin typeface="Montserrat"/>
                <a:ea typeface="Montserrat"/>
                <a:cs typeface="Montserrat"/>
                <a:sym typeface="Montserrat"/>
              </a:rPr>
              <a:t> </a:t>
            </a:r>
            <a:r>
              <a:rPr lang="en-US" sz="2626" dirty="0" err="1">
                <a:solidFill>
                  <a:srgbClr val="000000"/>
                </a:solidFill>
                <a:latin typeface="Montserrat"/>
                <a:ea typeface="Montserrat"/>
                <a:cs typeface="Montserrat"/>
                <a:sym typeface="Montserrat"/>
              </a:rPr>
              <a:t>trò</a:t>
            </a:r>
            <a:r>
              <a:rPr lang="en-US" sz="2626" dirty="0">
                <a:solidFill>
                  <a:srgbClr val="000000"/>
                </a:solidFill>
                <a:latin typeface="Montserrat"/>
                <a:ea typeface="Montserrat"/>
                <a:cs typeface="Montserrat"/>
                <a:sym typeface="Montserrat"/>
              </a:rPr>
              <a:t> </a:t>
            </a:r>
            <a:r>
              <a:rPr lang="en-US" sz="2626" dirty="0" err="1">
                <a:solidFill>
                  <a:srgbClr val="000000"/>
                </a:solidFill>
                <a:latin typeface="Montserrat"/>
                <a:ea typeface="Montserrat"/>
                <a:cs typeface="Montserrat"/>
                <a:sym typeface="Montserrat"/>
              </a:rPr>
              <a:t>không</a:t>
            </a:r>
            <a:r>
              <a:rPr lang="en-US" sz="2626" dirty="0">
                <a:solidFill>
                  <a:srgbClr val="000000"/>
                </a:solidFill>
                <a:latin typeface="Montserrat"/>
                <a:ea typeface="Montserrat"/>
                <a:cs typeface="Montserrat"/>
                <a:sym typeface="Montserrat"/>
              </a:rPr>
              <a:t> </a:t>
            </a:r>
            <a:r>
              <a:rPr lang="en-US" sz="2626" dirty="0" err="1">
                <a:solidFill>
                  <a:srgbClr val="000000"/>
                </a:solidFill>
                <a:latin typeface="Montserrat"/>
                <a:ea typeface="Montserrat"/>
                <a:cs typeface="Montserrat"/>
                <a:sym typeface="Montserrat"/>
              </a:rPr>
              <a:t>thể</a:t>
            </a:r>
            <a:r>
              <a:rPr lang="en-US" sz="2626" dirty="0">
                <a:solidFill>
                  <a:srgbClr val="000000"/>
                </a:solidFill>
                <a:latin typeface="Montserrat"/>
                <a:ea typeface="Montserrat"/>
                <a:cs typeface="Montserrat"/>
                <a:sym typeface="Montserrat"/>
              </a:rPr>
              <a:t> </a:t>
            </a:r>
            <a:r>
              <a:rPr lang="en-US" sz="2626" dirty="0" err="1">
                <a:solidFill>
                  <a:srgbClr val="000000"/>
                </a:solidFill>
                <a:latin typeface="Montserrat"/>
                <a:ea typeface="Montserrat"/>
                <a:cs typeface="Montserrat"/>
                <a:sym typeface="Montserrat"/>
              </a:rPr>
              <a:t>thiếu</a:t>
            </a:r>
            <a:r>
              <a:rPr lang="en-US" sz="2626" dirty="0">
                <a:solidFill>
                  <a:srgbClr val="000000"/>
                </a:solidFill>
                <a:latin typeface="Montserrat"/>
                <a:ea typeface="Montserrat"/>
                <a:cs typeface="Montserrat"/>
                <a:sym typeface="Montserrat"/>
              </a:rPr>
              <a:t> </a:t>
            </a:r>
            <a:r>
              <a:rPr lang="en-US" sz="2626" dirty="0" err="1">
                <a:solidFill>
                  <a:srgbClr val="000000"/>
                </a:solidFill>
                <a:latin typeface="Montserrat"/>
                <a:ea typeface="Montserrat"/>
                <a:cs typeface="Montserrat"/>
                <a:sym typeface="Montserrat"/>
              </a:rPr>
              <a:t>trong</a:t>
            </a:r>
            <a:r>
              <a:rPr lang="en-US" sz="2626" dirty="0">
                <a:solidFill>
                  <a:srgbClr val="000000"/>
                </a:solidFill>
                <a:latin typeface="Montserrat"/>
                <a:ea typeface="Montserrat"/>
                <a:cs typeface="Montserrat"/>
                <a:sym typeface="Montserrat"/>
              </a:rPr>
              <a:t> </a:t>
            </a:r>
            <a:r>
              <a:rPr lang="en-US" sz="2626" dirty="0" err="1">
                <a:solidFill>
                  <a:srgbClr val="000000"/>
                </a:solidFill>
                <a:latin typeface="Montserrat"/>
                <a:ea typeface="Montserrat"/>
                <a:cs typeface="Montserrat"/>
                <a:sym typeface="Montserrat"/>
              </a:rPr>
              <a:t>việc</a:t>
            </a:r>
            <a:r>
              <a:rPr lang="en-US" sz="2626" dirty="0">
                <a:solidFill>
                  <a:srgbClr val="000000"/>
                </a:solidFill>
                <a:latin typeface="Montserrat"/>
                <a:ea typeface="Montserrat"/>
                <a:cs typeface="Montserrat"/>
                <a:sym typeface="Montserrat"/>
              </a:rPr>
              <a:t> </a:t>
            </a:r>
            <a:r>
              <a:rPr lang="en-US" sz="2626" dirty="0" err="1">
                <a:solidFill>
                  <a:srgbClr val="000000"/>
                </a:solidFill>
                <a:latin typeface="Montserrat"/>
                <a:ea typeface="Montserrat"/>
                <a:cs typeface="Montserrat"/>
                <a:sym typeface="Montserrat"/>
              </a:rPr>
              <a:t>sử</a:t>
            </a:r>
            <a:r>
              <a:rPr lang="en-US" sz="2626" dirty="0">
                <a:solidFill>
                  <a:srgbClr val="000000"/>
                </a:solidFill>
                <a:latin typeface="Montserrat"/>
                <a:ea typeface="Montserrat"/>
                <a:cs typeface="Montserrat"/>
                <a:sym typeface="Montserrat"/>
              </a:rPr>
              <a:t> </a:t>
            </a:r>
            <a:r>
              <a:rPr lang="en-US" sz="2626" dirty="0" err="1">
                <a:solidFill>
                  <a:srgbClr val="000000"/>
                </a:solidFill>
                <a:latin typeface="Montserrat"/>
                <a:ea typeface="Montserrat"/>
                <a:cs typeface="Montserrat"/>
                <a:sym typeface="Montserrat"/>
              </a:rPr>
              <a:t>lý</a:t>
            </a:r>
            <a:r>
              <a:rPr lang="en-US" sz="2626" dirty="0">
                <a:solidFill>
                  <a:srgbClr val="000000"/>
                </a:solidFill>
                <a:latin typeface="Montserrat"/>
                <a:ea typeface="Montserrat"/>
                <a:cs typeface="Montserrat"/>
                <a:sym typeface="Montserrat"/>
              </a:rPr>
              <a:t> </a:t>
            </a:r>
            <a:r>
              <a:rPr lang="en-US" sz="2626" dirty="0" err="1">
                <a:solidFill>
                  <a:srgbClr val="000000"/>
                </a:solidFill>
                <a:latin typeface="Montserrat"/>
                <a:ea typeface="Montserrat"/>
                <a:cs typeface="Montserrat"/>
                <a:sym typeface="Montserrat"/>
              </a:rPr>
              <a:t>và</a:t>
            </a:r>
            <a:r>
              <a:rPr lang="en-US" sz="2626" dirty="0">
                <a:solidFill>
                  <a:srgbClr val="000000"/>
                </a:solidFill>
                <a:latin typeface="Montserrat"/>
                <a:ea typeface="Montserrat"/>
                <a:cs typeface="Montserrat"/>
                <a:sym typeface="Montserrat"/>
              </a:rPr>
              <a:t> </a:t>
            </a:r>
            <a:r>
              <a:rPr lang="en-US" sz="2626" dirty="0" err="1">
                <a:solidFill>
                  <a:srgbClr val="000000"/>
                </a:solidFill>
                <a:latin typeface="Montserrat"/>
                <a:ea typeface="Montserrat"/>
                <a:cs typeface="Montserrat"/>
                <a:sym typeface="Montserrat"/>
              </a:rPr>
              <a:t>phân</a:t>
            </a:r>
            <a:r>
              <a:rPr lang="en-US" sz="2626" dirty="0">
                <a:solidFill>
                  <a:srgbClr val="000000"/>
                </a:solidFill>
                <a:latin typeface="Montserrat"/>
                <a:ea typeface="Montserrat"/>
                <a:cs typeface="Montserrat"/>
                <a:sym typeface="Montserrat"/>
              </a:rPr>
              <a:t> </a:t>
            </a:r>
            <a:r>
              <a:rPr lang="en-US" sz="2626" dirty="0" err="1">
                <a:solidFill>
                  <a:srgbClr val="000000"/>
                </a:solidFill>
                <a:latin typeface="Montserrat"/>
                <a:ea typeface="Montserrat"/>
                <a:cs typeface="Montserrat"/>
                <a:sym typeface="Montserrat"/>
              </a:rPr>
              <a:t>tích</a:t>
            </a:r>
            <a:r>
              <a:rPr lang="en-US" sz="2626" dirty="0">
                <a:solidFill>
                  <a:srgbClr val="000000"/>
                </a:solidFill>
                <a:latin typeface="Montserrat"/>
                <a:ea typeface="Montserrat"/>
                <a:cs typeface="Montserrat"/>
                <a:sym typeface="Montserrat"/>
              </a:rPr>
              <a:t> </a:t>
            </a:r>
            <a:r>
              <a:rPr lang="en-US" sz="2626" dirty="0" err="1">
                <a:solidFill>
                  <a:srgbClr val="000000"/>
                </a:solidFill>
                <a:latin typeface="Montserrat"/>
                <a:ea typeface="Montserrat"/>
                <a:cs typeface="Montserrat"/>
                <a:sym typeface="Montserrat"/>
              </a:rPr>
              <a:t>dữ</a:t>
            </a:r>
            <a:r>
              <a:rPr lang="en-US" sz="2626" dirty="0">
                <a:solidFill>
                  <a:srgbClr val="000000"/>
                </a:solidFill>
                <a:latin typeface="Montserrat"/>
                <a:ea typeface="Montserrat"/>
                <a:cs typeface="Montserrat"/>
                <a:sym typeface="Montserrat"/>
              </a:rPr>
              <a:t> </a:t>
            </a:r>
            <a:r>
              <a:rPr lang="en-US" sz="2626" dirty="0" err="1">
                <a:solidFill>
                  <a:srgbClr val="000000"/>
                </a:solidFill>
                <a:latin typeface="Montserrat"/>
                <a:ea typeface="Montserrat"/>
                <a:cs typeface="Montserrat"/>
                <a:sym typeface="Montserrat"/>
              </a:rPr>
              <a:t>liệu</a:t>
            </a:r>
            <a:r>
              <a:rPr lang="en-US" sz="2626" dirty="0">
                <a:solidFill>
                  <a:srgbClr val="000000"/>
                </a:solidFill>
                <a:latin typeface="Montserrat"/>
                <a:ea typeface="Montserrat"/>
                <a:cs typeface="Montserrat"/>
                <a:sym typeface="Montserrat"/>
              </a:rPr>
              <a:t>.</a:t>
            </a:r>
          </a:p>
          <a:p>
            <a:pPr algn="just">
              <a:lnSpc>
                <a:spcPts val="3676"/>
              </a:lnSpc>
              <a:spcBef>
                <a:spcPct val="0"/>
              </a:spcBef>
            </a:pPr>
            <a:endParaRPr lang="en-US" sz="2626" dirty="0">
              <a:solidFill>
                <a:srgbClr val="000000"/>
              </a:solidFill>
              <a:latin typeface="Montserrat"/>
              <a:ea typeface="Montserrat"/>
              <a:cs typeface="Montserrat"/>
              <a:sym typeface="Montserrat"/>
            </a:endParaRPr>
          </a:p>
        </p:txBody>
      </p:sp>
      <p:sp>
        <p:nvSpPr>
          <p:cNvPr id="26" name="TextBox 26"/>
          <p:cNvSpPr txBox="1"/>
          <p:nvPr/>
        </p:nvSpPr>
        <p:spPr>
          <a:xfrm>
            <a:off x="804553" y="8070098"/>
            <a:ext cx="16460033" cy="913648"/>
          </a:xfrm>
          <a:prstGeom prst="rect">
            <a:avLst/>
          </a:prstGeom>
        </p:spPr>
        <p:txBody>
          <a:bodyPr lIns="0" tIns="0" rIns="0" bIns="0" rtlCol="0" anchor="t">
            <a:spAutoFit/>
          </a:bodyPr>
          <a:lstStyle/>
          <a:p>
            <a:pPr marL="567816" lvl="1" indent="-283908" algn="just">
              <a:lnSpc>
                <a:spcPts val="3681"/>
              </a:lnSpc>
              <a:spcBef>
                <a:spcPct val="0"/>
              </a:spcBef>
              <a:buFont typeface="Arial"/>
              <a:buChar char="•"/>
            </a:pPr>
            <a:r>
              <a:rPr lang="en-US" sz="2629" b="1" dirty="0" err="1">
                <a:solidFill>
                  <a:srgbClr val="000000"/>
                </a:solidFill>
                <a:latin typeface="Montserrat Bold"/>
                <a:ea typeface="Montserrat Bold"/>
                <a:cs typeface="Montserrat Bold"/>
                <a:sym typeface="Montserrat Bold"/>
              </a:rPr>
              <a:t>Thứ</a:t>
            </a:r>
            <a:r>
              <a:rPr lang="en-US" sz="2629" b="1" dirty="0">
                <a:solidFill>
                  <a:srgbClr val="000000"/>
                </a:solidFill>
                <a:latin typeface="Montserrat Bold"/>
                <a:ea typeface="Montserrat Bold"/>
                <a:cs typeface="Montserrat Bold"/>
                <a:sym typeface="Montserrat Bold"/>
              </a:rPr>
              <a:t> </a:t>
            </a:r>
            <a:r>
              <a:rPr lang="en-US" sz="2629" b="1" dirty="0" err="1">
                <a:solidFill>
                  <a:srgbClr val="000000"/>
                </a:solidFill>
                <a:latin typeface="Montserrat Bold"/>
                <a:ea typeface="Montserrat Bold"/>
                <a:cs typeface="Montserrat Bold"/>
                <a:sym typeface="Montserrat Bold"/>
              </a:rPr>
              <a:t>ba</a:t>
            </a:r>
            <a:r>
              <a:rPr lang="en-US" sz="2629" dirty="0">
                <a:solidFill>
                  <a:srgbClr val="000000"/>
                </a:solidFill>
                <a:latin typeface="Montserrat"/>
                <a:ea typeface="Montserrat Bold"/>
                <a:cs typeface="Montserrat Bold"/>
                <a:sym typeface="Montserrat"/>
              </a:rPr>
              <a:t>, </a:t>
            </a:r>
            <a:r>
              <a:rPr lang="en-US" sz="2629" dirty="0" err="1">
                <a:solidFill>
                  <a:srgbClr val="000000"/>
                </a:solidFill>
                <a:latin typeface="Montserrat"/>
                <a:ea typeface="Montserrat Bold"/>
                <a:cs typeface="Montserrat Bold"/>
                <a:sym typeface="Montserrat"/>
              </a:rPr>
              <a:t>liên</a:t>
            </a:r>
            <a:r>
              <a:rPr lang="en-US" sz="2629" dirty="0">
                <a:solidFill>
                  <a:srgbClr val="000000"/>
                </a:solidFill>
                <a:latin typeface="Montserrat"/>
                <a:ea typeface="Montserrat Bold"/>
                <a:cs typeface="Montserrat Bold"/>
                <a:sym typeface="Montserrat"/>
              </a:rPr>
              <a:t> </a:t>
            </a:r>
            <a:r>
              <a:rPr lang="en-US" sz="2629" dirty="0" err="1">
                <a:solidFill>
                  <a:srgbClr val="000000"/>
                </a:solidFill>
                <a:latin typeface="Montserrat"/>
                <a:ea typeface="Montserrat Bold"/>
                <a:cs typeface="Montserrat Bold"/>
                <a:sym typeface="Montserrat"/>
              </a:rPr>
              <a:t>kết</a:t>
            </a:r>
            <a:r>
              <a:rPr lang="en-US" sz="2629" dirty="0">
                <a:solidFill>
                  <a:srgbClr val="000000"/>
                </a:solidFill>
                <a:latin typeface="Montserrat"/>
                <a:ea typeface="Montserrat Bold"/>
                <a:cs typeface="Montserrat Bold"/>
                <a:sym typeface="Montserrat"/>
              </a:rPr>
              <a:t> </a:t>
            </a:r>
            <a:r>
              <a:rPr lang="en-US" sz="2629" dirty="0" err="1">
                <a:solidFill>
                  <a:srgbClr val="000000"/>
                </a:solidFill>
                <a:latin typeface="Montserrat"/>
                <a:ea typeface="Montserrat Bold"/>
                <a:cs typeface="Montserrat Bold"/>
                <a:sym typeface="Montserrat"/>
              </a:rPr>
              <a:t>kiến</a:t>
            </a:r>
            <a:r>
              <a:rPr lang="en-US" sz="2629" dirty="0">
                <a:solidFill>
                  <a:srgbClr val="000000"/>
                </a:solidFill>
                <a:latin typeface="Montserrat"/>
                <a:ea typeface="Montserrat Bold"/>
                <a:cs typeface="Montserrat Bold"/>
                <a:sym typeface="Montserrat"/>
              </a:rPr>
              <a:t> </a:t>
            </a:r>
            <a:r>
              <a:rPr lang="en-US" sz="2629" dirty="0" err="1">
                <a:solidFill>
                  <a:srgbClr val="000000"/>
                </a:solidFill>
                <a:latin typeface="Montserrat"/>
                <a:ea typeface="Montserrat Bold"/>
                <a:cs typeface="Montserrat Bold"/>
                <a:sym typeface="Montserrat"/>
              </a:rPr>
              <a:t>thức</a:t>
            </a:r>
            <a:r>
              <a:rPr lang="en-US" sz="2629" dirty="0">
                <a:solidFill>
                  <a:srgbClr val="000000"/>
                </a:solidFill>
                <a:latin typeface="Montserrat"/>
                <a:ea typeface="Montserrat Bold"/>
                <a:cs typeface="Montserrat Bold"/>
                <a:sym typeface="Montserrat"/>
              </a:rPr>
              <a:t> </a:t>
            </a:r>
            <a:r>
              <a:rPr lang="en-US" sz="2629" dirty="0" err="1">
                <a:solidFill>
                  <a:srgbClr val="000000"/>
                </a:solidFill>
                <a:latin typeface="Montserrat"/>
                <a:ea typeface="Montserrat Bold"/>
                <a:cs typeface="Montserrat Bold"/>
                <a:sym typeface="Montserrat"/>
              </a:rPr>
              <a:t>lý</a:t>
            </a:r>
            <a:r>
              <a:rPr lang="en-US" sz="2629" dirty="0">
                <a:solidFill>
                  <a:srgbClr val="000000"/>
                </a:solidFill>
                <a:latin typeface="Montserrat"/>
                <a:ea typeface="Montserrat Bold"/>
                <a:cs typeface="Montserrat Bold"/>
                <a:sym typeface="Montserrat"/>
              </a:rPr>
              <a:t> </a:t>
            </a:r>
            <a:r>
              <a:rPr lang="en-US" sz="2629" dirty="0" err="1">
                <a:solidFill>
                  <a:srgbClr val="000000"/>
                </a:solidFill>
                <a:latin typeface="Montserrat"/>
                <a:ea typeface="Montserrat Bold"/>
                <a:cs typeface="Montserrat Bold"/>
                <a:sym typeface="Montserrat"/>
              </a:rPr>
              <a:t>thuyết</a:t>
            </a:r>
            <a:r>
              <a:rPr lang="en-US" sz="2629" dirty="0">
                <a:solidFill>
                  <a:srgbClr val="000000"/>
                </a:solidFill>
                <a:latin typeface="Montserrat"/>
                <a:ea typeface="Montserrat Bold"/>
                <a:cs typeface="Montserrat Bold"/>
                <a:sym typeface="Montserrat"/>
              </a:rPr>
              <a:t> </a:t>
            </a:r>
            <a:r>
              <a:rPr lang="en-US" sz="2629" dirty="0" err="1">
                <a:solidFill>
                  <a:srgbClr val="000000"/>
                </a:solidFill>
                <a:latin typeface="Montserrat"/>
                <a:ea typeface="Montserrat Bold"/>
                <a:cs typeface="Montserrat Bold"/>
                <a:sym typeface="Montserrat"/>
              </a:rPr>
              <a:t>với</a:t>
            </a:r>
            <a:r>
              <a:rPr lang="en-US" sz="2629" dirty="0">
                <a:solidFill>
                  <a:srgbClr val="000000"/>
                </a:solidFill>
                <a:latin typeface="Montserrat"/>
                <a:ea typeface="Montserrat Bold"/>
                <a:cs typeface="Montserrat Bold"/>
                <a:sym typeface="Montserrat"/>
              </a:rPr>
              <a:t> </a:t>
            </a:r>
            <a:r>
              <a:rPr lang="en-US" sz="2629" dirty="0" err="1">
                <a:solidFill>
                  <a:srgbClr val="000000"/>
                </a:solidFill>
                <a:latin typeface="Montserrat"/>
                <a:ea typeface="Montserrat Bold"/>
                <a:cs typeface="Montserrat Bold"/>
                <a:sym typeface="Montserrat"/>
              </a:rPr>
              <a:t>các</a:t>
            </a:r>
            <a:r>
              <a:rPr lang="en-US" sz="2629" dirty="0">
                <a:solidFill>
                  <a:srgbClr val="000000"/>
                </a:solidFill>
                <a:latin typeface="Montserrat"/>
                <a:ea typeface="Montserrat Bold"/>
                <a:cs typeface="Montserrat Bold"/>
                <a:sym typeface="Montserrat"/>
              </a:rPr>
              <a:t> </a:t>
            </a:r>
            <a:r>
              <a:rPr lang="en-US" sz="2629" dirty="0" err="1">
                <a:solidFill>
                  <a:srgbClr val="000000"/>
                </a:solidFill>
                <a:latin typeface="Montserrat"/>
                <a:ea typeface="Montserrat Bold"/>
                <a:cs typeface="Montserrat Bold"/>
                <a:sym typeface="Montserrat"/>
              </a:rPr>
              <a:t>bài</a:t>
            </a:r>
            <a:r>
              <a:rPr lang="en-US" sz="2629" dirty="0">
                <a:solidFill>
                  <a:srgbClr val="000000"/>
                </a:solidFill>
                <a:latin typeface="Montserrat"/>
                <a:ea typeface="Montserrat Bold"/>
                <a:cs typeface="Montserrat Bold"/>
                <a:sym typeface="Montserrat"/>
              </a:rPr>
              <a:t> </a:t>
            </a:r>
            <a:r>
              <a:rPr lang="en-US" sz="2629" dirty="0" err="1">
                <a:solidFill>
                  <a:srgbClr val="000000"/>
                </a:solidFill>
                <a:latin typeface="Montserrat"/>
                <a:ea typeface="Montserrat Bold"/>
                <a:cs typeface="Montserrat Bold"/>
                <a:sym typeface="Montserrat"/>
              </a:rPr>
              <a:t>toán</a:t>
            </a:r>
            <a:r>
              <a:rPr lang="en-US" sz="2629" dirty="0">
                <a:solidFill>
                  <a:srgbClr val="000000"/>
                </a:solidFill>
                <a:latin typeface="Montserrat"/>
                <a:ea typeface="Montserrat Bold"/>
                <a:cs typeface="Montserrat Bold"/>
                <a:sym typeface="Montserrat"/>
              </a:rPr>
              <a:t> </a:t>
            </a:r>
            <a:r>
              <a:rPr lang="en-US" sz="2629" dirty="0" err="1">
                <a:solidFill>
                  <a:srgbClr val="000000"/>
                </a:solidFill>
                <a:latin typeface="Montserrat"/>
                <a:ea typeface="Montserrat Bold"/>
                <a:cs typeface="Montserrat Bold"/>
                <a:sym typeface="Montserrat"/>
              </a:rPr>
              <a:t>thực</a:t>
            </a:r>
            <a:r>
              <a:rPr lang="en-US" sz="2629" dirty="0">
                <a:solidFill>
                  <a:srgbClr val="000000"/>
                </a:solidFill>
                <a:latin typeface="Montserrat"/>
                <a:ea typeface="Montserrat Bold"/>
                <a:cs typeface="Montserrat Bold"/>
                <a:sym typeface="Montserrat"/>
              </a:rPr>
              <a:t> </a:t>
            </a:r>
            <a:r>
              <a:rPr lang="en-US" sz="2629" dirty="0" err="1">
                <a:solidFill>
                  <a:srgbClr val="000000"/>
                </a:solidFill>
                <a:latin typeface="Montserrat"/>
                <a:ea typeface="Montserrat Bold"/>
                <a:cs typeface="Montserrat Bold"/>
                <a:sym typeface="Montserrat"/>
              </a:rPr>
              <a:t>tế</a:t>
            </a:r>
            <a:r>
              <a:rPr lang="en-US" sz="2629" dirty="0">
                <a:solidFill>
                  <a:srgbClr val="000000"/>
                </a:solidFill>
                <a:latin typeface="Montserrat"/>
                <a:ea typeface="Montserrat Bold"/>
                <a:cs typeface="Montserrat Bold"/>
                <a:sym typeface="Montserrat"/>
              </a:rPr>
              <a:t> </a:t>
            </a:r>
            <a:r>
              <a:rPr lang="en-US" sz="2629" dirty="0" err="1">
                <a:solidFill>
                  <a:srgbClr val="000000"/>
                </a:solidFill>
                <a:latin typeface="Montserrat"/>
                <a:ea typeface="Montserrat Bold"/>
                <a:cs typeface="Montserrat Bold"/>
                <a:sym typeface="Montserrat"/>
              </a:rPr>
              <a:t>mang</a:t>
            </a:r>
            <a:r>
              <a:rPr lang="en-US" sz="2629" dirty="0">
                <a:solidFill>
                  <a:srgbClr val="000000"/>
                </a:solidFill>
                <a:latin typeface="Montserrat"/>
                <a:ea typeface="Montserrat Bold"/>
                <a:cs typeface="Montserrat Bold"/>
                <a:sym typeface="Montserrat"/>
              </a:rPr>
              <a:t> </a:t>
            </a:r>
            <a:r>
              <a:rPr lang="en-US" sz="2629" dirty="0" err="1">
                <a:solidFill>
                  <a:srgbClr val="000000"/>
                </a:solidFill>
                <a:latin typeface="Montserrat"/>
                <a:ea typeface="Montserrat Bold"/>
                <a:cs typeface="Montserrat Bold"/>
                <a:sym typeface="Montserrat"/>
              </a:rPr>
              <a:t>tính</a:t>
            </a:r>
            <a:r>
              <a:rPr lang="en-US" sz="2629" dirty="0">
                <a:solidFill>
                  <a:srgbClr val="000000"/>
                </a:solidFill>
                <a:latin typeface="Montserrat"/>
                <a:ea typeface="Montserrat Bold"/>
                <a:cs typeface="Montserrat Bold"/>
                <a:sym typeface="Montserrat"/>
              </a:rPr>
              <a:t> </a:t>
            </a:r>
            <a:r>
              <a:rPr lang="en-US" sz="2629" dirty="0" err="1">
                <a:solidFill>
                  <a:srgbClr val="000000"/>
                </a:solidFill>
                <a:latin typeface="Montserrat"/>
                <a:ea typeface="Montserrat Bold"/>
                <a:cs typeface="Montserrat Bold"/>
                <a:sym typeface="Montserrat"/>
              </a:rPr>
              <a:t>ứng</a:t>
            </a:r>
            <a:r>
              <a:rPr lang="en-US" sz="2629" dirty="0">
                <a:solidFill>
                  <a:srgbClr val="000000"/>
                </a:solidFill>
                <a:latin typeface="Montserrat"/>
                <a:ea typeface="Montserrat Bold"/>
                <a:cs typeface="Montserrat Bold"/>
                <a:sym typeface="Montserrat"/>
              </a:rPr>
              <a:t> </a:t>
            </a:r>
            <a:r>
              <a:rPr lang="en-US" sz="2629" dirty="0" err="1">
                <a:solidFill>
                  <a:srgbClr val="000000"/>
                </a:solidFill>
                <a:latin typeface="Montserrat"/>
                <a:ea typeface="Montserrat Bold"/>
                <a:cs typeface="Montserrat Bold"/>
                <a:sym typeface="Montserrat"/>
              </a:rPr>
              <a:t>dụng</a:t>
            </a:r>
            <a:r>
              <a:rPr lang="en-US" sz="2629" dirty="0">
                <a:solidFill>
                  <a:srgbClr val="000000"/>
                </a:solidFill>
                <a:latin typeface="Montserrat"/>
                <a:ea typeface="Montserrat Bold"/>
                <a:cs typeface="Montserrat Bold"/>
                <a:sym typeface="Montserrat"/>
              </a:rPr>
              <a:t> </a:t>
            </a:r>
            <a:r>
              <a:rPr lang="en-US" sz="2629" dirty="0" err="1">
                <a:solidFill>
                  <a:srgbClr val="000000"/>
                </a:solidFill>
                <a:latin typeface="Montserrat"/>
                <a:ea typeface="Montserrat Bold"/>
                <a:cs typeface="Montserrat Bold"/>
                <a:sym typeface="Montserrat"/>
              </a:rPr>
              <a:t>cao</a:t>
            </a:r>
            <a:r>
              <a:rPr lang="en-US" sz="2629" dirty="0">
                <a:solidFill>
                  <a:srgbClr val="000000"/>
                </a:solidFill>
                <a:latin typeface="Montserrat"/>
                <a:ea typeface="Montserrat Bold"/>
                <a:cs typeface="Montserrat Bold"/>
                <a:sym typeface="Montserrat"/>
              </a:rPr>
              <a:t> </a:t>
            </a:r>
            <a:r>
              <a:rPr lang="en-US" sz="2629" dirty="0" err="1">
                <a:solidFill>
                  <a:srgbClr val="000000"/>
                </a:solidFill>
                <a:latin typeface="Montserrat"/>
                <a:ea typeface="Montserrat Bold"/>
                <a:cs typeface="Montserrat Bold"/>
                <a:sym typeface="Montserrat"/>
              </a:rPr>
              <a:t>vẫn</a:t>
            </a:r>
            <a:r>
              <a:rPr lang="en-US" sz="2629" dirty="0">
                <a:solidFill>
                  <a:srgbClr val="000000"/>
                </a:solidFill>
                <a:latin typeface="Montserrat"/>
                <a:ea typeface="Montserrat Bold"/>
                <a:cs typeface="Montserrat Bold"/>
                <a:sym typeface="Montserrat"/>
              </a:rPr>
              <a:t> </a:t>
            </a:r>
            <a:r>
              <a:rPr lang="en-US" sz="2629" dirty="0" err="1">
                <a:solidFill>
                  <a:srgbClr val="000000"/>
                </a:solidFill>
                <a:latin typeface="Montserrat"/>
                <a:ea typeface="Montserrat Bold"/>
                <a:cs typeface="Montserrat Bold"/>
                <a:sym typeface="Montserrat"/>
              </a:rPr>
              <a:t>chưa</a:t>
            </a:r>
            <a:r>
              <a:rPr lang="en-US" sz="2629" dirty="0">
                <a:solidFill>
                  <a:srgbClr val="000000"/>
                </a:solidFill>
                <a:latin typeface="Montserrat"/>
                <a:ea typeface="Montserrat Bold"/>
                <a:cs typeface="Montserrat Bold"/>
                <a:sym typeface="Montserrat"/>
              </a:rPr>
              <a:t> </a:t>
            </a:r>
            <a:r>
              <a:rPr lang="en-US" sz="2629" dirty="0" err="1">
                <a:solidFill>
                  <a:srgbClr val="000000"/>
                </a:solidFill>
                <a:latin typeface="Montserrat"/>
                <a:ea typeface="Montserrat Bold"/>
                <a:cs typeface="Montserrat Bold"/>
                <a:sym typeface="Montserrat"/>
              </a:rPr>
              <a:t>được</a:t>
            </a:r>
            <a:r>
              <a:rPr lang="en-US" sz="2629" dirty="0">
                <a:solidFill>
                  <a:srgbClr val="000000"/>
                </a:solidFill>
                <a:latin typeface="Montserrat"/>
                <a:ea typeface="Montserrat Bold"/>
                <a:cs typeface="Montserrat Bold"/>
                <a:sym typeface="Montserrat"/>
              </a:rPr>
              <a:t> </a:t>
            </a:r>
            <a:r>
              <a:rPr lang="en-US" sz="2629" dirty="0" err="1">
                <a:solidFill>
                  <a:srgbClr val="000000"/>
                </a:solidFill>
                <a:latin typeface="Montserrat"/>
                <a:ea typeface="Montserrat Bold"/>
                <a:cs typeface="Montserrat Bold"/>
                <a:sym typeface="Montserrat"/>
              </a:rPr>
              <a:t>triển</a:t>
            </a:r>
            <a:r>
              <a:rPr lang="en-US" sz="2629" dirty="0">
                <a:solidFill>
                  <a:srgbClr val="000000"/>
                </a:solidFill>
                <a:latin typeface="Montserrat"/>
                <a:ea typeface="Montserrat Bold"/>
                <a:cs typeface="Montserrat Bold"/>
                <a:sym typeface="Montserrat"/>
              </a:rPr>
              <a:t> </a:t>
            </a:r>
            <a:r>
              <a:rPr lang="en-US" sz="2629" dirty="0" err="1">
                <a:solidFill>
                  <a:srgbClr val="000000"/>
                </a:solidFill>
                <a:latin typeface="Montserrat"/>
                <a:ea typeface="Montserrat Bold"/>
                <a:cs typeface="Montserrat Bold"/>
                <a:sym typeface="Montserrat"/>
              </a:rPr>
              <a:t>khai</a:t>
            </a:r>
            <a:r>
              <a:rPr lang="en-US" sz="2629" dirty="0">
                <a:solidFill>
                  <a:srgbClr val="000000"/>
                </a:solidFill>
                <a:latin typeface="Montserrat"/>
                <a:ea typeface="Montserrat Bold"/>
                <a:cs typeface="Montserrat Bold"/>
                <a:sym typeface="Montserrat"/>
              </a:rPr>
              <a:t> </a:t>
            </a:r>
            <a:r>
              <a:rPr lang="en-US" sz="2629" dirty="0" err="1">
                <a:solidFill>
                  <a:srgbClr val="000000"/>
                </a:solidFill>
                <a:latin typeface="Montserrat"/>
                <a:ea typeface="Montserrat Bold"/>
                <a:cs typeface="Montserrat Bold"/>
                <a:sym typeface="Montserrat"/>
              </a:rPr>
              <a:t>có</a:t>
            </a:r>
            <a:r>
              <a:rPr lang="en-US" sz="2629" dirty="0">
                <a:solidFill>
                  <a:srgbClr val="000000"/>
                </a:solidFill>
                <a:latin typeface="Montserrat"/>
                <a:ea typeface="Montserrat Bold"/>
                <a:cs typeface="Montserrat Bold"/>
                <a:sym typeface="Montserrat"/>
              </a:rPr>
              <a:t> </a:t>
            </a:r>
            <a:r>
              <a:rPr lang="en-US" sz="2629" dirty="0" err="1">
                <a:solidFill>
                  <a:srgbClr val="000000"/>
                </a:solidFill>
                <a:latin typeface="Montserrat"/>
                <a:ea typeface="Montserrat Bold"/>
                <a:cs typeface="Montserrat Bold"/>
                <a:sym typeface="Montserrat"/>
              </a:rPr>
              <a:t>chiều</a:t>
            </a:r>
            <a:r>
              <a:rPr lang="en-US" sz="2629" dirty="0">
                <a:solidFill>
                  <a:srgbClr val="000000"/>
                </a:solidFill>
                <a:latin typeface="Montserrat"/>
                <a:ea typeface="Montserrat Bold"/>
                <a:cs typeface="Montserrat Bold"/>
                <a:sym typeface="Montserrat"/>
              </a:rPr>
              <a:t> </a:t>
            </a:r>
            <a:r>
              <a:rPr lang="en-US" sz="2629" dirty="0" err="1">
                <a:solidFill>
                  <a:srgbClr val="000000"/>
                </a:solidFill>
                <a:latin typeface="Montserrat"/>
                <a:ea typeface="Montserrat Bold"/>
                <a:cs typeface="Montserrat Bold"/>
                <a:sym typeface="Montserrat"/>
              </a:rPr>
              <a:t>sâu</a:t>
            </a:r>
            <a:endParaRPr lang="en-US" sz="2629" dirty="0">
              <a:solidFill>
                <a:srgbClr val="000000"/>
              </a:solidFill>
              <a:latin typeface="Montserrat"/>
              <a:ea typeface="Montserrat"/>
              <a:cs typeface="Montserrat"/>
              <a:sym typeface="Montserrat"/>
            </a:endParaRPr>
          </a:p>
        </p:txBody>
      </p:sp>
      <p:sp>
        <p:nvSpPr>
          <p:cNvPr id="27" name="AutoShape 27"/>
          <p:cNvSpPr/>
          <p:nvPr/>
        </p:nvSpPr>
        <p:spPr>
          <a:xfrm flipV="1">
            <a:off x="723299" y="5963557"/>
            <a:ext cx="16670312" cy="0"/>
          </a:xfrm>
          <a:prstGeom prst="line">
            <a:avLst/>
          </a:prstGeom>
          <a:ln w="38100" cap="flat">
            <a:solidFill>
              <a:srgbClr val="000000"/>
            </a:solidFill>
            <a:prstDash val="solid"/>
            <a:headEnd type="none" w="sm" len="sm"/>
            <a:tailEnd type="none" w="sm" len="sm"/>
          </a:ln>
        </p:spPr>
      </p:sp>
      <p:sp>
        <p:nvSpPr>
          <p:cNvPr id="28" name="AutoShape 28"/>
          <p:cNvSpPr/>
          <p:nvPr/>
        </p:nvSpPr>
        <p:spPr>
          <a:xfrm flipV="1">
            <a:off x="799267" y="7871966"/>
            <a:ext cx="16460033" cy="0"/>
          </a:xfrm>
          <a:prstGeom prst="line">
            <a:avLst/>
          </a:prstGeom>
          <a:ln w="38100" cap="flat">
            <a:solidFill>
              <a:srgbClr val="000000"/>
            </a:solidFill>
            <a:prstDash val="solid"/>
            <a:headEnd type="none" w="sm" len="sm"/>
            <a:tailEnd type="none" w="sm" len="sm"/>
          </a:ln>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39973" y="946444"/>
            <a:ext cx="1577454" cy="1698470"/>
          </a:xfrm>
          <a:custGeom>
            <a:avLst/>
            <a:gdLst/>
            <a:ahLst/>
            <a:cxnLst/>
            <a:rect l="l" t="t" r="r" b="b"/>
            <a:pathLst>
              <a:path w="1577454" h="1698470">
                <a:moveTo>
                  <a:pt x="0" y="0"/>
                </a:moveTo>
                <a:lnTo>
                  <a:pt x="1577454" y="0"/>
                </a:lnTo>
                <a:lnTo>
                  <a:pt x="1577454" y="1698469"/>
                </a:lnTo>
                <a:lnTo>
                  <a:pt x="0" y="169846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13148115" y="4483445"/>
            <a:ext cx="10279770" cy="10342463"/>
            <a:chOff x="0" y="0"/>
            <a:chExt cx="6222340" cy="6260287"/>
          </a:xfrm>
        </p:grpSpPr>
        <p:sp>
          <p:nvSpPr>
            <p:cNvPr id="4" name="Freeform 4"/>
            <p:cNvSpPr/>
            <p:nvPr/>
          </p:nvSpPr>
          <p:spPr>
            <a:xfrm>
              <a:off x="0" y="0"/>
              <a:ext cx="6222365" cy="6260338"/>
            </a:xfrm>
            <a:custGeom>
              <a:avLst/>
              <a:gdLst/>
              <a:ahLst/>
              <a:cxnLst/>
              <a:rect l="l" t="t" r="r" b="b"/>
              <a:pathLst>
                <a:path w="6222365" h="6260338">
                  <a:moveTo>
                    <a:pt x="3111119" y="0"/>
                  </a:moveTo>
                  <a:lnTo>
                    <a:pt x="0" y="3111119"/>
                  </a:lnTo>
                  <a:lnTo>
                    <a:pt x="0" y="3149092"/>
                  </a:lnTo>
                  <a:lnTo>
                    <a:pt x="3111119" y="6260338"/>
                  </a:lnTo>
                  <a:lnTo>
                    <a:pt x="6222365" y="3149092"/>
                  </a:lnTo>
                  <a:lnTo>
                    <a:pt x="6222365" y="3111119"/>
                  </a:lnTo>
                  <a:lnTo>
                    <a:pt x="3111119" y="0"/>
                  </a:lnTo>
                  <a:close/>
                </a:path>
              </a:pathLst>
            </a:custGeom>
            <a:blipFill>
              <a:blip r:embed="rId4"/>
              <a:stretch>
                <a:fillRect l="-59956" r="-59956"/>
              </a:stretch>
            </a:blipFill>
          </p:spPr>
        </p:sp>
      </p:grpSp>
      <p:grpSp>
        <p:nvGrpSpPr>
          <p:cNvPr id="5" name="Group 5"/>
          <p:cNvGrpSpPr/>
          <p:nvPr/>
        </p:nvGrpSpPr>
        <p:grpSpPr>
          <a:xfrm rot="-10800000">
            <a:off x="-1553349" y="-1350169"/>
            <a:ext cx="5864292" cy="2700338"/>
            <a:chOff x="0" y="0"/>
            <a:chExt cx="1544505" cy="711200"/>
          </a:xfrm>
        </p:grpSpPr>
        <p:sp>
          <p:nvSpPr>
            <p:cNvPr id="6" name="Freeform 6"/>
            <p:cNvSpPr/>
            <p:nvPr/>
          </p:nvSpPr>
          <p:spPr>
            <a:xfrm>
              <a:off x="0" y="0"/>
              <a:ext cx="1544505" cy="711200"/>
            </a:xfrm>
            <a:custGeom>
              <a:avLst/>
              <a:gdLst/>
              <a:ahLst/>
              <a:cxnLst/>
              <a:rect l="l" t="t" r="r" b="b"/>
              <a:pathLst>
                <a:path w="1544505" h="711200">
                  <a:moveTo>
                    <a:pt x="772252" y="0"/>
                  </a:moveTo>
                  <a:lnTo>
                    <a:pt x="1544505" y="711200"/>
                  </a:lnTo>
                  <a:lnTo>
                    <a:pt x="0" y="711200"/>
                  </a:lnTo>
                  <a:lnTo>
                    <a:pt x="772252" y="0"/>
                  </a:lnTo>
                  <a:close/>
                </a:path>
              </a:pathLst>
            </a:custGeom>
            <a:solidFill>
              <a:srgbClr val="000000">
                <a:alpha val="0"/>
              </a:srgbClr>
            </a:solidFill>
            <a:ln w="57150" cap="sq">
              <a:solidFill>
                <a:srgbClr val="FFFFFF"/>
              </a:solidFill>
              <a:prstDash val="solid"/>
              <a:miter/>
            </a:ln>
          </p:spPr>
        </p:sp>
        <p:sp>
          <p:nvSpPr>
            <p:cNvPr id="7" name="TextBox 7"/>
            <p:cNvSpPr txBox="1"/>
            <p:nvPr/>
          </p:nvSpPr>
          <p:spPr>
            <a:xfrm>
              <a:off x="241329" y="292100"/>
              <a:ext cx="1061847" cy="36830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7215539" y="8776097"/>
            <a:ext cx="5864292" cy="2700338"/>
            <a:chOff x="0" y="0"/>
            <a:chExt cx="1544505" cy="711200"/>
          </a:xfrm>
        </p:grpSpPr>
        <p:sp>
          <p:nvSpPr>
            <p:cNvPr id="9" name="Freeform 9"/>
            <p:cNvSpPr/>
            <p:nvPr/>
          </p:nvSpPr>
          <p:spPr>
            <a:xfrm>
              <a:off x="0" y="0"/>
              <a:ext cx="1544505" cy="711200"/>
            </a:xfrm>
            <a:custGeom>
              <a:avLst/>
              <a:gdLst/>
              <a:ahLst/>
              <a:cxnLst/>
              <a:rect l="l" t="t" r="r" b="b"/>
              <a:pathLst>
                <a:path w="1544505" h="711200">
                  <a:moveTo>
                    <a:pt x="772252" y="0"/>
                  </a:moveTo>
                  <a:lnTo>
                    <a:pt x="1544505" y="711200"/>
                  </a:lnTo>
                  <a:lnTo>
                    <a:pt x="0" y="711200"/>
                  </a:lnTo>
                  <a:lnTo>
                    <a:pt x="772252" y="0"/>
                  </a:lnTo>
                  <a:close/>
                </a:path>
              </a:pathLst>
            </a:custGeom>
            <a:solidFill>
              <a:srgbClr val="000000">
                <a:alpha val="0"/>
              </a:srgbClr>
            </a:solidFill>
            <a:ln w="57150" cap="sq">
              <a:solidFill>
                <a:srgbClr val="FFFFFF"/>
              </a:solidFill>
              <a:prstDash val="solid"/>
              <a:miter/>
            </a:ln>
          </p:spPr>
        </p:sp>
        <p:sp>
          <p:nvSpPr>
            <p:cNvPr id="10" name="TextBox 10"/>
            <p:cNvSpPr txBox="1"/>
            <p:nvPr/>
          </p:nvSpPr>
          <p:spPr>
            <a:xfrm>
              <a:off x="241329" y="292100"/>
              <a:ext cx="1061847" cy="36830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rot="-10800000">
            <a:off x="-224351" y="-1985962"/>
            <a:ext cx="5661010" cy="2700338"/>
            <a:chOff x="0" y="0"/>
            <a:chExt cx="1490966" cy="711200"/>
          </a:xfrm>
        </p:grpSpPr>
        <p:sp>
          <p:nvSpPr>
            <p:cNvPr id="12" name="Freeform 12"/>
            <p:cNvSpPr/>
            <p:nvPr/>
          </p:nvSpPr>
          <p:spPr>
            <a:xfrm>
              <a:off x="0" y="0"/>
              <a:ext cx="1490966" cy="711200"/>
            </a:xfrm>
            <a:custGeom>
              <a:avLst/>
              <a:gdLst/>
              <a:ahLst/>
              <a:cxnLst/>
              <a:rect l="l" t="t" r="r" b="b"/>
              <a:pathLst>
                <a:path w="1490966" h="711200">
                  <a:moveTo>
                    <a:pt x="745483" y="0"/>
                  </a:moveTo>
                  <a:lnTo>
                    <a:pt x="1490966" y="711200"/>
                  </a:lnTo>
                  <a:lnTo>
                    <a:pt x="0" y="711200"/>
                  </a:lnTo>
                  <a:lnTo>
                    <a:pt x="745483" y="0"/>
                  </a:lnTo>
                  <a:close/>
                </a:path>
              </a:pathLst>
            </a:custGeom>
            <a:solidFill>
              <a:srgbClr val="000000">
                <a:alpha val="0"/>
              </a:srgbClr>
            </a:solidFill>
            <a:ln w="57150" cap="sq">
              <a:solidFill>
                <a:srgbClr val="BFE0FF"/>
              </a:solidFill>
              <a:prstDash val="solid"/>
              <a:miter/>
            </a:ln>
          </p:spPr>
        </p:sp>
        <p:sp>
          <p:nvSpPr>
            <p:cNvPr id="13" name="TextBox 13"/>
            <p:cNvSpPr txBox="1"/>
            <p:nvPr/>
          </p:nvSpPr>
          <p:spPr>
            <a:xfrm>
              <a:off x="232963" y="292100"/>
              <a:ext cx="1025039" cy="36830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10147685" y="9813850"/>
            <a:ext cx="5661010" cy="2700338"/>
            <a:chOff x="0" y="0"/>
            <a:chExt cx="1490966" cy="711200"/>
          </a:xfrm>
        </p:grpSpPr>
        <p:sp>
          <p:nvSpPr>
            <p:cNvPr id="15" name="Freeform 15"/>
            <p:cNvSpPr/>
            <p:nvPr/>
          </p:nvSpPr>
          <p:spPr>
            <a:xfrm>
              <a:off x="0" y="0"/>
              <a:ext cx="1490966" cy="711200"/>
            </a:xfrm>
            <a:custGeom>
              <a:avLst/>
              <a:gdLst/>
              <a:ahLst/>
              <a:cxnLst/>
              <a:rect l="l" t="t" r="r" b="b"/>
              <a:pathLst>
                <a:path w="1490966" h="711200">
                  <a:moveTo>
                    <a:pt x="745483" y="0"/>
                  </a:moveTo>
                  <a:lnTo>
                    <a:pt x="1490966" y="711200"/>
                  </a:lnTo>
                  <a:lnTo>
                    <a:pt x="0" y="711200"/>
                  </a:lnTo>
                  <a:lnTo>
                    <a:pt x="745483" y="0"/>
                  </a:lnTo>
                  <a:close/>
                </a:path>
              </a:pathLst>
            </a:custGeom>
            <a:solidFill>
              <a:srgbClr val="000000">
                <a:alpha val="0"/>
              </a:srgbClr>
            </a:solidFill>
            <a:ln w="57150" cap="sq">
              <a:solidFill>
                <a:srgbClr val="BFE0FF"/>
              </a:solidFill>
              <a:prstDash val="solid"/>
              <a:miter/>
            </a:ln>
          </p:spPr>
        </p:sp>
        <p:sp>
          <p:nvSpPr>
            <p:cNvPr id="16" name="TextBox 16"/>
            <p:cNvSpPr txBox="1"/>
            <p:nvPr/>
          </p:nvSpPr>
          <p:spPr>
            <a:xfrm>
              <a:off x="232963" y="292100"/>
              <a:ext cx="1025039" cy="36830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2167524" y="1028700"/>
            <a:ext cx="17231736" cy="1698470"/>
            <a:chOff x="0" y="0"/>
            <a:chExt cx="4538400" cy="447334"/>
          </a:xfrm>
        </p:grpSpPr>
        <p:sp>
          <p:nvSpPr>
            <p:cNvPr id="18" name="Freeform 18"/>
            <p:cNvSpPr/>
            <p:nvPr/>
          </p:nvSpPr>
          <p:spPr>
            <a:xfrm>
              <a:off x="0" y="0"/>
              <a:ext cx="4538400" cy="447334"/>
            </a:xfrm>
            <a:custGeom>
              <a:avLst/>
              <a:gdLst/>
              <a:ahLst/>
              <a:cxnLst/>
              <a:rect l="l" t="t" r="r" b="b"/>
              <a:pathLst>
                <a:path w="4538400" h="447334">
                  <a:moveTo>
                    <a:pt x="0" y="0"/>
                  </a:moveTo>
                  <a:lnTo>
                    <a:pt x="4538400" y="0"/>
                  </a:lnTo>
                  <a:lnTo>
                    <a:pt x="4538400" y="447334"/>
                  </a:lnTo>
                  <a:lnTo>
                    <a:pt x="0" y="447334"/>
                  </a:lnTo>
                  <a:close/>
                </a:path>
              </a:pathLst>
            </a:custGeom>
            <a:solidFill>
              <a:srgbClr val="6CCEE8">
                <a:alpha val="53725"/>
              </a:srgbClr>
            </a:solidFill>
          </p:spPr>
        </p:sp>
        <p:sp>
          <p:nvSpPr>
            <p:cNvPr id="19" name="TextBox 19"/>
            <p:cNvSpPr txBox="1"/>
            <p:nvPr/>
          </p:nvSpPr>
          <p:spPr>
            <a:xfrm>
              <a:off x="0" y="-38100"/>
              <a:ext cx="4538400" cy="485434"/>
            </a:xfrm>
            <a:prstGeom prst="rect">
              <a:avLst/>
            </a:prstGeom>
          </p:spPr>
          <p:txBody>
            <a:bodyPr lIns="50800" tIns="50800" rIns="50800" bIns="50800" rtlCol="0" anchor="ctr"/>
            <a:lstStyle/>
            <a:p>
              <a:pPr algn="ctr">
                <a:lnSpc>
                  <a:spcPts val="2659"/>
                </a:lnSpc>
              </a:pPr>
              <a:endParaRPr/>
            </a:p>
          </p:txBody>
        </p:sp>
      </p:grpSp>
      <p:sp>
        <p:nvSpPr>
          <p:cNvPr id="20" name="TextBox 20"/>
          <p:cNvSpPr txBox="1"/>
          <p:nvPr/>
        </p:nvSpPr>
        <p:spPr>
          <a:xfrm>
            <a:off x="3611939" y="1382938"/>
            <a:ext cx="14447395" cy="1907603"/>
          </a:xfrm>
          <a:prstGeom prst="rect">
            <a:avLst/>
          </a:prstGeom>
        </p:spPr>
        <p:txBody>
          <a:bodyPr lIns="0" tIns="0" rIns="0" bIns="0" rtlCol="0" anchor="t">
            <a:spAutoFit/>
          </a:bodyPr>
          <a:lstStyle/>
          <a:p>
            <a:pPr algn="l">
              <a:lnSpc>
                <a:spcPts val="7623"/>
              </a:lnSpc>
            </a:pPr>
            <a:r>
              <a:rPr lang="en-US" sz="5445">
                <a:solidFill>
                  <a:srgbClr val="0C2E5E"/>
                </a:solidFill>
                <a:latin typeface="Anton"/>
                <a:ea typeface="Anton"/>
                <a:cs typeface="Anton"/>
                <a:sym typeface="Anton"/>
              </a:rPr>
              <a:t>SƠ LƯỢC VỀ ĐỀ TÀI</a:t>
            </a:r>
          </a:p>
          <a:p>
            <a:pPr algn="l">
              <a:lnSpc>
                <a:spcPts val="7623"/>
              </a:lnSpc>
              <a:spcBef>
                <a:spcPct val="0"/>
              </a:spcBef>
            </a:pPr>
            <a:endParaRPr lang="en-US" sz="5445">
              <a:solidFill>
                <a:srgbClr val="0C2E5E"/>
              </a:solidFill>
              <a:latin typeface="Anton"/>
              <a:ea typeface="Anton"/>
              <a:cs typeface="Anton"/>
              <a:sym typeface="Anton"/>
            </a:endParaRPr>
          </a:p>
        </p:txBody>
      </p:sp>
      <p:sp>
        <p:nvSpPr>
          <p:cNvPr id="21" name="TextBox 21"/>
          <p:cNvSpPr txBox="1"/>
          <p:nvPr/>
        </p:nvSpPr>
        <p:spPr>
          <a:xfrm>
            <a:off x="2390391" y="616537"/>
            <a:ext cx="998682" cy="2110632"/>
          </a:xfrm>
          <a:prstGeom prst="rect">
            <a:avLst/>
          </a:prstGeom>
        </p:spPr>
        <p:txBody>
          <a:bodyPr lIns="0" tIns="0" rIns="0" bIns="0" rtlCol="0" anchor="t">
            <a:spAutoFit/>
          </a:bodyPr>
          <a:lstStyle/>
          <a:p>
            <a:pPr algn="l">
              <a:lnSpc>
                <a:spcPts val="17146"/>
              </a:lnSpc>
              <a:spcBef>
                <a:spcPct val="0"/>
              </a:spcBef>
            </a:pPr>
            <a:r>
              <a:rPr lang="en-US" sz="12247">
                <a:solidFill>
                  <a:srgbClr val="0C2E5E"/>
                </a:solidFill>
                <a:latin typeface="Archivo Black"/>
                <a:ea typeface="Archivo Black"/>
                <a:cs typeface="Archivo Black"/>
                <a:sym typeface="Archivo Black"/>
              </a:rPr>
              <a:t>1</a:t>
            </a:r>
          </a:p>
        </p:txBody>
      </p:sp>
      <p:sp>
        <p:nvSpPr>
          <p:cNvPr id="22" name="TextBox 22"/>
          <p:cNvSpPr txBox="1"/>
          <p:nvPr/>
        </p:nvSpPr>
        <p:spPr>
          <a:xfrm>
            <a:off x="4232905" y="2954886"/>
            <a:ext cx="14447395" cy="1061834"/>
          </a:xfrm>
          <a:prstGeom prst="rect">
            <a:avLst/>
          </a:prstGeom>
        </p:spPr>
        <p:txBody>
          <a:bodyPr lIns="0" tIns="0" rIns="0" bIns="0" rtlCol="0" anchor="t">
            <a:spAutoFit/>
          </a:bodyPr>
          <a:lstStyle/>
          <a:p>
            <a:pPr algn="l">
              <a:lnSpc>
                <a:spcPts val="7623"/>
              </a:lnSpc>
              <a:spcBef>
                <a:spcPct val="0"/>
              </a:spcBef>
            </a:pPr>
            <a:r>
              <a:rPr lang="en-US" sz="5445" b="1">
                <a:solidFill>
                  <a:srgbClr val="000000"/>
                </a:solidFill>
                <a:latin typeface="Heading Now 61-68 Bold"/>
                <a:ea typeface="Heading Now 61-68 Bold"/>
                <a:cs typeface="Heading Now 61-68 Bold"/>
                <a:sym typeface="Heading Now 61-68 Bold"/>
              </a:rPr>
              <a:t>MỤC TIÊU</a:t>
            </a:r>
          </a:p>
        </p:txBody>
      </p:sp>
      <p:sp>
        <p:nvSpPr>
          <p:cNvPr id="23" name="TextBox 23"/>
          <p:cNvSpPr txBox="1"/>
          <p:nvPr/>
        </p:nvSpPr>
        <p:spPr>
          <a:xfrm>
            <a:off x="2606154" y="2960674"/>
            <a:ext cx="2553308" cy="1145509"/>
          </a:xfrm>
          <a:prstGeom prst="rect">
            <a:avLst/>
          </a:prstGeom>
        </p:spPr>
        <p:txBody>
          <a:bodyPr lIns="0" tIns="0" rIns="0" bIns="0" rtlCol="0" anchor="t">
            <a:spAutoFit/>
          </a:bodyPr>
          <a:lstStyle/>
          <a:p>
            <a:pPr algn="l">
              <a:lnSpc>
                <a:spcPts val="9228"/>
              </a:lnSpc>
              <a:spcBef>
                <a:spcPct val="0"/>
              </a:spcBef>
            </a:pPr>
            <a:r>
              <a:rPr lang="en-US" sz="6591">
                <a:solidFill>
                  <a:srgbClr val="0C2E5E"/>
                </a:solidFill>
                <a:latin typeface="Archivo Black"/>
                <a:ea typeface="Archivo Black"/>
                <a:cs typeface="Archivo Black"/>
                <a:sym typeface="Archivo Black"/>
              </a:rPr>
              <a:t>1.2</a:t>
            </a:r>
          </a:p>
        </p:txBody>
      </p:sp>
      <p:sp>
        <p:nvSpPr>
          <p:cNvPr id="24" name="TextBox 24"/>
          <p:cNvSpPr txBox="1"/>
          <p:nvPr/>
        </p:nvSpPr>
        <p:spPr>
          <a:xfrm>
            <a:off x="799267" y="4240428"/>
            <a:ext cx="16460033" cy="4012539"/>
          </a:xfrm>
          <a:prstGeom prst="rect">
            <a:avLst/>
          </a:prstGeom>
        </p:spPr>
        <p:txBody>
          <a:bodyPr lIns="0" tIns="0" rIns="0" bIns="0" rtlCol="0" anchor="t">
            <a:spAutoFit/>
          </a:bodyPr>
          <a:lstStyle/>
          <a:p>
            <a:pPr marL="545375" lvl="1" indent="-272687" algn="just">
              <a:lnSpc>
                <a:spcPts val="3536"/>
              </a:lnSpc>
              <a:spcBef>
                <a:spcPct val="0"/>
              </a:spcBef>
              <a:buFont typeface="Arial"/>
              <a:buChar char="•"/>
            </a:pPr>
            <a:r>
              <a:rPr lang="en-US" sz="2526" b="1">
                <a:solidFill>
                  <a:srgbClr val="000000"/>
                </a:solidFill>
                <a:latin typeface="Montserrat Bold"/>
                <a:ea typeface="Montserrat Bold"/>
                <a:cs typeface="Montserrat Bold"/>
                <a:sym typeface="Montserrat Bold"/>
              </a:rPr>
              <a:t>Thứ nhất</a:t>
            </a:r>
            <a:r>
              <a:rPr lang="en-US" sz="2526">
                <a:solidFill>
                  <a:srgbClr val="000000"/>
                </a:solidFill>
                <a:latin typeface="Montserrat"/>
                <a:ea typeface="Montserrat"/>
                <a:cs typeface="Montserrat"/>
                <a:sym typeface="Montserrat"/>
              </a:rPr>
              <a:t>, hệ thống hóa và phân tích một số kiến thức lý thuyết về thống kê ứng dụng tiêu biểu thường gặp trong các lĩnh vực khoa học, kỹ thuật, kinh tế và xã hội, từ đó làm nổi bật vai trò của thống kê trong thực tiễn</a:t>
            </a:r>
          </a:p>
          <a:p>
            <a:pPr algn="just">
              <a:lnSpc>
                <a:spcPts val="3536"/>
              </a:lnSpc>
              <a:spcBef>
                <a:spcPct val="0"/>
              </a:spcBef>
            </a:pPr>
            <a:endParaRPr lang="en-US" sz="2526">
              <a:solidFill>
                <a:srgbClr val="000000"/>
              </a:solidFill>
              <a:latin typeface="Montserrat"/>
              <a:ea typeface="Montserrat"/>
              <a:cs typeface="Montserrat"/>
              <a:sym typeface="Montserrat"/>
            </a:endParaRPr>
          </a:p>
          <a:p>
            <a:pPr marL="545375" lvl="1" indent="-272687" algn="just">
              <a:lnSpc>
                <a:spcPts val="3536"/>
              </a:lnSpc>
              <a:spcBef>
                <a:spcPct val="0"/>
              </a:spcBef>
              <a:buFont typeface="Arial"/>
              <a:buChar char="•"/>
            </a:pPr>
            <a:r>
              <a:rPr lang="en-US" sz="2526" b="1">
                <a:solidFill>
                  <a:srgbClr val="000000"/>
                </a:solidFill>
                <a:latin typeface="Montserrat Bold"/>
                <a:ea typeface="Montserrat Bold"/>
                <a:cs typeface="Montserrat Bold"/>
                <a:sym typeface="Montserrat Bold"/>
              </a:rPr>
              <a:t>Thứ hai</a:t>
            </a:r>
            <a:r>
              <a:rPr lang="en-US" sz="2526">
                <a:solidFill>
                  <a:srgbClr val="000000"/>
                </a:solidFill>
                <a:latin typeface="Montserrat"/>
                <a:ea typeface="Montserrat"/>
                <a:cs typeface="Montserrat"/>
                <a:sym typeface="Montserrat"/>
              </a:rPr>
              <a:t>, xây dựng, lựa chọn và trình bày các bài toán thống kê có tính thực hành cao, giúp người đọc tiếp cận với các kỹ thuật phân tích và suy luận thống kê trong bối cảnh dữ liệu thực tế</a:t>
            </a:r>
          </a:p>
          <a:p>
            <a:pPr algn="just">
              <a:lnSpc>
                <a:spcPts val="3536"/>
              </a:lnSpc>
              <a:spcBef>
                <a:spcPct val="0"/>
              </a:spcBef>
            </a:pPr>
            <a:endParaRPr lang="en-US" sz="2526">
              <a:solidFill>
                <a:srgbClr val="000000"/>
              </a:solidFill>
              <a:latin typeface="Montserrat"/>
              <a:ea typeface="Montserrat"/>
              <a:cs typeface="Montserrat"/>
              <a:sym typeface="Montserrat"/>
            </a:endParaRPr>
          </a:p>
          <a:p>
            <a:pPr marL="545375" lvl="1" indent="-272687" algn="just">
              <a:lnSpc>
                <a:spcPts val="3536"/>
              </a:lnSpc>
              <a:spcBef>
                <a:spcPct val="0"/>
              </a:spcBef>
              <a:buFont typeface="Arial"/>
              <a:buChar char="•"/>
            </a:pPr>
            <a:r>
              <a:rPr lang="en-US" sz="2526" b="1">
                <a:solidFill>
                  <a:srgbClr val="000000"/>
                </a:solidFill>
                <a:latin typeface="Montserrat Bold"/>
                <a:ea typeface="Montserrat Bold"/>
                <a:cs typeface="Montserrat Bold"/>
                <a:sym typeface="Montserrat Bold"/>
              </a:rPr>
              <a:t>Thứ ba</a:t>
            </a:r>
            <a:r>
              <a:rPr lang="en-US" sz="2526">
                <a:solidFill>
                  <a:srgbClr val="000000"/>
                </a:solidFill>
                <a:latin typeface="Montserrat"/>
                <a:ea typeface="Montserrat"/>
                <a:cs typeface="Montserrat"/>
                <a:sym typeface="Montserrat"/>
              </a:rPr>
              <a:t>, đề xuất các hướng vận dụng kiến thức thống kê và lập trình python để giải quyết bài toán thực tế, góp phần nâng cao hiệu quả trong giảng dạy và nghiên cứu ứng dụng thống kê.</a:t>
            </a:r>
          </a:p>
        </p:txBody>
      </p:sp>
      <p:sp>
        <p:nvSpPr>
          <p:cNvPr id="25" name="AutoShape 25"/>
          <p:cNvSpPr/>
          <p:nvPr/>
        </p:nvSpPr>
        <p:spPr>
          <a:xfrm>
            <a:off x="799267" y="5751633"/>
            <a:ext cx="16460033" cy="0"/>
          </a:xfrm>
          <a:prstGeom prst="line">
            <a:avLst/>
          </a:prstGeom>
          <a:ln w="38100" cap="flat">
            <a:solidFill>
              <a:srgbClr val="000000"/>
            </a:solidFill>
            <a:prstDash val="solid"/>
            <a:headEnd type="none" w="sm" len="sm"/>
            <a:tailEnd type="none" w="sm" len="sm"/>
          </a:ln>
        </p:spPr>
      </p:sp>
      <p:sp>
        <p:nvSpPr>
          <p:cNvPr id="26" name="AutoShape 26"/>
          <p:cNvSpPr/>
          <p:nvPr/>
        </p:nvSpPr>
        <p:spPr>
          <a:xfrm>
            <a:off x="876693" y="7273390"/>
            <a:ext cx="16382607" cy="0"/>
          </a:xfrm>
          <a:prstGeom prst="line">
            <a:avLst/>
          </a:prstGeom>
          <a:ln w="38100" cap="flat">
            <a:solidFill>
              <a:srgbClr val="000000"/>
            </a:solidFill>
            <a:prstDash val="solid"/>
            <a:headEnd type="none" w="sm" len="sm"/>
            <a:tailEnd type="none" w="sm" len="sm"/>
          </a:ln>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7840172">
            <a:off x="7947252" y="-244376"/>
            <a:ext cx="5864292" cy="2700338"/>
            <a:chOff x="0" y="0"/>
            <a:chExt cx="1544505" cy="711200"/>
          </a:xfrm>
        </p:grpSpPr>
        <p:sp>
          <p:nvSpPr>
            <p:cNvPr id="3" name="Freeform 3"/>
            <p:cNvSpPr/>
            <p:nvPr/>
          </p:nvSpPr>
          <p:spPr>
            <a:xfrm>
              <a:off x="0" y="0"/>
              <a:ext cx="1544505" cy="711200"/>
            </a:xfrm>
            <a:custGeom>
              <a:avLst/>
              <a:gdLst/>
              <a:ahLst/>
              <a:cxnLst/>
              <a:rect l="l" t="t" r="r" b="b"/>
              <a:pathLst>
                <a:path w="1544505" h="711200">
                  <a:moveTo>
                    <a:pt x="772252" y="0"/>
                  </a:moveTo>
                  <a:lnTo>
                    <a:pt x="1544505" y="711200"/>
                  </a:lnTo>
                  <a:lnTo>
                    <a:pt x="0" y="711200"/>
                  </a:lnTo>
                  <a:lnTo>
                    <a:pt x="772252" y="0"/>
                  </a:lnTo>
                  <a:close/>
                </a:path>
              </a:pathLst>
            </a:custGeom>
            <a:solidFill>
              <a:srgbClr val="000000">
                <a:alpha val="0"/>
              </a:srgbClr>
            </a:solidFill>
            <a:ln w="57150" cap="sq">
              <a:solidFill>
                <a:srgbClr val="FFFFFF"/>
              </a:solidFill>
              <a:prstDash val="solid"/>
              <a:miter/>
            </a:ln>
          </p:spPr>
        </p:sp>
        <p:sp>
          <p:nvSpPr>
            <p:cNvPr id="4" name="TextBox 4"/>
            <p:cNvSpPr txBox="1"/>
            <p:nvPr/>
          </p:nvSpPr>
          <p:spPr>
            <a:xfrm>
              <a:off x="241329" y="292100"/>
              <a:ext cx="1061847" cy="3683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rot="-7840172">
            <a:off x="14273041" y="-321469"/>
            <a:ext cx="5661010" cy="2700338"/>
            <a:chOff x="0" y="0"/>
            <a:chExt cx="1490966" cy="711200"/>
          </a:xfrm>
        </p:grpSpPr>
        <p:sp>
          <p:nvSpPr>
            <p:cNvPr id="6" name="Freeform 6"/>
            <p:cNvSpPr/>
            <p:nvPr/>
          </p:nvSpPr>
          <p:spPr>
            <a:xfrm>
              <a:off x="0" y="0"/>
              <a:ext cx="1490966" cy="711200"/>
            </a:xfrm>
            <a:custGeom>
              <a:avLst/>
              <a:gdLst/>
              <a:ahLst/>
              <a:cxnLst/>
              <a:rect l="l" t="t" r="r" b="b"/>
              <a:pathLst>
                <a:path w="1490966" h="711200">
                  <a:moveTo>
                    <a:pt x="745483" y="0"/>
                  </a:moveTo>
                  <a:lnTo>
                    <a:pt x="1490966" y="711200"/>
                  </a:lnTo>
                  <a:lnTo>
                    <a:pt x="0" y="711200"/>
                  </a:lnTo>
                  <a:lnTo>
                    <a:pt x="745483" y="0"/>
                  </a:lnTo>
                  <a:close/>
                </a:path>
              </a:pathLst>
            </a:custGeom>
            <a:solidFill>
              <a:srgbClr val="000000">
                <a:alpha val="0"/>
              </a:srgbClr>
            </a:solidFill>
            <a:ln w="57150" cap="sq">
              <a:solidFill>
                <a:srgbClr val="BFE0FF"/>
              </a:solidFill>
              <a:prstDash val="solid"/>
              <a:miter/>
            </a:ln>
          </p:spPr>
        </p:sp>
        <p:sp>
          <p:nvSpPr>
            <p:cNvPr id="7" name="TextBox 7"/>
            <p:cNvSpPr txBox="1"/>
            <p:nvPr/>
          </p:nvSpPr>
          <p:spPr>
            <a:xfrm>
              <a:off x="232963" y="292100"/>
              <a:ext cx="1025039" cy="368300"/>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461866" y="863218"/>
            <a:ext cx="1593515" cy="1593515"/>
          </a:xfrm>
          <a:custGeom>
            <a:avLst/>
            <a:gdLst/>
            <a:ahLst/>
            <a:cxnLst/>
            <a:rect l="l" t="t" r="r" b="b"/>
            <a:pathLst>
              <a:path w="1593515" h="1593515">
                <a:moveTo>
                  <a:pt x="0" y="0"/>
                </a:moveTo>
                <a:lnTo>
                  <a:pt x="1593515" y="0"/>
                </a:lnTo>
                <a:lnTo>
                  <a:pt x="1593515" y="1593514"/>
                </a:lnTo>
                <a:lnTo>
                  <a:pt x="0" y="159351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TextBox 9"/>
          <p:cNvSpPr txBox="1"/>
          <p:nvPr/>
        </p:nvSpPr>
        <p:spPr>
          <a:xfrm>
            <a:off x="4204482" y="1029178"/>
            <a:ext cx="7881260" cy="1127760"/>
          </a:xfrm>
          <a:prstGeom prst="rect">
            <a:avLst/>
          </a:prstGeom>
        </p:spPr>
        <p:txBody>
          <a:bodyPr lIns="0" tIns="0" rIns="0" bIns="0" rtlCol="0" anchor="t">
            <a:spAutoFit/>
          </a:bodyPr>
          <a:lstStyle/>
          <a:p>
            <a:pPr algn="l">
              <a:lnSpc>
                <a:spcPts val="9240"/>
              </a:lnSpc>
              <a:spcBef>
                <a:spcPct val="0"/>
              </a:spcBef>
            </a:pPr>
            <a:r>
              <a:rPr lang="en-US" sz="6600">
                <a:solidFill>
                  <a:srgbClr val="000000"/>
                </a:solidFill>
                <a:latin typeface="Anton"/>
                <a:ea typeface="Anton"/>
                <a:cs typeface="Anton"/>
                <a:sym typeface="Anton"/>
              </a:rPr>
              <a:t>ĐỐI TƯỢNG NGHIÊN CỨU</a:t>
            </a:r>
          </a:p>
        </p:txBody>
      </p:sp>
      <p:sp>
        <p:nvSpPr>
          <p:cNvPr id="10" name="TextBox 10"/>
          <p:cNvSpPr txBox="1"/>
          <p:nvPr/>
        </p:nvSpPr>
        <p:spPr>
          <a:xfrm>
            <a:off x="1180707" y="2675008"/>
            <a:ext cx="16673686" cy="530860"/>
          </a:xfrm>
          <a:prstGeom prst="rect">
            <a:avLst/>
          </a:prstGeom>
        </p:spPr>
        <p:txBody>
          <a:bodyPr lIns="0" tIns="0" rIns="0" bIns="0" rtlCol="0" anchor="t">
            <a:spAutoFit/>
          </a:bodyPr>
          <a:lstStyle/>
          <a:p>
            <a:pPr algn="l">
              <a:lnSpc>
                <a:spcPts val="4339"/>
              </a:lnSpc>
            </a:pPr>
            <a:r>
              <a:rPr lang="en-US" sz="3099" b="1">
                <a:solidFill>
                  <a:srgbClr val="31356E"/>
                </a:solidFill>
                <a:latin typeface="Montserrat Bold"/>
                <a:ea typeface="Montserrat Bold"/>
                <a:cs typeface="Montserrat Bold"/>
                <a:sym typeface="Montserrat Bold"/>
              </a:rPr>
              <a:t>Đối tượng nghiên cứu của đề tài là các bài toán cụ thể trong thống kê ứng dụng</a:t>
            </a:r>
          </a:p>
        </p:txBody>
      </p:sp>
      <p:sp>
        <p:nvSpPr>
          <p:cNvPr id="11" name="AutoShape 11"/>
          <p:cNvSpPr/>
          <p:nvPr/>
        </p:nvSpPr>
        <p:spPr>
          <a:xfrm>
            <a:off x="1028700" y="3796418"/>
            <a:ext cx="16534615" cy="0"/>
          </a:xfrm>
          <a:prstGeom prst="line">
            <a:avLst/>
          </a:prstGeom>
          <a:ln w="38100" cap="flat">
            <a:solidFill>
              <a:srgbClr val="000000"/>
            </a:solidFill>
            <a:prstDash val="solid"/>
            <a:headEnd type="none" w="sm" len="sm"/>
            <a:tailEnd type="none" w="sm" len="sm"/>
          </a:ln>
        </p:spPr>
      </p:sp>
      <p:sp>
        <p:nvSpPr>
          <p:cNvPr id="12" name="Freeform 12"/>
          <p:cNvSpPr/>
          <p:nvPr/>
        </p:nvSpPr>
        <p:spPr>
          <a:xfrm>
            <a:off x="461866" y="4244093"/>
            <a:ext cx="1370672" cy="1469890"/>
          </a:xfrm>
          <a:custGeom>
            <a:avLst/>
            <a:gdLst/>
            <a:ahLst/>
            <a:cxnLst/>
            <a:rect l="l" t="t" r="r" b="b"/>
            <a:pathLst>
              <a:path w="1370672" h="1469890">
                <a:moveTo>
                  <a:pt x="0" y="0"/>
                </a:moveTo>
                <a:lnTo>
                  <a:pt x="1370672" y="0"/>
                </a:lnTo>
                <a:lnTo>
                  <a:pt x="1370672" y="1469890"/>
                </a:lnTo>
                <a:lnTo>
                  <a:pt x="0" y="146989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3" name="TextBox 13"/>
          <p:cNvSpPr txBox="1"/>
          <p:nvPr/>
        </p:nvSpPr>
        <p:spPr>
          <a:xfrm>
            <a:off x="4204482" y="4329100"/>
            <a:ext cx="8420946" cy="1127760"/>
          </a:xfrm>
          <a:prstGeom prst="rect">
            <a:avLst/>
          </a:prstGeom>
        </p:spPr>
        <p:txBody>
          <a:bodyPr lIns="0" tIns="0" rIns="0" bIns="0" rtlCol="0" anchor="t">
            <a:spAutoFit/>
          </a:bodyPr>
          <a:lstStyle/>
          <a:p>
            <a:pPr algn="l">
              <a:lnSpc>
                <a:spcPts val="9240"/>
              </a:lnSpc>
              <a:spcBef>
                <a:spcPct val="0"/>
              </a:spcBef>
            </a:pPr>
            <a:r>
              <a:rPr lang="en-US" sz="6600">
                <a:solidFill>
                  <a:srgbClr val="000000"/>
                </a:solidFill>
                <a:latin typeface="Anton"/>
                <a:ea typeface="Anton"/>
                <a:cs typeface="Anton"/>
                <a:sym typeface="Anton"/>
              </a:rPr>
              <a:t>PHẠM VI NGHIÊN CỨU</a:t>
            </a:r>
          </a:p>
        </p:txBody>
      </p:sp>
      <p:sp>
        <p:nvSpPr>
          <p:cNvPr id="14" name="TextBox 14"/>
          <p:cNvSpPr txBox="1"/>
          <p:nvPr/>
        </p:nvSpPr>
        <p:spPr>
          <a:xfrm>
            <a:off x="963110" y="6085458"/>
            <a:ext cx="16891283" cy="3347720"/>
          </a:xfrm>
          <a:prstGeom prst="rect">
            <a:avLst/>
          </a:prstGeom>
        </p:spPr>
        <p:txBody>
          <a:bodyPr lIns="0" tIns="0" rIns="0" bIns="0" rtlCol="0" anchor="t">
            <a:spAutoFit/>
          </a:bodyPr>
          <a:lstStyle/>
          <a:p>
            <a:pPr algn="l">
              <a:lnSpc>
                <a:spcPts val="4480"/>
              </a:lnSpc>
              <a:spcBef>
                <a:spcPct val="0"/>
              </a:spcBef>
            </a:pPr>
            <a:r>
              <a:rPr lang="en-US" sz="3200" b="1">
                <a:solidFill>
                  <a:srgbClr val="31356E"/>
                </a:solidFill>
                <a:latin typeface="Montserrat Bold"/>
                <a:ea typeface="Montserrat Bold"/>
                <a:cs typeface="Montserrat Bold"/>
                <a:sym typeface="Montserrat Bold"/>
              </a:rPr>
              <a:t>Các bài toán thống kê thuộc phạm vi chương trình đại học và sau đại học, đặc biệt là trong các ngành Toán học ứng dụng, Khoa học dữ liệu, Kinh tế học, Y sinh. Các bài toán có thể giải quyết bằng phương pháp phân tích định lượng, với giả thiết dữ liệu tuân theo một số mô hình xác suất nhất định (như phân phối chuẩn, phân phối nhị thức, phân phối Poisson...). Phân tích dữ liệu dựa trên phần mềm thống kê phổ biến như R hoặc Python</a:t>
            </a:r>
          </a:p>
        </p:txBody>
      </p:sp>
      <p:sp>
        <p:nvSpPr>
          <p:cNvPr id="15" name="TextBox 15"/>
          <p:cNvSpPr txBox="1"/>
          <p:nvPr/>
        </p:nvSpPr>
        <p:spPr>
          <a:xfrm>
            <a:off x="2385986" y="1021438"/>
            <a:ext cx="2553308" cy="1145509"/>
          </a:xfrm>
          <a:prstGeom prst="rect">
            <a:avLst/>
          </a:prstGeom>
        </p:spPr>
        <p:txBody>
          <a:bodyPr lIns="0" tIns="0" rIns="0" bIns="0" rtlCol="0" anchor="t">
            <a:spAutoFit/>
          </a:bodyPr>
          <a:lstStyle/>
          <a:p>
            <a:pPr algn="l">
              <a:lnSpc>
                <a:spcPts val="9228"/>
              </a:lnSpc>
              <a:spcBef>
                <a:spcPct val="0"/>
              </a:spcBef>
            </a:pPr>
            <a:r>
              <a:rPr lang="en-US" sz="6591">
                <a:solidFill>
                  <a:srgbClr val="0C2E5E"/>
                </a:solidFill>
                <a:latin typeface="Archivo Black"/>
                <a:ea typeface="Archivo Black"/>
                <a:cs typeface="Archivo Black"/>
                <a:sym typeface="Archivo Black"/>
              </a:rPr>
              <a:t>1.3</a:t>
            </a:r>
          </a:p>
        </p:txBody>
      </p:sp>
      <p:sp>
        <p:nvSpPr>
          <p:cNvPr id="16" name="TextBox 16"/>
          <p:cNvSpPr txBox="1"/>
          <p:nvPr/>
        </p:nvSpPr>
        <p:spPr>
          <a:xfrm>
            <a:off x="2385986" y="4334846"/>
            <a:ext cx="2553308" cy="1145509"/>
          </a:xfrm>
          <a:prstGeom prst="rect">
            <a:avLst/>
          </a:prstGeom>
        </p:spPr>
        <p:txBody>
          <a:bodyPr lIns="0" tIns="0" rIns="0" bIns="0" rtlCol="0" anchor="t">
            <a:spAutoFit/>
          </a:bodyPr>
          <a:lstStyle/>
          <a:p>
            <a:pPr algn="l">
              <a:lnSpc>
                <a:spcPts val="9228"/>
              </a:lnSpc>
              <a:spcBef>
                <a:spcPct val="0"/>
              </a:spcBef>
            </a:pPr>
            <a:r>
              <a:rPr lang="en-US" sz="6591">
                <a:solidFill>
                  <a:srgbClr val="0C2E5E"/>
                </a:solidFill>
                <a:latin typeface="Archivo Black"/>
                <a:ea typeface="Archivo Black"/>
                <a:cs typeface="Archivo Black"/>
                <a:sym typeface="Archivo Black"/>
              </a:rPr>
              <a:t>1.4</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l="-10646" r="-10646"/>
            </a:stretch>
          </a:blipFill>
        </p:spPr>
      </p:sp>
      <p:sp>
        <p:nvSpPr>
          <p:cNvPr id="3" name="Freeform 3"/>
          <p:cNvSpPr/>
          <p:nvPr/>
        </p:nvSpPr>
        <p:spPr>
          <a:xfrm>
            <a:off x="1028700" y="557187"/>
            <a:ext cx="1370672" cy="1469890"/>
          </a:xfrm>
          <a:custGeom>
            <a:avLst/>
            <a:gdLst/>
            <a:ahLst/>
            <a:cxnLst/>
            <a:rect l="l" t="t" r="r" b="b"/>
            <a:pathLst>
              <a:path w="1370672" h="1469890">
                <a:moveTo>
                  <a:pt x="0" y="0"/>
                </a:moveTo>
                <a:lnTo>
                  <a:pt x="1370672" y="0"/>
                </a:lnTo>
                <a:lnTo>
                  <a:pt x="1370672" y="1469890"/>
                </a:lnTo>
                <a:lnTo>
                  <a:pt x="0" y="146989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rot="-1342433">
            <a:off x="17268450" y="352593"/>
            <a:ext cx="5154237" cy="208999"/>
            <a:chOff x="0" y="0"/>
            <a:chExt cx="1357495" cy="55045"/>
          </a:xfrm>
        </p:grpSpPr>
        <p:sp>
          <p:nvSpPr>
            <p:cNvPr id="5" name="Freeform 5"/>
            <p:cNvSpPr/>
            <p:nvPr/>
          </p:nvSpPr>
          <p:spPr>
            <a:xfrm>
              <a:off x="0" y="0"/>
              <a:ext cx="1357495" cy="55045"/>
            </a:xfrm>
            <a:custGeom>
              <a:avLst/>
              <a:gdLst/>
              <a:ahLst/>
              <a:cxnLst/>
              <a:rect l="l" t="t" r="r" b="b"/>
              <a:pathLst>
                <a:path w="1357495" h="55045">
                  <a:moveTo>
                    <a:pt x="0" y="0"/>
                  </a:moveTo>
                  <a:lnTo>
                    <a:pt x="1357495" y="0"/>
                  </a:lnTo>
                  <a:lnTo>
                    <a:pt x="1357495" y="55045"/>
                  </a:lnTo>
                  <a:lnTo>
                    <a:pt x="0" y="55045"/>
                  </a:lnTo>
                  <a:close/>
                </a:path>
              </a:pathLst>
            </a:custGeom>
            <a:solidFill>
              <a:srgbClr val="0C2E5E"/>
            </a:solidFill>
          </p:spPr>
        </p:sp>
        <p:sp>
          <p:nvSpPr>
            <p:cNvPr id="6" name="TextBox 6"/>
            <p:cNvSpPr txBox="1"/>
            <p:nvPr/>
          </p:nvSpPr>
          <p:spPr>
            <a:xfrm>
              <a:off x="0" y="-38100"/>
              <a:ext cx="1357495" cy="93145"/>
            </a:xfrm>
            <a:prstGeom prst="rect">
              <a:avLst/>
            </a:prstGeom>
          </p:spPr>
          <p:txBody>
            <a:bodyPr lIns="50800" tIns="50800" rIns="50800" bIns="50800" rtlCol="0" anchor="ctr"/>
            <a:lstStyle/>
            <a:p>
              <a:pPr algn="ctr">
                <a:lnSpc>
                  <a:spcPts val="2659"/>
                </a:lnSpc>
                <a:spcBef>
                  <a:spcPct val="0"/>
                </a:spcBef>
              </a:pPr>
              <a:endParaRPr/>
            </a:p>
          </p:txBody>
        </p:sp>
      </p:grpSp>
      <p:grpSp>
        <p:nvGrpSpPr>
          <p:cNvPr id="7" name="Group 7"/>
          <p:cNvGrpSpPr/>
          <p:nvPr/>
        </p:nvGrpSpPr>
        <p:grpSpPr>
          <a:xfrm rot="-1342433">
            <a:off x="13918931" y="9785579"/>
            <a:ext cx="5154237" cy="208999"/>
            <a:chOff x="0" y="0"/>
            <a:chExt cx="1357495" cy="55045"/>
          </a:xfrm>
        </p:grpSpPr>
        <p:sp>
          <p:nvSpPr>
            <p:cNvPr id="8" name="Freeform 8"/>
            <p:cNvSpPr/>
            <p:nvPr/>
          </p:nvSpPr>
          <p:spPr>
            <a:xfrm>
              <a:off x="0" y="0"/>
              <a:ext cx="1357495" cy="55045"/>
            </a:xfrm>
            <a:custGeom>
              <a:avLst/>
              <a:gdLst/>
              <a:ahLst/>
              <a:cxnLst/>
              <a:rect l="l" t="t" r="r" b="b"/>
              <a:pathLst>
                <a:path w="1357495" h="55045">
                  <a:moveTo>
                    <a:pt x="0" y="0"/>
                  </a:moveTo>
                  <a:lnTo>
                    <a:pt x="1357495" y="0"/>
                  </a:lnTo>
                  <a:lnTo>
                    <a:pt x="1357495" y="55045"/>
                  </a:lnTo>
                  <a:lnTo>
                    <a:pt x="0" y="55045"/>
                  </a:lnTo>
                  <a:close/>
                </a:path>
              </a:pathLst>
            </a:custGeom>
            <a:solidFill>
              <a:srgbClr val="0C2E5E"/>
            </a:solidFill>
          </p:spPr>
        </p:sp>
        <p:sp>
          <p:nvSpPr>
            <p:cNvPr id="9" name="TextBox 9"/>
            <p:cNvSpPr txBox="1"/>
            <p:nvPr/>
          </p:nvSpPr>
          <p:spPr>
            <a:xfrm>
              <a:off x="0" y="-38100"/>
              <a:ext cx="1357495" cy="93145"/>
            </a:xfrm>
            <a:prstGeom prst="rect">
              <a:avLst/>
            </a:prstGeom>
          </p:spPr>
          <p:txBody>
            <a:bodyPr lIns="50800" tIns="50800" rIns="50800" bIns="50800" rtlCol="0" anchor="ctr"/>
            <a:lstStyle/>
            <a:p>
              <a:pPr algn="ctr">
                <a:lnSpc>
                  <a:spcPts val="2659"/>
                </a:lnSpc>
                <a:spcBef>
                  <a:spcPct val="0"/>
                </a:spcBef>
              </a:pPr>
              <a:endParaRPr/>
            </a:p>
          </p:txBody>
        </p:sp>
      </p:grpSp>
      <p:grpSp>
        <p:nvGrpSpPr>
          <p:cNvPr id="10" name="Group 10"/>
          <p:cNvGrpSpPr/>
          <p:nvPr/>
        </p:nvGrpSpPr>
        <p:grpSpPr>
          <a:xfrm rot="-1342433">
            <a:off x="16341820" y="285234"/>
            <a:ext cx="5154237" cy="208999"/>
            <a:chOff x="0" y="0"/>
            <a:chExt cx="1357495" cy="55045"/>
          </a:xfrm>
        </p:grpSpPr>
        <p:sp>
          <p:nvSpPr>
            <p:cNvPr id="11" name="Freeform 11"/>
            <p:cNvSpPr/>
            <p:nvPr/>
          </p:nvSpPr>
          <p:spPr>
            <a:xfrm>
              <a:off x="0" y="0"/>
              <a:ext cx="1357495" cy="55045"/>
            </a:xfrm>
            <a:custGeom>
              <a:avLst/>
              <a:gdLst/>
              <a:ahLst/>
              <a:cxnLst/>
              <a:rect l="l" t="t" r="r" b="b"/>
              <a:pathLst>
                <a:path w="1357495" h="55045">
                  <a:moveTo>
                    <a:pt x="0" y="0"/>
                  </a:moveTo>
                  <a:lnTo>
                    <a:pt x="1357495" y="0"/>
                  </a:lnTo>
                  <a:lnTo>
                    <a:pt x="1357495" y="55045"/>
                  </a:lnTo>
                  <a:lnTo>
                    <a:pt x="0" y="55045"/>
                  </a:lnTo>
                  <a:close/>
                </a:path>
              </a:pathLst>
            </a:custGeom>
            <a:solidFill>
              <a:srgbClr val="2E74B6"/>
            </a:solidFill>
          </p:spPr>
        </p:sp>
        <p:sp>
          <p:nvSpPr>
            <p:cNvPr id="12" name="TextBox 12"/>
            <p:cNvSpPr txBox="1"/>
            <p:nvPr/>
          </p:nvSpPr>
          <p:spPr>
            <a:xfrm>
              <a:off x="0" y="-38100"/>
              <a:ext cx="1357495" cy="93145"/>
            </a:xfrm>
            <a:prstGeom prst="rect">
              <a:avLst/>
            </a:prstGeom>
          </p:spPr>
          <p:txBody>
            <a:bodyPr lIns="50800" tIns="50800" rIns="50800" bIns="50800" rtlCol="0" anchor="ctr"/>
            <a:lstStyle/>
            <a:p>
              <a:pPr algn="ctr">
                <a:lnSpc>
                  <a:spcPts val="2659"/>
                </a:lnSpc>
                <a:spcBef>
                  <a:spcPct val="0"/>
                </a:spcBef>
              </a:pPr>
              <a:endParaRPr/>
            </a:p>
          </p:txBody>
        </p:sp>
      </p:grpSp>
      <p:grpSp>
        <p:nvGrpSpPr>
          <p:cNvPr id="13" name="Group 13"/>
          <p:cNvGrpSpPr/>
          <p:nvPr/>
        </p:nvGrpSpPr>
        <p:grpSpPr>
          <a:xfrm rot="-1342433">
            <a:off x="13164670" y="10579422"/>
            <a:ext cx="5154237" cy="208999"/>
            <a:chOff x="0" y="0"/>
            <a:chExt cx="1357495" cy="55045"/>
          </a:xfrm>
        </p:grpSpPr>
        <p:sp>
          <p:nvSpPr>
            <p:cNvPr id="14" name="Freeform 14"/>
            <p:cNvSpPr/>
            <p:nvPr/>
          </p:nvSpPr>
          <p:spPr>
            <a:xfrm>
              <a:off x="0" y="0"/>
              <a:ext cx="1357495" cy="55045"/>
            </a:xfrm>
            <a:custGeom>
              <a:avLst/>
              <a:gdLst/>
              <a:ahLst/>
              <a:cxnLst/>
              <a:rect l="l" t="t" r="r" b="b"/>
              <a:pathLst>
                <a:path w="1357495" h="55045">
                  <a:moveTo>
                    <a:pt x="0" y="0"/>
                  </a:moveTo>
                  <a:lnTo>
                    <a:pt x="1357495" y="0"/>
                  </a:lnTo>
                  <a:lnTo>
                    <a:pt x="1357495" y="55045"/>
                  </a:lnTo>
                  <a:lnTo>
                    <a:pt x="0" y="55045"/>
                  </a:lnTo>
                  <a:close/>
                </a:path>
              </a:pathLst>
            </a:custGeom>
            <a:solidFill>
              <a:srgbClr val="2E74B6"/>
            </a:solidFill>
          </p:spPr>
        </p:sp>
        <p:sp>
          <p:nvSpPr>
            <p:cNvPr id="15" name="TextBox 15"/>
            <p:cNvSpPr txBox="1"/>
            <p:nvPr/>
          </p:nvSpPr>
          <p:spPr>
            <a:xfrm>
              <a:off x="0" y="-38100"/>
              <a:ext cx="1357495" cy="93145"/>
            </a:xfrm>
            <a:prstGeom prst="rect">
              <a:avLst/>
            </a:prstGeom>
          </p:spPr>
          <p:txBody>
            <a:bodyPr lIns="50800" tIns="50800" rIns="50800" bIns="50800" rtlCol="0" anchor="ctr"/>
            <a:lstStyle/>
            <a:p>
              <a:pPr algn="ctr">
                <a:lnSpc>
                  <a:spcPts val="2659"/>
                </a:lnSpc>
                <a:spcBef>
                  <a:spcPct val="0"/>
                </a:spcBef>
              </a:pPr>
              <a:endParaRPr/>
            </a:p>
          </p:txBody>
        </p:sp>
      </p:grpSp>
      <p:grpSp>
        <p:nvGrpSpPr>
          <p:cNvPr id="16" name="Group 16"/>
          <p:cNvGrpSpPr/>
          <p:nvPr/>
        </p:nvGrpSpPr>
        <p:grpSpPr>
          <a:xfrm>
            <a:off x="3299993" y="2146665"/>
            <a:ext cx="13196056" cy="2619973"/>
            <a:chOff x="0" y="0"/>
            <a:chExt cx="5211343" cy="1034671"/>
          </a:xfrm>
        </p:grpSpPr>
        <p:sp>
          <p:nvSpPr>
            <p:cNvPr id="17" name="Freeform 17"/>
            <p:cNvSpPr/>
            <p:nvPr/>
          </p:nvSpPr>
          <p:spPr>
            <a:xfrm>
              <a:off x="0" y="0"/>
              <a:ext cx="5211343" cy="1034671"/>
            </a:xfrm>
            <a:custGeom>
              <a:avLst/>
              <a:gdLst/>
              <a:ahLst/>
              <a:cxnLst/>
              <a:rect l="l" t="t" r="r" b="b"/>
              <a:pathLst>
                <a:path w="5211343" h="1034671">
                  <a:moveTo>
                    <a:pt x="0" y="0"/>
                  </a:moveTo>
                  <a:lnTo>
                    <a:pt x="5211343" y="0"/>
                  </a:lnTo>
                  <a:lnTo>
                    <a:pt x="5211343" y="1034671"/>
                  </a:lnTo>
                  <a:lnTo>
                    <a:pt x="0" y="1034671"/>
                  </a:lnTo>
                  <a:close/>
                </a:path>
              </a:pathLst>
            </a:custGeom>
            <a:solidFill>
              <a:srgbClr val="9EDBEB"/>
            </a:solidFill>
          </p:spPr>
        </p:sp>
        <p:sp>
          <p:nvSpPr>
            <p:cNvPr id="18" name="TextBox 18"/>
            <p:cNvSpPr txBox="1"/>
            <p:nvPr/>
          </p:nvSpPr>
          <p:spPr>
            <a:xfrm>
              <a:off x="0" y="-38100"/>
              <a:ext cx="5211343" cy="1072771"/>
            </a:xfrm>
            <a:prstGeom prst="rect">
              <a:avLst/>
            </a:prstGeom>
          </p:spPr>
          <p:txBody>
            <a:bodyPr lIns="50800" tIns="50800" rIns="50800" bIns="50800" rtlCol="0" anchor="ctr"/>
            <a:lstStyle/>
            <a:p>
              <a:pPr algn="ctr">
                <a:lnSpc>
                  <a:spcPts val="2659"/>
                </a:lnSpc>
              </a:pPr>
              <a:endParaRPr/>
            </a:p>
          </p:txBody>
        </p:sp>
      </p:grpSp>
      <p:sp>
        <p:nvSpPr>
          <p:cNvPr id="19" name="TextBox 19"/>
          <p:cNvSpPr txBox="1"/>
          <p:nvPr/>
        </p:nvSpPr>
        <p:spPr>
          <a:xfrm>
            <a:off x="3641654" y="452412"/>
            <a:ext cx="12538744" cy="888341"/>
          </a:xfrm>
          <a:prstGeom prst="rect">
            <a:avLst/>
          </a:prstGeom>
        </p:spPr>
        <p:txBody>
          <a:bodyPr lIns="0" tIns="0" rIns="0" bIns="0" rtlCol="0" anchor="t">
            <a:spAutoFit/>
          </a:bodyPr>
          <a:lstStyle/>
          <a:p>
            <a:pPr algn="l">
              <a:lnSpc>
                <a:spcPts val="7211"/>
              </a:lnSpc>
              <a:spcBef>
                <a:spcPct val="0"/>
              </a:spcBef>
            </a:pPr>
            <a:r>
              <a:rPr lang="en-US" sz="5150">
                <a:solidFill>
                  <a:srgbClr val="2E74B6"/>
                </a:solidFill>
                <a:latin typeface="Anton"/>
                <a:ea typeface="Anton"/>
                <a:cs typeface="Anton"/>
                <a:sym typeface="Anton"/>
              </a:rPr>
              <a:t>CƠ SỞ LÝ THUYẾT CỦA THỐNG KÊ ỨNG DỤNG</a:t>
            </a:r>
          </a:p>
        </p:txBody>
      </p:sp>
      <p:sp>
        <p:nvSpPr>
          <p:cNvPr id="20" name="TextBox 20"/>
          <p:cNvSpPr txBox="1"/>
          <p:nvPr/>
        </p:nvSpPr>
        <p:spPr>
          <a:xfrm>
            <a:off x="3641654" y="1409327"/>
            <a:ext cx="8544402" cy="655498"/>
          </a:xfrm>
          <a:prstGeom prst="rect">
            <a:avLst/>
          </a:prstGeom>
        </p:spPr>
        <p:txBody>
          <a:bodyPr lIns="0" tIns="0" rIns="0" bIns="0" rtlCol="0" anchor="t">
            <a:spAutoFit/>
          </a:bodyPr>
          <a:lstStyle/>
          <a:p>
            <a:pPr algn="ctr">
              <a:lnSpc>
                <a:spcPts val="5345"/>
              </a:lnSpc>
              <a:spcBef>
                <a:spcPct val="0"/>
              </a:spcBef>
            </a:pPr>
            <a:r>
              <a:rPr lang="en-US" sz="3817">
                <a:solidFill>
                  <a:srgbClr val="000000"/>
                </a:solidFill>
                <a:latin typeface="Anton"/>
                <a:ea typeface="Anton"/>
                <a:cs typeface="Anton"/>
                <a:sym typeface="Anton"/>
              </a:rPr>
              <a:t>ƯỚC LƯỢNG, KIỂM ĐỊNH VÀ TƯƠNG QUAN HỒI QUY</a:t>
            </a:r>
          </a:p>
        </p:txBody>
      </p:sp>
      <p:sp>
        <p:nvSpPr>
          <p:cNvPr id="21" name="TextBox 21"/>
          <p:cNvSpPr txBox="1"/>
          <p:nvPr/>
        </p:nvSpPr>
        <p:spPr>
          <a:xfrm>
            <a:off x="497102" y="4989599"/>
            <a:ext cx="2377526" cy="3041563"/>
          </a:xfrm>
          <a:prstGeom prst="rect">
            <a:avLst/>
          </a:prstGeom>
        </p:spPr>
        <p:txBody>
          <a:bodyPr lIns="0" tIns="0" rIns="0" bIns="0" rtlCol="0" anchor="t">
            <a:spAutoFit/>
          </a:bodyPr>
          <a:lstStyle/>
          <a:p>
            <a:pPr algn="ctr">
              <a:lnSpc>
                <a:spcPts val="8129"/>
              </a:lnSpc>
            </a:pPr>
            <a:r>
              <a:rPr lang="en-US" sz="5807">
                <a:solidFill>
                  <a:srgbClr val="000000"/>
                </a:solidFill>
                <a:latin typeface="Anton"/>
                <a:ea typeface="Anton"/>
                <a:cs typeface="Anton"/>
                <a:sym typeface="Anton"/>
              </a:rPr>
              <a:t>ƯỚC LƯỢNG</a:t>
            </a:r>
          </a:p>
          <a:p>
            <a:pPr algn="ctr">
              <a:lnSpc>
                <a:spcPts val="8129"/>
              </a:lnSpc>
            </a:pPr>
            <a:endParaRPr lang="en-US" sz="5807">
              <a:solidFill>
                <a:srgbClr val="000000"/>
              </a:solidFill>
              <a:latin typeface="Anton"/>
              <a:ea typeface="Anton"/>
              <a:cs typeface="Anton"/>
              <a:sym typeface="Anton"/>
            </a:endParaRPr>
          </a:p>
        </p:txBody>
      </p:sp>
      <p:sp>
        <p:nvSpPr>
          <p:cNvPr id="22" name="TextBox 22"/>
          <p:cNvSpPr txBox="1"/>
          <p:nvPr/>
        </p:nvSpPr>
        <p:spPr>
          <a:xfrm>
            <a:off x="3692972" y="3245868"/>
            <a:ext cx="4124966" cy="610313"/>
          </a:xfrm>
          <a:prstGeom prst="rect">
            <a:avLst/>
          </a:prstGeom>
        </p:spPr>
        <p:txBody>
          <a:bodyPr lIns="0" tIns="0" rIns="0" bIns="0" rtlCol="0" anchor="t">
            <a:spAutoFit/>
          </a:bodyPr>
          <a:lstStyle/>
          <a:p>
            <a:pPr algn="ctr">
              <a:lnSpc>
                <a:spcPts val="5048"/>
              </a:lnSpc>
            </a:pPr>
            <a:r>
              <a:rPr lang="en-US" sz="3606" dirty="0" err="1">
                <a:solidFill>
                  <a:srgbClr val="000000"/>
                </a:solidFill>
                <a:latin typeface="Anton"/>
                <a:ea typeface="Anton"/>
                <a:cs typeface="Anton"/>
                <a:sym typeface="Anton"/>
              </a:rPr>
              <a:t>Ước</a:t>
            </a:r>
            <a:r>
              <a:rPr lang="en-US" sz="3606" dirty="0">
                <a:solidFill>
                  <a:srgbClr val="000000"/>
                </a:solidFill>
                <a:latin typeface="Anton"/>
                <a:ea typeface="Anton"/>
                <a:cs typeface="Anton"/>
                <a:sym typeface="Anton"/>
              </a:rPr>
              <a:t> </a:t>
            </a:r>
            <a:r>
              <a:rPr lang="en-US" sz="3606" dirty="0" err="1">
                <a:solidFill>
                  <a:srgbClr val="000000"/>
                </a:solidFill>
                <a:latin typeface="Anton"/>
                <a:ea typeface="Anton"/>
                <a:cs typeface="Anton"/>
                <a:sym typeface="Anton"/>
              </a:rPr>
              <a:t>lượng</a:t>
            </a:r>
            <a:r>
              <a:rPr lang="en-US" sz="3606" dirty="0">
                <a:solidFill>
                  <a:srgbClr val="000000"/>
                </a:solidFill>
                <a:latin typeface="Anton"/>
                <a:ea typeface="Anton"/>
                <a:cs typeface="Anton"/>
                <a:sym typeface="Anton"/>
              </a:rPr>
              <a:t> </a:t>
            </a:r>
            <a:r>
              <a:rPr lang="en-US" sz="3606" dirty="0" err="1">
                <a:solidFill>
                  <a:srgbClr val="000000"/>
                </a:solidFill>
                <a:latin typeface="Anton"/>
                <a:ea typeface="Anton"/>
                <a:cs typeface="Anton"/>
                <a:sym typeface="Anton"/>
              </a:rPr>
              <a:t>điểm</a:t>
            </a:r>
            <a:endParaRPr lang="en-US" sz="3606" dirty="0">
              <a:solidFill>
                <a:srgbClr val="000000"/>
              </a:solidFill>
              <a:latin typeface="Anton"/>
              <a:ea typeface="Anton"/>
              <a:cs typeface="Anton"/>
              <a:sym typeface="Anton"/>
            </a:endParaRPr>
          </a:p>
        </p:txBody>
      </p:sp>
      <p:sp>
        <p:nvSpPr>
          <p:cNvPr id="23" name="AutoShape 23"/>
          <p:cNvSpPr/>
          <p:nvPr/>
        </p:nvSpPr>
        <p:spPr>
          <a:xfrm flipV="1">
            <a:off x="8500919" y="3609766"/>
            <a:ext cx="6094109" cy="9734"/>
          </a:xfrm>
          <a:prstGeom prst="line">
            <a:avLst/>
          </a:prstGeom>
          <a:ln w="28575" cap="flat">
            <a:solidFill>
              <a:srgbClr val="000000"/>
            </a:solidFill>
            <a:prstDash val="solid"/>
            <a:headEnd type="none" w="sm" len="sm"/>
            <a:tailEnd type="none" w="sm" len="sm"/>
          </a:ln>
        </p:spPr>
      </p:sp>
      <p:sp>
        <p:nvSpPr>
          <p:cNvPr id="25" name="TextBox 25"/>
          <p:cNvSpPr txBox="1"/>
          <p:nvPr/>
        </p:nvSpPr>
        <p:spPr>
          <a:xfrm>
            <a:off x="7817937" y="2866794"/>
            <a:ext cx="6907536" cy="530066"/>
          </a:xfrm>
          <a:prstGeom prst="rect">
            <a:avLst/>
          </a:prstGeom>
        </p:spPr>
        <p:txBody>
          <a:bodyPr lIns="0" tIns="0" rIns="0" bIns="0" rtlCol="0" anchor="t">
            <a:spAutoFit/>
          </a:bodyPr>
          <a:lstStyle/>
          <a:p>
            <a:pPr algn="ctr">
              <a:lnSpc>
                <a:spcPts val="4394"/>
              </a:lnSpc>
            </a:pPr>
            <a:r>
              <a:rPr lang="en-US" sz="3139" dirty="0" err="1">
                <a:solidFill>
                  <a:srgbClr val="000000"/>
                </a:solidFill>
                <a:latin typeface="Montserrat"/>
                <a:ea typeface="Montserrat"/>
                <a:cs typeface="Montserrat"/>
                <a:sym typeface="Montserrat"/>
              </a:rPr>
              <a:t>Ước</a:t>
            </a:r>
            <a:r>
              <a:rPr lang="en-US" sz="3139" dirty="0">
                <a:solidFill>
                  <a:srgbClr val="000000"/>
                </a:solidFill>
                <a:latin typeface="Montserrat"/>
                <a:ea typeface="Montserrat"/>
                <a:cs typeface="Montserrat"/>
                <a:sym typeface="Montserrat"/>
              </a:rPr>
              <a:t> </a:t>
            </a:r>
            <a:r>
              <a:rPr lang="en-US" sz="3139" dirty="0" err="1">
                <a:solidFill>
                  <a:srgbClr val="000000"/>
                </a:solidFill>
                <a:latin typeface="Montserrat"/>
                <a:ea typeface="Montserrat"/>
                <a:cs typeface="Montserrat"/>
                <a:sym typeface="Montserrat"/>
              </a:rPr>
              <a:t>lượng</a:t>
            </a:r>
            <a:r>
              <a:rPr lang="en-US" sz="3139" dirty="0">
                <a:solidFill>
                  <a:srgbClr val="000000"/>
                </a:solidFill>
                <a:latin typeface="Montserrat"/>
                <a:ea typeface="Montserrat"/>
                <a:cs typeface="Montserrat"/>
                <a:sym typeface="Montserrat"/>
              </a:rPr>
              <a:t> </a:t>
            </a:r>
            <a:r>
              <a:rPr lang="en-US" sz="3139" dirty="0" err="1">
                <a:solidFill>
                  <a:srgbClr val="000000"/>
                </a:solidFill>
                <a:latin typeface="Montserrat"/>
                <a:ea typeface="Montserrat"/>
                <a:cs typeface="Montserrat"/>
                <a:sym typeface="Montserrat"/>
              </a:rPr>
              <a:t>không</a:t>
            </a:r>
            <a:r>
              <a:rPr lang="en-US" sz="3139" dirty="0">
                <a:solidFill>
                  <a:srgbClr val="000000"/>
                </a:solidFill>
                <a:latin typeface="Montserrat"/>
                <a:ea typeface="Montserrat"/>
                <a:cs typeface="Montserrat"/>
                <a:sym typeface="Montserrat"/>
              </a:rPr>
              <a:t> </a:t>
            </a:r>
            <a:r>
              <a:rPr lang="en-US" sz="3139" dirty="0" err="1">
                <a:solidFill>
                  <a:srgbClr val="000000"/>
                </a:solidFill>
                <a:latin typeface="Montserrat"/>
                <a:ea typeface="Montserrat"/>
                <a:cs typeface="Montserrat"/>
                <a:sym typeface="Montserrat"/>
              </a:rPr>
              <a:t>chênh</a:t>
            </a:r>
            <a:endParaRPr lang="en-US" sz="3139" dirty="0">
              <a:solidFill>
                <a:srgbClr val="000000"/>
              </a:solidFill>
              <a:latin typeface="Montserrat"/>
              <a:ea typeface="Montserrat"/>
              <a:cs typeface="Montserrat"/>
              <a:sym typeface="Montserrat"/>
            </a:endParaRPr>
          </a:p>
        </p:txBody>
      </p:sp>
      <p:sp>
        <p:nvSpPr>
          <p:cNvPr id="26" name="TextBox 26"/>
          <p:cNvSpPr txBox="1"/>
          <p:nvPr/>
        </p:nvSpPr>
        <p:spPr>
          <a:xfrm>
            <a:off x="8471408" y="3770465"/>
            <a:ext cx="5601751" cy="530066"/>
          </a:xfrm>
          <a:prstGeom prst="rect">
            <a:avLst/>
          </a:prstGeom>
        </p:spPr>
        <p:txBody>
          <a:bodyPr lIns="0" tIns="0" rIns="0" bIns="0" rtlCol="0" anchor="t">
            <a:spAutoFit/>
          </a:bodyPr>
          <a:lstStyle/>
          <a:p>
            <a:pPr algn="ctr">
              <a:lnSpc>
                <a:spcPts val="4394"/>
              </a:lnSpc>
            </a:pPr>
            <a:r>
              <a:rPr lang="en-US" sz="3139" dirty="0" err="1">
                <a:solidFill>
                  <a:srgbClr val="000000"/>
                </a:solidFill>
                <a:latin typeface="Montserrat"/>
                <a:ea typeface="Montserrat"/>
                <a:cs typeface="Montserrat"/>
                <a:sym typeface="Montserrat"/>
              </a:rPr>
              <a:t>Ước</a:t>
            </a:r>
            <a:r>
              <a:rPr lang="en-US" sz="3139" dirty="0">
                <a:solidFill>
                  <a:srgbClr val="000000"/>
                </a:solidFill>
                <a:latin typeface="Montserrat"/>
                <a:ea typeface="Montserrat"/>
                <a:cs typeface="Montserrat"/>
                <a:sym typeface="Montserrat"/>
              </a:rPr>
              <a:t> </a:t>
            </a:r>
            <a:r>
              <a:rPr lang="en-US" sz="3139" dirty="0" err="1">
                <a:solidFill>
                  <a:srgbClr val="000000"/>
                </a:solidFill>
                <a:latin typeface="Montserrat"/>
                <a:ea typeface="Montserrat"/>
                <a:cs typeface="Montserrat"/>
                <a:sym typeface="Montserrat"/>
              </a:rPr>
              <a:t>lượng</a:t>
            </a:r>
            <a:r>
              <a:rPr lang="en-US" sz="3139" dirty="0">
                <a:solidFill>
                  <a:srgbClr val="000000"/>
                </a:solidFill>
                <a:latin typeface="Montserrat"/>
                <a:ea typeface="Montserrat"/>
                <a:cs typeface="Montserrat"/>
                <a:sym typeface="Montserrat"/>
              </a:rPr>
              <a:t> </a:t>
            </a:r>
            <a:r>
              <a:rPr lang="en-US" sz="3139" dirty="0" err="1">
                <a:solidFill>
                  <a:srgbClr val="000000"/>
                </a:solidFill>
                <a:latin typeface="Montserrat"/>
                <a:ea typeface="Montserrat"/>
                <a:cs typeface="Montserrat"/>
                <a:sym typeface="Montserrat"/>
              </a:rPr>
              <a:t>hiệu</a:t>
            </a:r>
            <a:r>
              <a:rPr lang="en-US" sz="3139" dirty="0">
                <a:solidFill>
                  <a:srgbClr val="000000"/>
                </a:solidFill>
                <a:latin typeface="Montserrat"/>
                <a:ea typeface="Montserrat"/>
                <a:cs typeface="Montserrat"/>
                <a:sym typeface="Montserrat"/>
              </a:rPr>
              <a:t> </a:t>
            </a:r>
            <a:r>
              <a:rPr lang="en-US" sz="3139" dirty="0" err="1">
                <a:solidFill>
                  <a:srgbClr val="000000"/>
                </a:solidFill>
                <a:latin typeface="Montserrat"/>
                <a:ea typeface="Montserrat"/>
                <a:cs typeface="Montserrat"/>
                <a:sym typeface="Montserrat"/>
              </a:rPr>
              <a:t>quả</a:t>
            </a:r>
            <a:endParaRPr lang="en-US" sz="3139" dirty="0">
              <a:solidFill>
                <a:srgbClr val="000000"/>
              </a:solidFill>
              <a:latin typeface="Montserrat"/>
              <a:ea typeface="Montserrat"/>
              <a:cs typeface="Montserrat"/>
              <a:sym typeface="Montserrat"/>
            </a:endParaRPr>
          </a:p>
        </p:txBody>
      </p:sp>
      <p:grpSp>
        <p:nvGrpSpPr>
          <p:cNvPr id="28" name="Group 28"/>
          <p:cNvGrpSpPr/>
          <p:nvPr/>
        </p:nvGrpSpPr>
        <p:grpSpPr>
          <a:xfrm>
            <a:off x="3299993" y="5094374"/>
            <a:ext cx="13196056" cy="2393099"/>
            <a:chOff x="0" y="0"/>
            <a:chExt cx="5211343" cy="945075"/>
          </a:xfrm>
        </p:grpSpPr>
        <p:sp>
          <p:nvSpPr>
            <p:cNvPr id="29" name="Freeform 29"/>
            <p:cNvSpPr/>
            <p:nvPr/>
          </p:nvSpPr>
          <p:spPr>
            <a:xfrm>
              <a:off x="0" y="0"/>
              <a:ext cx="5211343" cy="945075"/>
            </a:xfrm>
            <a:custGeom>
              <a:avLst/>
              <a:gdLst/>
              <a:ahLst/>
              <a:cxnLst/>
              <a:rect l="l" t="t" r="r" b="b"/>
              <a:pathLst>
                <a:path w="5211343" h="945075">
                  <a:moveTo>
                    <a:pt x="0" y="0"/>
                  </a:moveTo>
                  <a:lnTo>
                    <a:pt x="5211343" y="0"/>
                  </a:lnTo>
                  <a:lnTo>
                    <a:pt x="5211343" y="945075"/>
                  </a:lnTo>
                  <a:lnTo>
                    <a:pt x="0" y="945075"/>
                  </a:lnTo>
                  <a:close/>
                </a:path>
              </a:pathLst>
            </a:custGeom>
            <a:solidFill>
              <a:srgbClr val="9EDBEB"/>
            </a:solidFill>
          </p:spPr>
        </p:sp>
        <p:sp>
          <p:nvSpPr>
            <p:cNvPr id="30" name="TextBox 30"/>
            <p:cNvSpPr txBox="1"/>
            <p:nvPr/>
          </p:nvSpPr>
          <p:spPr>
            <a:xfrm>
              <a:off x="0" y="-38100"/>
              <a:ext cx="5211343" cy="983175"/>
            </a:xfrm>
            <a:prstGeom prst="rect">
              <a:avLst/>
            </a:prstGeom>
          </p:spPr>
          <p:txBody>
            <a:bodyPr lIns="50800" tIns="50800" rIns="50800" bIns="50800" rtlCol="0" anchor="ctr"/>
            <a:lstStyle/>
            <a:p>
              <a:pPr algn="ctr">
                <a:lnSpc>
                  <a:spcPts val="2659"/>
                </a:lnSpc>
              </a:pPr>
              <a:endParaRPr/>
            </a:p>
          </p:txBody>
        </p:sp>
      </p:grpSp>
      <p:sp>
        <p:nvSpPr>
          <p:cNvPr id="31" name="AutoShape 31"/>
          <p:cNvSpPr/>
          <p:nvPr/>
        </p:nvSpPr>
        <p:spPr>
          <a:xfrm>
            <a:off x="8633940" y="6218775"/>
            <a:ext cx="6624459" cy="11446"/>
          </a:xfrm>
          <a:prstGeom prst="line">
            <a:avLst/>
          </a:prstGeom>
          <a:ln w="28575" cap="flat">
            <a:solidFill>
              <a:srgbClr val="000000"/>
            </a:solidFill>
            <a:prstDash val="solid"/>
            <a:headEnd type="none" w="sm" len="sm"/>
            <a:tailEnd type="none" w="sm" len="sm"/>
          </a:ln>
        </p:spPr>
      </p:sp>
      <p:sp>
        <p:nvSpPr>
          <p:cNvPr id="32" name="TextBox 32"/>
          <p:cNvSpPr txBox="1"/>
          <p:nvPr/>
        </p:nvSpPr>
        <p:spPr>
          <a:xfrm>
            <a:off x="3741366" y="5989815"/>
            <a:ext cx="4126137" cy="602216"/>
          </a:xfrm>
          <a:prstGeom prst="rect">
            <a:avLst/>
          </a:prstGeom>
        </p:spPr>
        <p:txBody>
          <a:bodyPr wrap="square" lIns="0" tIns="0" rIns="0" bIns="0" rtlCol="0" anchor="t">
            <a:spAutoFit/>
          </a:bodyPr>
          <a:lstStyle/>
          <a:p>
            <a:pPr algn="ctr">
              <a:lnSpc>
                <a:spcPts val="5048"/>
              </a:lnSpc>
            </a:pPr>
            <a:r>
              <a:rPr lang="en-US" sz="3606" dirty="0" err="1">
                <a:solidFill>
                  <a:srgbClr val="000000"/>
                </a:solidFill>
                <a:latin typeface="Anton"/>
                <a:ea typeface="Anton"/>
                <a:cs typeface="Anton"/>
                <a:sym typeface="Anton"/>
              </a:rPr>
              <a:t>Ước</a:t>
            </a:r>
            <a:r>
              <a:rPr lang="en-US" sz="3606" dirty="0">
                <a:solidFill>
                  <a:srgbClr val="000000"/>
                </a:solidFill>
                <a:latin typeface="Anton"/>
                <a:ea typeface="Anton"/>
                <a:cs typeface="Anton"/>
                <a:sym typeface="Anton"/>
              </a:rPr>
              <a:t> </a:t>
            </a:r>
            <a:r>
              <a:rPr lang="en-US" sz="3606" dirty="0" err="1">
                <a:solidFill>
                  <a:srgbClr val="000000"/>
                </a:solidFill>
                <a:latin typeface="Anton"/>
                <a:ea typeface="Anton"/>
                <a:cs typeface="Anton"/>
                <a:sym typeface="Anton"/>
              </a:rPr>
              <a:t>lượng</a:t>
            </a:r>
            <a:r>
              <a:rPr lang="en-US" sz="3606" dirty="0">
                <a:solidFill>
                  <a:srgbClr val="000000"/>
                </a:solidFill>
                <a:latin typeface="Anton"/>
                <a:ea typeface="Anton"/>
                <a:cs typeface="Anton"/>
                <a:sym typeface="Anton"/>
              </a:rPr>
              <a:t> </a:t>
            </a:r>
            <a:r>
              <a:rPr lang="en-US" sz="3606" dirty="0" err="1">
                <a:solidFill>
                  <a:srgbClr val="000000"/>
                </a:solidFill>
                <a:latin typeface="Anton"/>
                <a:ea typeface="Anton"/>
                <a:cs typeface="Anton"/>
                <a:sym typeface="Anton"/>
              </a:rPr>
              <a:t>phương</a:t>
            </a:r>
            <a:r>
              <a:rPr lang="en-US" sz="3606" dirty="0">
                <a:solidFill>
                  <a:srgbClr val="000000"/>
                </a:solidFill>
                <a:latin typeface="Anton"/>
                <a:ea typeface="Anton"/>
                <a:cs typeface="Anton"/>
                <a:sym typeface="Anton"/>
              </a:rPr>
              <a:t> </a:t>
            </a:r>
            <a:r>
              <a:rPr lang="en-US" sz="3606" dirty="0" err="1">
                <a:solidFill>
                  <a:srgbClr val="000000"/>
                </a:solidFill>
                <a:latin typeface="Anton"/>
                <a:ea typeface="Anton"/>
                <a:cs typeface="Anton"/>
                <a:sym typeface="Anton"/>
              </a:rPr>
              <a:t>sai</a:t>
            </a:r>
            <a:endParaRPr lang="en-US" sz="3606" dirty="0">
              <a:solidFill>
                <a:srgbClr val="000000"/>
              </a:solidFill>
              <a:latin typeface="Anton"/>
              <a:ea typeface="Anton"/>
              <a:cs typeface="Anton"/>
              <a:sym typeface="Anton"/>
            </a:endParaRPr>
          </a:p>
        </p:txBody>
      </p:sp>
      <p:sp>
        <p:nvSpPr>
          <p:cNvPr id="33" name="TextBox 33"/>
          <p:cNvSpPr txBox="1"/>
          <p:nvPr/>
        </p:nvSpPr>
        <p:spPr>
          <a:xfrm>
            <a:off x="8500919" y="4982621"/>
            <a:ext cx="6907536" cy="1086901"/>
          </a:xfrm>
          <a:prstGeom prst="rect">
            <a:avLst/>
          </a:prstGeom>
        </p:spPr>
        <p:txBody>
          <a:bodyPr wrap="square" lIns="0" tIns="0" rIns="0" bIns="0" rtlCol="0" anchor="t">
            <a:spAutoFit/>
          </a:bodyPr>
          <a:lstStyle/>
          <a:p>
            <a:pPr algn="ctr">
              <a:lnSpc>
                <a:spcPts val="4394"/>
              </a:lnSpc>
            </a:pPr>
            <a:r>
              <a:rPr lang="en-US" sz="3139" dirty="0" err="1">
                <a:solidFill>
                  <a:srgbClr val="000000"/>
                </a:solidFill>
                <a:latin typeface="Montserrat"/>
                <a:ea typeface="Montserrat"/>
                <a:cs typeface="Montserrat"/>
                <a:sym typeface="Montserrat"/>
              </a:rPr>
              <a:t>Ước</a:t>
            </a:r>
            <a:r>
              <a:rPr lang="en-US" sz="3139" dirty="0">
                <a:solidFill>
                  <a:srgbClr val="000000"/>
                </a:solidFill>
                <a:latin typeface="Montserrat"/>
                <a:ea typeface="Montserrat"/>
                <a:cs typeface="Montserrat"/>
                <a:sym typeface="Montserrat"/>
              </a:rPr>
              <a:t> </a:t>
            </a:r>
            <a:r>
              <a:rPr lang="en-US" sz="3139" dirty="0" err="1">
                <a:solidFill>
                  <a:srgbClr val="000000"/>
                </a:solidFill>
                <a:latin typeface="Montserrat"/>
                <a:ea typeface="Montserrat"/>
                <a:cs typeface="Montserrat"/>
                <a:sym typeface="Montserrat"/>
              </a:rPr>
              <a:t>lượng</a:t>
            </a:r>
            <a:r>
              <a:rPr lang="en-US" sz="3139" dirty="0">
                <a:solidFill>
                  <a:srgbClr val="000000"/>
                </a:solidFill>
                <a:latin typeface="Montserrat"/>
                <a:ea typeface="Montserrat"/>
                <a:cs typeface="Montserrat"/>
                <a:sym typeface="Montserrat"/>
              </a:rPr>
              <a:t> </a:t>
            </a:r>
            <a:r>
              <a:rPr lang="en-US" sz="3139" dirty="0" err="1">
                <a:solidFill>
                  <a:srgbClr val="000000"/>
                </a:solidFill>
                <a:latin typeface="Montserrat"/>
                <a:ea typeface="Montserrat"/>
                <a:cs typeface="Montserrat"/>
                <a:sym typeface="Montserrat"/>
              </a:rPr>
              <a:t>không</a:t>
            </a:r>
            <a:r>
              <a:rPr lang="en-US" sz="3139" dirty="0">
                <a:solidFill>
                  <a:srgbClr val="000000"/>
                </a:solidFill>
                <a:latin typeface="Montserrat"/>
                <a:ea typeface="Montserrat"/>
                <a:cs typeface="Montserrat"/>
                <a:sym typeface="Montserrat"/>
              </a:rPr>
              <a:t> </a:t>
            </a:r>
            <a:r>
              <a:rPr lang="en-US" sz="3139" dirty="0" err="1">
                <a:solidFill>
                  <a:srgbClr val="000000"/>
                </a:solidFill>
                <a:latin typeface="Montserrat"/>
                <a:ea typeface="Montserrat"/>
                <a:cs typeface="Montserrat"/>
                <a:sym typeface="Montserrat"/>
              </a:rPr>
              <a:t>chệch</a:t>
            </a:r>
            <a:r>
              <a:rPr lang="en-US" sz="3139" dirty="0">
                <a:solidFill>
                  <a:srgbClr val="000000"/>
                </a:solidFill>
                <a:latin typeface="Montserrat"/>
                <a:ea typeface="Montserrat"/>
                <a:cs typeface="Montserrat"/>
                <a:sym typeface="Montserrat"/>
              </a:rPr>
              <a:t> </a:t>
            </a:r>
            <a:r>
              <a:rPr lang="en-US" sz="3139" dirty="0" err="1">
                <a:solidFill>
                  <a:srgbClr val="000000"/>
                </a:solidFill>
                <a:latin typeface="Montserrat"/>
                <a:ea typeface="Montserrat"/>
                <a:cs typeface="Montserrat"/>
                <a:sym typeface="Montserrat"/>
              </a:rPr>
              <a:t>cho</a:t>
            </a:r>
            <a:r>
              <a:rPr lang="en-US" sz="3139" dirty="0">
                <a:solidFill>
                  <a:srgbClr val="000000"/>
                </a:solidFill>
                <a:latin typeface="Montserrat"/>
                <a:ea typeface="Montserrat"/>
                <a:cs typeface="Montserrat"/>
                <a:sym typeface="Montserrat"/>
              </a:rPr>
              <a:t> </a:t>
            </a:r>
            <a:r>
              <a:rPr lang="en-US" sz="3139" dirty="0" err="1">
                <a:solidFill>
                  <a:srgbClr val="000000"/>
                </a:solidFill>
                <a:latin typeface="Montserrat"/>
                <a:ea typeface="Montserrat"/>
                <a:cs typeface="Montserrat"/>
                <a:sym typeface="Montserrat"/>
              </a:rPr>
              <a:t>phương</a:t>
            </a:r>
            <a:r>
              <a:rPr lang="en-US" sz="3139" dirty="0">
                <a:solidFill>
                  <a:srgbClr val="000000"/>
                </a:solidFill>
                <a:latin typeface="Montserrat"/>
                <a:ea typeface="Montserrat"/>
                <a:cs typeface="Montserrat"/>
                <a:sym typeface="Montserrat"/>
              </a:rPr>
              <a:t> </a:t>
            </a:r>
            <a:r>
              <a:rPr lang="en-US" sz="3139" dirty="0" err="1">
                <a:solidFill>
                  <a:srgbClr val="000000"/>
                </a:solidFill>
                <a:latin typeface="Montserrat"/>
                <a:ea typeface="Montserrat"/>
                <a:cs typeface="Montserrat"/>
                <a:sym typeface="Montserrat"/>
              </a:rPr>
              <a:t>sai</a:t>
            </a:r>
            <a:endParaRPr lang="en-US" sz="3139" dirty="0">
              <a:solidFill>
                <a:srgbClr val="000000"/>
              </a:solidFill>
              <a:latin typeface="Montserrat"/>
              <a:ea typeface="Montserrat"/>
              <a:cs typeface="Montserrat"/>
              <a:sym typeface="Montserrat"/>
            </a:endParaRPr>
          </a:p>
        </p:txBody>
      </p:sp>
      <p:sp>
        <p:nvSpPr>
          <p:cNvPr id="34" name="TextBox 34"/>
          <p:cNvSpPr txBox="1"/>
          <p:nvPr/>
        </p:nvSpPr>
        <p:spPr>
          <a:xfrm>
            <a:off x="8350863" y="6355602"/>
            <a:ext cx="6907536" cy="1086901"/>
          </a:xfrm>
          <a:prstGeom prst="rect">
            <a:avLst/>
          </a:prstGeom>
        </p:spPr>
        <p:txBody>
          <a:bodyPr lIns="0" tIns="0" rIns="0" bIns="0" rtlCol="0" anchor="t">
            <a:spAutoFit/>
          </a:bodyPr>
          <a:lstStyle/>
          <a:p>
            <a:pPr algn="ctr">
              <a:lnSpc>
                <a:spcPts val="4394"/>
              </a:lnSpc>
            </a:pPr>
            <a:r>
              <a:rPr lang="en-US" sz="3139" dirty="0" err="1">
                <a:solidFill>
                  <a:srgbClr val="000000"/>
                </a:solidFill>
                <a:latin typeface="Montserrat"/>
                <a:ea typeface="Montserrat"/>
                <a:cs typeface="Montserrat"/>
                <a:sym typeface="Montserrat"/>
              </a:rPr>
              <a:t>Ước</a:t>
            </a:r>
            <a:r>
              <a:rPr lang="en-US" sz="3139" dirty="0">
                <a:solidFill>
                  <a:srgbClr val="000000"/>
                </a:solidFill>
                <a:latin typeface="Montserrat"/>
                <a:ea typeface="Montserrat"/>
                <a:cs typeface="Montserrat"/>
                <a:sym typeface="Montserrat"/>
              </a:rPr>
              <a:t> </a:t>
            </a:r>
            <a:r>
              <a:rPr lang="en-US" sz="3139" dirty="0" err="1">
                <a:solidFill>
                  <a:srgbClr val="000000"/>
                </a:solidFill>
                <a:latin typeface="Montserrat"/>
                <a:ea typeface="Montserrat"/>
                <a:cs typeface="Montserrat"/>
                <a:sym typeface="Montserrat"/>
              </a:rPr>
              <a:t>lượng</a:t>
            </a:r>
            <a:r>
              <a:rPr lang="en-US" sz="3139" dirty="0">
                <a:solidFill>
                  <a:srgbClr val="000000"/>
                </a:solidFill>
                <a:latin typeface="Montserrat"/>
                <a:ea typeface="Montserrat"/>
                <a:cs typeface="Montserrat"/>
                <a:sym typeface="Montserrat"/>
              </a:rPr>
              <a:t> </a:t>
            </a:r>
            <a:r>
              <a:rPr lang="en-US" sz="3139" dirty="0" err="1">
                <a:solidFill>
                  <a:srgbClr val="000000"/>
                </a:solidFill>
                <a:latin typeface="Montserrat"/>
                <a:ea typeface="Montserrat"/>
                <a:cs typeface="Montserrat"/>
                <a:sym typeface="Montserrat"/>
              </a:rPr>
              <a:t>khoảng</a:t>
            </a:r>
            <a:r>
              <a:rPr lang="en-US" sz="3139" dirty="0">
                <a:solidFill>
                  <a:srgbClr val="000000"/>
                </a:solidFill>
                <a:latin typeface="Montserrat"/>
                <a:ea typeface="Montserrat"/>
                <a:cs typeface="Montserrat"/>
                <a:sym typeface="Montserrat"/>
              </a:rPr>
              <a:t> tin </a:t>
            </a:r>
            <a:r>
              <a:rPr lang="en-US" sz="3139" dirty="0" err="1">
                <a:solidFill>
                  <a:srgbClr val="000000"/>
                </a:solidFill>
                <a:latin typeface="Montserrat"/>
                <a:ea typeface="Montserrat"/>
                <a:cs typeface="Montserrat"/>
                <a:sym typeface="Montserrat"/>
              </a:rPr>
              <a:t>cậy</a:t>
            </a:r>
            <a:r>
              <a:rPr lang="en-US" sz="3139" dirty="0">
                <a:solidFill>
                  <a:srgbClr val="000000"/>
                </a:solidFill>
                <a:latin typeface="Montserrat"/>
                <a:ea typeface="Montserrat"/>
                <a:cs typeface="Montserrat"/>
                <a:sym typeface="Montserrat"/>
              </a:rPr>
              <a:t> </a:t>
            </a:r>
            <a:r>
              <a:rPr lang="en-US" sz="3139" dirty="0" err="1">
                <a:solidFill>
                  <a:srgbClr val="000000"/>
                </a:solidFill>
                <a:latin typeface="Montserrat"/>
                <a:ea typeface="Montserrat"/>
                <a:cs typeface="Montserrat"/>
                <a:sym typeface="Montserrat"/>
              </a:rPr>
              <a:t>cho</a:t>
            </a:r>
            <a:r>
              <a:rPr lang="en-US" sz="3139" dirty="0">
                <a:solidFill>
                  <a:srgbClr val="000000"/>
                </a:solidFill>
                <a:latin typeface="Montserrat"/>
                <a:ea typeface="Montserrat"/>
                <a:cs typeface="Montserrat"/>
                <a:sym typeface="Montserrat"/>
              </a:rPr>
              <a:t> </a:t>
            </a:r>
            <a:r>
              <a:rPr lang="en-US" sz="3139" dirty="0" err="1">
                <a:solidFill>
                  <a:srgbClr val="000000"/>
                </a:solidFill>
                <a:latin typeface="Montserrat"/>
                <a:ea typeface="Montserrat"/>
                <a:cs typeface="Montserrat"/>
                <a:sym typeface="Montserrat"/>
              </a:rPr>
              <a:t>phương</a:t>
            </a:r>
            <a:r>
              <a:rPr lang="en-US" sz="3139" dirty="0">
                <a:solidFill>
                  <a:srgbClr val="000000"/>
                </a:solidFill>
                <a:latin typeface="Montserrat"/>
                <a:ea typeface="Montserrat"/>
                <a:cs typeface="Montserrat"/>
                <a:sym typeface="Montserrat"/>
              </a:rPr>
              <a:t> </a:t>
            </a:r>
            <a:r>
              <a:rPr lang="en-US" sz="3139" dirty="0" err="1">
                <a:solidFill>
                  <a:srgbClr val="000000"/>
                </a:solidFill>
                <a:latin typeface="Montserrat"/>
                <a:ea typeface="Montserrat"/>
                <a:cs typeface="Montserrat"/>
                <a:sym typeface="Montserrat"/>
              </a:rPr>
              <a:t>sai</a:t>
            </a:r>
            <a:endParaRPr lang="en-US" sz="3139" dirty="0">
              <a:solidFill>
                <a:srgbClr val="000000"/>
              </a:solidFill>
              <a:latin typeface="Montserrat"/>
              <a:ea typeface="Montserrat"/>
              <a:cs typeface="Montserrat"/>
              <a:sym typeface="Montserrat"/>
            </a:endParaRPr>
          </a:p>
        </p:txBody>
      </p:sp>
      <p:grpSp>
        <p:nvGrpSpPr>
          <p:cNvPr id="35" name="Group 35"/>
          <p:cNvGrpSpPr/>
          <p:nvPr/>
        </p:nvGrpSpPr>
        <p:grpSpPr>
          <a:xfrm>
            <a:off x="3299993" y="7744648"/>
            <a:ext cx="13196056" cy="2393099"/>
            <a:chOff x="0" y="0"/>
            <a:chExt cx="5211343" cy="945075"/>
          </a:xfrm>
        </p:grpSpPr>
        <p:sp>
          <p:nvSpPr>
            <p:cNvPr id="36" name="Freeform 36"/>
            <p:cNvSpPr/>
            <p:nvPr/>
          </p:nvSpPr>
          <p:spPr>
            <a:xfrm>
              <a:off x="0" y="0"/>
              <a:ext cx="5211343" cy="945075"/>
            </a:xfrm>
            <a:custGeom>
              <a:avLst/>
              <a:gdLst/>
              <a:ahLst/>
              <a:cxnLst/>
              <a:rect l="l" t="t" r="r" b="b"/>
              <a:pathLst>
                <a:path w="5211343" h="945075">
                  <a:moveTo>
                    <a:pt x="0" y="0"/>
                  </a:moveTo>
                  <a:lnTo>
                    <a:pt x="5211343" y="0"/>
                  </a:lnTo>
                  <a:lnTo>
                    <a:pt x="5211343" y="945075"/>
                  </a:lnTo>
                  <a:lnTo>
                    <a:pt x="0" y="945075"/>
                  </a:lnTo>
                  <a:close/>
                </a:path>
              </a:pathLst>
            </a:custGeom>
            <a:solidFill>
              <a:srgbClr val="9EDBEB"/>
            </a:solidFill>
          </p:spPr>
        </p:sp>
        <p:sp>
          <p:nvSpPr>
            <p:cNvPr id="37" name="TextBox 37"/>
            <p:cNvSpPr txBox="1"/>
            <p:nvPr/>
          </p:nvSpPr>
          <p:spPr>
            <a:xfrm>
              <a:off x="0" y="-38100"/>
              <a:ext cx="5211343" cy="983175"/>
            </a:xfrm>
            <a:prstGeom prst="rect">
              <a:avLst/>
            </a:prstGeom>
          </p:spPr>
          <p:txBody>
            <a:bodyPr lIns="50800" tIns="50800" rIns="50800" bIns="50800" rtlCol="0" anchor="ctr"/>
            <a:lstStyle/>
            <a:p>
              <a:pPr algn="ctr">
                <a:lnSpc>
                  <a:spcPts val="2659"/>
                </a:lnSpc>
              </a:pPr>
              <a:endParaRPr/>
            </a:p>
          </p:txBody>
        </p:sp>
      </p:grpSp>
      <p:sp>
        <p:nvSpPr>
          <p:cNvPr id="38" name="TextBox 38"/>
          <p:cNvSpPr txBox="1"/>
          <p:nvPr/>
        </p:nvSpPr>
        <p:spPr>
          <a:xfrm>
            <a:off x="3692972" y="8659048"/>
            <a:ext cx="4124966" cy="610313"/>
          </a:xfrm>
          <a:prstGeom prst="rect">
            <a:avLst/>
          </a:prstGeom>
        </p:spPr>
        <p:txBody>
          <a:bodyPr lIns="0" tIns="0" rIns="0" bIns="0" rtlCol="0" anchor="t">
            <a:spAutoFit/>
          </a:bodyPr>
          <a:lstStyle/>
          <a:p>
            <a:pPr algn="ctr">
              <a:lnSpc>
                <a:spcPts val="5048"/>
              </a:lnSpc>
            </a:pPr>
            <a:r>
              <a:rPr lang="en-US" sz="3606" dirty="0" err="1">
                <a:solidFill>
                  <a:srgbClr val="000000"/>
                </a:solidFill>
                <a:latin typeface="Anton"/>
                <a:ea typeface="Anton"/>
                <a:cs typeface="Anton"/>
                <a:sym typeface="Anton"/>
              </a:rPr>
              <a:t>Ước</a:t>
            </a:r>
            <a:r>
              <a:rPr lang="en-US" sz="3606" dirty="0">
                <a:solidFill>
                  <a:srgbClr val="000000"/>
                </a:solidFill>
                <a:latin typeface="Anton"/>
                <a:ea typeface="Anton"/>
                <a:cs typeface="Anton"/>
                <a:sym typeface="Anton"/>
              </a:rPr>
              <a:t> </a:t>
            </a:r>
            <a:r>
              <a:rPr lang="en-US" sz="3606" dirty="0" err="1">
                <a:solidFill>
                  <a:srgbClr val="000000"/>
                </a:solidFill>
                <a:latin typeface="Anton"/>
                <a:ea typeface="Anton"/>
                <a:cs typeface="Anton"/>
                <a:sym typeface="Anton"/>
              </a:rPr>
              <a:t>lượng</a:t>
            </a:r>
            <a:r>
              <a:rPr lang="en-US" sz="3606" dirty="0">
                <a:solidFill>
                  <a:srgbClr val="000000"/>
                </a:solidFill>
                <a:latin typeface="Anton"/>
                <a:ea typeface="Anton"/>
                <a:cs typeface="Anton"/>
                <a:sym typeface="Anton"/>
              </a:rPr>
              <a:t> </a:t>
            </a:r>
            <a:r>
              <a:rPr lang="en-US" sz="3606" dirty="0" err="1">
                <a:solidFill>
                  <a:srgbClr val="000000"/>
                </a:solidFill>
                <a:latin typeface="Anton"/>
                <a:ea typeface="Anton"/>
                <a:cs typeface="Anton"/>
                <a:sym typeface="Anton"/>
              </a:rPr>
              <a:t>khoảng</a:t>
            </a:r>
            <a:endParaRPr lang="en-US" sz="3606" dirty="0">
              <a:solidFill>
                <a:srgbClr val="000000"/>
              </a:solidFill>
              <a:latin typeface="Anton"/>
              <a:ea typeface="Anton"/>
              <a:cs typeface="Anton"/>
              <a:sym typeface="Anton"/>
            </a:endParaRPr>
          </a:p>
        </p:txBody>
      </p:sp>
      <p:sp>
        <p:nvSpPr>
          <p:cNvPr id="39" name="AutoShape 39"/>
          <p:cNvSpPr/>
          <p:nvPr/>
        </p:nvSpPr>
        <p:spPr>
          <a:xfrm flipV="1">
            <a:off x="8633863" y="8985889"/>
            <a:ext cx="7063338" cy="1772"/>
          </a:xfrm>
          <a:prstGeom prst="line">
            <a:avLst/>
          </a:prstGeom>
          <a:ln w="28575" cap="flat">
            <a:solidFill>
              <a:srgbClr val="000000"/>
            </a:solidFill>
            <a:prstDash val="solid"/>
            <a:headEnd type="none" w="sm" len="sm"/>
            <a:tailEnd type="none" w="sm" len="sm"/>
          </a:ln>
        </p:spPr>
      </p:sp>
      <p:sp>
        <p:nvSpPr>
          <p:cNvPr id="40" name="TextBox 40"/>
          <p:cNvSpPr txBox="1"/>
          <p:nvPr/>
        </p:nvSpPr>
        <p:spPr>
          <a:xfrm>
            <a:off x="8750759" y="8222212"/>
            <a:ext cx="9453748" cy="529863"/>
          </a:xfrm>
          <a:prstGeom prst="rect">
            <a:avLst/>
          </a:prstGeom>
        </p:spPr>
        <p:txBody>
          <a:bodyPr lIns="0" tIns="0" rIns="0" bIns="0" rtlCol="0" anchor="t">
            <a:spAutoFit/>
          </a:bodyPr>
          <a:lstStyle/>
          <a:p>
            <a:pPr algn="l">
              <a:lnSpc>
                <a:spcPts val="4394"/>
              </a:lnSpc>
            </a:pPr>
            <a:r>
              <a:rPr lang="en-US" sz="3139" dirty="0" err="1">
                <a:solidFill>
                  <a:srgbClr val="000000"/>
                </a:solidFill>
                <a:latin typeface="Montserrat"/>
                <a:ea typeface="Montserrat"/>
                <a:cs typeface="Montserrat"/>
                <a:sym typeface="Montserrat"/>
              </a:rPr>
              <a:t>Ước</a:t>
            </a:r>
            <a:r>
              <a:rPr lang="en-US" sz="3139" dirty="0">
                <a:solidFill>
                  <a:srgbClr val="000000"/>
                </a:solidFill>
                <a:latin typeface="Montserrat"/>
                <a:ea typeface="Montserrat"/>
                <a:cs typeface="Montserrat"/>
                <a:sym typeface="Montserrat"/>
              </a:rPr>
              <a:t> </a:t>
            </a:r>
            <a:r>
              <a:rPr lang="en-US" sz="3139" dirty="0" err="1">
                <a:solidFill>
                  <a:srgbClr val="000000"/>
                </a:solidFill>
                <a:latin typeface="Montserrat"/>
                <a:ea typeface="Montserrat"/>
                <a:cs typeface="Montserrat"/>
                <a:sym typeface="Montserrat"/>
              </a:rPr>
              <a:t>lượng</a:t>
            </a:r>
            <a:r>
              <a:rPr lang="en-US" sz="3139" dirty="0">
                <a:solidFill>
                  <a:srgbClr val="000000"/>
                </a:solidFill>
                <a:latin typeface="Montserrat"/>
                <a:ea typeface="Montserrat"/>
                <a:cs typeface="Montserrat"/>
                <a:sym typeface="Montserrat"/>
              </a:rPr>
              <a:t> </a:t>
            </a:r>
            <a:r>
              <a:rPr lang="en-US" sz="3139" dirty="0" err="1">
                <a:solidFill>
                  <a:srgbClr val="000000"/>
                </a:solidFill>
                <a:latin typeface="Montserrat"/>
                <a:ea typeface="Montserrat"/>
                <a:cs typeface="Montserrat"/>
                <a:sym typeface="Montserrat"/>
              </a:rPr>
              <a:t>khoảng</a:t>
            </a:r>
            <a:r>
              <a:rPr lang="en-US" sz="3139" dirty="0">
                <a:solidFill>
                  <a:srgbClr val="000000"/>
                </a:solidFill>
                <a:latin typeface="Montserrat"/>
                <a:ea typeface="Montserrat"/>
                <a:cs typeface="Montserrat"/>
                <a:sym typeface="Montserrat"/>
              </a:rPr>
              <a:t> </a:t>
            </a:r>
            <a:r>
              <a:rPr lang="en-US" sz="3139" dirty="0" err="1">
                <a:solidFill>
                  <a:srgbClr val="000000"/>
                </a:solidFill>
                <a:latin typeface="Montserrat"/>
                <a:ea typeface="Montserrat"/>
                <a:cs typeface="Montserrat"/>
                <a:sym typeface="Montserrat"/>
              </a:rPr>
              <a:t>cho</a:t>
            </a:r>
            <a:r>
              <a:rPr lang="en-US" sz="3139" dirty="0">
                <a:solidFill>
                  <a:srgbClr val="000000"/>
                </a:solidFill>
                <a:latin typeface="Montserrat"/>
                <a:ea typeface="Montserrat"/>
                <a:cs typeface="Montserrat"/>
                <a:sym typeface="Montserrat"/>
              </a:rPr>
              <a:t> </a:t>
            </a:r>
            <a:r>
              <a:rPr lang="en-US" sz="3139" dirty="0" err="1">
                <a:solidFill>
                  <a:srgbClr val="000000"/>
                </a:solidFill>
                <a:latin typeface="Montserrat"/>
                <a:ea typeface="Montserrat"/>
                <a:cs typeface="Montserrat"/>
                <a:sym typeface="Montserrat"/>
              </a:rPr>
              <a:t>trung</a:t>
            </a:r>
            <a:r>
              <a:rPr lang="en-US" sz="3139" dirty="0">
                <a:solidFill>
                  <a:srgbClr val="000000"/>
                </a:solidFill>
                <a:latin typeface="Montserrat"/>
                <a:ea typeface="Montserrat"/>
                <a:cs typeface="Montserrat"/>
                <a:sym typeface="Montserrat"/>
              </a:rPr>
              <a:t> </a:t>
            </a:r>
            <a:r>
              <a:rPr lang="en-US" sz="3139" dirty="0" err="1">
                <a:solidFill>
                  <a:srgbClr val="000000"/>
                </a:solidFill>
                <a:latin typeface="Montserrat"/>
                <a:ea typeface="Montserrat"/>
                <a:cs typeface="Montserrat"/>
                <a:sym typeface="Montserrat"/>
              </a:rPr>
              <a:t>bình</a:t>
            </a:r>
            <a:endParaRPr lang="en-US" sz="3139" dirty="0">
              <a:solidFill>
                <a:srgbClr val="000000"/>
              </a:solidFill>
              <a:latin typeface="Montserrat"/>
              <a:ea typeface="Montserrat"/>
              <a:cs typeface="Montserrat"/>
              <a:sym typeface="Montserrat"/>
            </a:endParaRPr>
          </a:p>
        </p:txBody>
      </p:sp>
      <p:sp>
        <p:nvSpPr>
          <p:cNvPr id="41" name="TextBox 41"/>
          <p:cNvSpPr txBox="1"/>
          <p:nvPr/>
        </p:nvSpPr>
        <p:spPr>
          <a:xfrm>
            <a:off x="9149722" y="9135141"/>
            <a:ext cx="9453748" cy="529863"/>
          </a:xfrm>
          <a:prstGeom prst="rect">
            <a:avLst/>
          </a:prstGeom>
        </p:spPr>
        <p:txBody>
          <a:bodyPr lIns="0" tIns="0" rIns="0" bIns="0" rtlCol="0" anchor="t">
            <a:spAutoFit/>
          </a:bodyPr>
          <a:lstStyle/>
          <a:p>
            <a:pPr algn="l">
              <a:lnSpc>
                <a:spcPts val="4394"/>
              </a:lnSpc>
            </a:pPr>
            <a:r>
              <a:rPr lang="en-US" sz="3139" dirty="0" err="1">
                <a:solidFill>
                  <a:srgbClr val="000000"/>
                </a:solidFill>
                <a:latin typeface="Montserrat"/>
                <a:ea typeface="Montserrat"/>
                <a:cs typeface="Montserrat"/>
                <a:sym typeface="Montserrat"/>
              </a:rPr>
              <a:t>Ước</a:t>
            </a:r>
            <a:r>
              <a:rPr lang="en-US" sz="3139" dirty="0">
                <a:solidFill>
                  <a:srgbClr val="000000"/>
                </a:solidFill>
                <a:latin typeface="Montserrat"/>
                <a:ea typeface="Montserrat"/>
                <a:cs typeface="Montserrat"/>
                <a:sym typeface="Montserrat"/>
              </a:rPr>
              <a:t> </a:t>
            </a:r>
            <a:r>
              <a:rPr lang="en-US" sz="3139" dirty="0" err="1">
                <a:solidFill>
                  <a:srgbClr val="000000"/>
                </a:solidFill>
                <a:latin typeface="Montserrat"/>
                <a:ea typeface="Montserrat"/>
                <a:cs typeface="Montserrat"/>
                <a:sym typeface="Montserrat"/>
              </a:rPr>
              <a:t>lượng</a:t>
            </a:r>
            <a:r>
              <a:rPr lang="en-US" sz="3139" dirty="0">
                <a:solidFill>
                  <a:srgbClr val="000000"/>
                </a:solidFill>
                <a:latin typeface="Montserrat"/>
                <a:ea typeface="Montserrat"/>
                <a:cs typeface="Montserrat"/>
                <a:sym typeface="Montserrat"/>
              </a:rPr>
              <a:t> </a:t>
            </a:r>
            <a:r>
              <a:rPr lang="en-US" sz="3139" dirty="0" err="1">
                <a:solidFill>
                  <a:srgbClr val="000000"/>
                </a:solidFill>
                <a:latin typeface="Montserrat"/>
                <a:ea typeface="Montserrat"/>
                <a:cs typeface="Montserrat"/>
                <a:sym typeface="Montserrat"/>
              </a:rPr>
              <a:t>khoảng</a:t>
            </a:r>
            <a:r>
              <a:rPr lang="en-US" sz="3139" dirty="0">
                <a:solidFill>
                  <a:srgbClr val="000000"/>
                </a:solidFill>
                <a:latin typeface="Montserrat"/>
                <a:ea typeface="Montserrat"/>
                <a:cs typeface="Montserrat"/>
                <a:sym typeface="Montserrat"/>
              </a:rPr>
              <a:t> </a:t>
            </a:r>
            <a:r>
              <a:rPr lang="en-US" sz="3139" dirty="0" err="1">
                <a:solidFill>
                  <a:srgbClr val="000000"/>
                </a:solidFill>
                <a:latin typeface="Montserrat"/>
                <a:ea typeface="Montserrat"/>
                <a:cs typeface="Montserrat"/>
                <a:sym typeface="Montserrat"/>
              </a:rPr>
              <a:t>cho</a:t>
            </a:r>
            <a:r>
              <a:rPr lang="en-US" sz="3139" dirty="0">
                <a:solidFill>
                  <a:srgbClr val="000000"/>
                </a:solidFill>
                <a:latin typeface="Montserrat"/>
                <a:ea typeface="Montserrat"/>
                <a:cs typeface="Montserrat"/>
                <a:sym typeface="Montserrat"/>
              </a:rPr>
              <a:t> </a:t>
            </a:r>
            <a:r>
              <a:rPr lang="en-US" sz="3139" dirty="0" err="1">
                <a:solidFill>
                  <a:srgbClr val="000000"/>
                </a:solidFill>
                <a:latin typeface="Montserrat"/>
                <a:ea typeface="Montserrat"/>
                <a:cs typeface="Montserrat"/>
                <a:sym typeface="Montserrat"/>
              </a:rPr>
              <a:t>tỷ</a:t>
            </a:r>
            <a:r>
              <a:rPr lang="en-US" sz="3139" dirty="0">
                <a:solidFill>
                  <a:srgbClr val="000000"/>
                </a:solidFill>
                <a:latin typeface="Montserrat"/>
                <a:ea typeface="Montserrat"/>
                <a:cs typeface="Montserrat"/>
                <a:sym typeface="Montserrat"/>
              </a:rPr>
              <a:t> </a:t>
            </a:r>
            <a:r>
              <a:rPr lang="en-US" sz="3139" dirty="0" err="1">
                <a:solidFill>
                  <a:srgbClr val="000000"/>
                </a:solidFill>
                <a:latin typeface="Montserrat"/>
                <a:ea typeface="Montserrat"/>
                <a:cs typeface="Montserrat"/>
                <a:sym typeface="Montserrat"/>
              </a:rPr>
              <a:t>lệ</a:t>
            </a:r>
            <a:endParaRPr lang="en-US" sz="3139" dirty="0">
              <a:solidFill>
                <a:srgbClr val="000000"/>
              </a:solidFill>
              <a:latin typeface="Montserrat"/>
              <a:ea typeface="Montserrat"/>
              <a:cs typeface="Montserrat"/>
              <a:sym typeface="Montserrat"/>
            </a:endParaRPr>
          </a:p>
        </p:txBody>
      </p:sp>
      <p:sp>
        <p:nvSpPr>
          <p:cNvPr id="42" name="TextBox 42"/>
          <p:cNvSpPr txBox="1"/>
          <p:nvPr/>
        </p:nvSpPr>
        <p:spPr>
          <a:xfrm>
            <a:off x="2521172" y="284587"/>
            <a:ext cx="998682" cy="1742490"/>
          </a:xfrm>
          <a:prstGeom prst="rect">
            <a:avLst/>
          </a:prstGeom>
        </p:spPr>
        <p:txBody>
          <a:bodyPr lIns="0" tIns="0" rIns="0" bIns="0" rtlCol="0" anchor="t">
            <a:spAutoFit/>
          </a:bodyPr>
          <a:lstStyle/>
          <a:p>
            <a:pPr algn="l">
              <a:lnSpc>
                <a:spcPts val="14207"/>
              </a:lnSpc>
              <a:spcBef>
                <a:spcPct val="0"/>
              </a:spcBef>
            </a:pPr>
            <a:r>
              <a:rPr lang="en-US" sz="10148">
                <a:solidFill>
                  <a:srgbClr val="0C2E5E"/>
                </a:solidFill>
                <a:latin typeface="Archivo Black"/>
                <a:ea typeface="Archivo Black"/>
                <a:cs typeface="Archivo Black"/>
                <a:sym typeface="Archivo Black"/>
              </a:rPr>
              <a:t>2</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0646" r="-10646"/>
            </a:stretch>
          </a:blipFill>
        </p:spPr>
      </p:sp>
      <p:sp>
        <p:nvSpPr>
          <p:cNvPr id="3" name="Freeform 3"/>
          <p:cNvSpPr/>
          <p:nvPr/>
        </p:nvSpPr>
        <p:spPr>
          <a:xfrm>
            <a:off x="1028700" y="557187"/>
            <a:ext cx="1370672" cy="1469890"/>
          </a:xfrm>
          <a:custGeom>
            <a:avLst/>
            <a:gdLst/>
            <a:ahLst/>
            <a:cxnLst/>
            <a:rect l="l" t="t" r="r" b="b"/>
            <a:pathLst>
              <a:path w="1370672" h="1469890">
                <a:moveTo>
                  <a:pt x="0" y="0"/>
                </a:moveTo>
                <a:lnTo>
                  <a:pt x="1370672" y="0"/>
                </a:lnTo>
                <a:lnTo>
                  <a:pt x="1370672" y="1469890"/>
                </a:lnTo>
                <a:lnTo>
                  <a:pt x="0" y="146989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4" name="Group 4"/>
          <p:cNvGrpSpPr/>
          <p:nvPr/>
        </p:nvGrpSpPr>
        <p:grpSpPr>
          <a:xfrm rot="-1342433">
            <a:off x="17268450" y="352593"/>
            <a:ext cx="5154237" cy="208999"/>
            <a:chOff x="0" y="0"/>
            <a:chExt cx="1357495" cy="55045"/>
          </a:xfrm>
        </p:grpSpPr>
        <p:sp>
          <p:nvSpPr>
            <p:cNvPr id="5" name="Freeform 5"/>
            <p:cNvSpPr/>
            <p:nvPr/>
          </p:nvSpPr>
          <p:spPr>
            <a:xfrm>
              <a:off x="0" y="0"/>
              <a:ext cx="1357495" cy="55045"/>
            </a:xfrm>
            <a:custGeom>
              <a:avLst/>
              <a:gdLst/>
              <a:ahLst/>
              <a:cxnLst/>
              <a:rect l="l" t="t" r="r" b="b"/>
              <a:pathLst>
                <a:path w="1357495" h="55045">
                  <a:moveTo>
                    <a:pt x="0" y="0"/>
                  </a:moveTo>
                  <a:lnTo>
                    <a:pt x="1357495" y="0"/>
                  </a:lnTo>
                  <a:lnTo>
                    <a:pt x="1357495" y="55045"/>
                  </a:lnTo>
                  <a:lnTo>
                    <a:pt x="0" y="55045"/>
                  </a:lnTo>
                  <a:close/>
                </a:path>
              </a:pathLst>
            </a:custGeom>
            <a:solidFill>
              <a:srgbClr val="0C2E5E"/>
            </a:solidFill>
          </p:spPr>
        </p:sp>
        <p:sp>
          <p:nvSpPr>
            <p:cNvPr id="6" name="TextBox 6"/>
            <p:cNvSpPr txBox="1"/>
            <p:nvPr/>
          </p:nvSpPr>
          <p:spPr>
            <a:xfrm>
              <a:off x="0" y="-38100"/>
              <a:ext cx="1357495" cy="93145"/>
            </a:xfrm>
            <a:prstGeom prst="rect">
              <a:avLst/>
            </a:prstGeom>
          </p:spPr>
          <p:txBody>
            <a:bodyPr lIns="50800" tIns="50800" rIns="50800" bIns="50800" rtlCol="0" anchor="ctr"/>
            <a:lstStyle/>
            <a:p>
              <a:pPr algn="ctr">
                <a:lnSpc>
                  <a:spcPts val="2659"/>
                </a:lnSpc>
                <a:spcBef>
                  <a:spcPct val="0"/>
                </a:spcBef>
              </a:pPr>
              <a:endParaRPr/>
            </a:p>
          </p:txBody>
        </p:sp>
      </p:grpSp>
      <p:grpSp>
        <p:nvGrpSpPr>
          <p:cNvPr id="7" name="Group 7"/>
          <p:cNvGrpSpPr/>
          <p:nvPr/>
        </p:nvGrpSpPr>
        <p:grpSpPr>
          <a:xfrm rot="-1342433">
            <a:off x="13918931" y="9785579"/>
            <a:ext cx="5154237" cy="208999"/>
            <a:chOff x="0" y="0"/>
            <a:chExt cx="1357495" cy="55045"/>
          </a:xfrm>
        </p:grpSpPr>
        <p:sp>
          <p:nvSpPr>
            <p:cNvPr id="8" name="Freeform 8"/>
            <p:cNvSpPr/>
            <p:nvPr/>
          </p:nvSpPr>
          <p:spPr>
            <a:xfrm>
              <a:off x="0" y="0"/>
              <a:ext cx="1357495" cy="55045"/>
            </a:xfrm>
            <a:custGeom>
              <a:avLst/>
              <a:gdLst/>
              <a:ahLst/>
              <a:cxnLst/>
              <a:rect l="l" t="t" r="r" b="b"/>
              <a:pathLst>
                <a:path w="1357495" h="55045">
                  <a:moveTo>
                    <a:pt x="0" y="0"/>
                  </a:moveTo>
                  <a:lnTo>
                    <a:pt x="1357495" y="0"/>
                  </a:lnTo>
                  <a:lnTo>
                    <a:pt x="1357495" y="55045"/>
                  </a:lnTo>
                  <a:lnTo>
                    <a:pt x="0" y="55045"/>
                  </a:lnTo>
                  <a:close/>
                </a:path>
              </a:pathLst>
            </a:custGeom>
            <a:solidFill>
              <a:srgbClr val="0C2E5E"/>
            </a:solidFill>
          </p:spPr>
        </p:sp>
        <p:sp>
          <p:nvSpPr>
            <p:cNvPr id="9" name="TextBox 9"/>
            <p:cNvSpPr txBox="1"/>
            <p:nvPr/>
          </p:nvSpPr>
          <p:spPr>
            <a:xfrm>
              <a:off x="0" y="-38100"/>
              <a:ext cx="1357495" cy="93145"/>
            </a:xfrm>
            <a:prstGeom prst="rect">
              <a:avLst/>
            </a:prstGeom>
          </p:spPr>
          <p:txBody>
            <a:bodyPr lIns="50800" tIns="50800" rIns="50800" bIns="50800" rtlCol="0" anchor="ctr"/>
            <a:lstStyle/>
            <a:p>
              <a:pPr algn="ctr">
                <a:lnSpc>
                  <a:spcPts val="2659"/>
                </a:lnSpc>
                <a:spcBef>
                  <a:spcPct val="0"/>
                </a:spcBef>
              </a:pPr>
              <a:endParaRPr/>
            </a:p>
          </p:txBody>
        </p:sp>
      </p:grpSp>
      <p:grpSp>
        <p:nvGrpSpPr>
          <p:cNvPr id="10" name="Group 10"/>
          <p:cNvGrpSpPr/>
          <p:nvPr/>
        </p:nvGrpSpPr>
        <p:grpSpPr>
          <a:xfrm rot="-1342433">
            <a:off x="16341820" y="285234"/>
            <a:ext cx="5154237" cy="208999"/>
            <a:chOff x="0" y="0"/>
            <a:chExt cx="1357495" cy="55045"/>
          </a:xfrm>
        </p:grpSpPr>
        <p:sp>
          <p:nvSpPr>
            <p:cNvPr id="11" name="Freeform 11"/>
            <p:cNvSpPr/>
            <p:nvPr/>
          </p:nvSpPr>
          <p:spPr>
            <a:xfrm>
              <a:off x="0" y="0"/>
              <a:ext cx="1357495" cy="55045"/>
            </a:xfrm>
            <a:custGeom>
              <a:avLst/>
              <a:gdLst/>
              <a:ahLst/>
              <a:cxnLst/>
              <a:rect l="l" t="t" r="r" b="b"/>
              <a:pathLst>
                <a:path w="1357495" h="55045">
                  <a:moveTo>
                    <a:pt x="0" y="0"/>
                  </a:moveTo>
                  <a:lnTo>
                    <a:pt x="1357495" y="0"/>
                  </a:lnTo>
                  <a:lnTo>
                    <a:pt x="1357495" y="55045"/>
                  </a:lnTo>
                  <a:lnTo>
                    <a:pt x="0" y="55045"/>
                  </a:lnTo>
                  <a:close/>
                </a:path>
              </a:pathLst>
            </a:custGeom>
            <a:solidFill>
              <a:srgbClr val="2E74B6"/>
            </a:solidFill>
          </p:spPr>
        </p:sp>
        <p:sp>
          <p:nvSpPr>
            <p:cNvPr id="12" name="TextBox 12"/>
            <p:cNvSpPr txBox="1"/>
            <p:nvPr/>
          </p:nvSpPr>
          <p:spPr>
            <a:xfrm>
              <a:off x="0" y="-38100"/>
              <a:ext cx="1357495" cy="93145"/>
            </a:xfrm>
            <a:prstGeom prst="rect">
              <a:avLst/>
            </a:prstGeom>
          </p:spPr>
          <p:txBody>
            <a:bodyPr lIns="50800" tIns="50800" rIns="50800" bIns="50800" rtlCol="0" anchor="ctr"/>
            <a:lstStyle/>
            <a:p>
              <a:pPr algn="ctr">
                <a:lnSpc>
                  <a:spcPts val="2659"/>
                </a:lnSpc>
                <a:spcBef>
                  <a:spcPct val="0"/>
                </a:spcBef>
              </a:pPr>
              <a:endParaRPr/>
            </a:p>
          </p:txBody>
        </p:sp>
      </p:grpSp>
      <p:grpSp>
        <p:nvGrpSpPr>
          <p:cNvPr id="13" name="Group 13"/>
          <p:cNvGrpSpPr/>
          <p:nvPr/>
        </p:nvGrpSpPr>
        <p:grpSpPr>
          <a:xfrm rot="-1342433">
            <a:off x="13164670" y="10579422"/>
            <a:ext cx="5154237" cy="208999"/>
            <a:chOff x="0" y="0"/>
            <a:chExt cx="1357495" cy="55045"/>
          </a:xfrm>
        </p:grpSpPr>
        <p:sp>
          <p:nvSpPr>
            <p:cNvPr id="14" name="Freeform 14"/>
            <p:cNvSpPr/>
            <p:nvPr/>
          </p:nvSpPr>
          <p:spPr>
            <a:xfrm>
              <a:off x="0" y="0"/>
              <a:ext cx="1357495" cy="55045"/>
            </a:xfrm>
            <a:custGeom>
              <a:avLst/>
              <a:gdLst/>
              <a:ahLst/>
              <a:cxnLst/>
              <a:rect l="l" t="t" r="r" b="b"/>
              <a:pathLst>
                <a:path w="1357495" h="55045">
                  <a:moveTo>
                    <a:pt x="0" y="0"/>
                  </a:moveTo>
                  <a:lnTo>
                    <a:pt x="1357495" y="0"/>
                  </a:lnTo>
                  <a:lnTo>
                    <a:pt x="1357495" y="55045"/>
                  </a:lnTo>
                  <a:lnTo>
                    <a:pt x="0" y="55045"/>
                  </a:lnTo>
                  <a:close/>
                </a:path>
              </a:pathLst>
            </a:custGeom>
            <a:solidFill>
              <a:srgbClr val="2E74B6"/>
            </a:solidFill>
          </p:spPr>
        </p:sp>
        <p:sp>
          <p:nvSpPr>
            <p:cNvPr id="15" name="TextBox 15"/>
            <p:cNvSpPr txBox="1"/>
            <p:nvPr/>
          </p:nvSpPr>
          <p:spPr>
            <a:xfrm>
              <a:off x="0" y="-38100"/>
              <a:ext cx="1357495" cy="93145"/>
            </a:xfrm>
            <a:prstGeom prst="rect">
              <a:avLst/>
            </a:prstGeom>
          </p:spPr>
          <p:txBody>
            <a:bodyPr lIns="50800" tIns="50800" rIns="50800" bIns="50800" rtlCol="0" anchor="ctr"/>
            <a:lstStyle/>
            <a:p>
              <a:pPr algn="ctr">
                <a:lnSpc>
                  <a:spcPts val="2659"/>
                </a:lnSpc>
                <a:spcBef>
                  <a:spcPct val="0"/>
                </a:spcBef>
              </a:pPr>
              <a:endParaRPr/>
            </a:p>
          </p:txBody>
        </p:sp>
      </p:grpSp>
      <p:sp>
        <p:nvSpPr>
          <p:cNvPr id="16" name="TextBox 16"/>
          <p:cNvSpPr txBox="1"/>
          <p:nvPr/>
        </p:nvSpPr>
        <p:spPr>
          <a:xfrm>
            <a:off x="2874628" y="452412"/>
            <a:ext cx="12538744" cy="888341"/>
          </a:xfrm>
          <a:prstGeom prst="rect">
            <a:avLst/>
          </a:prstGeom>
        </p:spPr>
        <p:txBody>
          <a:bodyPr lIns="0" tIns="0" rIns="0" bIns="0" rtlCol="0" anchor="t">
            <a:spAutoFit/>
          </a:bodyPr>
          <a:lstStyle/>
          <a:p>
            <a:pPr algn="l">
              <a:lnSpc>
                <a:spcPts val="7211"/>
              </a:lnSpc>
              <a:spcBef>
                <a:spcPct val="0"/>
              </a:spcBef>
            </a:pPr>
            <a:r>
              <a:rPr lang="en-US" sz="5150">
                <a:solidFill>
                  <a:srgbClr val="2E74B6"/>
                </a:solidFill>
                <a:latin typeface="Anton"/>
                <a:ea typeface="Anton"/>
                <a:cs typeface="Anton"/>
                <a:sym typeface="Anton"/>
              </a:rPr>
              <a:t>CƠ SỞ LÝ THUYẾT CỦA THỐNG KÊ ỨNG DỤNG</a:t>
            </a:r>
          </a:p>
        </p:txBody>
      </p:sp>
      <p:sp>
        <p:nvSpPr>
          <p:cNvPr id="17" name="TextBox 17"/>
          <p:cNvSpPr txBox="1"/>
          <p:nvPr/>
        </p:nvSpPr>
        <p:spPr>
          <a:xfrm>
            <a:off x="2874628" y="1409327"/>
            <a:ext cx="8544402" cy="655498"/>
          </a:xfrm>
          <a:prstGeom prst="rect">
            <a:avLst/>
          </a:prstGeom>
        </p:spPr>
        <p:txBody>
          <a:bodyPr lIns="0" tIns="0" rIns="0" bIns="0" rtlCol="0" anchor="t">
            <a:spAutoFit/>
          </a:bodyPr>
          <a:lstStyle/>
          <a:p>
            <a:pPr algn="ctr">
              <a:lnSpc>
                <a:spcPts val="5345"/>
              </a:lnSpc>
              <a:spcBef>
                <a:spcPct val="0"/>
              </a:spcBef>
            </a:pPr>
            <a:r>
              <a:rPr lang="en-US" sz="3817">
                <a:solidFill>
                  <a:srgbClr val="000000"/>
                </a:solidFill>
                <a:latin typeface="Anton"/>
                <a:ea typeface="Anton"/>
                <a:cs typeface="Anton"/>
                <a:sym typeface="Anton"/>
              </a:rPr>
              <a:t>ƯỚC LƯỢNG, KIỂM ĐỊNH VÀ TƯƠNG QUAN HỒI QUY</a:t>
            </a:r>
          </a:p>
        </p:txBody>
      </p:sp>
      <p:sp>
        <p:nvSpPr>
          <p:cNvPr id="18" name="TextBox 18"/>
          <p:cNvSpPr txBox="1"/>
          <p:nvPr/>
        </p:nvSpPr>
        <p:spPr>
          <a:xfrm>
            <a:off x="497102" y="4989599"/>
            <a:ext cx="2377526" cy="2014674"/>
          </a:xfrm>
          <a:prstGeom prst="rect">
            <a:avLst/>
          </a:prstGeom>
        </p:spPr>
        <p:txBody>
          <a:bodyPr lIns="0" tIns="0" rIns="0" bIns="0" rtlCol="0" anchor="t">
            <a:spAutoFit/>
          </a:bodyPr>
          <a:lstStyle/>
          <a:p>
            <a:pPr algn="ctr">
              <a:lnSpc>
                <a:spcPts val="8129"/>
              </a:lnSpc>
            </a:pPr>
            <a:r>
              <a:rPr lang="en-US" sz="5807">
                <a:solidFill>
                  <a:srgbClr val="000000"/>
                </a:solidFill>
                <a:latin typeface="Anton"/>
                <a:ea typeface="Anton"/>
                <a:cs typeface="Anton"/>
                <a:sym typeface="Anton"/>
              </a:rPr>
              <a:t>KIỂM ĐỊNH</a:t>
            </a:r>
          </a:p>
        </p:txBody>
      </p:sp>
      <p:sp>
        <p:nvSpPr>
          <p:cNvPr id="19" name="AutoShape 19"/>
          <p:cNvSpPr/>
          <p:nvPr/>
        </p:nvSpPr>
        <p:spPr>
          <a:xfrm>
            <a:off x="3723334" y="4355181"/>
            <a:ext cx="9988498" cy="0"/>
          </a:xfrm>
          <a:prstGeom prst="line">
            <a:avLst/>
          </a:prstGeom>
          <a:ln w="47625" cap="flat">
            <a:solidFill>
              <a:srgbClr val="000000"/>
            </a:solidFill>
            <a:prstDash val="solid"/>
            <a:headEnd type="none" w="sm" len="sm"/>
            <a:tailEnd type="none" w="sm" len="sm"/>
          </a:ln>
        </p:spPr>
      </p:sp>
      <p:sp>
        <p:nvSpPr>
          <p:cNvPr id="20" name="AutoShape 20"/>
          <p:cNvSpPr/>
          <p:nvPr/>
        </p:nvSpPr>
        <p:spPr>
          <a:xfrm>
            <a:off x="3723334" y="5796891"/>
            <a:ext cx="9988498" cy="0"/>
          </a:xfrm>
          <a:prstGeom prst="line">
            <a:avLst/>
          </a:prstGeom>
          <a:ln w="47625" cap="flat">
            <a:solidFill>
              <a:srgbClr val="000000"/>
            </a:solidFill>
            <a:prstDash val="solid"/>
            <a:headEnd type="none" w="sm" len="sm"/>
            <a:tailEnd type="none" w="sm" len="sm"/>
          </a:ln>
        </p:spPr>
      </p:sp>
      <p:sp>
        <p:nvSpPr>
          <p:cNvPr id="21" name="TextBox 21"/>
          <p:cNvSpPr txBox="1"/>
          <p:nvPr/>
        </p:nvSpPr>
        <p:spPr>
          <a:xfrm>
            <a:off x="3224703" y="3126508"/>
            <a:ext cx="14034597" cy="861905"/>
          </a:xfrm>
          <a:prstGeom prst="rect">
            <a:avLst/>
          </a:prstGeom>
        </p:spPr>
        <p:txBody>
          <a:bodyPr lIns="0" tIns="0" rIns="0" bIns="0" rtlCol="0" anchor="t">
            <a:spAutoFit/>
          </a:bodyPr>
          <a:lstStyle/>
          <a:p>
            <a:pPr algn="ctr">
              <a:lnSpc>
                <a:spcPts val="7124"/>
              </a:lnSpc>
            </a:pPr>
            <a:r>
              <a:rPr lang="en-US" sz="5089" dirty="0" err="1">
                <a:solidFill>
                  <a:srgbClr val="000000"/>
                </a:solidFill>
                <a:latin typeface="Montserrat"/>
                <a:ea typeface="Montserrat"/>
                <a:cs typeface="Montserrat"/>
                <a:sym typeface="Montserrat"/>
              </a:rPr>
              <a:t>Kiểm</a:t>
            </a:r>
            <a:r>
              <a:rPr lang="en-US" sz="5089" dirty="0">
                <a:solidFill>
                  <a:srgbClr val="000000"/>
                </a:solidFill>
                <a:latin typeface="Montserrat"/>
                <a:ea typeface="Montserrat"/>
                <a:cs typeface="Montserrat"/>
                <a:sym typeface="Montserrat"/>
              </a:rPr>
              <a:t> </a:t>
            </a:r>
            <a:r>
              <a:rPr lang="en-US" sz="5089" dirty="0" err="1">
                <a:solidFill>
                  <a:srgbClr val="000000"/>
                </a:solidFill>
                <a:latin typeface="Montserrat"/>
                <a:ea typeface="Montserrat"/>
                <a:cs typeface="Montserrat"/>
                <a:sym typeface="Montserrat"/>
              </a:rPr>
              <a:t>định</a:t>
            </a:r>
            <a:r>
              <a:rPr lang="en-US" sz="5089" dirty="0">
                <a:solidFill>
                  <a:srgbClr val="000000"/>
                </a:solidFill>
                <a:latin typeface="Montserrat"/>
                <a:ea typeface="Montserrat"/>
                <a:cs typeface="Montserrat"/>
                <a:sym typeface="Montserrat"/>
              </a:rPr>
              <a:t> </a:t>
            </a:r>
            <a:r>
              <a:rPr lang="en-US" sz="5089" dirty="0" err="1">
                <a:solidFill>
                  <a:srgbClr val="000000"/>
                </a:solidFill>
                <a:latin typeface="Montserrat"/>
                <a:ea typeface="Montserrat"/>
                <a:cs typeface="Montserrat"/>
                <a:sym typeface="Montserrat"/>
              </a:rPr>
              <a:t>giả</a:t>
            </a:r>
            <a:r>
              <a:rPr lang="en-US" sz="5089" dirty="0">
                <a:solidFill>
                  <a:srgbClr val="000000"/>
                </a:solidFill>
                <a:latin typeface="Montserrat"/>
                <a:ea typeface="Montserrat"/>
                <a:cs typeface="Montserrat"/>
                <a:sym typeface="Montserrat"/>
              </a:rPr>
              <a:t> </a:t>
            </a:r>
            <a:r>
              <a:rPr lang="en-US" sz="5089" dirty="0" err="1">
                <a:solidFill>
                  <a:srgbClr val="000000"/>
                </a:solidFill>
                <a:latin typeface="Montserrat"/>
                <a:ea typeface="Montserrat"/>
                <a:cs typeface="Montserrat"/>
                <a:sym typeface="Montserrat"/>
              </a:rPr>
              <a:t>thuyết</a:t>
            </a:r>
            <a:r>
              <a:rPr lang="en-US" sz="5089" dirty="0">
                <a:solidFill>
                  <a:srgbClr val="000000"/>
                </a:solidFill>
                <a:latin typeface="Montserrat"/>
                <a:ea typeface="Montserrat"/>
                <a:cs typeface="Montserrat"/>
                <a:sym typeface="Montserrat"/>
              </a:rPr>
              <a:t> </a:t>
            </a:r>
            <a:r>
              <a:rPr lang="en-US" sz="5089" dirty="0" err="1">
                <a:solidFill>
                  <a:srgbClr val="000000"/>
                </a:solidFill>
                <a:latin typeface="Montserrat"/>
                <a:ea typeface="Montserrat"/>
                <a:cs typeface="Montserrat"/>
                <a:sym typeface="Montserrat"/>
              </a:rPr>
              <a:t>về</a:t>
            </a:r>
            <a:r>
              <a:rPr lang="en-US" sz="5089" dirty="0">
                <a:solidFill>
                  <a:srgbClr val="000000"/>
                </a:solidFill>
                <a:latin typeface="Montserrat"/>
                <a:ea typeface="Montserrat"/>
                <a:cs typeface="Montserrat"/>
                <a:sym typeface="Montserrat"/>
              </a:rPr>
              <a:t> </a:t>
            </a:r>
            <a:r>
              <a:rPr lang="en-US" sz="5089" dirty="0" err="1">
                <a:solidFill>
                  <a:srgbClr val="000000"/>
                </a:solidFill>
                <a:latin typeface="Montserrat"/>
                <a:ea typeface="Montserrat"/>
                <a:cs typeface="Montserrat"/>
                <a:sym typeface="Montserrat"/>
              </a:rPr>
              <a:t>giá</a:t>
            </a:r>
            <a:r>
              <a:rPr lang="en-US" sz="5089" dirty="0">
                <a:solidFill>
                  <a:srgbClr val="000000"/>
                </a:solidFill>
                <a:latin typeface="Montserrat"/>
                <a:ea typeface="Montserrat"/>
                <a:cs typeface="Montserrat"/>
                <a:sym typeface="Montserrat"/>
              </a:rPr>
              <a:t> </a:t>
            </a:r>
            <a:r>
              <a:rPr lang="en-US" sz="5089" dirty="0" err="1">
                <a:solidFill>
                  <a:srgbClr val="000000"/>
                </a:solidFill>
                <a:latin typeface="Montserrat"/>
                <a:ea typeface="Montserrat"/>
                <a:cs typeface="Montserrat"/>
                <a:sym typeface="Montserrat"/>
              </a:rPr>
              <a:t>trị</a:t>
            </a:r>
            <a:r>
              <a:rPr lang="en-US" sz="5089" dirty="0">
                <a:solidFill>
                  <a:srgbClr val="000000"/>
                </a:solidFill>
                <a:latin typeface="Montserrat"/>
                <a:ea typeface="Montserrat"/>
                <a:cs typeface="Montserrat"/>
                <a:sym typeface="Montserrat"/>
              </a:rPr>
              <a:t> </a:t>
            </a:r>
            <a:r>
              <a:rPr lang="en-US" sz="5089" dirty="0" err="1">
                <a:solidFill>
                  <a:srgbClr val="000000"/>
                </a:solidFill>
                <a:latin typeface="Montserrat"/>
                <a:ea typeface="Montserrat"/>
                <a:cs typeface="Montserrat"/>
                <a:sym typeface="Montserrat"/>
              </a:rPr>
              <a:t>trung</a:t>
            </a:r>
            <a:r>
              <a:rPr lang="en-US" sz="5089" dirty="0">
                <a:solidFill>
                  <a:srgbClr val="000000"/>
                </a:solidFill>
                <a:latin typeface="Montserrat"/>
                <a:ea typeface="Montserrat"/>
                <a:cs typeface="Montserrat"/>
                <a:sym typeface="Montserrat"/>
              </a:rPr>
              <a:t> </a:t>
            </a:r>
            <a:r>
              <a:rPr lang="en-US" sz="5089" dirty="0" err="1">
                <a:solidFill>
                  <a:srgbClr val="000000"/>
                </a:solidFill>
                <a:latin typeface="Montserrat"/>
                <a:ea typeface="Montserrat"/>
                <a:cs typeface="Montserrat"/>
                <a:sym typeface="Montserrat"/>
              </a:rPr>
              <a:t>bình</a:t>
            </a:r>
            <a:endParaRPr lang="en-US" sz="5089" dirty="0">
              <a:solidFill>
                <a:srgbClr val="000000"/>
              </a:solidFill>
              <a:latin typeface="Montserrat"/>
              <a:ea typeface="Montserrat"/>
              <a:cs typeface="Montserrat"/>
              <a:sym typeface="Montserrat"/>
            </a:endParaRPr>
          </a:p>
        </p:txBody>
      </p:sp>
      <p:sp>
        <p:nvSpPr>
          <p:cNvPr id="22" name="TextBox 22"/>
          <p:cNvSpPr txBox="1"/>
          <p:nvPr/>
        </p:nvSpPr>
        <p:spPr>
          <a:xfrm>
            <a:off x="1028700" y="4664922"/>
            <a:ext cx="14150427" cy="861905"/>
          </a:xfrm>
          <a:prstGeom prst="rect">
            <a:avLst/>
          </a:prstGeom>
        </p:spPr>
        <p:txBody>
          <a:bodyPr lIns="0" tIns="0" rIns="0" bIns="0" rtlCol="0" anchor="t">
            <a:spAutoFit/>
          </a:bodyPr>
          <a:lstStyle/>
          <a:p>
            <a:pPr algn="ctr">
              <a:lnSpc>
                <a:spcPts val="7124"/>
              </a:lnSpc>
            </a:pPr>
            <a:r>
              <a:rPr lang="en-US" sz="5089">
                <a:solidFill>
                  <a:srgbClr val="000000"/>
                </a:solidFill>
                <a:latin typeface="Montserrat"/>
                <a:ea typeface="Montserrat"/>
                <a:cs typeface="Montserrat"/>
                <a:sym typeface="Montserrat"/>
              </a:rPr>
              <a:t>Kiểm định giả thuyết về tỉ lệ</a:t>
            </a:r>
          </a:p>
        </p:txBody>
      </p:sp>
      <p:sp>
        <p:nvSpPr>
          <p:cNvPr id="23" name="TextBox 23"/>
          <p:cNvSpPr txBox="1"/>
          <p:nvPr/>
        </p:nvSpPr>
        <p:spPr>
          <a:xfrm>
            <a:off x="1931014" y="6142367"/>
            <a:ext cx="14859928" cy="861905"/>
          </a:xfrm>
          <a:prstGeom prst="rect">
            <a:avLst/>
          </a:prstGeom>
        </p:spPr>
        <p:txBody>
          <a:bodyPr lIns="0" tIns="0" rIns="0" bIns="0" rtlCol="0" anchor="t">
            <a:spAutoFit/>
          </a:bodyPr>
          <a:lstStyle/>
          <a:p>
            <a:pPr algn="ctr">
              <a:lnSpc>
                <a:spcPts val="7124"/>
              </a:lnSpc>
            </a:pPr>
            <a:r>
              <a:rPr lang="en-US" sz="5089">
                <a:solidFill>
                  <a:srgbClr val="000000"/>
                </a:solidFill>
                <a:latin typeface="Montserrat"/>
                <a:ea typeface="Montserrat"/>
                <a:cs typeface="Montserrat"/>
                <a:sym typeface="Montserrat"/>
              </a:rPr>
              <a:t>Kiểm định giả thuyết về phương sai</a:t>
            </a:r>
          </a:p>
        </p:txBody>
      </p:sp>
      <p:sp>
        <p:nvSpPr>
          <p:cNvPr id="24" name="AutoShape 24"/>
          <p:cNvSpPr/>
          <p:nvPr/>
        </p:nvSpPr>
        <p:spPr>
          <a:xfrm>
            <a:off x="3723334" y="7447185"/>
            <a:ext cx="9988498" cy="0"/>
          </a:xfrm>
          <a:prstGeom prst="line">
            <a:avLst/>
          </a:prstGeom>
          <a:ln w="47625" cap="flat">
            <a:solidFill>
              <a:srgbClr val="000000"/>
            </a:solidFill>
            <a:prstDash val="solid"/>
            <a:headEnd type="none" w="sm" len="sm"/>
            <a:tailEnd type="none" w="sm" len="sm"/>
          </a:ln>
        </p:spPr>
      </p:sp>
      <p:sp>
        <p:nvSpPr>
          <p:cNvPr id="25" name="TextBox 25"/>
          <p:cNvSpPr txBox="1"/>
          <p:nvPr/>
        </p:nvSpPr>
        <p:spPr>
          <a:xfrm>
            <a:off x="1931014" y="7794848"/>
            <a:ext cx="10892661" cy="861905"/>
          </a:xfrm>
          <a:prstGeom prst="rect">
            <a:avLst/>
          </a:prstGeom>
        </p:spPr>
        <p:txBody>
          <a:bodyPr lIns="0" tIns="0" rIns="0" bIns="0" rtlCol="0" anchor="t">
            <a:spAutoFit/>
          </a:bodyPr>
          <a:lstStyle/>
          <a:p>
            <a:pPr algn="ctr">
              <a:lnSpc>
                <a:spcPts val="7124"/>
              </a:lnSpc>
            </a:pPr>
            <a:r>
              <a:rPr lang="en-US" sz="5089" dirty="0" err="1">
                <a:solidFill>
                  <a:srgbClr val="000000"/>
                </a:solidFill>
                <a:latin typeface="Montserrat"/>
                <a:ea typeface="Montserrat"/>
                <a:cs typeface="Montserrat"/>
                <a:sym typeface="Montserrat"/>
              </a:rPr>
              <a:t>Kiểm</a:t>
            </a:r>
            <a:r>
              <a:rPr lang="en-US" sz="5089" dirty="0">
                <a:solidFill>
                  <a:srgbClr val="000000"/>
                </a:solidFill>
                <a:latin typeface="Montserrat"/>
                <a:ea typeface="Montserrat"/>
                <a:cs typeface="Montserrat"/>
                <a:sym typeface="Montserrat"/>
              </a:rPr>
              <a:t> </a:t>
            </a:r>
            <a:r>
              <a:rPr lang="en-US" sz="5089" dirty="0" err="1">
                <a:solidFill>
                  <a:srgbClr val="000000"/>
                </a:solidFill>
                <a:latin typeface="Montserrat"/>
                <a:ea typeface="Montserrat"/>
                <a:cs typeface="Montserrat"/>
                <a:sym typeface="Montserrat"/>
              </a:rPr>
              <a:t>định</a:t>
            </a:r>
            <a:r>
              <a:rPr lang="en-US" sz="5089" dirty="0">
                <a:solidFill>
                  <a:srgbClr val="000000"/>
                </a:solidFill>
                <a:latin typeface="Montserrat"/>
                <a:ea typeface="Montserrat"/>
                <a:cs typeface="Montserrat"/>
                <a:sym typeface="Montserrat"/>
              </a:rPr>
              <a:t> phi </a:t>
            </a:r>
            <a:r>
              <a:rPr lang="en-US" sz="5089" dirty="0" err="1">
                <a:solidFill>
                  <a:srgbClr val="000000"/>
                </a:solidFill>
                <a:latin typeface="Montserrat"/>
                <a:ea typeface="Montserrat"/>
                <a:cs typeface="Montserrat"/>
                <a:sym typeface="Montserrat"/>
              </a:rPr>
              <a:t>tham</a:t>
            </a:r>
            <a:r>
              <a:rPr lang="en-US" sz="5089" dirty="0">
                <a:solidFill>
                  <a:srgbClr val="000000"/>
                </a:solidFill>
                <a:latin typeface="Montserrat"/>
                <a:ea typeface="Montserrat"/>
                <a:cs typeface="Montserrat"/>
                <a:sym typeface="Montserrat"/>
              </a:rPr>
              <a:t> </a:t>
            </a:r>
            <a:r>
              <a:rPr lang="en-US" sz="5089" dirty="0" err="1">
                <a:solidFill>
                  <a:srgbClr val="000000"/>
                </a:solidFill>
                <a:latin typeface="Montserrat"/>
                <a:ea typeface="Montserrat"/>
                <a:cs typeface="Montserrat"/>
                <a:sym typeface="Montserrat"/>
              </a:rPr>
              <a:t>số</a:t>
            </a:r>
            <a:endParaRPr lang="en-US" sz="5089" dirty="0">
              <a:solidFill>
                <a:srgbClr val="000000"/>
              </a:solidFill>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0646" r="-10646"/>
            </a:stretch>
          </a:blipFill>
        </p:spPr>
      </p:sp>
      <p:grpSp>
        <p:nvGrpSpPr>
          <p:cNvPr id="3" name="Group 3"/>
          <p:cNvGrpSpPr/>
          <p:nvPr/>
        </p:nvGrpSpPr>
        <p:grpSpPr>
          <a:xfrm rot="-1342433">
            <a:off x="364373" y="-501421"/>
            <a:ext cx="5154237" cy="208999"/>
            <a:chOff x="0" y="0"/>
            <a:chExt cx="1357495" cy="55045"/>
          </a:xfrm>
        </p:grpSpPr>
        <p:sp>
          <p:nvSpPr>
            <p:cNvPr id="4" name="Freeform 4"/>
            <p:cNvSpPr/>
            <p:nvPr/>
          </p:nvSpPr>
          <p:spPr>
            <a:xfrm>
              <a:off x="0" y="0"/>
              <a:ext cx="1357495" cy="55045"/>
            </a:xfrm>
            <a:custGeom>
              <a:avLst/>
              <a:gdLst/>
              <a:ahLst/>
              <a:cxnLst/>
              <a:rect l="l" t="t" r="r" b="b"/>
              <a:pathLst>
                <a:path w="1357495" h="55045">
                  <a:moveTo>
                    <a:pt x="0" y="0"/>
                  </a:moveTo>
                  <a:lnTo>
                    <a:pt x="1357495" y="0"/>
                  </a:lnTo>
                  <a:lnTo>
                    <a:pt x="1357495" y="55045"/>
                  </a:lnTo>
                  <a:lnTo>
                    <a:pt x="0" y="55045"/>
                  </a:lnTo>
                  <a:close/>
                </a:path>
              </a:pathLst>
            </a:custGeom>
            <a:solidFill>
              <a:srgbClr val="0C2E5E"/>
            </a:solidFill>
          </p:spPr>
        </p:sp>
        <p:sp>
          <p:nvSpPr>
            <p:cNvPr id="5" name="TextBox 5"/>
            <p:cNvSpPr txBox="1"/>
            <p:nvPr/>
          </p:nvSpPr>
          <p:spPr>
            <a:xfrm>
              <a:off x="0" y="-38100"/>
              <a:ext cx="1357495" cy="93145"/>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rot="-1342433">
            <a:off x="-389888" y="292422"/>
            <a:ext cx="5154237" cy="208999"/>
            <a:chOff x="0" y="0"/>
            <a:chExt cx="1357495" cy="55045"/>
          </a:xfrm>
        </p:grpSpPr>
        <p:sp>
          <p:nvSpPr>
            <p:cNvPr id="7" name="Freeform 7"/>
            <p:cNvSpPr/>
            <p:nvPr/>
          </p:nvSpPr>
          <p:spPr>
            <a:xfrm>
              <a:off x="0" y="0"/>
              <a:ext cx="1357495" cy="55045"/>
            </a:xfrm>
            <a:custGeom>
              <a:avLst/>
              <a:gdLst/>
              <a:ahLst/>
              <a:cxnLst/>
              <a:rect l="l" t="t" r="r" b="b"/>
              <a:pathLst>
                <a:path w="1357495" h="55045">
                  <a:moveTo>
                    <a:pt x="0" y="0"/>
                  </a:moveTo>
                  <a:lnTo>
                    <a:pt x="1357495" y="0"/>
                  </a:lnTo>
                  <a:lnTo>
                    <a:pt x="1357495" y="55045"/>
                  </a:lnTo>
                  <a:lnTo>
                    <a:pt x="0" y="55045"/>
                  </a:lnTo>
                  <a:close/>
                </a:path>
              </a:pathLst>
            </a:custGeom>
            <a:solidFill>
              <a:srgbClr val="2E74B6"/>
            </a:solidFill>
          </p:spPr>
        </p:sp>
        <p:sp>
          <p:nvSpPr>
            <p:cNvPr id="8" name="TextBox 8"/>
            <p:cNvSpPr txBox="1"/>
            <p:nvPr/>
          </p:nvSpPr>
          <p:spPr>
            <a:xfrm>
              <a:off x="0" y="-38100"/>
              <a:ext cx="1357495" cy="93145"/>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rot="-1342433">
            <a:off x="13541177" y="10195349"/>
            <a:ext cx="5154237" cy="183302"/>
            <a:chOff x="0" y="0"/>
            <a:chExt cx="1357495" cy="48277"/>
          </a:xfrm>
        </p:grpSpPr>
        <p:sp>
          <p:nvSpPr>
            <p:cNvPr id="10" name="Freeform 10"/>
            <p:cNvSpPr/>
            <p:nvPr/>
          </p:nvSpPr>
          <p:spPr>
            <a:xfrm>
              <a:off x="0" y="0"/>
              <a:ext cx="1357495" cy="48277"/>
            </a:xfrm>
            <a:custGeom>
              <a:avLst/>
              <a:gdLst/>
              <a:ahLst/>
              <a:cxnLst/>
              <a:rect l="l" t="t" r="r" b="b"/>
              <a:pathLst>
                <a:path w="1357495" h="48277">
                  <a:moveTo>
                    <a:pt x="0" y="0"/>
                  </a:moveTo>
                  <a:lnTo>
                    <a:pt x="1357495" y="0"/>
                  </a:lnTo>
                  <a:lnTo>
                    <a:pt x="1357495" y="48277"/>
                  </a:lnTo>
                  <a:lnTo>
                    <a:pt x="0" y="48277"/>
                  </a:lnTo>
                  <a:close/>
                </a:path>
              </a:pathLst>
            </a:custGeom>
            <a:solidFill>
              <a:srgbClr val="2E74B6"/>
            </a:solidFill>
          </p:spPr>
        </p:sp>
        <p:sp>
          <p:nvSpPr>
            <p:cNvPr id="11" name="TextBox 11"/>
            <p:cNvSpPr txBox="1"/>
            <p:nvPr/>
          </p:nvSpPr>
          <p:spPr>
            <a:xfrm>
              <a:off x="0" y="-38100"/>
              <a:ext cx="1357495" cy="86377"/>
            </a:xfrm>
            <a:prstGeom prst="rect">
              <a:avLst/>
            </a:prstGeom>
          </p:spPr>
          <p:txBody>
            <a:bodyPr lIns="50800" tIns="50800" rIns="50800" bIns="50800" rtlCol="0" anchor="ctr"/>
            <a:lstStyle/>
            <a:p>
              <a:pPr algn="ctr">
                <a:lnSpc>
                  <a:spcPts val="2659"/>
                </a:lnSpc>
                <a:spcBef>
                  <a:spcPct val="0"/>
                </a:spcBef>
              </a:pPr>
              <a:endParaRPr/>
            </a:p>
          </p:txBody>
        </p:sp>
      </p:grpSp>
      <p:grpSp>
        <p:nvGrpSpPr>
          <p:cNvPr id="12" name="Group 12"/>
          <p:cNvGrpSpPr/>
          <p:nvPr/>
        </p:nvGrpSpPr>
        <p:grpSpPr>
          <a:xfrm>
            <a:off x="550825" y="1911506"/>
            <a:ext cx="10047595" cy="2627354"/>
            <a:chOff x="0" y="0"/>
            <a:chExt cx="2646280" cy="691978"/>
          </a:xfrm>
        </p:grpSpPr>
        <p:sp>
          <p:nvSpPr>
            <p:cNvPr id="13" name="Freeform 13"/>
            <p:cNvSpPr/>
            <p:nvPr/>
          </p:nvSpPr>
          <p:spPr>
            <a:xfrm>
              <a:off x="0" y="0"/>
              <a:ext cx="2646280" cy="691978"/>
            </a:xfrm>
            <a:custGeom>
              <a:avLst/>
              <a:gdLst/>
              <a:ahLst/>
              <a:cxnLst/>
              <a:rect l="l" t="t" r="r" b="b"/>
              <a:pathLst>
                <a:path w="2646280" h="691978">
                  <a:moveTo>
                    <a:pt x="0" y="0"/>
                  </a:moveTo>
                  <a:lnTo>
                    <a:pt x="2646280" y="0"/>
                  </a:lnTo>
                  <a:lnTo>
                    <a:pt x="2646280" y="691978"/>
                  </a:lnTo>
                  <a:lnTo>
                    <a:pt x="0" y="691978"/>
                  </a:lnTo>
                  <a:close/>
                </a:path>
              </a:pathLst>
            </a:custGeom>
            <a:solidFill>
              <a:srgbClr val="9EDBEB">
                <a:alpha val="69804"/>
              </a:srgbClr>
            </a:solidFill>
          </p:spPr>
        </p:sp>
        <p:sp>
          <p:nvSpPr>
            <p:cNvPr id="14" name="TextBox 14"/>
            <p:cNvSpPr txBox="1"/>
            <p:nvPr/>
          </p:nvSpPr>
          <p:spPr>
            <a:xfrm>
              <a:off x="0" y="-38100"/>
              <a:ext cx="2646280" cy="730078"/>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518602" y="4975834"/>
            <a:ext cx="10079818" cy="4949528"/>
            <a:chOff x="0" y="0"/>
            <a:chExt cx="2654767" cy="1303579"/>
          </a:xfrm>
        </p:grpSpPr>
        <p:sp>
          <p:nvSpPr>
            <p:cNvPr id="16" name="Freeform 16"/>
            <p:cNvSpPr/>
            <p:nvPr/>
          </p:nvSpPr>
          <p:spPr>
            <a:xfrm>
              <a:off x="0" y="0"/>
              <a:ext cx="2654767" cy="1303579"/>
            </a:xfrm>
            <a:custGeom>
              <a:avLst/>
              <a:gdLst/>
              <a:ahLst/>
              <a:cxnLst/>
              <a:rect l="l" t="t" r="r" b="b"/>
              <a:pathLst>
                <a:path w="2654767" h="1303579">
                  <a:moveTo>
                    <a:pt x="0" y="0"/>
                  </a:moveTo>
                  <a:lnTo>
                    <a:pt x="2654767" y="0"/>
                  </a:lnTo>
                  <a:lnTo>
                    <a:pt x="2654767" y="1303579"/>
                  </a:lnTo>
                  <a:lnTo>
                    <a:pt x="0" y="1303579"/>
                  </a:lnTo>
                  <a:close/>
                </a:path>
              </a:pathLst>
            </a:custGeom>
            <a:solidFill>
              <a:srgbClr val="9EDBEB">
                <a:alpha val="69804"/>
              </a:srgbClr>
            </a:solidFill>
          </p:spPr>
        </p:sp>
        <p:sp>
          <p:nvSpPr>
            <p:cNvPr id="17" name="TextBox 17"/>
            <p:cNvSpPr txBox="1"/>
            <p:nvPr/>
          </p:nvSpPr>
          <p:spPr>
            <a:xfrm>
              <a:off x="0" y="-38100"/>
              <a:ext cx="2654767" cy="1341679"/>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11000720" y="1911506"/>
            <a:ext cx="6716185" cy="8013855"/>
            <a:chOff x="0" y="0"/>
            <a:chExt cx="1768872" cy="2110645"/>
          </a:xfrm>
        </p:grpSpPr>
        <p:sp>
          <p:nvSpPr>
            <p:cNvPr id="19" name="Freeform 19"/>
            <p:cNvSpPr/>
            <p:nvPr/>
          </p:nvSpPr>
          <p:spPr>
            <a:xfrm>
              <a:off x="0" y="0"/>
              <a:ext cx="1768872" cy="2110645"/>
            </a:xfrm>
            <a:custGeom>
              <a:avLst/>
              <a:gdLst/>
              <a:ahLst/>
              <a:cxnLst/>
              <a:rect l="l" t="t" r="r" b="b"/>
              <a:pathLst>
                <a:path w="1768872" h="2110645">
                  <a:moveTo>
                    <a:pt x="0" y="0"/>
                  </a:moveTo>
                  <a:lnTo>
                    <a:pt x="1768872" y="0"/>
                  </a:lnTo>
                  <a:lnTo>
                    <a:pt x="1768872" y="2110645"/>
                  </a:lnTo>
                  <a:lnTo>
                    <a:pt x="0" y="2110645"/>
                  </a:lnTo>
                  <a:close/>
                </a:path>
              </a:pathLst>
            </a:custGeom>
            <a:solidFill>
              <a:srgbClr val="9EDBEB">
                <a:alpha val="69804"/>
              </a:srgbClr>
            </a:solidFill>
          </p:spPr>
        </p:sp>
        <p:sp>
          <p:nvSpPr>
            <p:cNvPr id="20" name="TextBox 20"/>
            <p:cNvSpPr txBox="1"/>
            <p:nvPr/>
          </p:nvSpPr>
          <p:spPr>
            <a:xfrm>
              <a:off x="0" y="-38100"/>
              <a:ext cx="1768872" cy="2148745"/>
            </a:xfrm>
            <a:prstGeom prst="rect">
              <a:avLst/>
            </a:prstGeom>
          </p:spPr>
          <p:txBody>
            <a:bodyPr lIns="50800" tIns="50800" rIns="50800" bIns="50800" rtlCol="0" anchor="ctr"/>
            <a:lstStyle/>
            <a:p>
              <a:pPr algn="ctr">
                <a:lnSpc>
                  <a:spcPts val="2659"/>
                </a:lnSpc>
              </a:pPr>
              <a:endParaRPr/>
            </a:p>
          </p:txBody>
        </p:sp>
      </p:grpSp>
      <p:sp>
        <p:nvSpPr>
          <p:cNvPr id="21" name="Freeform 21"/>
          <p:cNvSpPr/>
          <p:nvPr/>
        </p:nvSpPr>
        <p:spPr>
          <a:xfrm>
            <a:off x="6836127" y="396922"/>
            <a:ext cx="1064836" cy="1062174"/>
          </a:xfrm>
          <a:custGeom>
            <a:avLst/>
            <a:gdLst/>
            <a:ahLst/>
            <a:cxnLst/>
            <a:rect l="l" t="t" r="r" b="b"/>
            <a:pathLst>
              <a:path w="1064836" h="1062174">
                <a:moveTo>
                  <a:pt x="0" y="0"/>
                </a:moveTo>
                <a:lnTo>
                  <a:pt x="1064836" y="0"/>
                </a:lnTo>
                <a:lnTo>
                  <a:pt x="1064836" y="1062174"/>
                </a:lnTo>
                <a:lnTo>
                  <a:pt x="0" y="106217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22" name="Freeform 22"/>
          <p:cNvSpPr/>
          <p:nvPr/>
        </p:nvSpPr>
        <p:spPr>
          <a:xfrm>
            <a:off x="4403862" y="2054485"/>
            <a:ext cx="5929367" cy="2341395"/>
          </a:xfrm>
          <a:custGeom>
            <a:avLst/>
            <a:gdLst/>
            <a:ahLst/>
            <a:cxnLst/>
            <a:rect l="l" t="t" r="r" b="b"/>
            <a:pathLst>
              <a:path w="5929367" h="2341395">
                <a:moveTo>
                  <a:pt x="0" y="0"/>
                </a:moveTo>
                <a:lnTo>
                  <a:pt x="5929367" y="0"/>
                </a:lnTo>
                <a:lnTo>
                  <a:pt x="5929367" y="2341396"/>
                </a:lnTo>
                <a:lnTo>
                  <a:pt x="0" y="2341396"/>
                </a:lnTo>
                <a:lnTo>
                  <a:pt x="0" y="0"/>
                </a:lnTo>
                <a:close/>
              </a:path>
            </a:pathLst>
          </a:custGeom>
          <a:blipFill>
            <a:blip r:embed="rId5"/>
            <a:stretch>
              <a:fillRect/>
            </a:stretch>
          </a:blipFill>
        </p:spPr>
      </p:sp>
      <p:sp>
        <p:nvSpPr>
          <p:cNvPr id="23" name="Freeform 23"/>
          <p:cNvSpPr/>
          <p:nvPr/>
        </p:nvSpPr>
        <p:spPr>
          <a:xfrm>
            <a:off x="3946768" y="5692211"/>
            <a:ext cx="6386460" cy="3439862"/>
          </a:xfrm>
          <a:custGeom>
            <a:avLst/>
            <a:gdLst/>
            <a:ahLst/>
            <a:cxnLst/>
            <a:rect l="l" t="t" r="r" b="b"/>
            <a:pathLst>
              <a:path w="6386460" h="3439862">
                <a:moveTo>
                  <a:pt x="0" y="0"/>
                </a:moveTo>
                <a:lnTo>
                  <a:pt x="6386461" y="0"/>
                </a:lnTo>
                <a:lnTo>
                  <a:pt x="6386461" y="3439861"/>
                </a:lnTo>
                <a:lnTo>
                  <a:pt x="0" y="3439861"/>
                </a:lnTo>
                <a:lnTo>
                  <a:pt x="0" y="0"/>
                </a:lnTo>
                <a:close/>
              </a:path>
            </a:pathLst>
          </a:custGeom>
          <a:blipFill>
            <a:blip r:embed="rId6"/>
            <a:stretch>
              <a:fillRect/>
            </a:stretch>
          </a:blipFill>
        </p:spPr>
      </p:sp>
      <p:sp>
        <p:nvSpPr>
          <p:cNvPr id="24" name="Freeform 24"/>
          <p:cNvSpPr/>
          <p:nvPr/>
        </p:nvSpPr>
        <p:spPr>
          <a:xfrm>
            <a:off x="11143515" y="4568566"/>
            <a:ext cx="6346268" cy="2582783"/>
          </a:xfrm>
          <a:custGeom>
            <a:avLst/>
            <a:gdLst/>
            <a:ahLst/>
            <a:cxnLst/>
            <a:rect l="l" t="t" r="r" b="b"/>
            <a:pathLst>
              <a:path w="6346268" h="2582783">
                <a:moveTo>
                  <a:pt x="0" y="0"/>
                </a:moveTo>
                <a:lnTo>
                  <a:pt x="6346268" y="0"/>
                </a:lnTo>
                <a:lnTo>
                  <a:pt x="6346268" y="2582783"/>
                </a:lnTo>
                <a:lnTo>
                  <a:pt x="0" y="2582783"/>
                </a:lnTo>
                <a:lnTo>
                  <a:pt x="0" y="0"/>
                </a:lnTo>
                <a:close/>
              </a:path>
            </a:pathLst>
          </a:custGeom>
          <a:blipFill>
            <a:blip r:embed="rId7"/>
            <a:stretch>
              <a:fillRect/>
            </a:stretch>
          </a:blipFill>
        </p:spPr>
      </p:sp>
      <p:sp>
        <p:nvSpPr>
          <p:cNvPr id="25" name="TextBox 25"/>
          <p:cNvSpPr txBox="1"/>
          <p:nvPr/>
        </p:nvSpPr>
        <p:spPr>
          <a:xfrm>
            <a:off x="8301143" y="310564"/>
            <a:ext cx="5399154" cy="1148532"/>
          </a:xfrm>
          <a:prstGeom prst="rect">
            <a:avLst/>
          </a:prstGeom>
        </p:spPr>
        <p:txBody>
          <a:bodyPr lIns="0" tIns="0" rIns="0" bIns="0" rtlCol="0" anchor="t">
            <a:spAutoFit/>
          </a:bodyPr>
          <a:lstStyle/>
          <a:p>
            <a:pPr algn="l">
              <a:lnSpc>
                <a:spcPts val="9426"/>
              </a:lnSpc>
              <a:spcBef>
                <a:spcPct val="0"/>
              </a:spcBef>
            </a:pPr>
            <a:r>
              <a:rPr lang="en-US" sz="6733">
                <a:solidFill>
                  <a:srgbClr val="2E74B6"/>
                </a:solidFill>
                <a:latin typeface="Anton"/>
                <a:ea typeface="Anton"/>
                <a:cs typeface="Anton"/>
                <a:sym typeface="Anton"/>
              </a:rPr>
              <a:t>HỒI QUY</a:t>
            </a:r>
          </a:p>
        </p:txBody>
      </p:sp>
      <p:sp>
        <p:nvSpPr>
          <p:cNvPr id="26" name="TextBox 26"/>
          <p:cNvSpPr txBox="1"/>
          <p:nvPr/>
        </p:nvSpPr>
        <p:spPr>
          <a:xfrm>
            <a:off x="831417" y="2325072"/>
            <a:ext cx="2823373" cy="1704972"/>
          </a:xfrm>
          <a:prstGeom prst="rect">
            <a:avLst/>
          </a:prstGeom>
        </p:spPr>
        <p:txBody>
          <a:bodyPr lIns="0" tIns="0" rIns="0" bIns="0" rtlCol="0" anchor="t">
            <a:spAutoFit/>
          </a:bodyPr>
          <a:lstStyle/>
          <a:p>
            <a:pPr algn="l">
              <a:lnSpc>
                <a:spcPts val="6825"/>
              </a:lnSpc>
            </a:pPr>
            <a:r>
              <a:rPr lang="en-US" sz="4875">
                <a:solidFill>
                  <a:srgbClr val="2E74B6"/>
                </a:solidFill>
                <a:latin typeface="Anton"/>
                <a:ea typeface="Anton"/>
                <a:cs typeface="Anton"/>
                <a:sym typeface="Anton"/>
              </a:rPr>
              <a:t>Hồi quy tuyến tính</a:t>
            </a:r>
          </a:p>
        </p:txBody>
      </p:sp>
      <p:sp>
        <p:nvSpPr>
          <p:cNvPr id="27" name="TextBox 27"/>
          <p:cNvSpPr txBox="1"/>
          <p:nvPr/>
        </p:nvSpPr>
        <p:spPr>
          <a:xfrm>
            <a:off x="855275" y="6411078"/>
            <a:ext cx="2775657" cy="1704972"/>
          </a:xfrm>
          <a:prstGeom prst="rect">
            <a:avLst/>
          </a:prstGeom>
        </p:spPr>
        <p:txBody>
          <a:bodyPr lIns="0" tIns="0" rIns="0" bIns="0" rtlCol="0" anchor="t">
            <a:spAutoFit/>
          </a:bodyPr>
          <a:lstStyle/>
          <a:p>
            <a:pPr algn="l">
              <a:lnSpc>
                <a:spcPts val="6825"/>
              </a:lnSpc>
            </a:pPr>
            <a:r>
              <a:rPr lang="en-US" sz="4875">
                <a:solidFill>
                  <a:srgbClr val="2E74B6"/>
                </a:solidFill>
                <a:latin typeface="Anton"/>
                <a:ea typeface="Anton"/>
                <a:cs typeface="Anton"/>
                <a:sym typeface="Anton"/>
              </a:rPr>
              <a:t>Hồi quy phi tuyến</a:t>
            </a:r>
          </a:p>
        </p:txBody>
      </p:sp>
      <p:sp>
        <p:nvSpPr>
          <p:cNvPr id="28" name="TextBox 28"/>
          <p:cNvSpPr txBox="1"/>
          <p:nvPr/>
        </p:nvSpPr>
        <p:spPr>
          <a:xfrm>
            <a:off x="11000720" y="2325072"/>
            <a:ext cx="6739016" cy="838197"/>
          </a:xfrm>
          <a:prstGeom prst="rect">
            <a:avLst/>
          </a:prstGeom>
        </p:spPr>
        <p:txBody>
          <a:bodyPr lIns="0" tIns="0" rIns="0" bIns="0" rtlCol="0" anchor="t">
            <a:spAutoFit/>
          </a:bodyPr>
          <a:lstStyle/>
          <a:p>
            <a:pPr algn="ctr">
              <a:lnSpc>
                <a:spcPts val="6825"/>
              </a:lnSpc>
            </a:pPr>
            <a:r>
              <a:rPr lang="en-US" sz="4875">
                <a:solidFill>
                  <a:srgbClr val="2E74B6"/>
                </a:solidFill>
                <a:latin typeface="Anton"/>
                <a:ea typeface="Anton"/>
                <a:cs typeface="Anton"/>
                <a:sym typeface="Anton"/>
              </a:rPr>
              <a:t>Hồi quy biến tương tác</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03980" y="1740815"/>
            <a:ext cx="9144701" cy="7859543"/>
            <a:chOff x="0" y="0"/>
            <a:chExt cx="2408481" cy="2070003"/>
          </a:xfrm>
        </p:grpSpPr>
        <p:sp>
          <p:nvSpPr>
            <p:cNvPr id="3" name="Freeform 3"/>
            <p:cNvSpPr/>
            <p:nvPr/>
          </p:nvSpPr>
          <p:spPr>
            <a:xfrm>
              <a:off x="0" y="0"/>
              <a:ext cx="2408481" cy="2070003"/>
            </a:xfrm>
            <a:custGeom>
              <a:avLst/>
              <a:gdLst/>
              <a:ahLst/>
              <a:cxnLst/>
              <a:rect l="l" t="t" r="r" b="b"/>
              <a:pathLst>
                <a:path w="2408481" h="2070003">
                  <a:moveTo>
                    <a:pt x="0" y="0"/>
                  </a:moveTo>
                  <a:lnTo>
                    <a:pt x="2408481" y="0"/>
                  </a:lnTo>
                  <a:lnTo>
                    <a:pt x="2408481" y="2070003"/>
                  </a:lnTo>
                  <a:lnTo>
                    <a:pt x="0" y="2070003"/>
                  </a:lnTo>
                  <a:close/>
                </a:path>
              </a:pathLst>
            </a:custGeom>
            <a:solidFill>
              <a:srgbClr val="BFE0FF">
                <a:alpha val="41961"/>
              </a:srgbClr>
            </a:solidFill>
          </p:spPr>
        </p:sp>
        <p:sp>
          <p:nvSpPr>
            <p:cNvPr id="4" name="TextBox 4"/>
            <p:cNvSpPr txBox="1"/>
            <p:nvPr/>
          </p:nvSpPr>
          <p:spPr>
            <a:xfrm>
              <a:off x="0" y="-38100"/>
              <a:ext cx="2408481" cy="2108103"/>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0136268" y="2680001"/>
            <a:ext cx="7770579" cy="5981171"/>
          </a:xfrm>
          <a:custGeom>
            <a:avLst/>
            <a:gdLst/>
            <a:ahLst/>
            <a:cxnLst/>
            <a:rect l="l" t="t" r="r" b="b"/>
            <a:pathLst>
              <a:path w="7770579" h="5981171">
                <a:moveTo>
                  <a:pt x="0" y="0"/>
                </a:moveTo>
                <a:lnTo>
                  <a:pt x="7770580" y="0"/>
                </a:lnTo>
                <a:lnTo>
                  <a:pt x="7770580" y="5981171"/>
                </a:lnTo>
                <a:lnTo>
                  <a:pt x="0" y="5981171"/>
                </a:lnTo>
                <a:lnTo>
                  <a:pt x="0" y="0"/>
                </a:lnTo>
                <a:close/>
              </a:path>
            </a:pathLst>
          </a:custGeom>
          <a:blipFill>
            <a:blip r:embed="rId2"/>
            <a:stretch>
              <a:fillRect/>
            </a:stretch>
          </a:blipFill>
        </p:spPr>
      </p:sp>
      <p:grpSp>
        <p:nvGrpSpPr>
          <p:cNvPr id="6" name="Group 6"/>
          <p:cNvGrpSpPr/>
          <p:nvPr/>
        </p:nvGrpSpPr>
        <p:grpSpPr>
          <a:xfrm>
            <a:off x="1132046" y="2057400"/>
            <a:ext cx="8410456" cy="1381765"/>
            <a:chOff x="0" y="0"/>
            <a:chExt cx="2215100" cy="363922"/>
          </a:xfrm>
        </p:grpSpPr>
        <p:sp>
          <p:nvSpPr>
            <p:cNvPr id="7" name="Freeform 7"/>
            <p:cNvSpPr/>
            <p:nvPr/>
          </p:nvSpPr>
          <p:spPr>
            <a:xfrm>
              <a:off x="0" y="0"/>
              <a:ext cx="2215100" cy="363922"/>
            </a:xfrm>
            <a:custGeom>
              <a:avLst/>
              <a:gdLst/>
              <a:ahLst/>
              <a:cxnLst/>
              <a:rect l="l" t="t" r="r" b="b"/>
              <a:pathLst>
                <a:path w="2215100" h="363922">
                  <a:moveTo>
                    <a:pt x="0" y="0"/>
                  </a:moveTo>
                  <a:lnTo>
                    <a:pt x="2215100" y="0"/>
                  </a:lnTo>
                  <a:lnTo>
                    <a:pt x="2215100" y="363922"/>
                  </a:lnTo>
                  <a:lnTo>
                    <a:pt x="0" y="363922"/>
                  </a:lnTo>
                  <a:close/>
                </a:path>
              </a:pathLst>
            </a:custGeom>
            <a:solidFill>
              <a:srgbClr val="FFFFFF"/>
            </a:solidFill>
          </p:spPr>
        </p:sp>
        <p:sp>
          <p:nvSpPr>
            <p:cNvPr id="8" name="TextBox 8"/>
            <p:cNvSpPr txBox="1"/>
            <p:nvPr/>
          </p:nvSpPr>
          <p:spPr>
            <a:xfrm>
              <a:off x="0" y="-38100"/>
              <a:ext cx="2215100" cy="402022"/>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2874628" y="452412"/>
            <a:ext cx="12538744" cy="888341"/>
          </a:xfrm>
          <a:prstGeom prst="rect">
            <a:avLst/>
          </a:prstGeom>
        </p:spPr>
        <p:txBody>
          <a:bodyPr lIns="0" tIns="0" rIns="0" bIns="0" rtlCol="0" anchor="t">
            <a:spAutoFit/>
          </a:bodyPr>
          <a:lstStyle/>
          <a:p>
            <a:pPr algn="l">
              <a:lnSpc>
                <a:spcPts val="7211"/>
              </a:lnSpc>
              <a:spcBef>
                <a:spcPct val="0"/>
              </a:spcBef>
            </a:pPr>
            <a:r>
              <a:rPr lang="en-US" sz="5150">
                <a:solidFill>
                  <a:srgbClr val="2E74B6"/>
                </a:solidFill>
                <a:latin typeface="Anton"/>
                <a:ea typeface="Anton"/>
                <a:cs typeface="Anton"/>
                <a:sym typeface="Anton"/>
              </a:rPr>
              <a:t>MỘT SỐ BÀI TOÁN THỐNG KẾ ĐIỂN HÌNH</a:t>
            </a:r>
          </a:p>
        </p:txBody>
      </p:sp>
      <p:sp>
        <p:nvSpPr>
          <p:cNvPr id="10" name="TextBox 10"/>
          <p:cNvSpPr txBox="1"/>
          <p:nvPr/>
        </p:nvSpPr>
        <p:spPr>
          <a:xfrm>
            <a:off x="1676414" y="-52424"/>
            <a:ext cx="998682" cy="1793240"/>
          </a:xfrm>
          <a:prstGeom prst="rect">
            <a:avLst/>
          </a:prstGeom>
        </p:spPr>
        <p:txBody>
          <a:bodyPr lIns="0" tIns="0" rIns="0" bIns="0" rtlCol="0" anchor="t">
            <a:spAutoFit/>
          </a:bodyPr>
          <a:lstStyle/>
          <a:p>
            <a:pPr algn="l">
              <a:lnSpc>
                <a:spcPts val="14560"/>
              </a:lnSpc>
              <a:spcBef>
                <a:spcPct val="0"/>
              </a:spcBef>
            </a:pPr>
            <a:r>
              <a:rPr lang="en-US" sz="10400">
                <a:solidFill>
                  <a:srgbClr val="0C2E5E"/>
                </a:solidFill>
                <a:latin typeface="Archivo Black"/>
                <a:ea typeface="Archivo Black"/>
                <a:cs typeface="Archivo Black"/>
                <a:sym typeface="Archivo Black"/>
              </a:rPr>
              <a:t>3</a:t>
            </a:r>
          </a:p>
        </p:txBody>
      </p:sp>
      <p:sp>
        <p:nvSpPr>
          <p:cNvPr id="11" name="TextBox 11"/>
          <p:cNvSpPr txBox="1"/>
          <p:nvPr/>
        </p:nvSpPr>
        <p:spPr>
          <a:xfrm>
            <a:off x="1028700" y="1867195"/>
            <a:ext cx="8513803" cy="6743109"/>
          </a:xfrm>
          <a:prstGeom prst="rect">
            <a:avLst/>
          </a:prstGeom>
        </p:spPr>
        <p:txBody>
          <a:bodyPr lIns="0" tIns="0" rIns="0" bIns="0" rtlCol="0" anchor="t">
            <a:spAutoFit/>
          </a:bodyPr>
          <a:lstStyle/>
          <a:p>
            <a:pPr algn="l">
              <a:lnSpc>
                <a:spcPts val="4232"/>
              </a:lnSpc>
              <a:spcBef>
                <a:spcPct val="0"/>
              </a:spcBef>
            </a:pPr>
            <a:endParaRPr/>
          </a:p>
          <a:p>
            <a:pPr algn="ctr">
              <a:lnSpc>
                <a:spcPts val="6612"/>
              </a:lnSpc>
              <a:spcBef>
                <a:spcPct val="0"/>
              </a:spcBef>
            </a:pPr>
            <a:r>
              <a:rPr lang="en-US" sz="4723">
                <a:solidFill>
                  <a:srgbClr val="0C2E5E"/>
                </a:solidFill>
                <a:latin typeface="Anton"/>
                <a:ea typeface="Anton"/>
                <a:cs typeface="Anton"/>
                <a:sym typeface="Anton"/>
              </a:rPr>
              <a:t>LĨNH VỰC Y TẾ</a:t>
            </a:r>
          </a:p>
          <a:p>
            <a:pPr algn="ctr">
              <a:lnSpc>
                <a:spcPts val="4652"/>
              </a:lnSpc>
              <a:spcBef>
                <a:spcPct val="0"/>
              </a:spcBef>
            </a:pPr>
            <a:endParaRPr lang="en-US" sz="4723">
              <a:solidFill>
                <a:srgbClr val="0C2E5E"/>
              </a:solidFill>
              <a:latin typeface="Anton"/>
              <a:ea typeface="Anton"/>
              <a:cs typeface="Anton"/>
              <a:sym typeface="Anton"/>
            </a:endParaRPr>
          </a:p>
          <a:p>
            <a:pPr algn="l">
              <a:lnSpc>
                <a:spcPts val="4232"/>
              </a:lnSpc>
              <a:spcBef>
                <a:spcPct val="0"/>
              </a:spcBef>
            </a:pPr>
            <a:r>
              <a:rPr lang="en-US" sz="3023" b="1">
                <a:solidFill>
                  <a:srgbClr val="FF3131"/>
                </a:solidFill>
                <a:latin typeface="Montserrat Bold"/>
                <a:ea typeface="Montserrat Bold"/>
                <a:cs typeface="Montserrat Bold"/>
                <a:sym typeface="Montserrat Bold"/>
              </a:rPr>
              <a:t>Bài toán 2: </a:t>
            </a:r>
            <a:r>
              <a:rPr lang="en-US" sz="3023" b="1">
                <a:solidFill>
                  <a:srgbClr val="000000"/>
                </a:solidFill>
                <a:latin typeface="Montserrat Bold"/>
                <a:ea typeface="Montserrat Bold"/>
                <a:cs typeface="Montserrat Bold"/>
                <a:sym typeface="Montserrat Bold"/>
              </a:rPr>
              <a:t>dữ liệu dưới đây cho biết huyết áp, tuổi và chỉ số BMI của một số bệnh nhân.</a:t>
            </a:r>
          </a:p>
          <a:p>
            <a:pPr algn="l">
              <a:lnSpc>
                <a:spcPts val="4232"/>
              </a:lnSpc>
              <a:spcBef>
                <a:spcPct val="0"/>
              </a:spcBef>
            </a:pPr>
            <a:r>
              <a:rPr lang="en-US" sz="3023" b="1">
                <a:solidFill>
                  <a:srgbClr val="000000"/>
                </a:solidFill>
                <a:latin typeface="Montserrat Bold"/>
                <a:ea typeface="Montserrat Bold"/>
                <a:cs typeface="Montserrat Bold"/>
                <a:sym typeface="Montserrat Bold"/>
              </a:rPr>
              <a:t>Yêu cầu:</a:t>
            </a:r>
          </a:p>
          <a:p>
            <a:pPr algn="l">
              <a:lnSpc>
                <a:spcPts val="4232"/>
              </a:lnSpc>
              <a:spcBef>
                <a:spcPct val="0"/>
              </a:spcBef>
            </a:pPr>
            <a:r>
              <a:rPr lang="en-US" sz="3023" b="1">
                <a:solidFill>
                  <a:srgbClr val="FF3131"/>
                </a:solidFill>
                <a:latin typeface="Montserrat Bold"/>
                <a:ea typeface="Montserrat Bold"/>
                <a:cs typeface="Montserrat Bold"/>
                <a:sym typeface="Montserrat Bold"/>
              </a:rPr>
              <a:t>1)</a:t>
            </a:r>
            <a:r>
              <a:rPr lang="en-US" sz="3023" b="1">
                <a:solidFill>
                  <a:srgbClr val="000000"/>
                </a:solidFill>
                <a:latin typeface="Montserrat Bold"/>
                <a:ea typeface="Montserrat Bold"/>
                <a:cs typeface="Montserrat Bold"/>
                <a:sym typeface="Montserrat Bold"/>
              </a:rPr>
              <a:t> Xây dựng mô hình hồi quy, dự đoán huyết áp của các bệnh nhân dựa trên số tuổi và chỉ số BMI của họ.</a:t>
            </a:r>
          </a:p>
          <a:p>
            <a:pPr algn="l">
              <a:lnSpc>
                <a:spcPts val="4232"/>
              </a:lnSpc>
              <a:spcBef>
                <a:spcPct val="0"/>
              </a:spcBef>
            </a:pPr>
            <a:r>
              <a:rPr lang="en-US" sz="3023" b="1">
                <a:solidFill>
                  <a:srgbClr val="FF3131"/>
                </a:solidFill>
                <a:latin typeface="Montserrat Bold"/>
                <a:ea typeface="Montserrat Bold"/>
                <a:cs typeface="Montserrat Bold"/>
                <a:sym typeface="Montserrat Bold"/>
              </a:rPr>
              <a:t>2)</a:t>
            </a:r>
            <a:r>
              <a:rPr lang="en-US" sz="3023" b="1">
                <a:solidFill>
                  <a:srgbClr val="000000"/>
                </a:solidFill>
                <a:latin typeface="Montserrat Bold"/>
                <a:ea typeface="Montserrat Bold"/>
                <a:cs typeface="Montserrat Bold"/>
                <a:sym typeface="Montserrat Bold"/>
              </a:rPr>
              <a:t> Tính hệ số xác định để đánh giá độ phù hợp của mô hình</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TotalTime>
  <Words>1508</Words>
  <Application>Microsoft Office PowerPoint</Application>
  <PresentationFormat>Custom</PresentationFormat>
  <Paragraphs>121</Paragraphs>
  <Slides>23</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23</vt:i4>
      </vt:variant>
    </vt:vector>
  </HeadingPairs>
  <TitlesOfParts>
    <vt:vector size="34" baseType="lpstr">
      <vt:lpstr>Noto Sans Bold</vt:lpstr>
      <vt:lpstr>Heading Now 61-68 Bold</vt:lpstr>
      <vt:lpstr>Arial</vt:lpstr>
      <vt:lpstr>Montserrat</vt:lpstr>
      <vt:lpstr>Aileron</vt:lpstr>
      <vt:lpstr>Archivo Black</vt:lpstr>
      <vt:lpstr>Calibri</vt:lpstr>
      <vt:lpstr>League Spartan</vt:lpstr>
      <vt:lpstr>Montserrat Bold</vt:lpstr>
      <vt:lpstr>Anton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dc:title>
  <cp:lastModifiedBy>Admin</cp:lastModifiedBy>
  <cp:revision>3</cp:revision>
  <dcterms:created xsi:type="dcterms:W3CDTF">2006-08-16T00:00:00Z</dcterms:created>
  <dcterms:modified xsi:type="dcterms:W3CDTF">2025-06-05T20:00:28Z</dcterms:modified>
  <dc:identifier>DAGpfkRgJTw</dc:identifier>
</cp:coreProperties>
</file>