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CA272A5-937F-40F3-9C2D-DE0DF8CC3A31}">
  <a:tblStyle styleId="{2CA272A5-937F-40F3-9C2D-DE0DF8CC3A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La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91da0bab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891da0bab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891da0bab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891da0bab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91da0bab0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891da0bab0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91da0bab0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891da0bab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891da0bab0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891da0bab0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891da0bab0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891da0bab0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891da0bab0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891da0bab0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891da0bab0_3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891da0bab0_3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891da0bab0_3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891da0bab0_3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891c2799c3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891c2799c3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891c2799c3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891c2799c3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91c2799c3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891c2799c3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91da0bab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91da0bab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891da0bab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891da0bab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91da0bab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891da0bab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91da0bab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891da0bab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91da0bab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91da0bab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hyperlink" Target="https://doi.org/10.1007/s11269-022-03240-y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hyperlink" Target="https://www.sciencedirect.com/journal/knowledge-based-systems/vol/222/suppl/C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976400" cy="25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1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" sz="2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Development of a mathematical model for predicting the inflow to the  hydroelectric power station to improve the efficiency of the plant</a:t>
            </a:r>
            <a:endParaRPr sz="45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5858327" y="4222675"/>
            <a:ext cx="24804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Hugo Feidt, Eloi Jumiaux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625" y="4001875"/>
            <a:ext cx="7334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200" y="4001875"/>
            <a:ext cx="1457325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727650" y="543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Random forest regressor</a:t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00" y="1360750"/>
            <a:ext cx="5712250" cy="345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/>
        </p:nvSpPr>
        <p:spPr>
          <a:xfrm>
            <a:off x="5959925" y="1360750"/>
            <a:ext cx="3606000" cy="3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highlight>
                  <a:srgbClr val="FFFFFF"/>
                </a:highlight>
              </a:rPr>
              <a:t>Mean squared error (MSE) : </a:t>
            </a:r>
            <a:r>
              <a:rPr b="1" lang="fr" sz="1300">
                <a:highlight>
                  <a:srgbClr val="FFFFFF"/>
                </a:highlight>
              </a:rPr>
              <a:t>3591.80</a:t>
            </a:r>
            <a:endParaRPr b="1" sz="13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highlight>
                  <a:srgbClr val="FFFFFF"/>
                </a:highlight>
              </a:rPr>
              <a:t>Coefficient of determination (R²) : </a:t>
            </a:r>
            <a:r>
              <a:rPr b="1" lang="fr" sz="1300">
                <a:highlight>
                  <a:srgbClr val="FFFFFF"/>
                </a:highlight>
              </a:rPr>
              <a:t>0.29</a:t>
            </a:r>
            <a:endParaRPr b="1" sz="13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highlight>
                  <a:srgbClr val="FFFFFF"/>
                </a:highlight>
              </a:rPr>
              <a:t>Coefficient of correlation ( r ): </a:t>
            </a:r>
            <a:r>
              <a:rPr b="1" lang="fr" sz="1300">
                <a:highlight>
                  <a:srgbClr val="FFFFFF"/>
                </a:highlight>
              </a:rPr>
              <a:t>0.53</a:t>
            </a:r>
            <a:endParaRPr b="1" sz="13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highlight>
                  <a:srgbClr val="FFFFFF"/>
                </a:highlight>
              </a:rPr>
              <a:t>BKR6076    2.859171</a:t>
            </a:r>
            <a:endParaRPr sz="13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highlight>
                  <a:srgbClr val="FFFFFF"/>
                </a:highlight>
              </a:rPr>
              <a:t>NSR6076    1.115784</a:t>
            </a:r>
            <a:endParaRPr sz="13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highlight>
                  <a:srgbClr val="FFFFFF"/>
                </a:highlight>
              </a:rPr>
              <a:t>BSR6076    0.544634</a:t>
            </a:r>
            <a:endParaRPr sz="13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highlight>
                  <a:srgbClr val="FFFFFF"/>
                </a:highlight>
              </a:rPr>
              <a:t>VMR6076    1.212503</a:t>
            </a:r>
            <a:endParaRPr sz="1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XGBoost models</a:t>
            </a:r>
            <a:endParaRPr/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Decision tree Gradient Boosting method</a:t>
            </a: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2444625"/>
            <a:ext cx="3026650" cy="198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5150" y="2461176"/>
            <a:ext cx="1610839" cy="198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/>
        </p:nvSpPr>
        <p:spPr>
          <a:xfrm>
            <a:off x="6846850" y="2078875"/>
            <a:ext cx="23007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1F1F1F"/>
                </a:solidFill>
                <a:latin typeface="Lato"/>
                <a:ea typeface="Lato"/>
                <a:cs typeface="Lato"/>
                <a:sym typeface="Lato"/>
              </a:rPr>
              <a:t>Features taken into account:</a:t>
            </a:r>
            <a:endParaRPr sz="1200">
              <a:solidFill>
                <a:srgbClr val="1F1F1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3997275" y="2078875"/>
            <a:ext cx="3026700" cy="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structure :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-1000 estimators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-early stopping rounds 500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-learning rate of 0.1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725" y="717150"/>
            <a:ext cx="3662625" cy="27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50" y="3606100"/>
            <a:ext cx="4719575" cy="32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0450" y="833938"/>
            <a:ext cx="3692550" cy="25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/>
        </p:nvSpPr>
        <p:spPr>
          <a:xfrm>
            <a:off x="5377675" y="3479125"/>
            <a:ext cx="32301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correlation coefficient=0.396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RMSE=67.469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443725" y="4150200"/>
            <a:ext cx="3963600" cy="9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day of the year and year most important features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5395900" y="4125725"/>
            <a:ext cx="2669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-Fail to follow the inflow during rain season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LSTM models</a:t>
            </a:r>
            <a:endParaRPr/>
          </a:p>
        </p:txBody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-Recurrent neural network</a:t>
            </a:r>
            <a:endParaRPr/>
          </a:p>
        </p:txBody>
      </p:sp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3976" y="1036925"/>
            <a:ext cx="3290925" cy="353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/>
          <p:cNvSpPr txBox="1"/>
          <p:nvPr/>
        </p:nvSpPr>
        <p:spPr>
          <a:xfrm>
            <a:off x="729450" y="2665600"/>
            <a:ext cx="35625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-Structure chosen: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	-50 neurons on the first layer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	-1 hidden layer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697550" y="3634100"/>
            <a:ext cx="20730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-Trained on 50 epochs by   batch of 72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Results</a:t>
            </a:r>
            <a:endParaRPr/>
          </a:p>
        </p:txBody>
      </p:sp>
      <p:pic>
        <p:nvPicPr>
          <p:cNvPr id="186" name="Google Shape;18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525" y="1920050"/>
            <a:ext cx="3629025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 txBox="1"/>
          <p:nvPr/>
        </p:nvSpPr>
        <p:spPr>
          <a:xfrm>
            <a:off x="4562175" y="1957175"/>
            <a:ext cx="33213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0.69&lt;</a:t>
            </a: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Correlation coefficient&lt;0.76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Correlation coefficient</a:t>
            </a:r>
            <a:r>
              <a:rPr lang="fr" sz="1500">
                <a:solidFill>
                  <a:srgbClr val="1F1F1F"/>
                </a:solidFill>
                <a:highlight>
                  <a:srgbClr val="FFFFFF"/>
                </a:highlight>
              </a:rPr>
              <a:t>≈0.734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4562175" y="2772650"/>
            <a:ext cx="36858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-Follow the real curve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- can predict sudden change in behaviour during rain season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-May need more data to be more accurate in predicting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ARIMA models</a:t>
            </a:r>
            <a:endParaRPr/>
          </a:p>
        </p:txBody>
      </p:sp>
      <p:sp>
        <p:nvSpPr>
          <p:cNvPr id="194" name="Google Shape;194;p27"/>
          <p:cNvSpPr txBox="1"/>
          <p:nvPr>
            <p:ph idx="1" type="body"/>
          </p:nvPr>
        </p:nvSpPr>
        <p:spPr>
          <a:xfrm>
            <a:off x="729450" y="18538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AutoRegressive Integrated Moving Average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Model chosen : ARIMA[3,0,5]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Use of ACF, PACF and autoarima function</a:t>
            </a:r>
            <a:endParaRPr/>
          </a:p>
        </p:txBody>
      </p:sp>
      <p:pic>
        <p:nvPicPr>
          <p:cNvPr id="195" name="Google Shape;1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813" y="3246025"/>
            <a:ext cx="7802375" cy="165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type="title"/>
          </p:nvPr>
        </p:nvSpPr>
        <p:spPr>
          <a:xfrm>
            <a:off x="727650" y="5897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Results</a:t>
            </a:r>
            <a:endParaRPr/>
          </a:p>
        </p:txBody>
      </p:sp>
      <p:pic>
        <p:nvPicPr>
          <p:cNvPr id="201" name="Google Shape;20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725" y="1475725"/>
            <a:ext cx="3826725" cy="303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8"/>
          <p:cNvSpPr txBox="1"/>
          <p:nvPr/>
        </p:nvSpPr>
        <p:spPr>
          <a:xfrm>
            <a:off x="4398150" y="1651925"/>
            <a:ext cx="4273500" cy="25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Correlation coefficient=0.8138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RMSE=42.351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-Follow closely the real data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-Do not predict sudden increase follow well afterward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>
            <p:ph type="title"/>
          </p:nvPr>
        </p:nvSpPr>
        <p:spPr>
          <a:xfrm>
            <a:off x="727650" y="7193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Conclusion</a:t>
            </a:r>
            <a:endParaRPr/>
          </a:p>
        </p:txBody>
      </p:sp>
      <p:sp>
        <p:nvSpPr>
          <p:cNvPr id="208" name="Google Shape;208;p29"/>
          <p:cNvSpPr txBox="1"/>
          <p:nvPr/>
        </p:nvSpPr>
        <p:spPr>
          <a:xfrm>
            <a:off x="1113450" y="3843275"/>
            <a:ext cx="2624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9" name="Google Shape;20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650" y="1304650"/>
            <a:ext cx="3713915" cy="16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9"/>
          <p:cNvSpPr txBox="1"/>
          <p:nvPr/>
        </p:nvSpPr>
        <p:spPr>
          <a:xfrm>
            <a:off x="4899925" y="1360350"/>
            <a:ext cx="38355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-O</a:t>
            </a: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verall b</a:t>
            </a: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est : ARIMA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-Best to predict sudden increase : LSTM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-LSTM may need more data to be more accurate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1" name="Google Shape;21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200" y="2976138"/>
            <a:ext cx="3234400" cy="199736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9"/>
          <p:cNvSpPr txBox="1"/>
          <p:nvPr/>
        </p:nvSpPr>
        <p:spPr>
          <a:xfrm>
            <a:off x="1177398" y="4800400"/>
            <a:ext cx="2929200" cy="1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Autocor</a:t>
            </a:r>
            <a:r>
              <a:rPr lang="fr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r>
              <a:rPr lang="fr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elation function of inflow in Vinh Muc</a:t>
            </a:r>
            <a:endParaRPr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29"/>
          <p:cNvSpPr txBox="1"/>
          <p:nvPr/>
        </p:nvSpPr>
        <p:spPr>
          <a:xfrm>
            <a:off x="4384525" y="3228225"/>
            <a:ext cx="46971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Loss in correlation between recent year and furthest year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Change of the weather behaviour </a:t>
            </a: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throughout</a:t>
            </a: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the year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Ways to improve</a:t>
            </a:r>
            <a:endParaRPr/>
          </a:p>
        </p:txBody>
      </p:sp>
      <p:sp>
        <p:nvSpPr>
          <p:cNvPr id="219" name="Google Shape;219;p3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-Hybride model (mix between ARIMA and LSTM for example) to cover the weaknesses of each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-Collect more data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-Preprocessing the data to eliminate possible noise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729450" y="5702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The situation</a:t>
            </a:r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729450" y="1425725"/>
            <a:ext cx="76887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fr"/>
              <a:t>Predicting the flow of the hydropower plant of the Bac Giang river in Lang Song province (16 MW)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fr"/>
              <a:t>17 years of precipitation data measured on for stations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fr"/>
              <a:t>Previous use of ARIMA, XGBOOST and LSTM models for this problem</a:t>
            </a:r>
            <a:endParaRPr/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6275" y="2394725"/>
            <a:ext cx="4095039" cy="244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Objectives </a:t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 sz="1800"/>
              <a:t>Bibliographic study of the previous work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 sz="1800"/>
              <a:t>Attempt to improve previous model with a study of the </a:t>
            </a:r>
            <a:r>
              <a:rPr lang="fr" sz="1800"/>
              <a:t>hyperparameters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 sz="1800"/>
              <a:t>Exploring new potential models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729450" y="570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Bibliographical work</a:t>
            </a: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850" y="570250"/>
            <a:ext cx="3798450" cy="451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0" y="2027450"/>
            <a:ext cx="2966400" cy="25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“Relevant methods have been identified with highly accurate prediction, such as ANN, SVM, wavelets and Bayesian methods.”</a:t>
            </a:r>
            <a:endParaRPr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/>
              <a:t>[1]</a:t>
            </a:r>
            <a:r>
              <a:rPr lang="fr" sz="1100">
                <a:solidFill>
                  <a:srgbClr val="222222"/>
                </a:solidFill>
                <a:highlight>
                  <a:srgbClr val="FFFFFF"/>
                </a:highlight>
              </a:rPr>
              <a:t>Hamitouche, M., Molina, JL. A Review of AI Methods for the Prediction of High-Flow Extremal Hydrology. </a:t>
            </a:r>
            <a:r>
              <a:rPr i="1" lang="fr" sz="1100">
                <a:solidFill>
                  <a:srgbClr val="222222"/>
                </a:solidFill>
                <a:highlight>
                  <a:srgbClr val="FFFFFF"/>
                </a:highlight>
              </a:rPr>
              <a:t>Water Resour Manage</a:t>
            </a:r>
            <a:r>
              <a:rPr lang="fr" sz="11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b="1" lang="fr" sz="1100">
                <a:solidFill>
                  <a:srgbClr val="222222"/>
                </a:solidFill>
                <a:highlight>
                  <a:srgbClr val="FFFFFF"/>
                </a:highlight>
              </a:rPr>
              <a:t>36</a:t>
            </a:r>
            <a:r>
              <a:rPr lang="fr" sz="1100">
                <a:solidFill>
                  <a:srgbClr val="222222"/>
                </a:solidFill>
                <a:highlight>
                  <a:srgbClr val="FFFFFF"/>
                </a:highlight>
              </a:rPr>
              <a:t>, 3859–3876 (2022). </a:t>
            </a:r>
            <a:r>
              <a:rPr lang="fr" sz="1100" u="sng">
                <a:solidFill>
                  <a:srgbClr val="1155CC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https://doi.org/10.1007/s11269-022-03240-y</a:t>
            </a:r>
            <a:endParaRPr sz="9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Bibliographical 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200" y="632850"/>
            <a:ext cx="4767175" cy="4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176900" y="1959425"/>
            <a:ext cx="3796500" cy="30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-"/>
            </a:pPr>
            <a:r>
              <a:rPr lang="fr" sz="1500">
                <a:solidFill>
                  <a:srgbClr val="222222"/>
                </a:solidFill>
                <a:highlight>
                  <a:srgbClr val="FFFFFF"/>
                </a:highlight>
              </a:rPr>
              <a:t>Study of the correlation between data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-"/>
            </a:pPr>
            <a:r>
              <a:rPr lang="fr" sz="1500">
                <a:solidFill>
                  <a:srgbClr val="222222"/>
                </a:solidFill>
                <a:highlight>
                  <a:srgbClr val="FFFFFF"/>
                </a:highlight>
              </a:rPr>
              <a:t>Combining different models to get better results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222222"/>
                </a:solidFill>
                <a:highlight>
                  <a:srgbClr val="FFFFFF"/>
                </a:highlight>
              </a:rPr>
              <a:t>[2]</a:t>
            </a:r>
            <a:r>
              <a:rPr baseline="-25000" lang="fr" sz="11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fr" sz="1100"/>
              <a:t>“Hydro-power production capacity prediction based on machine learning regression techniques” C. Condemia,1 , D. Casillas-Pérez b,*,1 , L. Mastroeni a,1 , S. Jiménez-Fernández c, 1 , S. Salcedo-Sanz c. Knowledge based system, </a:t>
            </a:r>
            <a:r>
              <a:rPr lang="fr" sz="1100">
                <a:solidFill>
                  <a:srgbClr val="1155CC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Volume 222</a:t>
            </a:r>
            <a:r>
              <a:rPr lang="fr" sz="1100">
                <a:solidFill>
                  <a:srgbClr val="1F1F1F"/>
                </a:solidFill>
              </a:rPr>
              <a:t>, 21 June 2021, 107012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Naive bayesian model</a:t>
            </a: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975" y="632850"/>
            <a:ext cx="2607925" cy="9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81625" y="1426025"/>
            <a:ext cx="8531700" cy="1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-"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Naive utilization: classification method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-"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Creation of three groups: high, regular, low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-"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Preprocessing of the datas: discretidation with the “KBinDiscretizer” function from sickit-learn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-"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Gaussian Bayesian model: “GaussianNB”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-"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Evaluated with accuracy, recall and f1-score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6525" y="2182575"/>
            <a:ext cx="4894525" cy="29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Naive bayesian model</a:t>
            </a:r>
            <a:endParaRPr/>
          </a:p>
        </p:txBody>
      </p:sp>
      <p:graphicFrame>
        <p:nvGraphicFramePr>
          <p:cNvPr id="130" name="Google Shape;130;p19"/>
          <p:cNvGraphicFramePr/>
          <p:nvPr/>
        </p:nvGraphicFramePr>
        <p:xfrm>
          <a:off x="1831525" y="2016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{2CA272A5-937F-40F3-9C2D-DE0DF8CC3A31}</a:tableStyleId>
              </a:tblPr>
              <a:tblGrid>
                <a:gridCol w="1146250"/>
                <a:gridCol w="1146250"/>
                <a:gridCol w="1146250"/>
                <a:gridCol w="1146250"/>
                <a:gridCol w="1146250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Method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Accuracy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F1-score (weak)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F1-score (regular)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F1-score (high) 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SMOTE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0.47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0.59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0.15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0.50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pd.qcut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0.85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0.93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0.23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0.19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Normalization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0.47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0.59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0.15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0.50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Cross-validate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0.85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0.93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0.23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0.19</a:t>
                      </a:r>
                      <a:endParaRPr sz="12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Naive bayesian model</a:t>
            </a:r>
            <a:endParaRPr/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100" y="1428750"/>
            <a:ext cx="6209400" cy="332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727650" y="543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Random forest regressor</a:t>
            </a:r>
            <a:endParaRPr/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727650" y="1441200"/>
            <a:ext cx="7688700" cy="3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fr"/>
              <a:t>Method combining several decision trees using ensemble learning</a:t>
            </a: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325" y="1823400"/>
            <a:ext cx="6136826" cy="332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/>
        </p:nvSpPr>
        <p:spPr>
          <a:xfrm>
            <a:off x="6490600" y="1918650"/>
            <a:ext cx="3075300" cy="31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highlight>
                  <a:srgbClr val="FFFFFF"/>
                </a:highlight>
              </a:rPr>
              <a:t>Mean squared error (MSE) : </a:t>
            </a:r>
            <a:r>
              <a:rPr b="1" lang="fr" sz="1100">
                <a:highlight>
                  <a:srgbClr val="FFFFFF"/>
                </a:highlight>
              </a:rPr>
              <a:t>3868.48</a:t>
            </a:r>
            <a:endParaRPr sz="11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highlight>
                  <a:srgbClr val="FFFFFF"/>
                </a:highlight>
              </a:rPr>
              <a:t>Coefficient of determination (R²) : </a:t>
            </a:r>
            <a:r>
              <a:rPr b="1" lang="fr" sz="1100">
                <a:highlight>
                  <a:srgbClr val="FFFFFF"/>
                </a:highlight>
              </a:rPr>
              <a:t>0.23</a:t>
            </a:r>
            <a:endParaRPr b="1" sz="11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highlight>
                  <a:srgbClr val="FFFFFF"/>
                </a:highlight>
              </a:rPr>
              <a:t>Coefficient of correlation ( r ): </a:t>
            </a:r>
            <a:r>
              <a:rPr b="1" lang="fr" sz="1100">
                <a:highlight>
                  <a:srgbClr val="FFFFFF"/>
                </a:highlight>
              </a:rPr>
              <a:t>0.51</a:t>
            </a:r>
            <a:endParaRPr b="1" sz="11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highlight>
                  <a:srgbClr val="FFFFFF"/>
                </a:highlight>
              </a:rPr>
              <a:t>Feature importance BKR6076 : 0.51</a:t>
            </a:r>
            <a:endParaRPr sz="11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highlight>
                  <a:srgbClr val="FFFFFF"/>
                </a:highlight>
              </a:rPr>
              <a:t>Feature importance NSR6076 : 0.19</a:t>
            </a:r>
            <a:endParaRPr sz="11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highlight>
                  <a:srgbClr val="FFFFFF"/>
                </a:highlight>
              </a:rPr>
              <a:t>Feature importance BSR6076 : 0.13</a:t>
            </a:r>
            <a:endParaRPr sz="11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highlight>
                  <a:srgbClr val="FFFFFF"/>
                </a:highlight>
              </a:rPr>
              <a:t>Feature importance VMR6076 : 0.17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