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3"/>
    <p:sldId id="257" r:id="rId4"/>
    <p:sldId id="258" r:id="rId5"/>
    <p:sldId id="285" r:id="rId6"/>
    <p:sldId id="286" r:id="rId7"/>
    <p:sldId id="287" r:id="rId8"/>
    <p:sldId id="288" r:id="rId9"/>
    <p:sldId id="289" r:id="rId10"/>
    <p:sldId id="290" r:id="rId11"/>
    <p:sldId id="263" r:id="rId12"/>
    <p:sldId id="293" r:id="rId13"/>
    <p:sldId id="294" r:id="rId14"/>
    <p:sldId id="295" r:id="rId15"/>
    <p:sldId id="296" r:id="rId16"/>
    <p:sldId id="297" r:id="rId17"/>
    <p:sldId id="298" r:id="rId18"/>
    <p:sldId id="299" r:id="rId19"/>
    <p:sldId id="301" r:id="rId20"/>
    <p:sldId id="300" r:id="rId21"/>
    <p:sldId id="267" r:id="rId22"/>
    <p:sldId id="302" r:id="rId23"/>
    <p:sldId id="303" r:id="rId24"/>
    <p:sldId id="304" r:id="rId25"/>
    <p:sldId id="305" r:id="rId26"/>
    <p:sldId id="306" r:id="rId27"/>
    <p:sldId id="307" r:id="rId28"/>
    <p:sldId id="308" r:id="rId29"/>
    <p:sldId id="283" r:id="rId30"/>
    <p:sldId id="27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2" autoAdjust="0"/>
    <p:restoredTop sz="94652" autoAdjust="0"/>
  </p:normalViewPr>
  <p:slideViewPr>
    <p:cSldViewPr snapToGrid="0">
      <p:cViewPr varScale="1">
        <p:scale>
          <a:sx n="84" d="100"/>
          <a:sy n="84" d="100"/>
        </p:scale>
        <p:origin x="638" y="82"/>
      </p:cViewPr>
      <p:guideLst/>
    </p:cSldViewPr>
  </p:slideViewPr>
  <p:outlineViewPr>
    <p:cViewPr>
      <p:scale>
        <a:sx n="33" d="100"/>
        <a:sy n="33" d="100"/>
      </p:scale>
      <p:origin x="0" y="-2890"/>
    </p:cViewPr>
  </p:outlineViewPr>
  <p:notesTextViewPr>
    <p:cViewPr>
      <p:scale>
        <a:sx n="150" d="100"/>
        <a:sy n="150" d="100"/>
      </p:scale>
      <p:origin x="0" y="0"/>
    </p:cViewPr>
  </p:notesTextViewPr>
  <p:sorterViewPr>
    <p:cViewPr>
      <p:scale>
        <a:sx n="100" d="100"/>
        <a:sy n="100" d="100"/>
      </p:scale>
      <p:origin x="0" y="-3197"/>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notesMaster" Target="notesMasters/notesMaster1.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4" Type="http://schemas.openxmlformats.org/officeDocument/2006/relationships/image" Target="../media/image15.wmf"/><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9" Type="http://schemas.openxmlformats.org/officeDocument/2006/relationships/image" Target="../media/image33.wmf"/><Relationship Id="rId8" Type="http://schemas.openxmlformats.org/officeDocument/2006/relationships/image" Target="../media/image32.wmf"/><Relationship Id="rId7" Type="http://schemas.openxmlformats.org/officeDocument/2006/relationships/image" Target="../media/image31.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 Id="rId3" Type="http://schemas.openxmlformats.org/officeDocument/2006/relationships/image" Target="../media/image27.wmf"/><Relationship Id="rId2" Type="http://schemas.openxmlformats.org/officeDocument/2006/relationships/image" Target="../media/image26.wmf"/><Relationship Id="rId10" Type="http://schemas.openxmlformats.org/officeDocument/2006/relationships/image" Target="../media/image34.wmf"/><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7" Type="http://schemas.openxmlformats.org/officeDocument/2006/relationships/image" Target="../media/image44.wmf"/><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1.wmf"/><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040333-377F-40E3-916B-790FDC260E35}"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04EF55-9627-482F-8ABC-502D4A63F648}"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4.xml"/><Relationship Id="rId4" Type="http://schemas.openxmlformats.org/officeDocument/2006/relationships/image" Target="../media/image10.wmf"/><Relationship Id="rId3" Type="http://schemas.openxmlformats.org/officeDocument/2006/relationships/oleObject" Target="../embeddings/oleObject1.bin"/><Relationship Id="rId2" Type="http://schemas.openxmlformats.org/officeDocument/2006/relationships/image" Target="../media/image9.jpe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15.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14.wmf"/><Relationship Id="rId7" Type="http://schemas.openxmlformats.org/officeDocument/2006/relationships/oleObject" Target="../embeddings/oleObject4.bin"/><Relationship Id="rId6" Type="http://schemas.openxmlformats.org/officeDocument/2006/relationships/image" Target="../media/image13.wmf"/><Relationship Id="rId5" Type="http://schemas.openxmlformats.org/officeDocument/2006/relationships/oleObject" Target="../embeddings/oleObject3.bin"/><Relationship Id="rId4" Type="http://schemas.openxmlformats.org/officeDocument/2006/relationships/image" Target="../media/image10.wmf"/><Relationship Id="rId3" Type="http://schemas.openxmlformats.org/officeDocument/2006/relationships/oleObject" Target="../embeddings/oleObject2.bin"/><Relationship Id="rId2" Type="http://schemas.openxmlformats.org/officeDocument/2006/relationships/image" Target="../media/image12.jpeg"/><Relationship Id="rId12" Type="http://schemas.openxmlformats.org/officeDocument/2006/relationships/vmlDrawing" Target="../drawings/vmlDrawing2.vml"/><Relationship Id="rId11" Type="http://schemas.openxmlformats.org/officeDocument/2006/relationships/slideLayout" Target="../slideLayouts/slideLayout4.xml"/><Relationship Id="rId10" Type="http://schemas.openxmlformats.org/officeDocument/2006/relationships/image" Target="../media/image15.wmf"/><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9" Type="http://schemas.openxmlformats.org/officeDocument/2006/relationships/vmlDrawing" Target="../drawings/vmlDrawing3.vml"/><Relationship Id="rId8" Type="http://schemas.openxmlformats.org/officeDocument/2006/relationships/slideLayout" Target="../slideLayouts/slideLayout4.xml"/><Relationship Id="rId7" Type="http://schemas.openxmlformats.org/officeDocument/2006/relationships/image" Target="../media/image18.wmf"/><Relationship Id="rId6" Type="http://schemas.openxmlformats.org/officeDocument/2006/relationships/oleObject" Target="../embeddings/oleObject8.bin"/><Relationship Id="rId5" Type="http://schemas.openxmlformats.org/officeDocument/2006/relationships/image" Target="../media/image17.wmf"/><Relationship Id="rId4" Type="http://schemas.openxmlformats.org/officeDocument/2006/relationships/oleObject" Target="../embeddings/oleObject7.bin"/><Relationship Id="rId3" Type="http://schemas.openxmlformats.org/officeDocument/2006/relationships/image" Target="../media/image16.wmf"/><Relationship Id="rId2" Type="http://schemas.openxmlformats.org/officeDocument/2006/relationships/oleObject" Target="../embeddings/oleObject6.bin"/><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7" Type="http://schemas.openxmlformats.org/officeDocument/2006/relationships/vmlDrawing" Target="../drawings/vmlDrawing4.vml"/><Relationship Id="rId6" Type="http://schemas.openxmlformats.org/officeDocument/2006/relationships/slideLayout" Target="../slideLayouts/slideLayout4.xml"/><Relationship Id="rId5" Type="http://schemas.openxmlformats.org/officeDocument/2006/relationships/image" Target="../media/image22.wmf"/><Relationship Id="rId4" Type="http://schemas.openxmlformats.org/officeDocument/2006/relationships/oleObject" Target="../embeddings/oleObject10.bin"/><Relationship Id="rId3" Type="http://schemas.openxmlformats.org/officeDocument/2006/relationships/image" Target="../media/image21.wmf"/><Relationship Id="rId2" Type="http://schemas.openxmlformats.org/officeDocument/2006/relationships/oleObject" Target="../embeddings/oleObject9.bin"/><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9" Type="http://schemas.openxmlformats.org/officeDocument/2006/relationships/vmlDrawing" Target="../drawings/vmlDrawing5.vml"/><Relationship Id="rId8" Type="http://schemas.openxmlformats.org/officeDocument/2006/relationships/slideLayout" Target="../slideLayouts/slideLayout4.xml"/><Relationship Id="rId7" Type="http://schemas.openxmlformats.org/officeDocument/2006/relationships/image" Target="../media/image25.wmf"/><Relationship Id="rId6" Type="http://schemas.openxmlformats.org/officeDocument/2006/relationships/oleObject" Target="../embeddings/oleObject13.bin"/><Relationship Id="rId5" Type="http://schemas.openxmlformats.org/officeDocument/2006/relationships/image" Target="../media/image24.wmf"/><Relationship Id="rId4" Type="http://schemas.openxmlformats.org/officeDocument/2006/relationships/oleObject" Target="../embeddings/oleObject12.bin"/><Relationship Id="rId3" Type="http://schemas.openxmlformats.org/officeDocument/2006/relationships/image" Target="../media/image23.wmf"/><Relationship Id="rId2" Type="http://schemas.openxmlformats.org/officeDocument/2006/relationships/oleObject" Target="../embeddings/oleObject11.bin"/><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9" Type="http://schemas.openxmlformats.org/officeDocument/2006/relationships/oleObject" Target="../embeddings/oleObject18.bin"/><Relationship Id="rId8" Type="http://schemas.openxmlformats.org/officeDocument/2006/relationships/image" Target="../media/image28.wmf"/><Relationship Id="rId7" Type="http://schemas.openxmlformats.org/officeDocument/2006/relationships/oleObject" Target="../embeddings/oleObject17.bin"/><Relationship Id="rId6" Type="http://schemas.openxmlformats.org/officeDocument/2006/relationships/image" Target="../media/image27.wmf"/><Relationship Id="rId5" Type="http://schemas.openxmlformats.org/officeDocument/2006/relationships/oleObject" Target="../embeddings/oleObject16.bin"/><Relationship Id="rId4" Type="http://schemas.openxmlformats.org/officeDocument/2006/relationships/image" Target="../media/image26.wmf"/><Relationship Id="rId3" Type="http://schemas.openxmlformats.org/officeDocument/2006/relationships/oleObject" Target="../embeddings/oleObject15.bin"/><Relationship Id="rId22" Type="http://schemas.openxmlformats.org/officeDocument/2006/relationships/vmlDrawing" Target="../drawings/vmlDrawing6.vml"/><Relationship Id="rId21" Type="http://schemas.openxmlformats.org/officeDocument/2006/relationships/slideLayout" Target="../slideLayouts/slideLayout4.xml"/><Relationship Id="rId20" Type="http://schemas.openxmlformats.org/officeDocument/2006/relationships/image" Target="../media/image34.wmf"/><Relationship Id="rId2" Type="http://schemas.openxmlformats.org/officeDocument/2006/relationships/image" Target="../media/image25.wmf"/><Relationship Id="rId19" Type="http://schemas.openxmlformats.org/officeDocument/2006/relationships/oleObject" Target="../embeddings/oleObject23.bin"/><Relationship Id="rId18" Type="http://schemas.openxmlformats.org/officeDocument/2006/relationships/image" Target="../media/image33.wmf"/><Relationship Id="rId17" Type="http://schemas.openxmlformats.org/officeDocument/2006/relationships/oleObject" Target="../embeddings/oleObject22.bin"/><Relationship Id="rId16" Type="http://schemas.openxmlformats.org/officeDocument/2006/relationships/image" Target="../media/image32.wmf"/><Relationship Id="rId15" Type="http://schemas.openxmlformats.org/officeDocument/2006/relationships/oleObject" Target="../embeddings/oleObject21.bin"/><Relationship Id="rId14" Type="http://schemas.openxmlformats.org/officeDocument/2006/relationships/image" Target="../media/image31.wmf"/><Relationship Id="rId13" Type="http://schemas.openxmlformats.org/officeDocument/2006/relationships/oleObject" Target="../embeddings/oleObject20.bin"/><Relationship Id="rId12" Type="http://schemas.openxmlformats.org/officeDocument/2006/relationships/image" Target="../media/image30.wmf"/><Relationship Id="rId11" Type="http://schemas.openxmlformats.org/officeDocument/2006/relationships/oleObject" Target="../embeddings/oleObject19.bin"/><Relationship Id="rId10" Type="http://schemas.openxmlformats.org/officeDocument/2006/relationships/image" Target="../media/image29.wmf"/><Relationship Id="rId1" Type="http://schemas.openxmlformats.org/officeDocument/2006/relationships/oleObject" Target="../embeddings/oleObject14.bin"/></Relationships>
</file>

<file path=ppt/slides/_rels/slide23.xml.rels><?xml version="1.0" encoding="UTF-8" standalone="yes"?>
<Relationships xmlns="http://schemas.openxmlformats.org/package/2006/relationships"><Relationship Id="rId5" Type="http://schemas.openxmlformats.org/officeDocument/2006/relationships/vmlDrawing" Target="../drawings/vmlDrawing7.vml"/><Relationship Id="rId4" Type="http://schemas.openxmlformats.org/officeDocument/2006/relationships/slideLayout" Target="../slideLayouts/slideLayout4.xml"/><Relationship Id="rId3" Type="http://schemas.openxmlformats.org/officeDocument/2006/relationships/image" Target="../media/image35.png"/><Relationship Id="rId2" Type="http://schemas.openxmlformats.org/officeDocument/2006/relationships/image" Target="../media/image25.wmf"/><Relationship Id="rId1" Type="http://schemas.openxmlformats.org/officeDocument/2006/relationships/oleObject" Target="../embeddings/oleObject24.bin"/></Relationships>
</file>

<file path=ppt/slides/_rels/slide24.xml.rels><?xml version="1.0" encoding="UTF-8" standalone="yes"?>
<Relationships xmlns="http://schemas.openxmlformats.org/package/2006/relationships"><Relationship Id="rId5" Type="http://schemas.openxmlformats.org/officeDocument/2006/relationships/vmlDrawing" Target="../drawings/vmlDrawing8.vml"/><Relationship Id="rId4" Type="http://schemas.openxmlformats.org/officeDocument/2006/relationships/slideLayout" Target="../slideLayouts/slideLayout4.xml"/><Relationship Id="rId3" Type="http://schemas.openxmlformats.org/officeDocument/2006/relationships/image" Target="../media/image36.png"/><Relationship Id="rId2" Type="http://schemas.openxmlformats.org/officeDocument/2006/relationships/image" Target="../media/image25.wmf"/><Relationship Id="rId1" Type="http://schemas.openxmlformats.org/officeDocument/2006/relationships/oleObject" Target="../embeddings/oleObject25.bin"/></Relationships>
</file>

<file path=ppt/slides/_rels/slide25.xml.rels><?xml version="1.0" encoding="UTF-8" standalone="yes"?>
<Relationships xmlns="http://schemas.openxmlformats.org/package/2006/relationships"><Relationship Id="rId7" Type="http://schemas.openxmlformats.org/officeDocument/2006/relationships/vmlDrawing" Target="../drawings/vmlDrawing9.vml"/><Relationship Id="rId6" Type="http://schemas.openxmlformats.org/officeDocument/2006/relationships/slideLayout" Target="../slideLayouts/slideLayout4.xml"/><Relationship Id="rId5" Type="http://schemas.openxmlformats.org/officeDocument/2006/relationships/image" Target="../media/image37.wmf"/><Relationship Id="rId4" Type="http://schemas.openxmlformats.org/officeDocument/2006/relationships/oleObject" Target="../embeddings/oleObject27.bin"/><Relationship Id="rId3" Type="http://schemas.openxmlformats.org/officeDocument/2006/relationships/image" Target="../media/image36.png"/><Relationship Id="rId2" Type="http://schemas.openxmlformats.org/officeDocument/2006/relationships/image" Target="../media/image25.wmf"/><Relationship Id="rId1" Type="http://schemas.openxmlformats.org/officeDocument/2006/relationships/oleObject" Target="../embeddings/oleObject26.bin"/></Relationships>
</file>

<file path=ppt/slides/_rels/slide26.xml.rels><?xml version="1.0" encoding="UTF-8" standalone="yes"?>
<Relationships xmlns="http://schemas.openxmlformats.org/package/2006/relationships"><Relationship Id="rId9" Type="http://schemas.openxmlformats.org/officeDocument/2006/relationships/oleObject" Target="../embeddings/oleObject32.bin"/><Relationship Id="rId8" Type="http://schemas.openxmlformats.org/officeDocument/2006/relationships/image" Target="../media/image41.wmf"/><Relationship Id="rId7" Type="http://schemas.openxmlformats.org/officeDocument/2006/relationships/oleObject" Target="../embeddings/oleObject31.bin"/><Relationship Id="rId6" Type="http://schemas.openxmlformats.org/officeDocument/2006/relationships/image" Target="../media/image40.wmf"/><Relationship Id="rId5" Type="http://schemas.openxmlformats.org/officeDocument/2006/relationships/oleObject" Target="../embeddings/oleObject30.bin"/><Relationship Id="rId4" Type="http://schemas.openxmlformats.org/officeDocument/2006/relationships/image" Target="../media/image39.wmf"/><Relationship Id="rId3" Type="http://schemas.openxmlformats.org/officeDocument/2006/relationships/oleObject" Target="../embeddings/oleObject29.bin"/><Relationship Id="rId2" Type="http://schemas.openxmlformats.org/officeDocument/2006/relationships/image" Target="../media/image38.wmf"/><Relationship Id="rId16" Type="http://schemas.openxmlformats.org/officeDocument/2006/relationships/vmlDrawing" Target="../drawings/vmlDrawing10.vml"/><Relationship Id="rId15" Type="http://schemas.openxmlformats.org/officeDocument/2006/relationships/slideLayout" Target="../slideLayouts/slideLayout4.xml"/><Relationship Id="rId14" Type="http://schemas.openxmlformats.org/officeDocument/2006/relationships/image" Target="../media/image44.wmf"/><Relationship Id="rId13" Type="http://schemas.openxmlformats.org/officeDocument/2006/relationships/oleObject" Target="../embeddings/oleObject34.bin"/><Relationship Id="rId12" Type="http://schemas.openxmlformats.org/officeDocument/2006/relationships/image" Target="../media/image43.wmf"/><Relationship Id="rId11" Type="http://schemas.openxmlformats.org/officeDocument/2006/relationships/oleObject" Target="../embeddings/oleObject33.bin"/><Relationship Id="rId10" Type="http://schemas.openxmlformats.org/officeDocument/2006/relationships/image" Target="../media/image42.wmf"/><Relationship Id="rId1" Type="http://schemas.openxmlformats.org/officeDocument/2006/relationships/oleObject" Target="../embeddings/oleObject28.bin"/></Relationships>
</file>

<file path=ppt/slides/_rels/slide27.xml.rels><?xml version="1.0" encoding="UTF-8" standalone="yes"?>
<Relationships xmlns="http://schemas.openxmlformats.org/package/2006/relationships"><Relationship Id="rId5" Type="http://schemas.openxmlformats.org/officeDocument/2006/relationships/vmlDrawing" Target="../drawings/vmlDrawing11.vml"/><Relationship Id="rId4" Type="http://schemas.openxmlformats.org/officeDocument/2006/relationships/slideLayout" Target="../slideLayouts/slideLayout4.xml"/><Relationship Id="rId3" Type="http://schemas.openxmlformats.org/officeDocument/2006/relationships/image" Target="../media/image45.png"/><Relationship Id="rId2" Type="http://schemas.openxmlformats.org/officeDocument/2006/relationships/image" Target="../media/image38.wmf"/><Relationship Id="rId1" Type="http://schemas.openxmlformats.org/officeDocument/2006/relationships/oleObject" Target="../embeddings/oleObject35.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93725" y="427355"/>
            <a:ext cx="10963275" cy="5729605"/>
          </a:xfrm>
        </p:spPr>
        <p:txBody>
          <a:bodyPr>
            <a:normAutofit fontScale="90000"/>
          </a:bodyPr>
          <a:lstStyle/>
          <a:p>
            <a:r>
              <a:rPr lang="vi-VN" altLang="en-US" sz="2000" dirty="0">
                <a:latin typeface="Times New Roman" panose="02020603050405020304" charset="0"/>
                <a:cs typeface="Times New Roman" panose="02020603050405020304" charset="0"/>
              </a:rPr>
              <a:t>TRƯỜNG ĐẠI HỌC MỎ - ĐỊA CHẤT</a:t>
            </a:r>
            <a:endParaRPr lang="vi-VN" altLang="en-US" sz="2000" dirty="0">
              <a:latin typeface="Times New Roman" panose="02020603050405020304" charset="0"/>
              <a:cs typeface="Times New Roman" panose="02020603050405020304" charset="0"/>
            </a:endParaRPr>
          </a:p>
          <a:p>
            <a:r>
              <a:rPr lang="vi-VN" altLang="en-US" sz="2000" dirty="0">
                <a:latin typeface="Times New Roman" panose="02020603050405020304" charset="0"/>
                <a:cs typeface="Times New Roman" panose="02020603050405020304" charset="0"/>
              </a:rPr>
              <a:t>KHOA CƠ - ĐIỆN</a:t>
            </a:r>
            <a:endParaRPr lang="vi-VN" altLang="en-US" sz="2000" dirty="0">
              <a:latin typeface="Times New Roman" panose="02020603050405020304" charset="0"/>
              <a:cs typeface="Times New Roman" panose="02020603050405020304" charset="0"/>
            </a:endParaRPr>
          </a:p>
          <a:p>
            <a:r>
              <a:rPr lang="vi-VN" altLang="en-US" sz="2000" b="1" dirty="0">
                <a:latin typeface="Times New Roman" panose="02020603050405020304" charset="0"/>
                <a:cs typeface="Times New Roman" panose="02020603050405020304" charset="0"/>
              </a:rPr>
              <a:t>BỘ MÔN KỸ THUẬT CƠ KHÍ</a:t>
            </a:r>
            <a:endParaRPr lang="vi-VN" altLang="en-US" sz="2000" b="1" dirty="0">
              <a:latin typeface="Times New Roman" panose="02020603050405020304" charset="0"/>
              <a:cs typeface="Times New Roman" panose="02020603050405020304" charset="0"/>
            </a:endParaRPr>
          </a:p>
          <a:p>
            <a:endParaRPr lang="vi-VN" altLang="en-US" sz="2800" dirty="0">
              <a:latin typeface="Times New Roman" panose="02020603050405020304" charset="0"/>
              <a:cs typeface="Times New Roman" panose="02020603050405020304" charset="0"/>
            </a:endParaRPr>
          </a:p>
          <a:p>
            <a:r>
              <a:rPr lang="vi-VN" altLang="en-US" sz="2800" b="1" dirty="0">
                <a:solidFill>
                  <a:srgbClr val="FF0000"/>
                </a:solidFill>
                <a:latin typeface="Times New Roman" panose="02020603050405020304" charset="0"/>
                <a:cs typeface="Times New Roman" panose="02020603050405020304" charset="0"/>
              </a:rPr>
              <a:t>BÁO CÁO HỌC </a:t>
            </a:r>
            <a:r>
              <a:rPr lang="vi-VN" altLang="en-US" sz="2800" b="1" dirty="0">
                <a:solidFill>
                  <a:srgbClr val="FF0000"/>
                </a:solidFill>
                <a:latin typeface="Times New Roman" panose="02020603050405020304" charset="0"/>
                <a:cs typeface="Times New Roman" panose="02020603050405020304" charset="0"/>
              </a:rPr>
              <a:t>THUẬT </a:t>
            </a:r>
            <a:endParaRPr lang="vi-VN" altLang="en-US" sz="2800" b="1" dirty="0">
              <a:solidFill>
                <a:srgbClr val="FF0000"/>
              </a:solidFill>
              <a:latin typeface="Times New Roman" panose="02020603050405020304" charset="0"/>
              <a:cs typeface="Times New Roman" panose="02020603050405020304" charset="0"/>
            </a:endParaRPr>
          </a:p>
          <a:p>
            <a:r>
              <a:rPr lang="vi-VN" altLang="en-US" sz="2800" b="1" dirty="0">
                <a:solidFill>
                  <a:srgbClr val="FF0000"/>
                </a:solidFill>
                <a:latin typeface="Times New Roman" panose="02020603050405020304" charset="0"/>
                <a:cs typeface="Times New Roman" panose="02020603050405020304" charset="0"/>
              </a:rPr>
              <a:t>NĂM HỌC 2024 - 2025</a:t>
            </a:r>
            <a:endParaRPr lang="vi-VN" altLang="en-US" sz="2800" b="1" dirty="0">
              <a:solidFill>
                <a:srgbClr val="FF0000"/>
              </a:solidFill>
              <a:latin typeface="Times New Roman" panose="02020603050405020304" charset="0"/>
              <a:cs typeface="Times New Roman" panose="02020603050405020304" charset="0"/>
            </a:endParaRPr>
          </a:p>
          <a:p>
            <a:endParaRPr lang="vi-VN" altLang="en-US" sz="2800" dirty="0">
              <a:latin typeface="Times New Roman" panose="02020603050405020304" charset="0"/>
              <a:cs typeface="Times New Roman" panose="02020603050405020304" charset="0"/>
            </a:endParaRPr>
          </a:p>
          <a:p>
            <a:pPr>
              <a:lnSpc>
                <a:spcPct val="150000"/>
              </a:lnSpc>
            </a:pPr>
            <a:r>
              <a:rPr lang="vi-VN" altLang="en-US" sz="2800" dirty="0">
                <a:latin typeface="Times New Roman" panose="02020603050405020304" charset="0"/>
                <a:cs typeface="Times New Roman" panose="02020603050405020304" charset="0"/>
              </a:rPr>
              <a:t>Chủ đề: </a:t>
            </a:r>
            <a:r>
              <a:rPr lang="vi-VN" altLang="en-US" sz="2800" b="1" dirty="0">
                <a:solidFill>
                  <a:srgbClr val="7030A0"/>
                </a:solidFill>
                <a:latin typeface="Times New Roman" panose="02020603050405020304" charset="0"/>
                <a:cs typeface="Times New Roman" panose="02020603050405020304" charset="0"/>
              </a:rPr>
              <a:t>PHƯƠNG PHÁP TÍNH TOÁN THỦY LỰC ĐƯỜNG ỐNG DẪN ÁP LỰC NHÀ MÁY THỦY ĐIỆN TÍCH NĂNG VÀ XÁC ĐỊNH ĐIỂM LÀM VIỆC CỦA HỆ THỐNG</a:t>
            </a:r>
            <a:endParaRPr lang="vi-VN" altLang="en-US" sz="2800" dirty="0">
              <a:latin typeface="Times New Roman" panose="02020603050405020304" charset="0"/>
              <a:cs typeface="Times New Roman" panose="02020603050405020304" charset="0"/>
            </a:endParaRPr>
          </a:p>
          <a:p>
            <a:pPr>
              <a:lnSpc>
                <a:spcPct val="150000"/>
              </a:lnSpc>
            </a:pPr>
            <a:r>
              <a:rPr lang="vi-VN" altLang="en-US" sz="2800" dirty="0">
                <a:latin typeface="Times New Roman" panose="02020603050405020304" charset="0"/>
                <a:cs typeface="Times New Roman" panose="02020603050405020304" charset="0"/>
              </a:rPr>
              <a:t>Người thực hiện: Nguyễn Sơn </a:t>
            </a:r>
            <a:r>
              <a:rPr lang="vi-VN" altLang="en-US" sz="2800" dirty="0">
                <a:latin typeface="Times New Roman" panose="02020603050405020304" charset="0"/>
                <a:cs typeface="Times New Roman" panose="02020603050405020304" charset="0"/>
              </a:rPr>
              <a:t>Tùng</a:t>
            </a:r>
            <a:endParaRPr lang="vi-VN" altLang="en-US" sz="2800" dirty="0">
              <a:latin typeface="Times New Roman" panose="02020603050405020304" charset="0"/>
              <a:cs typeface="Times New Roman" panose="02020603050405020304" charset="0"/>
            </a:endParaRPr>
          </a:p>
        </p:txBody>
      </p:sp>
      <p:pic>
        <p:nvPicPr>
          <p:cNvPr id="5" name="Picture 4"/>
          <p:cNvPicPr>
            <a:picLocks noChangeAspect="1"/>
          </p:cNvPicPr>
          <p:nvPr/>
        </p:nvPicPr>
        <p:blipFill>
          <a:blip r:embed="rId2"/>
          <a:stretch>
            <a:fillRect/>
          </a:stretch>
        </p:blipFill>
        <p:spPr>
          <a:xfrm>
            <a:off x="283210" y="427355"/>
            <a:ext cx="1387475" cy="1381125"/>
          </a:xfrm>
          <a:prstGeom prst="rect">
            <a:avLst/>
          </a:prstGeom>
        </p:spPr>
      </p:pic>
      <p:pic>
        <p:nvPicPr>
          <p:cNvPr id="6" name="Picture 5"/>
          <p:cNvPicPr>
            <a:picLocks noChangeAspect="1"/>
          </p:cNvPicPr>
          <p:nvPr/>
        </p:nvPicPr>
        <p:blipFill>
          <a:blip r:embed="rId3"/>
          <a:stretch>
            <a:fillRect/>
          </a:stretch>
        </p:blipFill>
        <p:spPr>
          <a:xfrm>
            <a:off x="10114915" y="329565"/>
            <a:ext cx="1603375" cy="1577340"/>
          </a:xfrm>
          <a:prstGeom prst="rect">
            <a:avLst/>
          </a:prstGeom>
        </p:spPr>
      </p:pic>
      <p:cxnSp>
        <p:nvCxnSpPr>
          <p:cNvPr id="2" name="Straight Connector 1"/>
          <p:cNvCxnSpPr/>
          <p:nvPr/>
        </p:nvCxnSpPr>
        <p:spPr>
          <a:xfrm>
            <a:off x="5169535" y="1474470"/>
            <a:ext cx="1778000" cy="8890"/>
          </a:xfrm>
          <a:prstGeom prst="line">
            <a:avLst/>
          </a:prstGeom>
        </p:spPr>
        <p:style>
          <a:lnRef idx="3">
            <a:prstClr val="black"/>
          </a:lnRef>
          <a:fillRef idx="0">
            <a:srgbClr val="FFFFFF"/>
          </a:fillRef>
          <a:effectRef idx="0">
            <a:srgbClr val="FFFFFF"/>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1325563"/>
          </a:xfrm>
        </p:spPr>
        <p:txBody>
          <a:bodyPr/>
          <a:lstStyle/>
          <a:p>
            <a:pPr algn="ctr"/>
            <a:r>
              <a:rPr lang="vi-VN" altLang="en-US" sz="3200" b="1" dirty="0">
                <a:solidFill>
                  <a:srgbClr val="FF0000"/>
                </a:solidFill>
                <a:latin typeface="Times New Roman" panose="02020603050405020304" charset="0"/>
                <a:cs typeface="Times New Roman" panose="02020603050405020304" charset="0"/>
              </a:rPr>
              <a:t>Nội dung</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1600201" y="861694"/>
            <a:ext cx="9244584" cy="5834073"/>
          </a:xfrm>
        </p:spPr>
        <p:txBody>
          <a:bodyPr>
            <a:normAutofit/>
          </a:bodyPr>
          <a:lstStyle/>
          <a:p>
            <a:pPr marL="0" indent="0" algn="just">
              <a:buNone/>
            </a:pPr>
            <a:r>
              <a:rPr lang="vi-VN" altLang="en-US" sz="2400" b="1" dirty="0">
                <a:solidFill>
                  <a:srgbClr val="00B050"/>
                </a:solidFill>
                <a:latin typeface="Times New Roman" panose="02020603050405020304" charset="0"/>
                <a:cs typeface="Times New Roman" panose="02020603050405020304" charset="0"/>
              </a:rPr>
              <a:t>1 - Nêu vấn </a:t>
            </a:r>
            <a:r>
              <a:rPr lang="vi-VN" altLang="en-US" sz="2400" b="1" dirty="0">
                <a:solidFill>
                  <a:srgbClr val="00B050"/>
                </a:solidFill>
                <a:latin typeface="Times New Roman" panose="02020603050405020304" charset="0"/>
                <a:cs typeface="Times New Roman" panose="02020603050405020304" charset="0"/>
              </a:rPr>
              <a:t>đề</a:t>
            </a:r>
            <a:endParaRPr lang="vi-VN" altLang="en-US" sz="2400" b="1" dirty="0">
              <a:solidFill>
                <a:srgbClr val="00B050"/>
              </a:solidFill>
              <a:latin typeface="Times New Roman" panose="02020603050405020304" charset="0"/>
              <a:cs typeface="Times New Roman" panose="02020603050405020304" charset="0"/>
            </a:endParaRPr>
          </a:p>
          <a:p>
            <a:pPr marL="0" indent="0" algn="just">
              <a:buNone/>
            </a:pPr>
            <a:r>
              <a:rPr lang="vi-VN" altLang="en-US" sz="2400" b="1" dirty="0">
                <a:solidFill>
                  <a:srgbClr val="7030A0"/>
                </a:solidFill>
                <a:latin typeface="Times New Roman" panose="02020603050405020304" charset="0"/>
                <a:cs typeface="Times New Roman" panose="02020603050405020304" charset="0"/>
              </a:rPr>
              <a:t>2 - Phương pháp </a:t>
            </a:r>
            <a:r>
              <a:rPr lang="vi-VN" altLang="en-US" sz="2400" b="1" dirty="0">
                <a:solidFill>
                  <a:srgbClr val="7030A0"/>
                </a:solidFill>
                <a:latin typeface="Times New Roman" panose="02020603050405020304" charset="0"/>
                <a:cs typeface="Times New Roman" panose="02020603050405020304" charset="0"/>
              </a:rPr>
              <a:t>xác định đường kính ống dẫn áp </a:t>
            </a:r>
            <a:r>
              <a:rPr lang="vi-VN" altLang="en-US" sz="2400" b="1" dirty="0">
                <a:solidFill>
                  <a:srgbClr val="7030A0"/>
                </a:solidFill>
                <a:latin typeface="Times New Roman" panose="02020603050405020304" charset="0"/>
                <a:cs typeface="Times New Roman" panose="02020603050405020304" charset="0"/>
              </a:rPr>
              <a:t>lực</a:t>
            </a:r>
            <a:endParaRPr lang="vi-VN" altLang="en-US" sz="2400" b="1" dirty="0">
              <a:solidFill>
                <a:srgbClr val="7030A0"/>
              </a:solidFill>
              <a:latin typeface="Times New Roman" panose="02020603050405020304" charset="0"/>
              <a:cs typeface="Times New Roman" panose="02020603050405020304" charset="0"/>
            </a:endParaRPr>
          </a:p>
          <a:p>
            <a:pPr marL="0" indent="0" algn="just">
              <a:buNone/>
            </a:pPr>
            <a:r>
              <a:rPr lang="vi-VN" altLang="en-US" sz="2400" dirty="0">
                <a:solidFill>
                  <a:schemeClr val="tx1"/>
                </a:solidFill>
                <a:latin typeface="Times New Roman" panose="02020603050405020304" charset="0"/>
                <a:cs typeface="Times New Roman" panose="02020603050405020304" charset="0"/>
              </a:rPr>
              <a:t>2.1 Công thức tổng quát xác định tổn thất dọc </a:t>
            </a:r>
            <a:r>
              <a:rPr lang="vi-VN" altLang="en-US" sz="2400" dirty="0">
                <a:solidFill>
                  <a:schemeClr val="tx1"/>
                </a:solidFill>
                <a:latin typeface="Times New Roman" panose="02020603050405020304" charset="0"/>
                <a:cs typeface="Times New Roman" panose="02020603050405020304" charset="0"/>
              </a:rPr>
              <a:t>đường</a:t>
            </a:r>
            <a:endParaRPr lang="vi-VN" altLang="en-US" sz="2400" dirty="0">
              <a:solidFill>
                <a:schemeClr val="tx1"/>
              </a:solidFill>
              <a:latin typeface="Times New Roman" panose="02020603050405020304" charset="0"/>
              <a:cs typeface="Times New Roman" panose="02020603050405020304" charset="0"/>
            </a:endParaRPr>
          </a:p>
          <a:p>
            <a:pPr marL="0" indent="0" algn="just">
              <a:buNone/>
            </a:pPr>
            <a:r>
              <a:rPr lang="vi-VN" altLang="en-US" sz="2400" dirty="0">
                <a:solidFill>
                  <a:schemeClr val="tx1"/>
                </a:solidFill>
                <a:latin typeface="Times New Roman" panose="02020603050405020304" charset="0"/>
                <a:cs typeface="Times New Roman" panose="02020603050405020304" charset="0"/>
              </a:rPr>
              <a:t>2.2 Công thức tổng quát xác định tổn thất dọc đường của dòng chảy  trong ống dẫn áp lực</a:t>
            </a:r>
            <a:endParaRPr lang="en-US" altLang="en-US" sz="2400" dirty="0">
              <a:latin typeface="Times New Roman" panose="02020603050405020304" charset="0"/>
              <a:cs typeface="Times New Roman" panose="02020603050405020304" charset="0"/>
            </a:endParaRPr>
          </a:p>
          <a:p>
            <a:pPr marL="0" indent="0" algn="just">
              <a:buNone/>
            </a:pPr>
            <a:r>
              <a:rPr lang="vi-VN" altLang="en-US" sz="2400" dirty="0">
                <a:latin typeface="Times New Roman" panose="02020603050405020304" charset="0"/>
                <a:cs typeface="Times New Roman" panose="02020603050405020304" charset="0"/>
              </a:rPr>
              <a:t>2.</a:t>
            </a:r>
            <a:r>
              <a:rPr lang="en-US" altLang="en-US" sz="2400" dirty="0">
                <a:latin typeface="Times New Roman" panose="02020603050405020304" charset="0"/>
                <a:cs typeface="Times New Roman" panose="02020603050405020304" charset="0"/>
              </a:rPr>
              <a:t>3 </a:t>
            </a:r>
            <a:r>
              <a:rPr lang="vi-VN" altLang="en-US" sz="2400" dirty="0">
                <a:latin typeface="Times New Roman" panose="02020603050405020304" charset="0"/>
                <a:cs typeface="Times New Roman" panose="02020603050405020304" charset="0"/>
              </a:rPr>
              <a:t>Phương pháp xác định đường kính kinh tế của ống dẫn áp </a:t>
            </a:r>
            <a:r>
              <a:rPr lang="vi-VN" altLang="en-US" sz="2400" dirty="0">
                <a:latin typeface="Times New Roman" panose="02020603050405020304" charset="0"/>
                <a:cs typeface="Times New Roman" panose="02020603050405020304" charset="0"/>
              </a:rPr>
              <a:t>lực</a:t>
            </a:r>
            <a:endParaRPr lang="vi-VN" altLang="en-US" sz="2400" dirty="0">
              <a:latin typeface="Times New Roman" panose="02020603050405020304" charset="0"/>
              <a:cs typeface="Times New Roman" panose="02020603050405020304" charset="0"/>
            </a:endParaRPr>
          </a:p>
          <a:p>
            <a:pPr marL="0" indent="0" algn="just">
              <a:buNone/>
            </a:pPr>
            <a:r>
              <a:rPr lang="vi-VN" altLang="en-US" sz="2400" b="1" dirty="0">
                <a:solidFill>
                  <a:srgbClr val="FF0000"/>
                </a:solidFill>
                <a:latin typeface="Times New Roman" panose="02020603050405020304" charset="0"/>
                <a:cs typeface="Times New Roman" panose="02020603050405020304" charset="0"/>
              </a:rPr>
              <a:t>3 - Phương pháp xác định điểm làm việc của hệ </a:t>
            </a:r>
            <a:r>
              <a:rPr lang="vi-VN" altLang="en-US" sz="2400" b="1" dirty="0">
                <a:solidFill>
                  <a:srgbClr val="FF0000"/>
                </a:solidFill>
                <a:latin typeface="Times New Roman" panose="02020603050405020304" charset="0"/>
                <a:cs typeface="Times New Roman" panose="02020603050405020304" charset="0"/>
              </a:rPr>
              <a:t>thống</a:t>
            </a:r>
            <a:endParaRPr lang="vi-VN" altLang="en-US" sz="2400" b="1" dirty="0">
              <a:solidFill>
                <a:srgbClr val="FF0000"/>
              </a:solidFill>
              <a:latin typeface="Times New Roman" panose="02020603050405020304" charset="0"/>
              <a:cs typeface="Times New Roman" panose="02020603050405020304" charset="0"/>
            </a:endParaRPr>
          </a:p>
          <a:p>
            <a:pPr marL="0" indent="0" algn="just">
              <a:buNone/>
            </a:pPr>
            <a:r>
              <a:rPr lang="vi-VN" altLang="en-US" sz="2400" dirty="0">
                <a:solidFill>
                  <a:schemeClr val="tx1"/>
                </a:solidFill>
                <a:latin typeface="Times New Roman" panose="02020603050405020304" charset="0"/>
                <a:cs typeface="Times New Roman" panose="02020603050405020304" charset="0"/>
              </a:rPr>
              <a:t>3.1 Xác định công suất cực đại của tổ </a:t>
            </a:r>
            <a:r>
              <a:rPr lang="vi-VN" altLang="en-US" sz="2400" dirty="0">
                <a:solidFill>
                  <a:schemeClr val="tx1"/>
                </a:solidFill>
                <a:latin typeface="Times New Roman" panose="02020603050405020304" charset="0"/>
                <a:cs typeface="Times New Roman" panose="02020603050405020304" charset="0"/>
              </a:rPr>
              <a:t>máy ở chế độ tua-bin</a:t>
            </a:r>
            <a:r>
              <a:rPr lang="vi-VN" altLang="en-US" sz="2400" u="heavy" dirty="0">
                <a:solidFill>
                  <a:schemeClr val="tx1"/>
                </a:solidFill>
                <a:latin typeface="Times New Roman" panose="02020603050405020304" charset="0"/>
                <a:cs typeface="Times New Roman" panose="02020603050405020304" charset="0"/>
              </a:rPr>
              <a:t> </a:t>
            </a:r>
            <a:endParaRPr lang="vi-VN" altLang="en-US" sz="2400" dirty="0">
              <a:solidFill>
                <a:schemeClr val="tx1"/>
              </a:solidFill>
              <a:latin typeface="Times New Roman" panose="02020603050405020304" charset="0"/>
              <a:cs typeface="Times New Roman" panose="02020603050405020304" charset="0"/>
            </a:endParaRPr>
          </a:p>
          <a:p>
            <a:pPr marL="0" indent="0" algn="just">
              <a:buNone/>
            </a:pPr>
            <a:r>
              <a:rPr lang="vi-VN" altLang="en-US" sz="2400" dirty="0">
                <a:solidFill>
                  <a:schemeClr val="tx1"/>
                </a:solidFill>
                <a:latin typeface="Times New Roman" panose="02020603050405020304" charset="0"/>
                <a:cs typeface="Times New Roman" panose="02020603050405020304" charset="0"/>
              </a:rPr>
              <a:t>3.2 Xác định phạm vi điều chỉnh công suất tổ máy ở chế độ tua-</a:t>
            </a:r>
            <a:r>
              <a:rPr lang="vi-VN" altLang="en-US" sz="2400" dirty="0">
                <a:solidFill>
                  <a:schemeClr val="tx1"/>
                </a:solidFill>
                <a:latin typeface="Times New Roman" panose="02020603050405020304" charset="0"/>
                <a:cs typeface="Times New Roman" panose="02020603050405020304" charset="0"/>
              </a:rPr>
              <a:t>bin</a:t>
            </a:r>
            <a:endParaRPr lang="vi-VN" altLang="en-US" sz="2400" dirty="0">
              <a:solidFill>
                <a:schemeClr val="tx1"/>
              </a:solidFill>
              <a:latin typeface="Times New Roman" panose="02020603050405020304" charset="0"/>
              <a:cs typeface="Times New Roman" panose="02020603050405020304" charset="0"/>
            </a:endParaRPr>
          </a:p>
          <a:p>
            <a:pPr marL="0" indent="0" algn="just">
              <a:buNone/>
            </a:pPr>
            <a:r>
              <a:rPr lang="vi-VN" altLang="en-US" sz="2400" dirty="0">
                <a:solidFill>
                  <a:schemeClr val="tx1"/>
                </a:solidFill>
                <a:latin typeface="Times New Roman" panose="02020603050405020304" charset="0"/>
                <a:cs typeface="Times New Roman" panose="02020603050405020304" charset="0"/>
              </a:rPr>
              <a:t>3.3 Xác định công suất cực đại của tổ máy ở chế độ </a:t>
            </a:r>
            <a:r>
              <a:rPr lang="vi-VN" altLang="en-US" sz="2400" dirty="0">
                <a:solidFill>
                  <a:schemeClr val="tx1"/>
                </a:solidFill>
                <a:latin typeface="Times New Roman" panose="02020603050405020304" charset="0"/>
                <a:cs typeface="Times New Roman" panose="02020603050405020304" charset="0"/>
              </a:rPr>
              <a:t>bơm</a:t>
            </a:r>
            <a:endParaRPr lang="vi-VN" altLang="en-US" sz="2400" dirty="0">
              <a:solidFill>
                <a:schemeClr val="tx1"/>
              </a:solidFill>
              <a:latin typeface="Times New Roman" panose="02020603050405020304" charset="0"/>
              <a:cs typeface="Times New Roman" panose="02020603050405020304" charset="0"/>
            </a:endParaRPr>
          </a:p>
          <a:p>
            <a:pPr marL="0" indent="0" algn="just">
              <a:buNone/>
            </a:pPr>
            <a:r>
              <a:rPr lang="vi-VN" altLang="en-US" sz="2400" b="1" dirty="0">
                <a:solidFill>
                  <a:srgbClr val="FF0000"/>
                </a:solidFill>
                <a:latin typeface="Times New Roman" panose="02020603050405020304" charset="0"/>
                <a:cs typeface="Times New Roman" panose="02020603050405020304" charset="0"/>
              </a:rPr>
              <a:t>4 - Kết luận</a:t>
            </a:r>
            <a:endParaRPr lang="vi-VN" altLang="en-US" sz="2400" b="1" dirty="0">
              <a:solidFill>
                <a:srgbClr val="FF0000"/>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ltLang="en-US" sz="3200" b="1" dirty="0">
                <a:solidFill>
                  <a:srgbClr val="FF0000"/>
                </a:solidFill>
                <a:latin typeface="Times New Roman" panose="02020603050405020304" charset="0"/>
                <a:cs typeface="Times New Roman" panose="02020603050405020304" charset="0"/>
              </a:rPr>
              <a:t>1 Nêu vấn </a:t>
            </a:r>
            <a:r>
              <a:rPr lang="vi-VN" altLang="en-US" sz="3200" b="1" dirty="0">
                <a:solidFill>
                  <a:srgbClr val="FF0000"/>
                </a:solidFill>
                <a:latin typeface="Times New Roman" panose="02020603050405020304" charset="0"/>
                <a:cs typeface="Times New Roman" panose="02020603050405020304" charset="0"/>
              </a:rPr>
              <a:t>đề</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576705"/>
            <a:ext cx="5535295" cy="4351655"/>
          </a:xfrm>
        </p:spPr>
        <p:txBody>
          <a:bodyPr>
            <a:normAutofit lnSpcReduction="10000"/>
          </a:bodyPr>
          <a:lstStyle/>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Nhà máy Thủy điện tích năng (</a:t>
            </a:r>
            <a:r>
              <a:rPr lang="vi-VN" altLang="en-US" i="1" dirty="0">
                <a:solidFill>
                  <a:srgbClr val="00B050"/>
                </a:solidFill>
                <a:latin typeface="Times New Roman" panose="02020603050405020304" charset="0"/>
                <a:cs typeface="Times New Roman" panose="02020603050405020304" charset="0"/>
              </a:rPr>
              <a:t>Pumped storage hydropower plant</a:t>
            </a:r>
            <a:r>
              <a:rPr lang="vi-VN" altLang="en-US" dirty="0">
                <a:latin typeface="Times New Roman" panose="02020603050405020304" charset="0"/>
                <a:cs typeface="Times New Roman" panose="02020603050405020304" charset="0"/>
              </a:rPr>
              <a:t>) là công trình thủy điện giữ vai trò điều hòa, ổn định lưới điện, đảm bảo phủ đỉnh công suất lưới </a:t>
            </a:r>
            <a:r>
              <a:rPr lang="vi-VN" altLang="en-US" dirty="0">
                <a:latin typeface="Times New Roman" panose="02020603050405020304" charset="0"/>
                <a:cs typeface="Times New Roman" panose="02020603050405020304" charset="0"/>
              </a:rPr>
              <a:t>điện. </a:t>
            </a:r>
            <a:endParaRPr lang="vi-VN" altLang="en-US" dirty="0">
              <a:latin typeface="Times New Roman" panose="02020603050405020304" charset="0"/>
              <a:cs typeface="Times New Roman" panose="02020603050405020304" charset="0"/>
            </a:endParaRPr>
          </a:p>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 Không trực </a:t>
            </a:r>
            <a:r>
              <a:rPr lang="vi-VN" altLang="en-US" dirty="0">
                <a:latin typeface="Times New Roman" panose="02020603050405020304" charset="0"/>
                <a:cs typeface="Times New Roman" panose="02020603050405020304" charset="0"/>
              </a:rPr>
              <a:t>tiếp tạo ra điện năng;</a:t>
            </a:r>
            <a:endParaRPr lang="vi-VN" altLang="en-US" dirty="0">
              <a:latin typeface="Times New Roman" panose="02020603050405020304" charset="0"/>
              <a:cs typeface="Times New Roman" panose="02020603050405020304" charset="0"/>
            </a:endParaRPr>
          </a:p>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 Tích trữ điện năng khi “dư thừa”.</a:t>
            </a:r>
            <a:endParaRPr lang="en-US" dirty="0">
              <a:latin typeface="Times New Roman" panose="02020603050405020304" charset="0"/>
              <a:cs typeface="Times New Roman" panose="02020603050405020304" charset="0"/>
            </a:endParaRPr>
          </a:p>
          <a:p>
            <a:pPr algn="just">
              <a:buFontTx/>
              <a:buChar char="-"/>
            </a:pPr>
            <a:endParaRPr lang="vi-VN" dirty="0">
              <a:latin typeface="Times New Roman" panose="02020603050405020304" charset="0"/>
              <a:cs typeface="Times New Roman" panose="02020603050405020304" charset="0"/>
            </a:endParaRPr>
          </a:p>
        </p:txBody>
      </p:sp>
      <p:pic>
        <p:nvPicPr>
          <p:cNvPr id="8" name="Picture 1" descr="Pumped-storage hydroelectric power plants - Images - Free Downloads -  Energy Encyclopedia"/>
          <p:cNvPicPr>
            <a:picLocks noChangeAspect="1" noChangeArrowheads="1"/>
          </p:cNvPicPr>
          <p:nvPr>
            <p:ph sz="half" idx="2"/>
          </p:nvPr>
        </p:nvPicPr>
        <p:blipFill>
          <a:blip r:embed="rId1" cstate="print">
            <a:extLst>
              <a:ext uri="{28A0092B-C50C-407E-A947-70E740481C1C}">
                <a14:useLocalDpi xmlns:a14="http://schemas.microsoft.com/office/drawing/2010/main" val="0"/>
              </a:ext>
            </a:extLst>
          </a:blip>
          <a:srcRect l="13223" r="14547" b="16095"/>
          <a:stretch>
            <a:fillRect/>
          </a:stretch>
        </p:blipFill>
        <p:spPr>
          <a:xfrm>
            <a:off x="7063740" y="1825625"/>
            <a:ext cx="4386580" cy="3412490"/>
          </a:xfrm>
          <a:prstGeom prst="rect">
            <a:avLst/>
          </a:prstGeom>
          <a:noFill/>
          <a:ln>
            <a:noFill/>
          </a:ln>
        </p:spPr>
      </p:pic>
      <p:sp>
        <p:nvSpPr>
          <p:cNvPr id="9" name="Text Box 8"/>
          <p:cNvSpPr txBox="1"/>
          <p:nvPr/>
        </p:nvSpPr>
        <p:spPr>
          <a:xfrm>
            <a:off x="7063740" y="5543550"/>
            <a:ext cx="4064000" cy="829945"/>
          </a:xfrm>
          <a:prstGeom prst="rect">
            <a:avLst/>
          </a:prstGeom>
          <a:noFill/>
        </p:spPr>
        <p:txBody>
          <a:bodyPr wrap="square" rtlCol="0">
            <a:spAutoFit/>
          </a:bodyPr>
          <a:p>
            <a:pPr algn="ctr"/>
            <a:r>
              <a:rPr lang="vi-VN" altLang="en-US" sz="2400" b="1" i="1">
                <a:solidFill>
                  <a:srgbClr val="7030A0"/>
                </a:solidFill>
                <a:latin typeface="Times New Roman" panose="02020603050405020304" charset="0"/>
                <a:cs typeface="Times New Roman" panose="02020603050405020304" charset="0"/>
              </a:rPr>
              <a:t>Hình 1 - Mô hình </a:t>
            </a:r>
            <a:r>
              <a:rPr lang="vi-VN" altLang="en-US" sz="2400" b="1" i="1">
                <a:solidFill>
                  <a:srgbClr val="7030A0"/>
                </a:solidFill>
                <a:latin typeface="Times New Roman" panose="02020603050405020304" charset="0"/>
                <a:cs typeface="Times New Roman" panose="02020603050405020304" charset="0"/>
              </a:rPr>
              <a:t>Nhà máy Thủy điện tích </a:t>
            </a:r>
            <a:r>
              <a:rPr lang="vi-VN" altLang="en-US" sz="2400" b="1" i="1">
                <a:solidFill>
                  <a:srgbClr val="7030A0"/>
                </a:solidFill>
                <a:latin typeface="Times New Roman" panose="02020603050405020304" charset="0"/>
                <a:cs typeface="Times New Roman" panose="02020603050405020304" charset="0"/>
              </a:rPr>
              <a:t>năng</a:t>
            </a:r>
            <a:endParaRPr lang="vi-VN" altLang="en-US" sz="2400" b="1" i="1">
              <a:solidFill>
                <a:srgbClr val="7030A0"/>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ltLang="en-US" sz="3200" b="1" dirty="0">
                <a:solidFill>
                  <a:srgbClr val="FF0000"/>
                </a:solidFill>
                <a:latin typeface="Times New Roman" panose="02020603050405020304" charset="0"/>
                <a:cs typeface="Times New Roman" panose="02020603050405020304" charset="0"/>
              </a:rPr>
              <a:t>1 Nêu vấn </a:t>
            </a:r>
            <a:r>
              <a:rPr lang="vi-VN" altLang="en-US" sz="3200" b="1" dirty="0">
                <a:solidFill>
                  <a:srgbClr val="FF0000"/>
                </a:solidFill>
                <a:latin typeface="Times New Roman" panose="02020603050405020304" charset="0"/>
                <a:cs typeface="Times New Roman" panose="02020603050405020304" charset="0"/>
              </a:rPr>
              <a:t>đề</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576705"/>
            <a:ext cx="5535295" cy="4351655"/>
          </a:xfrm>
        </p:spPr>
        <p:txBody>
          <a:bodyPr>
            <a:normAutofit lnSpcReduction="10000"/>
          </a:bodyPr>
          <a:lstStyle/>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Nguyên lý cấu tạo của </a:t>
            </a:r>
            <a:r>
              <a:rPr lang="vi-VN" altLang="en-US" dirty="0">
                <a:latin typeface="Times New Roman" panose="02020603050405020304" charset="0"/>
                <a:cs typeface="Times New Roman" panose="02020603050405020304" charset="0"/>
              </a:rPr>
              <a:t>Nhà máy Thủy điện tích năng:  </a:t>
            </a:r>
            <a:endParaRPr lang="vi-VN" altLang="en-US" dirty="0">
              <a:latin typeface="Times New Roman" panose="02020603050405020304" charset="0"/>
              <a:cs typeface="Times New Roman" panose="02020603050405020304" charset="0"/>
            </a:endParaRPr>
          </a:p>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 Máy điện thuận nghịch (Máy phát - Động </a:t>
            </a:r>
            <a:r>
              <a:rPr lang="vi-VN" altLang="en-US" dirty="0">
                <a:latin typeface="Times New Roman" panose="02020603050405020304" charset="0"/>
                <a:cs typeface="Times New Roman" panose="02020603050405020304" charset="0"/>
              </a:rPr>
              <a:t>cơ);</a:t>
            </a:r>
            <a:endParaRPr lang="vi-VN" altLang="en-US" dirty="0">
              <a:latin typeface="Times New Roman" panose="02020603050405020304" charset="0"/>
              <a:cs typeface="Times New Roman" panose="02020603050405020304" charset="0"/>
            </a:endParaRPr>
          </a:p>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 Máy thủy lực thuận nghịch (Tua-bin - </a:t>
            </a:r>
            <a:r>
              <a:rPr lang="vi-VN" altLang="en-US" dirty="0">
                <a:latin typeface="Times New Roman" panose="02020603050405020304" charset="0"/>
                <a:cs typeface="Times New Roman" panose="02020603050405020304" charset="0"/>
              </a:rPr>
              <a:t>Bơm);</a:t>
            </a:r>
            <a:endParaRPr lang="vi-VN" altLang="en-US" dirty="0">
              <a:latin typeface="Times New Roman" panose="02020603050405020304" charset="0"/>
              <a:cs typeface="Times New Roman" panose="02020603050405020304" charset="0"/>
            </a:endParaRPr>
          </a:p>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 Hồ chứa dưới thấp và trên </a:t>
            </a:r>
            <a:r>
              <a:rPr lang="vi-VN" altLang="en-US" dirty="0">
                <a:latin typeface="Times New Roman" panose="02020603050405020304" charset="0"/>
                <a:cs typeface="Times New Roman" panose="02020603050405020304" charset="0"/>
              </a:rPr>
              <a:t>cao.</a:t>
            </a:r>
            <a:endParaRPr lang="en-US" dirty="0">
              <a:latin typeface="Times New Roman" panose="02020603050405020304" charset="0"/>
              <a:cs typeface="Times New Roman" panose="02020603050405020304" charset="0"/>
            </a:endParaRPr>
          </a:p>
          <a:p>
            <a:pPr algn="just">
              <a:buFontTx/>
              <a:buChar char="-"/>
            </a:pPr>
            <a:endParaRPr lang="vi-VN" dirty="0">
              <a:latin typeface="Times New Roman" panose="02020603050405020304" charset="0"/>
              <a:cs typeface="Times New Roman" panose="02020603050405020304" charset="0"/>
            </a:endParaRPr>
          </a:p>
        </p:txBody>
      </p:sp>
      <p:pic>
        <p:nvPicPr>
          <p:cNvPr id="8" name="Picture 1" descr="Pumped-storage hydroelectric power plants - Images - Free Downloads -  Energy Encyclopedia"/>
          <p:cNvPicPr>
            <a:picLocks noChangeAspect="1" noChangeArrowheads="1"/>
          </p:cNvPicPr>
          <p:nvPr>
            <p:ph sz="half" idx="2"/>
          </p:nvPr>
        </p:nvPicPr>
        <p:blipFill>
          <a:blip r:embed="rId1" cstate="print">
            <a:extLst>
              <a:ext uri="{28A0092B-C50C-407E-A947-70E740481C1C}">
                <a14:useLocalDpi xmlns:a14="http://schemas.microsoft.com/office/drawing/2010/main" val="0"/>
              </a:ext>
            </a:extLst>
          </a:blip>
          <a:srcRect l="13223" r="14547" b="16095"/>
          <a:stretch>
            <a:fillRect/>
          </a:stretch>
        </p:blipFill>
        <p:spPr>
          <a:xfrm>
            <a:off x="6932930" y="1762125"/>
            <a:ext cx="4284980" cy="3334385"/>
          </a:xfrm>
          <a:prstGeom prst="rect">
            <a:avLst/>
          </a:prstGeom>
          <a:noFill/>
          <a:ln>
            <a:noFill/>
          </a:ln>
        </p:spPr>
      </p:pic>
      <p:sp>
        <p:nvSpPr>
          <p:cNvPr id="5" name="Text Box 4"/>
          <p:cNvSpPr txBox="1"/>
          <p:nvPr/>
        </p:nvSpPr>
        <p:spPr>
          <a:xfrm>
            <a:off x="7043420" y="5447665"/>
            <a:ext cx="4064000" cy="829945"/>
          </a:xfrm>
          <a:prstGeom prst="rect">
            <a:avLst/>
          </a:prstGeom>
          <a:noFill/>
        </p:spPr>
        <p:txBody>
          <a:bodyPr wrap="square" rtlCol="0">
            <a:spAutoFit/>
          </a:bodyPr>
          <a:p>
            <a:pPr algn="ctr"/>
            <a:r>
              <a:rPr lang="vi-VN" altLang="en-US" sz="2400" b="1" i="1">
                <a:solidFill>
                  <a:srgbClr val="7030A0"/>
                </a:solidFill>
                <a:latin typeface="Times New Roman" panose="02020603050405020304" charset="0"/>
                <a:cs typeface="Times New Roman" panose="02020603050405020304" charset="0"/>
              </a:rPr>
              <a:t>Hình 1 - Mô hình </a:t>
            </a:r>
            <a:r>
              <a:rPr lang="vi-VN" altLang="en-US" sz="2400" b="1" i="1">
                <a:solidFill>
                  <a:srgbClr val="7030A0"/>
                </a:solidFill>
                <a:latin typeface="Times New Roman" panose="02020603050405020304" charset="0"/>
                <a:cs typeface="Times New Roman" panose="02020603050405020304" charset="0"/>
              </a:rPr>
              <a:t>Nhà máy Thủy điện tích </a:t>
            </a:r>
            <a:r>
              <a:rPr lang="vi-VN" altLang="en-US" sz="2400" b="1" i="1">
                <a:solidFill>
                  <a:srgbClr val="7030A0"/>
                </a:solidFill>
                <a:latin typeface="Times New Roman" panose="02020603050405020304" charset="0"/>
                <a:cs typeface="Times New Roman" panose="02020603050405020304" charset="0"/>
              </a:rPr>
              <a:t>năng</a:t>
            </a:r>
            <a:endParaRPr lang="vi-VN" altLang="en-US" sz="2400" b="1" i="1">
              <a:solidFill>
                <a:srgbClr val="7030A0"/>
              </a:solidFill>
              <a:latin typeface="Times New Roman" panose="02020603050405020304" charset="0"/>
              <a:cs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ltLang="en-US" sz="3200" b="1" dirty="0">
                <a:solidFill>
                  <a:srgbClr val="FF0000"/>
                </a:solidFill>
                <a:latin typeface="Times New Roman" panose="02020603050405020304" charset="0"/>
                <a:cs typeface="Times New Roman" panose="02020603050405020304" charset="0"/>
              </a:rPr>
              <a:t>1 Nêu vấn </a:t>
            </a:r>
            <a:r>
              <a:rPr lang="vi-VN" altLang="en-US" sz="3200" b="1" dirty="0">
                <a:solidFill>
                  <a:srgbClr val="FF0000"/>
                </a:solidFill>
                <a:latin typeface="Times New Roman" panose="02020603050405020304" charset="0"/>
                <a:cs typeface="Times New Roman" panose="02020603050405020304" charset="0"/>
              </a:rPr>
              <a:t>đề</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576705"/>
            <a:ext cx="5535295" cy="4351655"/>
          </a:xfrm>
        </p:spPr>
        <p:txBody>
          <a:bodyPr>
            <a:normAutofit lnSpcReduction="10000"/>
          </a:bodyPr>
          <a:lstStyle/>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Nguyên lý hoạt </a:t>
            </a:r>
            <a:r>
              <a:rPr lang="vi-VN" altLang="en-US" dirty="0">
                <a:latin typeface="Times New Roman" panose="02020603050405020304" charset="0"/>
                <a:cs typeface="Times New Roman" panose="02020603050405020304" charset="0"/>
              </a:rPr>
              <a:t>động của </a:t>
            </a:r>
            <a:r>
              <a:rPr lang="vi-VN" altLang="en-US" dirty="0">
                <a:latin typeface="Times New Roman" panose="02020603050405020304" charset="0"/>
                <a:cs typeface="Times New Roman" panose="02020603050405020304" charset="0"/>
              </a:rPr>
              <a:t>Nhà máy Thủy điện tích năng:  </a:t>
            </a:r>
            <a:endParaRPr lang="vi-VN" altLang="en-US" dirty="0">
              <a:latin typeface="Times New Roman" panose="02020603050405020304" charset="0"/>
              <a:cs typeface="Times New Roman" panose="02020603050405020304" charset="0"/>
            </a:endParaRPr>
          </a:p>
          <a:p>
            <a:pPr marL="0" indent="457200" algn="just">
              <a:lnSpc>
                <a:spcPct val="120000"/>
              </a:lnSpc>
              <a:spcAft>
                <a:spcPts val="0"/>
              </a:spcAft>
              <a:buNone/>
            </a:pPr>
            <a:r>
              <a:rPr lang="vi-VN" altLang="en-US" b="1" dirty="0">
                <a:solidFill>
                  <a:srgbClr val="00B050"/>
                </a:solidFill>
                <a:latin typeface="Times New Roman" panose="02020603050405020304" charset="0"/>
                <a:cs typeface="Times New Roman" panose="02020603050405020304" charset="0"/>
              </a:rPr>
              <a:t>-</a:t>
            </a:r>
            <a:r>
              <a:rPr lang="vi-VN" altLang="en-US" b="1" dirty="0">
                <a:latin typeface="Times New Roman" panose="02020603050405020304" charset="0"/>
                <a:cs typeface="Times New Roman" panose="02020603050405020304" charset="0"/>
              </a:rPr>
              <a:t> </a:t>
            </a:r>
            <a:r>
              <a:rPr lang="vi-VN" altLang="en-US" b="1" dirty="0">
                <a:solidFill>
                  <a:srgbClr val="00B050"/>
                </a:solidFill>
                <a:latin typeface="Times New Roman" panose="02020603050405020304" charset="0"/>
                <a:cs typeface="Times New Roman" panose="02020603050405020304" charset="0"/>
              </a:rPr>
              <a:t>Ở chế độ tua-bin</a:t>
            </a:r>
            <a:endParaRPr lang="vi-VN" altLang="en-US" b="1" dirty="0">
              <a:latin typeface="Times New Roman" panose="02020603050405020304" charset="0"/>
              <a:cs typeface="Times New Roman" panose="02020603050405020304" charset="0"/>
            </a:endParaRPr>
          </a:p>
          <a:p>
            <a:pPr marL="457200" indent="-457200" algn="just">
              <a:lnSpc>
                <a:spcPct val="120000"/>
              </a:lnSpc>
              <a:spcAft>
                <a:spcPts val="0"/>
              </a:spcAft>
              <a:buFont typeface="Wingdings" panose="05000000000000000000" charset="0"/>
              <a:buChar char="ü"/>
            </a:pPr>
            <a:r>
              <a:rPr lang="vi-VN" dirty="0">
                <a:latin typeface="Times New Roman" panose="02020603050405020304" charset="0"/>
                <a:cs typeface="Times New Roman" panose="02020603050405020304" charset="0"/>
              </a:rPr>
              <a:t>Nước được dẫn từ hồ chứa trên cao chảy qua tua-bin xả xuống hồ dưới thấp.</a:t>
            </a:r>
            <a:endParaRPr lang="vi-VN" dirty="0">
              <a:latin typeface="Times New Roman" panose="02020603050405020304" charset="0"/>
              <a:cs typeface="Times New Roman" panose="02020603050405020304" charset="0"/>
            </a:endParaRPr>
          </a:p>
          <a:p>
            <a:pPr marL="457200" indent="-457200" algn="just">
              <a:lnSpc>
                <a:spcPct val="120000"/>
              </a:lnSpc>
              <a:spcAft>
                <a:spcPts val="0"/>
              </a:spcAft>
              <a:buFont typeface="Wingdings" panose="05000000000000000000" charset="0"/>
              <a:buChar char="ü"/>
            </a:pPr>
            <a:r>
              <a:rPr lang="vi-VN" dirty="0">
                <a:latin typeface="Times New Roman" panose="02020603050405020304" charset="0"/>
                <a:cs typeface="Times New Roman" panose="02020603050405020304" charset="0"/>
              </a:rPr>
              <a:t>Dòng nước truyền năng </a:t>
            </a:r>
            <a:r>
              <a:rPr lang="vi-VN" dirty="0">
                <a:latin typeface="Times New Roman" panose="02020603050405020304" charset="0"/>
                <a:cs typeface="Times New Roman" panose="02020603050405020304" charset="0"/>
              </a:rPr>
              <a:t>lượng cho tua-</a:t>
            </a:r>
            <a:r>
              <a:rPr lang="vi-VN" dirty="0">
                <a:latin typeface="Times New Roman" panose="02020603050405020304" charset="0"/>
                <a:cs typeface="Times New Roman" panose="02020603050405020304" charset="0"/>
              </a:rPr>
              <a:t>bin.</a:t>
            </a:r>
            <a:endParaRPr lang="vi-VN" dirty="0">
              <a:latin typeface="Times New Roman" panose="02020603050405020304" charset="0"/>
              <a:cs typeface="Times New Roman" panose="02020603050405020304" charset="0"/>
            </a:endParaRPr>
          </a:p>
        </p:txBody>
      </p:sp>
      <p:sp>
        <p:nvSpPr>
          <p:cNvPr id="9" name="Text Box 8"/>
          <p:cNvSpPr txBox="1"/>
          <p:nvPr/>
        </p:nvSpPr>
        <p:spPr>
          <a:xfrm>
            <a:off x="7440930" y="5537200"/>
            <a:ext cx="4064000" cy="829945"/>
          </a:xfrm>
          <a:prstGeom prst="rect">
            <a:avLst/>
          </a:prstGeom>
          <a:noFill/>
        </p:spPr>
        <p:txBody>
          <a:bodyPr wrap="square" rtlCol="0">
            <a:spAutoFit/>
          </a:bodyPr>
          <a:p>
            <a:pPr algn="ctr"/>
            <a:r>
              <a:rPr lang="vi-VN" altLang="en-US" sz="2400" b="1" i="1">
                <a:solidFill>
                  <a:srgbClr val="7030A0"/>
                </a:solidFill>
                <a:latin typeface="Times New Roman" panose="02020603050405020304" charset="0"/>
                <a:cs typeface="Times New Roman" panose="02020603050405020304" charset="0"/>
              </a:rPr>
              <a:t>Hình 2 - Nguyên lý cấu </a:t>
            </a:r>
            <a:r>
              <a:rPr lang="vi-VN" altLang="en-US" sz="2400" b="1" i="1">
                <a:solidFill>
                  <a:srgbClr val="7030A0"/>
                </a:solidFill>
                <a:latin typeface="Times New Roman" panose="02020603050405020304" charset="0"/>
                <a:cs typeface="Times New Roman" panose="02020603050405020304" charset="0"/>
              </a:rPr>
              <a:t>tạo </a:t>
            </a:r>
            <a:r>
              <a:rPr lang="vi-VN" altLang="en-US" sz="2400" b="1" i="1">
                <a:solidFill>
                  <a:srgbClr val="7030A0"/>
                </a:solidFill>
                <a:latin typeface="Times New Roman" panose="02020603050405020304" charset="0"/>
                <a:cs typeface="Times New Roman" panose="02020603050405020304" charset="0"/>
              </a:rPr>
              <a:t>Nhà máy Thủy điện tích </a:t>
            </a:r>
            <a:r>
              <a:rPr lang="vi-VN" altLang="en-US" sz="2400" b="1" i="1">
                <a:solidFill>
                  <a:srgbClr val="7030A0"/>
                </a:solidFill>
                <a:latin typeface="Times New Roman" panose="02020603050405020304" charset="0"/>
                <a:cs typeface="Times New Roman" panose="02020603050405020304" charset="0"/>
              </a:rPr>
              <a:t>năng</a:t>
            </a:r>
            <a:endParaRPr lang="vi-VN" altLang="en-US" sz="2400" b="1" i="1">
              <a:solidFill>
                <a:srgbClr val="7030A0"/>
              </a:solidFill>
              <a:latin typeface="Times New Roman" panose="02020603050405020304" charset="0"/>
              <a:cs typeface="Times New Roman" panose="02020603050405020304" charset="0"/>
            </a:endParaRPr>
          </a:p>
        </p:txBody>
      </p:sp>
      <p:pic>
        <p:nvPicPr>
          <p:cNvPr id="4" name="Picture 2"/>
          <p:cNvPicPr>
            <a:picLocks noChangeAspect="1"/>
          </p:cNvPicPr>
          <p:nvPr/>
        </p:nvPicPr>
        <p:blipFill>
          <a:blip r:embed="rId1"/>
          <a:srcRect t="12962"/>
          <a:stretch>
            <a:fillRect/>
          </a:stretch>
        </p:blipFill>
        <p:spPr>
          <a:xfrm>
            <a:off x="6918960" y="1708785"/>
            <a:ext cx="5107305" cy="36969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ltLang="en-US" sz="3200" b="1" dirty="0">
                <a:solidFill>
                  <a:srgbClr val="FF0000"/>
                </a:solidFill>
                <a:latin typeface="Times New Roman" panose="02020603050405020304" charset="0"/>
                <a:cs typeface="Times New Roman" panose="02020603050405020304" charset="0"/>
              </a:rPr>
              <a:t>1 Nêu vấn </a:t>
            </a:r>
            <a:r>
              <a:rPr lang="vi-VN" altLang="en-US" sz="3200" b="1" dirty="0">
                <a:solidFill>
                  <a:srgbClr val="FF0000"/>
                </a:solidFill>
                <a:latin typeface="Times New Roman" panose="02020603050405020304" charset="0"/>
                <a:cs typeface="Times New Roman" panose="02020603050405020304" charset="0"/>
              </a:rPr>
              <a:t>đề</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576705"/>
            <a:ext cx="5535295" cy="4351655"/>
          </a:xfrm>
        </p:spPr>
        <p:txBody>
          <a:bodyPr>
            <a:normAutofit lnSpcReduction="10000"/>
          </a:bodyPr>
          <a:lstStyle/>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Nguyên lý hoạt </a:t>
            </a:r>
            <a:r>
              <a:rPr lang="vi-VN" altLang="en-US" dirty="0">
                <a:latin typeface="Times New Roman" panose="02020603050405020304" charset="0"/>
                <a:cs typeface="Times New Roman" panose="02020603050405020304" charset="0"/>
              </a:rPr>
              <a:t>động của </a:t>
            </a:r>
            <a:r>
              <a:rPr lang="vi-VN" altLang="en-US" dirty="0">
                <a:latin typeface="Times New Roman" panose="02020603050405020304" charset="0"/>
                <a:cs typeface="Times New Roman" panose="02020603050405020304" charset="0"/>
              </a:rPr>
              <a:t>Nhà máy Thủy điện tích năng:  </a:t>
            </a:r>
            <a:endParaRPr lang="vi-VN" altLang="en-US" dirty="0">
              <a:latin typeface="Times New Roman" panose="02020603050405020304" charset="0"/>
              <a:cs typeface="Times New Roman" panose="02020603050405020304" charset="0"/>
            </a:endParaRPr>
          </a:p>
          <a:p>
            <a:pPr marL="0" indent="457200" algn="just">
              <a:lnSpc>
                <a:spcPct val="120000"/>
              </a:lnSpc>
              <a:spcAft>
                <a:spcPts val="0"/>
              </a:spcAft>
              <a:buNone/>
            </a:pPr>
            <a:r>
              <a:rPr lang="vi-VN" altLang="en-US" b="1" dirty="0">
                <a:solidFill>
                  <a:srgbClr val="00B050"/>
                </a:solidFill>
                <a:latin typeface="Times New Roman" panose="02020603050405020304" charset="0"/>
                <a:cs typeface="Times New Roman" panose="02020603050405020304" charset="0"/>
              </a:rPr>
              <a:t>-</a:t>
            </a:r>
            <a:r>
              <a:rPr lang="vi-VN" altLang="en-US" b="1" dirty="0">
                <a:latin typeface="Times New Roman" panose="02020603050405020304" charset="0"/>
                <a:cs typeface="Times New Roman" panose="02020603050405020304" charset="0"/>
              </a:rPr>
              <a:t> </a:t>
            </a:r>
            <a:r>
              <a:rPr lang="vi-VN" altLang="en-US" b="1" dirty="0">
                <a:solidFill>
                  <a:srgbClr val="00B050"/>
                </a:solidFill>
                <a:latin typeface="Times New Roman" panose="02020603050405020304" charset="0"/>
                <a:cs typeface="Times New Roman" panose="02020603050405020304" charset="0"/>
              </a:rPr>
              <a:t>Ở chế độ tua-bin</a:t>
            </a:r>
            <a:endParaRPr lang="vi-VN" altLang="en-US" b="1" dirty="0">
              <a:latin typeface="Times New Roman" panose="02020603050405020304" charset="0"/>
              <a:cs typeface="Times New Roman" panose="02020603050405020304" charset="0"/>
            </a:endParaRPr>
          </a:p>
          <a:p>
            <a:pPr marL="457200" indent="-457200" algn="just">
              <a:lnSpc>
                <a:spcPct val="120000"/>
              </a:lnSpc>
              <a:spcAft>
                <a:spcPts val="0"/>
              </a:spcAft>
              <a:buFont typeface="Wingdings" panose="05000000000000000000" charset="0"/>
              <a:buChar char="ü"/>
            </a:pPr>
            <a:r>
              <a:rPr lang="vi-VN" dirty="0">
                <a:latin typeface="Times New Roman" panose="02020603050405020304" charset="0"/>
                <a:cs typeface="Times New Roman" panose="02020603050405020304" charset="0"/>
              </a:rPr>
              <a:t>Tua-bin kéo máy phát điện tạo ra điện năng cung cấp lên </a:t>
            </a:r>
            <a:r>
              <a:rPr lang="vi-VN" dirty="0">
                <a:latin typeface="Times New Roman" panose="02020603050405020304" charset="0"/>
                <a:cs typeface="Times New Roman" panose="02020603050405020304" charset="0"/>
              </a:rPr>
              <a:t>lưới.</a:t>
            </a:r>
            <a:endParaRPr lang="vi-VN" dirty="0">
              <a:latin typeface="Times New Roman" panose="02020603050405020304" charset="0"/>
              <a:cs typeface="Times New Roman" panose="02020603050405020304" charset="0"/>
            </a:endParaRPr>
          </a:p>
          <a:p>
            <a:pPr marL="0" indent="0" algn="just">
              <a:lnSpc>
                <a:spcPct val="120000"/>
              </a:lnSpc>
              <a:spcAft>
                <a:spcPts val="0"/>
              </a:spcAft>
              <a:buFont typeface="Wingdings" panose="05000000000000000000" charset="0"/>
              <a:buNone/>
            </a:pPr>
            <a:endParaRPr lang="vi-VN" dirty="0">
              <a:latin typeface="Times New Roman" panose="02020603050405020304" charset="0"/>
              <a:cs typeface="Times New Roman" panose="02020603050405020304" charset="0"/>
            </a:endParaRPr>
          </a:p>
        </p:txBody>
      </p:sp>
      <p:sp>
        <p:nvSpPr>
          <p:cNvPr id="9" name="Text Box 8"/>
          <p:cNvSpPr txBox="1"/>
          <p:nvPr/>
        </p:nvSpPr>
        <p:spPr>
          <a:xfrm>
            <a:off x="7440930" y="5537200"/>
            <a:ext cx="4064000" cy="829945"/>
          </a:xfrm>
          <a:prstGeom prst="rect">
            <a:avLst/>
          </a:prstGeom>
          <a:noFill/>
        </p:spPr>
        <p:txBody>
          <a:bodyPr wrap="square" rtlCol="0">
            <a:spAutoFit/>
          </a:bodyPr>
          <a:p>
            <a:pPr algn="ctr"/>
            <a:r>
              <a:rPr lang="vi-VN" altLang="en-US" sz="2400" b="1" i="1">
                <a:solidFill>
                  <a:srgbClr val="7030A0"/>
                </a:solidFill>
                <a:latin typeface="Times New Roman" panose="02020603050405020304" charset="0"/>
                <a:cs typeface="Times New Roman" panose="02020603050405020304" charset="0"/>
              </a:rPr>
              <a:t>Hình 2 - Nguyên lý cấu </a:t>
            </a:r>
            <a:r>
              <a:rPr lang="vi-VN" altLang="en-US" sz="2400" b="1" i="1">
                <a:solidFill>
                  <a:srgbClr val="7030A0"/>
                </a:solidFill>
                <a:latin typeface="Times New Roman" panose="02020603050405020304" charset="0"/>
                <a:cs typeface="Times New Roman" panose="02020603050405020304" charset="0"/>
              </a:rPr>
              <a:t>tạo </a:t>
            </a:r>
            <a:r>
              <a:rPr lang="vi-VN" altLang="en-US" sz="2400" b="1" i="1">
                <a:solidFill>
                  <a:srgbClr val="7030A0"/>
                </a:solidFill>
                <a:latin typeface="Times New Roman" panose="02020603050405020304" charset="0"/>
                <a:cs typeface="Times New Roman" panose="02020603050405020304" charset="0"/>
              </a:rPr>
              <a:t>Nhà máy Thủy điện tích </a:t>
            </a:r>
            <a:r>
              <a:rPr lang="vi-VN" altLang="en-US" sz="2400" b="1" i="1">
                <a:solidFill>
                  <a:srgbClr val="7030A0"/>
                </a:solidFill>
                <a:latin typeface="Times New Roman" panose="02020603050405020304" charset="0"/>
                <a:cs typeface="Times New Roman" panose="02020603050405020304" charset="0"/>
              </a:rPr>
              <a:t>năng</a:t>
            </a:r>
            <a:endParaRPr lang="vi-VN" altLang="en-US" sz="2400" b="1" i="1">
              <a:solidFill>
                <a:srgbClr val="7030A0"/>
              </a:solidFill>
              <a:latin typeface="Times New Roman" panose="02020603050405020304" charset="0"/>
              <a:cs typeface="Times New Roman" panose="02020603050405020304" charset="0"/>
            </a:endParaRPr>
          </a:p>
        </p:txBody>
      </p:sp>
      <p:pic>
        <p:nvPicPr>
          <p:cNvPr id="4" name="Picture 2"/>
          <p:cNvPicPr>
            <a:picLocks noChangeAspect="1"/>
          </p:cNvPicPr>
          <p:nvPr/>
        </p:nvPicPr>
        <p:blipFill>
          <a:blip r:embed="rId1"/>
          <a:srcRect t="12962"/>
          <a:stretch>
            <a:fillRect/>
          </a:stretch>
        </p:blipFill>
        <p:spPr>
          <a:xfrm>
            <a:off x="6918960" y="1708785"/>
            <a:ext cx="5107305" cy="369697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ltLang="en-US" sz="3200" b="1" dirty="0">
                <a:solidFill>
                  <a:srgbClr val="FF0000"/>
                </a:solidFill>
                <a:latin typeface="Times New Roman" panose="02020603050405020304" charset="0"/>
                <a:cs typeface="Times New Roman" panose="02020603050405020304" charset="0"/>
              </a:rPr>
              <a:t>1 Nêu vấn </a:t>
            </a:r>
            <a:r>
              <a:rPr lang="vi-VN" altLang="en-US" sz="3200" b="1" dirty="0">
                <a:solidFill>
                  <a:srgbClr val="FF0000"/>
                </a:solidFill>
                <a:latin typeface="Times New Roman" panose="02020603050405020304" charset="0"/>
                <a:cs typeface="Times New Roman" panose="02020603050405020304" charset="0"/>
              </a:rPr>
              <a:t>đề</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576705"/>
            <a:ext cx="5535295" cy="4351655"/>
          </a:xfrm>
        </p:spPr>
        <p:txBody>
          <a:bodyPr>
            <a:normAutofit lnSpcReduction="20000"/>
          </a:bodyPr>
          <a:lstStyle/>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Nguyên lý hoạt </a:t>
            </a:r>
            <a:r>
              <a:rPr lang="vi-VN" altLang="en-US" dirty="0">
                <a:latin typeface="Times New Roman" panose="02020603050405020304" charset="0"/>
                <a:cs typeface="Times New Roman" panose="02020603050405020304" charset="0"/>
              </a:rPr>
              <a:t>động của </a:t>
            </a:r>
            <a:r>
              <a:rPr lang="vi-VN" altLang="en-US" dirty="0">
                <a:latin typeface="Times New Roman" panose="02020603050405020304" charset="0"/>
                <a:cs typeface="Times New Roman" panose="02020603050405020304" charset="0"/>
              </a:rPr>
              <a:t>Nhà máy Thủy điện tích năng:  </a:t>
            </a:r>
            <a:endParaRPr lang="vi-VN" altLang="en-US" dirty="0">
              <a:latin typeface="Times New Roman" panose="02020603050405020304" charset="0"/>
              <a:cs typeface="Times New Roman" panose="02020603050405020304" charset="0"/>
            </a:endParaRPr>
          </a:p>
          <a:p>
            <a:pPr marL="0" indent="457200" algn="just">
              <a:lnSpc>
                <a:spcPct val="120000"/>
              </a:lnSpc>
              <a:spcAft>
                <a:spcPts val="0"/>
              </a:spcAft>
              <a:buNone/>
            </a:pPr>
            <a:r>
              <a:rPr lang="vi-VN" altLang="en-US" b="1" dirty="0">
                <a:solidFill>
                  <a:srgbClr val="00B050"/>
                </a:solidFill>
                <a:latin typeface="Times New Roman" panose="02020603050405020304" charset="0"/>
                <a:cs typeface="Times New Roman" panose="02020603050405020304" charset="0"/>
              </a:rPr>
              <a:t>-</a:t>
            </a:r>
            <a:r>
              <a:rPr lang="vi-VN" altLang="en-US" b="1" dirty="0">
                <a:latin typeface="Times New Roman" panose="02020603050405020304" charset="0"/>
                <a:cs typeface="Times New Roman" panose="02020603050405020304" charset="0"/>
              </a:rPr>
              <a:t> </a:t>
            </a:r>
            <a:r>
              <a:rPr lang="vi-VN" altLang="en-US" b="1" dirty="0">
                <a:solidFill>
                  <a:srgbClr val="00B050"/>
                </a:solidFill>
                <a:latin typeface="Times New Roman" panose="02020603050405020304" charset="0"/>
                <a:cs typeface="Times New Roman" panose="02020603050405020304" charset="0"/>
              </a:rPr>
              <a:t>Ở chế độ bơm</a:t>
            </a:r>
            <a:endParaRPr lang="vi-VN" altLang="en-US" b="1" dirty="0">
              <a:latin typeface="Times New Roman" panose="02020603050405020304" charset="0"/>
              <a:cs typeface="Times New Roman" panose="02020603050405020304" charset="0"/>
            </a:endParaRPr>
          </a:p>
          <a:p>
            <a:pPr marL="457200" indent="-457200" algn="just">
              <a:lnSpc>
                <a:spcPct val="120000"/>
              </a:lnSpc>
              <a:spcAft>
                <a:spcPts val="0"/>
              </a:spcAft>
              <a:buFont typeface="Wingdings" panose="05000000000000000000" charset="0"/>
              <a:buChar char="ü"/>
            </a:pPr>
            <a:r>
              <a:rPr lang="vi-VN" dirty="0">
                <a:latin typeface="Times New Roman" panose="02020603050405020304" charset="0"/>
                <a:cs typeface="Times New Roman" panose="02020603050405020304" charset="0"/>
              </a:rPr>
              <a:t>Nước được bơm từ hồ chứa dưới thấp đẩy trở lại hồ chứa trên </a:t>
            </a:r>
            <a:r>
              <a:rPr lang="vi-VN" dirty="0">
                <a:latin typeface="Times New Roman" panose="02020603050405020304" charset="0"/>
                <a:cs typeface="Times New Roman" panose="02020603050405020304" charset="0"/>
              </a:rPr>
              <a:t>cao.</a:t>
            </a:r>
            <a:endParaRPr lang="vi-VN" dirty="0">
              <a:latin typeface="Times New Roman" panose="02020603050405020304" charset="0"/>
              <a:cs typeface="Times New Roman" panose="02020603050405020304" charset="0"/>
            </a:endParaRPr>
          </a:p>
          <a:p>
            <a:pPr marL="457200" indent="-457200" algn="just">
              <a:lnSpc>
                <a:spcPct val="120000"/>
              </a:lnSpc>
              <a:spcAft>
                <a:spcPts val="0"/>
              </a:spcAft>
              <a:buFont typeface="Wingdings" panose="05000000000000000000" charset="0"/>
              <a:buChar char="ü"/>
            </a:pPr>
            <a:r>
              <a:rPr lang="vi-VN" dirty="0">
                <a:latin typeface="Times New Roman" panose="02020603050405020304" charset="0"/>
                <a:cs typeface="Times New Roman" panose="02020603050405020304" charset="0"/>
              </a:rPr>
              <a:t>Động cơ tiêu thụ điện </a:t>
            </a:r>
            <a:r>
              <a:rPr lang="vi-VN" dirty="0">
                <a:latin typeface="Times New Roman" panose="02020603050405020304" charset="0"/>
                <a:cs typeface="Times New Roman" panose="02020603050405020304" charset="0"/>
              </a:rPr>
              <a:t>năng.</a:t>
            </a:r>
            <a:endParaRPr lang="vi-VN" dirty="0">
              <a:latin typeface="Times New Roman" panose="02020603050405020304" charset="0"/>
              <a:cs typeface="Times New Roman" panose="02020603050405020304" charset="0"/>
            </a:endParaRPr>
          </a:p>
          <a:p>
            <a:pPr marL="457200" indent="-457200" algn="just">
              <a:lnSpc>
                <a:spcPct val="120000"/>
              </a:lnSpc>
              <a:spcAft>
                <a:spcPts val="0"/>
              </a:spcAft>
              <a:buFont typeface="Wingdings" panose="05000000000000000000" charset="0"/>
              <a:buChar char="ü"/>
            </a:pPr>
            <a:r>
              <a:rPr lang="vi-VN" dirty="0">
                <a:latin typeface="Times New Roman" panose="02020603050405020304" charset="0"/>
                <a:cs typeface="Times New Roman" panose="02020603050405020304" charset="0"/>
              </a:rPr>
              <a:t>Nước được tích trữ năng lượng dưới dạng thế </a:t>
            </a:r>
            <a:r>
              <a:rPr lang="vi-VN" dirty="0">
                <a:latin typeface="Times New Roman" panose="02020603050405020304" charset="0"/>
                <a:cs typeface="Times New Roman" panose="02020603050405020304" charset="0"/>
              </a:rPr>
              <a:t>năng.</a:t>
            </a:r>
            <a:endParaRPr lang="vi-VN" dirty="0">
              <a:latin typeface="Times New Roman" panose="02020603050405020304" charset="0"/>
              <a:cs typeface="Times New Roman" panose="02020603050405020304" charset="0"/>
            </a:endParaRPr>
          </a:p>
        </p:txBody>
      </p:sp>
      <p:sp>
        <p:nvSpPr>
          <p:cNvPr id="9" name="Text Box 8"/>
          <p:cNvSpPr txBox="1"/>
          <p:nvPr/>
        </p:nvSpPr>
        <p:spPr>
          <a:xfrm>
            <a:off x="7440930" y="5537200"/>
            <a:ext cx="4064000" cy="829945"/>
          </a:xfrm>
          <a:prstGeom prst="rect">
            <a:avLst/>
          </a:prstGeom>
          <a:noFill/>
        </p:spPr>
        <p:txBody>
          <a:bodyPr wrap="square" rtlCol="0">
            <a:spAutoFit/>
          </a:bodyPr>
          <a:p>
            <a:pPr algn="ctr"/>
            <a:r>
              <a:rPr lang="vi-VN" altLang="en-US" sz="2400" b="1" i="1">
                <a:solidFill>
                  <a:srgbClr val="7030A0"/>
                </a:solidFill>
                <a:latin typeface="Times New Roman" panose="02020603050405020304" charset="0"/>
                <a:cs typeface="Times New Roman" panose="02020603050405020304" charset="0"/>
              </a:rPr>
              <a:t>Hình 2 - Nguyên lý cấu </a:t>
            </a:r>
            <a:r>
              <a:rPr lang="vi-VN" altLang="en-US" sz="2400" b="1" i="1">
                <a:solidFill>
                  <a:srgbClr val="7030A0"/>
                </a:solidFill>
                <a:latin typeface="Times New Roman" panose="02020603050405020304" charset="0"/>
                <a:cs typeface="Times New Roman" panose="02020603050405020304" charset="0"/>
              </a:rPr>
              <a:t>tạo </a:t>
            </a:r>
            <a:r>
              <a:rPr lang="vi-VN" altLang="en-US" sz="2400" b="1" i="1">
                <a:solidFill>
                  <a:srgbClr val="7030A0"/>
                </a:solidFill>
                <a:latin typeface="Times New Roman" panose="02020603050405020304" charset="0"/>
                <a:cs typeface="Times New Roman" panose="02020603050405020304" charset="0"/>
              </a:rPr>
              <a:t>Nhà máy Thủy điện tích </a:t>
            </a:r>
            <a:r>
              <a:rPr lang="vi-VN" altLang="en-US" sz="2400" b="1" i="1">
                <a:solidFill>
                  <a:srgbClr val="7030A0"/>
                </a:solidFill>
                <a:latin typeface="Times New Roman" panose="02020603050405020304" charset="0"/>
                <a:cs typeface="Times New Roman" panose="02020603050405020304" charset="0"/>
              </a:rPr>
              <a:t>năng</a:t>
            </a:r>
            <a:endParaRPr lang="vi-VN" altLang="en-US" sz="2400" b="1" i="1">
              <a:solidFill>
                <a:srgbClr val="7030A0"/>
              </a:solidFill>
              <a:latin typeface="Times New Roman" panose="02020603050405020304" charset="0"/>
              <a:cs typeface="Times New Roman" panose="02020603050405020304" charset="0"/>
            </a:endParaRPr>
          </a:p>
        </p:txBody>
      </p:sp>
      <p:pic>
        <p:nvPicPr>
          <p:cNvPr id="4" name="Picture 2"/>
          <p:cNvPicPr>
            <a:picLocks noChangeAspect="1"/>
          </p:cNvPicPr>
          <p:nvPr/>
        </p:nvPicPr>
        <p:blipFill>
          <a:blip r:embed="rId1"/>
          <a:srcRect t="12962"/>
          <a:stretch>
            <a:fillRect/>
          </a:stretch>
        </p:blipFill>
        <p:spPr>
          <a:xfrm>
            <a:off x="6918960" y="1708785"/>
            <a:ext cx="5107305" cy="369697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ltLang="en-US" sz="3200" b="1" dirty="0">
                <a:solidFill>
                  <a:srgbClr val="FF0000"/>
                </a:solidFill>
                <a:latin typeface="Times New Roman" panose="02020603050405020304" charset="0"/>
                <a:cs typeface="Times New Roman" panose="02020603050405020304" charset="0"/>
              </a:rPr>
              <a:t>1 Nêu vấn </a:t>
            </a:r>
            <a:r>
              <a:rPr lang="vi-VN" altLang="en-US" sz="3200" b="1" dirty="0">
                <a:solidFill>
                  <a:srgbClr val="FF0000"/>
                </a:solidFill>
                <a:latin typeface="Times New Roman" panose="02020603050405020304" charset="0"/>
                <a:cs typeface="Times New Roman" panose="02020603050405020304" charset="0"/>
              </a:rPr>
              <a:t>đề</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576705"/>
            <a:ext cx="5535295" cy="4351655"/>
          </a:xfrm>
        </p:spPr>
        <p:txBody>
          <a:bodyPr>
            <a:normAutofit lnSpcReduction="20000"/>
          </a:bodyPr>
          <a:lstStyle/>
          <a:p>
            <a:pPr marL="0" indent="457200" algn="just">
              <a:lnSpc>
                <a:spcPct val="120000"/>
              </a:lnSpc>
              <a:spcAft>
                <a:spcPts val="0"/>
              </a:spcAft>
              <a:buNone/>
            </a:pPr>
            <a:r>
              <a:rPr lang="vi-VN" altLang="en-US" dirty="0">
                <a:latin typeface="Times New Roman" panose="02020603050405020304" charset="0"/>
                <a:cs typeface="Times New Roman" panose="02020603050405020304" charset="0"/>
              </a:rPr>
              <a:t>Nguyên </a:t>
            </a:r>
            <a:r>
              <a:rPr lang="vi-VN" altLang="en-US" dirty="0">
                <a:latin typeface="Times New Roman" panose="02020603050405020304" charset="0"/>
                <a:cs typeface="Times New Roman" panose="02020603050405020304" charset="0"/>
              </a:rPr>
              <a:t>tắc hoạt </a:t>
            </a:r>
            <a:r>
              <a:rPr lang="vi-VN" altLang="en-US" dirty="0">
                <a:latin typeface="Times New Roman" panose="02020603050405020304" charset="0"/>
                <a:cs typeface="Times New Roman" panose="02020603050405020304" charset="0"/>
              </a:rPr>
              <a:t>động của </a:t>
            </a:r>
            <a:r>
              <a:rPr lang="vi-VN" altLang="en-US" dirty="0">
                <a:latin typeface="Times New Roman" panose="02020603050405020304" charset="0"/>
                <a:cs typeface="Times New Roman" panose="02020603050405020304" charset="0"/>
              </a:rPr>
              <a:t>Nhà máy Thủy điện tích năng:  </a:t>
            </a:r>
            <a:endParaRPr lang="vi-VN" altLang="en-US" b="1" dirty="0">
              <a:latin typeface="Times New Roman" panose="02020603050405020304" charset="0"/>
              <a:cs typeface="Times New Roman" panose="02020603050405020304" charset="0"/>
            </a:endParaRPr>
          </a:p>
          <a:p>
            <a:pPr marL="457200" indent="-457200" algn="just">
              <a:lnSpc>
                <a:spcPct val="120000"/>
              </a:lnSpc>
              <a:spcAft>
                <a:spcPts val="0"/>
              </a:spcAft>
              <a:buFont typeface="Wingdings" panose="05000000000000000000" charset="0"/>
              <a:buChar char="ü"/>
            </a:pPr>
            <a:r>
              <a:rPr lang="vi-VN" dirty="0">
                <a:latin typeface="Times New Roman" panose="02020603050405020304" charset="0"/>
                <a:cs typeface="Times New Roman" panose="02020603050405020304" charset="0"/>
              </a:rPr>
              <a:t>Tiêu thụ điện năng khi dư tải trên lưới và tích trữ lượng năng lượng </a:t>
            </a:r>
            <a:r>
              <a:rPr lang="vi-VN" dirty="0">
                <a:latin typeface="Times New Roman" panose="02020603050405020304" charset="0"/>
                <a:cs typeface="Times New Roman" panose="02020603050405020304" charset="0"/>
              </a:rPr>
              <a:t>này.</a:t>
            </a:r>
            <a:endParaRPr lang="vi-VN" dirty="0">
              <a:latin typeface="Times New Roman" panose="02020603050405020304" charset="0"/>
              <a:cs typeface="Times New Roman" panose="02020603050405020304" charset="0"/>
            </a:endParaRPr>
          </a:p>
          <a:p>
            <a:pPr marL="457200" indent="-457200" algn="just">
              <a:lnSpc>
                <a:spcPct val="120000"/>
              </a:lnSpc>
              <a:spcAft>
                <a:spcPts val="0"/>
              </a:spcAft>
              <a:buFont typeface="Wingdings" panose="05000000000000000000" charset="0"/>
              <a:buChar char="ü"/>
            </a:pPr>
            <a:r>
              <a:rPr lang="vi-VN" dirty="0">
                <a:latin typeface="Times New Roman" panose="02020603050405020304" charset="0"/>
                <a:cs typeface="Times New Roman" panose="02020603050405020304" charset="0"/>
              </a:rPr>
              <a:t>Phát điện bù công suất khi xảy ra thiếu hụt công suất lưới </a:t>
            </a:r>
            <a:r>
              <a:rPr lang="vi-VN" dirty="0">
                <a:latin typeface="Times New Roman" panose="02020603050405020304" charset="0"/>
                <a:cs typeface="Times New Roman" panose="02020603050405020304" charset="0"/>
              </a:rPr>
              <a:t>điện.</a:t>
            </a:r>
            <a:endParaRPr lang="vi-VN" dirty="0">
              <a:latin typeface="Times New Roman" panose="02020603050405020304" charset="0"/>
              <a:cs typeface="Times New Roman" panose="02020603050405020304" charset="0"/>
            </a:endParaRPr>
          </a:p>
          <a:p>
            <a:pPr marL="457200" indent="-457200" algn="just">
              <a:lnSpc>
                <a:spcPct val="120000"/>
              </a:lnSpc>
              <a:spcAft>
                <a:spcPts val="0"/>
              </a:spcAft>
              <a:buFont typeface="Wingdings" panose="05000000000000000000" charset="0"/>
              <a:buChar char="ü"/>
            </a:pPr>
            <a:r>
              <a:rPr lang="vi-VN" dirty="0">
                <a:latin typeface="Times New Roman" panose="02020603050405020304" charset="0"/>
                <a:cs typeface="Times New Roman" panose="02020603050405020304" charset="0"/>
              </a:rPr>
              <a:t>Làm việc theo chu kỳ trong </a:t>
            </a:r>
            <a:r>
              <a:rPr lang="vi-VN" dirty="0">
                <a:latin typeface="Times New Roman" panose="02020603050405020304" charset="0"/>
                <a:cs typeface="Times New Roman" panose="02020603050405020304" charset="0"/>
              </a:rPr>
              <a:t>ngày.</a:t>
            </a:r>
            <a:endParaRPr lang="vi-VN" dirty="0">
              <a:latin typeface="Times New Roman" panose="02020603050405020304" charset="0"/>
              <a:cs typeface="Times New Roman" panose="02020603050405020304" charset="0"/>
            </a:endParaRPr>
          </a:p>
        </p:txBody>
      </p:sp>
      <p:sp>
        <p:nvSpPr>
          <p:cNvPr id="9" name="Text Box 8"/>
          <p:cNvSpPr txBox="1"/>
          <p:nvPr/>
        </p:nvSpPr>
        <p:spPr>
          <a:xfrm>
            <a:off x="7440930" y="5537200"/>
            <a:ext cx="4064000" cy="829945"/>
          </a:xfrm>
          <a:prstGeom prst="rect">
            <a:avLst/>
          </a:prstGeom>
          <a:noFill/>
        </p:spPr>
        <p:txBody>
          <a:bodyPr wrap="square" rtlCol="0">
            <a:spAutoFit/>
          </a:bodyPr>
          <a:p>
            <a:pPr algn="ctr"/>
            <a:r>
              <a:rPr lang="vi-VN" altLang="en-US" sz="2400" b="1" i="1">
                <a:solidFill>
                  <a:srgbClr val="7030A0"/>
                </a:solidFill>
                <a:latin typeface="Times New Roman" panose="02020603050405020304" charset="0"/>
                <a:cs typeface="Times New Roman" panose="02020603050405020304" charset="0"/>
              </a:rPr>
              <a:t>Hình 2 - Nguyên lý cấu </a:t>
            </a:r>
            <a:r>
              <a:rPr lang="vi-VN" altLang="en-US" sz="2400" b="1" i="1">
                <a:solidFill>
                  <a:srgbClr val="7030A0"/>
                </a:solidFill>
                <a:latin typeface="Times New Roman" panose="02020603050405020304" charset="0"/>
                <a:cs typeface="Times New Roman" panose="02020603050405020304" charset="0"/>
              </a:rPr>
              <a:t>tạo </a:t>
            </a:r>
            <a:r>
              <a:rPr lang="vi-VN" altLang="en-US" sz="2400" b="1" i="1">
                <a:solidFill>
                  <a:srgbClr val="7030A0"/>
                </a:solidFill>
                <a:latin typeface="Times New Roman" panose="02020603050405020304" charset="0"/>
                <a:cs typeface="Times New Roman" panose="02020603050405020304" charset="0"/>
              </a:rPr>
              <a:t>Nhà máy Thủy điện tích </a:t>
            </a:r>
            <a:r>
              <a:rPr lang="vi-VN" altLang="en-US" sz="2400" b="1" i="1">
                <a:solidFill>
                  <a:srgbClr val="7030A0"/>
                </a:solidFill>
                <a:latin typeface="Times New Roman" panose="02020603050405020304" charset="0"/>
                <a:cs typeface="Times New Roman" panose="02020603050405020304" charset="0"/>
              </a:rPr>
              <a:t>năng</a:t>
            </a:r>
            <a:endParaRPr lang="vi-VN" altLang="en-US" sz="2400" b="1" i="1">
              <a:solidFill>
                <a:srgbClr val="7030A0"/>
              </a:solidFill>
              <a:latin typeface="Times New Roman" panose="02020603050405020304" charset="0"/>
              <a:cs typeface="Times New Roman" panose="02020603050405020304" charset="0"/>
            </a:endParaRPr>
          </a:p>
        </p:txBody>
      </p:sp>
      <p:pic>
        <p:nvPicPr>
          <p:cNvPr id="4" name="Picture 2"/>
          <p:cNvPicPr>
            <a:picLocks noChangeAspect="1"/>
          </p:cNvPicPr>
          <p:nvPr/>
        </p:nvPicPr>
        <p:blipFill>
          <a:blip r:embed="rId1"/>
          <a:srcRect t="12962"/>
          <a:stretch>
            <a:fillRect/>
          </a:stretch>
        </p:blipFill>
        <p:spPr>
          <a:xfrm>
            <a:off x="6918960" y="1708785"/>
            <a:ext cx="5107305" cy="36969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ltLang="en-US" sz="3200" b="1" dirty="0">
                <a:solidFill>
                  <a:srgbClr val="FF0000"/>
                </a:solidFill>
                <a:latin typeface="Times New Roman" panose="02020603050405020304" charset="0"/>
                <a:cs typeface="Times New Roman" panose="02020603050405020304" charset="0"/>
              </a:rPr>
              <a:t>1 Nêu vấn </a:t>
            </a:r>
            <a:r>
              <a:rPr lang="vi-VN" altLang="en-US" sz="3200" b="1" dirty="0">
                <a:solidFill>
                  <a:srgbClr val="FF0000"/>
                </a:solidFill>
                <a:latin typeface="Times New Roman" panose="02020603050405020304" charset="0"/>
                <a:cs typeface="Times New Roman" panose="02020603050405020304" charset="0"/>
              </a:rPr>
              <a:t>đề</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576705"/>
            <a:ext cx="5535295" cy="4351655"/>
          </a:xfrm>
        </p:spPr>
        <p:txBody>
          <a:bodyPr>
            <a:normAutofit lnSpcReduction="20000"/>
          </a:bodyPr>
          <a:lstStyle/>
          <a:p>
            <a:pPr marL="0" indent="457200" algn="just">
              <a:lnSpc>
                <a:spcPct val="120000"/>
              </a:lnSpc>
              <a:spcAft>
                <a:spcPts val="0"/>
              </a:spcAft>
              <a:buNone/>
            </a:pPr>
            <a:r>
              <a:rPr lang="vi-VN" altLang="en-US" dirty="0">
                <a:solidFill>
                  <a:srgbClr val="7030A0"/>
                </a:solidFill>
                <a:latin typeface="Times New Roman" panose="02020603050405020304" charset="0"/>
                <a:cs typeface="Times New Roman" panose="02020603050405020304" charset="0"/>
              </a:rPr>
              <a:t>Hiệu quả của Nhà máy Thủy điện tích năng:</a:t>
            </a:r>
            <a:r>
              <a:rPr lang="vi-VN" altLang="en-US" dirty="0">
                <a:latin typeface="Times New Roman" panose="02020603050405020304" charset="0"/>
                <a:cs typeface="Times New Roman" panose="02020603050405020304" charset="0"/>
              </a:rPr>
              <a:t>  </a:t>
            </a:r>
            <a:endParaRPr lang="vi-VN" altLang="en-US" b="1" dirty="0">
              <a:latin typeface="Times New Roman" panose="02020603050405020304" charset="0"/>
              <a:cs typeface="Times New Roman" panose="02020603050405020304" charset="0"/>
            </a:endParaRPr>
          </a:p>
          <a:p>
            <a:pPr algn="just">
              <a:lnSpc>
                <a:spcPct val="120000"/>
              </a:lnSpc>
              <a:spcAft>
                <a:spcPts val="0"/>
              </a:spcAft>
              <a:buFont typeface="Wingdings" panose="05000000000000000000" charset="0"/>
              <a:buChar char="Ø"/>
            </a:pPr>
            <a:r>
              <a:rPr lang="vi-VN" dirty="0">
                <a:latin typeface="Times New Roman" panose="02020603050405020304" charset="0"/>
                <a:cs typeface="Times New Roman" panose="02020603050405020304" charset="0"/>
              </a:rPr>
              <a:t> Khả năng đáp ứng công suất phát điện khi được huy động;</a:t>
            </a:r>
            <a:endParaRPr lang="vi-VN" dirty="0">
              <a:latin typeface="Times New Roman" panose="02020603050405020304" charset="0"/>
              <a:cs typeface="Times New Roman" panose="02020603050405020304" charset="0"/>
            </a:endParaRPr>
          </a:p>
          <a:p>
            <a:pPr algn="just">
              <a:lnSpc>
                <a:spcPct val="120000"/>
              </a:lnSpc>
              <a:spcAft>
                <a:spcPts val="0"/>
              </a:spcAft>
              <a:buFont typeface="Wingdings" panose="05000000000000000000" charset="0"/>
              <a:buChar char="Ø"/>
            </a:pPr>
            <a:r>
              <a:rPr lang="vi-VN" dirty="0">
                <a:latin typeface="Times New Roman" panose="02020603050405020304" charset="0"/>
                <a:cs typeface="Times New Roman" panose="02020603050405020304" charset="0"/>
              </a:rPr>
              <a:t> Phạm vi điều chỉnh công suất phát </a:t>
            </a:r>
            <a:r>
              <a:rPr lang="vi-VN" dirty="0">
                <a:latin typeface="Times New Roman" panose="02020603050405020304" charset="0"/>
                <a:cs typeface="Times New Roman" panose="02020603050405020304" charset="0"/>
              </a:rPr>
              <a:t>điện;</a:t>
            </a:r>
            <a:endParaRPr lang="vi-VN" dirty="0">
              <a:latin typeface="Times New Roman" panose="02020603050405020304" charset="0"/>
              <a:cs typeface="Times New Roman" panose="02020603050405020304" charset="0"/>
            </a:endParaRPr>
          </a:p>
          <a:p>
            <a:pPr algn="just">
              <a:lnSpc>
                <a:spcPct val="120000"/>
              </a:lnSpc>
              <a:spcAft>
                <a:spcPts val="0"/>
              </a:spcAft>
              <a:buFont typeface="Wingdings" panose="05000000000000000000" charset="0"/>
              <a:buChar char="Ø"/>
            </a:pPr>
            <a:r>
              <a:rPr lang="vi-VN" dirty="0">
                <a:latin typeface="Times New Roman" panose="02020603050405020304" charset="0"/>
                <a:cs typeface="Times New Roman" panose="02020603050405020304" charset="0"/>
              </a:rPr>
              <a:t> Tính toán thủy lực và năng lượng như thế </a:t>
            </a:r>
            <a:r>
              <a:rPr lang="vi-VN" dirty="0">
                <a:latin typeface="Times New Roman" panose="02020603050405020304" charset="0"/>
                <a:cs typeface="Times New Roman" panose="02020603050405020304" charset="0"/>
              </a:rPr>
              <a:t>nào?</a:t>
            </a:r>
            <a:endParaRPr lang="vi-VN" dirty="0">
              <a:latin typeface="Times New Roman" panose="02020603050405020304" charset="0"/>
              <a:cs typeface="Times New Roman" panose="02020603050405020304" charset="0"/>
            </a:endParaRPr>
          </a:p>
        </p:txBody>
      </p:sp>
      <p:sp>
        <p:nvSpPr>
          <p:cNvPr id="9" name="Text Box 8"/>
          <p:cNvSpPr txBox="1"/>
          <p:nvPr/>
        </p:nvSpPr>
        <p:spPr>
          <a:xfrm>
            <a:off x="7440930" y="5537200"/>
            <a:ext cx="4064000" cy="829945"/>
          </a:xfrm>
          <a:prstGeom prst="rect">
            <a:avLst/>
          </a:prstGeom>
          <a:noFill/>
        </p:spPr>
        <p:txBody>
          <a:bodyPr wrap="square" rtlCol="0">
            <a:spAutoFit/>
          </a:bodyPr>
          <a:p>
            <a:pPr algn="ctr"/>
            <a:r>
              <a:rPr lang="vi-VN" altLang="en-US" sz="2400" b="1" i="1">
                <a:solidFill>
                  <a:srgbClr val="7030A0"/>
                </a:solidFill>
                <a:latin typeface="Times New Roman" panose="02020603050405020304" charset="0"/>
                <a:cs typeface="Times New Roman" panose="02020603050405020304" charset="0"/>
              </a:rPr>
              <a:t>Hình 2 - Nguyên lý cấu </a:t>
            </a:r>
            <a:r>
              <a:rPr lang="vi-VN" altLang="en-US" sz="2400" b="1" i="1">
                <a:solidFill>
                  <a:srgbClr val="7030A0"/>
                </a:solidFill>
                <a:latin typeface="Times New Roman" panose="02020603050405020304" charset="0"/>
                <a:cs typeface="Times New Roman" panose="02020603050405020304" charset="0"/>
              </a:rPr>
              <a:t>tạo </a:t>
            </a:r>
            <a:r>
              <a:rPr lang="vi-VN" altLang="en-US" sz="2400" b="1" i="1">
                <a:solidFill>
                  <a:srgbClr val="7030A0"/>
                </a:solidFill>
                <a:latin typeface="Times New Roman" panose="02020603050405020304" charset="0"/>
                <a:cs typeface="Times New Roman" panose="02020603050405020304" charset="0"/>
              </a:rPr>
              <a:t>Nhà máy Thủy điện tích </a:t>
            </a:r>
            <a:r>
              <a:rPr lang="vi-VN" altLang="en-US" sz="2400" b="1" i="1">
                <a:solidFill>
                  <a:srgbClr val="7030A0"/>
                </a:solidFill>
                <a:latin typeface="Times New Roman" panose="02020603050405020304" charset="0"/>
                <a:cs typeface="Times New Roman" panose="02020603050405020304" charset="0"/>
              </a:rPr>
              <a:t>năng</a:t>
            </a:r>
            <a:endParaRPr lang="vi-VN" altLang="en-US" sz="2400" b="1" i="1">
              <a:solidFill>
                <a:srgbClr val="7030A0"/>
              </a:solidFill>
              <a:latin typeface="Times New Roman" panose="02020603050405020304" charset="0"/>
              <a:cs typeface="Times New Roman" panose="02020603050405020304" charset="0"/>
            </a:endParaRPr>
          </a:p>
        </p:txBody>
      </p:sp>
      <p:pic>
        <p:nvPicPr>
          <p:cNvPr id="4" name="Picture 2"/>
          <p:cNvPicPr>
            <a:picLocks noChangeAspect="1"/>
          </p:cNvPicPr>
          <p:nvPr/>
        </p:nvPicPr>
        <p:blipFill>
          <a:blip r:embed="rId1"/>
          <a:srcRect t="12962"/>
          <a:stretch>
            <a:fillRect/>
          </a:stretch>
        </p:blipFill>
        <p:spPr>
          <a:xfrm>
            <a:off x="6918960" y="1708785"/>
            <a:ext cx="5107305" cy="36969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edge/>
      </p:transition>
    </mc:Choice>
    <mc:Fallback>
      <p:transition spd="slow">
        <p:wedg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557206"/>
            <a:ext cx="10515600" cy="866791"/>
          </a:xfrm>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6930" y="1580515"/>
            <a:ext cx="6045835" cy="4516120"/>
          </a:xfrm>
        </p:spPr>
        <p:txBody>
          <a:bodyPr>
            <a:normAutofit/>
          </a:bodyPr>
          <a:lstStyle/>
          <a:p>
            <a:pPr marL="0" indent="0">
              <a:buNone/>
            </a:pPr>
            <a:r>
              <a:rPr lang="vi-VN" altLang="en-US" b="1" dirty="0">
                <a:solidFill>
                  <a:srgbClr val="00B050"/>
                </a:solidFill>
                <a:latin typeface="Times New Roman" panose="02020603050405020304" charset="0"/>
                <a:cs typeface="Times New Roman" panose="02020603050405020304" charset="0"/>
              </a:rPr>
              <a:t>2.1 Công thức tổng quát xác định tổn thất dọc </a:t>
            </a:r>
            <a:r>
              <a:rPr lang="vi-VN" altLang="en-US" b="1" dirty="0">
                <a:solidFill>
                  <a:srgbClr val="00B050"/>
                </a:solidFill>
                <a:latin typeface="Times New Roman" panose="02020603050405020304" charset="0"/>
                <a:cs typeface="Times New Roman" panose="02020603050405020304" charset="0"/>
              </a:rPr>
              <a:t>đường</a:t>
            </a:r>
            <a:endParaRPr lang="vi-VN" altLang="en-US" b="1" dirty="0">
              <a:solidFill>
                <a:srgbClr val="00B050"/>
              </a:solidFill>
              <a:latin typeface="Times New Roman" panose="02020603050405020304" charset="0"/>
              <a:cs typeface="Times New Roman" panose="02020603050405020304" charset="0"/>
            </a:endParaRPr>
          </a:p>
          <a:p>
            <a:pPr marL="0" indent="0" algn="just">
              <a:buNone/>
            </a:pPr>
            <a:r>
              <a:rPr lang="en-US" dirty="0" smtClean="0">
                <a:latin typeface="Times New Roman" panose="02020603050405020304" charset="0"/>
                <a:cs typeface="Times New Roman" panose="02020603050405020304" charset="0"/>
              </a:rPr>
              <a:t>	</a:t>
            </a:r>
            <a:r>
              <a:rPr lang="vi-VN" altLang="en-US" dirty="0" smtClean="0">
                <a:latin typeface="Times New Roman" panose="02020603050405020304" charset="0"/>
                <a:cs typeface="Times New Roman" panose="02020603050405020304" charset="0"/>
              </a:rPr>
              <a:t>Tính toán tổn thất thủy lực dòng chảy được khởi xướng bởi nghiên cứu của Chezy năm 1775.</a:t>
            </a:r>
            <a:endParaRPr lang="en-US" dirty="0">
              <a:latin typeface="Times New Roman" panose="02020603050405020304" charset="0"/>
              <a:cs typeface="Times New Roman" panose="02020603050405020304" charset="0"/>
            </a:endParaRPr>
          </a:p>
          <a:p>
            <a:pPr marL="457200" lvl="1" indent="457200">
              <a:buNone/>
            </a:pPr>
            <a:r>
              <a:rPr lang="vi-VN" altLang="en-US" sz="2800" dirty="0">
                <a:latin typeface="Times New Roman" panose="02020603050405020304" charset="0"/>
                <a:cs typeface="Times New Roman" panose="02020603050405020304" charset="0"/>
              </a:rPr>
              <a:t>Tiếp theo là các nghiên cứu của:</a:t>
            </a:r>
            <a:endParaRPr lang="vi-VN" altLang="en-US" sz="2800" dirty="0">
              <a:latin typeface="Times New Roman" panose="02020603050405020304" charset="0"/>
              <a:cs typeface="Times New Roman" panose="02020603050405020304" charset="0"/>
            </a:endParaRPr>
          </a:p>
          <a:p>
            <a:pPr marL="457200" lvl="1" indent="457200">
              <a:buNone/>
            </a:pPr>
            <a:r>
              <a:rPr lang="vi-VN" altLang="en-US" sz="2800" dirty="0">
                <a:latin typeface="Times New Roman" panose="02020603050405020304" charset="0"/>
                <a:cs typeface="Times New Roman" panose="02020603050405020304" charset="0"/>
              </a:rPr>
              <a:t>- Hazen Williams năm </a:t>
            </a:r>
            <a:r>
              <a:rPr lang="vi-VN" altLang="en-US" sz="2800" dirty="0">
                <a:latin typeface="Times New Roman" panose="02020603050405020304" charset="0"/>
                <a:cs typeface="Times New Roman" panose="02020603050405020304" charset="0"/>
              </a:rPr>
              <a:t>1902.</a:t>
            </a:r>
            <a:endParaRPr lang="vi-VN" altLang="en-US" sz="2800" dirty="0">
              <a:latin typeface="Times New Roman" panose="02020603050405020304" charset="0"/>
              <a:cs typeface="Times New Roman" panose="02020603050405020304" charset="0"/>
            </a:endParaRPr>
          </a:p>
          <a:p>
            <a:pPr marL="457200" lvl="1" indent="457200">
              <a:buNone/>
            </a:pPr>
            <a:r>
              <a:rPr lang="vi-VN" altLang="en-US" sz="2800" dirty="0">
                <a:latin typeface="Times New Roman" panose="02020603050405020304" charset="0"/>
                <a:cs typeface="Times New Roman" panose="02020603050405020304" charset="0"/>
              </a:rPr>
              <a:t>- Manning năm 1</a:t>
            </a:r>
            <a:r>
              <a:rPr lang="vi-VN" altLang="en-US" sz="2800" dirty="0">
                <a:latin typeface="Times New Roman" panose="02020603050405020304" charset="0"/>
                <a:cs typeface="Times New Roman" panose="02020603050405020304" charset="0"/>
              </a:rPr>
              <a:t>890.</a:t>
            </a:r>
            <a:endParaRPr lang="vi-VN" altLang="en-US" sz="2800" dirty="0">
              <a:latin typeface="Times New Roman" panose="02020603050405020304" charset="0"/>
              <a:cs typeface="Times New Roman" panose="02020603050405020304" charset="0"/>
            </a:endParaRPr>
          </a:p>
          <a:p>
            <a:pPr marL="457200" lvl="1" indent="457200">
              <a:buNone/>
            </a:pPr>
            <a:r>
              <a:rPr lang="vi-VN" altLang="en-US" sz="2800" dirty="0">
                <a:latin typeface="Times New Roman" panose="02020603050405020304" charset="0"/>
                <a:cs typeface="Times New Roman" panose="02020603050405020304" charset="0"/>
              </a:rPr>
              <a:t>- Darcy - Weisbach năm </a:t>
            </a:r>
            <a:r>
              <a:rPr lang="vi-VN" altLang="en-US" sz="2800" dirty="0">
                <a:latin typeface="Times New Roman" panose="02020603050405020304" charset="0"/>
                <a:cs typeface="Times New Roman" panose="02020603050405020304" charset="0"/>
              </a:rPr>
              <a:t>1845.</a:t>
            </a:r>
            <a:endParaRPr lang="vi-VN" altLang="en-US" sz="2800" dirty="0">
              <a:latin typeface="Times New Roman" panose="02020603050405020304" charset="0"/>
              <a:cs typeface="Times New Roman" panose="02020603050405020304" charset="0"/>
            </a:endParaRPr>
          </a:p>
        </p:txBody>
      </p:sp>
      <p:sp>
        <p:nvSpPr>
          <p:cNvPr id="15" name="Content Placeholder 14"/>
          <p:cNvSpPr>
            <a:spLocks noGrp="1"/>
          </p:cNvSpPr>
          <p:nvPr>
            <p:ph sz="half" idx="2"/>
          </p:nvPr>
        </p:nvSpPr>
        <p:spPr>
          <a:xfrm>
            <a:off x="7521618" y="5274413"/>
            <a:ext cx="4310743" cy="791431"/>
          </a:xfrm>
        </p:spPr>
        <p:txBody>
          <a:bodyPr>
            <a:noAutofit/>
          </a:bodyPr>
          <a:lstStyle/>
          <a:p>
            <a:pPr marL="0" indent="0" algn="ctr">
              <a:buNone/>
            </a:pPr>
            <a:r>
              <a:rPr lang="vi-VN" sz="2400" b="1" i="1" dirty="0">
                <a:solidFill>
                  <a:srgbClr val="7030A0"/>
                </a:solidFill>
                <a:latin typeface="Times New Roman" panose="02020603050405020304" charset="0"/>
                <a:cs typeface="Times New Roman" panose="02020603050405020304" charset="0"/>
              </a:rPr>
              <a:t>Hình 3 - Đường dẫn áp lực (</a:t>
            </a:r>
            <a:r>
              <a:rPr lang="vi-VN" sz="2400" b="1" i="1" dirty="0">
                <a:solidFill>
                  <a:srgbClr val="7030A0"/>
                </a:solidFill>
                <a:latin typeface="Times New Roman" panose="02020603050405020304" charset="0"/>
                <a:cs typeface="Times New Roman" panose="02020603050405020304" charset="0"/>
              </a:rPr>
              <a:t>Penstock)</a:t>
            </a:r>
            <a:endParaRPr lang="vi-VN" sz="2400" b="1" i="1" dirty="0">
              <a:solidFill>
                <a:srgbClr val="7030A0"/>
              </a:solidFill>
              <a:latin typeface="Times New Roman" panose="02020603050405020304" charset="0"/>
              <a:cs typeface="Times New Roman" panose="02020603050405020304" charset="0"/>
            </a:endParaRPr>
          </a:p>
        </p:txBody>
      </p:sp>
      <p:pic>
        <p:nvPicPr>
          <p:cNvPr id="2" name="Picture 1"/>
          <p:cNvPicPr/>
          <p:nvPr/>
        </p:nvPicPr>
        <p:blipFill>
          <a:blip r:embed="rId1"/>
          <a:stretch>
            <a:fillRect/>
          </a:stretch>
        </p:blipFill>
        <p:spPr>
          <a:xfrm>
            <a:off x="8183880" y="1661795"/>
            <a:ext cx="2987040" cy="341693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557206"/>
            <a:ext cx="10515600" cy="866791"/>
          </a:xfrm>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6930" y="1580515"/>
            <a:ext cx="5717540" cy="4516120"/>
          </a:xfrm>
        </p:spPr>
        <p:txBody>
          <a:bodyPr>
            <a:normAutofit/>
          </a:bodyPr>
          <a:lstStyle/>
          <a:p>
            <a:pPr marL="0" indent="0" algn="just">
              <a:buNone/>
            </a:pPr>
            <a:r>
              <a:rPr lang="vi-VN" altLang="en-US" b="1" dirty="0">
                <a:solidFill>
                  <a:srgbClr val="00B050"/>
                </a:solidFill>
                <a:latin typeface="Times New Roman" panose="02020603050405020304" charset="0"/>
                <a:cs typeface="Times New Roman" panose="02020603050405020304" charset="0"/>
              </a:rPr>
              <a:t>2.1 Công thức tổng quát xác định tổn thất dọc </a:t>
            </a:r>
            <a:r>
              <a:rPr lang="vi-VN" altLang="en-US" b="1" dirty="0">
                <a:solidFill>
                  <a:srgbClr val="00B050"/>
                </a:solidFill>
                <a:latin typeface="Times New Roman" panose="02020603050405020304" charset="0"/>
                <a:cs typeface="Times New Roman" panose="02020603050405020304" charset="0"/>
              </a:rPr>
              <a:t>đường</a:t>
            </a:r>
            <a:endParaRPr lang="vi-VN" altLang="en-US" b="1" dirty="0">
              <a:solidFill>
                <a:srgbClr val="00B050"/>
              </a:solidFill>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Ban đầu các nghiên cứu tập trung xoay quanh tổn thất dòng chảy trong máng dẫn, kênh hở với vận tốc </a:t>
            </a:r>
            <a:r>
              <a:rPr lang="vi-VN" altLang="en-US" sz="2800" dirty="0">
                <a:latin typeface="Times New Roman" panose="02020603050405020304" charset="0"/>
                <a:cs typeface="Times New Roman" panose="02020603050405020304" charset="0"/>
              </a:rPr>
              <a:t>nhỏ.</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Sau Darcy và Weisbach, Nikurate, White Colerbrook tiếp tục hoàn thiện hơn </a:t>
            </a:r>
            <a:r>
              <a:rPr lang="vi-VN" altLang="en-US" sz="2800" dirty="0">
                <a:latin typeface="Times New Roman" panose="02020603050405020304" charset="0"/>
                <a:cs typeface="Times New Roman" panose="02020603050405020304" charset="0"/>
              </a:rPr>
              <a:t>các cứu thủy lực dòng chảy có áp trong ống dẫn và sau đó là </a:t>
            </a:r>
            <a:r>
              <a:rPr lang="vi-VN" altLang="en-US" sz="2800" dirty="0">
                <a:latin typeface="Times New Roman" panose="02020603050405020304" charset="0"/>
                <a:cs typeface="Times New Roman" panose="02020603050405020304" charset="0"/>
              </a:rPr>
              <a:t>Moody.</a:t>
            </a:r>
            <a:endParaRPr lang="vi-VN" altLang="en-US" sz="2800" dirty="0">
              <a:latin typeface="Times New Roman" panose="02020603050405020304" charset="0"/>
              <a:cs typeface="Times New Roman" panose="02020603050405020304" charset="0"/>
            </a:endParaRPr>
          </a:p>
        </p:txBody>
      </p:sp>
      <p:sp>
        <p:nvSpPr>
          <p:cNvPr id="15" name="Content Placeholder 14"/>
          <p:cNvSpPr>
            <a:spLocks noGrp="1"/>
          </p:cNvSpPr>
          <p:nvPr>
            <p:ph sz="half" idx="2"/>
          </p:nvPr>
        </p:nvSpPr>
        <p:spPr>
          <a:xfrm>
            <a:off x="7385685" y="6154420"/>
            <a:ext cx="3471545" cy="791210"/>
          </a:xfrm>
        </p:spPr>
        <p:txBody>
          <a:bodyPr>
            <a:noAutofit/>
          </a:bodyPr>
          <a:lstStyle/>
          <a:p>
            <a:pPr marL="0" indent="0" algn="ctr">
              <a:buNone/>
            </a:pPr>
            <a:r>
              <a:rPr lang="vi-VN" sz="2400" b="1" i="1" dirty="0">
                <a:solidFill>
                  <a:srgbClr val="7030A0"/>
                </a:solidFill>
                <a:latin typeface="Times New Roman" panose="02020603050405020304" charset="0"/>
                <a:cs typeface="Times New Roman" panose="02020603050405020304" charset="0"/>
              </a:rPr>
              <a:t>Hình 4 - Kênh dẫn nước cổ </a:t>
            </a:r>
            <a:r>
              <a:rPr lang="vi-VN" sz="2400" b="1" i="1" dirty="0">
                <a:solidFill>
                  <a:srgbClr val="7030A0"/>
                </a:solidFill>
                <a:latin typeface="Times New Roman" panose="02020603050405020304" charset="0"/>
                <a:cs typeface="Times New Roman" panose="02020603050405020304" charset="0"/>
              </a:rPr>
              <a:t>đại</a:t>
            </a:r>
            <a:endParaRPr lang="vi-VN" sz="2400" b="1" i="1" dirty="0">
              <a:solidFill>
                <a:srgbClr val="7030A0"/>
              </a:solidFill>
              <a:latin typeface="Times New Roman" panose="02020603050405020304" charset="0"/>
              <a:cs typeface="Times New Roman" panose="02020603050405020304" charset="0"/>
            </a:endParaRPr>
          </a:p>
        </p:txBody>
      </p:sp>
      <p:pic>
        <p:nvPicPr>
          <p:cNvPr id="79878" name="Picture 6" descr="Kết quả hình ảnh cho aquaduct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362825" y="1424305"/>
            <a:ext cx="3494405" cy="23380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p:nvPr/>
        </p:nvPicPr>
        <p:blipFill>
          <a:blip r:embed="rId2"/>
          <a:stretch>
            <a:fillRect/>
          </a:stretch>
        </p:blipFill>
        <p:spPr>
          <a:xfrm>
            <a:off x="7362825" y="3820160"/>
            <a:ext cx="3491230" cy="2276475"/>
          </a:xfrm>
          <a:prstGeom prst="rect">
            <a:avLst/>
          </a:prstGeom>
        </p:spPr>
      </p:pic>
      <p:graphicFrame>
        <p:nvGraphicFramePr>
          <p:cNvPr id="-2147482623" name="Object -2147482624"/>
          <p:cNvGraphicFramePr>
            <a:graphicFrameLocks noChangeAspect="1"/>
          </p:cNvGraphicFramePr>
          <p:nvPr/>
        </p:nvGraphicFramePr>
        <p:xfrm>
          <a:off x="2658110" y="5556250"/>
          <a:ext cx="2075180" cy="919480"/>
        </p:xfrm>
        <a:graphic>
          <a:graphicData uri="http://schemas.openxmlformats.org/presentationml/2006/ole">
            <mc:AlternateContent xmlns:mc="http://schemas.openxmlformats.org/markup-compatibility/2006">
              <mc:Choice xmlns:v="urn:schemas-microsoft-com:vml" Requires="v">
                <p:oleObj spid="_x0000_s3076" name="" r:id="rId3" imgW="1066800" imgH="469900" progId="Equation.DSMT4">
                  <p:embed/>
                </p:oleObj>
              </mc:Choice>
              <mc:Fallback>
                <p:oleObj name="" r:id="rId3" imgW="1066800" imgH="469900" progId="Equation.DSMT4">
                  <p:embed/>
                  <p:pic>
                    <p:nvPicPr>
                      <p:cNvPr id="0" name="Picture 3075"/>
                      <p:cNvPicPr/>
                      <p:nvPr/>
                    </p:nvPicPr>
                    <p:blipFill>
                      <a:blip r:embed="rId4"/>
                      <a:stretch>
                        <a:fillRect/>
                      </a:stretch>
                    </p:blipFill>
                    <p:spPr>
                      <a:xfrm>
                        <a:off x="2658110" y="5556250"/>
                        <a:ext cx="2075180" cy="919480"/>
                      </a:xfrm>
                      <a:prstGeom prst="rect">
                        <a:avLst/>
                      </a:prstGeom>
                      <a:noFill/>
                      <a:ln w="38100">
                        <a:noFill/>
                        <a:miter/>
                      </a:ln>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557206"/>
            <a:ext cx="10515600" cy="866791"/>
          </a:xfrm>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6930" y="1580515"/>
            <a:ext cx="5717540" cy="4516120"/>
          </a:xfrm>
        </p:spPr>
        <p:txBody>
          <a:bodyPr>
            <a:normAutofit/>
          </a:bodyPr>
          <a:lstStyle/>
          <a:p>
            <a:pPr marL="0" indent="0" algn="just">
              <a:buNone/>
            </a:pPr>
            <a:r>
              <a:rPr lang="vi-VN" altLang="en-US" b="1" dirty="0">
                <a:solidFill>
                  <a:srgbClr val="00B050"/>
                </a:solidFill>
                <a:latin typeface="Times New Roman" panose="02020603050405020304" charset="0"/>
                <a:cs typeface="Times New Roman" panose="02020603050405020304" charset="0"/>
              </a:rPr>
              <a:t>2.1 Công thức tổng quát xác định tổn thất dọc </a:t>
            </a:r>
            <a:r>
              <a:rPr lang="vi-VN" altLang="en-US" b="1" dirty="0">
                <a:solidFill>
                  <a:srgbClr val="00B050"/>
                </a:solidFill>
                <a:latin typeface="Times New Roman" panose="02020603050405020304" charset="0"/>
                <a:cs typeface="Times New Roman" panose="02020603050405020304" charset="0"/>
              </a:rPr>
              <a:t>đường</a:t>
            </a:r>
            <a:endParaRPr lang="vi-VN" altLang="en-US" b="1" dirty="0">
              <a:solidFill>
                <a:srgbClr val="00B050"/>
              </a:solidFill>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Nghiên cứu thực nghiệm của Nikurate đã đặt nền móng phương pháp luận vững chắc về nghiên cứu tổn thất ma sát của dòng chảy trong ống </a:t>
            </a:r>
            <a:r>
              <a:rPr lang="vi-VN" altLang="en-US" sz="2800" dirty="0">
                <a:latin typeface="Times New Roman" panose="02020603050405020304" charset="0"/>
                <a:cs typeface="Times New Roman" panose="02020603050405020304" charset="0"/>
              </a:rPr>
              <a:t>tròn.</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Dòng chảy rối thuộc khu vực bình phương sức cản là có lợi nhất về mặt vận chuyển chất </a:t>
            </a:r>
            <a:r>
              <a:rPr lang="vi-VN" altLang="en-US" sz="2800" dirty="0">
                <a:latin typeface="Times New Roman" panose="02020603050405020304" charset="0"/>
                <a:cs typeface="Times New Roman" panose="02020603050405020304" charset="0"/>
              </a:rPr>
              <a:t>lỏng.</a:t>
            </a:r>
            <a:endParaRPr lang="vi-VN" altLang="en-US" sz="2800" dirty="0">
              <a:latin typeface="Times New Roman" panose="02020603050405020304" charset="0"/>
              <a:cs typeface="Times New Roman" panose="02020603050405020304" charset="0"/>
            </a:endParaRPr>
          </a:p>
        </p:txBody>
      </p:sp>
      <p:sp>
        <p:nvSpPr>
          <p:cNvPr id="15" name="Content Placeholder 14"/>
          <p:cNvSpPr>
            <a:spLocks noGrp="1"/>
          </p:cNvSpPr>
          <p:nvPr>
            <p:ph sz="half" idx="2"/>
          </p:nvPr>
        </p:nvSpPr>
        <p:spPr>
          <a:xfrm>
            <a:off x="6870065" y="5681980"/>
            <a:ext cx="4483735" cy="791210"/>
          </a:xfrm>
        </p:spPr>
        <p:txBody>
          <a:bodyPr>
            <a:noAutofit/>
          </a:bodyPr>
          <a:lstStyle/>
          <a:p>
            <a:pPr marL="0" indent="0" algn="ctr">
              <a:buNone/>
            </a:pPr>
            <a:r>
              <a:rPr lang="vi-VN" sz="2400" b="1" i="1" dirty="0">
                <a:solidFill>
                  <a:srgbClr val="7030A0"/>
                </a:solidFill>
                <a:latin typeface="Times New Roman" panose="02020603050405020304" charset="0"/>
                <a:cs typeface="Times New Roman" panose="02020603050405020304" charset="0"/>
              </a:rPr>
              <a:t>Hình 5 - Đồ thị nghiên cứu thực nghiệm xác định hệ số λ</a:t>
            </a:r>
            <a:endParaRPr lang="vi-VN" sz="2400" b="1" i="1" dirty="0">
              <a:solidFill>
                <a:srgbClr val="7030A0"/>
              </a:solidFill>
              <a:latin typeface="Times New Roman" panose="02020603050405020304" charset="0"/>
              <a:cs typeface="Times New Roman" panose="02020603050405020304" charset="0"/>
            </a:endParaRPr>
          </a:p>
        </p:txBody>
      </p:sp>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6774180" y="1744345"/>
            <a:ext cx="5003165" cy="380111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557206"/>
            <a:ext cx="10515600" cy="866791"/>
          </a:xfrm>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6930" y="1580515"/>
            <a:ext cx="5717540" cy="4516120"/>
          </a:xfrm>
        </p:spPr>
        <p:txBody>
          <a:bodyPr>
            <a:normAutofit/>
          </a:bodyPr>
          <a:lstStyle/>
          <a:p>
            <a:pPr marL="0" indent="0" algn="just">
              <a:buNone/>
            </a:pPr>
            <a:r>
              <a:rPr lang="vi-VN" altLang="en-US" b="1" dirty="0">
                <a:solidFill>
                  <a:srgbClr val="00B050"/>
                </a:solidFill>
                <a:latin typeface="Times New Roman" panose="02020603050405020304" charset="0"/>
                <a:cs typeface="Times New Roman" panose="02020603050405020304" charset="0"/>
              </a:rPr>
              <a:t>2.1 Công thức tổng quát xác định tổn thất dọc </a:t>
            </a:r>
            <a:r>
              <a:rPr lang="vi-VN" altLang="en-US" b="1" dirty="0">
                <a:solidFill>
                  <a:srgbClr val="00B050"/>
                </a:solidFill>
                <a:latin typeface="Times New Roman" panose="02020603050405020304" charset="0"/>
                <a:cs typeface="Times New Roman" panose="02020603050405020304" charset="0"/>
              </a:rPr>
              <a:t>đường</a:t>
            </a:r>
            <a:endParaRPr lang="vi-VN" altLang="en-US" b="1" dirty="0">
              <a:solidFill>
                <a:srgbClr val="00B050"/>
              </a:solidFill>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Các công thức xác định λ do các nhà khoa học đề </a:t>
            </a:r>
            <a:r>
              <a:rPr lang="vi-VN" altLang="en-US" sz="2800" dirty="0">
                <a:latin typeface="Times New Roman" panose="02020603050405020304" charset="0"/>
                <a:cs typeface="Times New Roman" panose="02020603050405020304" charset="0"/>
              </a:rPr>
              <a:t>xuất:</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a:t>
            </a:r>
            <a:r>
              <a:rPr lang="vi-VN" altLang="en-US" sz="2800" dirty="0">
                <a:latin typeface="Times New Roman" panose="02020603050405020304" charset="0"/>
                <a:cs typeface="Times New Roman" panose="02020603050405020304" charset="0"/>
              </a:rPr>
              <a:t>Blasius</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Kô-na-x-</a:t>
            </a:r>
            <a:r>
              <a:rPr lang="vi-VN" altLang="en-US" sz="2800" dirty="0">
                <a:latin typeface="Times New Roman" panose="02020603050405020304" charset="0"/>
                <a:cs typeface="Times New Roman" panose="02020603050405020304" charset="0"/>
              </a:rPr>
              <a:t>cốp</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An-tơ-</a:t>
            </a:r>
            <a:r>
              <a:rPr lang="vi-VN" altLang="en-US" sz="2800" dirty="0">
                <a:latin typeface="Times New Roman" panose="02020603050405020304" charset="0"/>
                <a:cs typeface="Times New Roman" panose="02020603050405020304" charset="0"/>
              </a:rPr>
              <a:t>xơn</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Mỗi công thức đều có một phạm vi áp dụng nhất </a:t>
            </a:r>
            <a:r>
              <a:rPr lang="vi-VN" altLang="en-US" sz="2800" dirty="0">
                <a:latin typeface="Times New Roman" panose="02020603050405020304" charset="0"/>
                <a:cs typeface="Times New Roman" panose="02020603050405020304" charset="0"/>
              </a:rPr>
              <a:t>định.</a:t>
            </a:r>
            <a:endParaRPr lang="vi-VN" altLang="en-US" sz="2800" dirty="0">
              <a:latin typeface="Times New Roman" panose="02020603050405020304" charset="0"/>
              <a:cs typeface="Times New Roman" panose="02020603050405020304" charset="0"/>
            </a:endParaRPr>
          </a:p>
        </p:txBody>
      </p:sp>
      <p:sp>
        <p:nvSpPr>
          <p:cNvPr id="15" name="Content Placeholder 14"/>
          <p:cNvSpPr>
            <a:spLocks noGrp="1"/>
          </p:cNvSpPr>
          <p:nvPr>
            <p:ph sz="half" idx="2"/>
          </p:nvPr>
        </p:nvSpPr>
        <p:spPr>
          <a:xfrm>
            <a:off x="6870065" y="5681980"/>
            <a:ext cx="4483735" cy="791210"/>
          </a:xfrm>
        </p:spPr>
        <p:txBody>
          <a:bodyPr>
            <a:noAutofit/>
          </a:bodyPr>
          <a:lstStyle/>
          <a:p>
            <a:pPr marL="0" indent="0" algn="ctr">
              <a:buNone/>
            </a:pPr>
            <a:r>
              <a:rPr lang="vi-VN" sz="2400" b="1" i="1" dirty="0">
                <a:solidFill>
                  <a:srgbClr val="7030A0"/>
                </a:solidFill>
                <a:latin typeface="Times New Roman" panose="02020603050405020304" charset="0"/>
                <a:cs typeface="Times New Roman" panose="02020603050405020304" charset="0"/>
              </a:rPr>
              <a:t>Hình 5 - Đồ thị nghiên cứu thực nghiệm xác định hệ số λ</a:t>
            </a:r>
            <a:endParaRPr lang="vi-VN" sz="2400" b="1" i="1" dirty="0">
              <a:solidFill>
                <a:srgbClr val="7030A0"/>
              </a:solidFill>
              <a:latin typeface="Times New Roman" panose="02020603050405020304" charset="0"/>
              <a:cs typeface="Times New Roman" panose="02020603050405020304" charset="0"/>
            </a:endParaRPr>
          </a:p>
        </p:txBody>
      </p:sp>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6774180" y="1744345"/>
            <a:ext cx="5003165" cy="380111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557206"/>
            <a:ext cx="10515600" cy="866791"/>
          </a:xfrm>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6930" y="1580515"/>
            <a:ext cx="5793740" cy="4516120"/>
          </a:xfrm>
        </p:spPr>
        <p:txBody>
          <a:bodyPr>
            <a:normAutofit/>
          </a:bodyPr>
          <a:lstStyle/>
          <a:p>
            <a:pPr marL="0" indent="0" algn="just">
              <a:buNone/>
            </a:pPr>
            <a:r>
              <a:rPr lang="vi-VN" altLang="en-US" b="1" dirty="0">
                <a:solidFill>
                  <a:srgbClr val="00B050"/>
                </a:solidFill>
                <a:latin typeface="Times New Roman" panose="02020603050405020304" charset="0"/>
                <a:cs typeface="Times New Roman" panose="02020603050405020304" charset="0"/>
              </a:rPr>
              <a:t>2.1 Công thức tổng quát xác định tổn thất dọc </a:t>
            </a:r>
            <a:r>
              <a:rPr lang="vi-VN" altLang="en-US" b="1" dirty="0">
                <a:solidFill>
                  <a:srgbClr val="00B050"/>
                </a:solidFill>
                <a:latin typeface="Times New Roman" panose="02020603050405020304" charset="0"/>
                <a:cs typeface="Times New Roman" panose="02020603050405020304" charset="0"/>
              </a:rPr>
              <a:t>đường</a:t>
            </a:r>
            <a:endParaRPr lang="vi-VN" altLang="en-US" b="1" dirty="0">
              <a:solidFill>
                <a:srgbClr val="00B050"/>
              </a:solidFill>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Đồ thị Moody - White Colerbrook kế thừa trên kết quả nghiên cứu của Nikurat nhưng sử dụng ống dẫn thực (độ nhám thực) với các chất liệu khác nhau: thép, bê tông, gạch xây, đá, </a:t>
            </a:r>
            <a:r>
              <a:rPr lang="vi-VN" altLang="en-US" sz="2800" dirty="0">
                <a:latin typeface="Times New Roman" panose="02020603050405020304" charset="0"/>
                <a:cs typeface="Times New Roman" panose="02020603050405020304" charset="0"/>
              </a:rPr>
              <a:t>gỗ. </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Kết quả vẫn có nhiều nét tương đồng với </a:t>
            </a:r>
            <a:r>
              <a:rPr lang="vi-VN" altLang="en-US" sz="2800" dirty="0">
                <a:latin typeface="Times New Roman" panose="02020603050405020304" charset="0"/>
                <a:cs typeface="Times New Roman" panose="02020603050405020304" charset="0"/>
              </a:rPr>
              <a:t>Nikurat.</a:t>
            </a:r>
            <a:endParaRPr lang="vi-VN" altLang="en-US" sz="2800" dirty="0">
              <a:latin typeface="Times New Roman" panose="02020603050405020304" charset="0"/>
              <a:cs typeface="Times New Roman" panose="02020603050405020304" charset="0"/>
            </a:endParaRPr>
          </a:p>
        </p:txBody>
      </p:sp>
      <p:sp>
        <p:nvSpPr>
          <p:cNvPr id="15" name="Content Placeholder 14"/>
          <p:cNvSpPr>
            <a:spLocks noGrp="1"/>
          </p:cNvSpPr>
          <p:nvPr>
            <p:ph sz="half" idx="2"/>
          </p:nvPr>
        </p:nvSpPr>
        <p:spPr>
          <a:xfrm>
            <a:off x="6870065" y="5431155"/>
            <a:ext cx="4483735" cy="791210"/>
          </a:xfrm>
        </p:spPr>
        <p:txBody>
          <a:bodyPr>
            <a:noAutofit/>
          </a:bodyPr>
          <a:lstStyle/>
          <a:p>
            <a:pPr marL="0" indent="0" algn="ctr">
              <a:buNone/>
            </a:pPr>
            <a:r>
              <a:rPr lang="vi-VN" sz="2400" b="1" i="1" dirty="0">
                <a:solidFill>
                  <a:srgbClr val="7030A0"/>
                </a:solidFill>
                <a:latin typeface="Times New Roman" panose="02020603050405020304" charset="0"/>
                <a:cs typeface="Times New Roman" panose="02020603050405020304" charset="0"/>
              </a:rPr>
              <a:t>Hình 6 - Đồ thị </a:t>
            </a:r>
            <a:r>
              <a:rPr lang="vi-VN" sz="2400" b="1" i="1" dirty="0">
                <a:solidFill>
                  <a:srgbClr val="7030A0"/>
                </a:solidFill>
                <a:latin typeface="Times New Roman" panose="02020603050405020304" charset="0"/>
                <a:cs typeface="Times New Roman" panose="02020603050405020304" charset="0"/>
              </a:rPr>
              <a:t>Moody xác định hệ số λ</a:t>
            </a:r>
            <a:endParaRPr lang="vi-VN" sz="2400" b="1" i="1" dirty="0">
              <a:solidFill>
                <a:srgbClr val="7030A0"/>
              </a:solidFill>
              <a:latin typeface="Times New Roman" panose="02020603050405020304" charset="0"/>
              <a:cs typeface="Times New Roman" panose="02020603050405020304" charset="0"/>
            </a:endParaRPr>
          </a:p>
        </p:txBody>
      </p:sp>
      <p:pic>
        <p:nvPicPr>
          <p:cNvPr id="2" name="Picture 1" descr="Kết quả hình ảnh cho moody diagram"/>
          <p:cNvPicPr/>
          <p:nvPr/>
        </p:nvPicPr>
        <p:blipFill rotWithShape="1">
          <a:blip r:embed="rId1">
            <a:extLst>
              <a:ext uri="{28A0092B-C50C-407E-A947-70E740481C1C}">
                <a14:useLocalDpi xmlns:a14="http://schemas.microsoft.com/office/drawing/2010/main" val="0"/>
              </a:ext>
            </a:extLst>
          </a:blip>
          <a:srcRect b="4110"/>
          <a:stretch>
            <a:fillRect/>
          </a:stretch>
        </p:blipFill>
        <p:spPr bwMode="auto">
          <a:xfrm>
            <a:off x="6870065" y="1825625"/>
            <a:ext cx="4977130" cy="337629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8200" y="1401445"/>
            <a:ext cx="6062980" cy="4351655"/>
          </a:xfrm>
        </p:spPr>
        <p:txBody>
          <a:bodyPr>
            <a:normAutofit/>
          </a:bodyPr>
          <a:lstStyle/>
          <a:p>
            <a:pPr marL="0" indent="0" algn="just">
              <a:buNone/>
            </a:pPr>
            <a:r>
              <a:rPr lang="vi-VN" altLang="en-US" b="1" dirty="0">
                <a:solidFill>
                  <a:srgbClr val="00B050"/>
                </a:solidFill>
                <a:latin typeface="Times New Roman" panose="02020603050405020304" charset="0"/>
                <a:cs typeface="Times New Roman" panose="02020603050405020304" charset="0"/>
              </a:rPr>
              <a:t>2.1 Công thức tổng quát xác định tổn thất dọc </a:t>
            </a:r>
            <a:r>
              <a:rPr lang="vi-VN" altLang="en-US" b="1" dirty="0">
                <a:solidFill>
                  <a:srgbClr val="00B050"/>
                </a:solidFill>
                <a:latin typeface="Times New Roman" panose="02020603050405020304" charset="0"/>
                <a:cs typeface="Times New Roman" panose="02020603050405020304" charset="0"/>
              </a:rPr>
              <a:t>đường</a:t>
            </a:r>
            <a:endParaRPr lang="vi-VN" altLang="en-US" b="1" dirty="0">
              <a:solidFill>
                <a:srgbClr val="00B050"/>
              </a:solidFill>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Lựa chọn công thức An-tơ-xơn, dòng chảy thuộc khu vực bình phương sức </a:t>
            </a:r>
            <a:r>
              <a:rPr lang="vi-VN" altLang="en-US" sz="2800" dirty="0">
                <a:latin typeface="Times New Roman" panose="02020603050405020304" charset="0"/>
                <a:cs typeface="Times New Roman" panose="02020603050405020304" charset="0"/>
              </a:rPr>
              <a:t>cản:</a:t>
            </a:r>
            <a:endParaRPr lang="vi-VN" altLang="en-US" sz="2800" dirty="0">
              <a:latin typeface="Times New Roman" panose="02020603050405020304" charset="0"/>
              <a:cs typeface="Times New Roman" panose="02020603050405020304" charset="0"/>
            </a:endParaRPr>
          </a:p>
          <a:p>
            <a:pPr marL="0" indent="457200" algn="just">
              <a:buNone/>
            </a:pPr>
            <a:endParaRPr lang="vi-VN" altLang="en-US" sz="2800" dirty="0">
              <a:latin typeface="Times New Roman" panose="02020603050405020304" charset="0"/>
              <a:cs typeface="Times New Roman" panose="02020603050405020304" charset="0"/>
            </a:endParaRPr>
          </a:p>
        </p:txBody>
      </p:sp>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7468870" y="1299210"/>
            <a:ext cx="4223385" cy="2450465"/>
          </a:xfrm>
          <a:prstGeom prst="rect">
            <a:avLst/>
          </a:prstGeom>
          <a:noFill/>
          <a:ln>
            <a:noFill/>
          </a:ln>
        </p:spPr>
      </p:pic>
      <p:pic>
        <p:nvPicPr>
          <p:cNvPr id="2" name="Picture 1" descr="Kết quả hình ảnh cho moody diagram"/>
          <p:cNvPicPr/>
          <p:nvPr/>
        </p:nvPicPr>
        <p:blipFill rotWithShape="1">
          <a:blip r:embed="rId2">
            <a:extLst>
              <a:ext uri="{28A0092B-C50C-407E-A947-70E740481C1C}">
                <a14:useLocalDpi xmlns:a14="http://schemas.microsoft.com/office/drawing/2010/main" val="0"/>
              </a:ext>
            </a:extLst>
          </a:blip>
          <a:srcRect b="4110"/>
          <a:stretch>
            <a:fillRect/>
          </a:stretch>
        </p:blipFill>
        <p:spPr bwMode="auto">
          <a:xfrm>
            <a:off x="7381240" y="3964305"/>
            <a:ext cx="4339590" cy="2729865"/>
          </a:xfrm>
          <a:prstGeom prst="rect">
            <a:avLst/>
          </a:prstGeom>
          <a:noFill/>
          <a:ln>
            <a:noFill/>
          </a:ln>
        </p:spPr>
      </p:pic>
      <p:sp>
        <p:nvSpPr>
          <p:cNvPr id="5" name="Text Box 4"/>
          <p:cNvSpPr txBox="1"/>
          <p:nvPr/>
        </p:nvSpPr>
        <p:spPr>
          <a:xfrm>
            <a:off x="1608455" y="4389755"/>
            <a:ext cx="1849755" cy="607695"/>
          </a:xfrm>
          <a:prstGeom prst="rect">
            <a:avLst/>
          </a:prstGeom>
        </p:spPr>
        <p:txBody>
          <a:bodyPr wrap="square">
            <a:spAutoFit/>
          </a:bodyPr>
          <a:p>
            <a:pPr algn="just" defTabSz="266700">
              <a:lnSpc>
                <a:spcPct val="120000"/>
              </a:lnSpc>
            </a:pPr>
            <a:r>
              <a:rPr sz="2800">
                <a:latin typeface="Times New Roman" panose="02020603050405020304"/>
                <a:ea typeface="Calibri" panose="020F0502020204030204"/>
              </a:rPr>
              <a:t>Re &gt; Re</a:t>
            </a:r>
            <a:r>
              <a:rPr sz="2800" baseline="-25000">
                <a:latin typeface="Times New Roman" panose="02020603050405020304"/>
                <a:ea typeface="Calibri" panose="020F0502020204030204"/>
              </a:rPr>
              <a:t>n</a:t>
            </a:r>
            <a:endParaRPr sz="2800" baseline="-25000">
              <a:latin typeface="Times New Roman" panose="02020603050405020304"/>
              <a:ea typeface="Calibri" panose="020F0502020204030204"/>
            </a:endParaRPr>
          </a:p>
        </p:txBody>
      </p:sp>
      <p:graphicFrame>
        <p:nvGraphicFramePr>
          <p:cNvPr id="-2147482623" name="Content Placeholder -2147482624"/>
          <p:cNvGraphicFramePr>
            <a:graphicFrameLocks noChangeAspect="1"/>
          </p:cNvGraphicFramePr>
          <p:nvPr>
            <p:ph sz="half" idx="2"/>
          </p:nvPr>
        </p:nvGraphicFramePr>
        <p:xfrm>
          <a:off x="2388235" y="3429000"/>
          <a:ext cx="2168525" cy="960755"/>
        </p:xfrm>
        <a:graphic>
          <a:graphicData uri="http://schemas.openxmlformats.org/presentationml/2006/ole">
            <mc:AlternateContent xmlns:mc="http://schemas.openxmlformats.org/markup-compatibility/2006">
              <mc:Choice xmlns:v="urn:schemas-microsoft-com:vml" Requires="v">
                <p:oleObj spid="_x0000_s3076" name="" r:id="rId3" imgW="1066800" imgH="469900" progId="Equation.DSMT4">
                  <p:embed/>
                </p:oleObj>
              </mc:Choice>
              <mc:Fallback>
                <p:oleObj name="" r:id="rId3" imgW="1066800" imgH="469900" progId="Equation.DSMT4">
                  <p:embed/>
                  <p:pic>
                    <p:nvPicPr>
                      <p:cNvPr id="0" name="Picture 3075"/>
                      <p:cNvPicPr/>
                      <p:nvPr/>
                    </p:nvPicPr>
                    <p:blipFill>
                      <a:blip r:embed="rId4"/>
                      <a:stretch>
                        <a:fillRect/>
                      </a:stretch>
                    </p:blipFill>
                    <p:spPr>
                      <a:xfrm>
                        <a:off x="2388235" y="3429000"/>
                        <a:ext cx="2168525" cy="960755"/>
                      </a:xfrm>
                      <a:prstGeom prst="rect">
                        <a:avLst/>
                      </a:prstGeom>
                      <a:noFill/>
                      <a:ln w="38100">
                        <a:noFill/>
                        <a:miter/>
                      </a:ln>
                    </p:spPr>
                  </p:pic>
                </p:oleObj>
              </mc:Fallback>
            </mc:AlternateContent>
          </a:graphicData>
        </a:graphic>
      </p:graphicFrame>
      <p:graphicFrame>
        <p:nvGraphicFramePr>
          <p:cNvPr id="-2147482618" name="Object -2147482619"/>
          <p:cNvGraphicFramePr>
            <a:graphicFrameLocks noChangeAspect="1"/>
          </p:cNvGraphicFramePr>
          <p:nvPr/>
        </p:nvGraphicFramePr>
        <p:xfrm>
          <a:off x="1608455" y="4911725"/>
          <a:ext cx="2320925" cy="1115060"/>
        </p:xfrm>
        <a:graphic>
          <a:graphicData uri="http://schemas.openxmlformats.org/presentationml/2006/ole">
            <mc:AlternateContent xmlns:mc="http://schemas.openxmlformats.org/markup-compatibility/2006">
              <mc:Choice xmlns:v="urn:schemas-microsoft-com:vml" Requires="v">
                <p:oleObj spid="_x0000_s6" name="" r:id="rId5" imgW="1155700" imgH="558800" progId="Equation.DSMT4">
                  <p:embed/>
                </p:oleObj>
              </mc:Choice>
              <mc:Fallback>
                <p:oleObj name="" r:id="rId5" imgW="1155700" imgH="558800" progId="Equation.DSMT4">
                  <p:embed/>
                  <p:pic>
                    <p:nvPicPr>
                      <p:cNvPr id="0" name="Picture 5"/>
                      <p:cNvPicPr/>
                      <p:nvPr/>
                    </p:nvPicPr>
                    <p:blipFill>
                      <a:blip r:embed="rId6"/>
                      <a:stretch>
                        <a:fillRect/>
                      </a:stretch>
                    </p:blipFill>
                    <p:spPr>
                      <a:xfrm>
                        <a:off x="1608455" y="4911725"/>
                        <a:ext cx="2320925" cy="1115060"/>
                      </a:xfrm>
                      <a:prstGeom prst="rect">
                        <a:avLst/>
                      </a:prstGeom>
                      <a:noFill/>
                      <a:ln w="38100">
                        <a:noFill/>
                        <a:miter/>
                      </a:ln>
                    </p:spPr>
                  </p:pic>
                </p:oleObj>
              </mc:Fallback>
            </mc:AlternateContent>
          </a:graphicData>
        </a:graphic>
      </p:graphicFrame>
      <p:graphicFrame>
        <p:nvGraphicFramePr>
          <p:cNvPr id="-2147482616" name="Object -2147482617"/>
          <p:cNvGraphicFramePr>
            <a:graphicFrameLocks noChangeAspect="1"/>
          </p:cNvGraphicFramePr>
          <p:nvPr/>
        </p:nvGraphicFramePr>
        <p:xfrm>
          <a:off x="4409440" y="4320540"/>
          <a:ext cx="2491740" cy="822325"/>
        </p:xfrm>
        <a:graphic>
          <a:graphicData uri="http://schemas.openxmlformats.org/presentationml/2006/ole">
            <mc:AlternateContent xmlns:mc="http://schemas.openxmlformats.org/markup-compatibility/2006">
              <mc:Choice xmlns:v="urn:schemas-microsoft-com:vml" Requires="v">
                <p:oleObj spid="_x0000_s7" name="" r:id="rId7" imgW="1497965" imgH="495300" progId="Equation.DSMT4">
                  <p:embed/>
                </p:oleObj>
              </mc:Choice>
              <mc:Fallback>
                <p:oleObj name="" r:id="rId7" imgW="1497965" imgH="495300" progId="Equation.DSMT4">
                  <p:embed/>
                  <p:pic>
                    <p:nvPicPr>
                      <p:cNvPr id="0" name="Picture 6"/>
                      <p:cNvPicPr/>
                      <p:nvPr/>
                    </p:nvPicPr>
                    <p:blipFill>
                      <a:blip r:embed="rId8"/>
                      <a:stretch>
                        <a:fillRect/>
                      </a:stretch>
                    </p:blipFill>
                    <p:spPr>
                      <a:xfrm>
                        <a:off x="4409440" y="4320540"/>
                        <a:ext cx="2491740" cy="822325"/>
                      </a:xfrm>
                      <a:prstGeom prst="rect">
                        <a:avLst/>
                      </a:prstGeom>
                      <a:noFill/>
                      <a:ln w="38100">
                        <a:noFill/>
                        <a:miter/>
                      </a:ln>
                    </p:spPr>
                  </p:pic>
                </p:oleObj>
              </mc:Fallback>
            </mc:AlternateContent>
          </a:graphicData>
        </a:graphic>
      </p:graphicFrame>
      <p:graphicFrame>
        <p:nvGraphicFramePr>
          <p:cNvPr id="-2147482615" name="Object -2147482616"/>
          <p:cNvGraphicFramePr>
            <a:graphicFrameLocks noChangeAspect="1"/>
          </p:cNvGraphicFramePr>
          <p:nvPr/>
        </p:nvGraphicFramePr>
        <p:xfrm>
          <a:off x="4419600" y="5447030"/>
          <a:ext cx="2029460" cy="891540"/>
        </p:xfrm>
        <a:graphic>
          <a:graphicData uri="http://schemas.openxmlformats.org/presentationml/2006/ole">
            <mc:AlternateContent xmlns:mc="http://schemas.openxmlformats.org/markup-compatibility/2006">
              <mc:Choice xmlns:v="urn:schemas-microsoft-com:vml" Requires="v">
                <p:oleObj spid="_x0000_s8" name="" r:id="rId9" imgW="1129665" imgH="495300" progId="Equation.DSMT4">
                  <p:embed/>
                </p:oleObj>
              </mc:Choice>
              <mc:Fallback>
                <p:oleObj name="" r:id="rId9" imgW="1129665" imgH="495300" progId="Equation.DSMT4">
                  <p:embed/>
                  <p:pic>
                    <p:nvPicPr>
                      <p:cNvPr id="0" name="Picture 7"/>
                      <p:cNvPicPr/>
                      <p:nvPr/>
                    </p:nvPicPr>
                    <p:blipFill>
                      <a:blip r:embed="rId10"/>
                      <a:stretch>
                        <a:fillRect/>
                      </a:stretch>
                    </p:blipFill>
                    <p:spPr>
                      <a:xfrm>
                        <a:off x="4419600" y="5447030"/>
                        <a:ext cx="2029460" cy="89154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47482616"/>
                                        </p:tgtEl>
                                        <p:attrNameLst>
                                          <p:attrName>style.visibility</p:attrName>
                                        </p:attrNameLst>
                                      </p:cBhvr>
                                      <p:to>
                                        <p:strVal val="visible"/>
                                      </p:to>
                                    </p:set>
                                    <p:animEffect transition="in" filter="circle(in)">
                                      <p:cBhvr>
                                        <p:cTn id="7" dur="2000"/>
                                        <p:tgtEl>
                                          <p:spTgt spid="-214748261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147482615"/>
                                        </p:tgtEl>
                                        <p:attrNameLst>
                                          <p:attrName>style.visibility</p:attrName>
                                        </p:attrNameLst>
                                      </p:cBhvr>
                                      <p:to>
                                        <p:strVal val="visible"/>
                                      </p:to>
                                    </p:set>
                                    <p:animEffect transition="in" filter="circle(in)">
                                      <p:cBhvr>
                                        <p:cTn id="12" dur="2000"/>
                                        <p:tgtEl>
                                          <p:spTgt spid="-2147482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557206"/>
            <a:ext cx="10515600" cy="866791"/>
          </a:xfrm>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6930" y="1424305"/>
            <a:ext cx="5793740" cy="5238750"/>
          </a:xfrm>
        </p:spPr>
        <p:txBody>
          <a:bodyPr>
            <a:normAutofit/>
          </a:bodyPr>
          <a:lstStyle/>
          <a:p>
            <a:pPr marL="0" indent="0" algn="just">
              <a:buNone/>
            </a:pPr>
            <a:r>
              <a:rPr lang="vi-VN" altLang="en-US" b="1" dirty="0">
                <a:solidFill>
                  <a:srgbClr val="00B050"/>
                </a:solidFill>
                <a:latin typeface="Times New Roman" panose="02020603050405020304" charset="0"/>
                <a:cs typeface="Times New Roman" panose="02020603050405020304" charset="0"/>
              </a:rPr>
              <a:t>2.2 Công thức xác định tổn thất dọc đường với đường dẫn áp </a:t>
            </a:r>
            <a:r>
              <a:rPr lang="vi-VN" altLang="en-US" b="1" dirty="0">
                <a:solidFill>
                  <a:srgbClr val="00B050"/>
                </a:solidFill>
                <a:latin typeface="Times New Roman" panose="02020603050405020304" charset="0"/>
                <a:cs typeface="Times New Roman" panose="02020603050405020304" charset="0"/>
              </a:rPr>
              <a:t>lực</a:t>
            </a:r>
            <a:endParaRPr lang="vi-VN" altLang="en-US" b="1" dirty="0">
              <a:solidFill>
                <a:srgbClr val="00B050"/>
              </a:solidFill>
              <a:latin typeface="Times New Roman" panose="02020603050405020304" charset="0"/>
              <a:cs typeface="Times New Roman" panose="02020603050405020304" charset="0"/>
            </a:endParaRPr>
          </a:p>
          <a:p>
            <a:pPr marL="0" indent="0" algn="just">
              <a:buNone/>
            </a:pPr>
            <a:endParaRPr lang="vi-VN" altLang="en-US" b="1" dirty="0">
              <a:solidFill>
                <a:srgbClr val="00B050"/>
              </a:solidFill>
              <a:latin typeface="Times New Roman" panose="02020603050405020304" charset="0"/>
              <a:cs typeface="Times New Roman" panose="02020603050405020304" charset="0"/>
            </a:endParaRPr>
          </a:p>
          <a:p>
            <a:pPr marL="0" indent="0" algn="just">
              <a:buNone/>
            </a:pPr>
            <a:endParaRPr lang="vi-VN" altLang="en-US" b="1" dirty="0">
              <a:solidFill>
                <a:srgbClr val="00B050"/>
              </a:solidFill>
              <a:latin typeface="Times New Roman" panose="02020603050405020304" charset="0"/>
              <a:cs typeface="Times New Roman" panose="02020603050405020304" charset="0"/>
            </a:endParaRPr>
          </a:p>
          <a:p>
            <a:pPr marL="0" indent="0" algn="just">
              <a:buNone/>
            </a:pPr>
            <a:r>
              <a:rPr lang="vi-VN" altLang="en-US" dirty="0">
                <a:solidFill>
                  <a:schemeClr val="tx1"/>
                </a:solidFill>
                <a:latin typeface="Times New Roman" panose="02020603050405020304" charset="0"/>
                <a:cs typeface="Times New Roman" panose="02020603050405020304" charset="0"/>
              </a:rPr>
              <a:t>Với một tuyến ống đã có </a:t>
            </a:r>
            <a:r>
              <a:rPr lang="vi-VN" altLang="en-US" i="1" dirty="0">
                <a:solidFill>
                  <a:schemeClr val="tx1"/>
                </a:solidFill>
                <a:latin typeface="Times New Roman" panose="02020603050405020304" charset="0"/>
                <a:cs typeface="Times New Roman" panose="02020603050405020304" charset="0"/>
              </a:rPr>
              <a:t>l</a:t>
            </a:r>
            <a:r>
              <a:rPr lang="vi-VN" altLang="en-US" dirty="0">
                <a:solidFill>
                  <a:schemeClr val="tx1"/>
                </a:solidFill>
                <a:latin typeface="Times New Roman" panose="02020603050405020304" charset="0"/>
                <a:cs typeface="Times New Roman" panose="02020603050405020304" charset="0"/>
              </a:rPr>
              <a:t> = const; d = const; dòng chảy thuộc khu vực bình phương sức cản λ = </a:t>
            </a:r>
            <a:r>
              <a:rPr lang="vi-VN" altLang="en-US" dirty="0">
                <a:solidFill>
                  <a:schemeClr val="tx1"/>
                </a:solidFill>
                <a:latin typeface="Times New Roman" panose="02020603050405020304" charset="0"/>
                <a:cs typeface="Times New Roman" panose="02020603050405020304" charset="0"/>
              </a:rPr>
              <a:t>const.</a:t>
            </a:r>
            <a:endParaRPr lang="vi-VN" altLang="en-US" dirty="0">
              <a:solidFill>
                <a:schemeClr val="tx1"/>
              </a:solidFill>
              <a:latin typeface="Times New Roman" panose="02020603050405020304" charset="0"/>
              <a:cs typeface="Times New Roman" panose="02020603050405020304" charset="0"/>
            </a:endParaRPr>
          </a:p>
          <a:p>
            <a:pPr marL="0" indent="457200" algn="just">
              <a:lnSpc>
                <a:spcPct val="70000"/>
              </a:lnSpc>
              <a:spcAft>
                <a:spcPts val="0"/>
              </a:spcAft>
              <a:buNone/>
            </a:pPr>
            <a:endParaRPr lang="vi-VN" altLang="en-US" dirty="0">
              <a:solidFill>
                <a:schemeClr val="tx1"/>
              </a:solidFill>
              <a:latin typeface="Times New Roman" panose="02020603050405020304" charset="0"/>
              <a:cs typeface="Times New Roman" panose="02020603050405020304" charset="0"/>
            </a:endParaRPr>
          </a:p>
          <a:p>
            <a:pPr marL="0" indent="457200" algn="just">
              <a:lnSpc>
                <a:spcPct val="70000"/>
              </a:lnSpc>
              <a:spcAft>
                <a:spcPts val="0"/>
              </a:spcAft>
              <a:buNone/>
            </a:pPr>
            <a:r>
              <a:rPr lang="vi-VN" altLang="en-US" dirty="0">
                <a:solidFill>
                  <a:schemeClr val="tx1"/>
                </a:solidFill>
                <a:latin typeface="Times New Roman" panose="02020603050405020304" charset="0"/>
                <a:cs typeface="Times New Roman" panose="02020603050405020304" charset="0"/>
              </a:rPr>
              <a:t>Đặt: </a:t>
            </a:r>
            <a:endParaRPr lang="vi-VN" altLang="en-US" dirty="0">
              <a:solidFill>
                <a:schemeClr val="tx1"/>
              </a:solidFill>
              <a:latin typeface="Times New Roman" panose="02020603050405020304" charset="0"/>
              <a:cs typeface="Times New Roman" panose="02020603050405020304" charset="0"/>
            </a:endParaRPr>
          </a:p>
          <a:p>
            <a:pPr marL="0" indent="457200" algn="just">
              <a:lnSpc>
                <a:spcPct val="70000"/>
              </a:lnSpc>
              <a:spcAft>
                <a:spcPts val="0"/>
              </a:spcAft>
              <a:buNone/>
            </a:pPr>
            <a:endParaRPr lang="vi-VN" altLang="en-US" dirty="0">
              <a:solidFill>
                <a:schemeClr val="tx1"/>
              </a:solidFill>
              <a:latin typeface="Times New Roman" panose="02020603050405020304" charset="0"/>
              <a:cs typeface="Times New Roman" panose="02020603050405020304" charset="0"/>
            </a:endParaRPr>
          </a:p>
          <a:p>
            <a:pPr marL="0" indent="457200" algn="just">
              <a:buNone/>
            </a:pPr>
            <a:r>
              <a:rPr lang="vi-VN" altLang="en-US" sz="2800" dirty="0">
                <a:solidFill>
                  <a:schemeClr val="tx1"/>
                </a:solidFill>
                <a:latin typeface="Times New Roman" panose="02020603050405020304" charset="0"/>
                <a:cs typeface="Times New Roman" panose="02020603050405020304" charset="0"/>
              </a:rPr>
              <a:t>Thu </a:t>
            </a:r>
            <a:r>
              <a:rPr lang="vi-VN" altLang="en-US" sz="2800" dirty="0">
                <a:solidFill>
                  <a:schemeClr val="tx1"/>
                </a:solidFill>
                <a:latin typeface="Times New Roman" panose="02020603050405020304" charset="0"/>
                <a:cs typeface="Times New Roman" panose="02020603050405020304" charset="0"/>
              </a:rPr>
              <a:t>được:</a:t>
            </a:r>
            <a:endParaRPr lang="vi-VN" altLang="en-US" sz="2800" dirty="0">
              <a:solidFill>
                <a:schemeClr val="tx1"/>
              </a:solidFill>
              <a:latin typeface="Times New Roman" panose="02020603050405020304" charset="0"/>
              <a:cs typeface="Times New Roman" panose="02020603050405020304" charset="0"/>
            </a:endParaRPr>
          </a:p>
        </p:txBody>
      </p:sp>
      <p:sp>
        <p:nvSpPr>
          <p:cNvPr id="15" name="Content Placeholder 14"/>
          <p:cNvSpPr>
            <a:spLocks noGrp="1"/>
          </p:cNvSpPr>
          <p:nvPr>
            <p:ph sz="half" idx="2"/>
          </p:nvPr>
        </p:nvSpPr>
        <p:spPr>
          <a:xfrm>
            <a:off x="6870065" y="5431155"/>
            <a:ext cx="4483735" cy="791210"/>
          </a:xfrm>
        </p:spPr>
        <p:txBody>
          <a:bodyPr>
            <a:noAutofit/>
          </a:bodyPr>
          <a:lstStyle/>
          <a:p>
            <a:pPr marL="0" indent="0" algn="ctr">
              <a:buNone/>
            </a:pPr>
            <a:r>
              <a:rPr lang="vi-VN" sz="2400" b="1" i="1" dirty="0">
                <a:solidFill>
                  <a:srgbClr val="7030A0"/>
                </a:solidFill>
                <a:latin typeface="Times New Roman" panose="02020603050405020304" charset="0"/>
                <a:cs typeface="Times New Roman" panose="02020603050405020304" charset="0"/>
              </a:rPr>
              <a:t>Hình 6 - Đồ thị </a:t>
            </a:r>
            <a:r>
              <a:rPr lang="vi-VN" sz="2400" b="1" i="1" dirty="0">
                <a:solidFill>
                  <a:srgbClr val="7030A0"/>
                </a:solidFill>
                <a:latin typeface="Times New Roman" panose="02020603050405020304" charset="0"/>
                <a:cs typeface="Times New Roman" panose="02020603050405020304" charset="0"/>
              </a:rPr>
              <a:t>Moody xác định hệ số λ</a:t>
            </a:r>
            <a:endParaRPr lang="vi-VN" sz="2400" b="1" i="1" dirty="0">
              <a:solidFill>
                <a:srgbClr val="7030A0"/>
              </a:solidFill>
              <a:latin typeface="Times New Roman" panose="02020603050405020304" charset="0"/>
              <a:cs typeface="Times New Roman" panose="02020603050405020304" charset="0"/>
            </a:endParaRPr>
          </a:p>
        </p:txBody>
      </p:sp>
      <p:pic>
        <p:nvPicPr>
          <p:cNvPr id="2" name="Picture 1" descr="Kết quả hình ảnh cho moody diagram"/>
          <p:cNvPicPr/>
          <p:nvPr/>
        </p:nvPicPr>
        <p:blipFill rotWithShape="1">
          <a:blip r:embed="rId1">
            <a:extLst>
              <a:ext uri="{28A0092B-C50C-407E-A947-70E740481C1C}">
                <a14:useLocalDpi xmlns:a14="http://schemas.microsoft.com/office/drawing/2010/main" val="0"/>
              </a:ext>
            </a:extLst>
          </a:blip>
          <a:srcRect b="4110"/>
          <a:stretch>
            <a:fillRect/>
          </a:stretch>
        </p:blipFill>
        <p:spPr bwMode="auto">
          <a:xfrm>
            <a:off x="6870065" y="1825625"/>
            <a:ext cx="4977130" cy="3376295"/>
          </a:xfrm>
          <a:prstGeom prst="rect">
            <a:avLst/>
          </a:prstGeom>
          <a:noFill/>
          <a:ln>
            <a:noFill/>
          </a:ln>
        </p:spPr>
      </p:pic>
      <p:graphicFrame>
        <p:nvGraphicFramePr>
          <p:cNvPr id="-2147482613" name="Object -2147482614"/>
          <p:cNvGraphicFramePr>
            <a:graphicFrameLocks noChangeAspect="1"/>
          </p:cNvGraphicFramePr>
          <p:nvPr/>
        </p:nvGraphicFramePr>
        <p:xfrm>
          <a:off x="1610995" y="2371090"/>
          <a:ext cx="3396615" cy="920115"/>
        </p:xfrm>
        <a:graphic>
          <a:graphicData uri="http://schemas.openxmlformats.org/presentationml/2006/ole">
            <mc:AlternateContent xmlns:mc="http://schemas.openxmlformats.org/markup-compatibility/2006">
              <mc:Choice xmlns:v="urn:schemas-microsoft-com:vml" Requires="v">
                <p:oleObj spid="_x0000_s3076" name="" r:id="rId2" imgW="1549400" imgH="419100" progId="Equation.DSMT4">
                  <p:embed/>
                </p:oleObj>
              </mc:Choice>
              <mc:Fallback>
                <p:oleObj name="" r:id="rId2" imgW="1549400" imgH="419100" progId="Equation.DSMT4">
                  <p:embed/>
                  <p:pic>
                    <p:nvPicPr>
                      <p:cNvPr id="0" name="Picture 3075"/>
                      <p:cNvPicPr/>
                      <p:nvPr/>
                    </p:nvPicPr>
                    <p:blipFill>
                      <a:blip r:embed="rId3"/>
                      <a:stretch>
                        <a:fillRect/>
                      </a:stretch>
                    </p:blipFill>
                    <p:spPr>
                      <a:xfrm>
                        <a:off x="1610995" y="2371090"/>
                        <a:ext cx="3396615" cy="920115"/>
                      </a:xfrm>
                      <a:prstGeom prst="rect">
                        <a:avLst/>
                      </a:prstGeom>
                      <a:noFill/>
                      <a:ln w="38100">
                        <a:noFill/>
                        <a:miter/>
                      </a:ln>
                    </p:spPr>
                  </p:pic>
                </p:oleObj>
              </mc:Fallback>
            </mc:AlternateContent>
          </a:graphicData>
        </a:graphic>
      </p:graphicFrame>
      <p:graphicFrame>
        <p:nvGraphicFramePr>
          <p:cNvPr id="-2147482611" name="Object -2147482612"/>
          <p:cNvGraphicFramePr>
            <a:graphicFrameLocks noChangeAspect="1"/>
          </p:cNvGraphicFramePr>
          <p:nvPr/>
        </p:nvGraphicFramePr>
        <p:xfrm>
          <a:off x="2232025" y="4751070"/>
          <a:ext cx="2706370" cy="919480"/>
        </p:xfrm>
        <a:graphic>
          <a:graphicData uri="http://schemas.openxmlformats.org/presentationml/2006/ole">
            <mc:AlternateContent xmlns:mc="http://schemas.openxmlformats.org/markup-compatibility/2006">
              <mc:Choice xmlns:v="urn:schemas-microsoft-com:vml" Requires="v">
                <p:oleObj spid="_x0000_s3" name="" r:id="rId4" imgW="1231265" imgH="419100" progId="Equation.DSMT4">
                  <p:embed/>
                </p:oleObj>
              </mc:Choice>
              <mc:Fallback>
                <p:oleObj name="" r:id="rId4" imgW="1231265" imgH="419100" progId="Equation.DSMT4">
                  <p:embed/>
                  <p:pic>
                    <p:nvPicPr>
                      <p:cNvPr id="0" name="Picture 2"/>
                      <p:cNvPicPr/>
                      <p:nvPr/>
                    </p:nvPicPr>
                    <p:blipFill>
                      <a:blip r:embed="rId5"/>
                      <a:stretch>
                        <a:fillRect/>
                      </a:stretch>
                    </p:blipFill>
                    <p:spPr>
                      <a:xfrm>
                        <a:off x="2232025" y="4751070"/>
                        <a:ext cx="2706370" cy="919480"/>
                      </a:xfrm>
                      <a:prstGeom prst="rect">
                        <a:avLst/>
                      </a:prstGeom>
                      <a:noFill/>
                      <a:ln w="38100">
                        <a:noFill/>
                        <a:miter/>
                      </a:ln>
                    </p:spPr>
                  </p:pic>
                </p:oleObj>
              </mc:Fallback>
            </mc:AlternateContent>
          </a:graphicData>
        </a:graphic>
      </p:graphicFrame>
      <p:graphicFrame>
        <p:nvGraphicFramePr>
          <p:cNvPr id="-2147482612" name="Object -2147482613"/>
          <p:cNvGraphicFramePr>
            <a:graphicFrameLocks noChangeAspect="1"/>
          </p:cNvGraphicFramePr>
          <p:nvPr/>
        </p:nvGraphicFramePr>
        <p:xfrm>
          <a:off x="3209925" y="5821680"/>
          <a:ext cx="1750695" cy="577850"/>
        </p:xfrm>
        <a:graphic>
          <a:graphicData uri="http://schemas.openxmlformats.org/presentationml/2006/ole">
            <mc:AlternateContent xmlns:mc="http://schemas.openxmlformats.org/markup-compatibility/2006">
              <mc:Choice xmlns:v="urn:schemas-microsoft-com:vml" Requires="v">
                <p:oleObj spid="_x0000_s4" name="" r:id="rId6" imgW="723900" imgH="254000" progId="Equation.DSMT4">
                  <p:embed/>
                </p:oleObj>
              </mc:Choice>
              <mc:Fallback>
                <p:oleObj name="" r:id="rId6" imgW="723900" imgH="254000" progId="Equation.DSMT4">
                  <p:embed/>
                  <p:pic>
                    <p:nvPicPr>
                      <p:cNvPr id="0" name="Picture 3"/>
                      <p:cNvPicPr/>
                      <p:nvPr/>
                    </p:nvPicPr>
                    <p:blipFill>
                      <a:blip r:embed="rId7"/>
                      <a:stretch>
                        <a:fillRect/>
                      </a:stretch>
                    </p:blipFill>
                    <p:spPr>
                      <a:xfrm>
                        <a:off x="3209925" y="5821680"/>
                        <a:ext cx="1750695" cy="577850"/>
                      </a:xfrm>
                      <a:prstGeom prst="rect">
                        <a:avLst/>
                      </a:prstGeom>
                      <a:noFill/>
                      <a:ln w="38100">
                        <a:noFill/>
                        <a:miter/>
                      </a:ln>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000">
        <p:wedge/>
      </p:transition>
    </mc:Choice>
    <mc:Fallback>
      <p:transition spd="slow">
        <p:wedg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557206"/>
            <a:ext cx="10515600" cy="866791"/>
          </a:xfrm>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6930" y="1424305"/>
            <a:ext cx="10516870" cy="5220335"/>
          </a:xfrm>
        </p:spPr>
        <p:txBody>
          <a:bodyPr>
            <a:normAutofit/>
          </a:bodyPr>
          <a:lstStyle/>
          <a:p>
            <a:pPr marL="0" indent="0" algn="just">
              <a:buNone/>
            </a:pPr>
            <a:r>
              <a:rPr lang="vi-VN" altLang="en-US" b="1" dirty="0">
                <a:solidFill>
                  <a:srgbClr val="00B050"/>
                </a:solidFill>
                <a:latin typeface="Times New Roman" panose="02020603050405020304" charset="0"/>
                <a:cs typeface="Times New Roman" panose="02020603050405020304" charset="0"/>
              </a:rPr>
              <a:t>2.3 Phương pháp xác định đường kính kinh tế của ống dẫn áp </a:t>
            </a:r>
            <a:r>
              <a:rPr lang="vi-VN" altLang="en-US" b="1" dirty="0">
                <a:solidFill>
                  <a:srgbClr val="00B050"/>
                </a:solidFill>
                <a:latin typeface="Times New Roman" panose="02020603050405020304" charset="0"/>
                <a:cs typeface="Times New Roman" panose="02020603050405020304" charset="0"/>
              </a:rPr>
              <a:t>lực</a:t>
            </a:r>
            <a:endParaRPr lang="vi-VN" altLang="en-US" b="1" dirty="0">
              <a:solidFill>
                <a:srgbClr val="00B050"/>
              </a:solidFill>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Đường kính kinh tế là đại lượng cân bằng giữa chi phí đầu tư xây dựng đường ống và các chỉ tiêu kỹ </a:t>
            </a:r>
            <a:r>
              <a:rPr lang="vi-VN" altLang="en-US" sz="2800" dirty="0">
                <a:latin typeface="Times New Roman" panose="02020603050405020304" charset="0"/>
                <a:cs typeface="Times New Roman" panose="02020603050405020304" charset="0"/>
              </a:rPr>
              <a:t>thuật.</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Trong các giáo trình đưa ra vận tốc khuyến cáo </a:t>
            </a:r>
            <a:r>
              <a:rPr lang="vi-VN" altLang="en-US" sz="2800" i="1" dirty="0">
                <a:latin typeface="Times New Roman" panose="02020603050405020304" charset="0"/>
                <a:cs typeface="Times New Roman" panose="02020603050405020304" charset="0"/>
              </a:rPr>
              <a:t>v</a:t>
            </a:r>
            <a:r>
              <a:rPr lang="vi-VN" altLang="en-US" sz="2800" i="1" baseline="-25000" dirty="0">
                <a:latin typeface="Times New Roman" panose="02020603050405020304" charset="0"/>
                <a:cs typeface="Times New Roman" panose="02020603050405020304" charset="0"/>
              </a:rPr>
              <a:t>kt</a:t>
            </a:r>
            <a:r>
              <a:rPr lang="vi-VN" altLang="en-US" sz="2800" dirty="0">
                <a:latin typeface="Times New Roman" panose="02020603050405020304" charset="0"/>
                <a:cs typeface="Times New Roman" panose="02020603050405020304" charset="0"/>
              </a:rPr>
              <a:t> nên hiểu là vận tốc kỹ thuật với các lý do </a:t>
            </a:r>
            <a:r>
              <a:rPr lang="vi-VN" altLang="en-US" sz="2800" dirty="0">
                <a:latin typeface="Times New Roman" panose="02020603050405020304" charset="0"/>
                <a:cs typeface="Times New Roman" panose="02020603050405020304" charset="0"/>
              </a:rPr>
              <a:t>sau:</a:t>
            </a:r>
            <a:endParaRPr lang="vi-VN" altLang="en-US" sz="2800" dirty="0">
              <a:latin typeface="Times New Roman" panose="02020603050405020304" charset="0"/>
              <a:cs typeface="Times New Roman" panose="02020603050405020304" charset="0"/>
            </a:endParaRPr>
          </a:p>
          <a:p>
            <a:pPr marL="457200" indent="-457200" algn="just">
              <a:buFont typeface="Wingdings" panose="05000000000000000000" charset="0"/>
              <a:buChar char="ü"/>
            </a:pPr>
            <a:r>
              <a:rPr lang="vi-VN" altLang="en-US" sz="2800" dirty="0">
                <a:latin typeface="Times New Roman" panose="02020603050405020304" charset="0"/>
                <a:cs typeface="Times New Roman" panose="02020603050405020304" charset="0"/>
              </a:rPr>
              <a:t> Chi phí xây </a:t>
            </a:r>
            <a:r>
              <a:rPr lang="vi-VN" altLang="en-US" sz="2800" dirty="0">
                <a:latin typeface="Times New Roman" panose="02020603050405020304" charset="0"/>
                <a:cs typeface="Times New Roman" panose="02020603050405020304" charset="0"/>
              </a:rPr>
              <a:t>lắp mang tính thời điểm và phụ thuộc vào công nghệ thi </a:t>
            </a:r>
            <a:r>
              <a:rPr lang="vi-VN" altLang="en-US" sz="2800" dirty="0">
                <a:latin typeface="Times New Roman" panose="02020603050405020304" charset="0"/>
                <a:cs typeface="Times New Roman" panose="02020603050405020304" charset="0"/>
              </a:rPr>
              <a:t>công;</a:t>
            </a:r>
            <a:endParaRPr lang="vi-VN" altLang="en-US" sz="2800" dirty="0">
              <a:latin typeface="Times New Roman" panose="02020603050405020304" charset="0"/>
              <a:cs typeface="Times New Roman" panose="02020603050405020304" charset="0"/>
            </a:endParaRPr>
          </a:p>
          <a:p>
            <a:pPr marL="457200" indent="-457200" algn="just">
              <a:buFont typeface="Wingdings" panose="05000000000000000000" charset="0"/>
              <a:buChar char="ü"/>
            </a:pPr>
            <a:r>
              <a:rPr lang="vi-VN" altLang="en-US" sz="2800" dirty="0">
                <a:latin typeface="Times New Roman" panose="02020603050405020304" charset="0"/>
                <a:cs typeface="Times New Roman" panose="02020603050405020304" charset="0"/>
              </a:rPr>
              <a:t> Các chỉ tiêu kỹ thuật mới là “yếu </a:t>
            </a:r>
            <a:r>
              <a:rPr lang="vi-VN" altLang="en-US" sz="2800" dirty="0">
                <a:latin typeface="Times New Roman" panose="02020603050405020304" charset="0"/>
                <a:cs typeface="Times New Roman" panose="02020603050405020304" charset="0"/>
              </a:rPr>
              <a:t>tố bất biến” hoặc được cập nhật </a:t>
            </a:r>
            <a:r>
              <a:rPr lang="vi-VN" altLang="en-US" sz="2800" dirty="0">
                <a:latin typeface="Times New Roman" panose="02020603050405020304" charset="0"/>
                <a:cs typeface="Times New Roman" panose="02020603050405020304" charset="0"/>
              </a:rPr>
              <a:t>thêm:</a:t>
            </a:r>
            <a:endParaRPr lang="vi-VN" altLang="en-US" sz="2800" dirty="0">
              <a:latin typeface="Times New Roman" panose="02020603050405020304" charset="0"/>
              <a:cs typeface="Times New Roman" panose="02020603050405020304" charset="0"/>
            </a:endParaRPr>
          </a:p>
          <a:p>
            <a:pPr marL="914400" lvl="1" indent="-457200" algn="just">
              <a:buFont typeface="Wingdings" panose="05000000000000000000" charset="0"/>
              <a:buChar char="v"/>
            </a:pPr>
            <a:r>
              <a:rPr lang="vi-VN" altLang="en-US" sz="2800" dirty="0">
                <a:latin typeface="Times New Roman" panose="02020603050405020304" charset="0"/>
                <a:cs typeface="Times New Roman" panose="02020603050405020304" charset="0"/>
              </a:rPr>
              <a:t>Khuyến cáo vận tốc trên đường ống hút, ống tự chảy hồi </a:t>
            </a:r>
            <a:r>
              <a:rPr lang="vi-VN" altLang="en-US" sz="2800" dirty="0">
                <a:latin typeface="Times New Roman" panose="02020603050405020304" charset="0"/>
                <a:cs typeface="Times New Roman" panose="02020603050405020304" charset="0"/>
              </a:rPr>
              <a:t>về;</a:t>
            </a:r>
            <a:endParaRPr lang="vi-VN" altLang="en-US" sz="2800" dirty="0">
              <a:latin typeface="Times New Roman" panose="02020603050405020304" charset="0"/>
              <a:cs typeface="Times New Roman" panose="02020603050405020304" charset="0"/>
            </a:endParaRPr>
          </a:p>
          <a:p>
            <a:pPr marL="914400" lvl="1" indent="-457200" algn="just">
              <a:buFont typeface="Wingdings" panose="05000000000000000000" charset="0"/>
              <a:buChar char="v"/>
            </a:pPr>
            <a:r>
              <a:rPr lang="vi-VN" altLang="en-US" sz="2800" dirty="0">
                <a:latin typeface="Times New Roman" panose="02020603050405020304" charset="0"/>
                <a:cs typeface="Times New Roman" panose="02020603050405020304" charset="0"/>
              </a:rPr>
              <a:t>Khuyến cáo vận tốc trên ống dẫn với cột áp khác </a:t>
            </a:r>
            <a:r>
              <a:rPr lang="vi-VN" altLang="en-US" sz="2800" dirty="0">
                <a:latin typeface="Times New Roman" panose="02020603050405020304" charset="0"/>
                <a:cs typeface="Times New Roman" panose="02020603050405020304" charset="0"/>
              </a:rPr>
              <a:t>nhau.</a:t>
            </a:r>
            <a:endParaRPr lang="vi-VN" altLang="en-US" sz="2800" dirty="0">
              <a:latin typeface="Times New Roman" panose="02020603050405020304" charset="0"/>
              <a:cs typeface="Times New Roman" panose="02020603050405020304" charset="0"/>
            </a:endParaRPr>
          </a:p>
          <a:p>
            <a:pPr marL="457200" lvl="1" indent="457200" algn="just">
              <a:buNone/>
            </a:pPr>
            <a:endParaRPr lang="vi-VN" altLang="en-US" sz="2800" dirty="0">
              <a:latin typeface="Times New Roman" panose="02020603050405020304" charset="0"/>
              <a:cs typeface="Times New Roman" panose="020206030504050203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557206"/>
            <a:ext cx="10515600" cy="866791"/>
          </a:xfrm>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6930" y="1424305"/>
            <a:ext cx="10516870" cy="5220335"/>
          </a:xfrm>
        </p:spPr>
        <p:txBody>
          <a:bodyPr>
            <a:normAutofit/>
          </a:bodyPr>
          <a:lstStyle/>
          <a:p>
            <a:pPr marL="0" indent="0" algn="just">
              <a:buNone/>
            </a:pPr>
            <a:r>
              <a:rPr lang="vi-VN" altLang="en-US" b="1" dirty="0">
                <a:solidFill>
                  <a:srgbClr val="00B050"/>
                </a:solidFill>
                <a:latin typeface="Times New Roman" panose="02020603050405020304" charset="0"/>
                <a:cs typeface="Times New Roman" panose="02020603050405020304" charset="0"/>
              </a:rPr>
              <a:t>2.3 Phương pháp xác định đường kính kinh tế của ống dẫn áp </a:t>
            </a:r>
            <a:r>
              <a:rPr lang="vi-VN" altLang="en-US" b="1" dirty="0">
                <a:solidFill>
                  <a:srgbClr val="00B050"/>
                </a:solidFill>
                <a:latin typeface="Times New Roman" panose="02020603050405020304" charset="0"/>
                <a:cs typeface="Times New Roman" panose="02020603050405020304" charset="0"/>
              </a:rPr>
              <a:t>lực</a:t>
            </a:r>
            <a:endParaRPr lang="vi-VN" altLang="en-US" b="1" dirty="0">
              <a:solidFill>
                <a:srgbClr val="00B050"/>
              </a:solidFill>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Khuyến cáo vận tốc dòng </a:t>
            </a:r>
            <a:r>
              <a:rPr lang="vi-VN" altLang="en-US" sz="2800" dirty="0">
                <a:latin typeface="Times New Roman" panose="02020603050405020304" charset="0"/>
                <a:cs typeface="Times New Roman" panose="02020603050405020304" charset="0"/>
              </a:rPr>
              <a:t>chảy:</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Dòng chảy trong ống hút của bơm: &lt; 1,5 m/</a:t>
            </a:r>
            <a:r>
              <a:rPr lang="vi-VN" altLang="en-US" sz="2800" dirty="0">
                <a:latin typeface="Times New Roman" panose="02020603050405020304" charset="0"/>
                <a:cs typeface="Times New Roman" panose="02020603050405020304" charset="0"/>
              </a:rPr>
              <a:t>s;</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Dòng chảy trong ống tự chảy:     &lt; 2 m/</a:t>
            </a:r>
            <a:r>
              <a:rPr lang="vi-VN" altLang="en-US" sz="2800" dirty="0">
                <a:latin typeface="Times New Roman" panose="02020603050405020304" charset="0"/>
                <a:cs typeface="Times New Roman" panose="02020603050405020304" charset="0"/>
              </a:rPr>
              <a:t>s;</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 Dòng chảy trong ống đẩy của bơm: &lt; (5 ÷ 7) m/</a:t>
            </a:r>
            <a:r>
              <a:rPr lang="vi-VN" altLang="en-US" sz="2800" dirty="0">
                <a:latin typeface="Times New Roman" panose="02020603050405020304" charset="0"/>
                <a:cs typeface="Times New Roman" panose="02020603050405020304" charset="0"/>
              </a:rPr>
              <a:t>s</a:t>
            </a:r>
            <a:endParaRPr lang="vi-VN" altLang="en-US" sz="2800" dirty="0">
              <a:latin typeface="Times New Roman" panose="02020603050405020304" charset="0"/>
              <a:cs typeface="Times New Roman" panose="02020603050405020304" charset="0"/>
            </a:endParaRPr>
          </a:p>
          <a:p>
            <a:pPr marL="0" indent="457200" algn="just">
              <a:buNone/>
            </a:pPr>
            <a:endParaRPr lang="vi-VN" altLang="en-US" sz="2800" dirty="0">
              <a:solidFill>
                <a:srgbClr val="FF0000"/>
              </a:solidFill>
              <a:latin typeface="Times New Roman" panose="02020603050405020304" charset="0"/>
              <a:cs typeface="Times New Roman" panose="02020603050405020304" charset="0"/>
            </a:endParaRPr>
          </a:p>
          <a:p>
            <a:pPr marL="0" indent="457200" algn="just">
              <a:buNone/>
            </a:pPr>
            <a:r>
              <a:rPr lang="vi-VN" altLang="en-US" sz="2800" dirty="0">
                <a:solidFill>
                  <a:srgbClr val="FF0000"/>
                </a:solidFill>
                <a:latin typeface="Times New Roman" panose="02020603050405020304" charset="0"/>
                <a:cs typeface="Times New Roman" panose="02020603050405020304" charset="0"/>
              </a:rPr>
              <a:t>Việc sử dụng giá trị vận tốc </a:t>
            </a:r>
            <a:r>
              <a:rPr lang="vi-VN" altLang="en-US" i="1" dirty="0">
                <a:solidFill>
                  <a:srgbClr val="FF0000"/>
                </a:solidFill>
                <a:latin typeface="Times New Roman" panose="02020603050405020304" charset="0"/>
                <a:cs typeface="Times New Roman" panose="02020603050405020304" charset="0"/>
                <a:sym typeface="+mn-ea"/>
              </a:rPr>
              <a:t>v</a:t>
            </a:r>
            <a:r>
              <a:rPr lang="vi-VN" altLang="en-US" i="1" baseline="-25000" dirty="0">
                <a:solidFill>
                  <a:srgbClr val="FF0000"/>
                </a:solidFill>
                <a:latin typeface="Times New Roman" panose="02020603050405020304" charset="0"/>
                <a:cs typeface="Times New Roman" panose="02020603050405020304" charset="0"/>
                <a:sym typeface="+mn-ea"/>
              </a:rPr>
              <a:t>kt</a:t>
            </a:r>
            <a:r>
              <a:rPr lang="vi-VN" altLang="en-US" dirty="0">
                <a:solidFill>
                  <a:srgbClr val="FF0000"/>
                </a:solidFill>
                <a:latin typeface="Times New Roman" panose="02020603050405020304" charset="0"/>
                <a:cs typeface="Times New Roman" panose="02020603050405020304" charset="0"/>
                <a:sym typeface="+mn-ea"/>
              </a:rPr>
              <a:t> chỉ nên dành cho tính toán sơ bộ ban đầu.</a:t>
            </a:r>
            <a:endParaRPr lang="vi-VN" altLang="en-US" dirty="0">
              <a:solidFill>
                <a:srgbClr val="FF0000"/>
              </a:solidFill>
              <a:latin typeface="Times New Roman" panose="02020603050405020304" charset="0"/>
              <a:cs typeface="Times New Roman" panose="02020603050405020304" charset="0"/>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557206"/>
            <a:ext cx="10515600" cy="866791"/>
          </a:xfrm>
        </p:spPr>
        <p:txBody>
          <a:bodyPr>
            <a:normAutofit/>
          </a:bodyPr>
          <a:lstStyle/>
          <a:p>
            <a:r>
              <a:rPr lang="vi-VN" altLang="en-US" sz="3200" b="1" dirty="0">
                <a:solidFill>
                  <a:srgbClr val="FF0000"/>
                </a:solidFill>
                <a:latin typeface="Times New Roman" panose="02020603050405020304" charset="0"/>
                <a:cs typeface="Times New Roman" panose="02020603050405020304" charset="0"/>
              </a:rPr>
              <a:t>2 - Phương pháp xác định đường kính ống dẫn </a:t>
            </a:r>
            <a:r>
              <a:rPr lang="vi-VN" altLang="en-US" sz="3200" b="1" dirty="0">
                <a:solidFill>
                  <a:srgbClr val="FF0000"/>
                </a:solidFill>
                <a:latin typeface="Times New Roman" panose="02020603050405020304" charset="0"/>
                <a:cs typeface="Times New Roman" panose="02020603050405020304" charset="0"/>
              </a:rPr>
              <a:t>áp lực </a:t>
            </a:r>
            <a:endParaRPr lang="en-US" sz="3200" dirty="0"/>
          </a:p>
        </p:txBody>
      </p:sp>
      <p:sp>
        <p:nvSpPr>
          <p:cNvPr id="14" name="Content Placeholder 13"/>
          <p:cNvSpPr>
            <a:spLocks noGrp="1"/>
          </p:cNvSpPr>
          <p:nvPr>
            <p:ph sz="half" idx="1"/>
          </p:nvPr>
        </p:nvSpPr>
        <p:spPr>
          <a:xfrm>
            <a:off x="836930" y="1580515"/>
            <a:ext cx="5258435" cy="4516120"/>
          </a:xfrm>
        </p:spPr>
        <p:txBody>
          <a:bodyPr>
            <a:normAutofit lnSpcReduction="10000"/>
          </a:bodyPr>
          <a:lstStyle/>
          <a:p>
            <a:pPr marL="0" indent="0" algn="just">
              <a:buNone/>
            </a:pPr>
            <a:r>
              <a:rPr lang="vi-VN" altLang="en-US" b="1" dirty="0">
                <a:solidFill>
                  <a:srgbClr val="00B050"/>
                </a:solidFill>
                <a:latin typeface="Times New Roman" panose="02020603050405020304" charset="0"/>
                <a:cs typeface="Times New Roman" panose="02020603050405020304" charset="0"/>
              </a:rPr>
              <a:t>2.3 Phương pháp xác định đường kính kinh tế của ống dẫn áp </a:t>
            </a:r>
            <a:r>
              <a:rPr lang="vi-VN" altLang="en-US" b="1" dirty="0">
                <a:solidFill>
                  <a:srgbClr val="00B050"/>
                </a:solidFill>
                <a:latin typeface="Times New Roman" panose="02020603050405020304" charset="0"/>
                <a:cs typeface="Times New Roman" panose="02020603050405020304" charset="0"/>
              </a:rPr>
              <a:t>lực</a:t>
            </a:r>
            <a:endParaRPr lang="vi-VN" altLang="en-US" b="1" dirty="0">
              <a:solidFill>
                <a:srgbClr val="00B050"/>
              </a:solidFill>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Đường kính kinh tế là giá trị tại đó tổng chi phí xây lắp và chi phí vận hành, sửa chữa hàng năm là nhỏ </a:t>
            </a:r>
            <a:r>
              <a:rPr lang="vi-VN" altLang="en-US" sz="2800" dirty="0">
                <a:latin typeface="Times New Roman" panose="02020603050405020304" charset="0"/>
                <a:cs typeface="Times New Roman" panose="02020603050405020304" charset="0"/>
              </a:rPr>
              <a:t>nhất.</a:t>
            </a:r>
            <a:endParaRPr lang="vi-VN" altLang="en-US" sz="2800" dirty="0">
              <a:latin typeface="Times New Roman" panose="02020603050405020304" charset="0"/>
              <a:cs typeface="Times New Roman" panose="02020603050405020304" charset="0"/>
            </a:endParaRPr>
          </a:p>
          <a:p>
            <a:pPr marL="0" indent="457200" algn="just">
              <a:buNone/>
            </a:pPr>
            <a:r>
              <a:rPr lang="vi-VN" altLang="en-US" sz="2800" dirty="0">
                <a:latin typeface="Times New Roman" panose="02020603050405020304" charset="0"/>
                <a:cs typeface="Times New Roman" panose="02020603050405020304" charset="0"/>
              </a:rPr>
              <a:t>Ví dụ: Xác định d</a:t>
            </a:r>
            <a:r>
              <a:rPr lang="vi-VN" altLang="en-US" sz="2800" baseline="-25000" dirty="0">
                <a:latin typeface="Times New Roman" panose="02020603050405020304" charset="0"/>
                <a:cs typeface="Times New Roman" panose="02020603050405020304" charset="0"/>
              </a:rPr>
              <a:t>kt</a:t>
            </a:r>
            <a:r>
              <a:rPr lang="vi-VN" altLang="en-US" sz="2800" dirty="0">
                <a:latin typeface="Times New Roman" panose="02020603050405020304" charset="0"/>
                <a:cs typeface="Times New Roman" panose="02020603050405020304" charset="0"/>
              </a:rPr>
              <a:t> của đường ống dẫn áp lực có lưu lượng định mức 70 m</a:t>
            </a:r>
            <a:r>
              <a:rPr lang="vi-VN" altLang="en-US" sz="2800" baseline="30000" dirty="0">
                <a:latin typeface="Times New Roman" panose="02020603050405020304" charset="0"/>
                <a:cs typeface="Times New Roman" panose="02020603050405020304" charset="0"/>
              </a:rPr>
              <a:t>3</a:t>
            </a:r>
            <a:r>
              <a:rPr lang="vi-VN" altLang="en-US" sz="2800" dirty="0">
                <a:latin typeface="Times New Roman" panose="02020603050405020304" charset="0"/>
                <a:cs typeface="Times New Roman" panose="02020603050405020304" charset="0"/>
              </a:rPr>
              <a:t>/s, cột áp 199 m, công suất tổ </a:t>
            </a:r>
            <a:r>
              <a:rPr lang="vi-VN" altLang="en-US" sz="2800" dirty="0">
                <a:latin typeface="Times New Roman" panose="02020603050405020304" charset="0"/>
                <a:cs typeface="Times New Roman" panose="02020603050405020304" charset="0"/>
              </a:rPr>
              <a:t>máy N = 220 </a:t>
            </a:r>
            <a:r>
              <a:rPr lang="vi-VN" altLang="en-US" sz="2800" dirty="0">
                <a:latin typeface="Times New Roman" panose="02020603050405020304" charset="0"/>
                <a:cs typeface="Times New Roman" panose="02020603050405020304" charset="0"/>
              </a:rPr>
              <a:t>MW</a:t>
            </a:r>
            <a:endParaRPr lang="vi-VN" altLang="en-US" sz="2800" dirty="0">
              <a:latin typeface="Times New Roman" panose="02020603050405020304" charset="0"/>
              <a:cs typeface="Times New Roman" panose="02020603050405020304" charset="0"/>
            </a:endParaRPr>
          </a:p>
        </p:txBody>
      </p:sp>
      <p:sp>
        <p:nvSpPr>
          <p:cNvPr id="15" name="Content Placeholder 14"/>
          <p:cNvSpPr>
            <a:spLocks noGrp="1"/>
          </p:cNvSpPr>
          <p:nvPr>
            <p:ph sz="half" idx="2"/>
          </p:nvPr>
        </p:nvSpPr>
        <p:spPr>
          <a:xfrm>
            <a:off x="6706235" y="5569585"/>
            <a:ext cx="4483735" cy="791210"/>
          </a:xfrm>
        </p:spPr>
        <p:txBody>
          <a:bodyPr>
            <a:noAutofit/>
          </a:bodyPr>
          <a:lstStyle/>
          <a:p>
            <a:pPr marL="0" indent="0" algn="ctr">
              <a:buNone/>
            </a:pPr>
            <a:r>
              <a:rPr lang="vi-VN" sz="2400" b="1" i="1" dirty="0">
                <a:solidFill>
                  <a:srgbClr val="7030A0"/>
                </a:solidFill>
                <a:latin typeface="Times New Roman" panose="02020603050405020304" charset="0"/>
                <a:cs typeface="Times New Roman" panose="02020603050405020304" charset="0"/>
              </a:rPr>
              <a:t>Hình 7 - Đồ thị xác định đường kính kinh tế của ống dẫn áp </a:t>
            </a:r>
            <a:r>
              <a:rPr lang="vi-VN" sz="2400" b="1" i="1" dirty="0">
                <a:solidFill>
                  <a:srgbClr val="7030A0"/>
                </a:solidFill>
                <a:latin typeface="Times New Roman" panose="02020603050405020304" charset="0"/>
                <a:cs typeface="Times New Roman" panose="02020603050405020304" charset="0"/>
              </a:rPr>
              <a:t>lực</a:t>
            </a:r>
            <a:endParaRPr lang="vi-VN" sz="2400" b="1" i="1" dirty="0">
              <a:solidFill>
                <a:srgbClr val="7030A0"/>
              </a:solidFill>
              <a:latin typeface="Times New Roman" panose="02020603050405020304" charset="0"/>
              <a:cs typeface="Times New Roman" panose="02020603050405020304" charset="0"/>
            </a:endParaRPr>
          </a:p>
        </p:txBody>
      </p:sp>
      <p:pic>
        <p:nvPicPr>
          <p:cNvPr id="3" name="Picture 3"/>
          <p:cNvPicPr>
            <a:picLocks noChangeAspect="1"/>
          </p:cNvPicPr>
          <p:nvPr/>
        </p:nvPicPr>
        <p:blipFill>
          <a:blip r:embed="rId1"/>
          <a:srcRect b="10318"/>
          <a:stretch>
            <a:fillRect/>
          </a:stretch>
        </p:blipFill>
        <p:spPr>
          <a:xfrm>
            <a:off x="6312535" y="1863090"/>
            <a:ext cx="5708015" cy="3405505"/>
          </a:xfrm>
          <a:prstGeom prst="rect">
            <a:avLst/>
          </a:prstGeom>
          <a:noFill/>
          <a:ln>
            <a:noFill/>
          </a:ln>
        </p:spPr>
      </p:pic>
      <p:sp>
        <p:nvSpPr>
          <p:cNvPr id="4" name="Text Box 3"/>
          <p:cNvSpPr txBox="1"/>
          <p:nvPr/>
        </p:nvSpPr>
        <p:spPr>
          <a:xfrm>
            <a:off x="2392045" y="5574665"/>
            <a:ext cx="4064000" cy="521970"/>
          </a:xfrm>
          <a:prstGeom prst="rect">
            <a:avLst/>
          </a:prstGeom>
          <a:noFill/>
        </p:spPr>
        <p:txBody>
          <a:bodyPr wrap="square" rtlCol="0">
            <a:spAutoFit/>
          </a:bodyPr>
          <a:p>
            <a:r>
              <a:rPr lang="vi-VN" altLang="en-US" sz="2800">
                <a:latin typeface="Times New Roman" panose="02020603050405020304" charset="0"/>
                <a:cs typeface="Times New Roman" panose="02020603050405020304" charset="0"/>
              </a:rPr>
              <a:t>d</a:t>
            </a:r>
            <a:r>
              <a:rPr lang="vi-VN" altLang="en-US" sz="2800" baseline="-25000">
                <a:latin typeface="Times New Roman" panose="02020603050405020304" charset="0"/>
                <a:cs typeface="Times New Roman" panose="02020603050405020304" charset="0"/>
              </a:rPr>
              <a:t>kt</a:t>
            </a:r>
            <a:r>
              <a:rPr lang="vi-VN" altLang="en-US" sz="2800">
                <a:latin typeface="Times New Roman" panose="02020603050405020304" charset="0"/>
                <a:cs typeface="Times New Roman" panose="02020603050405020304" charset="0"/>
              </a:rPr>
              <a:t> = 6,6 </a:t>
            </a:r>
            <a:r>
              <a:rPr lang="vi-VN" altLang="en-US" sz="2800">
                <a:latin typeface="Times New Roman" panose="02020603050405020304" charset="0"/>
                <a:cs typeface="Times New Roman" panose="02020603050405020304" charset="0"/>
              </a:rPr>
              <a:t>m</a:t>
            </a:r>
            <a:endParaRPr lang="vi-VN" altLang="en-US" sz="280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just">
              <a:buNone/>
            </a:pPr>
            <a:r>
              <a:rPr lang="vi-VN" altLang="en-US" sz="3200" b="1" dirty="0">
                <a:solidFill>
                  <a:srgbClr val="FF0000"/>
                </a:solidFill>
                <a:latin typeface="Times New Roman" panose="02020603050405020304" charset="0"/>
                <a:cs typeface="Times New Roman" panose="02020603050405020304" charset="0"/>
              </a:rPr>
              <a:t>3 - Phương pháp xác định điểm làm việc của hệ </a:t>
            </a:r>
            <a:r>
              <a:rPr lang="vi-VN" altLang="en-US" sz="3200" b="1" dirty="0">
                <a:solidFill>
                  <a:srgbClr val="FF0000"/>
                </a:solidFill>
                <a:latin typeface="Times New Roman" panose="02020603050405020304" charset="0"/>
                <a:cs typeface="Times New Roman" panose="02020603050405020304" charset="0"/>
              </a:rPr>
              <a:t>thống</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362075"/>
            <a:ext cx="10024745" cy="4815205"/>
          </a:xfrm>
        </p:spPr>
        <p:txBody>
          <a:bodyPr>
            <a:normAutofit/>
          </a:bodyPr>
          <a:lstStyle/>
          <a:p>
            <a:pPr marL="0" indent="0" algn="just">
              <a:buNone/>
            </a:pPr>
            <a:r>
              <a:rPr lang="en-US" altLang="en-US" b="1" dirty="0">
                <a:solidFill>
                  <a:srgbClr val="00B050"/>
                </a:solidFill>
                <a:latin typeface="Times New Roman" panose="02020603050405020304" charset="0"/>
                <a:cs typeface="Times New Roman" panose="02020603050405020304" charset="0"/>
              </a:rPr>
              <a:t> 3.</a:t>
            </a:r>
            <a:r>
              <a:rPr lang="vi-VN" altLang="en-US" b="1" dirty="0">
                <a:solidFill>
                  <a:srgbClr val="00B050"/>
                </a:solidFill>
                <a:latin typeface="Times New Roman" panose="02020603050405020304" charset="0"/>
                <a:cs typeface="Times New Roman" panose="02020603050405020304" charset="0"/>
              </a:rPr>
              <a:t>1 Phương pháp xác định công suất cực </a:t>
            </a:r>
            <a:r>
              <a:rPr lang="vi-VN" altLang="en-US" b="1" dirty="0">
                <a:solidFill>
                  <a:srgbClr val="00B050"/>
                </a:solidFill>
                <a:latin typeface="Times New Roman" panose="02020603050405020304" charset="0"/>
                <a:cs typeface="Times New Roman" panose="02020603050405020304" charset="0"/>
              </a:rPr>
              <a:t>đại của tổ máy ở chế độ tua-bin</a:t>
            </a:r>
            <a:endParaRPr lang="en-US" dirty="0"/>
          </a:p>
          <a:p>
            <a:pPr marL="0" indent="0">
              <a:buNone/>
            </a:pPr>
            <a:r>
              <a:rPr lang="en-US" dirty="0" smtClean="0">
                <a:solidFill>
                  <a:srgbClr val="7030A0"/>
                </a:solidFill>
                <a:latin typeface="Times New Roman" panose="02020603050405020304" charset="0"/>
                <a:cs typeface="Times New Roman" panose="02020603050405020304" charset="0"/>
              </a:rPr>
              <a:t>- </a:t>
            </a:r>
            <a:r>
              <a:rPr lang="vi-VN" altLang="en-US" dirty="0" smtClean="0">
                <a:solidFill>
                  <a:srgbClr val="7030A0"/>
                </a:solidFill>
                <a:latin typeface="Times New Roman" panose="02020603050405020304" charset="0"/>
                <a:cs typeface="Times New Roman" panose="02020603050405020304" charset="0"/>
              </a:rPr>
              <a:t>Công suất tổ máy:</a:t>
            </a: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r>
              <a:rPr lang="vi-VN" altLang="en-US" dirty="0" smtClean="0">
                <a:solidFill>
                  <a:srgbClr val="7030A0"/>
                </a:solidFill>
                <a:latin typeface="Times New Roman" panose="02020603050405020304" charset="0"/>
                <a:cs typeface="Times New Roman" panose="02020603050405020304" charset="0"/>
              </a:rPr>
              <a:t>- Cột áp làm việc của </a:t>
            </a:r>
            <a:endParaRPr lang="vi-VN" altLang="en-US" dirty="0" smtClean="0">
              <a:solidFill>
                <a:srgbClr val="7030A0"/>
              </a:solidFill>
              <a:latin typeface="Times New Roman" panose="02020603050405020304" charset="0"/>
              <a:cs typeface="Times New Roman" panose="02020603050405020304" charset="0"/>
            </a:endParaRPr>
          </a:p>
          <a:p>
            <a:pPr marL="0" indent="0">
              <a:buNone/>
            </a:pPr>
            <a:r>
              <a:rPr lang="vi-VN" altLang="en-US" dirty="0" smtClean="0">
                <a:solidFill>
                  <a:srgbClr val="7030A0"/>
                </a:solidFill>
                <a:latin typeface="Times New Roman" panose="02020603050405020304" charset="0"/>
                <a:cs typeface="Times New Roman" panose="02020603050405020304" charset="0"/>
              </a:rPr>
              <a:t>tua-</a:t>
            </a:r>
            <a:r>
              <a:rPr lang="vi-VN" altLang="en-US" dirty="0" smtClean="0">
                <a:solidFill>
                  <a:srgbClr val="7030A0"/>
                </a:solidFill>
                <a:latin typeface="Times New Roman" panose="02020603050405020304" charset="0"/>
                <a:cs typeface="Times New Roman" panose="02020603050405020304" charset="0"/>
              </a:rPr>
              <a:t>bin:</a:t>
            </a:r>
            <a:endParaRPr lang="vi-VN" altLang="en-US" dirty="0" smtClean="0">
              <a:solidFill>
                <a:srgbClr val="7030A0"/>
              </a:solidFill>
              <a:latin typeface="Times New Roman" panose="02020603050405020304" charset="0"/>
              <a:cs typeface="Times New Roman" panose="02020603050405020304" charset="0"/>
            </a:endParaRPr>
          </a:p>
        </p:txBody>
      </p:sp>
      <p:pic>
        <p:nvPicPr>
          <p:cNvPr id="7" name="Content Placeholder 6"/>
          <p:cNvPicPr>
            <a:picLocks noChangeAspect="1"/>
          </p:cNvPicPr>
          <p:nvPr>
            <p:ph sz="half" idx="2"/>
          </p:nvPr>
        </p:nvPicPr>
        <p:blipFill>
          <a:blip r:embed="rId1"/>
          <a:srcRect l="12419" t="16769" b="7190"/>
          <a:stretch>
            <a:fillRect/>
          </a:stretch>
        </p:blipFill>
        <p:spPr>
          <a:xfrm>
            <a:off x="4350385" y="2154555"/>
            <a:ext cx="7661275" cy="3383915"/>
          </a:xfrm>
          <a:prstGeom prst="rect">
            <a:avLst/>
          </a:prstGeom>
        </p:spPr>
      </p:pic>
      <p:graphicFrame>
        <p:nvGraphicFramePr>
          <p:cNvPr id="-2147482610" name="Object -2147482611"/>
          <p:cNvGraphicFramePr>
            <a:graphicFrameLocks noChangeAspect="1"/>
          </p:cNvGraphicFramePr>
          <p:nvPr/>
        </p:nvGraphicFramePr>
        <p:xfrm>
          <a:off x="1205865" y="2994660"/>
          <a:ext cx="2298700" cy="443865"/>
        </p:xfrm>
        <a:graphic>
          <a:graphicData uri="http://schemas.openxmlformats.org/presentationml/2006/ole">
            <mc:AlternateContent xmlns:mc="http://schemas.openxmlformats.org/markup-compatibility/2006">
              <mc:Choice xmlns:v="urn:schemas-microsoft-com:vml" Requires="v">
                <p:oleObj spid="_x0000_s3076" name="" r:id="rId2" imgW="1066165" imgH="203200" progId="Equation.DSMT4">
                  <p:embed/>
                </p:oleObj>
              </mc:Choice>
              <mc:Fallback>
                <p:oleObj name="" r:id="rId2" imgW="1066165" imgH="203200" progId="Equation.DSMT4">
                  <p:embed/>
                  <p:pic>
                    <p:nvPicPr>
                      <p:cNvPr id="0" name="Picture 3075"/>
                      <p:cNvPicPr/>
                      <p:nvPr/>
                    </p:nvPicPr>
                    <p:blipFill>
                      <a:blip r:embed="rId3"/>
                      <a:stretch>
                        <a:fillRect/>
                      </a:stretch>
                    </p:blipFill>
                    <p:spPr>
                      <a:xfrm>
                        <a:off x="1205865" y="2994660"/>
                        <a:ext cx="2298700" cy="443865"/>
                      </a:xfrm>
                      <a:prstGeom prst="rect">
                        <a:avLst/>
                      </a:prstGeom>
                      <a:noFill/>
                      <a:ln w="38100">
                        <a:noFill/>
                        <a:miter/>
                      </a:ln>
                    </p:spPr>
                  </p:pic>
                </p:oleObj>
              </mc:Fallback>
            </mc:AlternateContent>
          </a:graphicData>
        </a:graphic>
      </p:graphicFrame>
      <p:graphicFrame>
        <p:nvGraphicFramePr>
          <p:cNvPr id="-2147482609" name="Object -2147482610"/>
          <p:cNvGraphicFramePr>
            <a:graphicFrameLocks noChangeAspect="1"/>
          </p:cNvGraphicFramePr>
          <p:nvPr/>
        </p:nvGraphicFramePr>
        <p:xfrm>
          <a:off x="1447800" y="4876165"/>
          <a:ext cx="1920875" cy="534670"/>
        </p:xfrm>
        <a:graphic>
          <a:graphicData uri="http://schemas.openxmlformats.org/presentationml/2006/ole">
            <mc:AlternateContent xmlns:mc="http://schemas.openxmlformats.org/markup-compatibility/2006">
              <mc:Choice xmlns:v="urn:schemas-microsoft-com:vml" Requires="v">
                <p:oleObj spid="_x0000_s8" name="" r:id="rId4" imgW="876300" imgH="241300" progId="Equation.DSMT4">
                  <p:embed/>
                </p:oleObj>
              </mc:Choice>
              <mc:Fallback>
                <p:oleObj name="" r:id="rId4" imgW="876300" imgH="241300" progId="Equation.DSMT4">
                  <p:embed/>
                  <p:pic>
                    <p:nvPicPr>
                      <p:cNvPr id="0" name="Picture 7"/>
                      <p:cNvPicPr/>
                      <p:nvPr/>
                    </p:nvPicPr>
                    <p:blipFill>
                      <a:blip r:embed="rId5"/>
                      <a:stretch>
                        <a:fillRect/>
                      </a:stretch>
                    </p:blipFill>
                    <p:spPr>
                      <a:xfrm>
                        <a:off x="1447800" y="4876165"/>
                        <a:ext cx="1920875" cy="534670"/>
                      </a:xfrm>
                      <a:prstGeom prst="rect">
                        <a:avLst/>
                      </a:prstGeom>
                      <a:noFill/>
                      <a:ln w="38100">
                        <a:noFill/>
                        <a:miter/>
                      </a:ln>
                    </p:spPr>
                  </p:pic>
                </p:oleObj>
              </mc:Fallback>
            </mc:AlternateContent>
          </a:graphicData>
        </a:graphic>
      </p:graphicFrame>
      <p:sp>
        <p:nvSpPr>
          <p:cNvPr id="15" name="Content Placeholder 14"/>
          <p:cNvSpPr>
            <a:spLocks noGrp="1"/>
          </p:cNvSpPr>
          <p:nvPr/>
        </p:nvSpPr>
        <p:spPr>
          <a:xfrm>
            <a:off x="6096000" y="5775325"/>
            <a:ext cx="4483735" cy="7912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vi-VN" sz="2400" b="1" i="1" dirty="0">
                <a:solidFill>
                  <a:srgbClr val="7030A0"/>
                </a:solidFill>
                <a:latin typeface="Times New Roman" panose="02020603050405020304" charset="0"/>
                <a:cs typeface="Times New Roman" panose="02020603050405020304" charset="0"/>
              </a:rPr>
              <a:t>Hình 8 - Sơ đồ trạm thủy </a:t>
            </a:r>
            <a:r>
              <a:rPr lang="vi-VN" sz="2400" b="1" i="1" dirty="0">
                <a:solidFill>
                  <a:srgbClr val="7030A0"/>
                </a:solidFill>
                <a:latin typeface="Times New Roman" panose="02020603050405020304" charset="0"/>
                <a:cs typeface="Times New Roman" panose="02020603050405020304" charset="0"/>
              </a:rPr>
              <a:t>điện</a:t>
            </a:r>
            <a:endParaRPr lang="vi-VN" sz="2400" b="1" i="1" dirty="0">
              <a:solidFill>
                <a:srgbClr val="7030A0"/>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just">
              <a:buNone/>
            </a:pPr>
            <a:r>
              <a:rPr lang="vi-VN" altLang="en-US" sz="3200" b="1" dirty="0">
                <a:solidFill>
                  <a:srgbClr val="FF0000"/>
                </a:solidFill>
                <a:latin typeface="Times New Roman" panose="02020603050405020304" charset="0"/>
                <a:cs typeface="Times New Roman" panose="02020603050405020304" charset="0"/>
              </a:rPr>
              <a:t>3 - Phương pháp xác định điểm làm việc của hệ </a:t>
            </a:r>
            <a:r>
              <a:rPr lang="vi-VN" altLang="en-US" sz="3200" b="1" dirty="0">
                <a:solidFill>
                  <a:srgbClr val="FF0000"/>
                </a:solidFill>
                <a:latin typeface="Times New Roman" panose="02020603050405020304" charset="0"/>
                <a:cs typeface="Times New Roman" panose="02020603050405020304" charset="0"/>
              </a:rPr>
              <a:t>thống</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362075"/>
            <a:ext cx="10024745" cy="4815205"/>
          </a:xfrm>
        </p:spPr>
        <p:txBody>
          <a:bodyPr>
            <a:normAutofit/>
          </a:bodyPr>
          <a:lstStyle/>
          <a:p>
            <a:pPr marL="0" indent="0" algn="just">
              <a:buNone/>
            </a:pPr>
            <a:r>
              <a:rPr lang="en-US" altLang="en-US" b="1" dirty="0">
                <a:solidFill>
                  <a:srgbClr val="00B050"/>
                </a:solidFill>
                <a:latin typeface="Times New Roman" panose="02020603050405020304" charset="0"/>
                <a:cs typeface="Times New Roman" panose="02020603050405020304" charset="0"/>
              </a:rPr>
              <a:t> 3.</a:t>
            </a:r>
            <a:r>
              <a:rPr lang="vi-VN" altLang="en-US" b="1" dirty="0">
                <a:solidFill>
                  <a:srgbClr val="00B050"/>
                </a:solidFill>
                <a:latin typeface="Times New Roman" panose="02020603050405020304" charset="0"/>
                <a:cs typeface="Times New Roman" panose="02020603050405020304" charset="0"/>
              </a:rPr>
              <a:t>1 Phương pháp xác định công suất cực </a:t>
            </a:r>
            <a:r>
              <a:rPr lang="vi-VN" altLang="en-US" b="1" dirty="0">
                <a:solidFill>
                  <a:srgbClr val="00B050"/>
                </a:solidFill>
                <a:latin typeface="Times New Roman" panose="02020603050405020304" charset="0"/>
                <a:cs typeface="Times New Roman" panose="02020603050405020304" charset="0"/>
              </a:rPr>
              <a:t>đại của tổ máy ở chế độ tua-bin</a:t>
            </a:r>
            <a:endParaRPr lang="en-US" dirty="0"/>
          </a:p>
          <a:p>
            <a:pPr marL="0" indent="0">
              <a:buNone/>
            </a:pPr>
            <a:r>
              <a:rPr lang="en-US" dirty="0" smtClean="0">
                <a:solidFill>
                  <a:srgbClr val="7030A0"/>
                </a:solidFill>
                <a:latin typeface="Times New Roman" panose="02020603050405020304" charset="0"/>
                <a:cs typeface="Times New Roman" panose="02020603050405020304" charset="0"/>
              </a:rPr>
              <a:t>- </a:t>
            </a:r>
            <a:r>
              <a:rPr lang="vi-VN" altLang="en-US" dirty="0" smtClean="0">
                <a:solidFill>
                  <a:srgbClr val="7030A0"/>
                </a:solidFill>
                <a:latin typeface="Times New Roman" panose="02020603050405020304" charset="0"/>
                <a:cs typeface="Times New Roman" panose="02020603050405020304" charset="0"/>
              </a:rPr>
              <a:t>Tổn thất thủy </a:t>
            </a:r>
            <a:r>
              <a:rPr lang="vi-VN" altLang="en-US" dirty="0" smtClean="0">
                <a:solidFill>
                  <a:srgbClr val="7030A0"/>
                </a:solidFill>
                <a:latin typeface="Times New Roman" panose="02020603050405020304" charset="0"/>
                <a:cs typeface="Times New Roman" panose="02020603050405020304" charset="0"/>
              </a:rPr>
              <a:t>lực:</a:t>
            </a: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r>
              <a:rPr lang="vi-VN" altLang="en-US" dirty="0" smtClean="0">
                <a:solidFill>
                  <a:srgbClr val="7030A0"/>
                </a:solidFill>
                <a:latin typeface="Times New Roman" panose="02020603050405020304" charset="0"/>
                <a:cs typeface="Times New Roman" panose="02020603050405020304" charset="0"/>
              </a:rPr>
              <a:t>- Như </a:t>
            </a:r>
            <a:r>
              <a:rPr lang="vi-VN" altLang="en-US" dirty="0" smtClean="0">
                <a:solidFill>
                  <a:srgbClr val="7030A0"/>
                </a:solidFill>
                <a:latin typeface="Times New Roman" panose="02020603050405020304" charset="0"/>
                <a:cs typeface="Times New Roman" panose="02020603050405020304" charset="0"/>
              </a:rPr>
              <a:t>vậy:</a:t>
            </a:r>
            <a:endParaRPr lang="vi-VN" altLang="en-US" dirty="0" smtClean="0">
              <a:solidFill>
                <a:srgbClr val="7030A0"/>
              </a:solidFill>
              <a:latin typeface="Times New Roman" panose="02020603050405020304" charset="0"/>
              <a:cs typeface="Times New Roman" panose="02020603050405020304" charset="0"/>
            </a:endParaRPr>
          </a:p>
        </p:txBody>
      </p:sp>
      <p:pic>
        <p:nvPicPr>
          <p:cNvPr id="7" name="Content Placeholder 6"/>
          <p:cNvPicPr>
            <a:picLocks noChangeAspect="1"/>
          </p:cNvPicPr>
          <p:nvPr>
            <p:ph sz="half" idx="2"/>
          </p:nvPr>
        </p:nvPicPr>
        <p:blipFill>
          <a:blip r:embed="rId1"/>
          <a:srcRect l="12419" t="16769" b="7190"/>
          <a:stretch>
            <a:fillRect/>
          </a:stretch>
        </p:blipFill>
        <p:spPr>
          <a:xfrm>
            <a:off x="4350385" y="2154555"/>
            <a:ext cx="7661275" cy="3383915"/>
          </a:xfrm>
          <a:prstGeom prst="rect">
            <a:avLst/>
          </a:prstGeom>
        </p:spPr>
      </p:pic>
      <p:sp>
        <p:nvSpPr>
          <p:cNvPr id="15" name="Content Placeholder 14"/>
          <p:cNvSpPr>
            <a:spLocks noGrp="1"/>
          </p:cNvSpPr>
          <p:nvPr/>
        </p:nvSpPr>
        <p:spPr>
          <a:xfrm>
            <a:off x="6096000" y="5775325"/>
            <a:ext cx="4483735" cy="7912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vi-VN" sz="2400" b="1" i="1" dirty="0">
                <a:solidFill>
                  <a:srgbClr val="7030A0"/>
                </a:solidFill>
                <a:latin typeface="Times New Roman" panose="02020603050405020304" charset="0"/>
                <a:cs typeface="Times New Roman" panose="02020603050405020304" charset="0"/>
              </a:rPr>
              <a:t>Hình 8 - Sơ đồ trạm thủy </a:t>
            </a:r>
            <a:r>
              <a:rPr lang="vi-VN" sz="2400" b="1" i="1" dirty="0">
                <a:solidFill>
                  <a:srgbClr val="7030A0"/>
                </a:solidFill>
                <a:latin typeface="Times New Roman" panose="02020603050405020304" charset="0"/>
                <a:cs typeface="Times New Roman" panose="02020603050405020304" charset="0"/>
              </a:rPr>
              <a:t>điện</a:t>
            </a:r>
            <a:endParaRPr lang="vi-VN" sz="2400" b="1" i="1" dirty="0">
              <a:solidFill>
                <a:srgbClr val="7030A0"/>
              </a:solidFill>
              <a:latin typeface="Times New Roman" panose="02020603050405020304" charset="0"/>
              <a:cs typeface="Times New Roman" panose="02020603050405020304" charset="0"/>
            </a:endParaRPr>
          </a:p>
        </p:txBody>
      </p:sp>
      <p:graphicFrame>
        <p:nvGraphicFramePr>
          <p:cNvPr id="-2147482608" name="Object -2147482609"/>
          <p:cNvGraphicFramePr>
            <a:graphicFrameLocks noChangeAspect="1"/>
          </p:cNvGraphicFramePr>
          <p:nvPr/>
        </p:nvGraphicFramePr>
        <p:xfrm>
          <a:off x="1334770" y="2924810"/>
          <a:ext cx="2108200" cy="504190"/>
        </p:xfrm>
        <a:graphic>
          <a:graphicData uri="http://schemas.openxmlformats.org/presentationml/2006/ole">
            <mc:AlternateContent xmlns:mc="http://schemas.openxmlformats.org/markup-compatibility/2006">
              <mc:Choice xmlns:v="urn:schemas-microsoft-com:vml" Requires="v">
                <p:oleObj spid="_x0000_s6" name="" r:id="rId2" imgW="1054100" imgH="254000" progId="Equation.DSMT4">
                  <p:embed/>
                </p:oleObj>
              </mc:Choice>
              <mc:Fallback>
                <p:oleObj name="" r:id="rId2" imgW="1054100" imgH="254000" progId="Equation.DSMT4">
                  <p:embed/>
                  <p:pic>
                    <p:nvPicPr>
                      <p:cNvPr id="0" name="Picture 5"/>
                      <p:cNvPicPr/>
                      <p:nvPr/>
                    </p:nvPicPr>
                    <p:blipFill>
                      <a:blip r:embed="rId3"/>
                      <a:stretch>
                        <a:fillRect/>
                      </a:stretch>
                    </p:blipFill>
                    <p:spPr>
                      <a:xfrm>
                        <a:off x="1334770" y="2924810"/>
                        <a:ext cx="2108200" cy="504190"/>
                      </a:xfrm>
                      <a:prstGeom prst="rect">
                        <a:avLst/>
                      </a:prstGeom>
                      <a:noFill/>
                      <a:ln w="38100">
                        <a:noFill/>
                        <a:miter/>
                      </a:ln>
                    </p:spPr>
                  </p:pic>
                </p:oleObj>
              </mc:Fallback>
            </mc:AlternateContent>
          </a:graphicData>
        </a:graphic>
      </p:graphicFrame>
      <p:graphicFrame>
        <p:nvGraphicFramePr>
          <p:cNvPr id="-2147482607" name="Object -2147482608"/>
          <p:cNvGraphicFramePr>
            <a:graphicFrameLocks noChangeAspect="1"/>
          </p:cNvGraphicFramePr>
          <p:nvPr/>
        </p:nvGraphicFramePr>
        <p:xfrm>
          <a:off x="678180" y="4453255"/>
          <a:ext cx="3457575" cy="593725"/>
        </p:xfrm>
        <a:graphic>
          <a:graphicData uri="http://schemas.openxmlformats.org/presentationml/2006/ole">
            <mc:AlternateContent xmlns:mc="http://schemas.openxmlformats.org/markup-compatibility/2006">
              <mc:Choice xmlns:v="urn:schemas-microsoft-com:vml" Requires="v">
                <p:oleObj spid="_x0000_s9" name="" r:id="rId4" imgW="1777365" imgH="304800" progId="Equation.DSMT4">
                  <p:embed/>
                </p:oleObj>
              </mc:Choice>
              <mc:Fallback>
                <p:oleObj name="" r:id="rId4" imgW="1777365" imgH="304800" progId="Equation.DSMT4">
                  <p:embed/>
                  <p:pic>
                    <p:nvPicPr>
                      <p:cNvPr id="0" name="Picture 8"/>
                      <p:cNvPicPr/>
                      <p:nvPr/>
                    </p:nvPicPr>
                    <p:blipFill>
                      <a:blip r:embed="rId5"/>
                      <a:stretch>
                        <a:fillRect/>
                      </a:stretch>
                    </p:blipFill>
                    <p:spPr>
                      <a:xfrm>
                        <a:off x="678180" y="4453255"/>
                        <a:ext cx="3457575" cy="593725"/>
                      </a:xfrm>
                      <a:prstGeom prst="rect">
                        <a:avLst/>
                      </a:prstGeom>
                      <a:noFill/>
                      <a:ln w="38100">
                        <a:noFill/>
                        <a:miter/>
                      </a:ln>
                    </p:spPr>
                  </p:pic>
                </p:oleObj>
              </mc:Fallback>
            </mc:AlternateContent>
          </a:graphicData>
        </a:graphic>
      </p:graphicFrame>
      <p:graphicFrame>
        <p:nvGraphicFramePr>
          <p:cNvPr id="-2147482606" name="Object -2147482607"/>
          <p:cNvGraphicFramePr>
            <a:graphicFrameLocks noChangeAspect="1"/>
          </p:cNvGraphicFramePr>
          <p:nvPr/>
        </p:nvGraphicFramePr>
        <p:xfrm>
          <a:off x="1268095" y="5297170"/>
          <a:ext cx="3834765" cy="516255"/>
        </p:xfrm>
        <a:graphic>
          <a:graphicData uri="http://schemas.openxmlformats.org/presentationml/2006/ole">
            <mc:AlternateContent xmlns:mc="http://schemas.openxmlformats.org/markup-compatibility/2006">
              <mc:Choice xmlns:v="urn:schemas-microsoft-com:vml" Requires="v">
                <p:oleObj spid="_x0000_s10" name="" r:id="rId6" imgW="1981200" imgH="266700" progId="Equation.DSMT4">
                  <p:embed/>
                </p:oleObj>
              </mc:Choice>
              <mc:Fallback>
                <p:oleObj name="" r:id="rId6" imgW="1981200" imgH="266700" progId="Equation.DSMT4">
                  <p:embed/>
                  <p:pic>
                    <p:nvPicPr>
                      <p:cNvPr id="0" name="Picture 9"/>
                      <p:cNvPicPr/>
                      <p:nvPr/>
                    </p:nvPicPr>
                    <p:blipFill>
                      <a:blip r:embed="rId7"/>
                      <a:stretch>
                        <a:fillRect/>
                      </a:stretch>
                    </p:blipFill>
                    <p:spPr>
                      <a:xfrm>
                        <a:off x="1268095" y="5297170"/>
                        <a:ext cx="3834765" cy="516255"/>
                      </a:xfrm>
                      <a:prstGeom prst="rect">
                        <a:avLst/>
                      </a:prstGeom>
                      <a:noFill/>
                      <a:ln w="38100">
                        <a:noFill/>
                        <a:miter/>
                      </a:ln>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just">
              <a:buNone/>
            </a:pPr>
            <a:r>
              <a:rPr lang="vi-VN" altLang="en-US" sz="3200" b="1" dirty="0">
                <a:solidFill>
                  <a:srgbClr val="FF0000"/>
                </a:solidFill>
                <a:latin typeface="Times New Roman" panose="02020603050405020304" charset="0"/>
                <a:cs typeface="Times New Roman" panose="02020603050405020304" charset="0"/>
              </a:rPr>
              <a:t>3 - Phương pháp xác định điểm làm việc của hệ </a:t>
            </a:r>
            <a:r>
              <a:rPr lang="vi-VN" altLang="en-US" sz="3200" b="1" dirty="0">
                <a:solidFill>
                  <a:srgbClr val="FF0000"/>
                </a:solidFill>
                <a:latin typeface="Times New Roman" panose="02020603050405020304" charset="0"/>
                <a:cs typeface="Times New Roman" panose="02020603050405020304" charset="0"/>
              </a:rPr>
              <a:t>thống</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362075"/>
            <a:ext cx="10024745" cy="4815205"/>
          </a:xfrm>
        </p:spPr>
        <p:txBody>
          <a:bodyPr>
            <a:normAutofit/>
          </a:bodyPr>
          <a:lstStyle/>
          <a:p>
            <a:pPr marL="0" indent="0" algn="just">
              <a:buNone/>
            </a:pPr>
            <a:r>
              <a:rPr lang="en-US" altLang="en-US" b="1" dirty="0">
                <a:solidFill>
                  <a:srgbClr val="00B050"/>
                </a:solidFill>
                <a:latin typeface="Times New Roman" panose="02020603050405020304" charset="0"/>
                <a:cs typeface="Times New Roman" panose="02020603050405020304" charset="0"/>
              </a:rPr>
              <a:t> 3.</a:t>
            </a:r>
            <a:r>
              <a:rPr lang="vi-VN" altLang="en-US" b="1" dirty="0">
                <a:solidFill>
                  <a:srgbClr val="00B050"/>
                </a:solidFill>
                <a:latin typeface="Times New Roman" panose="02020603050405020304" charset="0"/>
                <a:cs typeface="Times New Roman" panose="02020603050405020304" charset="0"/>
              </a:rPr>
              <a:t>1 Phương pháp xác định công suất cực </a:t>
            </a:r>
            <a:r>
              <a:rPr lang="vi-VN" altLang="en-US" b="1" dirty="0">
                <a:solidFill>
                  <a:srgbClr val="00B050"/>
                </a:solidFill>
                <a:latin typeface="Times New Roman" panose="02020603050405020304" charset="0"/>
                <a:cs typeface="Times New Roman" panose="02020603050405020304" charset="0"/>
              </a:rPr>
              <a:t>đại của tổ máy ở chế độ tua-bin</a:t>
            </a:r>
            <a:endParaRPr lang="en-US" dirty="0"/>
          </a:p>
          <a:p>
            <a:pPr marL="0" indent="0">
              <a:buNone/>
            </a:pPr>
            <a:r>
              <a:rPr lang="en-US" dirty="0" smtClean="0">
                <a:solidFill>
                  <a:srgbClr val="7030A0"/>
                </a:solidFill>
                <a:latin typeface="Times New Roman" panose="02020603050405020304" charset="0"/>
                <a:cs typeface="Times New Roman" panose="02020603050405020304" charset="0"/>
              </a:rPr>
              <a:t>- </a:t>
            </a:r>
            <a:r>
              <a:rPr lang="vi-VN" altLang="en-US" dirty="0" smtClean="0">
                <a:solidFill>
                  <a:srgbClr val="7030A0"/>
                </a:solidFill>
                <a:latin typeface="Times New Roman" panose="02020603050405020304" charset="0"/>
                <a:cs typeface="Times New Roman" panose="02020603050405020304" charset="0"/>
              </a:rPr>
              <a:t>Hàm số N = f(Q):					- Đạo hàm bậc </a:t>
            </a:r>
            <a:r>
              <a:rPr lang="vi-VN" altLang="en-US" dirty="0" smtClean="0">
                <a:solidFill>
                  <a:srgbClr val="7030A0"/>
                </a:solidFill>
                <a:latin typeface="Times New Roman" panose="02020603050405020304" charset="0"/>
                <a:cs typeface="Times New Roman" panose="02020603050405020304" charset="0"/>
              </a:rPr>
              <a:t>hai:</a:t>
            </a: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r>
              <a:rPr lang="vi-VN" altLang="en-US" dirty="0" smtClean="0">
                <a:solidFill>
                  <a:srgbClr val="7030A0"/>
                </a:solidFill>
                <a:latin typeface="Times New Roman" panose="02020603050405020304" charset="0"/>
                <a:cs typeface="Times New Roman" panose="02020603050405020304" charset="0"/>
              </a:rPr>
              <a:t>- Đạo hàm bậc </a:t>
            </a:r>
            <a:r>
              <a:rPr lang="vi-VN" altLang="en-US" dirty="0" smtClean="0">
                <a:solidFill>
                  <a:srgbClr val="7030A0"/>
                </a:solidFill>
                <a:latin typeface="Times New Roman" panose="02020603050405020304" charset="0"/>
                <a:cs typeface="Times New Roman" panose="02020603050405020304" charset="0"/>
              </a:rPr>
              <a:t>nhất:</a:t>
            </a: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p:txBody>
      </p:sp>
      <p:graphicFrame>
        <p:nvGraphicFramePr>
          <p:cNvPr id="8" name="Object -2147482607"/>
          <p:cNvGraphicFramePr>
            <a:graphicFrameLocks noChangeAspect="1"/>
          </p:cNvGraphicFramePr>
          <p:nvPr/>
        </p:nvGraphicFramePr>
        <p:xfrm>
          <a:off x="1402715" y="2941320"/>
          <a:ext cx="3834765" cy="516255"/>
        </p:xfrm>
        <a:graphic>
          <a:graphicData uri="http://schemas.openxmlformats.org/presentationml/2006/ole">
            <mc:AlternateContent xmlns:mc="http://schemas.openxmlformats.org/markup-compatibility/2006">
              <mc:Choice xmlns:v="urn:schemas-microsoft-com:vml" Requires="v">
                <p:oleObj spid="_x0000_s10" name="" r:id="rId1" imgW="1981200" imgH="266700" progId="Equation.DSMT4">
                  <p:embed/>
                </p:oleObj>
              </mc:Choice>
              <mc:Fallback>
                <p:oleObj name="" r:id="rId1" imgW="1981200" imgH="266700" progId="Equation.DSMT4">
                  <p:embed/>
                  <p:pic>
                    <p:nvPicPr>
                      <p:cNvPr id="0" name="Picture 9"/>
                      <p:cNvPicPr/>
                      <p:nvPr/>
                    </p:nvPicPr>
                    <p:blipFill>
                      <a:blip r:embed="rId2"/>
                      <a:stretch>
                        <a:fillRect/>
                      </a:stretch>
                    </p:blipFill>
                    <p:spPr>
                      <a:xfrm>
                        <a:off x="1402715" y="2941320"/>
                        <a:ext cx="3834765" cy="516255"/>
                      </a:xfrm>
                      <a:prstGeom prst="rect">
                        <a:avLst/>
                      </a:prstGeom>
                      <a:noFill/>
                      <a:ln w="38100">
                        <a:noFill/>
                        <a:miter/>
                      </a:ln>
                    </p:spPr>
                  </p:pic>
                </p:oleObj>
              </mc:Fallback>
            </mc:AlternateContent>
          </a:graphicData>
        </a:graphic>
      </p:graphicFrame>
      <p:graphicFrame>
        <p:nvGraphicFramePr>
          <p:cNvPr id="-2147482605" name="Object -2147482606"/>
          <p:cNvGraphicFramePr>
            <a:graphicFrameLocks noChangeAspect="1"/>
          </p:cNvGraphicFramePr>
          <p:nvPr/>
        </p:nvGraphicFramePr>
        <p:xfrm>
          <a:off x="1402715" y="4462145"/>
          <a:ext cx="3571875" cy="613410"/>
        </p:xfrm>
        <a:graphic>
          <a:graphicData uri="http://schemas.openxmlformats.org/presentationml/2006/ole">
            <mc:AlternateContent xmlns:mc="http://schemas.openxmlformats.org/markup-compatibility/2006">
              <mc:Choice xmlns:v="urn:schemas-microsoft-com:vml" Requires="v">
                <p:oleObj spid="_x0000_s3076" name="" r:id="rId3" imgW="1777365" imgH="304800" progId="Equation.DSMT4">
                  <p:embed/>
                </p:oleObj>
              </mc:Choice>
              <mc:Fallback>
                <p:oleObj name="" r:id="rId3" imgW="1777365" imgH="304800" progId="Equation.DSMT4">
                  <p:embed/>
                  <p:pic>
                    <p:nvPicPr>
                      <p:cNvPr id="0" name="Picture 3075"/>
                      <p:cNvPicPr/>
                      <p:nvPr/>
                    </p:nvPicPr>
                    <p:blipFill>
                      <a:blip r:embed="rId4"/>
                      <a:stretch>
                        <a:fillRect/>
                      </a:stretch>
                    </p:blipFill>
                    <p:spPr>
                      <a:xfrm>
                        <a:off x="1402715" y="4462145"/>
                        <a:ext cx="3571875" cy="613410"/>
                      </a:xfrm>
                      <a:prstGeom prst="rect">
                        <a:avLst/>
                      </a:prstGeom>
                      <a:noFill/>
                      <a:ln w="38100">
                        <a:noFill/>
                        <a:miter/>
                      </a:ln>
                    </p:spPr>
                  </p:pic>
                </p:oleObj>
              </mc:Fallback>
            </mc:AlternateContent>
          </a:graphicData>
        </a:graphic>
      </p:graphicFrame>
      <p:graphicFrame>
        <p:nvGraphicFramePr>
          <p:cNvPr id="-2147482604" name="Object -2147482605"/>
          <p:cNvGraphicFramePr>
            <a:graphicFrameLocks noChangeAspect="1"/>
          </p:cNvGraphicFramePr>
          <p:nvPr/>
        </p:nvGraphicFramePr>
        <p:xfrm>
          <a:off x="1826895" y="5280660"/>
          <a:ext cx="984250" cy="444500"/>
        </p:xfrm>
        <a:graphic>
          <a:graphicData uri="http://schemas.openxmlformats.org/presentationml/2006/ole">
            <mc:AlternateContent xmlns:mc="http://schemas.openxmlformats.org/markup-compatibility/2006">
              <mc:Choice xmlns:v="urn:schemas-microsoft-com:vml" Requires="v">
                <p:oleObj spid="_x0000_s12" name="" r:id="rId5" imgW="469900" imgH="215900" progId="Equation.DSMT4">
                  <p:embed/>
                </p:oleObj>
              </mc:Choice>
              <mc:Fallback>
                <p:oleObj name="" r:id="rId5" imgW="469900" imgH="215900" progId="Equation.DSMT4">
                  <p:embed/>
                  <p:pic>
                    <p:nvPicPr>
                      <p:cNvPr id="0" name="Picture 11"/>
                      <p:cNvPicPr/>
                      <p:nvPr/>
                    </p:nvPicPr>
                    <p:blipFill>
                      <a:blip r:embed="rId6"/>
                      <a:stretch>
                        <a:fillRect/>
                      </a:stretch>
                    </p:blipFill>
                    <p:spPr>
                      <a:xfrm>
                        <a:off x="1826895" y="5280660"/>
                        <a:ext cx="984250" cy="444500"/>
                      </a:xfrm>
                      <a:prstGeom prst="rect">
                        <a:avLst/>
                      </a:prstGeom>
                      <a:noFill/>
                      <a:ln w="38100">
                        <a:noFill/>
                        <a:miter/>
                      </a:ln>
                    </p:spPr>
                  </p:pic>
                </p:oleObj>
              </mc:Fallback>
            </mc:AlternateContent>
          </a:graphicData>
        </a:graphic>
      </p:graphicFrame>
      <p:graphicFrame>
        <p:nvGraphicFramePr>
          <p:cNvPr id="-2147482603" name="Object -2147482604"/>
          <p:cNvGraphicFramePr>
            <a:graphicFrameLocks noChangeAspect="1"/>
          </p:cNvGraphicFramePr>
          <p:nvPr/>
        </p:nvGraphicFramePr>
        <p:xfrm>
          <a:off x="1739900" y="5651500"/>
          <a:ext cx="3160395" cy="574675"/>
        </p:xfrm>
        <a:graphic>
          <a:graphicData uri="http://schemas.openxmlformats.org/presentationml/2006/ole">
            <mc:AlternateContent xmlns:mc="http://schemas.openxmlformats.org/markup-compatibility/2006">
              <mc:Choice xmlns:v="urn:schemas-microsoft-com:vml" Requires="v">
                <p:oleObj spid="_x0000_s13" name="" r:id="rId7" imgW="1675765" imgH="304800" progId="Equation.DSMT4">
                  <p:embed/>
                </p:oleObj>
              </mc:Choice>
              <mc:Fallback>
                <p:oleObj name="" r:id="rId7" imgW="1675765" imgH="304800" progId="Equation.DSMT4">
                  <p:embed/>
                  <p:pic>
                    <p:nvPicPr>
                      <p:cNvPr id="0" name="Picture 12"/>
                      <p:cNvPicPr/>
                      <p:nvPr/>
                    </p:nvPicPr>
                    <p:blipFill>
                      <a:blip r:embed="rId8"/>
                      <a:stretch>
                        <a:fillRect/>
                      </a:stretch>
                    </p:blipFill>
                    <p:spPr>
                      <a:xfrm>
                        <a:off x="1739900" y="5651500"/>
                        <a:ext cx="3160395" cy="574675"/>
                      </a:xfrm>
                      <a:prstGeom prst="rect">
                        <a:avLst/>
                      </a:prstGeom>
                      <a:noFill/>
                      <a:ln w="38100">
                        <a:noFill/>
                        <a:miter/>
                      </a:ln>
                    </p:spPr>
                  </p:pic>
                </p:oleObj>
              </mc:Fallback>
            </mc:AlternateContent>
          </a:graphicData>
        </a:graphic>
      </p:graphicFrame>
      <p:graphicFrame>
        <p:nvGraphicFramePr>
          <p:cNvPr id="-2147482602" name="Object -2147482603"/>
          <p:cNvGraphicFramePr>
            <a:graphicFrameLocks noChangeAspect="1"/>
          </p:cNvGraphicFramePr>
          <p:nvPr/>
        </p:nvGraphicFramePr>
        <p:xfrm>
          <a:off x="5348605" y="5670550"/>
          <a:ext cx="1801495" cy="516890"/>
        </p:xfrm>
        <a:graphic>
          <a:graphicData uri="http://schemas.openxmlformats.org/presentationml/2006/ole">
            <mc:AlternateContent xmlns:mc="http://schemas.openxmlformats.org/markup-compatibility/2006">
              <mc:Choice xmlns:v="urn:schemas-microsoft-com:vml" Requires="v">
                <p:oleObj spid="_x0000_s14" name="" r:id="rId9" imgW="926465" imgH="266700" progId="Equation.DSMT4">
                  <p:embed/>
                </p:oleObj>
              </mc:Choice>
              <mc:Fallback>
                <p:oleObj name="" r:id="rId9" imgW="926465" imgH="266700" progId="Equation.DSMT4">
                  <p:embed/>
                  <p:pic>
                    <p:nvPicPr>
                      <p:cNvPr id="0" name="Picture 13"/>
                      <p:cNvPicPr/>
                      <p:nvPr/>
                    </p:nvPicPr>
                    <p:blipFill>
                      <a:blip r:embed="rId10"/>
                      <a:stretch>
                        <a:fillRect/>
                      </a:stretch>
                    </p:blipFill>
                    <p:spPr>
                      <a:xfrm>
                        <a:off x="5348605" y="5670550"/>
                        <a:ext cx="1801495" cy="516890"/>
                      </a:xfrm>
                      <a:prstGeom prst="rect">
                        <a:avLst/>
                      </a:prstGeom>
                      <a:noFill/>
                      <a:ln w="38100">
                        <a:noFill/>
                        <a:miter/>
                      </a:ln>
                    </p:spPr>
                  </p:pic>
                </p:oleObj>
              </mc:Fallback>
            </mc:AlternateContent>
          </a:graphicData>
        </a:graphic>
      </p:graphicFrame>
      <p:graphicFrame>
        <p:nvGraphicFramePr>
          <p:cNvPr id="-2147482600" name="Object -2147482601"/>
          <p:cNvGraphicFramePr>
            <a:graphicFrameLocks noChangeAspect="1"/>
          </p:cNvGraphicFramePr>
          <p:nvPr/>
        </p:nvGraphicFramePr>
        <p:xfrm>
          <a:off x="8246110" y="5882005"/>
          <a:ext cx="1522730" cy="861060"/>
        </p:xfrm>
        <a:graphic>
          <a:graphicData uri="http://schemas.openxmlformats.org/presentationml/2006/ole">
            <mc:AlternateContent xmlns:mc="http://schemas.openxmlformats.org/markup-compatibility/2006">
              <mc:Choice xmlns:v="urn:schemas-microsoft-com:vml" Requires="v">
                <p:oleObj spid="_x0000_s16" name="" r:id="rId11" imgW="875665" imgH="495300" progId="Equation.DSMT4">
                  <p:embed/>
                </p:oleObj>
              </mc:Choice>
              <mc:Fallback>
                <p:oleObj name="" r:id="rId11" imgW="875665" imgH="495300" progId="Equation.DSMT4">
                  <p:embed/>
                  <p:pic>
                    <p:nvPicPr>
                      <p:cNvPr id="0" name="Picture 15"/>
                      <p:cNvPicPr/>
                      <p:nvPr/>
                    </p:nvPicPr>
                    <p:blipFill>
                      <a:blip r:embed="rId12"/>
                      <a:stretch>
                        <a:fillRect/>
                      </a:stretch>
                    </p:blipFill>
                    <p:spPr>
                      <a:xfrm>
                        <a:off x="8246110" y="5882005"/>
                        <a:ext cx="1522730" cy="861060"/>
                      </a:xfrm>
                      <a:prstGeom prst="rect">
                        <a:avLst/>
                      </a:prstGeom>
                      <a:noFill/>
                      <a:ln w="38100">
                        <a:noFill/>
                        <a:miter/>
                      </a:ln>
                    </p:spPr>
                  </p:pic>
                </p:oleObj>
              </mc:Fallback>
            </mc:AlternateContent>
          </a:graphicData>
        </a:graphic>
      </p:graphicFrame>
      <p:graphicFrame>
        <p:nvGraphicFramePr>
          <p:cNvPr id="-2147482599" name="Object -2147482600"/>
          <p:cNvGraphicFramePr>
            <a:graphicFrameLocks noChangeAspect="1"/>
          </p:cNvGraphicFramePr>
          <p:nvPr/>
        </p:nvGraphicFramePr>
        <p:xfrm>
          <a:off x="8246110" y="4885055"/>
          <a:ext cx="1330960" cy="840105"/>
        </p:xfrm>
        <a:graphic>
          <a:graphicData uri="http://schemas.openxmlformats.org/presentationml/2006/ole">
            <mc:AlternateContent xmlns:mc="http://schemas.openxmlformats.org/markup-compatibility/2006">
              <mc:Choice xmlns:v="urn:schemas-microsoft-com:vml" Requires="v">
                <p:oleObj spid="_x0000_s17" name="" r:id="rId13" imgW="786765" imgH="495300" progId="Equation.DSMT4">
                  <p:embed/>
                </p:oleObj>
              </mc:Choice>
              <mc:Fallback>
                <p:oleObj name="" r:id="rId13" imgW="786765" imgH="495300" progId="Equation.DSMT4">
                  <p:embed/>
                  <p:pic>
                    <p:nvPicPr>
                      <p:cNvPr id="0" name="Picture 16"/>
                      <p:cNvPicPr/>
                      <p:nvPr/>
                    </p:nvPicPr>
                    <p:blipFill>
                      <a:blip r:embed="rId14"/>
                      <a:stretch>
                        <a:fillRect/>
                      </a:stretch>
                    </p:blipFill>
                    <p:spPr>
                      <a:xfrm>
                        <a:off x="8246110" y="4885055"/>
                        <a:ext cx="1330960" cy="840105"/>
                      </a:xfrm>
                      <a:prstGeom prst="rect">
                        <a:avLst/>
                      </a:prstGeom>
                      <a:noFill/>
                      <a:ln w="38100">
                        <a:noFill/>
                        <a:miter/>
                      </a:ln>
                    </p:spPr>
                  </p:pic>
                </p:oleObj>
              </mc:Fallback>
            </mc:AlternateContent>
          </a:graphicData>
        </a:graphic>
      </p:graphicFrame>
      <p:graphicFrame>
        <p:nvGraphicFramePr>
          <p:cNvPr id="-2147482598" name="Object -2147482599"/>
          <p:cNvGraphicFramePr>
            <a:graphicFrameLocks noChangeAspect="1"/>
          </p:cNvGraphicFramePr>
          <p:nvPr/>
        </p:nvGraphicFramePr>
        <p:xfrm>
          <a:off x="8139430" y="2936875"/>
          <a:ext cx="1922145" cy="484505"/>
        </p:xfrm>
        <a:graphic>
          <a:graphicData uri="http://schemas.openxmlformats.org/presentationml/2006/ole">
            <mc:AlternateContent xmlns:mc="http://schemas.openxmlformats.org/markup-compatibility/2006">
              <mc:Choice xmlns:v="urn:schemas-microsoft-com:vml" Requires="v">
                <p:oleObj spid="_x0000_s18" name="" r:id="rId15" imgW="965200" imgH="241300" progId="Equation.DSMT4">
                  <p:embed/>
                </p:oleObj>
              </mc:Choice>
              <mc:Fallback>
                <p:oleObj name="" r:id="rId15" imgW="965200" imgH="241300" progId="Equation.DSMT4">
                  <p:embed/>
                  <p:pic>
                    <p:nvPicPr>
                      <p:cNvPr id="0" name="Picture 17"/>
                      <p:cNvPicPr/>
                      <p:nvPr/>
                    </p:nvPicPr>
                    <p:blipFill>
                      <a:blip r:embed="rId16"/>
                      <a:stretch>
                        <a:fillRect/>
                      </a:stretch>
                    </p:blipFill>
                    <p:spPr>
                      <a:xfrm>
                        <a:off x="8139430" y="2936875"/>
                        <a:ext cx="1922145" cy="484505"/>
                      </a:xfrm>
                      <a:prstGeom prst="rect">
                        <a:avLst/>
                      </a:prstGeom>
                      <a:noFill/>
                      <a:ln w="38100">
                        <a:noFill/>
                        <a:miter/>
                      </a:ln>
                    </p:spPr>
                  </p:pic>
                </p:oleObj>
              </mc:Fallback>
            </mc:AlternateContent>
          </a:graphicData>
        </a:graphic>
      </p:graphicFrame>
      <p:graphicFrame>
        <p:nvGraphicFramePr>
          <p:cNvPr id="-2147482597" name="Object -2147482598"/>
          <p:cNvGraphicFramePr>
            <a:graphicFrameLocks noChangeAspect="1"/>
          </p:cNvGraphicFramePr>
          <p:nvPr/>
        </p:nvGraphicFramePr>
        <p:xfrm>
          <a:off x="8146415" y="3322320"/>
          <a:ext cx="987425" cy="425450"/>
        </p:xfrm>
        <a:graphic>
          <a:graphicData uri="http://schemas.openxmlformats.org/presentationml/2006/ole">
            <mc:AlternateContent xmlns:mc="http://schemas.openxmlformats.org/markup-compatibility/2006">
              <mc:Choice xmlns:v="urn:schemas-microsoft-com:vml" Requires="v">
                <p:oleObj spid="_x0000_s19" name="" r:id="rId17" imgW="494665" imgH="215900" progId="Equation.DSMT4">
                  <p:embed/>
                </p:oleObj>
              </mc:Choice>
              <mc:Fallback>
                <p:oleObj name="" r:id="rId17" imgW="494665" imgH="215900" progId="Equation.DSMT4">
                  <p:embed/>
                  <p:pic>
                    <p:nvPicPr>
                      <p:cNvPr id="0" name="Picture 18"/>
                      <p:cNvPicPr/>
                      <p:nvPr/>
                    </p:nvPicPr>
                    <p:blipFill>
                      <a:blip r:embed="rId18"/>
                      <a:stretch>
                        <a:fillRect/>
                      </a:stretch>
                    </p:blipFill>
                    <p:spPr>
                      <a:xfrm>
                        <a:off x="8146415" y="3322320"/>
                        <a:ext cx="987425" cy="425450"/>
                      </a:xfrm>
                      <a:prstGeom prst="rect">
                        <a:avLst/>
                      </a:prstGeom>
                      <a:noFill/>
                      <a:ln w="38100">
                        <a:noFill/>
                        <a:miter/>
                      </a:ln>
                    </p:spPr>
                  </p:pic>
                </p:oleObj>
              </mc:Fallback>
            </mc:AlternateContent>
          </a:graphicData>
        </a:graphic>
      </p:graphicFrame>
      <p:graphicFrame>
        <p:nvGraphicFramePr>
          <p:cNvPr id="-2147482595" name="Object -2147482596"/>
          <p:cNvGraphicFramePr>
            <a:graphicFrameLocks noChangeAspect="1"/>
          </p:cNvGraphicFramePr>
          <p:nvPr/>
        </p:nvGraphicFramePr>
        <p:xfrm>
          <a:off x="8298815" y="3792220"/>
          <a:ext cx="843915" cy="414655"/>
        </p:xfrm>
        <a:graphic>
          <a:graphicData uri="http://schemas.openxmlformats.org/presentationml/2006/ole">
            <mc:AlternateContent xmlns:mc="http://schemas.openxmlformats.org/markup-compatibility/2006">
              <mc:Choice xmlns:v="urn:schemas-microsoft-com:vml" Requires="v">
                <p:oleObj spid="_x0000_s20" name="" r:id="rId19" imgW="419100" imgH="203200" progId="Equation.DSMT4">
                  <p:embed/>
                </p:oleObj>
              </mc:Choice>
              <mc:Fallback>
                <p:oleObj name="" r:id="rId19" imgW="419100" imgH="203200" progId="Equation.DSMT4">
                  <p:embed/>
                  <p:pic>
                    <p:nvPicPr>
                      <p:cNvPr id="0" name="Picture 19"/>
                      <p:cNvPicPr/>
                      <p:nvPr/>
                    </p:nvPicPr>
                    <p:blipFill>
                      <a:blip r:embed="rId20"/>
                      <a:stretch>
                        <a:fillRect/>
                      </a:stretch>
                    </p:blipFill>
                    <p:spPr>
                      <a:xfrm>
                        <a:off x="8298815" y="3792220"/>
                        <a:ext cx="843915" cy="414655"/>
                      </a:xfrm>
                      <a:prstGeom prst="rect">
                        <a:avLst/>
                      </a:prstGeom>
                      <a:noFill/>
                      <a:ln w="38100">
                        <a:noFill/>
                        <a:miter/>
                      </a:ln>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just">
              <a:buNone/>
            </a:pPr>
            <a:r>
              <a:rPr lang="vi-VN" altLang="en-US" sz="3200" b="1" dirty="0">
                <a:solidFill>
                  <a:srgbClr val="FF0000"/>
                </a:solidFill>
                <a:latin typeface="Times New Roman" panose="02020603050405020304" charset="0"/>
                <a:cs typeface="Times New Roman" panose="02020603050405020304" charset="0"/>
              </a:rPr>
              <a:t>3 - Phương pháp xác định điểm làm việc của hệ </a:t>
            </a:r>
            <a:r>
              <a:rPr lang="vi-VN" altLang="en-US" sz="3200" b="1" dirty="0">
                <a:solidFill>
                  <a:srgbClr val="FF0000"/>
                </a:solidFill>
                <a:latin typeface="Times New Roman" panose="02020603050405020304" charset="0"/>
                <a:cs typeface="Times New Roman" panose="02020603050405020304" charset="0"/>
              </a:rPr>
              <a:t>thống</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838200" y="1362075"/>
            <a:ext cx="10024745" cy="4815205"/>
          </a:xfrm>
        </p:spPr>
        <p:txBody>
          <a:bodyPr>
            <a:normAutofit/>
          </a:bodyPr>
          <a:lstStyle/>
          <a:p>
            <a:pPr marL="0" indent="0" algn="just">
              <a:buNone/>
            </a:pPr>
            <a:r>
              <a:rPr lang="en-US" altLang="en-US" b="1" dirty="0">
                <a:solidFill>
                  <a:srgbClr val="00B050"/>
                </a:solidFill>
                <a:latin typeface="Times New Roman" panose="02020603050405020304" charset="0"/>
                <a:cs typeface="Times New Roman" panose="02020603050405020304" charset="0"/>
              </a:rPr>
              <a:t> 3.</a:t>
            </a:r>
            <a:r>
              <a:rPr lang="vi-VN" altLang="en-US" b="1" dirty="0">
                <a:solidFill>
                  <a:srgbClr val="00B050"/>
                </a:solidFill>
                <a:latin typeface="Times New Roman" panose="02020603050405020304" charset="0"/>
                <a:cs typeface="Times New Roman" panose="02020603050405020304" charset="0"/>
              </a:rPr>
              <a:t>1 Phương pháp xác định công suất cực </a:t>
            </a:r>
            <a:r>
              <a:rPr lang="vi-VN" altLang="en-US" b="1" dirty="0">
                <a:solidFill>
                  <a:srgbClr val="00B050"/>
                </a:solidFill>
                <a:latin typeface="Times New Roman" panose="02020603050405020304" charset="0"/>
                <a:cs typeface="Times New Roman" panose="02020603050405020304" charset="0"/>
              </a:rPr>
              <a:t>đại của tổ máy ở chế độ tua-bin</a:t>
            </a:r>
            <a:endParaRPr lang="en-US" dirty="0"/>
          </a:p>
          <a:p>
            <a:pPr marL="0" indent="0">
              <a:buNone/>
            </a:pPr>
            <a:r>
              <a:rPr lang="en-US" dirty="0" smtClean="0">
                <a:solidFill>
                  <a:srgbClr val="7030A0"/>
                </a:solidFill>
                <a:latin typeface="Times New Roman" panose="02020603050405020304" charset="0"/>
                <a:cs typeface="Times New Roman" panose="02020603050405020304" charset="0"/>
              </a:rPr>
              <a:t>- </a:t>
            </a:r>
            <a:r>
              <a:rPr lang="vi-VN" altLang="en-US" dirty="0" smtClean="0">
                <a:solidFill>
                  <a:srgbClr val="7030A0"/>
                </a:solidFill>
                <a:latin typeface="Times New Roman" panose="02020603050405020304" charset="0"/>
                <a:cs typeface="Times New Roman" panose="02020603050405020304" charset="0"/>
              </a:rPr>
              <a:t>Công suất tổ </a:t>
            </a:r>
            <a:r>
              <a:rPr lang="vi-VN" altLang="en-US" dirty="0" smtClean="0">
                <a:solidFill>
                  <a:srgbClr val="7030A0"/>
                </a:solidFill>
                <a:latin typeface="Times New Roman" panose="02020603050405020304" charset="0"/>
                <a:cs typeface="Times New Roman" panose="02020603050405020304" charset="0"/>
              </a:rPr>
              <a:t>máy:</a:t>
            </a: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p:txBody>
      </p:sp>
      <p:sp>
        <p:nvSpPr>
          <p:cNvPr id="15" name="Content Placeholder 14"/>
          <p:cNvSpPr>
            <a:spLocks noGrp="1"/>
          </p:cNvSpPr>
          <p:nvPr/>
        </p:nvSpPr>
        <p:spPr>
          <a:xfrm>
            <a:off x="6096000" y="5775325"/>
            <a:ext cx="4483735" cy="7912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vi-VN" sz="2400" b="1" i="1" dirty="0">
                <a:solidFill>
                  <a:srgbClr val="7030A0"/>
                </a:solidFill>
                <a:latin typeface="Times New Roman" panose="02020603050405020304" charset="0"/>
                <a:cs typeface="Times New Roman" panose="02020603050405020304" charset="0"/>
              </a:rPr>
              <a:t>Hình 9 - Đồ thị hàm số công suất tổ máy (</a:t>
            </a:r>
            <a:r>
              <a:rPr lang="vi-VN" sz="2400" b="1" i="1" dirty="0">
                <a:solidFill>
                  <a:srgbClr val="7030A0"/>
                </a:solidFill>
                <a:latin typeface="Times New Roman" panose="02020603050405020304" charset="0"/>
                <a:cs typeface="Times New Roman" panose="02020603050405020304" charset="0"/>
              </a:rPr>
              <a:t>thuần toán </a:t>
            </a:r>
            <a:r>
              <a:rPr lang="vi-VN" sz="2400" b="1" i="1" dirty="0">
                <a:solidFill>
                  <a:srgbClr val="7030A0"/>
                </a:solidFill>
                <a:latin typeface="Times New Roman" panose="02020603050405020304" charset="0"/>
                <a:cs typeface="Times New Roman" panose="02020603050405020304" charset="0"/>
              </a:rPr>
              <a:t>học)</a:t>
            </a:r>
            <a:endParaRPr lang="vi-VN" sz="2400" b="1" i="1" dirty="0">
              <a:solidFill>
                <a:srgbClr val="7030A0"/>
              </a:solidFill>
              <a:latin typeface="Times New Roman" panose="02020603050405020304" charset="0"/>
              <a:cs typeface="Times New Roman" panose="02020603050405020304" charset="0"/>
            </a:endParaRPr>
          </a:p>
        </p:txBody>
      </p:sp>
      <p:graphicFrame>
        <p:nvGraphicFramePr>
          <p:cNvPr id="12" name="Object -2147482607"/>
          <p:cNvGraphicFramePr>
            <a:graphicFrameLocks noChangeAspect="1"/>
          </p:cNvGraphicFramePr>
          <p:nvPr/>
        </p:nvGraphicFramePr>
        <p:xfrm>
          <a:off x="1402715" y="2941320"/>
          <a:ext cx="3834765" cy="516255"/>
        </p:xfrm>
        <a:graphic>
          <a:graphicData uri="http://schemas.openxmlformats.org/presentationml/2006/ole">
            <mc:AlternateContent xmlns:mc="http://schemas.openxmlformats.org/markup-compatibility/2006">
              <mc:Choice xmlns:v="urn:schemas-microsoft-com:vml" Requires="v">
                <p:oleObj spid="_x0000_s13" name="" r:id="rId1" imgW="1981200" imgH="266700" progId="Equation.DSMT4">
                  <p:embed/>
                </p:oleObj>
              </mc:Choice>
              <mc:Fallback>
                <p:oleObj name="" r:id="rId1" imgW="1981200" imgH="266700" progId="Equation.DSMT4">
                  <p:embed/>
                  <p:pic>
                    <p:nvPicPr>
                      <p:cNvPr id="0" name="Picture 9"/>
                      <p:cNvPicPr/>
                      <p:nvPr/>
                    </p:nvPicPr>
                    <p:blipFill>
                      <a:blip r:embed="rId2"/>
                      <a:stretch>
                        <a:fillRect/>
                      </a:stretch>
                    </p:blipFill>
                    <p:spPr>
                      <a:xfrm>
                        <a:off x="1402715" y="2941320"/>
                        <a:ext cx="3834765" cy="516255"/>
                      </a:xfrm>
                      <a:prstGeom prst="rect">
                        <a:avLst/>
                      </a:prstGeom>
                      <a:noFill/>
                      <a:ln w="38100">
                        <a:noFill/>
                        <a:miter/>
                      </a:ln>
                    </p:spPr>
                  </p:pic>
                </p:oleObj>
              </mc:Fallback>
            </mc:AlternateContent>
          </a:graphicData>
        </a:graphic>
      </p:graphicFrame>
      <p:pic>
        <p:nvPicPr>
          <p:cNvPr id="14" name="Picture 4"/>
          <p:cNvPicPr>
            <a:picLocks noChangeAspect="1"/>
          </p:cNvPicPr>
          <p:nvPr/>
        </p:nvPicPr>
        <p:blipFill>
          <a:blip r:embed="rId3"/>
          <a:stretch>
            <a:fillRect/>
          </a:stretch>
        </p:blipFill>
        <p:spPr>
          <a:xfrm>
            <a:off x="5897245" y="2527300"/>
            <a:ext cx="5247640" cy="3032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edge/>
      </p:transition>
    </mc:Choice>
    <mc:Fallback>
      <p:transition spd="slow">
        <p:wedg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just">
              <a:buNone/>
            </a:pPr>
            <a:r>
              <a:rPr lang="vi-VN" altLang="en-US" sz="3200" b="1" dirty="0">
                <a:solidFill>
                  <a:srgbClr val="FF0000"/>
                </a:solidFill>
                <a:latin typeface="Times New Roman" panose="02020603050405020304" charset="0"/>
                <a:cs typeface="Times New Roman" panose="02020603050405020304" charset="0"/>
              </a:rPr>
              <a:t>3 - Phương pháp xác định điểm làm việc của hệ </a:t>
            </a:r>
            <a:r>
              <a:rPr lang="vi-VN" altLang="en-US" sz="3200" b="1" dirty="0">
                <a:solidFill>
                  <a:srgbClr val="FF0000"/>
                </a:solidFill>
                <a:latin typeface="Times New Roman" panose="02020603050405020304" charset="0"/>
                <a:cs typeface="Times New Roman" panose="02020603050405020304" charset="0"/>
              </a:rPr>
              <a:t>thống</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p:txBody>
          <a:bodyPr>
            <a:normAutofit/>
          </a:bodyPr>
          <a:lstStyle/>
          <a:p>
            <a:pPr marL="0" indent="0" algn="just">
              <a:buNone/>
            </a:pPr>
            <a:r>
              <a:rPr lang="en-US" altLang="en-US" b="1" dirty="0">
                <a:solidFill>
                  <a:srgbClr val="00B050"/>
                </a:solidFill>
                <a:latin typeface="Times New Roman" panose="02020603050405020304" charset="0"/>
                <a:cs typeface="Times New Roman" panose="02020603050405020304" charset="0"/>
              </a:rPr>
              <a:t> 3.</a:t>
            </a:r>
            <a:r>
              <a:rPr lang="vi-VN" altLang="en-US" b="1" dirty="0">
                <a:solidFill>
                  <a:srgbClr val="00B050"/>
                </a:solidFill>
                <a:latin typeface="Times New Roman" panose="02020603050405020304" charset="0"/>
                <a:cs typeface="Times New Roman" panose="02020603050405020304" charset="0"/>
              </a:rPr>
              <a:t>1 Phương pháp xác định công suất cực </a:t>
            </a:r>
            <a:r>
              <a:rPr lang="vi-VN" altLang="en-US" b="1" dirty="0">
                <a:solidFill>
                  <a:srgbClr val="00B050"/>
                </a:solidFill>
                <a:latin typeface="Times New Roman" panose="02020603050405020304" charset="0"/>
                <a:cs typeface="Times New Roman" panose="02020603050405020304" charset="0"/>
              </a:rPr>
              <a:t>đại của tổ máy ở chế độ tua-bin</a:t>
            </a:r>
            <a:endParaRPr lang="en-US" dirty="0"/>
          </a:p>
          <a:p>
            <a:pPr marL="0" indent="0">
              <a:buNone/>
            </a:pPr>
            <a:r>
              <a:rPr lang="en-US" dirty="0" smtClean="0">
                <a:solidFill>
                  <a:srgbClr val="7030A0"/>
                </a:solidFill>
                <a:latin typeface="Times New Roman" panose="02020603050405020304" charset="0"/>
                <a:cs typeface="Times New Roman" panose="02020603050405020304" charset="0"/>
              </a:rPr>
              <a:t>- </a:t>
            </a:r>
            <a:r>
              <a:rPr lang="vi-VN" altLang="en-US" dirty="0" smtClean="0">
                <a:solidFill>
                  <a:srgbClr val="7030A0"/>
                </a:solidFill>
                <a:latin typeface="Times New Roman" panose="02020603050405020304" charset="0"/>
                <a:cs typeface="Times New Roman" panose="02020603050405020304" charset="0"/>
              </a:rPr>
              <a:t>Công suất tổ </a:t>
            </a:r>
            <a:r>
              <a:rPr lang="vi-VN" altLang="en-US" dirty="0" smtClean="0">
                <a:solidFill>
                  <a:srgbClr val="7030A0"/>
                </a:solidFill>
                <a:latin typeface="Times New Roman" panose="02020603050405020304" charset="0"/>
                <a:cs typeface="Times New Roman" panose="02020603050405020304" charset="0"/>
              </a:rPr>
              <a:t>máy:</a:t>
            </a: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p:txBody>
      </p:sp>
      <p:sp>
        <p:nvSpPr>
          <p:cNvPr id="15" name="Content Placeholder 14"/>
          <p:cNvSpPr>
            <a:spLocks noGrp="1"/>
          </p:cNvSpPr>
          <p:nvPr/>
        </p:nvSpPr>
        <p:spPr>
          <a:xfrm>
            <a:off x="6558915" y="5386070"/>
            <a:ext cx="4483735" cy="7912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vi-VN" sz="2400" b="1" i="1" dirty="0">
                <a:solidFill>
                  <a:srgbClr val="7030A0"/>
                </a:solidFill>
                <a:latin typeface="Times New Roman" panose="02020603050405020304" charset="0"/>
                <a:cs typeface="Times New Roman" panose="02020603050405020304" charset="0"/>
              </a:rPr>
              <a:t>Hình </a:t>
            </a:r>
            <a:r>
              <a:rPr lang="vi-VN" sz="2400" b="1" i="1" dirty="0">
                <a:solidFill>
                  <a:srgbClr val="7030A0"/>
                </a:solidFill>
                <a:latin typeface="Times New Roman" panose="02020603050405020304" charset="0"/>
                <a:cs typeface="Times New Roman" panose="02020603050405020304" charset="0"/>
              </a:rPr>
              <a:t>10 - Đồ thị hàm số công suất tổ máy</a:t>
            </a:r>
            <a:endParaRPr lang="vi-VN" sz="2400" b="1" i="1" dirty="0">
              <a:solidFill>
                <a:srgbClr val="7030A0"/>
              </a:solidFill>
              <a:latin typeface="Times New Roman" panose="02020603050405020304" charset="0"/>
              <a:cs typeface="Times New Roman" panose="02020603050405020304" charset="0"/>
            </a:endParaRPr>
          </a:p>
        </p:txBody>
      </p:sp>
      <p:graphicFrame>
        <p:nvGraphicFramePr>
          <p:cNvPr id="12" name="Object -2147482607"/>
          <p:cNvGraphicFramePr>
            <a:graphicFrameLocks noChangeAspect="1"/>
          </p:cNvGraphicFramePr>
          <p:nvPr/>
        </p:nvGraphicFramePr>
        <p:xfrm>
          <a:off x="1402715" y="3712210"/>
          <a:ext cx="3834765" cy="516255"/>
        </p:xfrm>
        <a:graphic>
          <a:graphicData uri="http://schemas.openxmlformats.org/presentationml/2006/ole">
            <mc:AlternateContent xmlns:mc="http://schemas.openxmlformats.org/markup-compatibility/2006">
              <mc:Choice xmlns:v="urn:schemas-microsoft-com:vml" Requires="v">
                <p:oleObj spid="_x0000_s13" name="" r:id="rId1" imgW="1981200" imgH="266700" progId="Equation.DSMT4">
                  <p:embed/>
                </p:oleObj>
              </mc:Choice>
              <mc:Fallback>
                <p:oleObj name="" r:id="rId1" imgW="1981200" imgH="266700" progId="Equation.DSMT4">
                  <p:embed/>
                  <p:pic>
                    <p:nvPicPr>
                      <p:cNvPr id="0" name="Picture 9"/>
                      <p:cNvPicPr/>
                      <p:nvPr/>
                    </p:nvPicPr>
                    <p:blipFill>
                      <a:blip r:embed="rId2"/>
                      <a:stretch>
                        <a:fillRect/>
                      </a:stretch>
                    </p:blipFill>
                    <p:spPr>
                      <a:xfrm>
                        <a:off x="1402715" y="3712210"/>
                        <a:ext cx="3834765" cy="516255"/>
                      </a:xfrm>
                      <a:prstGeom prst="rect">
                        <a:avLst/>
                      </a:prstGeom>
                      <a:noFill/>
                      <a:ln w="38100">
                        <a:noFill/>
                        <a:miter/>
                      </a:ln>
                    </p:spPr>
                  </p:pic>
                </p:oleObj>
              </mc:Fallback>
            </mc:AlternateContent>
          </a:graphicData>
        </a:graphic>
      </p:graphicFrame>
      <p:pic>
        <p:nvPicPr>
          <p:cNvPr id="10" name="Content Placeholder 9"/>
          <p:cNvPicPr>
            <a:picLocks noChangeAspect="1"/>
          </p:cNvPicPr>
          <p:nvPr>
            <p:ph sz="half" idx="2"/>
          </p:nvPr>
        </p:nvPicPr>
        <p:blipFill>
          <a:blip r:embed="rId3"/>
          <a:stretch>
            <a:fillRect/>
          </a:stretch>
        </p:blipFill>
        <p:spPr>
          <a:xfrm>
            <a:off x="6210300" y="2179955"/>
            <a:ext cx="5181600" cy="31210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just">
              <a:buNone/>
            </a:pPr>
            <a:r>
              <a:rPr lang="vi-VN" altLang="en-US" sz="3200" b="1" dirty="0">
                <a:solidFill>
                  <a:srgbClr val="FF0000"/>
                </a:solidFill>
                <a:latin typeface="Times New Roman" panose="02020603050405020304" charset="0"/>
                <a:cs typeface="Times New Roman" panose="02020603050405020304" charset="0"/>
              </a:rPr>
              <a:t>3 - Phương pháp xác định điểm làm việc của hệ </a:t>
            </a:r>
            <a:r>
              <a:rPr lang="vi-VN" altLang="en-US" sz="3200" b="1" dirty="0">
                <a:solidFill>
                  <a:srgbClr val="FF0000"/>
                </a:solidFill>
                <a:latin typeface="Times New Roman" panose="02020603050405020304" charset="0"/>
                <a:cs typeface="Times New Roman" panose="02020603050405020304" charset="0"/>
              </a:rPr>
              <a:t>thống</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p:txBody>
          <a:bodyPr>
            <a:normAutofit/>
          </a:bodyPr>
          <a:lstStyle/>
          <a:p>
            <a:pPr marL="0" indent="0" algn="just">
              <a:buNone/>
            </a:pPr>
            <a:r>
              <a:rPr lang="en-US" altLang="en-US" b="1" dirty="0">
                <a:solidFill>
                  <a:srgbClr val="00B050"/>
                </a:solidFill>
                <a:latin typeface="Times New Roman" panose="02020603050405020304" charset="0"/>
                <a:cs typeface="Times New Roman" panose="02020603050405020304" charset="0"/>
              </a:rPr>
              <a:t> 3.</a:t>
            </a:r>
            <a:r>
              <a:rPr lang="vi-VN" altLang="en-US" b="1" dirty="0">
                <a:solidFill>
                  <a:srgbClr val="00B050"/>
                </a:solidFill>
                <a:latin typeface="Times New Roman" panose="02020603050405020304" charset="0"/>
                <a:cs typeface="Times New Roman" panose="02020603050405020304" charset="0"/>
              </a:rPr>
              <a:t>2 Phạm vi điều chỉnh công suất của tổ máy ở chế độ tua-bin</a:t>
            </a:r>
            <a:endParaRPr lang="en-US" dirty="0"/>
          </a:p>
          <a:p>
            <a:pPr marL="0" indent="0">
              <a:buNone/>
            </a:pPr>
            <a:r>
              <a:rPr lang="en-US" dirty="0" smtClean="0">
                <a:solidFill>
                  <a:srgbClr val="7030A0"/>
                </a:solidFill>
                <a:latin typeface="Times New Roman" panose="02020603050405020304" charset="0"/>
                <a:cs typeface="Times New Roman" panose="02020603050405020304" charset="0"/>
              </a:rPr>
              <a:t>- </a:t>
            </a:r>
            <a:r>
              <a:rPr lang="vi-VN" altLang="en-US" dirty="0" smtClean="0">
                <a:solidFill>
                  <a:srgbClr val="7030A0"/>
                </a:solidFill>
                <a:latin typeface="Times New Roman" panose="02020603050405020304" charset="0"/>
                <a:cs typeface="Times New Roman" panose="02020603050405020304" charset="0"/>
              </a:rPr>
              <a:t>Công suất tổ </a:t>
            </a:r>
            <a:r>
              <a:rPr lang="vi-VN" altLang="en-US" dirty="0" smtClean="0">
                <a:solidFill>
                  <a:srgbClr val="7030A0"/>
                </a:solidFill>
                <a:latin typeface="Times New Roman" panose="02020603050405020304" charset="0"/>
                <a:cs typeface="Times New Roman" panose="02020603050405020304" charset="0"/>
              </a:rPr>
              <a:t>máy:</a:t>
            </a: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r>
              <a:rPr lang="vi-VN" altLang="en-US" dirty="0" smtClean="0">
                <a:solidFill>
                  <a:srgbClr val="7030A0"/>
                </a:solidFill>
                <a:latin typeface="Times New Roman" panose="02020603050405020304" charset="0"/>
                <a:cs typeface="Times New Roman" panose="02020603050405020304" charset="0"/>
              </a:rPr>
              <a:t>- Phạm vi điều </a:t>
            </a:r>
            <a:r>
              <a:rPr lang="vi-VN" altLang="en-US" dirty="0" smtClean="0">
                <a:solidFill>
                  <a:srgbClr val="7030A0"/>
                </a:solidFill>
                <a:latin typeface="Times New Roman" panose="02020603050405020304" charset="0"/>
                <a:cs typeface="Times New Roman" panose="02020603050405020304" charset="0"/>
              </a:rPr>
              <a:t>chỉnh:</a:t>
            </a: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p:txBody>
      </p:sp>
      <p:sp>
        <p:nvSpPr>
          <p:cNvPr id="15" name="Content Placeholder 14"/>
          <p:cNvSpPr>
            <a:spLocks noGrp="1"/>
          </p:cNvSpPr>
          <p:nvPr/>
        </p:nvSpPr>
        <p:spPr>
          <a:xfrm>
            <a:off x="6558915" y="5386070"/>
            <a:ext cx="4483735" cy="7912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vi-VN" sz="2400" b="1" i="1" dirty="0">
                <a:solidFill>
                  <a:srgbClr val="7030A0"/>
                </a:solidFill>
                <a:latin typeface="Times New Roman" panose="02020603050405020304" charset="0"/>
                <a:cs typeface="Times New Roman" panose="02020603050405020304" charset="0"/>
              </a:rPr>
              <a:t>Hình </a:t>
            </a:r>
            <a:r>
              <a:rPr lang="vi-VN" sz="2400" b="1" i="1" dirty="0">
                <a:solidFill>
                  <a:srgbClr val="7030A0"/>
                </a:solidFill>
                <a:latin typeface="Times New Roman" panose="02020603050405020304" charset="0"/>
                <a:cs typeface="Times New Roman" panose="02020603050405020304" charset="0"/>
              </a:rPr>
              <a:t>10 - Đồ thị hàm số công suất tổ máy</a:t>
            </a:r>
            <a:endParaRPr lang="vi-VN" sz="2400" b="1" i="1" dirty="0">
              <a:solidFill>
                <a:srgbClr val="7030A0"/>
              </a:solidFill>
              <a:latin typeface="Times New Roman" panose="02020603050405020304" charset="0"/>
              <a:cs typeface="Times New Roman" panose="02020603050405020304" charset="0"/>
            </a:endParaRPr>
          </a:p>
        </p:txBody>
      </p:sp>
      <p:graphicFrame>
        <p:nvGraphicFramePr>
          <p:cNvPr id="12" name="Object -2147482607"/>
          <p:cNvGraphicFramePr>
            <a:graphicFrameLocks noChangeAspect="1"/>
          </p:cNvGraphicFramePr>
          <p:nvPr/>
        </p:nvGraphicFramePr>
        <p:xfrm>
          <a:off x="1402715" y="3306445"/>
          <a:ext cx="3834765" cy="516255"/>
        </p:xfrm>
        <a:graphic>
          <a:graphicData uri="http://schemas.openxmlformats.org/presentationml/2006/ole">
            <mc:AlternateContent xmlns:mc="http://schemas.openxmlformats.org/markup-compatibility/2006">
              <mc:Choice xmlns:v="urn:schemas-microsoft-com:vml" Requires="v">
                <p:oleObj spid="_x0000_s13" name="" r:id="rId1" imgW="1981200" imgH="266700" progId="Equation.DSMT4">
                  <p:embed/>
                </p:oleObj>
              </mc:Choice>
              <mc:Fallback>
                <p:oleObj name="" r:id="rId1" imgW="1981200" imgH="266700" progId="Equation.DSMT4">
                  <p:embed/>
                  <p:pic>
                    <p:nvPicPr>
                      <p:cNvPr id="0" name="Picture 9"/>
                      <p:cNvPicPr/>
                      <p:nvPr/>
                    </p:nvPicPr>
                    <p:blipFill>
                      <a:blip r:embed="rId2"/>
                      <a:stretch>
                        <a:fillRect/>
                      </a:stretch>
                    </p:blipFill>
                    <p:spPr>
                      <a:xfrm>
                        <a:off x="1402715" y="3306445"/>
                        <a:ext cx="3834765" cy="516255"/>
                      </a:xfrm>
                      <a:prstGeom prst="rect">
                        <a:avLst/>
                      </a:prstGeom>
                      <a:noFill/>
                      <a:ln w="38100">
                        <a:noFill/>
                        <a:miter/>
                      </a:ln>
                    </p:spPr>
                  </p:pic>
                </p:oleObj>
              </mc:Fallback>
            </mc:AlternateContent>
          </a:graphicData>
        </a:graphic>
      </p:graphicFrame>
      <p:pic>
        <p:nvPicPr>
          <p:cNvPr id="10" name="Content Placeholder 9"/>
          <p:cNvPicPr>
            <a:picLocks noChangeAspect="1"/>
          </p:cNvPicPr>
          <p:nvPr>
            <p:ph sz="half" idx="2"/>
          </p:nvPr>
        </p:nvPicPr>
        <p:blipFill>
          <a:blip r:embed="rId3"/>
          <a:stretch>
            <a:fillRect/>
          </a:stretch>
        </p:blipFill>
        <p:spPr>
          <a:xfrm>
            <a:off x="6210300" y="2179955"/>
            <a:ext cx="5181600" cy="3121025"/>
          </a:xfrm>
          <a:prstGeom prst="rect">
            <a:avLst/>
          </a:prstGeom>
        </p:spPr>
      </p:pic>
      <p:graphicFrame>
        <p:nvGraphicFramePr>
          <p:cNvPr id="-2147482593" name="Object -2147482594"/>
          <p:cNvGraphicFramePr>
            <a:graphicFrameLocks noChangeAspect="1"/>
          </p:cNvGraphicFramePr>
          <p:nvPr/>
        </p:nvGraphicFramePr>
        <p:xfrm>
          <a:off x="2011045" y="4534535"/>
          <a:ext cx="2835275" cy="1933575"/>
        </p:xfrm>
        <a:graphic>
          <a:graphicData uri="http://schemas.openxmlformats.org/presentationml/2006/ole">
            <mc:AlternateContent xmlns:mc="http://schemas.openxmlformats.org/markup-compatibility/2006">
              <mc:Choice xmlns:v="urn:schemas-microsoft-com:vml" Requires="v">
                <p:oleObj spid="_x0000_s3076" name="" r:id="rId4" imgW="1676400" imgH="1143000" progId="Equation.DSMT4">
                  <p:embed/>
                </p:oleObj>
              </mc:Choice>
              <mc:Fallback>
                <p:oleObj name="" r:id="rId4" imgW="1676400" imgH="1143000" progId="Equation.DSMT4">
                  <p:embed/>
                  <p:pic>
                    <p:nvPicPr>
                      <p:cNvPr id="0" name="Picture 3075"/>
                      <p:cNvPicPr/>
                      <p:nvPr/>
                    </p:nvPicPr>
                    <p:blipFill>
                      <a:blip r:embed="rId5"/>
                      <a:stretch>
                        <a:fillRect/>
                      </a:stretch>
                    </p:blipFill>
                    <p:spPr>
                      <a:xfrm>
                        <a:off x="2011045" y="4534535"/>
                        <a:ext cx="2835275" cy="1933575"/>
                      </a:xfrm>
                      <a:prstGeom prst="rect">
                        <a:avLst/>
                      </a:prstGeom>
                      <a:noFill/>
                      <a:ln w="38100">
                        <a:noFill/>
                        <a:miter/>
                      </a:ln>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just">
              <a:buNone/>
            </a:pPr>
            <a:r>
              <a:rPr lang="vi-VN" altLang="en-US" sz="3200" b="1" dirty="0">
                <a:solidFill>
                  <a:srgbClr val="FF0000"/>
                </a:solidFill>
                <a:latin typeface="Times New Roman" panose="02020603050405020304" charset="0"/>
                <a:cs typeface="Times New Roman" panose="02020603050405020304" charset="0"/>
              </a:rPr>
              <a:t>3 - Phương pháp xác định điểm làm việc của hệ </a:t>
            </a:r>
            <a:r>
              <a:rPr lang="vi-VN" altLang="en-US" sz="3200" b="1" dirty="0">
                <a:solidFill>
                  <a:srgbClr val="FF0000"/>
                </a:solidFill>
                <a:latin typeface="Times New Roman" panose="02020603050405020304" charset="0"/>
                <a:cs typeface="Times New Roman" panose="02020603050405020304" charset="0"/>
              </a:rPr>
              <a:t>thống</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905510" y="1411605"/>
            <a:ext cx="9888220" cy="4351655"/>
          </a:xfrm>
        </p:spPr>
        <p:txBody>
          <a:bodyPr>
            <a:normAutofit/>
          </a:bodyPr>
          <a:lstStyle/>
          <a:p>
            <a:pPr marL="0" indent="0" algn="just">
              <a:buNone/>
            </a:pPr>
            <a:r>
              <a:rPr lang="en-US" altLang="en-US" b="1" dirty="0">
                <a:solidFill>
                  <a:srgbClr val="00B050"/>
                </a:solidFill>
                <a:latin typeface="Times New Roman" panose="02020603050405020304" charset="0"/>
                <a:cs typeface="Times New Roman" panose="02020603050405020304" charset="0"/>
              </a:rPr>
              <a:t> 3.</a:t>
            </a:r>
            <a:r>
              <a:rPr lang="vi-VN" altLang="en-US" b="1" dirty="0">
                <a:solidFill>
                  <a:srgbClr val="00B050"/>
                </a:solidFill>
                <a:latin typeface="Times New Roman" panose="02020603050405020304" charset="0"/>
                <a:cs typeface="Times New Roman" panose="02020603050405020304" charset="0"/>
              </a:rPr>
              <a:t>3 Công suất và phạm vi điều chỉnh công suất của tổ máy ở chế độ bơm</a:t>
            </a:r>
            <a:endParaRPr lang="en-US" dirty="0"/>
          </a:p>
          <a:p>
            <a:pPr marL="0" indent="0">
              <a:buNone/>
            </a:pPr>
            <a:r>
              <a:rPr lang="en-US" dirty="0" smtClean="0">
                <a:solidFill>
                  <a:srgbClr val="7030A0"/>
                </a:solidFill>
                <a:latin typeface="Times New Roman" panose="02020603050405020304" charset="0"/>
                <a:cs typeface="Times New Roman" panose="02020603050405020304" charset="0"/>
              </a:rPr>
              <a:t>- </a:t>
            </a:r>
            <a:r>
              <a:rPr lang="vi-VN" altLang="en-US" dirty="0" smtClean="0">
                <a:solidFill>
                  <a:srgbClr val="7030A0"/>
                </a:solidFill>
                <a:latin typeface="Times New Roman" panose="02020603050405020304" charset="0"/>
                <a:cs typeface="Times New Roman" panose="02020603050405020304" charset="0"/>
              </a:rPr>
              <a:t>Công suất bơm:					Hàm công suất </a:t>
            </a:r>
            <a:r>
              <a:rPr lang="vi-VN" altLang="en-US" dirty="0" smtClean="0">
                <a:solidFill>
                  <a:srgbClr val="7030A0"/>
                </a:solidFill>
                <a:latin typeface="Times New Roman" panose="02020603050405020304" charset="0"/>
                <a:cs typeface="Times New Roman" panose="02020603050405020304" charset="0"/>
              </a:rPr>
              <a:t>bơm:</a:t>
            </a: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lnSpc>
                <a:spcPct val="90000"/>
              </a:lnSpc>
              <a:spcBef>
                <a:spcPts val="600"/>
              </a:spcBef>
              <a:spcAft>
                <a:spcPts val="0"/>
              </a:spcAft>
              <a:buNone/>
            </a:pPr>
            <a:r>
              <a:rPr lang="vi-VN" altLang="en-US" dirty="0" smtClean="0">
                <a:solidFill>
                  <a:srgbClr val="7030A0"/>
                </a:solidFill>
                <a:latin typeface="Times New Roman" panose="02020603050405020304" charset="0"/>
                <a:cs typeface="Times New Roman" panose="02020603050405020304" charset="0"/>
              </a:rPr>
              <a:t>- Công suất tiêu thụ điện </a:t>
            </a:r>
            <a:r>
              <a:rPr lang="vi-VN" altLang="en-US" dirty="0" smtClean="0">
                <a:solidFill>
                  <a:srgbClr val="7030A0"/>
                </a:solidFill>
                <a:latin typeface="Times New Roman" panose="02020603050405020304" charset="0"/>
                <a:cs typeface="Times New Roman" panose="02020603050405020304" charset="0"/>
              </a:rPr>
              <a:t>năng:</a:t>
            </a:r>
            <a:endParaRPr lang="vi-VN" altLang="en-US" dirty="0" smtClean="0">
              <a:solidFill>
                <a:srgbClr val="7030A0"/>
              </a:solidFill>
              <a:latin typeface="Times New Roman" panose="02020603050405020304" charset="0"/>
              <a:cs typeface="Times New Roman" panose="02020603050405020304" charset="0"/>
            </a:endParaRPr>
          </a:p>
          <a:p>
            <a:pPr marL="0" indent="0">
              <a:lnSpc>
                <a:spcPct val="90000"/>
              </a:lnSpc>
              <a:spcBef>
                <a:spcPts val="600"/>
              </a:spcBef>
              <a:spcAft>
                <a:spcPts val="0"/>
              </a:spcAft>
              <a:buNone/>
            </a:pPr>
            <a:endParaRPr lang="vi-VN" altLang="en-US" dirty="0" smtClean="0">
              <a:solidFill>
                <a:srgbClr val="7030A0"/>
              </a:solidFill>
              <a:latin typeface="Times New Roman" panose="02020603050405020304" charset="0"/>
              <a:cs typeface="Times New Roman" panose="02020603050405020304" charset="0"/>
            </a:endParaRPr>
          </a:p>
          <a:p>
            <a:pPr marL="0" indent="0">
              <a:lnSpc>
                <a:spcPct val="90000"/>
              </a:lnSpc>
              <a:spcBef>
                <a:spcPts val="600"/>
              </a:spcBef>
              <a:spcAft>
                <a:spcPts val="0"/>
              </a:spcAft>
              <a:buNone/>
            </a:pPr>
            <a:r>
              <a:rPr lang="vi-VN" altLang="en-US" dirty="0" smtClean="0">
                <a:solidFill>
                  <a:srgbClr val="7030A0"/>
                </a:solidFill>
                <a:latin typeface="Times New Roman" panose="02020603050405020304" charset="0"/>
                <a:cs typeface="Times New Roman" panose="02020603050405020304" charset="0"/>
              </a:rPr>
              <a:t>- Cột áp làm việc của </a:t>
            </a:r>
            <a:r>
              <a:rPr lang="vi-VN" altLang="en-US" dirty="0" smtClean="0">
                <a:solidFill>
                  <a:srgbClr val="7030A0"/>
                </a:solidFill>
                <a:latin typeface="Times New Roman" panose="02020603050405020304" charset="0"/>
                <a:cs typeface="Times New Roman" panose="02020603050405020304" charset="0"/>
              </a:rPr>
              <a:t>bơm:</a:t>
            </a:r>
            <a:endParaRPr lang="vi-VN" altLang="en-US" dirty="0" smtClean="0">
              <a:solidFill>
                <a:srgbClr val="7030A0"/>
              </a:solidFill>
              <a:latin typeface="Times New Roman" panose="02020603050405020304" charset="0"/>
              <a:cs typeface="Times New Roman" panose="02020603050405020304" charset="0"/>
            </a:endParaRPr>
          </a:p>
          <a:p>
            <a:pPr marL="3657600" lvl="8" indent="457200">
              <a:lnSpc>
                <a:spcPct val="90000"/>
              </a:lnSpc>
              <a:spcBef>
                <a:spcPts val="600"/>
              </a:spcBef>
              <a:spcAft>
                <a:spcPts val="0"/>
              </a:spcAft>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p:txBody>
      </p:sp>
      <p:graphicFrame>
        <p:nvGraphicFramePr>
          <p:cNvPr id="-2147482592" name="Object -2147482593"/>
          <p:cNvGraphicFramePr>
            <a:graphicFrameLocks noChangeAspect="1"/>
          </p:cNvGraphicFramePr>
          <p:nvPr/>
        </p:nvGraphicFramePr>
        <p:xfrm>
          <a:off x="3615690" y="2359660"/>
          <a:ext cx="2072640" cy="434975"/>
        </p:xfrm>
        <a:graphic>
          <a:graphicData uri="http://schemas.openxmlformats.org/presentationml/2006/ole">
            <mc:AlternateContent xmlns:mc="http://schemas.openxmlformats.org/markup-compatibility/2006">
              <mc:Choice xmlns:v="urn:schemas-microsoft-com:vml" Requires="v">
                <p:oleObj spid="_x0000_s6" name="" r:id="rId1" imgW="1091565" imgH="228600" progId="Equation.DSMT4">
                  <p:embed/>
                </p:oleObj>
              </mc:Choice>
              <mc:Fallback>
                <p:oleObj name="" r:id="rId1" imgW="1091565" imgH="228600" progId="Equation.DSMT4">
                  <p:embed/>
                  <p:pic>
                    <p:nvPicPr>
                      <p:cNvPr id="0" name="Picture 5"/>
                      <p:cNvPicPr/>
                      <p:nvPr/>
                    </p:nvPicPr>
                    <p:blipFill>
                      <a:blip r:embed="rId2"/>
                      <a:stretch>
                        <a:fillRect/>
                      </a:stretch>
                    </p:blipFill>
                    <p:spPr>
                      <a:xfrm>
                        <a:off x="3615690" y="2359660"/>
                        <a:ext cx="2072640" cy="434975"/>
                      </a:xfrm>
                      <a:prstGeom prst="rect">
                        <a:avLst/>
                      </a:prstGeom>
                      <a:noFill/>
                      <a:ln w="38100">
                        <a:noFill/>
                        <a:miter/>
                      </a:ln>
                    </p:spPr>
                  </p:pic>
                </p:oleObj>
              </mc:Fallback>
            </mc:AlternateContent>
          </a:graphicData>
        </a:graphic>
      </p:graphicFrame>
      <p:graphicFrame>
        <p:nvGraphicFramePr>
          <p:cNvPr id="-2147482591" name="Object -2147482592"/>
          <p:cNvGraphicFramePr>
            <a:graphicFrameLocks noChangeAspect="1"/>
          </p:cNvGraphicFramePr>
          <p:nvPr/>
        </p:nvGraphicFramePr>
        <p:xfrm>
          <a:off x="5514975" y="3145155"/>
          <a:ext cx="1136015" cy="828675"/>
        </p:xfrm>
        <a:graphic>
          <a:graphicData uri="http://schemas.openxmlformats.org/presentationml/2006/ole">
            <mc:AlternateContent xmlns:mc="http://schemas.openxmlformats.org/markup-compatibility/2006">
              <mc:Choice xmlns:v="urn:schemas-microsoft-com:vml" Requires="v">
                <p:oleObj spid="_x0000_s7" name="" r:id="rId3" imgW="647700" imgH="469900" progId="Equation.DSMT4">
                  <p:embed/>
                </p:oleObj>
              </mc:Choice>
              <mc:Fallback>
                <p:oleObj name="" r:id="rId3" imgW="647700" imgH="469900" progId="Equation.DSMT4">
                  <p:embed/>
                  <p:pic>
                    <p:nvPicPr>
                      <p:cNvPr id="0" name="Picture 6"/>
                      <p:cNvPicPr/>
                      <p:nvPr/>
                    </p:nvPicPr>
                    <p:blipFill>
                      <a:blip r:embed="rId4"/>
                      <a:stretch>
                        <a:fillRect/>
                      </a:stretch>
                    </p:blipFill>
                    <p:spPr>
                      <a:xfrm>
                        <a:off x="5514975" y="3145155"/>
                        <a:ext cx="1136015" cy="828675"/>
                      </a:xfrm>
                      <a:prstGeom prst="rect">
                        <a:avLst/>
                      </a:prstGeom>
                      <a:noFill/>
                      <a:ln w="38100">
                        <a:noFill/>
                        <a:miter/>
                      </a:ln>
                    </p:spPr>
                  </p:pic>
                </p:oleObj>
              </mc:Fallback>
            </mc:AlternateContent>
          </a:graphicData>
        </a:graphic>
      </p:graphicFrame>
      <p:graphicFrame>
        <p:nvGraphicFramePr>
          <p:cNvPr id="-2147482590" name="Object -2147482591"/>
          <p:cNvGraphicFramePr>
            <a:graphicFrameLocks noChangeAspect="1"/>
          </p:cNvGraphicFramePr>
          <p:nvPr/>
        </p:nvGraphicFramePr>
        <p:xfrm>
          <a:off x="5029200" y="4257040"/>
          <a:ext cx="1822450" cy="466725"/>
        </p:xfrm>
        <a:graphic>
          <a:graphicData uri="http://schemas.openxmlformats.org/presentationml/2006/ole">
            <mc:AlternateContent xmlns:mc="http://schemas.openxmlformats.org/markup-compatibility/2006">
              <mc:Choice xmlns:v="urn:schemas-microsoft-com:vml" Requires="v">
                <p:oleObj spid="_x0000_s8" name="" r:id="rId5" imgW="951865" imgH="241300" progId="Equation.DSMT4">
                  <p:embed/>
                </p:oleObj>
              </mc:Choice>
              <mc:Fallback>
                <p:oleObj name="" r:id="rId5" imgW="951865" imgH="241300" progId="Equation.DSMT4">
                  <p:embed/>
                  <p:pic>
                    <p:nvPicPr>
                      <p:cNvPr id="0" name="Picture 7"/>
                      <p:cNvPicPr/>
                      <p:nvPr/>
                    </p:nvPicPr>
                    <p:blipFill>
                      <a:blip r:embed="rId6"/>
                      <a:stretch>
                        <a:fillRect/>
                      </a:stretch>
                    </p:blipFill>
                    <p:spPr>
                      <a:xfrm>
                        <a:off x="5029200" y="4257040"/>
                        <a:ext cx="1822450" cy="466725"/>
                      </a:xfrm>
                      <a:prstGeom prst="rect">
                        <a:avLst/>
                      </a:prstGeom>
                      <a:noFill/>
                      <a:ln w="38100">
                        <a:noFill/>
                        <a:miter/>
                      </a:ln>
                    </p:spPr>
                  </p:pic>
                </p:oleObj>
              </mc:Fallback>
            </mc:AlternateContent>
          </a:graphicData>
        </a:graphic>
      </p:graphicFrame>
      <p:graphicFrame>
        <p:nvGraphicFramePr>
          <p:cNvPr id="-2147482589" name="Object -2147482590"/>
          <p:cNvGraphicFramePr>
            <a:graphicFrameLocks noChangeAspect="1"/>
          </p:cNvGraphicFramePr>
          <p:nvPr/>
        </p:nvGraphicFramePr>
        <p:xfrm>
          <a:off x="5038725" y="4886960"/>
          <a:ext cx="1910715" cy="440055"/>
        </p:xfrm>
        <a:graphic>
          <a:graphicData uri="http://schemas.openxmlformats.org/presentationml/2006/ole">
            <mc:AlternateContent xmlns:mc="http://schemas.openxmlformats.org/markup-compatibility/2006">
              <mc:Choice xmlns:v="urn:schemas-microsoft-com:vml" Requires="v">
                <p:oleObj spid="_x0000_s9" name="" r:id="rId7" imgW="1155065" imgH="266700" progId="Equation.DSMT4">
                  <p:embed/>
                </p:oleObj>
              </mc:Choice>
              <mc:Fallback>
                <p:oleObj name="" r:id="rId7" imgW="1155065" imgH="266700" progId="Equation.DSMT4">
                  <p:embed/>
                  <p:pic>
                    <p:nvPicPr>
                      <p:cNvPr id="0" name="Picture 8"/>
                      <p:cNvPicPr/>
                      <p:nvPr/>
                    </p:nvPicPr>
                    <p:blipFill>
                      <a:blip r:embed="rId8"/>
                      <a:stretch>
                        <a:fillRect/>
                      </a:stretch>
                    </p:blipFill>
                    <p:spPr>
                      <a:xfrm>
                        <a:off x="5038725" y="4886960"/>
                        <a:ext cx="1910715" cy="440055"/>
                      </a:xfrm>
                      <a:prstGeom prst="rect">
                        <a:avLst/>
                      </a:prstGeom>
                      <a:noFill/>
                      <a:ln w="38100">
                        <a:noFill/>
                        <a:miter/>
                      </a:ln>
                    </p:spPr>
                  </p:pic>
                </p:oleObj>
              </mc:Fallback>
            </mc:AlternateContent>
          </a:graphicData>
        </a:graphic>
      </p:graphicFrame>
      <p:graphicFrame>
        <p:nvGraphicFramePr>
          <p:cNvPr id="-2147482583" name="Object -2147482584"/>
          <p:cNvGraphicFramePr>
            <a:graphicFrameLocks noChangeAspect="1"/>
          </p:cNvGraphicFramePr>
          <p:nvPr/>
        </p:nvGraphicFramePr>
        <p:xfrm>
          <a:off x="8028305" y="3002915"/>
          <a:ext cx="2765425" cy="434340"/>
        </p:xfrm>
        <a:graphic>
          <a:graphicData uri="http://schemas.openxmlformats.org/presentationml/2006/ole">
            <mc:AlternateContent xmlns:mc="http://schemas.openxmlformats.org/markup-compatibility/2006">
              <mc:Choice xmlns:v="urn:schemas-microsoft-com:vml" Requires="v">
                <p:oleObj spid="_x0000_s11" name="" r:id="rId9" imgW="1701800" imgH="266700" progId="Equation.DSMT4">
                  <p:embed/>
                </p:oleObj>
              </mc:Choice>
              <mc:Fallback>
                <p:oleObj name="" r:id="rId9" imgW="1701800" imgH="266700" progId="Equation.DSMT4">
                  <p:embed/>
                  <p:pic>
                    <p:nvPicPr>
                      <p:cNvPr id="0" name="Picture 10"/>
                      <p:cNvPicPr/>
                      <p:nvPr/>
                    </p:nvPicPr>
                    <p:blipFill>
                      <a:blip r:embed="rId10"/>
                      <a:stretch>
                        <a:fillRect/>
                      </a:stretch>
                    </p:blipFill>
                    <p:spPr>
                      <a:xfrm>
                        <a:off x="8028305" y="3002915"/>
                        <a:ext cx="2765425" cy="434340"/>
                      </a:xfrm>
                      <a:prstGeom prst="rect">
                        <a:avLst/>
                      </a:prstGeom>
                      <a:noFill/>
                      <a:ln w="38100">
                        <a:noFill/>
                        <a:miter/>
                      </a:ln>
                    </p:spPr>
                  </p:pic>
                </p:oleObj>
              </mc:Fallback>
            </mc:AlternateContent>
          </a:graphicData>
        </a:graphic>
      </p:graphicFrame>
      <p:graphicFrame>
        <p:nvGraphicFramePr>
          <p:cNvPr id="-2147482586" name="Object -2147482587"/>
          <p:cNvGraphicFramePr>
            <a:graphicFrameLocks noChangeAspect="1"/>
          </p:cNvGraphicFramePr>
          <p:nvPr/>
        </p:nvGraphicFramePr>
        <p:xfrm>
          <a:off x="8098155" y="4161790"/>
          <a:ext cx="762000" cy="375920"/>
        </p:xfrm>
        <a:graphic>
          <a:graphicData uri="http://schemas.openxmlformats.org/presentationml/2006/ole">
            <mc:AlternateContent xmlns:mc="http://schemas.openxmlformats.org/markup-compatibility/2006">
              <mc:Choice xmlns:v="urn:schemas-microsoft-com:vml" Requires="v">
                <p:oleObj spid="_x0000_s14" name="" r:id="rId11" imgW="508000" imgH="254000" progId="Equation.DSMT4">
                  <p:embed/>
                </p:oleObj>
              </mc:Choice>
              <mc:Fallback>
                <p:oleObj name="" r:id="rId11" imgW="508000" imgH="254000" progId="Equation.DSMT4">
                  <p:embed/>
                  <p:pic>
                    <p:nvPicPr>
                      <p:cNvPr id="0" name="Picture 13"/>
                      <p:cNvPicPr/>
                      <p:nvPr/>
                    </p:nvPicPr>
                    <p:blipFill>
                      <a:blip r:embed="rId12"/>
                      <a:stretch>
                        <a:fillRect/>
                      </a:stretch>
                    </p:blipFill>
                    <p:spPr>
                      <a:xfrm>
                        <a:off x="8098155" y="4161790"/>
                        <a:ext cx="762000" cy="375920"/>
                      </a:xfrm>
                      <a:prstGeom prst="rect">
                        <a:avLst/>
                      </a:prstGeom>
                      <a:noFill/>
                      <a:ln w="38100">
                        <a:noFill/>
                        <a:miter/>
                      </a:ln>
                    </p:spPr>
                  </p:pic>
                </p:oleObj>
              </mc:Fallback>
            </mc:AlternateContent>
          </a:graphicData>
        </a:graphic>
      </p:graphicFrame>
      <p:graphicFrame>
        <p:nvGraphicFramePr>
          <p:cNvPr id="-2147482587" name="Object -2147482588"/>
          <p:cNvGraphicFramePr>
            <a:graphicFrameLocks noChangeAspect="1"/>
          </p:cNvGraphicFramePr>
          <p:nvPr/>
        </p:nvGraphicFramePr>
        <p:xfrm>
          <a:off x="8002905" y="3578860"/>
          <a:ext cx="2780030" cy="446405"/>
        </p:xfrm>
        <a:graphic>
          <a:graphicData uri="http://schemas.openxmlformats.org/presentationml/2006/ole">
            <mc:AlternateContent xmlns:mc="http://schemas.openxmlformats.org/markup-compatibility/2006">
              <mc:Choice xmlns:v="urn:schemas-microsoft-com:vml" Requires="v">
                <p:oleObj spid="_x0000_s16" name="" r:id="rId13" imgW="1663065" imgH="266700" progId="Equation.DSMT4">
                  <p:embed/>
                </p:oleObj>
              </mc:Choice>
              <mc:Fallback>
                <p:oleObj name="" r:id="rId13" imgW="1663065" imgH="266700" progId="Equation.DSMT4">
                  <p:embed/>
                  <p:pic>
                    <p:nvPicPr>
                      <p:cNvPr id="0" name="Picture 15"/>
                      <p:cNvPicPr/>
                      <p:nvPr/>
                    </p:nvPicPr>
                    <p:blipFill>
                      <a:blip r:embed="rId14"/>
                      <a:stretch>
                        <a:fillRect/>
                      </a:stretch>
                    </p:blipFill>
                    <p:spPr>
                      <a:xfrm>
                        <a:off x="8002905" y="3578860"/>
                        <a:ext cx="2780030" cy="446405"/>
                      </a:xfrm>
                      <a:prstGeom prst="rect">
                        <a:avLst/>
                      </a:prstGeom>
                      <a:noFill/>
                      <a:ln w="38100">
                        <a:noFill/>
                        <a:miter/>
                      </a:ln>
                    </p:spPr>
                  </p:pic>
                </p:oleObj>
              </mc:Fallback>
            </mc:AlternateContent>
          </a:graphicData>
        </a:graphic>
      </p:graphicFrame>
      <p:sp>
        <p:nvSpPr>
          <p:cNvPr id="17" name="Text Box 16"/>
          <p:cNvSpPr txBox="1"/>
          <p:nvPr/>
        </p:nvSpPr>
        <p:spPr>
          <a:xfrm>
            <a:off x="7379335" y="4623435"/>
            <a:ext cx="4064000" cy="953135"/>
          </a:xfrm>
          <a:prstGeom prst="rect">
            <a:avLst/>
          </a:prstGeom>
          <a:noFill/>
        </p:spPr>
        <p:txBody>
          <a:bodyPr wrap="square" rtlCol="0">
            <a:spAutoFit/>
          </a:bodyPr>
          <a:p>
            <a:r>
              <a:rPr lang="vi-VN" altLang="en-US" sz="2800">
                <a:solidFill>
                  <a:srgbClr val="FF0000"/>
                </a:solidFill>
                <a:latin typeface="Times New Roman" panose="02020603050405020304" charset="0"/>
                <a:cs typeface="Times New Roman" panose="02020603050405020304" charset="0"/>
              </a:rPr>
              <a:t>Hàm số đồng biến, không có cực trị.</a:t>
            </a:r>
            <a:endParaRPr lang="vi-VN" altLang="en-US" sz="2800">
              <a:solidFill>
                <a:srgbClr val="FF0000"/>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just">
              <a:buNone/>
            </a:pPr>
            <a:r>
              <a:rPr lang="vi-VN" altLang="en-US" sz="3200" b="1" dirty="0">
                <a:solidFill>
                  <a:srgbClr val="FF0000"/>
                </a:solidFill>
                <a:latin typeface="Times New Roman" panose="02020603050405020304" charset="0"/>
                <a:cs typeface="Times New Roman" panose="02020603050405020304" charset="0"/>
              </a:rPr>
              <a:t>3 - Phương pháp xác định điểm làm việc của hệ </a:t>
            </a:r>
            <a:r>
              <a:rPr lang="vi-VN" altLang="en-US" sz="3200" b="1" dirty="0">
                <a:solidFill>
                  <a:srgbClr val="FF0000"/>
                </a:solidFill>
                <a:latin typeface="Times New Roman" panose="02020603050405020304" charset="0"/>
                <a:cs typeface="Times New Roman" panose="02020603050405020304" charset="0"/>
              </a:rPr>
              <a:t>thống</a:t>
            </a:r>
            <a:endParaRPr lang="vi-VN" altLang="en-US" sz="3200" b="1" dirty="0">
              <a:solidFill>
                <a:srgbClr val="FF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905510" y="1411605"/>
            <a:ext cx="5673090" cy="5017135"/>
          </a:xfrm>
        </p:spPr>
        <p:txBody>
          <a:bodyPr>
            <a:normAutofit/>
          </a:bodyPr>
          <a:lstStyle/>
          <a:p>
            <a:pPr marL="0" indent="0" algn="just">
              <a:buNone/>
            </a:pPr>
            <a:r>
              <a:rPr lang="en-US" altLang="en-US" b="1" dirty="0">
                <a:solidFill>
                  <a:srgbClr val="00B050"/>
                </a:solidFill>
                <a:latin typeface="Times New Roman" panose="02020603050405020304" charset="0"/>
                <a:cs typeface="Times New Roman" panose="02020603050405020304" charset="0"/>
              </a:rPr>
              <a:t> 3.</a:t>
            </a:r>
            <a:r>
              <a:rPr lang="vi-VN" altLang="en-US" b="1" dirty="0">
                <a:solidFill>
                  <a:srgbClr val="00B050"/>
                </a:solidFill>
                <a:latin typeface="Times New Roman" panose="02020603050405020304" charset="0"/>
                <a:cs typeface="Times New Roman" panose="02020603050405020304" charset="0"/>
              </a:rPr>
              <a:t>3 Công suất và phạm vi điều chỉnh công suất của tổ máy ở chế độ bơm</a:t>
            </a:r>
            <a:endParaRPr lang="en-US" dirty="0"/>
          </a:p>
          <a:p>
            <a:pPr marL="0" indent="0">
              <a:buNone/>
            </a:pPr>
            <a:r>
              <a:rPr lang="en-US" dirty="0" smtClean="0">
                <a:solidFill>
                  <a:srgbClr val="7030A0"/>
                </a:solidFill>
                <a:latin typeface="Times New Roman" panose="02020603050405020304" charset="0"/>
                <a:cs typeface="Times New Roman" panose="02020603050405020304" charset="0"/>
              </a:rPr>
              <a:t>- </a:t>
            </a:r>
            <a:r>
              <a:rPr lang="vi-VN" altLang="en-US" dirty="0" smtClean="0">
                <a:solidFill>
                  <a:srgbClr val="7030A0"/>
                </a:solidFill>
                <a:latin typeface="Times New Roman" panose="02020603050405020304" charset="0"/>
                <a:cs typeface="Times New Roman" panose="02020603050405020304" charset="0"/>
              </a:rPr>
              <a:t>Công suất bơm:					</a:t>
            </a:r>
            <a:endParaRPr lang="vi-VN" altLang="en-US" dirty="0" smtClean="0">
              <a:solidFill>
                <a:srgbClr val="7030A0"/>
              </a:solidFill>
              <a:latin typeface="Times New Roman" panose="02020603050405020304" charset="0"/>
              <a:cs typeface="Times New Roman" panose="02020603050405020304" charset="0"/>
            </a:endParaRPr>
          </a:p>
          <a:p>
            <a:pPr algn="just">
              <a:buFont typeface="Wingdings" panose="05000000000000000000" charset="0"/>
              <a:buChar char="Ø"/>
            </a:pPr>
            <a:r>
              <a:rPr lang="vi-VN" altLang="en-US" dirty="0" smtClean="0">
                <a:solidFill>
                  <a:schemeClr val="tx1"/>
                </a:solidFill>
                <a:latin typeface="Times New Roman" panose="02020603050405020304" charset="0"/>
                <a:cs typeface="Times New Roman" panose="02020603050405020304" charset="0"/>
              </a:rPr>
              <a:t> Công suất tiêu thụ điện năng tỷ lệ thuận với lưu lượng bơm;</a:t>
            </a:r>
            <a:endParaRPr lang="vi-VN" altLang="en-US" dirty="0" smtClean="0">
              <a:solidFill>
                <a:schemeClr val="tx1"/>
              </a:solidFill>
              <a:latin typeface="Times New Roman" panose="02020603050405020304" charset="0"/>
              <a:cs typeface="Times New Roman" panose="02020603050405020304" charset="0"/>
            </a:endParaRPr>
          </a:p>
          <a:p>
            <a:pPr algn="just">
              <a:buFont typeface="Wingdings" panose="05000000000000000000" charset="0"/>
              <a:buChar char="Ø"/>
            </a:pPr>
            <a:r>
              <a:rPr lang="vi-VN" altLang="en-US" dirty="0" smtClean="0">
                <a:solidFill>
                  <a:schemeClr val="tx1"/>
                </a:solidFill>
                <a:latin typeface="Times New Roman" panose="02020603050405020304" charset="0"/>
                <a:cs typeface="Times New Roman" panose="02020603050405020304" charset="0"/>
              </a:rPr>
              <a:t> Giới hạn về hiệu suất làm </a:t>
            </a:r>
            <a:r>
              <a:rPr lang="vi-VN" altLang="en-US" dirty="0" smtClean="0">
                <a:solidFill>
                  <a:schemeClr val="tx1"/>
                </a:solidFill>
                <a:latin typeface="Times New Roman" panose="02020603050405020304" charset="0"/>
                <a:cs typeface="Times New Roman" panose="02020603050405020304" charset="0"/>
              </a:rPr>
              <a:t>việc;</a:t>
            </a:r>
            <a:endParaRPr lang="vi-VN" altLang="en-US" dirty="0" smtClean="0">
              <a:solidFill>
                <a:schemeClr val="tx1"/>
              </a:solidFill>
              <a:latin typeface="Times New Roman" panose="02020603050405020304" charset="0"/>
              <a:cs typeface="Times New Roman" panose="02020603050405020304" charset="0"/>
            </a:endParaRPr>
          </a:p>
          <a:p>
            <a:pPr algn="just">
              <a:buFont typeface="Wingdings" panose="05000000000000000000" charset="0"/>
              <a:buChar char="Ø"/>
            </a:pPr>
            <a:r>
              <a:rPr lang="vi-VN" altLang="en-US" dirty="0" smtClean="0">
                <a:solidFill>
                  <a:schemeClr val="tx1"/>
                </a:solidFill>
                <a:latin typeface="Times New Roman" panose="02020603050405020304" charset="0"/>
                <a:cs typeface="Times New Roman" panose="02020603050405020304" charset="0"/>
              </a:rPr>
              <a:t> </a:t>
            </a:r>
            <a:r>
              <a:rPr lang="vi-VN" altLang="en-US" dirty="0" smtClean="0">
                <a:solidFill>
                  <a:schemeClr val="tx1"/>
                </a:solidFill>
                <a:latin typeface="Times New Roman" panose="02020603050405020304" charset="0"/>
                <a:cs typeface="Times New Roman" panose="02020603050405020304" charset="0"/>
              </a:rPr>
              <a:t>Mục tiêu cuối cùng là chênh lệch giá điện giữa các cung giờ.</a:t>
            </a:r>
            <a:endParaRPr lang="vi-VN" altLang="en-US" dirty="0" smtClean="0">
              <a:solidFill>
                <a:schemeClr val="tx1"/>
              </a:solidFill>
              <a:latin typeface="Times New Roman" panose="02020603050405020304" charset="0"/>
              <a:cs typeface="Times New Roman" panose="02020603050405020304" charset="0"/>
            </a:endParaRPr>
          </a:p>
          <a:p>
            <a:pPr marL="0" indent="0">
              <a:lnSpc>
                <a:spcPct val="90000"/>
              </a:lnSpc>
              <a:spcBef>
                <a:spcPts val="600"/>
              </a:spcBef>
              <a:spcAft>
                <a:spcPts val="0"/>
              </a:spcAft>
              <a:buNone/>
            </a:pPr>
            <a:endParaRPr lang="vi-VN" altLang="en-US" dirty="0" smtClean="0">
              <a:solidFill>
                <a:srgbClr val="7030A0"/>
              </a:solidFill>
              <a:latin typeface="Times New Roman" panose="02020603050405020304" charset="0"/>
              <a:cs typeface="Times New Roman" panose="02020603050405020304" charset="0"/>
            </a:endParaRPr>
          </a:p>
          <a:p>
            <a:pPr marL="3657600" lvl="8" indent="457200">
              <a:lnSpc>
                <a:spcPct val="90000"/>
              </a:lnSpc>
              <a:spcBef>
                <a:spcPts val="600"/>
              </a:spcBef>
              <a:spcAft>
                <a:spcPts val="0"/>
              </a:spcAft>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a:p>
            <a:pPr marL="0" indent="0">
              <a:buNone/>
            </a:pPr>
            <a:endParaRPr lang="vi-VN" altLang="en-US" dirty="0" smtClean="0">
              <a:solidFill>
                <a:srgbClr val="7030A0"/>
              </a:solidFill>
              <a:latin typeface="Times New Roman" panose="02020603050405020304" charset="0"/>
              <a:cs typeface="Times New Roman" panose="02020603050405020304" charset="0"/>
            </a:endParaRPr>
          </a:p>
        </p:txBody>
      </p:sp>
      <p:graphicFrame>
        <p:nvGraphicFramePr>
          <p:cNvPr id="4" name="Object -2147482593"/>
          <p:cNvGraphicFramePr>
            <a:graphicFrameLocks noChangeAspect="1"/>
          </p:cNvGraphicFramePr>
          <p:nvPr/>
        </p:nvGraphicFramePr>
        <p:xfrm>
          <a:off x="1368425" y="3211195"/>
          <a:ext cx="2072640" cy="434975"/>
        </p:xfrm>
        <a:graphic>
          <a:graphicData uri="http://schemas.openxmlformats.org/presentationml/2006/ole">
            <mc:AlternateContent xmlns:mc="http://schemas.openxmlformats.org/markup-compatibility/2006">
              <mc:Choice xmlns:v="urn:schemas-microsoft-com:vml" Requires="v">
                <p:oleObj spid="_x0000_s6" name="" r:id="rId1" imgW="1091565" imgH="228600" progId="Equation.DSMT4">
                  <p:embed/>
                </p:oleObj>
              </mc:Choice>
              <mc:Fallback>
                <p:oleObj name="" r:id="rId1" imgW="1091565" imgH="228600" progId="Equation.DSMT4">
                  <p:embed/>
                  <p:pic>
                    <p:nvPicPr>
                      <p:cNvPr id="0" name="Picture 5"/>
                      <p:cNvPicPr/>
                      <p:nvPr/>
                    </p:nvPicPr>
                    <p:blipFill>
                      <a:blip r:embed="rId2"/>
                      <a:stretch>
                        <a:fillRect/>
                      </a:stretch>
                    </p:blipFill>
                    <p:spPr>
                      <a:xfrm>
                        <a:off x="1368425" y="3211195"/>
                        <a:ext cx="2072640" cy="434975"/>
                      </a:xfrm>
                      <a:prstGeom prst="rect">
                        <a:avLst/>
                      </a:prstGeom>
                      <a:noFill/>
                      <a:ln w="38100">
                        <a:noFill/>
                        <a:miter/>
                      </a:ln>
                    </p:spPr>
                  </p:pic>
                </p:oleObj>
              </mc:Fallback>
            </mc:AlternateContent>
          </a:graphicData>
        </a:graphic>
      </p:graphicFrame>
      <p:pic>
        <p:nvPicPr>
          <p:cNvPr id="20" name="Picture 19"/>
          <p:cNvPicPr/>
          <p:nvPr/>
        </p:nvPicPr>
        <p:blipFill>
          <a:blip r:embed="rId3"/>
          <a:stretch>
            <a:fillRect/>
          </a:stretch>
        </p:blipFill>
        <p:spPr>
          <a:xfrm>
            <a:off x="6713855" y="2054225"/>
            <a:ext cx="5295900" cy="3125470"/>
          </a:xfrm>
          <a:prstGeom prst="rect">
            <a:avLst/>
          </a:prstGeom>
        </p:spPr>
      </p:pic>
      <p:sp>
        <p:nvSpPr>
          <p:cNvPr id="21" name="Content Placeholder 14"/>
          <p:cNvSpPr>
            <a:spLocks noGrp="1"/>
          </p:cNvSpPr>
          <p:nvPr/>
        </p:nvSpPr>
        <p:spPr>
          <a:xfrm>
            <a:off x="6870065" y="5386070"/>
            <a:ext cx="4483735" cy="7912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vi-VN" sz="2400" b="1" i="1" dirty="0">
                <a:solidFill>
                  <a:srgbClr val="7030A0"/>
                </a:solidFill>
                <a:latin typeface="Times New Roman" panose="02020603050405020304" charset="0"/>
                <a:cs typeface="Times New Roman" panose="02020603050405020304" charset="0"/>
              </a:rPr>
              <a:t>Hình 11 - Đường đặc tính tổng hợp của bơm ly </a:t>
            </a:r>
            <a:r>
              <a:rPr lang="vi-VN" sz="2400" b="1" i="1" dirty="0">
                <a:solidFill>
                  <a:srgbClr val="7030A0"/>
                </a:solidFill>
                <a:latin typeface="Times New Roman" panose="02020603050405020304" charset="0"/>
                <a:cs typeface="Times New Roman" panose="02020603050405020304" charset="0"/>
              </a:rPr>
              <a:t>tâm</a:t>
            </a:r>
            <a:endParaRPr lang="vi-VN" sz="2400" b="1" i="1" dirty="0">
              <a:solidFill>
                <a:srgbClr val="7030A0"/>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871" y="802124"/>
            <a:ext cx="2702769" cy="1277063"/>
          </a:xfrm>
        </p:spPr>
        <p:txBody>
          <a:bodyPr>
            <a:normAutofit fontScale="90000"/>
          </a:bodyPr>
          <a:lstStyle/>
          <a:p>
            <a:pPr algn="ctr"/>
            <a:r>
              <a:rPr lang="vi-VN" b="1" dirty="0">
                <a:solidFill>
                  <a:srgbClr val="FF0000"/>
                </a:solidFill>
              </a:rPr>
              <a:t>Kết luận</a:t>
            </a:r>
            <a:br>
              <a:rPr lang="vi-VN" dirty="0"/>
            </a:br>
            <a:endParaRPr lang="en-US" dirty="0"/>
          </a:p>
        </p:txBody>
      </p:sp>
      <p:sp>
        <p:nvSpPr>
          <p:cNvPr id="4" name="Content Placeholder 3"/>
          <p:cNvSpPr>
            <a:spLocks noGrp="1"/>
          </p:cNvSpPr>
          <p:nvPr>
            <p:ph sz="half" idx="2"/>
          </p:nvPr>
        </p:nvSpPr>
        <p:spPr>
          <a:xfrm>
            <a:off x="777240" y="1659890"/>
            <a:ext cx="10467340" cy="3528060"/>
          </a:xfrm>
        </p:spPr>
        <p:txBody>
          <a:bodyPr>
            <a:normAutofit/>
          </a:bodyPr>
          <a:lstStyle/>
          <a:p>
            <a:pPr algn="just"/>
            <a:r>
              <a:rPr lang="vi-VN" altLang="en-US" dirty="0">
                <a:latin typeface="Times New Roman" panose="02020603050405020304" charset="0"/>
                <a:cs typeface="Times New Roman" panose="02020603050405020304" charset="0"/>
              </a:rPr>
              <a:t>Nhà máy Thủy điện tích năng có vai trò điều hòa công suất lưới điện, đảm bảo phủ đỉnh lưới điện giúp duy trì chế độ vận hành của các Nhà máy thủy lực công suất lớn.</a:t>
            </a:r>
            <a:endParaRPr lang="en-US" dirty="0">
              <a:latin typeface="Times New Roman" panose="02020603050405020304" charset="0"/>
              <a:cs typeface="Times New Roman" panose="02020603050405020304" charset="0"/>
            </a:endParaRPr>
          </a:p>
          <a:p>
            <a:pPr algn="just"/>
            <a:r>
              <a:rPr lang="vi-VN" altLang="en-US" dirty="0">
                <a:latin typeface="Times New Roman" panose="02020603050405020304" charset="0"/>
                <a:cs typeface="Times New Roman" panose="02020603050405020304" charset="0"/>
              </a:rPr>
              <a:t>Xét về mặt đánh giá tiềm năng, hiệu suất phát điện của tổ máy không vượt quá 70% khi tổ máy làm việc ở chế độ huy động công suất cực </a:t>
            </a:r>
            <a:r>
              <a:rPr lang="vi-VN" altLang="en-US" dirty="0">
                <a:latin typeface="Times New Roman" panose="02020603050405020304" charset="0"/>
                <a:cs typeface="Times New Roman" panose="02020603050405020304" charset="0"/>
              </a:rPr>
              <a:t>đại.</a:t>
            </a:r>
            <a:endParaRPr lang="vi-VN" altLang="en-US" dirty="0">
              <a:latin typeface="Times New Roman" panose="02020603050405020304" charset="0"/>
              <a:cs typeface="Times New Roman" panose="02020603050405020304" charset="0"/>
            </a:endParaRPr>
          </a:p>
          <a:p>
            <a:pPr algn="just"/>
            <a:r>
              <a:rPr lang="vi-VN" altLang="en-US" dirty="0">
                <a:latin typeface="Times New Roman" panose="02020603050405020304" charset="0"/>
                <a:cs typeface="Times New Roman" panose="02020603050405020304" charset="0"/>
              </a:rPr>
              <a:t>Hoàn toàn xác định được đường kính kinh tế của ống dẫn áp lực và phạm vi điều chỉnh công suất làm việc của tổ </a:t>
            </a:r>
            <a:r>
              <a:rPr lang="vi-VN" altLang="en-US" dirty="0">
                <a:latin typeface="Times New Roman" panose="02020603050405020304" charset="0"/>
                <a:cs typeface="Times New Roman" panose="02020603050405020304" charset="0"/>
              </a:rPr>
              <a:t>máy.</a:t>
            </a:r>
            <a:endParaRPr lang="vi-VN" altLang="en-US" dirty="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1371600" y="1752473"/>
            <a:ext cx="9232392" cy="2792095"/>
          </a:xfrm>
        </p:spPr>
        <p:txBody>
          <a:bodyPr>
            <a:normAutofit/>
          </a:bodyPr>
          <a:lstStyle/>
          <a:p>
            <a:pPr marL="0" indent="0" algn="ctr">
              <a:buNone/>
            </a:pPr>
            <a:r>
              <a:rPr lang="en-US" sz="3600" b="1" dirty="0" err="1" smtClean="0">
                <a:solidFill>
                  <a:srgbClr val="FF0000"/>
                </a:solidFill>
                <a:latin typeface="Times New Roman" panose="02020603050405020304" charset="0"/>
                <a:cs typeface="Times New Roman" panose="02020603050405020304" charset="0"/>
              </a:rPr>
              <a:t>Trân</a:t>
            </a:r>
            <a:r>
              <a:rPr lang="en-US" sz="3600" b="1" dirty="0" smtClean="0">
                <a:solidFill>
                  <a:srgbClr val="FF0000"/>
                </a:solidFill>
                <a:latin typeface="Times New Roman" panose="02020603050405020304" charset="0"/>
                <a:cs typeface="Times New Roman" panose="02020603050405020304" charset="0"/>
              </a:rPr>
              <a:t> </a:t>
            </a:r>
            <a:r>
              <a:rPr lang="en-US" sz="3600" b="1" dirty="0" err="1" smtClean="0">
                <a:solidFill>
                  <a:srgbClr val="FF0000"/>
                </a:solidFill>
                <a:latin typeface="Times New Roman" panose="02020603050405020304" charset="0"/>
                <a:cs typeface="Times New Roman" panose="02020603050405020304" charset="0"/>
              </a:rPr>
              <a:t>trọng</a:t>
            </a:r>
            <a:r>
              <a:rPr lang="en-US" sz="3600" b="1" dirty="0" smtClean="0">
                <a:solidFill>
                  <a:srgbClr val="FF0000"/>
                </a:solidFill>
                <a:latin typeface="Times New Roman" panose="02020603050405020304" charset="0"/>
                <a:cs typeface="Times New Roman" panose="02020603050405020304" charset="0"/>
              </a:rPr>
              <a:t> </a:t>
            </a:r>
            <a:r>
              <a:rPr lang="en-US" sz="3600" b="1" dirty="0" err="1" smtClean="0">
                <a:solidFill>
                  <a:srgbClr val="FF0000"/>
                </a:solidFill>
                <a:latin typeface="Times New Roman" panose="02020603050405020304" charset="0"/>
                <a:cs typeface="Times New Roman" panose="02020603050405020304" charset="0"/>
              </a:rPr>
              <a:t>cảm</a:t>
            </a:r>
            <a:r>
              <a:rPr lang="en-US" sz="3600" b="1" dirty="0" smtClean="0">
                <a:solidFill>
                  <a:srgbClr val="FF0000"/>
                </a:solidFill>
                <a:latin typeface="Times New Roman" panose="02020603050405020304" charset="0"/>
                <a:cs typeface="Times New Roman" panose="02020603050405020304" charset="0"/>
              </a:rPr>
              <a:t> </a:t>
            </a:r>
            <a:r>
              <a:rPr lang="en-US" sz="3600" b="1" dirty="0" err="1" smtClean="0">
                <a:solidFill>
                  <a:srgbClr val="FF0000"/>
                </a:solidFill>
                <a:latin typeface="Times New Roman" panose="02020603050405020304" charset="0"/>
                <a:cs typeface="Times New Roman" panose="02020603050405020304" charset="0"/>
              </a:rPr>
              <a:t>ơn</a:t>
            </a:r>
            <a:r>
              <a:rPr lang="en-US" sz="3600" b="1" dirty="0" smtClean="0">
                <a:solidFill>
                  <a:srgbClr val="FF0000"/>
                </a:solidFill>
                <a:latin typeface="Times New Roman" panose="02020603050405020304" charset="0"/>
                <a:cs typeface="Times New Roman" panose="02020603050405020304" charset="0"/>
              </a:rPr>
              <a:t> </a:t>
            </a:r>
            <a:endParaRPr lang="en-US" sz="3600" b="1" dirty="0" smtClean="0">
              <a:solidFill>
                <a:srgbClr val="FF0000"/>
              </a:solidFill>
              <a:latin typeface="Times New Roman" panose="02020603050405020304" charset="0"/>
              <a:cs typeface="Times New Roman" panose="02020603050405020304" charset="0"/>
            </a:endParaRPr>
          </a:p>
          <a:p>
            <a:pPr marL="0" indent="0" algn="ctr">
              <a:buNone/>
            </a:pPr>
            <a:r>
              <a:rPr lang="en-US" sz="3600" b="1" dirty="0" err="1" smtClean="0">
                <a:solidFill>
                  <a:srgbClr val="FF0000"/>
                </a:solidFill>
                <a:latin typeface="Times New Roman" panose="02020603050405020304" charset="0"/>
                <a:cs typeface="Times New Roman" panose="02020603050405020304" charset="0"/>
              </a:rPr>
              <a:t>sự</a:t>
            </a:r>
            <a:r>
              <a:rPr lang="en-US" sz="3600" b="1" dirty="0" smtClean="0">
                <a:solidFill>
                  <a:srgbClr val="FF0000"/>
                </a:solidFill>
                <a:latin typeface="Times New Roman" panose="02020603050405020304" charset="0"/>
                <a:cs typeface="Times New Roman" panose="02020603050405020304" charset="0"/>
              </a:rPr>
              <a:t> </a:t>
            </a:r>
            <a:r>
              <a:rPr lang="en-US" sz="3600" b="1" dirty="0" err="1" smtClean="0">
                <a:solidFill>
                  <a:srgbClr val="FF0000"/>
                </a:solidFill>
                <a:latin typeface="Times New Roman" panose="02020603050405020304" charset="0"/>
                <a:cs typeface="Times New Roman" panose="02020603050405020304" charset="0"/>
              </a:rPr>
              <a:t>theo</a:t>
            </a:r>
            <a:r>
              <a:rPr lang="en-US" sz="3600" b="1" dirty="0" smtClean="0">
                <a:solidFill>
                  <a:srgbClr val="FF0000"/>
                </a:solidFill>
                <a:latin typeface="Times New Roman" panose="02020603050405020304" charset="0"/>
                <a:cs typeface="Times New Roman" panose="02020603050405020304" charset="0"/>
              </a:rPr>
              <a:t> </a:t>
            </a:r>
            <a:r>
              <a:rPr lang="en-US" sz="3600" b="1" dirty="0" err="1" smtClean="0">
                <a:solidFill>
                  <a:srgbClr val="FF0000"/>
                </a:solidFill>
                <a:latin typeface="Times New Roman" panose="02020603050405020304" charset="0"/>
                <a:cs typeface="Times New Roman" panose="02020603050405020304" charset="0"/>
              </a:rPr>
              <a:t>dõi</a:t>
            </a:r>
            <a:r>
              <a:rPr lang="en-US" sz="3600" b="1" dirty="0" smtClean="0">
                <a:solidFill>
                  <a:srgbClr val="FF0000"/>
                </a:solidFill>
                <a:latin typeface="Times New Roman" panose="02020603050405020304" charset="0"/>
                <a:cs typeface="Times New Roman" panose="02020603050405020304" charset="0"/>
              </a:rPr>
              <a:t> </a:t>
            </a:r>
            <a:r>
              <a:rPr lang="en-US" sz="3600" b="1" dirty="0" err="1" smtClean="0">
                <a:solidFill>
                  <a:srgbClr val="FF0000"/>
                </a:solidFill>
                <a:latin typeface="Times New Roman" panose="02020603050405020304" charset="0"/>
                <a:cs typeface="Times New Roman" panose="02020603050405020304" charset="0"/>
              </a:rPr>
              <a:t>của</a:t>
            </a:r>
            <a:r>
              <a:rPr lang="en-US" sz="3600" b="1" dirty="0" smtClean="0">
                <a:solidFill>
                  <a:srgbClr val="FF0000"/>
                </a:solidFill>
                <a:latin typeface="Times New Roman" panose="02020603050405020304" charset="0"/>
                <a:cs typeface="Times New Roman" panose="02020603050405020304" charset="0"/>
              </a:rPr>
              <a:t> </a:t>
            </a:r>
            <a:r>
              <a:rPr lang="en-US" sz="3600" b="1" dirty="0" err="1" smtClean="0">
                <a:solidFill>
                  <a:srgbClr val="FF0000"/>
                </a:solidFill>
                <a:latin typeface="Times New Roman" panose="02020603050405020304" charset="0"/>
                <a:cs typeface="Times New Roman" panose="02020603050405020304" charset="0"/>
              </a:rPr>
              <a:t>thầy</a:t>
            </a:r>
            <a:r>
              <a:rPr lang="en-US" sz="3600" b="1" dirty="0" smtClean="0">
                <a:solidFill>
                  <a:srgbClr val="FF0000"/>
                </a:solidFill>
                <a:latin typeface="Times New Roman" panose="02020603050405020304" charset="0"/>
                <a:cs typeface="Times New Roman" panose="02020603050405020304" charset="0"/>
              </a:rPr>
              <a:t>, </a:t>
            </a:r>
            <a:r>
              <a:rPr lang="en-US" sz="3600" b="1" dirty="0" err="1" smtClean="0">
                <a:solidFill>
                  <a:srgbClr val="FF0000"/>
                </a:solidFill>
                <a:latin typeface="Times New Roman" panose="02020603050405020304" charset="0"/>
                <a:cs typeface="Times New Roman" panose="02020603050405020304" charset="0"/>
              </a:rPr>
              <a:t>cô</a:t>
            </a:r>
            <a:r>
              <a:rPr lang="en-US" sz="3600" b="1" dirty="0" smtClean="0">
                <a:solidFill>
                  <a:srgbClr val="FF0000"/>
                </a:solidFill>
                <a:latin typeface="Times New Roman" panose="02020603050405020304" charset="0"/>
                <a:cs typeface="Times New Roman" panose="02020603050405020304" charset="0"/>
              </a:rPr>
              <a:t> </a:t>
            </a:r>
            <a:r>
              <a:rPr lang="en-US" sz="3600" b="1" dirty="0" err="1" smtClean="0">
                <a:solidFill>
                  <a:srgbClr val="FF0000"/>
                </a:solidFill>
                <a:latin typeface="Times New Roman" panose="02020603050405020304" charset="0"/>
                <a:cs typeface="Times New Roman" panose="02020603050405020304" charset="0"/>
              </a:rPr>
              <a:t>và</a:t>
            </a:r>
            <a:r>
              <a:rPr lang="en-US" sz="3600" b="1" dirty="0" smtClean="0">
                <a:solidFill>
                  <a:srgbClr val="FF0000"/>
                </a:solidFill>
                <a:latin typeface="Times New Roman" panose="02020603050405020304" charset="0"/>
                <a:cs typeface="Times New Roman" panose="02020603050405020304" charset="0"/>
              </a:rPr>
              <a:t> </a:t>
            </a:r>
            <a:r>
              <a:rPr lang="vi-VN" altLang="en-US" sz="3600" b="1" dirty="0" smtClean="0">
                <a:solidFill>
                  <a:srgbClr val="FF0000"/>
                </a:solidFill>
                <a:latin typeface="Times New Roman" panose="02020603050405020304" charset="0"/>
                <a:cs typeface="Times New Roman" panose="02020603050405020304" charset="0"/>
              </a:rPr>
              <a:t>quý </a:t>
            </a:r>
            <a:r>
              <a:rPr lang="vi-VN" altLang="en-US" sz="3600" b="1" dirty="0" smtClean="0">
                <a:solidFill>
                  <a:srgbClr val="FF0000"/>
                </a:solidFill>
                <a:latin typeface="Times New Roman" panose="02020603050405020304" charset="0"/>
                <a:cs typeface="Times New Roman" panose="02020603050405020304" charset="0"/>
              </a:rPr>
              <a:t>vị</a:t>
            </a:r>
            <a:endParaRPr lang="vi-VN" altLang="en-US" sz="3600" b="1" dirty="0" smtClean="0">
              <a:solidFill>
                <a:srgbClr val="FF0000"/>
              </a:solidFill>
              <a:latin typeface="Times New Roman" panose="02020603050405020304" charset="0"/>
              <a:cs typeface="Times New Roman" panose="02020603050405020304" charset="0"/>
            </a:endParaRPr>
          </a:p>
        </p:txBody>
      </p:sp>
      <p:pic>
        <p:nvPicPr>
          <p:cNvPr id="8" name="Picture 1" descr="Pumped-storage hydroelectric power plants - Images - Free Downloads -  Energy Encyclopedia"/>
          <p:cNvPicPr>
            <a:picLocks noChangeAspect="1" noChangeArrowheads="1"/>
          </p:cNvPicPr>
          <p:nvPr/>
        </p:nvPicPr>
        <p:blipFill>
          <a:blip r:embed="rId1" cstate="print">
            <a:extLst>
              <a:ext uri="{28A0092B-C50C-407E-A947-70E740481C1C}">
                <a14:useLocalDpi xmlns:a14="http://schemas.microsoft.com/office/drawing/2010/main" val="0"/>
              </a:ext>
            </a:extLst>
          </a:blip>
          <a:srcRect l="13223" r="14547" b="16095"/>
          <a:stretch>
            <a:fillRect/>
          </a:stretch>
        </p:blipFill>
        <p:spPr>
          <a:xfrm>
            <a:off x="4093210" y="3360420"/>
            <a:ext cx="3789680" cy="294830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8316</Words>
  <Application>WPS Presentation</Application>
  <PresentationFormat>Widescreen</PresentationFormat>
  <Paragraphs>289</Paragraphs>
  <Slides>29</Slides>
  <Notes>1</Notes>
  <HiddenSlides>0</HiddenSlides>
  <MMClips>1</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35</vt:i4>
      </vt:variant>
      <vt:variant>
        <vt:lpstr>幻灯片标题</vt:lpstr>
      </vt:variant>
      <vt:variant>
        <vt:i4>29</vt:i4>
      </vt:variant>
    </vt:vector>
  </HeadingPairs>
  <TitlesOfParts>
    <vt:vector size="77" baseType="lpstr">
      <vt:lpstr>Arial</vt:lpstr>
      <vt:lpstr>SimSun</vt:lpstr>
      <vt:lpstr>Wingdings</vt:lpstr>
      <vt:lpstr>Times New Roman</vt:lpstr>
      <vt:lpstr>Wingdings</vt:lpstr>
      <vt:lpstr>Cambria Math</vt:lpstr>
      <vt:lpstr>Calibri</vt:lpstr>
      <vt:lpstr>Microsoft YaHei</vt:lpstr>
      <vt:lpstr>Arial Unicode MS</vt:lpstr>
      <vt:lpstr>Calibri Light</vt:lpstr>
      <vt:lpstr>Calibri</vt:lpstr>
      <vt:lpstr>Times New Roman</vt:lpstr>
      <vt:lpstr>Office Theme</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PowerPoint 演示文稿</vt:lpstr>
      <vt:lpstr>Nội dung</vt:lpstr>
      <vt:lpstr>1 Nêu vấn đề</vt:lpstr>
      <vt:lpstr>1 Nêu vấn đề</vt:lpstr>
      <vt:lpstr>1 Nêu vấn đề</vt:lpstr>
      <vt:lpstr>1 Nêu vấn đề</vt:lpstr>
      <vt:lpstr>1 Nêu vấn đề</vt:lpstr>
      <vt:lpstr>1 Nêu vấn đề</vt:lpstr>
      <vt:lpstr>1 Nêu vấn đề</vt:lpstr>
      <vt:lpstr>2 - Cơ sở điều khiển vận tốc và lực ép xylanh thủy lực </vt:lpstr>
      <vt:lpstr>2 - Phương pháp xác định đường kính ống dẫn áp lực </vt:lpstr>
      <vt:lpstr>2 - Phương pháp xác định đường kính ống dẫn áp lực </vt:lpstr>
      <vt:lpstr>2 - Phương pháp xác định đường kính ống dẫn áp lực </vt:lpstr>
      <vt:lpstr>2 - Phương pháp xác định đường kính ống dẫn áp lực </vt:lpstr>
      <vt:lpstr>2 - Phương pháp xác định đường kính ống dẫn áp lực </vt:lpstr>
      <vt:lpstr>2 - Phương pháp xác định đường kính ống dẫn áp lực </vt:lpstr>
      <vt:lpstr>2 - Phương pháp xác định đường kính ống dẫn áp lực </vt:lpstr>
      <vt:lpstr>2 - Phương pháp xác định đường kính ống dẫn áp lực </vt:lpstr>
      <vt:lpstr>2 - Phương pháp xác định đường kính ống dẫn áp lực </vt:lpstr>
      <vt:lpstr>3 - Phương pháp điều khiển vận tốc xylanh máy ép thủy lực cỡ lớn mạch 2 bơm</vt:lpstr>
      <vt:lpstr>3 - Phương pháp xác định điểm làm việc của hệ thống</vt:lpstr>
      <vt:lpstr>3 - Phương pháp xác định điểm làm việc của hệ thống</vt:lpstr>
      <vt:lpstr>3 - Phương pháp xác định điểm làm việc của hệ thống</vt:lpstr>
      <vt:lpstr>3 - Phương pháp xác định điểm làm việc của hệ thống</vt:lpstr>
      <vt:lpstr>3 - Phương pháp xác định điểm làm việc của hệ thống</vt:lpstr>
      <vt:lpstr>3 - Phương pháp xác định điểm làm việc của hệ thống</vt:lpstr>
      <vt:lpstr>3 - Phương pháp xác định điểm làm việc của hệ thống</vt:lpstr>
      <vt:lpstr>Kết luận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ADMIN</dc:creator>
  <cp:lastModifiedBy>WPS_1711939697</cp:lastModifiedBy>
  <cp:revision>47</cp:revision>
  <dcterms:created xsi:type="dcterms:W3CDTF">2025-05-13T07:55:00Z</dcterms:created>
  <dcterms:modified xsi:type="dcterms:W3CDTF">2025-06-17T08:39:55Z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E269FF95F2FF4066B47378F86CA3B381_12</vt:lpwstr>
  </property>
  <property fmtid="{D5CDD505-2E9C-101B-9397-08002B2CF9AE}" pid="3" name="KSOProductBuildVer">
    <vt:lpwstr>1033-12.2.0.21179</vt:lpwstr>
  </property>
</Properties>
</file>