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77" r:id="rId5"/>
    <p:sldId id="278" r:id="rId6"/>
    <p:sldId id="283" r:id="rId7"/>
    <p:sldId id="284" r:id="rId8"/>
    <p:sldId id="285" r:id="rId9"/>
    <p:sldId id="282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9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2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2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61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9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46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84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65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4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7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7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0402-B1D7-4E06-9285-2F28CB20BA7F}" type="datetimeFigureOut">
              <a:rPr lang="en-US" smtClean="0"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2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3251" y="134148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ĐẠI HỌC MỎ-ĐỊA CHẤT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 MÔN TOÁN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  <a:tab pos="355282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8564" y="1776295"/>
            <a:ext cx="4405373" cy="1232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 CÁO HỌC THUẬT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(KÌ I NĂM HỌC 2024-2025)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4524" y="3583836"/>
            <a:ext cx="11062952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ĐẠO HÀM VÀ BÀI TOÁN CÁC ĐẠI LƯỢNG LIÊN QUAN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2745" y="5545086"/>
            <a:ext cx="575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/>
              <a:t>Người</a:t>
            </a:r>
            <a:r>
              <a:rPr lang="en-US" sz="2800" i="1" dirty="0"/>
              <a:t> </a:t>
            </a:r>
            <a:r>
              <a:rPr lang="en-US" sz="2800" i="1" dirty="0" err="1"/>
              <a:t>thực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: </a:t>
            </a:r>
            <a:r>
              <a:rPr lang="en-US" sz="2800" i="1" dirty="0" err="1"/>
              <a:t>Nguyễn</a:t>
            </a:r>
            <a:r>
              <a:rPr lang="en-US" sz="2800" i="1" dirty="0"/>
              <a:t> Thu </a:t>
            </a:r>
            <a:r>
              <a:rPr lang="en-US" sz="2800" i="1" dirty="0" err="1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9958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55C414C-8D7B-058A-168D-F8468617E3EB}"/>
              </a:ext>
            </a:extLst>
          </p:cNvPr>
          <p:cNvSpPr txBox="1"/>
          <p:nvPr/>
        </p:nvSpPr>
        <p:spPr>
          <a:xfrm>
            <a:off x="163285" y="684310"/>
            <a:ext cx="11865429" cy="2864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 LIỆU THAM KHẢO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Jr. George B. Thomas, Maurice D. Weir, Joel Hass,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Thomas’s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Cauculus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early transcendentals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Twelfth Edition, Pearson Education, Inc., 2009. </a:t>
            </a: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Nguyễn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10, NXB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Nam, 2006.</a:t>
            </a: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N.T.Thanh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N.T.Hằng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N.T.Lâm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N.T.Hằng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N.T.Linh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M.V.Thuận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NXB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Hà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	</a:t>
            </a: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719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2257" y="149763"/>
            <a:ext cx="11552348" cy="39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LỜI GIỚI THIỆU</a:t>
            </a:r>
            <a:endParaRPr lang="en-US" sz="28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/>
              <a:t>Đạo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đo</a:t>
            </a:r>
            <a:r>
              <a:rPr lang="en-US" sz="2800" dirty="0"/>
              <a:t> </a:t>
            </a:r>
            <a:r>
              <a:rPr lang="en-US" sz="2800" dirty="0" err="1"/>
              <a:t>lường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nhạy</a:t>
            </a:r>
            <a:r>
              <a:rPr lang="en-US" sz="2800" dirty="0"/>
              <a:t> </a:t>
            </a:r>
            <a:r>
              <a:rPr lang="en-US" sz="2800" dirty="0" err="1"/>
              <a:t>đối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(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r>
              <a:rPr lang="en-US" sz="2800" dirty="0"/>
              <a:t>) </a:t>
            </a:r>
            <a:r>
              <a:rPr lang="en-US" sz="2800" dirty="0" err="1"/>
              <a:t>đối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sự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đối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nó</a:t>
            </a:r>
            <a:r>
              <a:rPr lang="en-US" sz="2800" dirty="0"/>
              <a:t> (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).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, </a:t>
            </a:r>
            <a:r>
              <a:rPr lang="en-US" sz="2800" dirty="0" err="1"/>
              <a:t>đạo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vị</a:t>
            </a:r>
            <a:r>
              <a:rPr lang="en-US" sz="2800" dirty="0"/>
              <a:t> </a:t>
            </a:r>
            <a:r>
              <a:rPr lang="en-US" sz="2800" dirty="0" err="1"/>
              <a:t>trí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chuyển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tốc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: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này</a:t>
            </a:r>
            <a:r>
              <a:rPr lang="en-US" sz="2800" dirty="0"/>
              <a:t> </a:t>
            </a:r>
            <a:r>
              <a:rPr lang="en-US" sz="2800" dirty="0" err="1"/>
              <a:t>đo</a:t>
            </a:r>
            <a:r>
              <a:rPr lang="en-US" sz="2800" dirty="0"/>
              <a:t> </a:t>
            </a:r>
            <a:r>
              <a:rPr lang="en-US" sz="2800" dirty="0" err="1"/>
              <a:t>lường</a:t>
            </a:r>
            <a:r>
              <a:rPr lang="en-US" sz="2800" dirty="0"/>
              <a:t> </a:t>
            </a:r>
            <a:r>
              <a:rPr lang="en-US" sz="2800" dirty="0" err="1"/>
              <a:t>vị</a:t>
            </a:r>
            <a:r>
              <a:rPr lang="en-US" sz="2800" dirty="0"/>
              <a:t> </a:t>
            </a:r>
            <a:r>
              <a:rPr lang="en-US" sz="2800" dirty="0" err="1"/>
              <a:t>trí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 </a:t>
            </a:r>
            <a:r>
              <a:rPr lang="en-US" sz="2800" dirty="0" err="1"/>
              <a:t>nhanh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 </a:t>
            </a:r>
            <a:r>
              <a:rPr lang="en-US" sz="2800" dirty="0" err="1"/>
              <a:t>khi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tăng</a:t>
            </a:r>
            <a:r>
              <a:rPr lang="en-US" sz="2800" dirty="0"/>
              <a:t> </a:t>
            </a:r>
            <a:r>
              <a:rPr lang="en-US" sz="2800" dirty="0" err="1"/>
              <a:t>lên</a:t>
            </a:r>
            <a:r>
              <a:rPr lang="en-US" sz="2800" dirty="0"/>
              <a:t>.</a:t>
            </a:r>
            <a:endParaRPr lang="en-AU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45D1B0-08F2-AC0E-74B3-CC37EFAC0C6F}"/>
              </a:ext>
            </a:extLst>
          </p:cNvPr>
          <p:cNvSpPr txBox="1"/>
          <p:nvPr/>
        </p:nvSpPr>
        <p:spPr>
          <a:xfrm>
            <a:off x="162761" y="4259468"/>
            <a:ext cx="11411340" cy="259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tiễn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hầu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hết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A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2BD59B5-A33E-E633-8F11-CC37166B4136}"/>
              </a:ext>
            </a:extLst>
          </p:cNvPr>
          <p:cNvSpPr txBox="1"/>
          <p:nvPr/>
        </p:nvSpPr>
        <p:spPr>
          <a:xfrm>
            <a:off x="289249" y="399692"/>
            <a:ext cx="11243387" cy="29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cáo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học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thuật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endParaRPr lang="en-AU" sz="2800" b="1" i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bày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kiến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đạo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.</a:t>
            </a:r>
            <a:endParaRPr lang="en-AU" sz="2800" dirty="0"/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bày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đạo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liên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.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662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E89A067-B208-F6F8-ADED-90ADB45E32AA}"/>
              </a:ext>
            </a:extLst>
          </p:cNvPr>
          <p:cNvSpPr txBox="1"/>
          <p:nvPr/>
        </p:nvSpPr>
        <p:spPr>
          <a:xfrm>
            <a:off x="233265" y="269679"/>
            <a:ext cx="11215395" cy="627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2.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đuôi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khả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endParaRPr lang="en-AU" sz="2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D990A40-D511-F873-2F33-A9BB53306196}"/>
                  </a:ext>
                </a:extLst>
              </p:cNvPr>
              <p:cNvSpPr txBox="1"/>
              <p:nvPr/>
            </p:nvSpPr>
            <p:spPr>
              <a:xfrm>
                <a:off x="298579" y="1264521"/>
                <a:ext cx="11215395" cy="41974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thường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hay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còn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(related rates)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chẳng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𝑑𝑥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muốn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chẳng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D990A40-D511-F873-2F33-A9BB53306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579" y="1264521"/>
                <a:ext cx="11215395" cy="4197431"/>
              </a:xfrm>
              <a:prstGeom prst="rect">
                <a:avLst/>
              </a:prstGeom>
              <a:blipFill>
                <a:blip r:embed="rId2"/>
                <a:stretch>
                  <a:fillRect l="-1141" r="-707" b="-319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038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1305B53-7FFB-8ED3-15E4-CC8311AF7CD2}"/>
                  </a:ext>
                </a:extLst>
              </p:cNvPr>
              <p:cNvSpPr txBox="1"/>
              <p:nvPr/>
            </p:nvSpPr>
            <p:spPr>
              <a:xfrm>
                <a:off x="373224" y="81517"/>
                <a:ext cx="11056775" cy="2765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smtClean="0"/>
                      <m:t>N</m:t>
                    </m:r>
                    <m:r>
                      <m:rPr>
                        <m:nor/>
                      </m:rPr>
                      <a:rPr lang="en-US" sz="2800" smtClean="0"/>
                      <m:t>ế</m:t>
                    </m:r>
                    <m:r>
                      <m:rPr>
                        <m:nor/>
                      </m:rPr>
                      <a:rPr lang="en-US" sz="2800" smtClean="0"/>
                      <m:t>u</m:t>
                    </m:r>
                    <m:r>
                      <m:rPr>
                        <m:nor/>
                      </m:rPr>
                      <a:rPr lang="en-US" sz="2800" smtClean="0"/>
                      <m:t> </m:t>
                    </m:r>
                    <m:r>
                      <a:rPr lang="en-US" sz="2800" i="1"/>
                      <m:t>𝑦</m:t>
                    </m:r>
                    <m:r>
                      <m:rPr>
                        <m:nor/>
                      </m:rPr>
                      <a:rPr lang="en-US" sz="2800"/>
                      <m:t> đượ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bi</m:t>
                    </m:r>
                    <m:r>
                      <m:rPr>
                        <m:nor/>
                      </m:rPr>
                      <a:rPr lang="en-US" sz="2800"/>
                      <m:t>ể</m:t>
                    </m:r>
                    <m:r>
                      <m:rPr>
                        <m:nor/>
                      </m:rPr>
                      <a:rPr lang="en-US" sz="2800"/>
                      <m:t>u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di</m:t>
                    </m:r>
                    <m:r>
                      <m:rPr>
                        <m:nor/>
                      </m:rPr>
                      <a:rPr lang="en-US" sz="2800"/>
                      <m:t>ễ</m:t>
                    </m:r>
                    <m:r>
                      <m:rPr>
                        <m:nor/>
                      </m:rPr>
                      <a:rPr lang="en-US" sz="2800"/>
                      <m:t>n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theo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a:rPr lang="en-US" sz="2800" i="1"/>
                      <m:t>𝑥</m:t>
                    </m:r>
                    <m:r>
                      <a:rPr lang="en-US" sz="2800" i="1"/>
                      <m:t>,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t</m:t>
                    </m:r>
                    <m:r>
                      <m:rPr>
                        <m:nor/>
                      </m:rPr>
                      <a:rPr lang="en-US" sz="2800"/>
                      <m:t>ứ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l</m:t>
                    </m:r>
                    <m:r>
                      <m:rPr>
                        <m:nor/>
                      </m:rPr>
                      <a:rPr lang="en-US" sz="2800"/>
                      <m:t>à </m:t>
                    </m:r>
                    <m:r>
                      <m:rPr>
                        <m:nor/>
                      </m:rPr>
                      <a:rPr lang="en-US" sz="2800"/>
                      <m:t>ta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ó </m:t>
                    </m:r>
                    <m:r>
                      <a:rPr lang="en-US" sz="2800" i="1"/>
                      <m:t>𝑦</m:t>
                    </m:r>
                    <m:r>
                      <a:rPr lang="en-US" sz="2800" i="1"/>
                      <m:t>=</m:t>
                    </m:r>
                    <m:r>
                      <a:rPr lang="en-US" sz="2800" i="1"/>
                      <m:t>𝑓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/>
                          <m:t>𝑥</m:t>
                        </m:r>
                      </m:e>
                    </m:d>
                    <m:r>
                      <m:rPr>
                        <m:nor/>
                      </m:rPr>
                      <a:rPr lang="en-US" sz="2800"/>
                      <m:t>, </m:t>
                    </m:r>
                  </m:oMath>
                </a14:m>
                <a:r>
                  <a:rPr lang="en-AU" sz="2800" dirty="0"/>
                  <a:t> thì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v</m:t>
                    </m:r>
                    <m:r>
                      <m:rPr>
                        <m:nor/>
                      </m:rPr>
                      <a:rPr lang="en-US" sz="2800"/>
                      <m:t>ấ</m:t>
                    </m:r>
                    <m:r>
                      <m:rPr>
                        <m:nor/>
                      </m:rPr>
                      <a:rPr lang="en-US" sz="2800"/>
                      <m:t>n</m:t>
                    </m:r>
                    <m:r>
                      <m:rPr>
                        <m:nor/>
                      </m:rPr>
                      <a:rPr lang="en-US" sz="2800"/>
                      <m:t> đề </m:t>
                    </m:r>
                    <m:r>
                      <m:rPr>
                        <m:nor/>
                      </m:rPr>
                      <a:rPr lang="en-US" sz="2800"/>
                      <m:t>n</m:t>
                    </m:r>
                    <m:r>
                      <m:rPr>
                        <m:nor/>
                      </m:rPr>
                      <a:rPr lang="en-US" sz="2800"/>
                      <m:t>à</m:t>
                    </m:r>
                    <m:r>
                      <m:rPr>
                        <m:nor/>
                      </m:rPr>
                      <a:rPr lang="en-US" sz="2800"/>
                      <m:t>y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d</m:t>
                    </m:r>
                    <m:r>
                      <m:rPr>
                        <m:nor/>
                      </m:rPr>
                      <a:rPr lang="en-US" sz="2800"/>
                      <m:t>ễ </m:t>
                    </m:r>
                    <m:r>
                      <m:rPr>
                        <m:nor/>
                      </m:rPr>
                      <a:rPr lang="en-US" sz="2800"/>
                      <m:t>d</m:t>
                    </m:r>
                    <m:r>
                      <m:rPr>
                        <m:nor/>
                      </m:rPr>
                      <a:rPr lang="en-US" sz="2800"/>
                      <m:t>à</m:t>
                    </m:r>
                    <m:r>
                      <m:rPr>
                        <m:nor/>
                      </m:rPr>
                      <a:rPr lang="en-US" sz="2800"/>
                      <m:t>ng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th</m:t>
                    </m:r>
                    <m:r>
                      <m:rPr>
                        <m:nor/>
                      </m:rPr>
                      <a:rPr lang="en-US" sz="2800"/>
                      <m:t>ự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hi</m:t>
                    </m:r>
                    <m:r>
                      <m:rPr>
                        <m:nor/>
                      </m:rPr>
                      <a:rPr lang="en-US" sz="2800"/>
                      <m:t>ệ</m:t>
                    </m:r>
                    <m:r>
                      <m:rPr>
                        <m:nor/>
                      </m:rPr>
                      <a:rPr lang="en-US" sz="2800"/>
                      <m:t>n</m:t>
                    </m:r>
                    <m:r>
                      <m:rPr>
                        <m:nor/>
                      </m:rPr>
                      <a:rPr lang="en-US" sz="2800"/>
                      <m:t> đượ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d</m:t>
                    </m:r>
                    <m:r>
                      <m:rPr>
                        <m:nor/>
                      </m:rPr>
                      <a:rPr lang="en-US" sz="2800"/>
                      <m:t>ự</m:t>
                    </m:r>
                    <m:r>
                      <m:rPr>
                        <m:nor/>
                      </m:rPr>
                      <a:rPr lang="en-US" sz="2800"/>
                      <m:t>a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theo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ô</m:t>
                    </m:r>
                    <m:r>
                      <m:rPr>
                        <m:nor/>
                      </m:rPr>
                      <a:rPr lang="en-US" sz="2800"/>
                      <m:t>ng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th</m:t>
                    </m:r>
                    <m:r>
                      <m:rPr>
                        <m:nor/>
                      </m:rPr>
                      <a:rPr lang="en-US" sz="2800"/>
                      <m:t>ứ</m:t>
                    </m:r>
                    <m:r>
                      <m:rPr>
                        <m:nor/>
                      </m:rPr>
                      <a:rPr lang="en-US" sz="2800"/>
                      <m:t>c</m:t>
                    </m:r>
                    <m:r>
                      <m:rPr>
                        <m:nor/>
                      </m:rPr>
                      <a:rPr lang="en-US" sz="2800"/>
                      <m:t> đạ</m:t>
                    </m:r>
                    <m:r>
                      <m:rPr>
                        <m:nor/>
                      </m:rPr>
                      <a:rPr lang="en-US" sz="2800"/>
                      <m:t>o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h</m:t>
                    </m:r>
                    <m:r>
                      <m:rPr>
                        <m:nor/>
                      </m:rPr>
                      <a:rPr lang="en-US" sz="2800"/>
                      <m:t>à</m:t>
                    </m:r>
                    <m:r>
                      <m:rPr>
                        <m:nor/>
                      </m:rPr>
                      <a:rPr lang="en-US" sz="2800"/>
                      <m:t>m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h</m:t>
                    </m:r>
                    <m:r>
                      <m:rPr>
                        <m:nor/>
                      </m:rPr>
                      <a:rPr lang="en-US" sz="2800"/>
                      <m:t>à</m:t>
                    </m:r>
                    <m:r>
                      <m:rPr>
                        <m:nor/>
                      </m:rPr>
                      <a:rPr lang="en-US" sz="2800"/>
                      <m:t>m</m:t>
                    </m:r>
                    <m:r>
                      <m:rPr>
                        <m:nor/>
                      </m:rPr>
                      <a:rPr lang="en-US" sz="2800"/>
                      <m:t> </m:t>
                    </m:r>
                    <m:r>
                      <m:rPr>
                        <m:nor/>
                      </m:rPr>
                      <a:rPr lang="en-US" sz="2800"/>
                      <m:t>h</m:t>
                    </m:r>
                    <m:r>
                      <m:rPr>
                        <m:nor/>
                      </m:rPr>
                      <a:rPr lang="en-US" sz="2800"/>
                      <m:t>ợ</m:t>
                    </m:r>
                    <m:r>
                      <m:rPr>
                        <m:nor/>
                      </m:rPr>
                      <a:rPr lang="en-US" sz="2800"/>
                      <m:t>p</m:t>
                    </m:r>
                  </m:oMath>
                </a14:m>
                <a:endParaRPr lang="en-US" sz="2800" dirty="0"/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800" i="1"/>
                          </m:ctrlPr>
                        </m:sSupPr>
                        <m:e>
                          <m:r>
                            <a:rPr lang="en-US" sz="2800" i="1"/>
                            <m:t>𝑦</m:t>
                          </m:r>
                        </m:e>
                        <m:sup>
                          <m:r>
                            <a:rPr lang="en-US" sz="2800" i="1"/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AU" sz="2800" i="1"/>
                          </m:ctrlPr>
                        </m:dPr>
                        <m:e>
                          <m:r>
                            <a:rPr lang="en-US" sz="2800" i="1"/>
                            <m:t>𝑡</m:t>
                          </m:r>
                        </m:e>
                      </m:d>
                      <m:r>
                        <a:rPr lang="en-US" sz="2800" i="1"/>
                        <m:t>=</m:t>
                      </m:r>
                      <m:f>
                        <m:fPr>
                          <m:ctrlPr>
                            <a:rPr lang="en-AU" sz="2800" i="1"/>
                          </m:ctrlPr>
                        </m:fPr>
                        <m:num>
                          <m:r>
                            <a:rPr lang="en-US" sz="2800" i="1"/>
                            <m:t>𝑑𝑦</m:t>
                          </m:r>
                        </m:num>
                        <m:den>
                          <m:r>
                            <a:rPr lang="en-US" sz="2800" i="1"/>
                            <m:t>𝑑𝑡</m:t>
                          </m:r>
                        </m:den>
                      </m:f>
                      <m:r>
                        <a:rPr lang="en-US" sz="2800" i="1"/>
                        <m:t>=</m:t>
                      </m:r>
                      <m:f>
                        <m:fPr>
                          <m:ctrlPr>
                            <a:rPr lang="en-AU" sz="2800" i="1"/>
                          </m:ctrlPr>
                        </m:fPr>
                        <m:num>
                          <m:r>
                            <a:rPr lang="en-US" sz="2800" i="1"/>
                            <m:t>𝑑𝑦</m:t>
                          </m:r>
                        </m:num>
                        <m:den>
                          <m:r>
                            <a:rPr lang="en-US" sz="2800" i="1"/>
                            <m:t>𝑑𝑥</m:t>
                          </m:r>
                        </m:den>
                      </m:f>
                      <m:r>
                        <a:rPr lang="en-US" sz="2800" i="1"/>
                        <m:t>.</m:t>
                      </m:r>
                      <m:f>
                        <m:fPr>
                          <m:ctrlPr>
                            <a:rPr lang="en-AU" sz="2800" i="1"/>
                          </m:ctrlPr>
                        </m:fPr>
                        <m:num>
                          <m:r>
                            <a:rPr lang="en-US" sz="2800" i="1"/>
                            <m:t>𝑑𝑥</m:t>
                          </m:r>
                        </m:num>
                        <m:den>
                          <m:r>
                            <a:rPr lang="en-US" sz="2800" i="1"/>
                            <m:t>𝑑𝑡</m:t>
                          </m:r>
                        </m:den>
                      </m:f>
                      <m:r>
                        <a:rPr lang="en-US" sz="2800" i="1"/>
                        <m:t>=</m:t>
                      </m:r>
                      <m:f>
                        <m:fPr>
                          <m:ctrlPr>
                            <a:rPr lang="en-AU" sz="2800" i="1"/>
                          </m:ctrlPr>
                        </m:fPr>
                        <m:num>
                          <m:r>
                            <a:rPr lang="en-US" sz="2800" i="1"/>
                            <m:t>𝑑𝑦</m:t>
                          </m:r>
                        </m:num>
                        <m:den>
                          <m:r>
                            <a:rPr lang="en-US" sz="2800" i="1"/>
                            <m:t>𝑑𝑥</m:t>
                          </m:r>
                        </m:den>
                      </m:f>
                      <m:r>
                        <a:rPr lang="en-US" sz="2800" i="1"/>
                        <m:t>.</m:t>
                      </m:r>
                      <m:sSup>
                        <m:sSupPr>
                          <m:ctrlPr>
                            <a:rPr lang="en-AU" sz="2800" i="1"/>
                          </m:ctrlPr>
                        </m:sSupPr>
                        <m:e>
                          <m:r>
                            <a:rPr lang="en-US" sz="2800" i="1"/>
                            <m:t>𝑥</m:t>
                          </m:r>
                        </m:e>
                        <m:sup>
                          <m:r>
                            <a:rPr lang="en-US" sz="2800" i="1"/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AU" sz="2800" i="1"/>
                          </m:ctrlPr>
                        </m:dPr>
                        <m:e>
                          <m:r>
                            <a:rPr lang="en-US" sz="2800" i="1"/>
                            <m:t>𝑡</m:t>
                          </m:r>
                        </m:e>
                      </m:d>
                      <m:r>
                        <a:rPr lang="en-US" sz="2800" i="1"/>
                        <m:t>.</m:t>
                      </m:r>
                    </m:oMath>
                  </m:oMathPara>
                </a14:m>
                <a:endParaRPr lang="en-AU" sz="28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1305B53-7FFB-8ED3-15E4-CC8311AF7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24" y="81517"/>
                <a:ext cx="11056775" cy="27659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2FE8410-4E95-73A5-236F-36CDB9B884B9}"/>
                  </a:ext>
                </a:extLst>
              </p:cNvPr>
              <p:cNvSpPr txBox="1"/>
              <p:nvPr/>
            </p:nvSpPr>
            <p:spPr>
              <a:xfrm>
                <a:off x="373224" y="3033444"/>
                <a:ext cx="11364686" cy="32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nhiều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những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</m:t>
                    </m:r>
                    <m:d>
                      <m:d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</m:t>
                    </m:r>
                    <m:d>
                      <m:d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𝐺</m:t>
                    </m:r>
                    <m:d>
                      <m:dPr>
                        <m:ctrlPr>
                          <a:rPr lang="en-AU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sz="28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những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tình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huống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này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vẫn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đạo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đạo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ẩn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rồi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đã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2FE8410-4E95-73A5-236F-36CDB9B88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24" y="3033444"/>
                <a:ext cx="11364686" cy="3254545"/>
              </a:xfrm>
              <a:prstGeom prst="rect">
                <a:avLst/>
              </a:prstGeom>
              <a:blipFill>
                <a:blip r:embed="rId3"/>
                <a:stretch>
                  <a:fillRect l="-1072" r="-161" b="-469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409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A5119E5-90AA-992F-6DFE-568F64532B93}"/>
                  </a:ext>
                </a:extLst>
              </p:cNvPr>
              <p:cNvSpPr txBox="1"/>
              <p:nvPr/>
            </p:nvSpPr>
            <p:spPr>
              <a:xfrm>
                <a:off x="177281" y="409263"/>
                <a:ext cx="11691257" cy="60394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tóm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tắt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u="sng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200" i="1" u="sng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B1.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họa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bức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tranh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tên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tất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vi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B2.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ký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B3.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yêu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cầu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thường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tỷ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B4.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nhiều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duy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tỷ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tỷ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B5.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t. Sau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tỷ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tỷ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B6.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Đánh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tỷ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A5119E5-90AA-992F-6DFE-568F64532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81" y="409263"/>
                <a:ext cx="11691257" cy="6039474"/>
              </a:xfrm>
              <a:prstGeom prst="rect">
                <a:avLst/>
              </a:prstGeom>
              <a:blipFill>
                <a:blip r:embed="rId2"/>
                <a:stretch>
                  <a:fillRect l="-678" b="-111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33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C671D97-124A-41E7-A462-C67683D84DCA}"/>
              </a:ext>
            </a:extLst>
          </p:cNvPr>
          <p:cNvSpPr txBox="1"/>
          <p:nvPr/>
        </p:nvSpPr>
        <p:spPr>
          <a:xfrm>
            <a:off x="167951" y="271582"/>
            <a:ext cx="9004041" cy="206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tabLst>
                <a:tab pos="228600" algn="l"/>
              </a:tabLst>
            </a:pPr>
            <a:r>
              <a:rPr lang="en-US" sz="2200" i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200" i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200" i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5.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3 m/s.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20 m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15 m?</a:t>
            </a:r>
            <a:endParaRPr lang="en-AU" sz="2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person walking on a path&#10;&#10;Description automatically generated">
            <a:extLst>
              <a:ext uri="{FF2B5EF4-FFF2-40B4-BE49-F238E27FC236}">
                <a16:creationId xmlns:a16="http://schemas.microsoft.com/office/drawing/2014/main" id="{F947AD07-514F-072A-EAEE-8A7B6F2D5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6903" y="0"/>
            <a:ext cx="3145097" cy="26916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54CFE57-DC96-7E30-AB66-8C0D5D9E44D5}"/>
                  </a:ext>
                </a:extLst>
              </p:cNvPr>
              <p:cNvSpPr txBox="1"/>
              <p:nvPr/>
            </p:nvSpPr>
            <p:spPr>
              <a:xfrm>
                <a:off x="280364" y="2436778"/>
                <a:ext cx="11277155" cy="39994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Lời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đàn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ông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tới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–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gần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đèn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chùm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sáng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đèn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vẽ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  <m:f>
                      <m:f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𝑑𝑥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54CFE57-DC96-7E30-AB66-8C0D5D9E4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364" y="2436778"/>
                <a:ext cx="11277155" cy="3999493"/>
              </a:xfrm>
              <a:prstGeom prst="rect">
                <a:avLst/>
              </a:prstGeom>
              <a:blipFill>
                <a:blip r:embed="rId3"/>
                <a:stretch>
                  <a:fillRect l="-703" r="-595" b="-30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2484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108CDB7-02C5-F65A-BF65-67B6939BD9BE}"/>
                  </a:ext>
                </a:extLst>
              </p:cNvPr>
              <p:cNvSpPr txBox="1"/>
              <p:nvPr/>
            </p:nvSpPr>
            <p:spPr>
              <a:xfrm>
                <a:off x="139959" y="275284"/>
                <a:ext cx="11430000" cy="63074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200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</m:func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hay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=20</m:t>
                    </m:r>
                    <m:func>
                      <m:func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200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Đạo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𝑑𝑥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20</m:t>
                          </m:r>
                        </m:num>
                        <m:den>
                          <m:func>
                            <m:funcPr>
                              <m:ctrlPr>
                                <a:rPr lang="en-AU" sz="2200" i="1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200" i="1">
                                      <a:effectLst/>
                                      <a:latin typeface="+mj-lt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200">
                                      <a:effectLst/>
                                      <a:latin typeface="+mj-lt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US" sz="2200">
                                      <a:effectLst/>
                                      <a:latin typeface="+mj-lt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2200" i="1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  <m:func>
                        <m:func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200" i="1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sz="2200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𝑑𝑥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  <m:func>
                        <m:func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200" i="1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sz="2200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.4=</m:t>
                      </m:r>
                      <m:f>
                        <m:f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func>
                        <m:funcPr>
                          <m:ctrlPr>
                            <a:rPr lang="en-AU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200" i="1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sz="2200">
                                  <a:effectLst/>
                                  <a:latin typeface="+mj-lt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sz="2200" i="1">
                              <a:effectLst/>
                              <a:latin typeface="+mj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2200" i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=15,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dùng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Pitago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đèn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tới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đàn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ông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25m. Do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200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AU" sz="2200" i="1">
                                <a:effectLst/>
                                <a:latin typeface="+mj-lt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effectLst/>
                                <a:latin typeface="+mj-lt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200" i="1">
                                <a:effectLst/>
                                <a:latin typeface="+mj-lt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f>
                      <m:f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200" i="1">
                                <a:effectLst/>
                                <a:latin typeface="+mj-lt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AU" sz="2200" i="1">
                                    <a:effectLst/>
                                    <a:latin typeface="+mj-lt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200" i="1">
                                    <a:effectLst/>
                                    <a:latin typeface="+mj-lt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sz="2200" i="1">
                                    <a:effectLst/>
                                    <a:latin typeface="+mj-lt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AU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num>
                      <m:den>
                        <m:r>
                          <a:rPr lang="en-US" sz="2200" i="1">
                            <a:effectLst/>
                            <a:latin typeface="+mj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125</m:t>
                        </m:r>
                      </m:den>
                    </m:f>
                    <m:r>
                      <a:rPr lang="en-US" sz="2200" i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=0,128.</m:t>
                    </m:r>
                  </m:oMath>
                </a14:m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đèn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quay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vận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tốc</a:t>
                </a:r>
                <a:r>
                  <a:rPr lang="en-US" sz="2200" dirty="0"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0,128 rad/s.</a:t>
                </a:r>
                <a:endParaRPr lang="en-AU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108CDB7-02C5-F65A-BF65-67B6939BD9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959" y="275284"/>
                <a:ext cx="11430000" cy="6307432"/>
              </a:xfrm>
              <a:prstGeom prst="rect">
                <a:avLst/>
              </a:prstGeom>
              <a:blipFill>
                <a:blip r:embed="rId2"/>
                <a:stretch>
                  <a:fillRect l="-693" b="-106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17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29C29CE-22DF-B989-039E-9DC9A4AA68A9}"/>
              </a:ext>
            </a:extLst>
          </p:cNvPr>
          <p:cNvSpPr txBox="1"/>
          <p:nvPr/>
        </p:nvSpPr>
        <p:spPr>
          <a:xfrm>
            <a:off x="418323" y="658693"/>
            <a:ext cx="11355354" cy="4054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 LUẬN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khảo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1. 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56060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174</TotalTime>
  <Words>1056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</vt:lpstr>
      <vt:lpstr>Cambria Math</vt:lpstr>
      <vt:lpstr>Times New Roman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Nguyễn Thu Hằng</cp:lastModifiedBy>
  <cp:revision>19</cp:revision>
  <dcterms:created xsi:type="dcterms:W3CDTF">2021-06-21T14:17:50Z</dcterms:created>
  <dcterms:modified xsi:type="dcterms:W3CDTF">2025-01-17T01:13:28Z</dcterms:modified>
</cp:coreProperties>
</file>