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65" r:id="rId3"/>
  </p:sldMasterIdLst>
  <p:notesMasterIdLst>
    <p:notesMasterId r:id="rId36"/>
  </p:notesMasterIdLst>
  <p:sldIdLst>
    <p:sldId id="256" r:id="rId4"/>
    <p:sldId id="271" r:id="rId5"/>
    <p:sldId id="273" r:id="rId6"/>
    <p:sldId id="257" r:id="rId7"/>
    <p:sldId id="274" r:id="rId8"/>
    <p:sldId id="275" r:id="rId9"/>
    <p:sldId id="276" r:id="rId10"/>
    <p:sldId id="272" r:id="rId11"/>
    <p:sldId id="277" r:id="rId12"/>
    <p:sldId id="278" r:id="rId13"/>
    <p:sldId id="279" r:id="rId14"/>
    <p:sldId id="280" r:id="rId15"/>
    <p:sldId id="281" r:id="rId16"/>
    <p:sldId id="282" r:id="rId17"/>
    <p:sldId id="285" r:id="rId18"/>
    <p:sldId id="286" r:id="rId19"/>
    <p:sldId id="287" r:id="rId20"/>
    <p:sldId id="284" r:id="rId21"/>
    <p:sldId id="289" r:id="rId22"/>
    <p:sldId id="288" r:id="rId23"/>
    <p:sldId id="258" r:id="rId24"/>
    <p:sldId id="259" r:id="rId25"/>
    <p:sldId id="260" r:id="rId26"/>
    <p:sldId id="261" r:id="rId27"/>
    <p:sldId id="262" r:id="rId28"/>
    <p:sldId id="263" r:id="rId29"/>
    <p:sldId id="264" r:id="rId30"/>
    <p:sldId id="265" r:id="rId31"/>
    <p:sldId id="266" r:id="rId32"/>
    <p:sldId id="267" r:id="rId33"/>
    <p:sldId id="268" r:id="rId34"/>
    <p:sldId id="270" r:id="rId35"/>
  </p:sldIdLst>
  <p:sldSz cx="12192000" cy="6858000"/>
  <p:notesSz cx="6858000" cy="9144000"/>
  <p:embeddedFontLst>
    <p:embeddedFont>
      <p:font typeface="Catamaran Light" panose="020B0604020202020204" charset="0"/>
      <p:regular r:id="rId37"/>
      <p:bold r:id="rId38"/>
    </p:embeddedFont>
    <p:embeddedFont>
      <p:font typeface="Fira Sans Extra Condensed Medium" panose="020B0604020202020204" charset="0"/>
      <p:regular r:id="rId39"/>
      <p:bold r:id="rId40"/>
      <p:italic r:id="rId41"/>
      <p:boldItalic r:id="rId42"/>
    </p:embeddedFont>
    <p:embeddedFont>
      <p:font typeface="Gill Sans" panose="020B0604020202020204" charset="0"/>
      <p:regular r:id="rId43"/>
      <p:bold r:id="rId44"/>
    </p:embeddedFont>
    <p:embeddedFont>
      <p:font typeface="Livvic"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IkJiE3nOnjd5VcxFjvvlkhNy7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22705195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25227051959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2F324893-5BB9-DE5C-68B4-E861341462D7}"/>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A711C5B1-DDDA-AB5D-A1FC-C6847B0EA37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7666FEB5-65CE-5B61-600A-6132EABBD9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93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C9BAC339-7539-4EA4-8103-746458DD15B8}"/>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7222E221-148C-5105-2A38-322BF983007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0B3A127F-92E6-F65D-E500-DCC884F357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224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328E6DD6-3D44-2533-C4BE-18091317ED78}"/>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2434FAC3-6E26-99A9-817F-AF9FF20DC14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512AFB62-0B9D-5561-4610-544FC59ED4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0048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74DAF2DC-BC2A-CA50-19B7-AED1A56C3567}"/>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C25895F5-487C-98C5-6EC3-2E1A027B5D8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862FD682-00A0-F094-66F5-7F651F2891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7367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24A3493C-6CF0-6FFC-4724-5A786C991F42}"/>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6D34FA9E-D40C-3F25-145E-09CD7F8607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B0E042EE-55E1-7782-97FB-119218EC80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5700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0B2C1C64-99A0-CEBC-6923-A0E44C4F25E8}"/>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44B2D0AF-230B-511D-FD21-AFE40B9CAE7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E6F10555-BFEA-B3A0-303F-DE9552127E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501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CD832836-A217-310C-21BA-C5FF55CDCEF3}"/>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4D69979C-4E5C-AE57-4DC8-3A78478B0A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70E39964-1D6C-35DC-A7FB-6F8377F8D2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19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64AA901F-E065-05E7-0E50-DCB719747DE1}"/>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5071525E-DB25-A95B-45D4-A9604C4B414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6314F3DB-354F-B89E-DD68-E5D59A115D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488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F7F30BC4-0377-CA54-6324-54BA2641DC8C}"/>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D9EED463-998B-A1F8-A839-E931FF5F6D5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D6DDEE46-E5C7-51F3-86A1-F3C3B36B04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7560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2A08D50B-7850-0850-B512-821ED9B20DC5}"/>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CF03670E-81D1-BA28-2706-F1085D12E62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597CC0B2-B4C4-71ED-7849-2DEFA24DBB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803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FE42C058-6C1F-C3DB-F676-231B2B02BFC1}"/>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64FDA56C-3AD6-7EAA-CDF4-6EEAEBC63F8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4789CA22-AC4D-E4BC-6C6C-35B02E7595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775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5106C4D3-D07A-8D03-0423-6C317EE5A5B7}"/>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B7ED9AB7-5507-8307-D5A5-06428F8F13A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04F6B6B9-999A-008A-5A32-28D3F6F911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4014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227051959_0_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25227051959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5227051959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g25227051959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64757373-2978-1501-D783-CEBB83E7A730}"/>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75C7674A-EBCF-480D-DC0E-342923E5F38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F217F091-0774-253A-3978-BAC1AAC04A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9586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5227051959_1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4" name="Google Shape;444;g25227051959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29538a9ce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1" name="Google Shape;471;g229538a9ce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0D78195C-8F53-6C32-A28D-33B4AE023581}"/>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BC1CFB6A-0BE1-57A2-7A5B-4EBDC008B9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E2397A01-3F18-F7B0-07F0-4DCA5805B2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943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374D996D-9C32-4AE6-43C6-68136C431DE1}"/>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33B2E599-41FA-98C3-4E55-E53C05BCA6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543BA30A-C6D7-B587-6030-9E83EE3F5C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699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301E1027-7EC9-960F-9D19-8E9443751662}"/>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7A62107C-E540-AB13-F5E8-FF9506D1A2E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A4DC0895-EC98-7D26-2DA7-8642F7EFAD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568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5E177591-37B5-303F-7E6C-1C576FE453B4}"/>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E145E104-B3D5-58CB-8C3A-C842520F8B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6C5BAE2F-9886-A50C-0AB1-0273186893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863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F484FE25-DDB1-C973-CC98-626A83CB6BBA}"/>
            </a:ext>
          </a:extLst>
        </p:cNvPr>
        <p:cNvGrpSpPr/>
        <p:nvPr/>
      </p:nvGrpSpPr>
      <p:grpSpPr>
        <a:xfrm>
          <a:off x="0" y="0"/>
          <a:ext cx="0" cy="0"/>
          <a:chOff x="0" y="0"/>
          <a:chExt cx="0" cy="0"/>
        </a:xfrm>
      </p:grpSpPr>
      <p:sp>
        <p:nvSpPr>
          <p:cNvPr id="214" name="Google Shape;214;p1:notes">
            <a:extLst>
              <a:ext uri="{FF2B5EF4-FFF2-40B4-BE49-F238E27FC236}">
                <a16:creationId xmlns:a16="http://schemas.microsoft.com/office/drawing/2014/main" id="{E299A64A-70CF-364F-AC8A-1F859D9CC81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notes">
            <a:extLst>
              <a:ext uri="{FF2B5EF4-FFF2-40B4-BE49-F238E27FC236}">
                <a16:creationId xmlns:a16="http://schemas.microsoft.com/office/drawing/2014/main" id="{4F4B43C1-30EB-B5A7-DFB0-F829E87ABF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76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g25227051959_0_141"/>
          <p:cNvSpPr txBox="1">
            <a:spLocks noGrp="1"/>
          </p:cNvSpPr>
          <p:nvPr>
            <p:ph type="ctrTitle"/>
          </p:nvPr>
        </p:nvSpPr>
        <p:spPr>
          <a:xfrm>
            <a:off x="1386100" y="2268300"/>
            <a:ext cx="6123300" cy="23763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0" name="Google Shape;10;g25227051959_0_141"/>
          <p:cNvSpPr txBox="1">
            <a:spLocks noGrp="1"/>
          </p:cNvSpPr>
          <p:nvPr>
            <p:ph type="subTitle" idx="1"/>
          </p:nvPr>
        </p:nvSpPr>
        <p:spPr>
          <a:xfrm>
            <a:off x="1386100" y="4275200"/>
            <a:ext cx="3202800" cy="9561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rgbClr val="000000"/>
              </a:buClr>
              <a:buSzPts val="1600"/>
              <a:buNone/>
              <a:defRPr>
                <a:solidFill>
                  <a:srgbClr val="000000"/>
                </a:solidFill>
              </a:defRPr>
            </a:lvl1pPr>
            <a:lvl2pPr lvl="1" algn="l">
              <a:lnSpc>
                <a:spcPct val="100000"/>
              </a:lnSpc>
              <a:spcBef>
                <a:spcPts val="0"/>
              </a:spcBef>
              <a:spcAft>
                <a:spcPts val="0"/>
              </a:spcAft>
              <a:buSzPts val="3700"/>
              <a:buNone/>
              <a:defRPr sz="3700"/>
            </a:lvl2pPr>
            <a:lvl3pPr lvl="2" algn="l">
              <a:lnSpc>
                <a:spcPct val="100000"/>
              </a:lnSpc>
              <a:spcBef>
                <a:spcPts val="0"/>
              </a:spcBef>
              <a:spcAft>
                <a:spcPts val="0"/>
              </a:spcAft>
              <a:buSzPts val="3700"/>
              <a:buNone/>
              <a:defRPr sz="3700"/>
            </a:lvl3pPr>
            <a:lvl4pPr lvl="3" algn="l">
              <a:lnSpc>
                <a:spcPct val="100000"/>
              </a:lnSpc>
              <a:spcBef>
                <a:spcPts val="0"/>
              </a:spcBef>
              <a:spcAft>
                <a:spcPts val="0"/>
              </a:spcAft>
              <a:buSzPts val="3700"/>
              <a:buNone/>
              <a:defRPr sz="3700"/>
            </a:lvl4pPr>
            <a:lvl5pPr lvl="4" algn="l">
              <a:lnSpc>
                <a:spcPct val="100000"/>
              </a:lnSpc>
              <a:spcBef>
                <a:spcPts val="0"/>
              </a:spcBef>
              <a:spcAft>
                <a:spcPts val="0"/>
              </a:spcAft>
              <a:buSzPts val="3700"/>
              <a:buNone/>
              <a:defRPr sz="3700"/>
            </a:lvl5pPr>
            <a:lvl6pPr lvl="5" algn="l">
              <a:lnSpc>
                <a:spcPct val="100000"/>
              </a:lnSpc>
              <a:spcBef>
                <a:spcPts val="0"/>
              </a:spcBef>
              <a:spcAft>
                <a:spcPts val="0"/>
              </a:spcAft>
              <a:buSzPts val="3700"/>
              <a:buNone/>
              <a:defRPr sz="3700"/>
            </a:lvl6pPr>
            <a:lvl7pPr lvl="6" algn="l">
              <a:lnSpc>
                <a:spcPct val="100000"/>
              </a:lnSpc>
              <a:spcBef>
                <a:spcPts val="0"/>
              </a:spcBef>
              <a:spcAft>
                <a:spcPts val="0"/>
              </a:spcAft>
              <a:buSzPts val="3700"/>
              <a:buNone/>
              <a:defRPr sz="3700"/>
            </a:lvl7pPr>
            <a:lvl8pPr lvl="7" algn="l">
              <a:lnSpc>
                <a:spcPct val="100000"/>
              </a:lnSpc>
              <a:spcBef>
                <a:spcPts val="0"/>
              </a:spcBef>
              <a:spcAft>
                <a:spcPts val="0"/>
              </a:spcAft>
              <a:buSzPts val="3700"/>
              <a:buNone/>
              <a:defRPr sz="3700"/>
            </a:lvl8pPr>
            <a:lvl9pPr lvl="8" algn="l">
              <a:lnSpc>
                <a:spcPct val="100000"/>
              </a:lnSpc>
              <a:spcBef>
                <a:spcPts val="0"/>
              </a:spcBef>
              <a:spcAft>
                <a:spcPts val="0"/>
              </a:spcAft>
              <a:buSzPts val="3700"/>
              <a:buNone/>
              <a:defRPr sz="37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g25227051959_0_5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25227051959_0_5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25227051959_0_5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25227051959_0_5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g25227051959_0_5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25227051959_0_5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25227051959_0_5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g25227051959_0_52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25227051959_0_52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5" name="Google Shape;85;g25227051959_0_52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g25227051959_0_5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25227051959_0_5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25227051959_0_5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g25227051959_0_53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25227051959_0_532"/>
          <p:cNvSpPr>
            <a:spLocks noGrp="1"/>
          </p:cNvSpPr>
          <p:nvPr>
            <p:ph type="pic" idx="2"/>
          </p:nvPr>
        </p:nvSpPr>
        <p:spPr>
          <a:xfrm>
            <a:off x="5183188" y="987425"/>
            <a:ext cx="6172200" cy="4873500"/>
          </a:xfrm>
          <a:prstGeom prst="rect">
            <a:avLst/>
          </a:prstGeom>
          <a:noFill/>
          <a:ln>
            <a:noFill/>
          </a:ln>
        </p:spPr>
      </p:sp>
      <p:sp>
        <p:nvSpPr>
          <p:cNvPr id="92" name="Google Shape;92;g25227051959_0_53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g25227051959_0_5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25227051959_0_5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25227051959_0_5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g25227051959_0_5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25227051959_0_53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g25227051959_0_5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25227051959_0_5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25227051959_0_5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g25227051959_0_54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25227051959_0_54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g25227051959_0_5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25227051959_0_5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25227051959_0_5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20"/>
        <p:cNvGrpSpPr/>
        <p:nvPr/>
      </p:nvGrpSpPr>
      <p:grpSpPr>
        <a:xfrm>
          <a:off x="0" y="0"/>
          <a:ext cx="0" cy="0"/>
          <a:chOff x="0" y="0"/>
          <a:chExt cx="0" cy="0"/>
        </a:xfrm>
      </p:grpSpPr>
      <p:sp>
        <p:nvSpPr>
          <p:cNvPr id="121" name="Google Shape;121;g229538a9cec_1_39"/>
          <p:cNvSpPr txBox="1">
            <a:spLocks noGrp="1"/>
          </p:cNvSpPr>
          <p:nvPr>
            <p:ph type="ctrTitle"/>
          </p:nvPr>
        </p:nvSpPr>
        <p:spPr>
          <a:xfrm>
            <a:off x="4565203" y="516631"/>
            <a:ext cx="3002400" cy="7704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22" name="Google Shape;122;g229538a9cec_1_39"/>
          <p:cNvSpPr txBox="1">
            <a:spLocks noGrp="1"/>
          </p:cNvSpPr>
          <p:nvPr>
            <p:ph type="subTitle" idx="1"/>
          </p:nvPr>
        </p:nvSpPr>
        <p:spPr>
          <a:xfrm>
            <a:off x="4565200" y="1070028"/>
            <a:ext cx="2541900" cy="76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23" name="Google Shape;123;g229538a9cec_1_39"/>
          <p:cNvSpPr txBox="1">
            <a:spLocks noGrp="1"/>
          </p:cNvSpPr>
          <p:nvPr>
            <p:ph type="title" idx="2"/>
          </p:nvPr>
        </p:nvSpPr>
        <p:spPr>
          <a:xfrm>
            <a:off x="2697343" y="872151"/>
            <a:ext cx="2318700" cy="770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24" name="Google Shape;124;g229538a9cec_1_39"/>
          <p:cNvSpPr txBox="1">
            <a:spLocks noGrp="1"/>
          </p:cNvSpPr>
          <p:nvPr>
            <p:ph type="ctrTitle" idx="3"/>
          </p:nvPr>
        </p:nvSpPr>
        <p:spPr>
          <a:xfrm>
            <a:off x="4567019" y="1632381"/>
            <a:ext cx="3002400" cy="7704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25" name="Google Shape;125;g229538a9cec_1_39"/>
          <p:cNvSpPr txBox="1">
            <a:spLocks noGrp="1"/>
          </p:cNvSpPr>
          <p:nvPr>
            <p:ph type="subTitle" idx="4"/>
          </p:nvPr>
        </p:nvSpPr>
        <p:spPr>
          <a:xfrm>
            <a:off x="4567012" y="2185145"/>
            <a:ext cx="2635500" cy="76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26" name="Google Shape;126;g229538a9cec_1_39"/>
          <p:cNvSpPr txBox="1">
            <a:spLocks noGrp="1"/>
          </p:cNvSpPr>
          <p:nvPr>
            <p:ph type="title" idx="5"/>
          </p:nvPr>
        </p:nvSpPr>
        <p:spPr>
          <a:xfrm>
            <a:off x="2697343" y="1985051"/>
            <a:ext cx="2153700" cy="770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27" name="Google Shape;127;g229538a9cec_1_39"/>
          <p:cNvSpPr txBox="1">
            <a:spLocks noGrp="1"/>
          </p:cNvSpPr>
          <p:nvPr>
            <p:ph type="ctrTitle" idx="6"/>
          </p:nvPr>
        </p:nvSpPr>
        <p:spPr>
          <a:xfrm>
            <a:off x="4570665" y="2748131"/>
            <a:ext cx="3002400" cy="7704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28" name="Google Shape;128;g229538a9cec_1_39"/>
          <p:cNvSpPr txBox="1">
            <a:spLocks noGrp="1"/>
          </p:cNvSpPr>
          <p:nvPr>
            <p:ph type="subTitle" idx="7"/>
          </p:nvPr>
        </p:nvSpPr>
        <p:spPr>
          <a:xfrm>
            <a:off x="4570663" y="3300263"/>
            <a:ext cx="2541900" cy="76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29" name="Google Shape;129;g229538a9cec_1_39"/>
          <p:cNvSpPr txBox="1">
            <a:spLocks noGrp="1"/>
          </p:cNvSpPr>
          <p:nvPr>
            <p:ph type="title" idx="8"/>
          </p:nvPr>
        </p:nvSpPr>
        <p:spPr>
          <a:xfrm>
            <a:off x="2697343" y="3097951"/>
            <a:ext cx="2097900" cy="770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30" name="Google Shape;130;g229538a9cec_1_39"/>
          <p:cNvSpPr txBox="1">
            <a:spLocks noGrp="1"/>
          </p:cNvSpPr>
          <p:nvPr>
            <p:ph type="ctrTitle" idx="9"/>
          </p:nvPr>
        </p:nvSpPr>
        <p:spPr>
          <a:xfrm rot="5400000">
            <a:off x="8802122" y="2194977"/>
            <a:ext cx="3884400" cy="650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131" name="Google Shape;131;g229538a9cec_1_39"/>
          <p:cNvSpPr txBox="1">
            <a:spLocks noGrp="1"/>
          </p:cNvSpPr>
          <p:nvPr>
            <p:ph type="ctrTitle" idx="13"/>
          </p:nvPr>
        </p:nvSpPr>
        <p:spPr>
          <a:xfrm>
            <a:off x="4570665" y="3863881"/>
            <a:ext cx="3002400" cy="7704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32" name="Google Shape;132;g229538a9cec_1_39"/>
          <p:cNvSpPr txBox="1">
            <a:spLocks noGrp="1"/>
          </p:cNvSpPr>
          <p:nvPr>
            <p:ph type="subTitle" idx="14"/>
          </p:nvPr>
        </p:nvSpPr>
        <p:spPr>
          <a:xfrm>
            <a:off x="4570663" y="4415379"/>
            <a:ext cx="2541900" cy="76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33" name="Google Shape;133;g229538a9cec_1_39"/>
          <p:cNvSpPr txBox="1">
            <a:spLocks noGrp="1"/>
          </p:cNvSpPr>
          <p:nvPr>
            <p:ph type="title" idx="15"/>
          </p:nvPr>
        </p:nvSpPr>
        <p:spPr>
          <a:xfrm>
            <a:off x="2697343" y="4210851"/>
            <a:ext cx="2097900" cy="770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34" name="Google Shape;134;g229538a9cec_1_39"/>
          <p:cNvSpPr txBox="1">
            <a:spLocks noGrp="1"/>
          </p:cNvSpPr>
          <p:nvPr>
            <p:ph type="ctrTitle" idx="16"/>
          </p:nvPr>
        </p:nvSpPr>
        <p:spPr>
          <a:xfrm>
            <a:off x="4570665" y="4979631"/>
            <a:ext cx="3002400" cy="7704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35" name="Google Shape;135;g229538a9cec_1_39"/>
          <p:cNvSpPr txBox="1">
            <a:spLocks noGrp="1"/>
          </p:cNvSpPr>
          <p:nvPr>
            <p:ph type="subTitle" idx="17"/>
          </p:nvPr>
        </p:nvSpPr>
        <p:spPr>
          <a:xfrm>
            <a:off x="4570663" y="5530496"/>
            <a:ext cx="2541900" cy="76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36" name="Google Shape;136;g229538a9cec_1_39"/>
          <p:cNvSpPr txBox="1">
            <a:spLocks noGrp="1"/>
          </p:cNvSpPr>
          <p:nvPr>
            <p:ph type="title" idx="18"/>
          </p:nvPr>
        </p:nvSpPr>
        <p:spPr>
          <a:xfrm>
            <a:off x="2697343" y="5323751"/>
            <a:ext cx="2097900" cy="770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7"/>
        <p:cNvGrpSpPr/>
        <p:nvPr/>
      </p:nvGrpSpPr>
      <p:grpSpPr>
        <a:xfrm>
          <a:off x="0" y="0"/>
          <a:ext cx="0" cy="0"/>
          <a:chOff x="0" y="0"/>
          <a:chExt cx="0" cy="0"/>
        </a:xfrm>
      </p:grpSpPr>
      <p:sp>
        <p:nvSpPr>
          <p:cNvPr id="138" name="Google Shape;138;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0" name="Google Shape;14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6" name="Google Shape;1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2">
  <p:cSld name="CUSTOM_14">
    <p:spTree>
      <p:nvGrpSpPr>
        <p:cNvPr id="1" name="Shape 11"/>
        <p:cNvGrpSpPr/>
        <p:nvPr/>
      </p:nvGrpSpPr>
      <p:grpSpPr>
        <a:xfrm>
          <a:off x="0" y="0"/>
          <a:ext cx="0" cy="0"/>
          <a:chOff x="0" y="0"/>
          <a:chExt cx="0" cy="0"/>
        </a:xfrm>
      </p:grpSpPr>
      <p:sp>
        <p:nvSpPr>
          <p:cNvPr id="12" name="Google Shape;12;g25227051959_0_144"/>
          <p:cNvSpPr txBox="1">
            <a:spLocks noGrp="1"/>
          </p:cNvSpPr>
          <p:nvPr>
            <p:ph type="ctrTitle"/>
          </p:nvPr>
        </p:nvSpPr>
        <p:spPr>
          <a:xfrm>
            <a:off x="7242667" y="947567"/>
            <a:ext cx="3850800" cy="27387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3700"/>
              <a:buNone/>
              <a:defRPr/>
            </a:lvl1pPr>
            <a:lvl2pPr lvl="1" algn="r">
              <a:lnSpc>
                <a:spcPct val="100000"/>
              </a:lnSpc>
              <a:spcBef>
                <a:spcPts val="0"/>
              </a:spcBef>
              <a:spcAft>
                <a:spcPts val="0"/>
              </a:spcAft>
              <a:buClr>
                <a:srgbClr val="000000"/>
              </a:buClr>
              <a:buSzPts val="2100"/>
              <a:buNone/>
              <a:defRPr sz="2100">
                <a:solidFill>
                  <a:srgbClr val="000000"/>
                </a:solidFill>
              </a:defRPr>
            </a:lvl2pPr>
            <a:lvl3pPr lvl="2" algn="r">
              <a:lnSpc>
                <a:spcPct val="100000"/>
              </a:lnSpc>
              <a:spcBef>
                <a:spcPts val="0"/>
              </a:spcBef>
              <a:spcAft>
                <a:spcPts val="0"/>
              </a:spcAft>
              <a:buClr>
                <a:srgbClr val="000000"/>
              </a:buClr>
              <a:buSzPts val="2100"/>
              <a:buNone/>
              <a:defRPr sz="2100">
                <a:solidFill>
                  <a:srgbClr val="000000"/>
                </a:solidFill>
              </a:defRPr>
            </a:lvl3pPr>
            <a:lvl4pPr lvl="3" algn="r">
              <a:lnSpc>
                <a:spcPct val="100000"/>
              </a:lnSpc>
              <a:spcBef>
                <a:spcPts val="0"/>
              </a:spcBef>
              <a:spcAft>
                <a:spcPts val="0"/>
              </a:spcAft>
              <a:buClr>
                <a:srgbClr val="000000"/>
              </a:buClr>
              <a:buSzPts val="2100"/>
              <a:buNone/>
              <a:defRPr sz="2100">
                <a:solidFill>
                  <a:srgbClr val="000000"/>
                </a:solidFill>
              </a:defRPr>
            </a:lvl4pPr>
            <a:lvl5pPr lvl="4" algn="r">
              <a:lnSpc>
                <a:spcPct val="100000"/>
              </a:lnSpc>
              <a:spcBef>
                <a:spcPts val="0"/>
              </a:spcBef>
              <a:spcAft>
                <a:spcPts val="0"/>
              </a:spcAft>
              <a:buClr>
                <a:srgbClr val="000000"/>
              </a:buClr>
              <a:buSzPts val="2100"/>
              <a:buNone/>
              <a:defRPr sz="2100">
                <a:solidFill>
                  <a:srgbClr val="000000"/>
                </a:solidFill>
              </a:defRPr>
            </a:lvl5pPr>
            <a:lvl6pPr lvl="5" algn="r">
              <a:lnSpc>
                <a:spcPct val="100000"/>
              </a:lnSpc>
              <a:spcBef>
                <a:spcPts val="0"/>
              </a:spcBef>
              <a:spcAft>
                <a:spcPts val="0"/>
              </a:spcAft>
              <a:buClr>
                <a:srgbClr val="000000"/>
              </a:buClr>
              <a:buSzPts val="2100"/>
              <a:buNone/>
              <a:defRPr sz="2100">
                <a:solidFill>
                  <a:srgbClr val="000000"/>
                </a:solidFill>
              </a:defRPr>
            </a:lvl6pPr>
            <a:lvl7pPr lvl="6" algn="r">
              <a:lnSpc>
                <a:spcPct val="100000"/>
              </a:lnSpc>
              <a:spcBef>
                <a:spcPts val="0"/>
              </a:spcBef>
              <a:spcAft>
                <a:spcPts val="0"/>
              </a:spcAft>
              <a:buClr>
                <a:srgbClr val="000000"/>
              </a:buClr>
              <a:buSzPts val="2100"/>
              <a:buNone/>
              <a:defRPr sz="2100">
                <a:solidFill>
                  <a:srgbClr val="000000"/>
                </a:solidFill>
              </a:defRPr>
            </a:lvl7pPr>
            <a:lvl8pPr lvl="7" algn="r">
              <a:lnSpc>
                <a:spcPct val="100000"/>
              </a:lnSpc>
              <a:spcBef>
                <a:spcPts val="0"/>
              </a:spcBef>
              <a:spcAft>
                <a:spcPts val="0"/>
              </a:spcAft>
              <a:buClr>
                <a:srgbClr val="000000"/>
              </a:buClr>
              <a:buSzPts val="2100"/>
              <a:buNone/>
              <a:defRPr sz="2100">
                <a:solidFill>
                  <a:srgbClr val="000000"/>
                </a:solidFill>
              </a:defRPr>
            </a:lvl8pPr>
            <a:lvl9pPr lvl="8" algn="r">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3" name="Google Shape;13;g25227051959_0_144"/>
          <p:cNvSpPr txBox="1">
            <a:spLocks noGrp="1"/>
          </p:cNvSpPr>
          <p:nvPr>
            <p:ph type="subTitle" idx="1"/>
          </p:nvPr>
        </p:nvSpPr>
        <p:spPr>
          <a:xfrm>
            <a:off x="7151400" y="3632833"/>
            <a:ext cx="3942000" cy="2379300"/>
          </a:xfrm>
          <a:prstGeom prst="rect">
            <a:avLst/>
          </a:prstGeom>
          <a:noFill/>
          <a:ln>
            <a:noFill/>
          </a:ln>
        </p:spPr>
        <p:txBody>
          <a:bodyPr spcFirstLastPara="1" wrap="square" lIns="121900" tIns="121900" rIns="121900" bIns="121900" anchor="t" anchorCtr="0">
            <a:noAutofit/>
          </a:bodyPr>
          <a:lstStyle>
            <a:lvl1pPr lvl="0" algn="r">
              <a:lnSpc>
                <a:spcPct val="100000"/>
              </a:lnSpc>
              <a:spcBef>
                <a:spcPts val="0"/>
              </a:spcBef>
              <a:spcAft>
                <a:spcPts val="0"/>
              </a:spcAft>
              <a:buSzPts val="1600"/>
              <a:buNone/>
              <a:defRPr/>
            </a:lvl1pPr>
            <a:lvl2pPr lvl="1" algn="r">
              <a:lnSpc>
                <a:spcPct val="100000"/>
              </a:lnSpc>
              <a:spcBef>
                <a:spcPts val="0"/>
              </a:spcBef>
              <a:spcAft>
                <a:spcPts val="0"/>
              </a:spcAft>
              <a:buSzPts val="1600"/>
              <a:buNone/>
              <a:defRPr/>
            </a:lvl2pPr>
            <a:lvl3pPr lvl="2" algn="r">
              <a:lnSpc>
                <a:spcPct val="100000"/>
              </a:lnSpc>
              <a:spcBef>
                <a:spcPts val="0"/>
              </a:spcBef>
              <a:spcAft>
                <a:spcPts val="0"/>
              </a:spcAft>
              <a:buSzPts val="1600"/>
              <a:buNone/>
              <a:defRPr/>
            </a:lvl3pPr>
            <a:lvl4pPr lvl="3" algn="r">
              <a:lnSpc>
                <a:spcPct val="100000"/>
              </a:lnSpc>
              <a:spcBef>
                <a:spcPts val="0"/>
              </a:spcBef>
              <a:spcAft>
                <a:spcPts val="0"/>
              </a:spcAft>
              <a:buSzPts val="1600"/>
              <a:buNone/>
              <a:defRPr/>
            </a:lvl4pPr>
            <a:lvl5pPr lvl="4" algn="r">
              <a:lnSpc>
                <a:spcPct val="100000"/>
              </a:lnSpc>
              <a:spcBef>
                <a:spcPts val="0"/>
              </a:spcBef>
              <a:spcAft>
                <a:spcPts val="0"/>
              </a:spcAft>
              <a:buSzPts val="1600"/>
              <a:buNone/>
              <a:defRPr/>
            </a:lvl5pPr>
            <a:lvl6pPr lvl="5" algn="r">
              <a:lnSpc>
                <a:spcPct val="100000"/>
              </a:lnSpc>
              <a:spcBef>
                <a:spcPts val="0"/>
              </a:spcBef>
              <a:spcAft>
                <a:spcPts val="0"/>
              </a:spcAft>
              <a:buSzPts val="1600"/>
              <a:buNone/>
              <a:defRPr/>
            </a:lvl6pPr>
            <a:lvl7pPr lvl="6" algn="r">
              <a:lnSpc>
                <a:spcPct val="100000"/>
              </a:lnSpc>
              <a:spcBef>
                <a:spcPts val="0"/>
              </a:spcBef>
              <a:spcAft>
                <a:spcPts val="0"/>
              </a:spcAft>
              <a:buSzPts val="1600"/>
              <a:buNone/>
              <a:defRPr/>
            </a:lvl7pPr>
            <a:lvl8pPr lvl="7" algn="r">
              <a:lnSpc>
                <a:spcPct val="100000"/>
              </a:lnSpc>
              <a:spcBef>
                <a:spcPts val="0"/>
              </a:spcBef>
              <a:spcAft>
                <a:spcPts val="0"/>
              </a:spcAft>
              <a:buSzPts val="1600"/>
              <a:buNone/>
              <a:defRPr/>
            </a:lvl8pPr>
            <a:lvl9pPr lvl="8" algn="r">
              <a:lnSpc>
                <a:spcPct val="100000"/>
              </a:lnSpc>
              <a:spcBef>
                <a:spcPts val="0"/>
              </a:spcBef>
              <a:spcAft>
                <a:spcPts val="0"/>
              </a:spcAft>
              <a:buSzPts val="1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9" name="Google Shape;15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1" name="Google Shape;16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
        <p:nvSpPr>
          <p:cNvPr id="171" name="Google Shape;1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7" name="Google Shape;17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8" name="Google Shape;17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7"/>
          <p:cNvSpPr>
            <a:spLocks noGrp="1"/>
          </p:cNvSpPr>
          <p:nvPr>
            <p:ph type="pic" idx="2"/>
          </p:nvPr>
        </p:nvSpPr>
        <p:spPr>
          <a:xfrm>
            <a:off x="5183188" y="987425"/>
            <a:ext cx="6172200" cy="4873625"/>
          </a:xfrm>
          <a:prstGeom prst="rect">
            <a:avLst/>
          </a:prstGeom>
          <a:noFill/>
          <a:ln>
            <a:noFill/>
          </a:ln>
        </p:spPr>
      </p:sp>
      <p:sp>
        <p:nvSpPr>
          <p:cNvPr id="184" name="Google Shape;18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5" name="Google Shape;18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design">
  <p:cSld name="CUSTOM_31">
    <p:spTree>
      <p:nvGrpSpPr>
        <p:cNvPr id="1" name="Shape 14"/>
        <p:cNvGrpSpPr/>
        <p:nvPr/>
      </p:nvGrpSpPr>
      <p:grpSpPr>
        <a:xfrm>
          <a:off x="0" y="0"/>
          <a:ext cx="0" cy="0"/>
          <a:chOff x="0" y="0"/>
          <a:chExt cx="0" cy="0"/>
        </a:xfrm>
      </p:grpSpPr>
      <p:sp>
        <p:nvSpPr>
          <p:cNvPr id="15" name="Google Shape;15;g25227051959_0_147"/>
          <p:cNvSpPr txBox="1">
            <a:spLocks noGrp="1"/>
          </p:cNvSpPr>
          <p:nvPr>
            <p:ph type="ctrTitle"/>
          </p:nvPr>
        </p:nvSpPr>
        <p:spPr>
          <a:xfrm rot="5400000">
            <a:off x="8804743" y="2573583"/>
            <a:ext cx="4641600" cy="6501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6"/>
        <p:cNvGrpSpPr/>
        <p:nvPr/>
      </p:nvGrpSpPr>
      <p:grpSpPr>
        <a:xfrm>
          <a:off x="0" y="0"/>
          <a:ext cx="0" cy="0"/>
          <a:chOff x="0" y="0"/>
          <a:chExt cx="0" cy="0"/>
        </a:xfrm>
      </p:grpSpPr>
      <p:sp>
        <p:nvSpPr>
          <p:cNvPr id="17" name="Google Shape;17;g25227051959_0_149"/>
          <p:cNvSpPr txBox="1">
            <a:spLocks noGrp="1"/>
          </p:cNvSpPr>
          <p:nvPr>
            <p:ph type="ctrTitle"/>
          </p:nvPr>
        </p:nvSpPr>
        <p:spPr>
          <a:xfrm>
            <a:off x="4565203" y="516631"/>
            <a:ext cx="3002400" cy="7704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8" name="Google Shape;18;g25227051959_0_149"/>
          <p:cNvSpPr txBox="1">
            <a:spLocks noGrp="1"/>
          </p:cNvSpPr>
          <p:nvPr>
            <p:ph type="subTitle" idx="1"/>
          </p:nvPr>
        </p:nvSpPr>
        <p:spPr>
          <a:xfrm>
            <a:off x="4565200" y="1070028"/>
            <a:ext cx="2541900" cy="76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9" name="Google Shape;19;g25227051959_0_149"/>
          <p:cNvSpPr txBox="1">
            <a:spLocks noGrp="1"/>
          </p:cNvSpPr>
          <p:nvPr>
            <p:ph type="title" idx="2"/>
          </p:nvPr>
        </p:nvSpPr>
        <p:spPr>
          <a:xfrm>
            <a:off x="2697343" y="872151"/>
            <a:ext cx="2318700" cy="770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20" name="Google Shape;20;g25227051959_0_149"/>
          <p:cNvSpPr txBox="1">
            <a:spLocks noGrp="1"/>
          </p:cNvSpPr>
          <p:nvPr>
            <p:ph type="ctrTitle" idx="3"/>
          </p:nvPr>
        </p:nvSpPr>
        <p:spPr>
          <a:xfrm>
            <a:off x="4567019" y="1632381"/>
            <a:ext cx="3002400" cy="7704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1" name="Google Shape;21;g25227051959_0_149"/>
          <p:cNvSpPr txBox="1">
            <a:spLocks noGrp="1"/>
          </p:cNvSpPr>
          <p:nvPr>
            <p:ph type="subTitle" idx="4"/>
          </p:nvPr>
        </p:nvSpPr>
        <p:spPr>
          <a:xfrm>
            <a:off x="4567012" y="2185145"/>
            <a:ext cx="2635500" cy="76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22" name="Google Shape;22;g25227051959_0_149"/>
          <p:cNvSpPr txBox="1">
            <a:spLocks noGrp="1"/>
          </p:cNvSpPr>
          <p:nvPr>
            <p:ph type="title" idx="5"/>
          </p:nvPr>
        </p:nvSpPr>
        <p:spPr>
          <a:xfrm>
            <a:off x="2697343" y="1985051"/>
            <a:ext cx="2153700" cy="770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23" name="Google Shape;23;g25227051959_0_149"/>
          <p:cNvSpPr txBox="1">
            <a:spLocks noGrp="1"/>
          </p:cNvSpPr>
          <p:nvPr>
            <p:ph type="ctrTitle" idx="6"/>
          </p:nvPr>
        </p:nvSpPr>
        <p:spPr>
          <a:xfrm>
            <a:off x="4570665" y="2748131"/>
            <a:ext cx="3002400" cy="7704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4" name="Google Shape;24;g25227051959_0_149"/>
          <p:cNvSpPr txBox="1">
            <a:spLocks noGrp="1"/>
          </p:cNvSpPr>
          <p:nvPr>
            <p:ph type="subTitle" idx="7"/>
          </p:nvPr>
        </p:nvSpPr>
        <p:spPr>
          <a:xfrm>
            <a:off x="4570663" y="3300263"/>
            <a:ext cx="2541900" cy="76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25" name="Google Shape;25;g25227051959_0_149"/>
          <p:cNvSpPr txBox="1">
            <a:spLocks noGrp="1"/>
          </p:cNvSpPr>
          <p:nvPr>
            <p:ph type="title" idx="8"/>
          </p:nvPr>
        </p:nvSpPr>
        <p:spPr>
          <a:xfrm>
            <a:off x="2697343" y="3097951"/>
            <a:ext cx="2097900" cy="770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26" name="Google Shape;26;g25227051959_0_149"/>
          <p:cNvSpPr txBox="1">
            <a:spLocks noGrp="1"/>
          </p:cNvSpPr>
          <p:nvPr>
            <p:ph type="ctrTitle" idx="9"/>
          </p:nvPr>
        </p:nvSpPr>
        <p:spPr>
          <a:xfrm rot="5400000">
            <a:off x="8802122" y="2194977"/>
            <a:ext cx="3884400" cy="650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7" name="Google Shape;27;g25227051959_0_149"/>
          <p:cNvSpPr txBox="1">
            <a:spLocks noGrp="1"/>
          </p:cNvSpPr>
          <p:nvPr>
            <p:ph type="ctrTitle" idx="13"/>
          </p:nvPr>
        </p:nvSpPr>
        <p:spPr>
          <a:xfrm>
            <a:off x="4570665" y="3863881"/>
            <a:ext cx="3002400" cy="7704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8" name="Google Shape;28;g25227051959_0_149"/>
          <p:cNvSpPr txBox="1">
            <a:spLocks noGrp="1"/>
          </p:cNvSpPr>
          <p:nvPr>
            <p:ph type="subTitle" idx="14"/>
          </p:nvPr>
        </p:nvSpPr>
        <p:spPr>
          <a:xfrm>
            <a:off x="4570663" y="4415379"/>
            <a:ext cx="2541900" cy="76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29" name="Google Shape;29;g25227051959_0_149"/>
          <p:cNvSpPr txBox="1">
            <a:spLocks noGrp="1"/>
          </p:cNvSpPr>
          <p:nvPr>
            <p:ph type="title" idx="15"/>
          </p:nvPr>
        </p:nvSpPr>
        <p:spPr>
          <a:xfrm>
            <a:off x="2697343" y="4210851"/>
            <a:ext cx="2097900" cy="770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30" name="Google Shape;30;g25227051959_0_149"/>
          <p:cNvSpPr txBox="1">
            <a:spLocks noGrp="1"/>
          </p:cNvSpPr>
          <p:nvPr>
            <p:ph type="ctrTitle" idx="16"/>
          </p:nvPr>
        </p:nvSpPr>
        <p:spPr>
          <a:xfrm>
            <a:off x="4570665" y="4979631"/>
            <a:ext cx="3002400" cy="7704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1" name="Google Shape;31;g25227051959_0_149"/>
          <p:cNvSpPr txBox="1">
            <a:spLocks noGrp="1"/>
          </p:cNvSpPr>
          <p:nvPr>
            <p:ph type="subTitle" idx="17"/>
          </p:nvPr>
        </p:nvSpPr>
        <p:spPr>
          <a:xfrm>
            <a:off x="4570663" y="5530496"/>
            <a:ext cx="2541900" cy="763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32" name="Google Shape;32;g25227051959_0_149"/>
          <p:cNvSpPr txBox="1">
            <a:spLocks noGrp="1"/>
          </p:cNvSpPr>
          <p:nvPr>
            <p:ph type="title" idx="18"/>
          </p:nvPr>
        </p:nvSpPr>
        <p:spPr>
          <a:xfrm>
            <a:off x="2697343" y="5323751"/>
            <a:ext cx="2097900" cy="770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64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g25227051959_0_4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25227051959_0_48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g25227051959_0_4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25227051959_0_4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25227051959_0_4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g25227051959_0_48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25227051959_0_48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g25227051959_0_4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25227051959_0_4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25227051959_0_4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g25227051959_0_49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25227051959_0_49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g25227051959_0_4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25227051959_0_4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25227051959_0_4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g25227051959_0_5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25227051959_0_50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g25227051959_0_50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g25227051959_0_5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25227051959_0_5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25227051959_0_5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g25227051959_0_50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25227051959_0_50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g25227051959_0_50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g25227051959_0_50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g25227051959_0_50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g25227051959_0_5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25227051959_0_5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25227051959_0_5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5227051959_0_13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9pPr>
          </a:lstStyle>
          <a:p>
            <a:endParaRPr/>
          </a:p>
        </p:txBody>
      </p:sp>
      <p:sp>
        <p:nvSpPr>
          <p:cNvPr id="7" name="Google Shape;7;g25227051959_0_13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chemeClr val="dk1"/>
              </a:buClr>
              <a:buSzPts val="1600"/>
              <a:buFont typeface="Catamaran Light"/>
              <a:buChar char="●"/>
              <a:defRPr sz="1600" b="0" i="0" u="none" strike="noStrike" cap="none">
                <a:solidFill>
                  <a:schemeClr val="dk1"/>
                </a:solidFill>
                <a:latin typeface="Catamaran Light"/>
                <a:ea typeface="Catamaran Light"/>
                <a:cs typeface="Catamaran Light"/>
                <a:sym typeface="Catamaran Light"/>
              </a:defRPr>
            </a:lvl1pPr>
            <a:lvl2pPr marL="914400" marR="0" lvl="1" indent="-330200" algn="l" rtl="0">
              <a:lnSpc>
                <a:spcPct val="115000"/>
              </a:lnSpc>
              <a:spcBef>
                <a:spcPts val="2100"/>
              </a:spcBef>
              <a:spcAft>
                <a:spcPts val="0"/>
              </a:spcAft>
              <a:buClr>
                <a:schemeClr val="dk1"/>
              </a:buClr>
              <a:buSzPts val="1600"/>
              <a:buFont typeface="Catamaran Light"/>
              <a:buChar char="○"/>
              <a:defRPr sz="1600" b="0" i="0" u="none" strike="noStrike" cap="none">
                <a:solidFill>
                  <a:schemeClr val="dk1"/>
                </a:solidFill>
                <a:latin typeface="Catamaran Light"/>
                <a:ea typeface="Catamaran Light"/>
                <a:cs typeface="Catamaran Light"/>
                <a:sym typeface="Catamaran Light"/>
              </a:defRPr>
            </a:lvl2pPr>
            <a:lvl3pPr marL="1371600" marR="0" lvl="2" indent="-330200" algn="l" rtl="0">
              <a:lnSpc>
                <a:spcPct val="115000"/>
              </a:lnSpc>
              <a:spcBef>
                <a:spcPts val="2100"/>
              </a:spcBef>
              <a:spcAft>
                <a:spcPts val="0"/>
              </a:spcAft>
              <a:buClr>
                <a:schemeClr val="dk1"/>
              </a:buClr>
              <a:buSzPts val="1600"/>
              <a:buFont typeface="Catamaran Light"/>
              <a:buChar char="■"/>
              <a:defRPr sz="1600" b="0" i="0" u="none" strike="noStrike" cap="none">
                <a:solidFill>
                  <a:schemeClr val="dk1"/>
                </a:solidFill>
                <a:latin typeface="Catamaran Light"/>
                <a:ea typeface="Catamaran Light"/>
                <a:cs typeface="Catamaran Light"/>
                <a:sym typeface="Catamaran Light"/>
              </a:defRPr>
            </a:lvl3pPr>
            <a:lvl4pPr marL="1828800" marR="0" lvl="3" indent="-330200" algn="l" rtl="0">
              <a:lnSpc>
                <a:spcPct val="115000"/>
              </a:lnSpc>
              <a:spcBef>
                <a:spcPts val="2100"/>
              </a:spcBef>
              <a:spcAft>
                <a:spcPts val="0"/>
              </a:spcAft>
              <a:buClr>
                <a:schemeClr val="dk1"/>
              </a:buClr>
              <a:buSzPts val="1600"/>
              <a:buFont typeface="Catamaran Light"/>
              <a:buChar char="●"/>
              <a:defRPr sz="1600" b="0" i="0" u="none" strike="noStrike" cap="none">
                <a:solidFill>
                  <a:schemeClr val="dk1"/>
                </a:solidFill>
                <a:latin typeface="Catamaran Light"/>
                <a:ea typeface="Catamaran Light"/>
                <a:cs typeface="Catamaran Light"/>
                <a:sym typeface="Catamaran Light"/>
              </a:defRPr>
            </a:lvl4pPr>
            <a:lvl5pPr marL="2286000" marR="0" lvl="4" indent="-330200" algn="l" rtl="0">
              <a:lnSpc>
                <a:spcPct val="115000"/>
              </a:lnSpc>
              <a:spcBef>
                <a:spcPts val="2100"/>
              </a:spcBef>
              <a:spcAft>
                <a:spcPts val="0"/>
              </a:spcAft>
              <a:buClr>
                <a:schemeClr val="dk1"/>
              </a:buClr>
              <a:buSzPts val="1600"/>
              <a:buFont typeface="Catamaran Light"/>
              <a:buChar char="○"/>
              <a:defRPr sz="1600" b="0" i="0" u="none" strike="noStrike" cap="none">
                <a:solidFill>
                  <a:schemeClr val="dk1"/>
                </a:solidFill>
                <a:latin typeface="Catamaran Light"/>
                <a:ea typeface="Catamaran Light"/>
                <a:cs typeface="Catamaran Light"/>
                <a:sym typeface="Catamaran Light"/>
              </a:defRPr>
            </a:lvl5pPr>
            <a:lvl6pPr marL="2743200" marR="0" lvl="5" indent="-330200" algn="l" rtl="0">
              <a:lnSpc>
                <a:spcPct val="115000"/>
              </a:lnSpc>
              <a:spcBef>
                <a:spcPts val="2100"/>
              </a:spcBef>
              <a:spcAft>
                <a:spcPts val="0"/>
              </a:spcAft>
              <a:buClr>
                <a:schemeClr val="dk1"/>
              </a:buClr>
              <a:buSzPts val="1600"/>
              <a:buFont typeface="Catamaran Light"/>
              <a:buChar char="■"/>
              <a:defRPr sz="1600" b="0" i="0" u="none" strike="noStrike" cap="none">
                <a:solidFill>
                  <a:schemeClr val="dk1"/>
                </a:solidFill>
                <a:latin typeface="Catamaran Light"/>
                <a:ea typeface="Catamaran Light"/>
                <a:cs typeface="Catamaran Light"/>
                <a:sym typeface="Catamaran Light"/>
              </a:defRPr>
            </a:lvl6pPr>
            <a:lvl7pPr marL="3200400" marR="0" lvl="6" indent="-330200" algn="l" rtl="0">
              <a:lnSpc>
                <a:spcPct val="115000"/>
              </a:lnSpc>
              <a:spcBef>
                <a:spcPts val="2100"/>
              </a:spcBef>
              <a:spcAft>
                <a:spcPts val="0"/>
              </a:spcAft>
              <a:buClr>
                <a:schemeClr val="dk1"/>
              </a:buClr>
              <a:buSzPts val="1600"/>
              <a:buFont typeface="Catamaran Light"/>
              <a:buChar char="●"/>
              <a:defRPr sz="1600" b="0" i="0" u="none" strike="noStrike" cap="none">
                <a:solidFill>
                  <a:schemeClr val="dk1"/>
                </a:solidFill>
                <a:latin typeface="Catamaran Light"/>
                <a:ea typeface="Catamaran Light"/>
                <a:cs typeface="Catamaran Light"/>
                <a:sym typeface="Catamaran Light"/>
              </a:defRPr>
            </a:lvl7pPr>
            <a:lvl8pPr marL="3657600" marR="0" lvl="7" indent="-330200" algn="l" rtl="0">
              <a:lnSpc>
                <a:spcPct val="115000"/>
              </a:lnSpc>
              <a:spcBef>
                <a:spcPts val="2100"/>
              </a:spcBef>
              <a:spcAft>
                <a:spcPts val="0"/>
              </a:spcAft>
              <a:buClr>
                <a:schemeClr val="dk1"/>
              </a:buClr>
              <a:buSzPts val="1600"/>
              <a:buFont typeface="Catamaran Light"/>
              <a:buChar char="○"/>
              <a:defRPr sz="1600" b="0" i="0" u="none" strike="noStrike" cap="none">
                <a:solidFill>
                  <a:schemeClr val="dk1"/>
                </a:solidFill>
                <a:latin typeface="Catamaran Light"/>
                <a:ea typeface="Catamaran Light"/>
                <a:cs typeface="Catamaran Light"/>
                <a:sym typeface="Catamaran Light"/>
              </a:defRPr>
            </a:lvl8pPr>
            <a:lvl9pPr marL="4114800" marR="0" lvl="8" indent="-330200" algn="l" rtl="0">
              <a:lnSpc>
                <a:spcPct val="115000"/>
              </a:lnSpc>
              <a:spcBef>
                <a:spcPts val="2100"/>
              </a:spcBef>
              <a:spcAft>
                <a:spcPts val="2100"/>
              </a:spcAft>
              <a:buClr>
                <a:schemeClr val="dk1"/>
              </a:buClr>
              <a:buSzPts val="1600"/>
              <a:buFont typeface="Catamaran Light"/>
              <a:buChar char="■"/>
              <a:defRPr sz="1600" b="0" i="0" u="none" strike="noStrike" cap="none">
                <a:solidFill>
                  <a:schemeClr val="dk1"/>
                </a:solidFill>
                <a:latin typeface="Catamaran Light"/>
                <a:ea typeface="Catamaran Light"/>
                <a:cs typeface="Catamaran Light"/>
                <a:sym typeface="Catamaran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g25227051959_0_4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g25227051959_0_47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g25227051959_0_4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g25227051959_0_4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g25227051959_0_4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Google Shape;110;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28.jp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sp>
        <p:nvSpPr>
          <p:cNvPr id="204" name="Google Shape;204;g25227051959_0_126"/>
          <p:cNvSpPr/>
          <p:nvPr/>
        </p:nvSpPr>
        <p:spPr>
          <a:xfrm rot="5400000">
            <a:off x="2397882" y="229362"/>
            <a:ext cx="3753900" cy="8501830"/>
          </a:xfrm>
          <a:prstGeom prst="rect">
            <a:avLst/>
          </a:prstGeom>
          <a:solidFill>
            <a:srgbClr val="387771">
              <a:alpha val="84313"/>
            </a:srgbClr>
          </a:solidFill>
          <a:ln>
            <a:noFill/>
          </a:ln>
        </p:spPr>
        <p:txBody>
          <a:bodyPr spcFirstLastPara="1" wrap="square" lIns="121900" tIns="121900" rIns="121900" bIns="121900" anchor="ctr" anchorCtr="0">
            <a:noAutofit/>
          </a:bodyPr>
          <a:lstStyle/>
          <a:p>
            <a:pPr marL="0" marR="0" lvl="0" indent="0" algn="l" rtl="0">
              <a:lnSpc>
                <a:spcPct val="100000"/>
              </a:lnSpc>
              <a:spcBef>
                <a:spcPts val="1200"/>
              </a:spcBef>
              <a:spcAft>
                <a:spcPts val="120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05" name="Google Shape;205;g25227051959_0_126"/>
          <p:cNvSpPr txBox="1">
            <a:spLocks noGrp="1"/>
          </p:cNvSpPr>
          <p:nvPr>
            <p:ph type="subTitle" idx="1"/>
          </p:nvPr>
        </p:nvSpPr>
        <p:spPr>
          <a:xfrm>
            <a:off x="3419378" y="1248653"/>
            <a:ext cx="7776900" cy="5925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1600"/>
              <a:buNone/>
            </a:pPr>
            <a:r>
              <a:rPr lang="en-US" sz="3200" b="1" dirty="0">
                <a:solidFill>
                  <a:srgbClr val="387771"/>
                </a:solidFill>
                <a:latin typeface="Livvic"/>
                <a:ea typeface="Livvic"/>
                <a:cs typeface="Livvic"/>
                <a:sym typeface="Livvic"/>
              </a:rPr>
              <a:t>BÁO CÁO HỌC THUẬT 2024-2025</a:t>
            </a:r>
            <a:endParaRPr sz="3200" b="1" dirty="0">
              <a:solidFill>
                <a:srgbClr val="387771"/>
              </a:solidFill>
              <a:latin typeface="Livvic"/>
              <a:ea typeface="Livvic"/>
              <a:cs typeface="Livvic"/>
              <a:sym typeface="Livvic"/>
            </a:endParaRPr>
          </a:p>
        </p:txBody>
      </p:sp>
      <p:sp>
        <p:nvSpPr>
          <p:cNvPr id="206" name="Google Shape;206;g25227051959_0_126"/>
          <p:cNvSpPr txBox="1">
            <a:spLocks noGrp="1"/>
          </p:cNvSpPr>
          <p:nvPr>
            <p:ph type="ctrTitle"/>
          </p:nvPr>
        </p:nvSpPr>
        <p:spPr>
          <a:xfrm>
            <a:off x="20776" y="3365499"/>
            <a:ext cx="8501830" cy="2229555"/>
          </a:xfrm>
          <a:prstGeom prst="rect">
            <a:avLst/>
          </a:prstGeom>
          <a:noFill/>
          <a:ln>
            <a:noFill/>
          </a:ln>
        </p:spPr>
        <p:txBody>
          <a:bodyPr spcFirstLastPara="1" wrap="square" lIns="121900" tIns="121900" rIns="121900" bIns="121900" anchor="b" anchorCtr="0">
            <a:noAutofit/>
          </a:bodyPr>
          <a:lstStyle/>
          <a:p>
            <a:pPr lvl="0">
              <a:lnSpc>
                <a:spcPct val="120000"/>
              </a:lnSpc>
              <a:spcBef>
                <a:spcPts val="1800"/>
              </a:spcBef>
              <a:spcAft>
                <a:spcPts val="1800"/>
              </a:spcAft>
            </a:pPr>
            <a:r>
              <a:rPr lang="en-US" sz="3100" dirty="0">
                <a:solidFill>
                  <a:schemeClr val="lt1"/>
                </a:solidFill>
              </a:rPr>
              <a:t>MỐT SỐ VẤN ĐỀ MÔI TRƯỜNG LÀNG NGHỀ KHU VỰC ĐỒNG BẰNG BẮC BỘ VÀ ĐỀ XUẤT GIẢI PHÁP</a:t>
            </a:r>
            <a:endParaRPr sz="3100" dirty="0">
              <a:solidFill>
                <a:schemeClr val="lt1"/>
              </a:solidFill>
            </a:endParaRPr>
          </a:p>
        </p:txBody>
      </p:sp>
      <p:sp>
        <p:nvSpPr>
          <p:cNvPr id="207" name="Google Shape;207;g25227051959_0_126"/>
          <p:cNvSpPr/>
          <p:nvPr/>
        </p:nvSpPr>
        <p:spPr>
          <a:xfrm rot="-5400000" flipH="1">
            <a:off x="9805650" y="3222017"/>
            <a:ext cx="4478400" cy="294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E934F453-30B6-9510-D466-391A18F0CEE4}"/>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5F014258-9C9B-AE58-ADCD-F8E3FF599928}"/>
              </a:ext>
            </a:extLst>
          </p:cNvPr>
          <p:cNvSpPr txBox="1">
            <a:spLocks noGrp="1"/>
          </p:cNvSpPr>
          <p:nvPr>
            <p:ph type="ctrTitle"/>
          </p:nvPr>
        </p:nvSpPr>
        <p:spPr>
          <a:xfrm>
            <a:off x="247118" y="299747"/>
            <a:ext cx="8764147" cy="650000"/>
          </a:xfrm>
          <a:prstGeom prst="rect">
            <a:avLst/>
          </a:prstGeom>
          <a:noFill/>
          <a:ln>
            <a:noFill/>
          </a:ln>
        </p:spPr>
        <p:txBody>
          <a:bodyPr spcFirstLastPara="1" wrap="square" lIns="121900" tIns="121900" rIns="121900" bIns="121900" anchor="t" anchorCtr="0">
            <a:noAutofit/>
          </a:bodyPr>
          <a:lstStyle/>
          <a:p>
            <a:pPr lvl="0" algn="l">
              <a:buSzPts val="2400"/>
            </a:pPr>
            <a:r>
              <a:rPr lang="en-US" dirty="0" err="1"/>
              <a:t>Vấn</a:t>
            </a:r>
            <a:r>
              <a:rPr lang="en-US" dirty="0"/>
              <a:t> </a:t>
            </a:r>
            <a:r>
              <a:rPr lang="en-US" dirty="0" err="1"/>
              <a:t>đề</a:t>
            </a:r>
            <a:r>
              <a:rPr lang="en-US" dirty="0"/>
              <a:t> ô </a:t>
            </a:r>
            <a:r>
              <a:rPr lang="en-US" dirty="0" err="1"/>
              <a:t>nhiễm</a:t>
            </a:r>
            <a:r>
              <a:rPr lang="en-US" dirty="0"/>
              <a:t> </a:t>
            </a:r>
            <a:r>
              <a:rPr lang="en-US" dirty="0" err="1"/>
              <a:t>tại</a:t>
            </a:r>
            <a:r>
              <a:rPr lang="en-US" dirty="0"/>
              <a:t> </a:t>
            </a:r>
            <a:r>
              <a:rPr lang="en-US" dirty="0" err="1"/>
              <a:t>các</a:t>
            </a:r>
            <a:r>
              <a:rPr lang="en-US" dirty="0"/>
              <a:t> </a:t>
            </a:r>
            <a:r>
              <a:rPr lang="en-US" dirty="0" err="1"/>
              <a:t>làng</a:t>
            </a:r>
            <a:r>
              <a:rPr lang="en-US" dirty="0"/>
              <a:t> </a:t>
            </a:r>
            <a:r>
              <a:rPr lang="en-US" dirty="0" err="1"/>
              <a:t>nghề</a:t>
            </a:r>
            <a:endParaRPr lang="en-US" dirty="0"/>
          </a:p>
        </p:txBody>
      </p:sp>
      <p:sp>
        <p:nvSpPr>
          <p:cNvPr id="236" name="Google Shape;236;p1">
            <a:extLst>
              <a:ext uri="{FF2B5EF4-FFF2-40B4-BE49-F238E27FC236}">
                <a16:creationId xmlns:a16="http://schemas.microsoft.com/office/drawing/2014/main" id="{3CC4C16F-7D10-5393-A463-54C64DE8A00C}"/>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E6CB502B-60C6-DB9C-3C7D-4D69705F96C5}"/>
              </a:ext>
            </a:extLst>
          </p:cNvPr>
          <p:cNvSpPr txBox="1"/>
          <p:nvPr/>
        </p:nvSpPr>
        <p:spPr>
          <a:xfrm>
            <a:off x="247118" y="1165685"/>
            <a:ext cx="8144714" cy="369332"/>
          </a:xfrm>
          <a:prstGeom prst="rect">
            <a:avLst/>
          </a:prstGeom>
          <a:noFill/>
        </p:spPr>
        <p:txBody>
          <a:bodyPr wrap="square">
            <a:spAutoFit/>
          </a:bodyPr>
          <a:lstStyle/>
          <a:p>
            <a:r>
              <a:rPr lang="en-US" sz="1800" b="1" i="1" u="sng" dirty="0" err="1">
                <a:cs typeface="Times New Roman" panose="02020603050405020304" pitchFamily="18" charset="0"/>
              </a:rPr>
              <a:t>Nhóm</a:t>
            </a:r>
            <a:r>
              <a:rPr lang="en-US" sz="1800" b="1" i="1" u="sng" dirty="0">
                <a:cs typeface="Times New Roman" panose="02020603050405020304" pitchFamily="18" charset="0"/>
              </a:rPr>
              <a:t> </a:t>
            </a:r>
            <a:r>
              <a:rPr lang="en-US" sz="1800" b="1" i="1" u="sng" dirty="0" err="1">
                <a:cs typeface="Times New Roman" panose="02020603050405020304" pitchFamily="18" charset="0"/>
              </a:rPr>
              <a:t>các</a:t>
            </a:r>
            <a:r>
              <a:rPr lang="en-US" sz="1800" b="1" i="1" u="sng" dirty="0">
                <a:cs typeface="Times New Roman" panose="02020603050405020304" pitchFamily="18" charset="0"/>
              </a:rPr>
              <a:t> </a:t>
            </a:r>
            <a:r>
              <a:rPr lang="en-US" sz="1800" b="1" i="1" u="sng" dirty="0" err="1">
                <a:cs typeface="Times New Roman" panose="02020603050405020304" pitchFamily="18" charset="0"/>
              </a:rPr>
              <a:t>làng</a:t>
            </a:r>
            <a:r>
              <a:rPr lang="en-US" sz="1800" b="1" i="1" u="sng" dirty="0">
                <a:cs typeface="Times New Roman" panose="02020603050405020304" pitchFamily="18" charset="0"/>
              </a:rPr>
              <a:t> </a:t>
            </a:r>
            <a:r>
              <a:rPr lang="en-US" sz="1800" b="1" i="1" u="sng" dirty="0" err="1">
                <a:cs typeface="Times New Roman" panose="02020603050405020304" pitchFamily="18" charset="0"/>
              </a:rPr>
              <a:t>nghề</a:t>
            </a:r>
            <a:r>
              <a:rPr lang="en-US" sz="1800" b="1" i="1" u="sng" dirty="0">
                <a:cs typeface="Times New Roman" panose="02020603050405020304" pitchFamily="18" charset="0"/>
              </a:rPr>
              <a:t> </a:t>
            </a:r>
            <a:r>
              <a:rPr lang="en-US" sz="1800" b="1" i="1" u="sng" dirty="0" err="1">
                <a:cs typeface="Times New Roman" panose="02020603050405020304" pitchFamily="18" charset="0"/>
              </a:rPr>
              <a:t>nhuộm</a:t>
            </a:r>
            <a:r>
              <a:rPr lang="en-US" sz="1800" b="1" i="1" u="sng" dirty="0">
                <a:cs typeface="Times New Roman" panose="02020603050405020304" pitchFamily="18" charset="0"/>
              </a:rPr>
              <a:t> </a:t>
            </a:r>
            <a:r>
              <a:rPr lang="en-US" sz="1800" b="1" i="1" u="sng" dirty="0" err="1">
                <a:cs typeface="Times New Roman" panose="02020603050405020304" pitchFamily="18" charset="0"/>
              </a:rPr>
              <a:t>vải</a:t>
            </a:r>
            <a:r>
              <a:rPr lang="en-US" sz="1800" b="1" i="1" u="sng" dirty="0">
                <a:cs typeface="Times New Roman" panose="02020603050405020304" pitchFamily="18" charset="0"/>
              </a:rPr>
              <a:t>, in </a:t>
            </a:r>
            <a:r>
              <a:rPr lang="en-US" sz="1800" b="1" i="1" u="sng" dirty="0" err="1">
                <a:cs typeface="Times New Roman" panose="02020603050405020304" pitchFamily="18" charset="0"/>
              </a:rPr>
              <a:t>ấn</a:t>
            </a:r>
            <a:r>
              <a:rPr lang="en-US" sz="1800" b="1" i="1" u="sng" dirty="0">
                <a:cs typeface="Times New Roman" panose="02020603050405020304" pitchFamily="18" charset="0"/>
              </a:rPr>
              <a:t> </a:t>
            </a:r>
            <a:r>
              <a:rPr lang="en-US" sz="1800" b="1" i="1" u="sng" dirty="0" err="1">
                <a:cs typeface="Times New Roman" panose="02020603050405020304" pitchFamily="18" charset="0"/>
              </a:rPr>
              <a:t>và</a:t>
            </a:r>
            <a:r>
              <a:rPr lang="en-US" sz="1800" b="1" i="1" u="sng" dirty="0">
                <a:cs typeface="Times New Roman" panose="02020603050405020304" pitchFamily="18" charset="0"/>
              </a:rPr>
              <a:t> </a:t>
            </a:r>
            <a:r>
              <a:rPr lang="en-US" sz="1800" b="1" i="1" u="sng" dirty="0" err="1">
                <a:cs typeface="Times New Roman" panose="02020603050405020304" pitchFamily="18" charset="0"/>
              </a:rPr>
              <a:t>dệt</a:t>
            </a:r>
            <a:endParaRPr lang="en-US" sz="1800" b="1" i="1" u="sng" dirty="0">
              <a:cs typeface="Times New Roman" panose="02020603050405020304" pitchFamily="18" charset="0"/>
            </a:endParaRPr>
          </a:p>
        </p:txBody>
      </p:sp>
      <p:sp>
        <p:nvSpPr>
          <p:cNvPr id="5" name="TextBox 4">
            <a:extLst>
              <a:ext uri="{FF2B5EF4-FFF2-40B4-BE49-F238E27FC236}">
                <a16:creationId xmlns:a16="http://schemas.microsoft.com/office/drawing/2014/main" id="{E7AD6162-4EF3-FCBC-A51A-DCD2B581F6B7}"/>
              </a:ext>
            </a:extLst>
          </p:cNvPr>
          <p:cNvSpPr txBox="1"/>
          <p:nvPr/>
        </p:nvSpPr>
        <p:spPr>
          <a:xfrm>
            <a:off x="615745" y="1975662"/>
            <a:ext cx="5873545" cy="830997"/>
          </a:xfrm>
          <a:prstGeom prst="rect">
            <a:avLst/>
          </a:prstGeom>
          <a:noFill/>
        </p:spPr>
        <p:txBody>
          <a:bodyPr wrap="square">
            <a:spAutoFit/>
          </a:bodyPr>
          <a:lstStyle/>
          <a:p>
            <a:pPr algn="just">
              <a:buNone/>
            </a:pPr>
            <a:r>
              <a:rPr lang="en-US" sz="1600" b="1" dirty="0" err="1"/>
              <a:t>Làng</a:t>
            </a:r>
            <a:r>
              <a:rPr lang="en-US" sz="1600" b="1" dirty="0"/>
              <a:t> </a:t>
            </a:r>
            <a:r>
              <a:rPr lang="en-US" sz="1600" b="1" dirty="0" err="1"/>
              <a:t>nghề</a:t>
            </a:r>
            <a:r>
              <a:rPr lang="en-US" sz="1600" b="1" dirty="0"/>
              <a:t> Phùng </a:t>
            </a:r>
            <a:r>
              <a:rPr lang="en-US" sz="1600" b="1" dirty="0" err="1"/>
              <a:t>Xá</a:t>
            </a:r>
            <a:r>
              <a:rPr lang="en-US" sz="1600" b="1" dirty="0"/>
              <a:t> (</a:t>
            </a:r>
            <a:r>
              <a:rPr lang="en-US" sz="1600" b="1" dirty="0" err="1"/>
              <a:t>huyện</a:t>
            </a:r>
            <a:r>
              <a:rPr lang="en-US" sz="1600" b="1" dirty="0"/>
              <a:t> </a:t>
            </a:r>
            <a:r>
              <a:rPr lang="en-US" sz="1600" b="1" dirty="0" err="1"/>
              <a:t>Mỹ</a:t>
            </a:r>
            <a:r>
              <a:rPr lang="en-US" sz="1600" b="1" dirty="0"/>
              <a:t> Đức, Hà </a:t>
            </a:r>
            <a:r>
              <a:rPr lang="en-US" sz="1600" b="1" dirty="0" err="1"/>
              <a:t>Nội</a:t>
            </a:r>
            <a:r>
              <a:rPr lang="en-US" sz="1600" b="1" dirty="0"/>
              <a:t>)</a:t>
            </a:r>
          </a:p>
          <a:p>
            <a:pPr algn="just">
              <a:buFont typeface="Arial" panose="020B0604020202020204" pitchFamily="34" charset="0"/>
              <a:buChar char="•"/>
            </a:pPr>
            <a:r>
              <a:rPr lang="en-US" sz="1600" b="1" dirty="0"/>
              <a:t> </a:t>
            </a:r>
            <a:r>
              <a:rPr lang="en-US" sz="1600" b="1" dirty="0" err="1"/>
              <a:t>Loại</a:t>
            </a:r>
            <a:r>
              <a:rPr lang="en-US" sz="1600" b="1" dirty="0"/>
              <a:t> </a:t>
            </a:r>
            <a:r>
              <a:rPr lang="en-US" sz="1600" b="1" dirty="0" err="1"/>
              <a:t>hình</a:t>
            </a:r>
            <a:r>
              <a:rPr lang="en-US" sz="1600" b="1" dirty="0"/>
              <a:t>: </a:t>
            </a:r>
            <a:r>
              <a:rPr lang="en-US" sz="1600" b="1" dirty="0" err="1"/>
              <a:t>Dệt</a:t>
            </a:r>
            <a:r>
              <a:rPr lang="en-US" sz="1600" b="1" dirty="0"/>
              <a:t> </a:t>
            </a:r>
            <a:r>
              <a:rPr lang="en-US" sz="1600" b="1" dirty="0" err="1"/>
              <a:t>vải</a:t>
            </a:r>
            <a:r>
              <a:rPr lang="en-US" sz="1600" b="1" dirty="0"/>
              <a:t>, </a:t>
            </a:r>
            <a:r>
              <a:rPr lang="en-US" sz="1600" b="1" dirty="0" err="1"/>
              <a:t>nhuộm</a:t>
            </a:r>
            <a:r>
              <a:rPr lang="en-US" sz="1600" b="1" dirty="0"/>
              <a:t> </a:t>
            </a:r>
            <a:r>
              <a:rPr lang="en-US" sz="1600" b="1" dirty="0" err="1"/>
              <a:t>thủ</a:t>
            </a:r>
            <a:r>
              <a:rPr lang="en-US" sz="1600" b="1" dirty="0"/>
              <a:t> </a:t>
            </a:r>
            <a:r>
              <a:rPr lang="en-US" sz="1600" b="1" dirty="0" err="1"/>
              <a:t>công</a:t>
            </a:r>
            <a:endParaRPr lang="en-US" sz="1600" b="1" dirty="0"/>
          </a:p>
          <a:p>
            <a:pPr algn="just">
              <a:buFont typeface="Arial" panose="020B0604020202020204" pitchFamily="34" charset="0"/>
              <a:buChar char="•"/>
            </a:pPr>
            <a:r>
              <a:rPr lang="en-US" sz="1600" b="1" dirty="0"/>
              <a:t> </a:t>
            </a:r>
            <a:r>
              <a:rPr lang="en-US" sz="1600" b="1" dirty="0" err="1"/>
              <a:t>Sản</a:t>
            </a:r>
            <a:r>
              <a:rPr lang="en-US" sz="1600" b="1" dirty="0"/>
              <a:t> </a:t>
            </a:r>
            <a:r>
              <a:rPr lang="en-US" sz="1600" b="1" dirty="0" err="1"/>
              <a:t>phẩm</a:t>
            </a:r>
            <a:r>
              <a:rPr lang="en-US" sz="1600" b="1" dirty="0"/>
              <a:t> </a:t>
            </a:r>
            <a:r>
              <a:rPr lang="en-US" sz="1600" b="1" dirty="0" err="1"/>
              <a:t>chính</a:t>
            </a:r>
            <a:r>
              <a:rPr lang="en-US" sz="1600" b="1" dirty="0"/>
              <a:t>: </a:t>
            </a:r>
            <a:r>
              <a:rPr lang="en-US" sz="1600" b="1" dirty="0" err="1"/>
              <a:t>Vải</a:t>
            </a:r>
            <a:r>
              <a:rPr lang="en-US" sz="1600" b="1" dirty="0"/>
              <a:t> </a:t>
            </a:r>
            <a:r>
              <a:rPr lang="en-US" sz="1600" b="1" dirty="0" err="1"/>
              <a:t>thô</a:t>
            </a:r>
            <a:r>
              <a:rPr lang="en-US" sz="1600" b="1" dirty="0"/>
              <a:t>, </a:t>
            </a:r>
            <a:r>
              <a:rPr lang="en-US" sz="1600" b="1" dirty="0" err="1"/>
              <a:t>khăn</a:t>
            </a:r>
            <a:r>
              <a:rPr lang="en-US" sz="1600" b="1" dirty="0"/>
              <a:t> </a:t>
            </a:r>
            <a:r>
              <a:rPr lang="en-US" sz="1600" b="1" dirty="0" err="1"/>
              <a:t>mặt</a:t>
            </a:r>
            <a:r>
              <a:rPr lang="en-US" sz="1600" b="1" dirty="0"/>
              <a:t>, </a:t>
            </a:r>
            <a:r>
              <a:rPr lang="en-US" sz="1600" b="1" dirty="0" err="1"/>
              <a:t>vải</a:t>
            </a:r>
            <a:r>
              <a:rPr lang="en-US" sz="1600" b="1" dirty="0"/>
              <a:t> </a:t>
            </a:r>
            <a:r>
              <a:rPr lang="en-US" sz="1600" b="1" dirty="0" err="1"/>
              <a:t>màn</a:t>
            </a:r>
            <a:endParaRPr lang="en-US" sz="1600" b="1" dirty="0"/>
          </a:p>
        </p:txBody>
      </p:sp>
      <p:sp>
        <p:nvSpPr>
          <p:cNvPr id="7" name="TextBox 6">
            <a:extLst>
              <a:ext uri="{FF2B5EF4-FFF2-40B4-BE49-F238E27FC236}">
                <a16:creationId xmlns:a16="http://schemas.microsoft.com/office/drawing/2014/main" id="{FD37283C-A908-237C-B5E6-DABDC4AB6CA7}"/>
              </a:ext>
            </a:extLst>
          </p:cNvPr>
          <p:cNvSpPr txBox="1"/>
          <p:nvPr/>
        </p:nvSpPr>
        <p:spPr>
          <a:xfrm>
            <a:off x="615745" y="3097235"/>
            <a:ext cx="5873545" cy="1077218"/>
          </a:xfrm>
          <a:prstGeom prst="rect">
            <a:avLst/>
          </a:prstGeom>
          <a:noFill/>
        </p:spPr>
        <p:txBody>
          <a:bodyPr wrap="square">
            <a:spAutoFit/>
          </a:bodyPr>
          <a:lstStyle/>
          <a:p>
            <a:pPr algn="just">
              <a:buNone/>
            </a:pPr>
            <a:r>
              <a:rPr lang="vi-VN" sz="1600" b="1" dirty="0"/>
              <a:t>Làng nghề Cổ Chất (xã Phương Đình, huyện Trực Ninh, tỉnh Nam Định)</a:t>
            </a:r>
          </a:p>
          <a:p>
            <a:pPr algn="just">
              <a:buFont typeface="Arial" panose="020B0604020202020204" pitchFamily="34" charset="0"/>
              <a:buChar char="•"/>
            </a:pPr>
            <a:r>
              <a:rPr lang="en-US" sz="1600" b="1" dirty="0"/>
              <a:t> </a:t>
            </a:r>
            <a:r>
              <a:rPr lang="vi-VN" sz="1600" b="1" dirty="0"/>
              <a:t>Loại hình: Dệt vải thủ công</a:t>
            </a:r>
          </a:p>
          <a:p>
            <a:pPr algn="just">
              <a:buFont typeface="Arial" panose="020B0604020202020204" pitchFamily="34" charset="0"/>
              <a:buChar char="•"/>
            </a:pPr>
            <a:r>
              <a:rPr lang="en-US" sz="1600" b="1" dirty="0"/>
              <a:t> </a:t>
            </a:r>
            <a:r>
              <a:rPr lang="vi-VN" sz="1600" b="1" dirty="0"/>
              <a:t>Sản phẩm chính: Vải thô, vải màu</a:t>
            </a:r>
          </a:p>
        </p:txBody>
      </p:sp>
      <p:sp>
        <p:nvSpPr>
          <p:cNvPr id="9" name="TextBox 8">
            <a:extLst>
              <a:ext uri="{FF2B5EF4-FFF2-40B4-BE49-F238E27FC236}">
                <a16:creationId xmlns:a16="http://schemas.microsoft.com/office/drawing/2014/main" id="{D19EFD25-7D6C-C897-F1F4-6F637C4AB134}"/>
              </a:ext>
            </a:extLst>
          </p:cNvPr>
          <p:cNvSpPr txBox="1"/>
          <p:nvPr/>
        </p:nvSpPr>
        <p:spPr>
          <a:xfrm>
            <a:off x="615745" y="4465029"/>
            <a:ext cx="5873545" cy="1077218"/>
          </a:xfrm>
          <a:prstGeom prst="rect">
            <a:avLst/>
          </a:prstGeom>
          <a:noFill/>
        </p:spPr>
        <p:txBody>
          <a:bodyPr wrap="square">
            <a:spAutoFit/>
          </a:bodyPr>
          <a:lstStyle/>
          <a:p>
            <a:pPr>
              <a:buNone/>
            </a:pPr>
            <a:r>
              <a:rPr lang="vi-VN" sz="1600" b="1" dirty="0"/>
              <a:t>Làng nghề Vạn Phúc (quận Hà Đông, Hà Nội)</a:t>
            </a:r>
          </a:p>
          <a:p>
            <a:pPr>
              <a:buFont typeface="Arial" panose="020B0604020202020204" pitchFamily="34" charset="0"/>
              <a:buChar char="•"/>
            </a:pPr>
            <a:r>
              <a:rPr lang="vi-VN" sz="1600" b="1" dirty="0"/>
              <a:t>Loại hình: Dệt lụa truyền thống</a:t>
            </a:r>
          </a:p>
          <a:p>
            <a:pPr>
              <a:buFont typeface="Arial" panose="020B0604020202020204" pitchFamily="34" charset="0"/>
              <a:buChar char="•"/>
            </a:pPr>
            <a:r>
              <a:rPr lang="vi-VN" sz="1600" b="1" dirty="0"/>
              <a:t>Sản phẩm chính: Vải lụa cao cấp, khăn, áo dài, hàng lưu niệm</a:t>
            </a:r>
          </a:p>
        </p:txBody>
      </p:sp>
      <p:sp>
        <p:nvSpPr>
          <p:cNvPr id="11" name="TextBox 10">
            <a:extLst>
              <a:ext uri="{FF2B5EF4-FFF2-40B4-BE49-F238E27FC236}">
                <a16:creationId xmlns:a16="http://schemas.microsoft.com/office/drawing/2014/main" id="{50F71A92-036C-017D-8138-EDFDFBA3E6F6}"/>
              </a:ext>
            </a:extLst>
          </p:cNvPr>
          <p:cNvSpPr txBox="1"/>
          <p:nvPr/>
        </p:nvSpPr>
        <p:spPr>
          <a:xfrm>
            <a:off x="615745" y="5626893"/>
            <a:ext cx="5873545" cy="1077218"/>
          </a:xfrm>
          <a:prstGeom prst="rect">
            <a:avLst/>
          </a:prstGeom>
          <a:noFill/>
        </p:spPr>
        <p:txBody>
          <a:bodyPr wrap="square">
            <a:spAutoFit/>
          </a:bodyPr>
          <a:lstStyle/>
          <a:p>
            <a:pPr>
              <a:buNone/>
            </a:pPr>
            <a:r>
              <a:rPr lang="vi-VN" sz="1600" b="1" dirty="0"/>
              <a:t>Làng nghề Phú Xuyên (Hà Nội) (Một số xã như Vân Từ, Châu Can)</a:t>
            </a:r>
          </a:p>
          <a:p>
            <a:pPr>
              <a:buFont typeface="Arial" panose="020B0604020202020204" pitchFamily="34" charset="0"/>
              <a:buChar char="•"/>
            </a:pPr>
            <a:r>
              <a:rPr lang="en-US" sz="1600" b="1" dirty="0"/>
              <a:t> </a:t>
            </a:r>
            <a:r>
              <a:rPr lang="vi-VN" sz="1600" b="1" dirty="0"/>
              <a:t>Loại hình: May mặc, in vải công nghiệp</a:t>
            </a:r>
          </a:p>
          <a:p>
            <a:pPr>
              <a:buFont typeface="Arial" panose="020B0604020202020204" pitchFamily="34" charset="0"/>
              <a:buChar char="•"/>
            </a:pPr>
            <a:r>
              <a:rPr lang="en-US" sz="1600" b="1" dirty="0"/>
              <a:t> </a:t>
            </a:r>
            <a:r>
              <a:rPr lang="vi-VN" sz="1600" b="1" dirty="0"/>
              <a:t>Sản phẩm chính: Quần áo, vải thời trang, in chuyển nhiệt</a:t>
            </a:r>
          </a:p>
        </p:txBody>
      </p:sp>
      <p:pic>
        <p:nvPicPr>
          <p:cNvPr id="13" name="Picture 12">
            <a:extLst>
              <a:ext uri="{FF2B5EF4-FFF2-40B4-BE49-F238E27FC236}">
                <a16:creationId xmlns:a16="http://schemas.microsoft.com/office/drawing/2014/main" id="{330A0E75-4CE3-2F2D-9E95-AC55EB630428}"/>
              </a:ext>
            </a:extLst>
          </p:cNvPr>
          <p:cNvPicPr>
            <a:picLocks noChangeAspect="1"/>
          </p:cNvPicPr>
          <p:nvPr/>
        </p:nvPicPr>
        <p:blipFill>
          <a:blip r:embed="rId3"/>
          <a:stretch>
            <a:fillRect/>
          </a:stretch>
        </p:blipFill>
        <p:spPr>
          <a:xfrm>
            <a:off x="8147592" y="4150995"/>
            <a:ext cx="2952749" cy="2214562"/>
          </a:xfrm>
          <a:prstGeom prst="rect">
            <a:avLst/>
          </a:prstGeom>
        </p:spPr>
      </p:pic>
      <p:pic>
        <p:nvPicPr>
          <p:cNvPr id="14" name="Picture 13">
            <a:extLst>
              <a:ext uri="{FF2B5EF4-FFF2-40B4-BE49-F238E27FC236}">
                <a16:creationId xmlns:a16="http://schemas.microsoft.com/office/drawing/2014/main" id="{C2F43696-84DA-3065-9236-6964D22AD163}"/>
              </a:ext>
            </a:extLst>
          </p:cNvPr>
          <p:cNvPicPr>
            <a:picLocks noChangeAspect="1"/>
          </p:cNvPicPr>
          <p:nvPr/>
        </p:nvPicPr>
        <p:blipFill>
          <a:blip r:embed="rId4"/>
          <a:stretch>
            <a:fillRect/>
          </a:stretch>
        </p:blipFill>
        <p:spPr>
          <a:xfrm>
            <a:off x="7347509" y="1243809"/>
            <a:ext cx="3752832" cy="2056007"/>
          </a:xfrm>
          <a:prstGeom prst="rect">
            <a:avLst/>
          </a:prstGeom>
        </p:spPr>
      </p:pic>
    </p:spTree>
    <p:extLst>
      <p:ext uri="{BB962C8B-B14F-4D97-AF65-F5344CB8AC3E}">
        <p14:creationId xmlns:p14="http://schemas.microsoft.com/office/powerpoint/2010/main" val="1177762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F3B342C4-ACAA-0462-2EAE-32FBAAF62AA3}"/>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F24B37A1-23B6-01A0-E0E9-C741EB24583D}"/>
              </a:ext>
            </a:extLst>
          </p:cNvPr>
          <p:cNvSpPr txBox="1">
            <a:spLocks noGrp="1"/>
          </p:cNvSpPr>
          <p:nvPr>
            <p:ph type="ctrTitle"/>
          </p:nvPr>
        </p:nvSpPr>
        <p:spPr>
          <a:xfrm>
            <a:off x="247118" y="299747"/>
            <a:ext cx="8764147" cy="650000"/>
          </a:xfrm>
          <a:prstGeom prst="rect">
            <a:avLst/>
          </a:prstGeom>
          <a:noFill/>
          <a:ln>
            <a:noFill/>
          </a:ln>
        </p:spPr>
        <p:txBody>
          <a:bodyPr spcFirstLastPara="1" wrap="square" lIns="121900" tIns="121900" rIns="121900" bIns="121900" anchor="t" anchorCtr="0">
            <a:noAutofit/>
          </a:bodyPr>
          <a:lstStyle/>
          <a:p>
            <a:pPr lvl="0" algn="l">
              <a:buSzPts val="2400"/>
            </a:pPr>
            <a:r>
              <a:rPr lang="en-US" dirty="0" err="1"/>
              <a:t>Vấn</a:t>
            </a:r>
            <a:r>
              <a:rPr lang="en-US" dirty="0"/>
              <a:t> </a:t>
            </a:r>
            <a:r>
              <a:rPr lang="en-US" dirty="0" err="1"/>
              <a:t>đề</a:t>
            </a:r>
            <a:r>
              <a:rPr lang="en-US" dirty="0"/>
              <a:t> ô </a:t>
            </a:r>
            <a:r>
              <a:rPr lang="en-US" dirty="0" err="1"/>
              <a:t>nhiễm</a:t>
            </a:r>
            <a:r>
              <a:rPr lang="en-US" dirty="0"/>
              <a:t> </a:t>
            </a:r>
            <a:r>
              <a:rPr lang="en-US" dirty="0" err="1"/>
              <a:t>tại</a:t>
            </a:r>
            <a:r>
              <a:rPr lang="en-US" dirty="0"/>
              <a:t> </a:t>
            </a:r>
            <a:r>
              <a:rPr lang="en-US" dirty="0" err="1"/>
              <a:t>các</a:t>
            </a:r>
            <a:r>
              <a:rPr lang="en-US" dirty="0"/>
              <a:t> </a:t>
            </a:r>
            <a:r>
              <a:rPr lang="en-US" dirty="0" err="1"/>
              <a:t>làng</a:t>
            </a:r>
            <a:r>
              <a:rPr lang="en-US" dirty="0"/>
              <a:t> </a:t>
            </a:r>
            <a:r>
              <a:rPr lang="en-US" dirty="0" err="1"/>
              <a:t>nghề</a:t>
            </a:r>
            <a:endParaRPr lang="en-US" dirty="0"/>
          </a:p>
        </p:txBody>
      </p:sp>
      <p:sp>
        <p:nvSpPr>
          <p:cNvPr id="236" name="Google Shape;236;p1">
            <a:extLst>
              <a:ext uri="{FF2B5EF4-FFF2-40B4-BE49-F238E27FC236}">
                <a16:creationId xmlns:a16="http://schemas.microsoft.com/office/drawing/2014/main" id="{A0151933-4856-0283-AAEF-E0D4136A119D}"/>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BA8C376D-0ADD-ABFE-8A9D-07E09101A526}"/>
              </a:ext>
            </a:extLst>
          </p:cNvPr>
          <p:cNvSpPr txBox="1"/>
          <p:nvPr/>
        </p:nvSpPr>
        <p:spPr>
          <a:xfrm>
            <a:off x="247118" y="1165685"/>
            <a:ext cx="8144714" cy="369332"/>
          </a:xfrm>
          <a:prstGeom prst="rect">
            <a:avLst/>
          </a:prstGeom>
          <a:noFill/>
        </p:spPr>
        <p:txBody>
          <a:bodyPr wrap="square">
            <a:spAutoFit/>
          </a:bodyPr>
          <a:lstStyle/>
          <a:p>
            <a:r>
              <a:rPr lang="en-US" sz="1800" b="1" i="1" u="sng" dirty="0" err="1">
                <a:cs typeface="Times New Roman" panose="02020603050405020304" pitchFamily="18" charset="0"/>
              </a:rPr>
              <a:t>Nhóm</a:t>
            </a:r>
            <a:r>
              <a:rPr lang="en-US" sz="1800" b="1" i="1" u="sng" dirty="0">
                <a:cs typeface="Times New Roman" panose="02020603050405020304" pitchFamily="18" charset="0"/>
              </a:rPr>
              <a:t> </a:t>
            </a:r>
            <a:r>
              <a:rPr lang="en-US" sz="1800" b="1" i="1" u="sng" dirty="0" err="1">
                <a:cs typeface="Times New Roman" panose="02020603050405020304" pitchFamily="18" charset="0"/>
              </a:rPr>
              <a:t>các</a:t>
            </a:r>
            <a:r>
              <a:rPr lang="en-US" sz="1800" b="1" i="1" u="sng" dirty="0">
                <a:cs typeface="Times New Roman" panose="02020603050405020304" pitchFamily="18" charset="0"/>
              </a:rPr>
              <a:t> </a:t>
            </a:r>
            <a:r>
              <a:rPr lang="en-US" sz="1800" b="1" i="1" u="sng" dirty="0" err="1">
                <a:cs typeface="Times New Roman" panose="02020603050405020304" pitchFamily="18" charset="0"/>
              </a:rPr>
              <a:t>làng</a:t>
            </a:r>
            <a:r>
              <a:rPr lang="en-US" sz="1800" b="1" i="1" u="sng" dirty="0">
                <a:cs typeface="Times New Roman" panose="02020603050405020304" pitchFamily="18" charset="0"/>
              </a:rPr>
              <a:t> </a:t>
            </a:r>
            <a:r>
              <a:rPr lang="en-US" sz="1800" b="1" i="1" u="sng" dirty="0" err="1">
                <a:cs typeface="Times New Roman" panose="02020603050405020304" pitchFamily="18" charset="0"/>
              </a:rPr>
              <a:t>nghề</a:t>
            </a:r>
            <a:r>
              <a:rPr lang="en-US" sz="1800" b="1" i="1" u="sng" dirty="0">
                <a:cs typeface="Times New Roman" panose="02020603050405020304" pitchFamily="18" charset="0"/>
              </a:rPr>
              <a:t> </a:t>
            </a:r>
            <a:r>
              <a:rPr lang="en-US" sz="1800" b="1" i="1" u="sng" dirty="0" err="1">
                <a:cs typeface="Times New Roman" panose="02020603050405020304" pitchFamily="18" charset="0"/>
              </a:rPr>
              <a:t>chế</a:t>
            </a:r>
            <a:r>
              <a:rPr lang="en-US" sz="1800" b="1" i="1" u="sng" dirty="0">
                <a:cs typeface="Times New Roman" panose="02020603050405020304" pitchFamily="18" charset="0"/>
              </a:rPr>
              <a:t> </a:t>
            </a:r>
            <a:r>
              <a:rPr lang="en-US" sz="1800" b="1" i="1" u="sng" dirty="0" err="1">
                <a:cs typeface="Times New Roman" panose="02020603050405020304" pitchFamily="18" charset="0"/>
              </a:rPr>
              <a:t>biến</a:t>
            </a:r>
            <a:r>
              <a:rPr lang="en-US" sz="1800" b="1" i="1" u="sng" dirty="0">
                <a:cs typeface="Times New Roman" panose="02020603050405020304" pitchFamily="18" charset="0"/>
              </a:rPr>
              <a:t> </a:t>
            </a:r>
            <a:r>
              <a:rPr lang="en-US" sz="1800" b="1" i="1" u="sng" dirty="0" err="1">
                <a:cs typeface="Times New Roman" panose="02020603050405020304" pitchFamily="18" charset="0"/>
              </a:rPr>
              <a:t>nông</a:t>
            </a:r>
            <a:r>
              <a:rPr lang="en-US" sz="1800" b="1" i="1" u="sng" dirty="0">
                <a:cs typeface="Times New Roman" panose="02020603050405020304" pitchFamily="18" charset="0"/>
              </a:rPr>
              <a:t> </a:t>
            </a:r>
            <a:r>
              <a:rPr lang="en-US" sz="1800" b="1" i="1" u="sng" dirty="0" err="1">
                <a:cs typeface="Times New Roman" panose="02020603050405020304" pitchFamily="18" charset="0"/>
              </a:rPr>
              <a:t>sản</a:t>
            </a:r>
            <a:r>
              <a:rPr lang="en-US" sz="1800" b="1" i="1" u="sng" dirty="0">
                <a:cs typeface="Times New Roman" panose="02020603050405020304" pitchFamily="18" charset="0"/>
              </a:rPr>
              <a:t>, </a:t>
            </a:r>
            <a:r>
              <a:rPr lang="en-US" sz="1800" b="1" i="1" u="sng" dirty="0" err="1">
                <a:cs typeface="Times New Roman" panose="02020603050405020304" pitchFamily="18" charset="0"/>
              </a:rPr>
              <a:t>thực</a:t>
            </a:r>
            <a:r>
              <a:rPr lang="en-US" sz="1800" b="1" i="1" u="sng" dirty="0">
                <a:cs typeface="Times New Roman" panose="02020603050405020304" pitchFamily="18" charset="0"/>
              </a:rPr>
              <a:t> </a:t>
            </a:r>
            <a:r>
              <a:rPr lang="en-US" sz="1800" b="1" i="1" u="sng" dirty="0" err="1">
                <a:cs typeface="Times New Roman" panose="02020603050405020304" pitchFamily="18" charset="0"/>
              </a:rPr>
              <a:t>phẩm</a:t>
            </a:r>
            <a:r>
              <a:rPr lang="en-US" sz="1800" b="1" i="1" u="sng" dirty="0">
                <a:cs typeface="Times New Roman" panose="02020603050405020304" pitchFamily="18" charset="0"/>
              </a:rPr>
              <a:t> </a:t>
            </a:r>
            <a:r>
              <a:rPr lang="en-US" sz="1800" b="1" i="1" u="sng" dirty="0" err="1">
                <a:cs typeface="Times New Roman" panose="02020603050405020304" pitchFamily="18" charset="0"/>
              </a:rPr>
              <a:t>và</a:t>
            </a:r>
            <a:r>
              <a:rPr lang="en-US" sz="1800" b="1" i="1" u="sng" dirty="0">
                <a:cs typeface="Times New Roman" panose="02020603050405020304" pitchFamily="18" charset="0"/>
              </a:rPr>
              <a:t> </a:t>
            </a:r>
            <a:r>
              <a:rPr lang="en-US" sz="1800" b="1" i="1" u="sng" dirty="0" err="1">
                <a:cs typeface="Times New Roman" panose="02020603050405020304" pitchFamily="18" charset="0"/>
              </a:rPr>
              <a:t>giết</a:t>
            </a:r>
            <a:r>
              <a:rPr lang="en-US" sz="1800" b="1" i="1" u="sng" dirty="0">
                <a:cs typeface="Times New Roman" panose="02020603050405020304" pitchFamily="18" charset="0"/>
              </a:rPr>
              <a:t> </a:t>
            </a:r>
            <a:r>
              <a:rPr lang="en-US" sz="1800" b="1" i="1" u="sng" dirty="0" err="1">
                <a:cs typeface="Times New Roman" panose="02020603050405020304" pitchFamily="18" charset="0"/>
              </a:rPr>
              <a:t>mổ</a:t>
            </a:r>
            <a:endParaRPr lang="en-US" sz="1800" b="1" i="1" u="sng" dirty="0">
              <a:cs typeface="Times New Roman" panose="02020603050405020304" pitchFamily="18" charset="0"/>
            </a:endParaRPr>
          </a:p>
        </p:txBody>
      </p:sp>
      <p:sp>
        <p:nvSpPr>
          <p:cNvPr id="4" name="TextBox 3">
            <a:extLst>
              <a:ext uri="{FF2B5EF4-FFF2-40B4-BE49-F238E27FC236}">
                <a16:creationId xmlns:a16="http://schemas.microsoft.com/office/drawing/2014/main" id="{96986F93-0558-E81B-C073-504B27471470}"/>
              </a:ext>
            </a:extLst>
          </p:cNvPr>
          <p:cNvSpPr txBox="1"/>
          <p:nvPr/>
        </p:nvSpPr>
        <p:spPr>
          <a:xfrm>
            <a:off x="247118" y="1787578"/>
            <a:ext cx="6098458" cy="1323439"/>
          </a:xfrm>
          <a:prstGeom prst="rect">
            <a:avLst/>
          </a:prstGeom>
          <a:noFill/>
        </p:spPr>
        <p:txBody>
          <a:bodyPr wrap="square">
            <a:spAutoFit/>
          </a:bodyPr>
          <a:lstStyle/>
          <a:p>
            <a:pPr algn="just">
              <a:buNone/>
            </a:pPr>
            <a:r>
              <a:rPr lang="vi-VN" sz="1600" b="1" dirty="0"/>
              <a:t>Phong Khê (phường Phong Khê, TP Bắc Ninh)</a:t>
            </a:r>
          </a:p>
          <a:p>
            <a:pPr algn="just">
              <a:buFont typeface="Arial" panose="020B0604020202020204" pitchFamily="34" charset="0"/>
              <a:buChar char="•"/>
            </a:pPr>
            <a:r>
              <a:rPr lang="vi-VN" sz="1600" b="1" dirty="0"/>
              <a:t>Loại hình: Tái chế giấy phế liệu, làm giấy công nghiệp</a:t>
            </a:r>
          </a:p>
          <a:p>
            <a:pPr algn="just">
              <a:buFont typeface="Arial" panose="020B0604020202020204" pitchFamily="34" charset="0"/>
              <a:buChar char="•"/>
            </a:pPr>
            <a:r>
              <a:rPr lang="vi-VN" sz="1600" b="1" dirty="0"/>
              <a:t>Quy mô: Hơn 200 cơ sở sản xuất, là làng nghề tái chế giấy lớn nhất miền Bắc</a:t>
            </a:r>
          </a:p>
          <a:p>
            <a:pPr algn="just">
              <a:buFont typeface="Arial" panose="020B0604020202020204" pitchFamily="34" charset="0"/>
              <a:buChar char="•"/>
            </a:pPr>
            <a:r>
              <a:rPr lang="vi-VN" sz="1600" b="1" dirty="0"/>
              <a:t>Sản phẩm: Giấy vàng mã, giấy carton, giấy viết, bao bì</a:t>
            </a:r>
          </a:p>
        </p:txBody>
      </p:sp>
      <p:sp>
        <p:nvSpPr>
          <p:cNvPr id="6" name="TextBox 5">
            <a:extLst>
              <a:ext uri="{FF2B5EF4-FFF2-40B4-BE49-F238E27FC236}">
                <a16:creationId xmlns:a16="http://schemas.microsoft.com/office/drawing/2014/main" id="{FF4CA10B-F66B-5CAA-6F5D-684FBFA120C3}"/>
              </a:ext>
            </a:extLst>
          </p:cNvPr>
          <p:cNvSpPr txBox="1"/>
          <p:nvPr/>
        </p:nvSpPr>
        <p:spPr>
          <a:xfrm>
            <a:off x="1579962" y="3208375"/>
            <a:ext cx="6098458" cy="1077218"/>
          </a:xfrm>
          <a:prstGeom prst="rect">
            <a:avLst/>
          </a:prstGeom>
          <a:noFill/>
        </p:spPr>
        <p:txBody>
          <a:bodyPr wrap="square">
            <a:spAutoFit/>
          </a:bodyPr>
          <a:lstStyle/>
          <a:p>
            <a:pPr>
              <a:buNone/>
            </a:pPr>
            <a:r>
              <a:rPr lang="vi-VN" sz="1600" b="1" dirty="0"/>
              <a:t>Dương Ổ (phường Phong Khê, TP Bắc Ninh)</a:t>
            </a:r>
          </a:p>
          <a:p>
            <a:pPr>
              <a:buFont typeface="Arial" panose="020B0604020202020204" pitchFamily="34" charset="0"/>
              <a:buChar char="•"/>
            </a:pPr>
            <a:r>
              <a:rPr lang="vi-VN" sz="1600" b="1" dirty="0"/>
              <a:t>Loại hình: Tái chế giấy và in ấn bao bì</a:t>
            </a:r>
          </a:p>
          <a:p>
            <a:pPr>
              <a:buFont typeface="Arial" panose="020B0604020202020204" pitchFamily="34" charset="0"/>
              <a:buChar char="•"/>
            </a:pPr>
            <a:r>
              <a:rPr lang="vi-VN" sz="1600" b="1" dirty="0"/>
              <a:t>Quy mô: Gần 100 cơ sở tái chế và in ấn</a:t>
            </a:r>
          </a:p>
          <a:p>
            <a:pPr>
              <a:buFont typeface="Arial" panose="020B0604020202020204" pitchFamily="34" charset="0"/>
              <a:buChar char="•"/>
            </a:pPr>
            <a:r>
              <a:rPr lang="vi-VN" sz="1600" b="1" dirty="0"/>
              <a:t>Sản phẩm: Giấy in, bao bì, giấy carton</a:t>
            </a:r>
          </a:p>
        </p:txBody>
      </p:sp>
      <p:sp>
        <p:nvSpPr>
          <p:cNvPr id="8" name="TextBox 7">
            <a:extLst>
              <a:ext uri="{FF2B5EF4-FFF2-40B4-BE49-F238E27FC236}">
                <a16:creationId xmlns:a16="http://schemas.microsoft.com/office/drawing/2014/main" id="{85BB89B2-8A74-D2E1-3EBC-9F5289EF235E}"/>
              </a:ext>
            </a:extLst>
          </p:cNvPr>
          <p:cNvSpPr txBox="1"/>
          <p:nvPr/>
        </p:nvSpPr>
        <p:spPr>
          <a:xfrm>
            <a:off x="247118" y="4382951"/>
            <a:ext cx="6098458" cy="1077218"/>
          </a:xfrm>
          <a:prstGeom prst="rect">
            <a:avLst/>
          </a:prstGeom>
          <a:noFill/>
        </p:spPr>
        <p:txBody>
          <a:bodyPr wrap="square">
            <a:spAutoFit/>
          </a:bodyPr>
          <a:lstStyle/>
          <a:p>
            <a:pPr>
              <a:buNone/>
            </a:pPr>
            <a:r>
              <a:rPr lang="vi-VN" sz="1600" b="1" dirty="0"/>
              <a:t>Hương Vân (xã Hương Sơn, huyện Mỹ Đức, Hà Nội)</a:t>
            </a:r>
          </a:p>
          <a:p>
            <a:pPr>
              <a:buFont typeface="Arial" panose="020B0604020202020204" pitchFamily="34" charset="0"/>
              <a:buChar char="•"/>
            </a:pPr>
            <a:r>
              <a:rPr lang="vi-VN" sz="1600" b="1" dirty="0"/>
              <a:t>Loại hình: Làm giấy dó truyền thống</a:t>
            </a:r>
          </a:p>
          <a:p>
            <a:pPr>
              <a:buFont typeface="Arial" panose="020B0604020202020204" pitchFamily="34" charset="0"/>
              <a:buChar char="•"/>
            </a:pPr>
            <a:r>
              <a:rPr lang="vi-VN" sz="1600" b="1" dirty="0"/>
              <a:t>Sản phẩm: Giấy dó, giấy thủ công phục vụ thư pháp, hội họa, cúng lễ</a:t>
            </a:r>
          </a:p>
        </p:txBody>
      </p:sp>
      <p:sp>
        <p:nvSpPr>
          <p:cNvPr id="10" name="TextBox 9">
            <a:extLst>
              <a:ext uri="{FF2B5EF4-FFF2-40B4-BE49-F238E27FC236}">
                <a16:creationId xmlns:a16="http://schemas.microsoft.com/office/drawing/2014/main" id="{3405BF94-097E-E479-657B-93D3D42E85F8}"/>
              </a:ext>
            </a:extLst>
          </p:cNvPr>
          <p:cNvSpPr txBox="1"/>
          <p:nvPr/>
        </p:nvSpPr>
        <p:spPr>
          <a:xfrm>
            <a:off x="1509015" y="5534560"/>
            <a:ext cx="6098458" cy="1077218"/>
          </a:xfrm>
          <a:prstGeom prst="rect">
            <a:avLst/>
          </a:prstGeom>
          <a:noFill/>
        </p:spPr>
        <p:txBody>
          <a:bodyPr wrap="square">
            <a:spAutoFit/>
          </a:bodyPr>
          <a:lstStyle/>
          <a:p>
            <a:pPr>
              <a:buNone/>
            </a:pPr>
            <a:r>
              <a:rPr lang="en-US" sz="1600" b="1" dirty="0" err="1"/>
              <a:t>Làng</a:t>
            </a:r>
            <a:r>
              <a:rPr lang="en-US" sz="1600" b="1" dirty="0"/>
              <a:t> </a:t>
            </a:r>
            <a:r>
              <a:rPr lang="en-US" sz="1600" b="1" dirty="0" err="1"/>
              <a:t>nghề</a:t>
            </a:r>
            <a:r>
              <a:rPr lang="en-US" sz="1600" b="1" dirty="0"/>
              <a:t> Xuân Lai (</a:t>
            </a:r>
            <a:r>
              <a:rPr lang="en-US" sz="1600" b="1" dirty="0" err="1"/>
              <a:t>xã</a:t>
            </a:r>
            <a:r>
              <a:rPr lang="en-US" sz="1600" b="1" dirty="0"/>
              <a:t> Xuân Lai, </a:t>
            </a:r>
            <a:r>
              <a:rPr lang="en-US" sz="1600" b="1" dirty="0" err="1"/>
              <a:t>huyện</a:t>
            </a:r>
            <a:r>
              <a:rPr lang="en-US" sz="1600" b="1" dirty="0"/>
              <a:t> Gia Bình, Bắc Ninh)</a:t>
            </a:r>
          </a:p>
          <a:p>
            <a:pPr>
              <a:buFont typeface="Arial" panose="020B0604020202020204" pitchFamily="34" charset="0"/>
              <a:buChar char="•"/>
            </a:pPr>
            <a:r>
              <a:rPr lang="en-US" sz="1600" b="1" dirty="0" err="1"/>
              <a:t>Loại</a:t>
            </a:r>
            <a:r>
              <a:rPr lang="en-US" sz="1600" b="1" dirty="0"/>
              <a:t> </a:t>
            </a:r>
            <a:r>
              <a:rPr lang="en-US" sz="1600" b="1" dirty="0" err="1"/>
              <a:t>hình</a:t>
            </a:r>
            <a:r>
              <a:rPr lang="en-US" sz="1600" b="1" dirty="0"/>
              <a:t>: </a:t>
            </a:r>
            <a:r>
              <a:rPr lang="en-US" sz="1600" b="1" dirty="0" err="1"/>
              <a:t>Làm</a:t>
            </a:r>
            <a:r>
              <a:rPr lang="en-US" sz="1600" b="1" dirty="0"/>
              <a:t> </a:t>
            </a:r>
            <a:r>
              <a:rPr lang="en-US" sz="1600" b="1" dirty="0" err="1"/>
              <a:t>giấy</a:t>
            </a:r>
            <a:r>
              <a:rPr lang="en-US" sz="1600" b="1" dirty="0"/>
              <a:t> </a:t>
            </a:r>
            <a:r>
              <a:rPr lang="en-US" sz="1600" b="1" dirty="0" err="1"/>
              <a:t>và</a:t>
            </a:r>
            <a:r>
              <a:rPr lang="en-US" sz="1600" b="1" dirty="0"/>
              <a:t> </a:t>
            </a:r>
            <a:r>
              <a:rPr lang="en-US" sz="1600" b="1" dirty="0" err="1"/>
              <a:t>tre</a:t>
            </a:r>
            <a:r>
              <a:rPr lang="en-US" sz="1600" b="1" dirty="0"/>
              <a:t> </a:t>
            </a:r>
            <a:r>
              <a:rPr lang="en-US" sz="1600" b="1" dirty="0" err="1"/>
              <a:t>ép</a:t>
            </a:r>
            <a:r>
              <a:rPr lang="en-US" sz="1600" b="1" dirty="0"/>
              <a:t> </a:t>
            </a:r>
            <a:r>
              <a:rPr lang="en-US" sz="1600" b="1" dirty="0" err="1"/>
              <a:t>giấy</a:t>
            </a:r>
            <a:r>
              <a:rPr lang="en-US" sz="1600" b="1" dirty="0"/>
              <a:t> </a:t>
            </a:r>
            <a:r>
              <a:rPr lang="en-US" sz="1600" b="1" dirty="0" err="1"/>
              <a:t>thủ</a:t>
            </a:r>
            <a:r>
              <a:rPr lang="en-US" sz="1600" b="1" dirty="0"/>
              <a:t> </a:t>
            </a:r>
            <a:r>
              <a:rPr lang="en-US" sz="1600" b="1" dirty="0" err="1"/>
              <a:t>công</a:t>
            </a:r>
            <a:endParaRPr lang="en-US" sz="1600" b="1" dirty="0"/>
          </a:p>
          <a:p>
            <a:pPr>
              <a:buFont typeface="Arial" panose="020B0604020202020204" pitchFamily="34" charset="0"/>
              <a:buChar char="•"/>
            </a:pPr>
            <a:r>
              <a:rPr lang="en-US" sz="1600" b="1" dirty="0" err="1"/>
              <a:t>Sản</a:t>
            </a:r>
            <a:r>
              <a:rPr lang="en-US" sz="1600" b="1" dirty="0"/>
              <a:t> </a:t>
            </a:r>
            <a:r>
              <a:rPr lang="en-US" sz="1600" b="1" dirty="0" err="1"/>
              <a:t>phẩm</a:t>
            </a:r>
            <a:r>
              <a:rPr lang="en-US" sz="1600" b="1" dirty="0"/>
              <a:t>: </a:t>
            </a:r>
            <a:r>
              <a:rPr lang="en-US" sz="1600" b="1" dirty="0" err="1"/>
              <a:t>Giấy</a:t>
            </a:r>
            <a:r>
              <a:rPr lang="en-US" sz="1600" b="1" dirty="0"/>
              <a:t> </a:t>
            </a:r>
            <a:r>
              <a:rPr lang="en-US" sz="1600" b="1" dirty="0" err="1"/>
              <a:t>thủ</a:t>
            </a:r>
            <a:r>
              <a:rPr lang="en-US" sz="1600" b="1" dirty="0"/>
              <a:t> </a:t>
            </a:r>
            <a:r>
              <a:rPr lang="en-US" sz="1600" b="1" dirty="0" err="1"/>
              <a:t>công</a:t>
            </a:r>
            <a:r>
              <a:rPr lang="en-US" sz="1600" b="1" dirty="0"/>
              <a:t> </a:t>
            </a:r>
            <a:r>
              <a:rPr lang="en-US" sz="1600" b="1" dirty="0" err="1"/>
              <a:t>để</a:t>
            </a:r>
            <a:r>
              <a:rPr lang="en-US" sz="1600" b="1" dirty="0"/>
              <a:t> </a:t>
            </a:r>
            <a:r>
              <a:rPr lang="en-US" sz="1600" b="1" dirty="0" err="1"/>
              <a:t>làm</a:t>
            </a:r>
            <a:r>
              <a:rPr lang="en-US" sz="1600" b="1" dirty="0"/>
              <a:t> </a:t>
            </a:r>
            <a:r>
              <a:rPr lang="en-US" sz="1600" b="1" dirty="0" err="1"/>
              <a:t>quạt</a:t>
            </a:r>
            <a:r>
              <a:rPr lang="en-US" sz="1600" b="1" dirty="0"/>
              <a:t>, </a:t>
            </a:r>
            <a:r>
              <a:rPr lang="en-US" sz="1600" b="1" dirty="0" err="1"/>
              <a:t>tranh</a:t>
            </a:r>
            <a:r>
              <a:rPr lang="en-US" sz="1600" b="1" dirty="0"/>
              <a:t> </a:t>
            </a:r>
            <a:r>
              <a:rPr lang="en-US" sz="1600" b="1" dirty="0" err="1"/>
              <a:t>dân</a:t>
            </a:r>
            <a:r>
              <a:rPr lang="en-US" sz="1600" b="1" dirty="0"/>
              <a:t> </a:t>
            </a:r>
            <a:r>
              <a:rPr lang="en-US" sz="1600" b="1" dirty="0" err="1"/>
              <a:t>gian</a:t>
            </a:r>
            <a:r>
              <a:rPr lang="en-US" sz="1600" b="1" dirty="0"/>
              <a:t>, </a:t>
            </a:r>
            <a:r>
              <a:rPr lang="en-US" sz="1600" b="1" dirty="0" err="1"/>
              <a:t>vật</a:t>
            </a:r>
            <a:r>
              <a:rPr lang="en-US" sz="1600" b="1" dirty="0"/>
              <a:t> </a:t>
            </a:r>
            <a:r>
              <a:rPr lang="en-US" sz="1600" b="1" dirty="0" err="1"/>
              <a:t>phẩm</a:t>
            </a:r>
            <a:r>
              <a:rPr lang="en-US" sz="1600" b="1" dirty="0"/>
              <a:t> </a:t>
            </a:r>
            <a:r>
              <a:rPr lang="en-US" sz="1600" b="1" dirty="0" err="1"/>
              <a:t>thờ</a:t>
            </a:r>
            <a:r>
              <a:rPr lang="en-US" sz="1600" b="1" dirty="0"/>
              <a:t> </a:t>
            </a:r>
            <a:r>
              <a:rPr lang="en-US" sz="1600" b="1" dirty="0" err="1"/>
              <a:t>cúng</a:t>
            </a:r>
            <a:endParaRPr lang="en-US" sz="1600" b="1" dirty="0"/>
          </a:p>
        </p:txBody>
      </p:sp>
      <p:pic>
        <p:nvPicPr>
          <p:cNvPr id="12" name="Picture 11">
            <a:extLst>
              <a:ext uri="{FF2B5EF4-FFF2-40B4-BE49-F238E27FC236}">
                <a16:creationId xmlns:a16="http://schemas.microsoft.com/office/drawing/2014/main" id="{DB7572C0-CAC2-BCD2-0721-08C2589031A8}"/>
              </a:ext>
            </a:extLst>
          </p:cNvPr>
          <p:cNvPicPr>
            <a:picLocks noChangeAspect="1"/>
          </p:cNvPicPr>
          <p:nvPr/>
        </p:nvPicPr>
        <p:blipFill>
          <a:blip r:embed="rId3"/>
          <a:stretch>
            <a:fillRect/>
          </a:stretch>
        </p:blipFill>
        <p:spPr>
          <a:xfrm>
            <a:off x="7919182" y="4210510"/>
            <a:ext cx="3156858" cy="2090222"/>
          </a:xfrm>
          <a:prstGeom prst="rect">
            <a:avLst/>
          </a:prstGeom>
        </p:spPr>
      </p:pic>
      <p:pic>
        <p:nvPicPr>
          <p:cNvPr id="2050" name="Picture 2">
            <a:extLst>
              <a:ext uri="{FF2B5EF4-FFF2-40B4-BE49-F238E27FC236}">
                <a16:creationId xmlns:a16="http://schemas.microsoft.com/office/drawing/2014/main" id="{0D512C71-449E-B662-269F-AD6315544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2680" y="1428636"/>
            <a:ext cx="4249861" cy="238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725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A36AB7C4-1740-F68E-643E-941194C3196B}"/>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669248D7-D54D-5756-6AD5-2A7686FB2F8E}"/>
              </a:ext>
            </a:extLst>
          </p:cNvPr>
          <p:cNvSpPr txBox="1">
            <a:spLocks noGrp="1"/>
          </p:cNvSpPr>
          <p:nvPr>
            <p:ph type="ctrTitle"/>
          </p:nvPr>
        </p:nvSpPr>
        <p:spPr>
          <a:xfrm>
            <a:off x="247118" y="299747"/>
            <a:ext cx="8764147" cy="650000"/>
          </a:xfrm>
          <a:prstGeom prst="rect">
            <a:avLst/>
          </a:prstGeom>
          <a:noFill/>
          <a:ln>
            <a:noFill/>
          </a:ln>
        </p:spPr>
        <p:txBody>
          <a:bodyPr spcFirstLastPara="1" wrap="square" lIns="121900" tIns="121900" rIns="121900" bIns="121900" anchor="t" anchorCtr="0">
            <a:noAutofit/>
          </a:bodyPr>
          <a:lstStyle/>
          <a:p>
            <a:pPr lvl="0" algn="l">
              <a:buSzPts val="2400"/>
            </a:pPr>
            <a:r>
              <a:rPr lang="en-US" sz="2800" dirty="0"/>
              <a:t>Ô </a:t>
            </a:r>
            <a:r>
              <a:rPr lang="en-US" sz="2800" dirty="0" err="1"/>
              <a:t>nhiễm</a:t>
            </a:r>
            <a:r>
              <a:rPr lang="en-US" sz="2800" dirty="0"/>
              <a:t> </a:t>
            </a:r>
            <a:r>
              <a:rPr lang="en-US" sz="2800" dirty="0" err="1"/>
              <a:t>Không</a:t>
            </a:r>
            <a:r>
              <a:rPr lang="en-US" sz="2800" dirty="0"/>
              <a:t> </a:t>
            </a:r>
            <a:r>
              <a:rPr lang="en-US" sz="2800" dirty="0" err="1"/>
              <a:t>khí</a:t>
            </a:r>
            <a:r>
              <a:rPr lang="en-US" sz="2800" dirty="0"/>
              <a:t> </a:t>
            </a:r>
            <a:r>
              <a:rPr lang="en-US" sz="2800" dirty="0" err="1"/>
              <a:t>tại</a:t>
            </a:r>
            <a:r>
              <a:rPr lang="en-US" sz="2800" dirty="0"/>
              <a:t> </a:t>
            </a:r>
            <a:r>
              <a:rPr lang="en-US" sz="2800" dirty="0" err="1"/>
              <a:t>các</a:t>
            </a:r>
            <a:r>
              <a:rPr lang="en-US" sz="2800" dirty="0"/>
              <a:t> </a:t>
            </a:r>
            <a:r>
              <a:rPr lang="en-US" sz="2800" dirty="0" err="1"/>
              <a:t>làng</a:t>
            </a:r>
            <a:r>
              <a:rPr lang="en-US" sz="2800" dirty="0"/>
              <a:t> </a:t>
            </a:r>
            <a:r>
              <a:rPr lang="en-US" sz="2800" dirty="0" err="1"/>
              <a:t>nghề</a:t>
            </a:r>
            <a:endParaRPr lang="en-US" sz="2800" dirty="0"/>
          </a:p>
        </p:txBody>
      </p:sp>
      <p:sp>
        <p:nvSpPr>
          <p:cNvPr id="236" name="Google Shape;236;p1">
            <a:extLst>
              <a:ext uri="{FF2B5EF4-FFF2-40B4-BE49-F238E27FC236}">
                <a16:creationId xmlns:a16="http://schemas.microsoft.com/office/drawing/2014/main" id="{680F7F1E-1BE7-1016-D6D2-D861F1C5A9F2}"/>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60646D8E-A0C8-09C0-5FD1-DEF51392361C}"/>
              </a:ext>
            </a:extLst>
          </p:cNvPr>
          <p:cNvSpPr txBox="1"/>
          <p:nvPr/>
        </p:nvSpPr>
        <p:spPr>
          <a:xfrm>
            <a:off x="609600" y="1016526"/>
            <a:ext cx="10972800" cy="2308324"/>
          </a:xfrm>
          <a:prstGeom prst="rect">
            <a:avLst/>
          </a:prstGeom>
          <a:noFill/>
        </p:spPr>
        <p:txBody>
          <a:bodyPr wrap="square">
            <a:spAutoFit/>
          </a:bodyPr>
          <a:lstStyle/>
          <a:p>
            <a:pPr algn="just">
              <a:buNone/>
            </a:pPr>
            <a:r>
              <a:rPr lang="vi-VN" sz="1600" b="1" dirty="0"/>
              <a:t>Nguyên nhân gây ô nhiễm không khí tại làng nghề</a:t>
            </a:r>
          </a:p>
          <a:p>
            <a:pPr algn="just">
              <a:buNone/>
            </a:pPr>
            <a:r>
              <a:rPr lang="vi-VN" sz="1600" dirty="0"/>
              <a:t>Các làng nghề ở Việt Nam chủ yếu sử dụng </a:t>
            </a:r>
            <a:r>
              <a:rPr lang="vi-VN" sz="1600" b="1" dirty="0"/>
              <a:t>nhiên liệu truyền thống</a:t>
            </a:r>
            <a:r>
              <a:rPr lang="vi-VN" sz="1600" dirty="0"/>
              <a:t> như than đá, củi, dầu DO/FO trong các lò đốt, lò hơi, nấu kim loại, lò nung gốm hoặc đốt rác thải để tiết kiệm chi phí. Nhiều cơ sở </a:t>
            </a:r>
            <a:r>
              <a:rPr lang="vi-VN" sz="1600" b="1" dirty="0"/>
              <a:t>không có hệ thống xử lý khí thải</a:t>
            </a:r>
            <a:r>
              <a:rPr lang="vi-VN" sz="1600" dirty="0"/>
              <a:t>, hoặc chỉ có xử lý sơ sài.</a:t>
            </a:r>
          </a:p>
          <a:p>
            <a:pPr algn="just">
              <a:buNone/>
            </a:pPr>
            <a:r>
              <a:rPr lang="vi-VN" sz="1600" dirty="0"/>
              <a:t>Nguồn phát sinh chính:</a:t>
            </a:r>
          </a:p>
          <a:p>
            <a:pPr marL="633413" lvl="3" algn="just">
              <a:buFont typeface="Arial" panose="020B0604020202020204" pitchFamily="34" charset="0"/>
              <a:buChar char="•"/>
            </a:pPr>
            <a:r>
              <a:rPr lang="vi-VN" sz="1600" b="1" dirty="0"/>
              <a:t>Lò hơi</a:t>
            </a:r>
            <a:r>
              <a:rPr lang="vi-VN" sz="1600" dirty="0"/>
              <a:t> tại làng nghề giấy, gốm, tái chế kim loại</a:t>
            </a:r>
          </a:p>
          <a:p>
            <a:pPr marL="633413" lvl="3" algn="just">
              <a:buFont typeface="Arial" panose="020B0604020202020204" pitchFamily="34" charset="0"/>
              <a:buChar char="•"/>
            </a:pPr>
            <a:r>
              <a:rPr lang="vi-VN" sz="1600" b="1" dirty="0"/>
              <a:t>Lò đốt thủ công</a:t>
            </a:r>
            <a:r>
              <a:rPr lang="vi-VN" sz="1600" dirty="0"/>
              <a:t> (dùng trong làm hương, nhôm, đồng, bún...)</a:t>
            </a:r>
          </a:p>
          <a:p>
            <a:pPr marL="633413" lvl="3" algn="just">
              <a:buFont typeface="Arial" panose="020B0604020202020204" pitchFamily="34" charset="0"/>
              <a:buChar char="•"/>
            </a:pPr>
            <a:r>
              <a:rPr lang="vi-VN" sz="1600" b="1" dirty="0"/>
              <a:t>Hoạt động sấy khô bằng than/củi</a:t>
            </a:r>
            <a:endParaRPr lang="vi-VN" sz="1600" dirty="0"/>
          </a:p>
          <a:p>
            <a:pPr marL="633413" lvl="4" algn="just">
              <a:buFont typeface="Arial" panose="020B0604020202020204" pitchFamily="34" charset="0"/>
              <a:buChar char="•"/>
            </a:pPr>
            <a:r>
              <a:rPr lang="vi-VN" sz="1600" b="1" dirty="0"/>
              <a:t>Bụi từ nghiền, trộn, nấu, đúc</a:t>
            </a:r>
            <a:endParaRPr lang="vi-VN" sz="1600" dirty="0"/>
          </a:p>
        </p:txBody>
      </p:sp>
      <p:graphicFrame>
        <p:nvGraphicFramePr>
          <p:cNvPr id="15" name="Table 14">
            <a:extLst>
              <a:ext uri="{FF2B5EF4-FFF2-40B4-BE49-F238E27FC236}">
                <a16:creationId xmlns:a16="http://schemas.microsoft.com/office/drawing/2014/main" id="{516FC4C1-8F95-1474-4242-128249BD8C2C}"/>
              </a:ext>
            </a:extLst>
          </p:cNvPr>
          <p:cNvGraphicFramePr>
            <a:graphicFrameLocks noGrp="1"/>
          </p:cNvGraphicFramePr>
          <p:nvPr>
            <p:extLst>
              <p:ext uri="{D42A27DB-BD31-4B8C-83A1-F6EECF244321}">
                <p14:modId xmlns:p14="http://schemas.microsoft.com/office/powerpoint/2010/main" val="2468521637"/>
              </p:ext>
            </p:extLst>
          </p:nvPr>
        </p:nvGraphicFramePr>
        <p:xfrm>
          <a:off x="415926" y="3878410"/>
          <a:ext cx="11360148" cy="2895600"/>
        </p:xfrm>
        <a:graphic>
          <a:graphicData uri="http://schemas.openxmlformats.org/drawingml/2006/table">
            <a:tbl>
              <a:tblPr/>
              <a:tblGrid>
                <a:gridCol w="2840037">
                  <a:extLst>
                    <a:ext uri="{9D8B030D-6E8A-4147-A177-3AD203B41FA5}">
                      <a16:colId xmlns:a16="http://schemas.microsoft.com/office/drawing/2014/main" val="961091835"/>
                    </a:ext>
                  </a:extLst>
                </a:gridCol>
                <a:gridCol w="2840037">
                  <a:extLst>
                    <a:ext uri="{9D8B030D-6E8A-4147-A177-3AD203B41FA5}">
                      <a16:colId xmlns:a16="http://schemas.microsoft.com/office/drawing/2014/main" val="3595322331"/>
                    </a:ext>
                  </a:extLst>
                </a:gridCol>
                <a:gridCol w="2840037">
                  <a:extLst>
                    <a:ext uri="{9D8B030D-6E8A-4147-A177-3AD203B41FA5}">
                      <a16:colId xmlns:a16="http://schemas.microsoft.com/office/drawing/2014/main" val="3167131499"/>
                    </a:ext>
                  </a:extLst>
                </a:gridCol>
                <a:gridCol w="2840037">
                  <a:extLst>
                    <a:ext uri="{9D8B030D-6E8A-4147-A177-3AD203B41FA5}">
                      <a16:colId xmlns:a16="http://schemas.microsoft.com/office/drawing/2014/main" val="4070762857"/>
                    </a:ext>
                  </a:extLst>
                </a:gridCol>
              </a:tblGrid>
              <a:tr h="304800">
                <a:tc>
                  <a:txBody>
                    <a:bodyPr/>
                    <a:lstStyle/>
                    <a:p>
                      <a:r>
                        <a:rPr lang="en-US" sz="1400" b="1"/>
                        <a:t>Chất ô nhiễm</a:t>
                      </a:r>
                      <a:endParaRPr lang="en-US" sz="1400"/>
                    </a:p>
                  </a:txBody>
                  <a:tcPr anchor="ctr">
                    <a:lnL>
                      <a:noFill/>
                    </a:lnL>
                    <a:lnR>
                      <a:noFill/>
                    </a:lnR>
                    <a:lnT>
                      <a:noFill/>
                    </a:lnT>
                    <a:lnB>
                      <a:noFill/>
                    </a:lnB>
                    <a:noFill/>
                  </a:tcPr>
                </a:tc>
                <a:tc>
                  <a:txBody>
                    <a:bodyPr/>
                    <a:lstStyle/>
                    <a:p>
                      <a:r>
                        <a:rPr lang="en-US" sz="1400" b="1"/>
                        <a:t>Nguồn phát sinh</a:t>
                      </a:r>
                      <a:endParaRPr lang="en-US" sz="1400"/>
                    </a:p>
                  </a:txBody>
                  <a:tcPr anchor="ctr">
                    <a:lnL>
                      <a:noFill/>
                    </a:lnL>
                    <a:lnR>
                      <a:noFill/>
                    </a:lnR>
                    <a:lnT>
                      <a:noFill/>
                    </a:lnT>
                    <a:lnB>
                      <a:noFill/>
                    </a:lnB>
                    <a:noFill/>
                  </a:tcPr>
                </a:tc>
                <a:tc>
                  <a:txBody>
                    <a:bodyPr/>
                    <a:lstStyle/>
                    <a:p>
                      <a:r>
                        <a:rPr lang="en-US" sz="1400" b="1" dirty="0" err="1"/>
                        <a:t>Giá</a:t>
                      </a:r>
                      <a:r>
                        <a:rPr lang="en-US" sz="1400" b="1" dirty="0"/>
                        <a:t> </a:t>
                      </a:r>
                      <a:r>
                        <a:rPr lang="en-US" sz="1400" b="1" dirty="0" err="1"/>
                        <a:t>trị</a:t>
                      </a:r>
                      <a:r>
                        <a:rPr lang="en-US" sz="1400" b="1" dirty="0"/>
                        <a:t> </a:t>
                      </a:r>
                      <a:r>
                        <a:rPr lang="en-US" sz="1400" b="1" dirty="0" err="1"/>
                        <a:t>đo</a:t>
                      </a:r>
                      <a:r>
                        <a:rPr lang="en-US" sz="1400" b="1" dirty="0"/>
                        <a:t> </a:t>
                      </a:r>
                      <a:r>
                        <a:rPr lang="en-US" sz="1400" b="1" dirty="0" err="1"/>
                        <a:t>thực</a:t>
                      </a:r>
                      <a:r>
                        <a:rPr lang="en-US" sz="1400" b="1" dirty="0"/>
                        <a:t> </a:t>
                      </a:r>
                      <a:r>
                        <a:rPr lang="en-US" sz="1400" b="1" dirty="0" err="1"/>
                        <a:t>tế</a:t>
                      </a:r>
                      <a:r>
                        <a:rPr lang="en-US" sz="1400" b="1" dirty="0"/>
                        <a:t> (</a:t>
                      </a:r>
                      <a:r>
                        <a:rPr lang="en-US" sz="1400" b="1" dirty="0" err="1"/>
                        <a:t>minh</a:t>
                      </a:r>
                      <a:r>
                        <a:rPr lang="en-US" sz="1400" b="1" dirty="0"/>
                        <a:t> </a:t>
                      </a:r>
                      <a:r>
                        <a:rPr lang="en-US" sz="1400" b="1" dirty="0" err="1"/>
                        <a:t>họa</a:t>
                      </a:r>
                      <a:r>
                        <a:rPr lang="en-US" sz="1400" b="1" dirty="0"/>
                        <a:t>)</a:t>
                      </a:r>
                      <a:endParaRPr lang="en-US" sz="1400" dirty="0"/>
                    </a:p>
                  </a:txBody>
                  <a:tcPr anchor="ctr">
                    <a:lnL>
                      <a:noFill/>
                    </a:lnL>
                    <a:lnR>
                      <a:noFill/>
                    </a:lnR>
                    <a:lnT>
                      <a:noFill/>
                    </a:lnT>
                    <a:lnB>
                      <a:noFill/>
                    </a:lnB>
                    <a:noFill/>
                  </a:tcPr>
                </a:tc>
                <a:tc>
                  <a:txBody>
                    <a:bodyPr/>
                    <a:lstStyle/>
                    <a:p>
                      <a:r>
                        <a:rPr lang="en-US" sz="1400" b="1"/>
                        <a:t>So sánh với QCVN</a:t>
                      </a:r>
                      <a:endParaRPr lang="en-US" sz="1400"/>
                    </a:p>
                  </a:txBody>
                  <a:tcPr anchor="ctr">
                    <a:lnL>
                      <a:noFill/>
                    </a:lnL>
                    <a:lnR>
                      <a:noFill/>
                    </a:lnR>
                    <a:lnT>
                      <a:noFill/>
                    </a:lnT>
                    <a:lnB>
                      <a:noFill/>
                    </a:lnB>
                    <a:noFill/>
                  </a:tcPr>
                </a:tc>
                <a:extLst>
                  <a:ext uri="{0D108BD9-81ED-4DB2-BD59-A6C34878D82A}">
                    <a16:rowId xmlns:a16="http://schemas.microsoft.com/office/drawing/2014/main" val="2433205585"/>
                  </a:ext>
                </a:extLst>
              </a:tr>
              <a:tr h="518160">
                <a:tc>
                  <a:txBody>
                    <a:bodyPr/>
                    <a:lstStyle/>
                    <a:p>
                      <a:r>
                        <a:rPr lang="en-US" sz="1400" b="1"/>
                        <a:t>Bụi tổng (TSP, PM₁₀, PM₂.₅)</a:t>
                      </a:r>
                      <a:endParaRPr lang="en-US" sz="1400"/>
                    </a:p>
                  </a:txBody>
                  <a:tcPr anchor="ctr">
                    <a:lnL>
                      <a:noFill/>
                    </a:lnL>
                    <a:lnR>
                      <a:noFill/>
                    </a:lnR>
                    <a:lnT>
                      <a:noFill/>
                    </a:lnT>
                    <a:lnB>
                      <a:noFill/>
                    </a:lnB>
                    <a:noFill/>
                  </a:tcPr>
                </a:tc>
                <a:tc>
                  <a:txBody>
                    <a:bodyPr/>
                    <a:lstStyle/>
                    <a:p>
                      <a:r>
                        <a:rPr lang="en-US" sz="1400"/>
                        <a:t>Lò đốt, nghiền nguyên liệu</a:t>
                      </a:r>
                    </a:p>
                  </a:txBody>
                  <a:tcPr anchor="ctr">
                    <a:lnL>
                      <a:noFill/>
                    </a:lnL>
                    <a:lnR>
                      <a:noFill/>
                    </a:lnR>
                    <a:lnT>
                      <a:noFill/>
                    </a:lnT>
                    <a:lnB>
                      <a:noFill/>
                    </a:lnB>
                    <a:noFill/>
                  </a:tcPr>
                </a:tc>
                <a:tc>
                  <a:txBody>
                    <a:bodyPr/>
                    <a:lstStyle/>
                    <a:p>
                      <a:r>
                        <a:rPr lang="nn-NO" sz="1400"/>
                        <a:t>300–700 µg/m³ (tại Phong Khê, Đông Mai)</a:t>
                      </a:r>
                    </a:p>
                  </a:txBody>
                  <a:tcPr anchor="ctr">
                    <a:lnL>
                      <a:noFill/>
                    </a:lnL>
                    <a:lnR>
                      <a:noFill/>
                    </a:lnR>
                    <a:lnT>
                      <a:noFill/>
                    </a:lnT>
                    <a:lnB>
                      <a:noFill/>
                    </a:lnB>
                    <a:noFill/>
                  </a:tcPr>
                </a:tc>
                <a:tc>
                  <a:txBody>
                    <a:bodyPr/>
                    <a:lstStyle/>
                    <a:p>
                      <a:r>
                        <a:rPr lang="en-US" sz="1400"/>
                        <a:t>Gấp 3–7 lần giới hạn (QCVN: 100 µg/m³)</a:t>
                      </a:r>
                    </a:p>
                  </a:txBody>
                  <a:tcPr anchor="ctr">
                    <a:lnL>
                      <a:noFill/>
                    </a:lnL>
                    <a:lnR>
                      <a:noFill/>
                    </a:lnR>
                    <a:lnT>
                      <a:noFill/>
                    </a:lnT>
                    <a:lnB>
                      <a:noFill/>
                    </a:lnB>
                    <a:noFill/>
                  </a:tcPr>
                </a:tc>
                <a:extLst>
                  <a:ext uri="{0D108BD9-81ED-4DB2-BD59-A6C34878D82A}">
                    <a16:rowId xmlns:a16="http://schemas.microsoft.com/office/drawing/2014/main" val="2327655155"/>
                  </a:ext>
                </a:extLst>
              </a:tr>
              <a:tr h="518160">
                <a:tc>
                  <a:txBody>
                    <a:bodyPr/>
                    <a:lstStyle/>
                    <a:p>
                      <a:r>
                        <a:rPr lang="vi-VN" sz="1400" b="1"/>
                        <a:t>SO₂ (lưu huỳnh dioxide)</a:t>
                      </a:r>
                      <a:endParaRPr lang="vi-VN" sz="1400"/>
                    </a:p>
                  </a:txBody>
                  <a:tcPr anchor="ctr">
                    <a:lnL>
                      <a:noFill/>
                    </a:lnL>
                    <a:lnR>
                      <a:noFill/>
                    </a:lnR>
                    <a:lnT>
                      <a:noFill/>
                    </a:lnT>
                    <a:lnB>
                      <a:noFill/>
                    </a:lnB>
                    <a:noFill/>
                  </a:tcPr>
                </a:tc>
                <a:tc>
                  <a:txBody>
                    <a:bodyPr/>
                    <a:lstStyle/>
                    <a:p>
                      <a:r>
                        <a:rPr lang="en-US" sz="1400"/>
                        <a:t>Đốt than, dầu FO</a:t>
                      </a:r>
                    </a:p>
                  </a:txBody>
                  <a:tcPr anchor="ctr">
                    <a:lnL>
                      <a:noFill/>
                    </a:lnL>
                    <a:lnR>
                      <a:noFill/>
                    </a:lnR>
                    <a:lnT>
                      <a:noFill/>
                    </a:lnT>
                    <a:lnB>
                      <a:noFill/>
                    </a:lnB>
                    <a:noFill/>
                  </a:tcPr>
                </a:tc>
                <a:tc>
                  <a:txBody>
                    <a:bodyPr/>
                    <a:lstStyle/>
                    <a:p>
                      <a:r>
                        <a:rPr lang="en-US" sz="1400"/>
                        <a:t>0,5–1,2 mg/m³ tại Văn Môn, Phong Khê</a:t>
                      </a:r>
                    </a:p>
                  </a:txBody>
                  <a:tcPr anchor="ctr">
                    <a:lnL>
                      <a:noFill/>
                    </a:lnL>
                    <a:lnR>
                      <a:noFill/>
                    </a:lnR>
                    <a:lnT>
                      <a:noFill/>
                    </a:lnT>
                    <a:lnB>
                      <a:noFill/>
                    </a:lnB>
                    <a:noFill/>
                  </a:tcPr>
                </a:tc>
                <a:tc>
                  <a:txBody>
                    <a:bodyPr/>
                    <a:lstStyle/>
                    <a:p>
                      <a:r>
                        <a:rPr lang="vi-VN" sz="1400" dirty="0"/>
                        <a:t>Vượt 2–4 lần QCVN (0,35 mg/m³)</a:t>
                      </a:r>
                    </a:p>
                  </a:txBody>
                  <a:tcPr anchor="ctr">
                    <a:lnL>
                      <a:noFill/>
                    </a:lnL>
                    <a:lnR>
                      <a:noFill/>
                    </a:lnR>
                    <a:lnT>
                      <a:noFill/>
                    </a:lnT>
                    <a:lnB>
                      <a:noFill/>
                    </a:lnB>
                    <a:noFill/>
                  </a:tcPr>
                </a:tc>
                <a:extLst>
                  <a:ext uri="{0D108BD9-81ED-4DB2-BD59-A6C34878D82A}">
                    <a16:rowId xmlns:a16="http://schemas.microsoft.com/office/drawing/2014/main" val="1606987285"/>
                  </a:ext>
                </a:extLst>
              </a:tr>
              <a:tr h="518160">
                <a:tc>
                  <a:txBody>
                    <a:bodyPr/>
                    <a:lstStyle/>
                    <a:p>
                      <a:r>
                        <a:rPr lang="en-US" sz="1400" b="1"/>
                        <a:t>CO (carbon monoxide)</a:t>
                      </a:r>
                      <a:endParaRPr lang="en-US" sz="1400"/>
                    </a:p>
                  </a:txBody>
                  <a:tcPr anchor="ctr">
                    <a:lnL>
                      <a:noFill/>
                    </a:lnL>
                    <a:lnR>
                      <a:noFill/>
                    </a:lnR>
                    <a:lnT>
                      <a:noFill/>
                    </a:lnT>
                    <a:lnB>
                      <a:noFill/>
                    </a:lnB>
                    <a:noFill/>
                  </a:tcPr>
                </a:tc>
                <a:tc>
                  <a:txBody>
                    <a:bodyPr/>
                    <a:lstStyle/>
                    <a:p>
                      <a:r>
                        <a:rPr lang="en-US" sz="1400"/>
                        <a:t>Đốt củi, nấu nhôm, thiêu hủy thủ công</a:t>
                      </a:r>
                    </a:p>
                  </a:txBody>
                  <a:tcPr anchor="ctr">
                    <a:lnL>
                      <a:noFill/>
                    </a:lnL>
                    <a:lnR>
                      <a:noFill/>
                    </a:lnR>
                    <a:lnT>
                      <a:noFill/>
                    </a:lnT>
                    <a:lnB>
                      <a:noFill/>
                    </a:lnB>
                    <a:noFill/>
                  </a:tcPr>
                </a:tc>
                <a:tc>
                  <a:txBody>
                    <a:bodyPr/>
                    <a:lstStyle/>
                    <a:p>
                      <a:r>
                        <a:rPr lang="en-US" sz="1400" dirty="0"/>
                        <a:t>12–20 mg/m³ (</a:t>
                      </a:r>
                      <a:r>
                        <a:rPr lang="en-US" sz="1400" dirty="0" err="1"/>
                        <a:t>tại</a:t>
                      </a:r>
                      <a:r>
                        <a:rPr lang="en-US" sz="1400" dirty="0"/>
                        <a:t> La </a:t>
                      </a:r>
                      <a:r>
                        <a:rPr lang="en-US" sz="1400" dirty="0" err="1"/>
                        <a:t>Phù</a:t>
                      </a:r>
                      <a:r>
                        <a:rPr lang="en-US" sz="1400" dirty="0"/>
                        <a:t>, Phùng </a:t>
                      </a:r>
                      <a:r>
                        <a:rPr lang="en-US" sz="1400" dirty="0" err="1"/>
                        <a:t>Xá</a:t>
                      </a:r>
                      <a:r>
                        <a:rPr lang="en-US" sz="1400" dirty="0"/>
                        <a:t>)</a:t>
                      </a:r>
                    </a:p>
                  </a:txBody>
                  <a:tcPr anchor="ctr">
                    <a:lnL>
                      <a:noFill/>
                    </a:lnL>
                    <a:lnR>
                      <a:noFill/>
                    </a:lnR>
                    <a:lnT>
                      <a:noFill/>
                    </a:lnT>
                    <a:lnB>
                      <a:noFill/>
                    </a:lnB>
                    <a:noFill/>
                  </a:tcPr>
                </a:tc>
                <a:tc>
                  <a:txBody>
                    <a:bodyPr/>
                    <a:lstStyle/>
                    <a:p>
                      <a:r>
                        <a:rPr lang="en-US" sz="1400"/>
                        <a:t>Gấp 2–3 lần QCVN (10 mg/m³)</a:t>
                      </a:r>
                    </a:p>
                  </a:txBody>
                  <a:tcPr anchor="ctr">
                    <a:lnL>
                      <a:noFill/>
                    </a:lnL>
                    <a:lnR>
                      <a:noFill/>
                    </a:lnR>
                    <a:lnT>
                      <a:noFill/>
                    </a:lnT>
                    <a:lnB>
                      <a:noFill/>
                    </a:lnB>
                    <a:noFill/>
                  </a:tcPr>
                </a:tc>
                <a:extLst>
                  <a:ext uri="{0D108BD9-81ED-4DB2-BD59-A6C34878D82A}">
                    <a16:rowId xmlns:a16="http://schemas.microsoft.com/office/drawing/2014/main" val="797609794"/>
                  </a:ext>
                </a:extLst>
              </a:tr>
              <a:tr h="518160">
                <a:tc>
                  <a:txBody>
                    <a:bodyPr/>
                    <a:lstStyle/>
                    <a:p>
                      <a:r>
                        <a:rPr lang="vi-VN" sz="1400" b="1"/>
                        <a:t>VOC (hợp chất hữu cơ dễ bay hơi)</a:t>
                      </a:r>
                      <a:endParaRPr lang="vi-VN" sz="1400"/>
                    </a:p>
                  </a:txBody>
                  <a:tcPr anchor="ctr">
                    <a:lnL>
                      <a:noFill/>
                    </a:lnL>
                    <a:lnR>
                      <a:noFill/>
                    </a:lnR>
                    <a:lnT>
                      <a:noFill/>
                    </a:lnT>
                    <a:lnB>
                      <a:noFill/>
                    </a:lnB>
                    <a:noFill/>
                  </a:tcPr>
                </a:tc>
                <a:tc>
                  <a:txBody>
                    <a:bodyPr/>
                    <a:lstStyle/>
                    <a:p>
                      <a:r>
                        <a:rPr lang="vi-VN" sz="1400"/>
                        <a:t>In ấn, sơn phủ, tái chế nhựa</a:t>
                      </a:r>
                    </a:p>
                  </a:txBody>
                  <a:tcPr anchor="ctr">
                    <a:lnL>
                      <a:noFill/>
                    </a:lnL>
                    <a:lnR>
                      <a:noFill/>
                    </a:lnR>
                    <a:lnT>
                      <a:noFill/>
                    </a:lnT>
                    <a:lnB>
                      <a:noFill/>
                    </a:lnB>
                    <a:noFill/>
                  </a:tcPr>
                </a:tc>
                <a:tc>
                  <a:txBody>
                    <a:bodyPr/>
                    <a:lstStyle/>
                    <a:p>
                      <a:r>
                        <a:rPr lang="vi-VN" sz="1400"/>
                        <a:t>Không khí quanh cơ sở Dương Ổ có VOC cao bất thường</a:t>
                      </a:r>
                    </a:p>
                  </a:txBody>
                  <a:tcPr anchor="ctr">
                    <a:lnL>
                      <a:noFill/>
                    </a:lnL>
                    <a:lnR>
                      <a:noFill/>
                    </a:lnR>
                    <a:lnT>
                      <a:noFill/>
                    </a:lnT>
                    <a:lnB>
                      <a:noFill/>
                    </a:lnB>
                    <a:noFill/>
                  </a:tcPr>
                </a:tc>
                <a:tc>
                  <a:txBody>
                    <a:bodyPr/>
                    <a:lstStyle/>
                    <a:p>
                      <a:r>
                        <a:rPr lang="vi-VN" sz="1400"/>
                        <a:t>Không có giám sát thường xuyên</a:t>
                      </a:r>
                    </a:p>
                  </a:txBody>
                  <a:tcPr anchor="ctr">
                    <a:lnL>
                      <a:noFill/>
                    </a:lnL>
                    <a:lnR>
                      <a:noFill/>
                    </a:lnR>
                    <a:lnT>
                      <a:noFill/>
                    </a:lnT>
                    <a:lnB>
                      <a:noFill/>
                    </a:lnB>
                    <a:noFill/>
                  </a:tcPr>
                </a:tc>
                <a:extLst>
                  <a:ext uri="{0D108BD9-81ED-4DB2-BD59-A6C34878D82A}">
                    <a16:rowId xmlns:a16="http://schemas.microsoft.com/office/drawing/2014/main" val="3083613329"/>
                  </a:ext>
                </a:extLst>
              </a:tr>
              <a:tr h="518160">
                <a:tc>
                  <a:txBody>
                    <a:bodyPr/>
                    <a:lstStyle/>
                    <a:p>
                      <a:r>
                        <a:rPr lang="en-US" sz="1400" b="1"/>
                        <a:t>Mùi hôi thối (H₂S, NH₃)</a:t>
                      </a:r>
                      <a:endParaRPr lang="en-US" sz="1400"/>
                    </a:p>
                  </a:txBody>
                  <a:tcPr anchor="ctr">
                    <a:lnL>
                      <a:noFill/>
                    </a:lnL>
                    <a:lnR>
                      <a:noFill/>
                    </a:lnR>
                    <a:lnT>
                      <a:noFill/>
                    </a:lnT>
                    <a:lnB>
                      <a:noFill/>
                    </a:lnB>
                    <a:noFill/>
                  </a:tcPr>
                </a:tc>
                <a:tc>
                  <a:txBody>
                    <a:bodyPr/>
                    <a:lstStyle/>
                    <a:p>
                      <a:r>
                        <a:rPr lang="vi-VN" sz="1400" dirty="0"/>
                        <a:t>Giết mổ, xử lý da, hương, lên men thực phẩm</a:t>
                      </a:r>
                    </a:p>
                  </a:txBody>
                  <a:tcPr anchor="ctr">
                    <a:lnL>
                      <a:noFill/>
                    </a:lnL>
                    <a:lnR>
                      <a:noFill/>
                    </a:lnR>
                    <a:lnT>
                      <a:noFill/>
                    </a:lnT>
                    <a:lnB>
                      <a:noFill/>
                    </a:lnB>
                    <a:noFill/>
                  </a:tcPr>
                </a:tc>
                <a:tc>
                  <a:txBody>
                    <a:bodyPr/>
                    <a:lstStyle/>
                    <a:p>
                      <a:r>
                        <a:rPr lang="vi-VN" sz="1400"/>
                        <a:t>Dân cư quanh La Phù, Ước Lễ phản ánh mùi suốt cả ngày</a:t>
                      </a:r>
                    </a:p>
                  </a:txBody>
                  <a:tcPr anchor="ctr">
                    <a:lnL>
                      <a:noFill/>
                    </a:lnL>
                    <a:lnR>
                      <a:noFill/>
                    </a:lnR>
                    <a:lnT>
                      <a:noFill/>
                    </a:lnT>
                    <a:lnB>
                      <a:noFill/>
                    </a:lnB>
                    <a:noFill/>
                  </a:tcPr>
                </a:tc>
                <a:tc>
                  <a:txBody>
                    <a:bodyPr/>
                    <a:lstStyle/>
                    <a:p>
                      <a:r>
                        <a:rPr lang="vi-VN" sz="1400" dirty="0"/>
                        <a:t>Vượt ngưỡng cảm quan</a:t>
                      </a:r>
                    </a:p>
                  </a:txBody>
                  <a:tcPr anchor="ctr">
                    <a:lnL>
                      <a:noFill/>
                    </a:lnL>
                    <a:lnR>
                      <a:noFill/>
                    </a:lnR>
                    <a:lnT>
                      <a:noFill/>
                    </a:lnT>
                    <a:lnB>
                      <a:noFill/>
                    </a:lnB>
                    <a:noFill/>
                  </a:tcPr>
                </a:tc>
                <a:extLst>
                  <a:ext uri="{0D108BD9-81ED-4DB2-BD59-A6C34878D82A}">
                    <a16:rowId xmlns:a16="http://schemas.microsoft.com/office/drawing/2014/main" val="3704596797"/>
                  </a:ext>
                </a:extLst>
              </a:tr>
            </a:tbl>
          </a:graphicData>
        </a:graphic>
      </p:graphicFrame>
      <p:sp>
        <p:nvSpPr>
          <p:cNvPr id="16" name="Rectangle 1">
            <a:extLst>
              <a:ext uri="{FF2B5EF4-FFF2-40B4-BE49-F238E27FC236}">
                <a16:creationId xmlns:a16="http://schemas.microsoft.com/office/drawing/2014/main" id="{04411C85-4174-315F-5FA2-59E5260B26D3}"/>
              </a:ext>
            </a:extLst>
          </p:cNvPr>
          <p:cNvSpPr>
            <a:spLocks noChangeArrowheads="1"/>
          </p:cNvSpPr>
          <p:nvPr/>
        </p:nvSpPr>
        <p:spPr bwMode="auto">
          <a:xfrm>
            <a:off x="1684287" y="3473077"/>
            <a:ext cx="82856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Arial" panose="020B0604020202020204" pitchFamily="34" charset="0"/>
              </a:rPr>
              <a:t>Ví</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dụ</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một</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số</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vấn</a:t>
            </a:r>
            <a:r>
              <a:rPr kumimoji="0" lang="en-US" altLang="en-US" sz="1600" b="1" i="0" u="none" strike="noStrike" cap="none" normalizeH="0" baseline="0" dirty="0">
                <a:ln>
                  <a:noFill/>
                </a:ln>
                <a:solidFill>
                  <a:schemeClr val="tx1"/>
                </a:solidFill>
                <a:effectLst/>
                <a:latin typeface="Arial" panose="020B0604020202020204" pitchFamily="34" charset="0"/>
              </a:rPr>
              <a:t> </a:t>
            </a:r>
            <a:r>
              <a:rPr lang="en-US" altLang="en-US" sz="1600" b="1" dirty="0" err="1">
                <a:solidFill>
                  <a:schemeClr val="tx1"/>
                </a:solidFill>
                <a:latin typeface="Arial" panose="020B0604020202020204" pitchFamily="34" charset="0"/>
              </a:rPr>
              <a:t>đề</a:t>
            </a:r>
            <a:r>
              <a:rPr lang="en-US" altLang="en-US" sz="1600" b="1" dirty="0">
                <a:solidFill>
                  <a:schemeClr val="tx1"/>
                </a:solidFill>
                <a:latin typeface="Arial" panose="020B0604020202020204" pitchFamily="34" charset="0"/>
              </a:rPr>
              <a:t> </a:t>
            </a:r>
            <a:r>
              <a:rPr kumimoji="0" lang="en-US" altLang="en-US" sz="1600" b="1" i="0" u="none" strike="noStrike" cap="none" normalizeH="0" baseline="0" dirty="0">
                <a:ln>
                  <a:noFill/>
                </a:ln>
                <a:solidFill>
                  <a:schemeClr val="tx1"/>
                </a:solidFill>
                <a:effectLst/>
                <a:latin typeface="Arial" panose="020B0604020202020204" pitchFamily="34" charset="0"/>
              </a:rPr>
              <a:t> ô </a:t>
            </a:r>
            <a:r>
              <a:rPr kumimoji="0" lang="en-US" altLang="en-US" sz="1600" b="1" i="0" u="none" strike="noStrike" cap="none" normalizeH="0" baseline="0" dirty="0" err="1">
                <a:ln>
                  <a:noFill/>
                </a:ln>
                <a:solidFill>
                  <a:schemeClr val="tx1"/>
                </a:solidFill>
                <a:effectLst/>
                <a:latin typeface="Arial" panose="020B0604020202020204" pitchFamily="34" charset="0"/>
              </a:rPr>
              <a:t>nhiễm</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không</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khí</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phổ</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biến</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và</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mức</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độ</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vượt</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chuẩn</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3897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75813C5D-12F1-57AE-66B5-8548243A86F3}"/>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48B26D29-E8AF-0481-0D6F-857DCDCB55AC}"/>
              </a:ext>
            </a:extLst>
          </p:cNvPr>
          <p:cNvSpPr txBox="1">
            <a:spLocks noGrp="1"/>
          </p:cNvSpPr>
          <p:nvPr>
            <p:ph type="ctrTitle"/>
          </p:nvPr>
        </p:nvSpPr>
        <p:spPr>
          <a:xfrm>
            <a:off x="247118" y="299747"/>
            <a:ext cx="8764147" cy="650000"/>
          </a:xfrm>
          <a:prstGeom prst="rect">
            <a:avLst/>
          </a:prstGeom>
          <a:noFill/>
          <a:ln>
            <a:noFill/>
          </a:ln>
        </p:spPr>
        <p:txBody>
          <a:bodyPr spcFirstLastPara="1" wrap="square" lIns="121900" tIns="121900" rIns="121900" bIns="121900" anchor="t" anchorCtr="0">
            <a:noAutofit/>
          </a:bodyPr>
          <a:lstStyle/>
          <a:p>
            <a:pPr lvl="0" algn="l">
              <a:buSzPts val="2400"/>
            </a:pPr>
            <a:r>
              <a:rPr lang="en-US" sz="2800" dirty="0"/>
              <a:t>Ô </a:t>
            </a:r>
            <a:r>
              <a:rPr lang="en-US" sz="2800" dirty="0" err="1"/>
              <a:t>nhiễm</a:t>
            </a:r>
            <a:r>
              <a:rPr lang="en-US" sz="2800" dirty="0"/>
              <a:t> </a:t>
            </a:r>
            <a:r>
              <a:rPr lang="en-US" sz="2800" dirty="0" err="1"/>
              <a:t>môi</a:t>
            </a:r>
            <a:r>
              <a:rPr lang="en-US" sz="2800" dirty="0"/>
              <a:t> </a:t>
            </a:r>
            <a:r>
              <a:rPr lang="en-US" sz="2800" dirty="0" err="1"/>
              <a:t>trường</a:t>
            </a:r>
            <a:r>
              <a:rPr lang="en-US" sz="2800" dirty="0"/>
              <a:t> </a:t>
            </a:r>
            <a:r>
              <a:rPr lang="en-US" sz="2800" dirty="0" err="1"/>
              <a:t>nước</a:t>
            </a:r>
            <a:r>
              <a:rPr lang="en-US" sz="2800" dirty="0"/>
              <a:t> </a:t>
            </a:r>
            <a:r>
              <a:rPr lang="en-US" sz="2800" dirty="0" err="1"/>
              <a:t>tại</a:t>
            </a:r>
            <a:r>
              <a:rPr lang="en-US" sz="2800" dirty="0"/>
              <a:t> </a:t>
            </a:r>
            <a:r>
              <a:rPr lang="en-US" sz="2800" dirty="0" err="1"/>
              <a:t>các</a:t>
            </a:r>
            <a:r>
              <a:rPr lang="en-US" sz="2800" dirty="0"/>
              <a:t> </a:t>
            </a:r>
            <a:r>
              <a:rPr lang="en-US" sz="2800" dirty="0" err="1"/>
              <a:t>làng</a:t>
            </a:r>
            <a:r>
              <a:rPr lang="en-US" sz="2800" dirty="0"/>
              <a:t> </a:t>
            </a:r>
            <a:r>
              <a:rPr lang="en-US" sz="2800" dirty="0" err="1"/>
              <a:t>nghề</a:t>
            </a:r>
            <a:endParaRPr lang="en-US" sz="2800" dirty="0"/>
          </a:p>
        </p:txBody>
      </p:sp>
      <p:sp>
        <p:nvSpPr>
          <p:cNvPr id="236" name="Google Shape;236;p1">
            <a:extLst>
              <a:ext uri="{FF2B5EF4-FFF2-40B4-BE49-F238E27FC236}">
                <a16:creationId xmlns:a16="http://schemas.microsoft.com/office/drawing/2014/main" id="{972451F2-121A-0CA4-A1B9-5C29F26C5580}"/>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10" name="TextBox 9">
            <a:extLst>
              <a:ext uri="{FF2B5EF4-FFF2-40B4-BE49-F238E27FC236}">
                <a16:creationId xmlns:a16="http://schemas.microsoft.com/office/drawing/2014/main" id="{8F0C1DC9-3346-5791-9D65-258A83EA5A48}"/>
              </a:ext>
            </a:extLst>
          </p:cNvPr>
          <p:cNvSpPr txBox="1"/>
          <p:nvPr/>
        </p:nvSpPr>
        <p:spPr>
          <a:xfrm>
            <a:off x="471948" y="1283787"/>
            <a:ext cx="10943304" cy="1323439"/>
          </a:xfrm>
          <a:prstGeom prst="rect">
            <a:avLst/>
          </a:prstGeom>
          <a:noFill/>
        </p:spPr>
        <p:txBody>
          <a:bodyPr wrap="square">
            <a:spAutoFit/>
          </a:bodyPr>
          <a:lstStyle/>
          <a:p>
            <a:pPr>
              <a:buNone/>
            </a:pPr>
            <a:r>
              <a:rPr lang="vi-VN" sz="1600" b="1" dirty="0"/>
              <a:t>Nguyên nhân chính gây ô nhiễm nước tại làng nghề</a:t>
            </a:r>
          </a:p>
          <a:p>
            <a:pPr marL="738188">
              <a:buFont typeface="Arial" panose="020B0604020202020204" pitchFamily="34" charset="0"/>
              <a:buChar char="•"/>
            </a:pPr>
            <a:r>
              <a:rPr lang="vi-VN" sz="1600" b="1" dirty="0"/>
              <a:t>Xả nước thải chưa qua xử lý</a:t>
            </a:r>
            <a:r>
              <a:rPr lang="vi-VN" sz="1600" dirty="0"/>
              <a:t> từ các hoạt động: dệt nhuộm, chế biến thực phẩm, tái chế kim loại, làm giấy, giết mổ…</a:t>
            </a:r>
          </a:p>
          <a:p>
            <a:pPr marL="738188">
              <a:buFont typeface="Arial" panose="020B0604020202020204" pitchFamily="34" charset="0"/>
              <a:buChar char="•"/>
            </a:pPr>
            <a:r>
              <a:rPr lang="vi-VN" sz="1600" b="1" dirty="0"/>
              <a:t>Không có hệ thống xử lý nước thải tập trung</a:t>
            </a:r>
            <a:r>
              <a:rPr lang="vi-VN" sz="1600" dirty="0"/>
              <a:t> hoặc chỉ xử lý sơ sài</a:t>
            </a:r>
          </a:p>
          <a:p>
            <a:pPr marL="738188">
              <a:buFont typeface="Arial" panose="020B0604020202020204" pitchFamily="34" charset="0"/>
              <a:buChar char="•"/>
            </a:pPr>
            <a:r>
              <a:rPr lang="vi-VN" sz="1600" b="1" dirty="0"/>
              <a:t>Hoạt động sản xuất xen lẫn khu dân cư</a:t>
            </a:r>
            <a:r>
              <a:rPr lang="vi-VN" sz="1600" dirty="0"/>
              <a:t>, nước thải thải trực tiếp ra mương, ao hồ, kênh tiêu, sông nội đồng</a:t>
            </a:r>
          </a:p>
        </p:txBody>
      </p:sp>
      <p:graphicFrame>
        <p:nvGraphicFramePr>
          <p:cNvPr id="15" name="Table 14">
            <a:extLst>
              <a:ext uri="{FF2B5EF4-FFF2-40B4-BE49-F238E27FC236}">
                <a16:creationId xmlns:a16="http://schemas.microsoft.com/office/drawing/2014/main" id="{F100F71D-ABEA-4E99-8236-0BE86720FE15}"/>
              </a:ext>
            </a:extLst>
          </p:cNvPr>
          <p:cNvGraphicFramePr>
            <a:graphicFrameLocks noGrp="1"/>
          </p:cNvGraphicFramePr>
          <p:nvPr>
            <p:extLst>
              <p:ext uri="{D42A27DB-BD31-4B8C-83A1-F6EECF244321}">
                <p14:modId xmlns:p14="http://schemas.microsoft.com/office/powerpoint/2010/main" val="237864691"/>
              </p:ext>
            </p:extLst>
          </p:nvPr>
        </p:nvGraphicFramePr>
        <p:xfrm>
          <a:off x="415926" y="3429000"/>
          <a:ext cx="11360148" cy="2255520"/>
        </p:xfrm>
        <a:graphic>
          <a:graphicData uri="http://schemas.openxmlformats.org/drawingml/2006/table">
            <a:tbl>
              <a:tblPr/>
              <a:tblGrid>
                <a:gridCol w="2840037">
                  <a:extLst>
                    <a:ext uri="{9D8B030D-6E8A-4147-A177-3AD203B41FA5}">
                      <a16:colId xmlns:a16="http://schemas.microsoft.com/office/drawing/2014/main" val="238236872"/>
                    </a:ext>
                  </a:extLst>
                </a:gridCol>
                <a:gridCol w="2840037">
                  <a:extLst>
                    <a:ext uri="{9D8B030D-6E8A-4147-A177-3AD203B41FA5}">
                      <a16:colId xmlns:a16="http://schemas.microsoft.com/office/drawing/2014/main" val="1262464708"/>
                    </a:ext>
                  </a:extLst>
                </a:gridCol>
                <a:gridCol w="2840037">
                  <a:extLst>
                    <a:ext uri="{9D8B030D-6E8A-4147-A177-3AD203B41FA5}">
                      <a16:colId xmlns:a16="http://schemas.microsoft.com/office/drawing/2014/main" val="242789724"/>
                    </a:ext>
                  </a:extLst>
                </a:gridCol>
                <a:gridCol w="2840037">
                  <a:extLst>
                    <a:ext uri="{9D8B030D-6E8A-4147-A177-3AD203B41FA5}">
                      <a16:colId xmlns:a16="http://schemas.microsoft.com/office/drawing/2014/main" val="4115377021"/>
                    </a:ext>
                  </a:extLst>
                </a:gridCol>
              </a:tblGrid>
              <a:tr h="304800">
                <a:tc>
                  <a:txBody>
                    <a:bodyPr/>
                    <a:lstStyle/>
                    <a:p>
                      <a:r>
                        <a:rPr lang="en-US" sz="1400" b="1"/>
                        <a:t>Thông số ô nhiễm</a:t>
                      </a:r>
                      <a:endParaRPr lang="en-US" sz="1400"/>
                    </a:p>
                  </a:txBody>
                  <a:tcPr anchor="ctr">
                    <a:lnL>
                      <a:noFill/>
                    </a:lnL>
                    <a:lnR>
                      <a:noFill/>
                    </a:lnR>
                    <a:lnT>
                      <a:noFill/>
                    </a:lnT>
                    <a:lnB>
                      <a:noFill/>
                    </a:lnB>
                    <a:noFill/>
                  </a:tcPr>
                </a:tc>
                <a:tc>
                  <a:txBody>
                    <a:bodyPr/>
                    <a:lstStyle/>
                    <a:p>
                      <a:r>
                        <a:rPr lang="en-US" sz="1400" b="1"/>
                        <a:t>Nguồn phát sinh chính</a:t>
                      </a:r>
                      <a:endParaRPr lang="en-US" sz="1400"/>
                    </a:p>
                  </a:txBody>
                  <a:tcPr anchor="ctr">
                    <a:lnL>
                      <a:noFill/>
                    </a:lnL>
                    <a:lnR>
                      <a:noFill/>
                    </a:lnR>
                    <a:lnT>
                      <a:noFill/>
                    </a:lnT>
                    <a:lnB>
                      <a:noFill/>
                    </a:lnB>
                    <a:noFill/>
                  </a:tcPr>
                </a:tc>
                <a:tc>
                  <a:txBody>
                    <a:bodyPr/>
                    <a:lstStyle/>
                    <a:p>
                      <a:r>
                        <a:rPr lang="en-US" sz="1400" b="1"/>
                        <a:t>Giá trị ghi nhận</a:t>
                      </a:r>
                      <a:endParaRPr lang="en-US" sz="1400"/>
                    </a:p>
                  </a:txBody>
                  <a:tcPr anchor="ctr">
                    <a:lnL>
                      <a:noFill/>
                    </a:lnL>
                    <a:lnR>
                      <a:noFill/>
                    </a:lnR>
                    <a:lnT>
                      <a:noFill/>
                    </a:lnT>
                    <a:lnB>
                      <a:noFill/>
                    </a:lnB>
                    <a:noFill/>
                  </a:tcPr>
                </a:tc>
                <a:tc>
                  <a:txBody>
                    <a:bodyPr/>
                    <a:lstStyle/>
                    <a:p>
                      <a:r>
                        <a:rPr lang="en-US" sz="1400" b="1"/>
                        <a:t>So sánh với QCVN</a:t>
                      </a:r>
                      <a:endParaRPr lang="en-US" sz="1400"/>
                    </a:p>
                  </a:txBody>
                  <a:tcPr anchor="ctr">
                    <a:lnL>
                      <a:noFill/>
                    </a:lnL>
                    <a:lnR>
                      <a:noFill/>
                    </a:lnR>
                    <a:lnT>
                      <a:noFill/>
                    </a:lnT>
                    <a:lnB>
                      <a:noFill/>
                    </a:lnB>
                    <a:noFill/>
                  </a:tcPr>
                </a:tc>
                <a:extLst>
                  <a:ext uri="{0D108BD9-81ED-4DB2-BD59-A6C34878D82A}">
                    <a16:rowId xmlns:a16="http://schemas.microsoft.com/office/drawing/2014/main" val="759240897"/>
                  </a:ext>
                </a:extLst>
              </a:tr>
              <a:tr h="304800">
                <a:tc>
                  <a:txBody>
                    <a:bodyPr/>
                    <a:lstStyle/>
                    <a:p>
                      <a:r>
                        <a:rPr lang="en-US" sz="1400"/>
                        <a:t>BOD₅ (nhu cầu oxy sinh học)</a:t>
                      </a:r>
                    </a:p>
                  </a:txBody>
                  <a:tcPr anchor="ctr">
                    <a:lnL>
                      <a:noFill/>
                    </a:lnL>
                    <a:lnR>
                      <a:noFill/>
                    </a:lnR>
                    <a:lnT>
                      <a:noFill/>
                    </a:lnT>
                    <a:lnB>
                      <a:noFill/>
                    </a:lnB>
                    <a:noFill/>
                  </a:tcPr>
                </a:tc>
                <a:tc>
                  <a:txBody>
                    <a:bodyPr/>
                    <a:lstStyle/>
                    <a:p>
                      <a:r>
                        <a:rPr lang="en-US" sz="1400"/>
                        <a:t>Thực phẩm, tinh bột, giết mổ</a:t>
                      </a:r>
                    </a:p>
                  </a:txBody>
                  <a:tcPr anchor="ctr">
                    <a:lnL>
                      <a:noFill/>
                    </a:lnL>
                    <a:lnR>
                      <a:noFill/>
                    </a:lnR>
                    <a:lnT>
                      <a:noFill/>
                    </a:lnT>
                    <a:lnB>
                      <a:noFill/>
                    </a:lnB>
                    <a:noFill/>
                  </a:tcPr>
                </a:tc>
                <a:tc>
                  <a:txBody>
                    <a:bodyPr/>
                    <a:lstStyle/>
                    <a:p>
                      <a:r>
                        <a:rPr lang="en-US" sz="1400"/>
                        <a:t>380–800 mg/L</a:t>
                      </a:r>
                    </a:p>
                  </a:txBody>
                  <a:tcPr anchor="ctr">
                    <a:lnL>
                      <a:noFill/>
                    </a:lnL>
                    <a:lnR>
                      <a:noFill/>
                    </a:lnR>
                    <a:lnT>
                      <a:noFill/>
                    </a:lnT>
                    <a:lnB>
                      <a:noFill/>
                    </a:lnB>
                    <a:noFill/>
                  </a:tcPr>
                </a:tc>
                <a:tc>
                  <a:txBody>
                    <a:bodyPr/>
                    <a:lstStyle/>
                    <a:p>
                      <a:r>
                        <a:rPr lang="vi-VN" sz="1400"/>
                        <a:t>Vượt 20–40 lần (QCVN: 20 mg/L)</a:t>
                      </a:r>
                    </a:p>
                  </a:txBody>
                  <a:tcPr anchor="ctr">
                    <a:lnL>
                      <a:noFill/>
                    </a:lnL>
                    <a:lnR>
                      <a:noFill/>
                    </a:lnR>
                    <a:lnT>
                      <a:noFill/>
                    </a:lnT>
                    <a:lnB>
                      <a:noFill/>
                    </a:lnB>
                    <a:noFill/>
                  </a:tcPr>
                </a:tc>
                <a:extLst>
                  <a:ext uri="{0D108BD9-81ED-4DB2-BD59-A6C34878D82A}">
                    <a16:rowId xmlns:a16="http://schemas.microsoft.com/office/drawing/2014/main" val="3649735784"/>
                  </a:ext>
                </a:extLst>
              </a:tr>
              <a:tr h="304800">
                <a:tc>
                  <a:txBody>
                    <a:bodyPr/>
                    <a:lstStyle/>
                    <a:p>
                      <a:r>
                        <a:rPr lang="en-US" sz="1400"/>
                        <a:t>COD (nhu cầu oxy hóa học)</a:t>
                      </a:r>
                    </a:p>
                  </a:txBody>
                  <a:tcPr anchor="ctr">
                    <a:lnL>
                      <a:noFill/>
                    </a:lnL>
                    <a:lnR>
                      <a:noFill/>
                    </a:lnR>
                    <a:lnT>
                      <a:noFill/>
                    </a:lnT>
                    <a:lnB>
                      <a:noFill/>
                    </a:lnB>
                    <a:noFill/>
                  </a:tcPr>
                </a:tc>
                <a:tc>
                  <a:txBody>
                    <a:bodyPr/>
                    <a:lstStyle/>
                    <a:p>
                      <a:r>
                        <a:rPr lang="vi-VN" sz="1400"/>
                        <a:t>Giấy, dệt nhuộm, rượu</a:t>
                      </a:r>
                    </a:p>
                  </a:txBody>
                  <a:tcPr anchor="ctr">
                    <a:lnL>
                      <a:noFill/>
                    </a:lnL>
                    <a:lnR>
                      <a:noFill/>
                    </a:lnR>
                    <a:lnT>
                      <a:noFill/>
                    </a:lnT>
                    <a:lnB>
                      <a:noFill/>
                    </a:lnB>
                    <a:noFill/>
                  </a:tcPr>
                </a:tc>
                <a:tc>
                  <a:txBody>
                    <a:bodyPr/>
                    <a:lstStyle/>
                    <a:p>
                      <a:r>
                        <a:rPr lang="en-US" sz="1400"/>
                        <a:t>600–1500 mg/L</a:t>
                      </a:r>
                    </a:p>
                  </a:txBody>
                  <a:tcPr anchor="ctr">
                    <a:lnL>
                      <a:noFill/>
                    </a:lnL>
                    <a:lnR>
                      <a:noFill/>
                    </a:lnR>
                    <a:lnT>
                      <a:noFill/>
                    </a:lnT>
                    <a:lnB>
                      <a:noFill/>
                    </a:lnB>
                    <a:noFill/>
                  </a:tcPr>
                </a:tc>
                <a:tc>
                  <a:txBody>
                    <a:bodyPr/>
                    <a:lstStyle/>
                    <a:p>
                      <a:r>
                        <a:rPr lang="vi-VN" sz="1400"/>
                        <a:t>Vượt 10–30 lần (QCVN: 50 mg/L)</a:t>
                      </a:r>
                    </a:p>
                  </a:txBody>
                  <a:tcPr anchor="ctr">
                    <a:lnL>
                      <a:noFill/>
                    </a:lnL>
                    <a:lnR>
                      <a:noFill/>
                    </a:lnR>
                    <a:lnT>
                      <a:noFill/>
                    </a:lnT>
                    <a:lnB>
                      <a:noFill/>
                    </a:lnB>
                    <a:noFill/>
                  </a:tcPr>
                </a:tc>
                <a:extLst>
                  <a:ext uri="{0D108BD9-81ED-4DB2-BD59-A6C34878D82A}">
                    <a16:rowId xmlns:a16="http://schemas.microsoft.com/office/drawing/2014/main" val="3759465711"/>
                  </a:ext>
                </a:extLst>
              </a:tr>
              <a:tr h="304800">
                <a:tc>
                  <a:txBody>
                    <a:bodyPr/>
                    <a:lstStyle/>
                    <a:p>
                      <a:r>
                        <a:rPr lang="vi-VN" sz="1400"/>
                        <a:t>Tổng chất rắn lơ lửng (TSS)</a:t>
                      </a:r>
                    </a:p>
                  </a:txBody>
                  <a:tcPr anchor="ctr">
                    <a:lnL>
                      <a:noFill/>
                    </a:lnL>
                    <a:lnR>
                      <a:noFill/>
                    </a:lnR>
                    <a:lnT>
                      <a:noFill/>
                    </a:lnT>
                    <a:lnB>
                      <a:noFill/>
                    </a:lnB>
                    <a:noFill/>
                  </a:tcPr>
                </a:tc>
                <a:tc>
                  <a:txBody>
                    <a:bodyPr/>
                    <a:lstStyle/>
                    <a:p>
                      <a:r>
                        <a:rPr lang="vi-VN" sz="1400"/>
                        <a:t>Gốm, cơ khí, in ấn</a:t>
                      </a:r>
                    </a:p>
                  </a:txBody>
                  <a:tcPr anchor="ctr">
                    <a:lnL>
                      <a:noFill/>
                    </a:lnL>
                    <a:lnR>
                      <a:noFill/>
                    </a:lnR>
                    <a:lnT>
                      <a:noFill/>
                    </a:lnT>
                    <a:lnB>
                      <a:noFill/>
                    </a:lnB>
                    <a:noFill/>
                  </a:tcPr>
                </a:tc>
                <a:tc>
                  <a:txBody>
                    <a:bodyPr/>
                    <a:lstStyle/>
                    <a:p>
                      <a:r>
                        <a:rPr lang="en-US" sz="1400"/>
                        <a:t>200–500 mg/L</a:t>
                      </a:r>
                    </a:p>
                  </a:txBody>
                  <a:tcPr anchor="ctr">
                    <a:lnL>
                      <a:noFill/>
                    </a:lnL>
                    <a:lnR>
                      <a:noFill/>
                    </a:lnR>
                    <a:lnT>
                      <a:noFill/>
                    </a:lnT>
                    <a:lnB>
                      <a:noFill/>
                    </a:lnB>
                    <a:noFill/>
                  </a:tcPr>
                </a:tc>
                <a:tc>
                  <a:txBody>
                    <a:bodyPr/>
                    <a:lstStyle/>
                    <a:p>
                      <a:r>
                        <a:rPr lang="vi-VN" sz="1400"/>
                        <a:t>Vượt 4–10 lần (QCVN: 50 mg/L)</a:t>
                      </a:r>
                    </a:p>
                  </a:txBody>
                  <a:tcPr anchor="ctr">
                    <a:lnL>
                      <a:noFill/>
                    </a:lnL>
                    <a:lnR>
                      <a:noFill/>
                    </a:lnR>
                    <a:lnT>
                      <a:noFill/>
                    </a:lnT>
                    <a:lnB>
                      <a:noFill/>
                    </a:lnB>
                    <a:noFill/>
                  </a:tcPr>
                </a:tc>
                <a:extLst>
                  <a:ext uri="{0D108BD9-81ED-4DB2-BD59-A6C34878D82A}">
                    <a16:rowId xmlns:a16="http://schemas.microsoft.com/office/drawing/2014/main" val="1839977414"/>
                  </a:ext>
                </a:extLst>
              </a:tr>
              <a:tr h="518160">
                <a:tc>
                  <a:txBody>
                    <a:bodyPr/>
                    <a:lstStyle/>
                    <a:p>
                      <a:r>
                        <a:rPr lang="en-US" sz="1400"/>
                        <a:t>Kim loại nặng (Pb, Cr, Cd)</a:t>
                      </a:r>
                    </a:p>
                  </a:txBody>
                  <a:tcPr anchor="ctr">
                    <a:lnL>
                      <a:noFill/>
                    </a:lnL>
                    <a:lnR>
                      <a:noFill/>
                    </a:lnR>
                    <a:lnT>
                      <a:noFill/>
                    </a:lnT>
                    <a:lnB>
                      <a:noFill/>
                    </a:lnB>
                    <a:noFill/>
                  </a:tcPr>
                </a:tc>
                <a:tc>
                  <a:txBody>
                    <a:bodyPr/>
                    <a:lstStyle/>
                    <a:p>
                      <a:r>
                        <a:rPr lang="en-US" sz="1400"/>
                        <a:t>Tái chế kim loại, thuộc da</a:t>
                      </a:r>
                    </a:p>
                  </a:txBody>
                  <a:tcPr anchor="ctr">
                    <a:lnL>
                      <a:noFill/>
                    </a:lnL>
                    <a:lnR>
                      <a:noFill/>
                    </a:lnR>
                    <a:lnT>
                      <a:noFill/>
                    </a:lnT>
                    <a:lnB>
                      <a:noFill/>
                    </a:lnB>
                    <a:noFill/>
                  </a:tcPr>
                </a:tc>
                <a:tc>
                  <a:txBody>
                    <a:bodyPr/>
                    <a:lstStyle/>
                    <a:p>
                      <a:r>
                        <a:rPr lang="en-US" sz="1400"/>
                        <a:t>Pb: 0.3–0.7 mg/L</a:t>
                      </a:r>
                    </a:p>
                  </a:txBody>
                  <a:tcPr anchor="ctr">
                    <a:lnL>
                      <a:noFill/>
                    </a:lnL>
                    <a:lnR>
                      <a:noFill/>
                    </a:lnR>
                    <a:lnT>
                      <a:noFill/>
                    </a:lnT>
                    <a:lnB>
                      <a:noFill/>
                    </a:lnB>
                    <a:noFill/>
                  </a:tcPr>
                </a:tc>
                <a:tc>
                  <a:txBody>
                    <a:bodyPr/>
                    <a:lstStyle/>
                    <a:p>
                      <a:r>
                        <a:rPr lang="vi-VN" sz="1400"/>
                        <a:t>Vượt 6–14 lần (QCVN Pb: 0.05 mg/L)</a:t>
                      </a:r>
                    </a:p>
                  </a:txBody>
                  <a:tcPr anchor="ctr">
                    <a:lnL>
                      <a:noFill/>
                    </a:lnL>
                    <a:lnR>
                      <a:noFill/>
                    </a:lnR>
                    <a:lnT>
                      <a:noFill/>
                    </a:lnT>
                    <a:lnB>
                      <a:noFill/>
                    </a:lnB>
                    <a:noFill/>
                  </a:tcPr>
                </a:tc>
                <a:extLst>
                  <a:ext uri="{0D108BD9-81ED-4DB2-BD59-A6C34878D82A}">
                    <a16:rowId xmlns:a16="http://schemas.microsoft.com/office/drawing/2014/main" val="3795426187"/>
                  </a:ext>
                </a:extLst>
              </a:tr>
              <a:tr h="518160">
                <a:tc>
                  <a:txBody>
                    <a:bodyPr/>
                    <a:lstStyle/>
                    <a:p>
                      <a:r>
                        <a:rPr lang="en-US" sz="1400"/>
                        <a:t>Coliform (vi sinh vật)</a:t>
                      </a:r>
                    </a:p>
                  </a:txBody>
                  <a:tcPr anchor="ctr">
                    <a:lnL>
                      <a:noFill/>
                    </a:lnL>
                    <a:lnR>
                      <a:noFill/>
                    </a:lnR>
                    <a:lnT>
                      <a:noFill/>
                    </a:lnT>
                    <a:lnB>
                      <a:noFill/>
                    </a:lnB>
                    <a:noFill/>
                  </a:tcPr>
                </a:tc>
                <a:tc>
                  <a:txBody>
                    <a:bodyPr/>
                    <a:lstStyle/>
                    <a:p>
                      <a:r>
                        <a:rPr lang="vi-VN" sz="1400"/>
                        <a:t>Giết mổ, bún, nước thải sinh hoạt</a:t>
                      </a:r>
                    </a:p>
                  </a:txBody>
                  <a:tcPr anchor="ctr">
                    <a:lnL>
                      <a:noFill/>
                    </a:lnL>
                    <a:lnR>
                      <a:noFill/>
                    </a:lnR>
                    <a:lnT>
                      <a:noFill/>
                    </a:lnT>
                    <a:lnB>
                      <a:noFill/>
                    </a:lnB>
                    <a:noFill/>
                  </a:tcPr>
                </a:tc>
                <a:tc>
                  <a:txBody>
                    <a:bodyPr/>
                    <a:lstStyle/>
                    <a:p>
                      <a:r>
                        <a:rPr lang="en-US" sz="1400"/>
                        <a:t>1.5–3 triệu MPN/100ml</a:t>
                      </a:r>
                    </a:p>
                  </a:txBody>
                  <a:tcPr anchor="ctr">
                    <a:lnL>
                      <a:noFill/>
                    </a:lnL>
                    <a:lnR>
                      <a:noFill/>
                    </a:lnR>
                    <a:lnT>
                      <a:noFill/>
                    </a:lnT>
                    <a:lnB>
                      <a:noFill/>
                    </a:lnB>
                    <a:noFill/>
                  </a:tcPr>
                </a:tc>
                <a:tc>
                  <a:txBody>
                    <a:bodyPr/>
                    <a:lstStyle/>
                    <a:p>
                      <a:r>
                        <a:rPr lang="vi-VN" sz="1400" dirty="0"/>
                        <a:t>Vượt hàng trăm lần (QCVN: 5000)</a:t>
                      </a:r>
                    </a:p>
                  </a:txBody>
                  <a:tcPr anchor="ctr">
                    <a:lnL>
                      <a:noFill/>
                    </a:lnL>
                    <a:lnR>
                      <a:noFill/>
                    </a:lnR>
                    <a:lnT>
                      <a:noFill/>
                    </a:lnT>
                    <a:lnB>
                      <a:noFill/>
                    </a:lnB>
                    <a:noFill/>
                  </a:tcPr>
                </a:tc>
                <a:extLst>
                  <a:ext uri="{0D108BD9-81ED-4DB2-BD59-A6C34878D82A}">
                    <a16:rowId xmlns:a16="http://schemas.microsoft.com/office/drawing/2014/main" val="3908990564"/>
                  </a:ext>
                </a:extLst>
              </a:tr>
            </a:tbl>
          </a:graphicData>
        </a:graphic>
      </p:graphicFrame>
      <p:sp>
        <p:nvSpPr>
          <p:cNvPr id="16" name="Rectangle 1">
            <a:extLst>
              <a:ext uri="{FF2B5EF4-FFF2-40B4-BE49-F238E27FC236}">
                <a16:creationId xmlns:a16="http://schemas.microsoft.com/office/drawing/2014/main" id="{E2F686DE-0846-66BE-4DC7-747BA46FBAB5}"/>
              </a:ext>
            </a:extLst>
          </p:cNvPr>
          <p:cNvSpPr>
            <a:spLocks noChangeArrowheads="1"/>
          </p:cNvSpPr>
          <p:nvPr/>
        </p:nvSpPr>
        <p:spPr bwMode="auto">
          <a:xfrm>
            <a:off x="471948" y="2949709"/>
            <a:ext cx="109993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Các </a:t>
            </a:r>
            <a:r>
              <a:rPr kumimoji="0" lang="en-US" altLang="en-US" sz="1600" b="1" i="0" u="none" strike="noStrike" cap="none" normalizeH="0" baseline="0" dirty="0" err="1">
                <a:ln>
                  <a:noFill/>
                </a:ln>
                <a:solidFill>
                  <a:schemeClr val="tx1"/>
                </a:solidFill>
                <a:effectLst/>
                <a:latin typeface="Arial" panose="020B0604020202020204" pitchFamily="34" charset="0"/>
              </a:rPr>
              <a:t>thông</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số</a:t>
            </a:r>
            <a:r>
              <a:rPr kumimoji="0" lang="en-US" altLang="en-US" sz="1600" b="1" i="0" u="none" strike="noStrike" cap="none" normalizeH="0" baseline="0" dirty="0">
                <a:ln>
                  <a:noFill/>
                </a:ln>
                <a:solidFill>
                  <a:schemeClr val="tx1"/>
                </a:solidFill>
                <a:effectLst/>
                <a:latin typeface="Arial" panose="020B0604020202020204" pitchFamily="34" charset="0"/>
              </a:rPr>
              <a:t> ô </a:t>
            </a:r>
            <a:r>
              <a:rPr kumimoji="0" lang="en-US" altLang="en-US" sz="1600" b="1" i="0" u="none" strike="noStrike" cap="none" normalizeH="0" baseline="0" dirty="0" err="1">
                <a:ln>
                  <a:noFill/>
                </a:ln>
                <a:solidFill>
                  <a:schemeClr val="tx1"/>
                </a:solidFill>
                <a:effectLst/>
                <a:latin typeface="Arial" panose="020B0604020202020204" pitchFamily="34" charset="0"/>
              </a:rPr>
              <a:t>nhiễm</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phổ</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biến</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và</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mức</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độ</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vượt</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chuẩn</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3661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D840048B-7B16-B083-B4D4-F4AC3AD69965}"/>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E56366C8-A2C0-83CF-FBF6-AAE60A253182}"/>
              </a:ext>
            </a:extLst>
          </p:cNvPr>
          <p:cNvSpPr txBox="1">
            <a:spLocks noGrp="1"/>
          </p:cNvSpPr>
          <p:nvPr>
            <p:ph type="ctrTitle"/>
          </p:nvPr>
        </p:nvSpPr>
        <p:spPr>
          <a:xfrm>
            <a:off x="247118" y="299747"/>
            <a:ext cx="8764147" cy="650000"/>
          </a:xfrm>
          <a:prstGeom prst="rect">
            <a:avLst/>
          </a:prstGeom>
          <a:noFill/>
          <a:ln>
            <a:noFill/>
          </a:ln>
        </p:spPr>
        <p:txBody>
          <a:bodyPr spcFirstLastPara="1" wrap="square" lIns="121900" tIns="121900" rIns="121900" bIns="121900" anchor="t" anchorCtr="0">
            <a:noAutofit/>
          </a:bodyPr>
          <a:lstStyle/>
          <a:p>
            <a:pPr lvl="0" algn="l">
              <a:buSzPts val="2400"/>
            </a:pPr>
            <a:r>
              <a:rPr lang="en-US" sz="2800" dirty="0"/>
              <a:t>Ô </a:t>
            </a:r>
            <a:r>
              <a:rPr lang="en-US" sz="2800" dirty="0" err="1"/>
              <a:t>nhiễm</a:t>
            </a:r>
            <a:r>
              <a:rPr lang="en-US" sz="2800" dirty="0"/>
              <a:t> </a:t>
            </a:r>
            <a:r>
              <a:rPr lang="en-US" sz="2800" dirty="0" err="1"/>
              <a:t>chất</a:t>
            </a:r>
            <a:r>
              <a:rPr lang="en-US" sz="2800" dirty="0"/>
              <a:t> </a:t>
            </a:r>
            <a:r>
              <a:rPr lang="en-US" sz="2800" dirty="0" err="1"/>
              <a:t>thải</a:t>
            </a:r>
            <a:r>
              <a:rPr lang="en-US" sz="2800" dirty="0"/>
              <a:t> </a:t>
            </a:r>
            <a:r>
              <a:rPr lang="en-US" sz="2800" dirty="0" err="1"/>
              <a:t>rắn</a:t>
            </a:r>
            <a:r>
              <a:rPr lang="en-US" sz="2800" dirty="0"/>
              <a:t> </a:t>
            </a:r>
            <a:r>
              <a:rPr lang="en-US" sz="2800" dirty="0" err="1"/>
              <a:t>tại</a:t>
            </a:r>
            <a:r>
              <a:rPr lang="en-US" sz="2800" dirty="0"/>
              <a:t> </a:t>
            </a:r>
            <a:r>
              <a:rPr lang="en-US" sz="2800" dirty="0" err="1"/>
              <a:t>các</a:t>
            </a:r>
            <a:r>
              <a:rPr lang="en-US" sz="2800" dirty="0"/>
              <a:t> </a:t>
            </a:r>
            <a:r>
              <a:rPr lang="en-US" sz="2800" dirty="0" err="1"/>
              <a:t>làng</a:t>
            </a:r>
            <a:r>
              <a:rPr lang="en-US" sz="2800" dirty="0"/>
              <a:t> </a:t>
            </a:r>
            <a:r>
              <a:rPr lang="en-US" sz="2800" dirty="0" err="1"/>
              <a:t>nghề</a:t>
            </a:r>
            <a:endParaRPr lang="en-US" sz="2800" dirty="0"/>
          </a:p>
        </p:txBody>
      </p:sp>
      <p:sp>
        <p:nvSpPr>
          <p:cNvPr id="236" name="Google Shape;236;p1">
            <a:extLst>
              <a:ext uri="{FF2B5EF4-FFF2-40B4-BE49-F238E27FC236}">
                <a16:creationId xmlns:a16="http://schemas.microsoft.com/office/drawing/2014/main" id="{946AF2DF-E502-3EFF-7549-07D83A856324}"/>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7A2784CC-E773-1B46-3E89-2D0FD30EA275}"/>
              </a:ext>
            </a:extLst>
          </p:cNvPr>
          <p:cNvSpPr txBox="1"/>
          <p:nvPr/>
        </p:nvSpPr>
        <p:spPr>
          <a:xfrm>
            <a:off x="777976" y="1171581"/>
            <a:ext cx="10357055" cy="1569660"/>
          </a:xfrm>
          <a:prstGeom prst="rect">
            <a:avLst/>
          </a:prstGeom>
          <a:noFill/>
        </p:spPr>
        <p:txBody>
          <a:bodyPr wrap="square">
            <a:spAutoFit/>
          </a:bodyPr>
          <a:lstStyle/>
          <a:p>
            <a:r>
              <a:rPr lang="en-US" sz="1600" b="1" dirty="0" err="1"/>
              <a:t>Nguồn</a:t>
            </a:r>
            <a:r>
              <a:rPr lang="en-US" sz="1600" b="1" dirty="0"/>
              <a:t> </a:t>
            </a:r>
            <a:r>
              <a:rPr lang="en-US" sz="1600" b="1" dirty="0" err="1"/>
              <a:t>phát</a:t>
            </a:r>
            <a:r>
              <a:rPr lang="en-US" sz="1600" b="1" dirty="0"/>
              <a:t> </a:t>
            </a:r>
            <a:r>
              <a:rPr lang="en-US" sz="1600" b="1" dirty="0" err="1"/>
              <a:t>sinh</a:t>
            </a:r>
            <a:r>
              <a:rPr lang="en-US" sz="1600" b="1" dirty="0"/>
              <a:t> c</a:t>
            </a:r>
            <a:r>
              <a:rPr lang="vi-VN" sz="1600" b="1" dirty="0"/>
              <a:t>hất thải rắn ở các làng nghề bao gồm:</a:t>
            </a:r>
          </a:p>
          <a:p>
            <a:pPr marL="693738" lvl="1">
              <a:buFont typeface="Arial" panose="020B0604020202020204" pitchFamily="34" charset="0"/>
              <a:buChar char="•"/>
            </a:pPr>
            <a:r>
              <a:rPr lang="vi-VN" sz="1600" b="1" dirty="0"/>
              <a:t>Phế liệu sản xuất</a:t>
            </a:r>
            <a:r>
              <a:rPr lang="vi-VN" sz="1600" dirty="0"/>
              <a:t>: vụn kim loại, tro xỉ, nhựa tái chế, bã giấy, sợi vải, bùn từ hồ nhuộm...</a:t>
            </a:r>
          </a:p>
          <a:p>
            <a:pPr marL="693738" lvl="1">
              <a:buFont typeface="Arial" panose="020B0604020202020204" pitchFamily="34" charset="0"/>
              <a:buChar char="•"/>
            </a:pPr>
            <a:r>
              <a:rPr lang="vi-VN" sz="1600" b="1" dirty="0"/>
              <a:t>Chất thải hữu cơ</a:t>
            </a:r>
            <a:r>
              <a:rPr lang="vi-VN" sz="1600" dirty="0"/>
              <a:t>: thịt thừa, mỡ, xương từ giết mổ; bã thực phẩm, rác bún, rượu…</a:t>
            </a:r>
          </a:p>
          <a:p>
            <a:pPr marL="693738" lvl="1">
              <a:buFont typeface="Arial" panose="020B0604020202020204" pitchFamily="34" charset="0"/>
              <a:buChar char="•"/>
            </a:pPr>
            <a:r>
              <a:rPr lang="vi-VN" sz="1600" b="1" dirty="0"/>
              <a:t>Chất thải nguy hại</a:t>
            </a:r>
            <a:r>
              <a:rPr lang="vi-VN" sz="1600" dirty="0"/>
              <a:t>: chì, axit từ tái chế ắc quy, dầu thải, mực in…</a:t>
            </a:r>
          </a:p>
          <a:p>
            <a:pPr marL="693738">
              <a:buFont typeface="Arial" panose="020B0604020202020204" pitchFamily="34" charset="0"/>
              <a:buChar char="•"/>
            </a:pPr>
            <a:r>
              <a:rPr lang="vi-VN" sz="1600" dirty="0"/>
              <a:t>Phần lớn không được phân loại, không có bãi tập kết hợp vệ sinh và </a:t>
            </a:r>
            <a:r>
              <a:rPr lang="vi-VN" sz="1600" b="1" dirty="0"/>
              <a:t>xử lý chủ yếu bằng cách đổ tràn lan, đốt thủ công hoặc chôn lấp tự phát</a:t>
            </a:r>
            <a:r>
              <a:rPr lang="vi-VN" sz="1600" dirty="0"/>
              <a:t>.</a:t>
            </a:r>
          </a:p>
        </p:txBody>
      </p:sp>
      <p:graphicFrame>
        <p:nvGraphicFramePr>
          <p:cNvPr id="6" name="Table 5">
            <a:extLst>
              <a:ext uri="{FF2B5EF4-FFF2-40B4-BE49-F238E27FC236}">
                <a16:creationId xmlns:a16="http://schemas.microsoft.com/office/drawing/2014/main" id="{7A24BFF8-5CB8-4040-92C5-19AEC77301B7}"/>
              </a:ext>
            </a:extLst>
          </p:cNvPr>
          <p:cNvGraphicFramePr>
            <a:graphicFrameLocks noGrp="1"/>
          </p:cNvGraphicFramePr>
          <p:nvPr>
            <p:extLst>
              <p:ext uri="{D42A27DB-BD31-4B8C-83A1-F6EECF244321}">
                <p14:modId xmlns:p14="http://schemas.microsoft.com/office/powerpoint/2010/main" val="3319314138"/>
              </p:ext>
            </p:extLst>
          </p:nvPr>
        </p:nvGraphicFramePr>
        <p:xfrm>
          <a:off x="415926" y="3281712"/>
          <a:ext cx="11360148" cy="3413760"/>
        </p:xfrm>
        <a:graphic>
          <a:graphicData uri="http://schemas.openxmlformats.org/drawingml/2006/table">
            <a:tbl>
              <a:tblPr/>
              <a:tblGrid>
                <a:gridCol w="2840037">
                  <a:extLst>
                    <a:ext uri="{9D8B030D-6E8A-4147-A177-3AD203B41FA5}">
                      <a16:colId xmlns:a16="http://schemas.microsoft.com/office/drawing/2014/main" val="3911355550"/>
                    </a:ext>
                  </a:extLst>
                </a:gridCol>
                <a:gridCol w="2840037">
                  <a:extLst>
                    <a:ext uri="{9D8B030D-6E8A-4147-A177-3AD203B41FA5}">
                      <a16:colId xmlns:a16="http://schemas.microsoft.com/office/drawing/2014/main" val="828787137"/>
                    </a:ext>
                  </a:extLst>
                </a:gridCol>
                <a:gridCol w="2840037">
                  <a:extLst>
                    <a:ext uri="{9D8B030D-6E8A-4147-A177-3AD203B41FA5}">
                      <a16:colId xmlns:a16="http://schemas.microsoft.com/office/drawing/2014/main" val="633455982"/>
                    </a:ext>
                  </a:extLst>
                </a:gridCol>
                <a:gridCol w="2840037">
                  <a:extLst>
                    <a:ext uri="{9D8B030D-6E8A-4147-A177-3AD203B41FA5}">
                      <a16:colId xmlns:a16="http://schemas.microsoft.com/office/drawing/2014/main" val="1718940630"/>
                    </a:ext>
                  </a:extLst>
                </a:gridCol>
              </a:tblGrid>
              <a:tr h="244653">
                <a:tc>
                  <a:txBody>
                    <a:bodyPr/>
                    <a:lstStyle/>
                    <a:p>
                      <a:r>
                        <a:rPr lang="en-US" sz="1400" b="1" dirty="0" err="1">
                          <a:solidFill>
                            <a:schemeClr val="tx1"/>
                          </a:solidFill>
                        </a:rPr>
                        <a:t>Làng</a:t>
                      </a:r>
                      <a:r>
                        <a:rPr lang="en-US" sz="1400" b="1" dirty="0">
                          <a:solidFill>
                            <a:schemeClr val="tx1"/>
                          </a:solidFill>
                        </a:rPr>
                        <a:t> </a:t>
                      </a:r>
                      <a:r>
                        <a:rPr lang="en-US" sz="1400" b="1" dirty="0" err="1">
                          <a:solidFill>
                            <a:schemeClr val="tx1"/>
                          </a:solidFill>
                        </a:rPr>
                        <a:t>nghề</a:t>
                      </a:r>
                      <a:endParaRPr lang="en-US" sz="1400" dirty="0">
                        <a:solidFill>
                          <a:schemeClr val="tx1"/>
                        </a:solidFill>
                      </a:endParaRPr>
                    </a:p>
                  </a:txBody>
                  <a:tcPr anchor="ctr">
                    <a:lnL>
                      <a:noFill/>
                    </a:lnL>
                    <a:lnR>
                      <a:noFill/>
                    </a:lnR>
                    <a:lnT>
                      <a:noFill/>
                    </a:lnT>
                    <a:lnB>
                      <a:noFill/>
                    </a:lnB>
                    <a:noFill/>
                  </a:tcPr>
                </a:tc>
                <a:tc>
                  <a:txBody>
                    <a:bodyPr/>
                    <a:lstStyle/>
                    <a:p>
                      <a:r>
                        <a:rPr lang="en-US" sz="1400" b="1" dirty="0" err="1">
                          <a:solidFill>
                            <a:schemeClr val="tx1"/>
                          </a:solidFill>
                        </a:rPr>
                        <a:t>Loại</a:t>
                      </a:r>
                      <a:r>
                        <a:rPr lang="en-US" sz="1400" b="1" dirty="0">
                          <a:solidFill>
                            <a:schemeClr val="tx1"/>
                          </a:solidFill>
                        </a:rPr>
                        <a:t> </a:t>
                      </a:r>
                      <a:r>
                        <a:rPr lang="en-US" sz="1400" b="1" dirty="0" err="1">
                          <a:solidFill>
                            <a:schemeClr val="tx1"/>
                          </a:solidFill>
                        </a:rPr>
                        <a:t>hình</a:t>
                      </a:r>
                      <a:r>
                        <a:rPr lang="en-US" sz="1400" b="1" dirty="0">
                          <a:solidFill>
                            <a:schemeClr val="tx1"/>
                          </a:solidFill>
                        </a:rPr>
                        <a:t> </a:t>
                      </a:r>
                      <a:r>
                        <a:rPr lang="en-US" sz="1400" b="1" dirty="0" err="1">
                          <a:solidFill>
                            <a:schemeClr val="tx1"/>
                          </a:solidFill>
                        </a:rPr>
                        <a:t>sản</a:t>
                      </a:r>
                      <a:r>
                        <a:rPr lang="en-US" sz="1400" b="1" dirty="0">
                          <a:solidFill>
                            <a:schemeClr val="tx1"/>
                          </a:solidFill>
                        </a:rPr>
                        <a:t> </a:t>
                      </a:r>
                      <a:r>
                        <a:rPr lang="en-US" sz="1400" b="1" dirty="0" err="1">
                          <a:solidFill>
                            <a:schemeClr val="tx1"/>
                          </a:solidFill>
                        </a:rPr>
                        <a:t>xuất</a:t>
                      </a:r>
                      <a:endParaRPr lang="en-US" sz="1400" dirty="0">
                        <a:solidFill>
                          <a:schemeClr val="tx1"/>
                        </a:solidFill>
                      </a:endParaRPr>
                    </a:p>
                  </a:txBody>
                  <a:tcPr anchor="ctr">
                    <a:lnL>
                      <a:noFill/>
                    </a:lnL>
                    <a:lnR>
                      <a:noFill/>
                    </a:lnR>
                    <a:lnT>
                      <a:noFill/>
                    </a:lnT>
                    <a:lnB>
                      <a:noFill/>
                    </a:lnB>
                    <a:noFill/>
                  </a:tcPr>
                </a:tc>
                <a:tc>
                  <a:txBody>
                    <a:bodyPr/>
                    <a:lstStyle/>
                    <a:p>
                      <a:r>
                        <a:rPr lang="vi-VN" sz="1400" b="1" dirty="0">
                          <a:solidFill>
                            <a:schemeClr val="tx1"/>
                          </a:solidFill>
                        </a:rPr>
                        <a:t>CTR phát sinh (ước tính)</a:t>
                      </a:r>
                      <a:endParaRPr lang="vi-VN" sz="1400" dirty="0">
                        <a:solidFill>
                          <a:schemeClr val="tx1"/>
                        </a:solidFill>
                      </a:endParaRPr>
                    </a:p>
                  </a:txBody>
                  <a:tcPr anchor="ctr">
                    <a:lnL>
                      <a:noFill/>
                    </a:lnL>
                    <a:lnR>
                      <a:noFill/>
                    </a:lnR>
                    <a:lnT>
                      <a:noFill/>
                    </a:lnT>
                    <a:lnB>
                      <a:noFill/>
                    </a:lnB>
                    <a:noFill/>
                  </a:tcPr>
                </a:tc>
                <a:tc>
                  <a:txBody>
                    <a:bodyPr/>
                    <a:lstStyle/>
                    <a:p>
                      <a:r>
                        <a:rPr lang="en-US" sz="1400" b="1" dirty="0" err="1">
                          <a:solidFill>
                            <a:schemeClr val="tx1"/>
                          </a:solidFill>
                        </a:rPr>
                        <a:t>Đặc</a:t>
                      </a:r>
                      <a:r>
                        <a:rPr lang="en-US" sz="1400" b="1" dirty="0">
                          <a:solidFill>
                            <a:schemeClr val="tx1"/>
                          </a:solidFill>
                        </a:rPr>
                        <a:t> </a:t>
                      </a:r>
                      <a:r>
                        <a:rPr lang="en-US" sz="1400" b="1" dirty="0" err="1">
                          <a:solidFill>
                            <a:schemeClr val="tx1"/>
                          </a:solidFill>
                        </a:rPr>
                        <a:t>điểm</a:t>
                      </a:r>
                      <a:r>
                        <a:rPr lang="en-US" sz="1400" b="1" dirty="0">
                          <a:solidFill>
                            <a:schemeClr val="tx1"/>
                          </a:solidFill>
                        </a:rPr>
                        <a:t> CTR</a:t>
                      </a:r>
                      <a:endParaRPr lang="en-US" sz="1400" dirty="0">
                        <a:solidFill>
                          <a:schemeClr val="tx1"/>
                        </a:solidFill>
                      </a:endParaRPr>
                    </a:p>
                  </a:txBody>
                  <a:tcPr anchor="ctr">
                    <a:lnL>
                      <a:noFill/>
                    </a:lnL>
                    <a:lnR>
                      <a:noFill/>
                    </a:lnR>
                    <a:lnT>
                      <a:noFill/>
                    </a:lnT>
                    <a:lnB>
                      <a:noFill/>
                    </a:lnB>
                    <a:noFill/>
                  </a:tcPr>
                </a:tc>
                <a:extLst>
                  <a:ext uri="{0D108BD9-81ED-4DB2-BD59-A6C34878D82A}">
                    <a16:rowId xmlns:a16="http://schemas.microsoft.com/office/drawing/2014/main" val="2581304406"/>
                  </a:ext>
                </a:extLst>
              </a:tr>
              <a:tr h="415910">
                <a:tc>
                  <a:txBody>
                    <a:bodyPr/>
                    <a:lstStyle/>
                    <a:p>
                      <a:r>
                        <a:rPr lang="en-US" sz="1400" b="1" dirty="0">
                          <a:solidFill>
                            <a:schemeClr val="tx1"/>
                          </a:solidFill>
                        </a:rPr>
                        <a:t>Phong </a:t>
                      </a:r>
                      <a:r>
                        <a:rPr lang="en-US" sz="1400" b="1" dirty="0" err="1">
                          <a:solidFill>
                            <a:schemeClr val="tx1"/>
                          </a:solidFill>
                        </a:rPr>
                        <a:t>Khê</a:t>
                      </a:r>
                      <a:r>
                        <a:rPr lang="en-US" sz="1400" b="1" dirty="0">
                          <a:solidFill>
                            <a:schemeClr val="tx1"/>
                          </a:solidFill>
                        </a:rPr>
                        <a:t> (Bắc Ninh)</a:t>
                      </a:r>
                      <a:endParaRPr lang="en-US" sz="1400" dirty="0">
                        <a:solidFill>
                          <a:schemeClr val="tx1"/>
                        </a:solidFill>
                      </a:endParaRPr>
                    </a:p>
                  </a:txBody>
                  <a:tcPr anchor="ctr">
                    <a:lnL>
                      <a:noFill/>
                    </a:lnL>
                    <a:lnR>
                      <a:noFill/>
                    </a:lnR>
                    <a:lnT>
                      <a:noFill/>
                    </a:lnT>
                    <a:lnB>
                      <a:noFill/>
                    </a:lnB>
                    <a:noFill/>
                  </a:tcPr>
                </a:tc>
                <a:tc>
                  <a:txBody>
                    <a:bodyPr/>
                    <a:lstStyle/>
                    <a:p>
                      <a:r>
                        <a:rPr lang="en-US" sz="1400">
                          <a:solidFill>
                            <a:schemeClr val="tx1"/>
                          </a:solidFill>
                        </a:rPr>
                        <a:t>Làm giấy tái chế</a:t>
                      </a:r>
                    </a:p>
                  </a:txBody>
                  <a:tcPr anchor="ctr">
                    <a:lnL>
                      <a:noFill/>
                    </a:lnL>
                    <a:lnR>
                      <a:noFill/>
                    </a:lnR>
                    <a:lnT>
                      <a:noFill/>
                    </a:lnT>
                    <a:lnB>
                      <a:noFill/>
                    </a:lnB>
                    <a:noFill/>
                  </a:tcPr>
                </a:tc>
                <a:tc>
                  <a:txBody>
                    <a:bodyPr/>
                    <a:lstStyle/>
                    <a:p>
                      <a:r>
                        <a:rPr lang="en-US" sz="1400">
                          <a:solidFill>
                            <a:schemeClr val="tx1"/>
                          </a:solidFill>
                        </a:rPr>
                        <a:t>&gt;200–300 tấn/ngày</a:t>
                      </a:r>
                    </a:p>
                  </a:txBody>
                  <a:tcPr anchor="ctr">
                    <a:lnL>
                      <a:noFill/>
                    </a:lnL>
                    <a:lnR>
                      <a:noFill/>
                    </a:lnR>
                    <a:lnT>
                      <a:noFill/>
                    </a:lnT>
                    <a:lnB>
                      <a:noFill/>
                    </a:lnB>
                    <a:noFill/>
                  </a:tcPr>
                </a:tc>
                <a:tc>
                  <a:txBody>
                    <a:bodyPr/>
                    <a:lstStyle/>
                    <a:p>
                      <a:r>
                        <a:rPr lang="en-US" sz="1400">
                          <a:solidFill>
                            <a:schemeClr val="tx1"/>
                          </a:solidFill>
                        </a:rPr>
                        <a:t>Bã giấy, bùn thải, xỉ than; chất đống ven kênh/sông</a:t>
                      </a:r>
                    </a:p>
                  </a:txBody>
                  <a:tcPr anchor="ctr">
                    <a:lnL>
                      <a:noFill/>
                    </a:lnL>
                    <a:lnR>
                      <a:noFill/>
                    </a:lnR>
                    <a:lnT>
                      <a:noFill/>
                    </a:lnT>
                    <a:lnB>
                      <a:noFill/>
                    </a:lnB>
                    <a:noFill/>
                  </a:tcPr>
                </a:tc>
                <a:extLst>
                  <a:ext uri="{0D108BD9-81ED-4DB2-BD59-A6C34878D82A}">
                    <a16:rowId xmlns:a16="http://schemas.microsoft.com/office/drawing/2014/main" val="1699977197"/>
                  </a:ext>
                </a:extLst>
              </a:tr>
              <a:tr h="415910">
                <a:tc>
                  <a:txBody>
                    <a:bodyPr/>
                    <a:lstStyle/>
                    <a:p>
                      <a:r>
                        <a:rPr lang="en-US" sz="1400" b="1">
                          <a:solidFill>
                            <a:schemeClr val="tx1"/>
                          </a:solidFill>
                        </a:rPr>
                        <a:t>Văn Môn (Bắc Ninh)</a:t>
                      </a:r>
                      <a:endParaRPr lang="en-US" sz="1400">
                        <a:solidFill>
                          <a:schemeClr val="tx1"/>
                        </a:solidFill>
                      </a:endParaRPr>
                    </a:p>
                  </a:txBody>
                  <a:tcPr anchor="ctr">
                    <a:lnL>
                      <a:noFill/>
                    </a:lnL>
                    <a:lnR>
                      <a:noFill/>
                    </a:lnR>
                    <a:lnT>
                      <a:noFill/>
                    </a:lnT>
                    <a:lnB>
                      <a:noFill/>
                    </a:lnB>
                    <a:noFill/>
                  </a:tcPr>
                </a:tc>
                <a:tc>
                  <a:txBody>
                    <a:bodyPr/>
                    <a:lstStyle/>
                    <a:p>
                      <a:r>
                        <a:rPr lang="en-US" sz="1400" dirty="0">
                          <a:solidFill>
                            <a:schemeClr val="tx1"/>
                          </a:solidFill>
                        </a:rPr>
                        <a:t>Tái </a:t>
                      </a:r>
                      <a:r>
                        <a:rPr lang="en-US" sz="1400" dirty="0" err="1">
                          <a:solidFill>
                            <a:schemeClr val="tx1"/>
                          </a:solidFill>
                        </a:rPr>
                        <a:t>chế</a:t>
                      </a:r>
                      <a:r>
                        <a:rPr lang="en-US" sz="1400" dirty="0">
                          <a:solidFill>
                            <a:schemeClr val="tx1"/>
                          </a:solidFill>
                        </a:rPr>
                        <a:t> </a:t>
                      </a:r>
                      <a:r>
                        <a:rPr lang="en-US" sz="1400" dirty="0" err="1">
                          <a:solidFill>
                            <a:schemeClr val="tx1"/>
                          </a:solidFill>
                        </a:rPr>
                        <a:t>nhôm</a:t>
                      </a:r>
                      <a:endParaRPr lang="en-US" sz="1400" dirty="0">
                        <a:solidFill>
                          <a:schemeClr val="tx1"/>
                        </a:solidFill>
                      </a:endParaRPr>
                    </a:p>
                  </a:txBody>
                  <a:tcPr anchor="ctr">
                    <a:lnL>
                      <a:noFill/>
                    </a:lnL>
                    <a:lnR>
                      <a:noFill/>
                    </a:lnR>
                    <a:lnT>
                      <a:noFill/>
                    </a:lnT>
                    <a:lnB>
                      <a:noFill/>
                    </a:lnB>
                    <a:noFill/>
                  </a:tcPr>
                </a:tc>
                <a:tc>
                  <a:txBody>
                    <a:bodyPr/>
                    <a:lstStyle/>
                    <a:p>
                      <a:r>
                        <a:rPr lang="en-US" sz="1400">
                          <a:solidFill>
                            <a:schemeClr val="tx1"/>
                          </a:solidFill>
                        </a:rPr>
                        <a:t>&gt;150 tấn xỉ thải/ngày</a:t>
                      </a:r>
                    </a:p>
                  </a:txBody>
                  <a:tcPr anchor="ctr">
                    <a:lnL>
                      <a:noFill/>
                    </a:lnL>
                    <a:lnR>
                      <a:noFill/>
                    </a:lnR>
                    <a:lnT>
                      <a:noFill/>
                    </a:lnT>
                    <a:lnB>
                      <a:noFill/>
                    </a:lnB>
                    <a:noFill/>
                  </a:tcPr>
                </a:tc>
                <a:tc>
                  <a:txBody>
                    <a:bodyPr/>
                    <a:lstStyle/>
                    <a:p>
                      <a:r>
                        <a:rPr lang="en-US" sz="1400">
                          <a:solidFill>
                            <a:schemeClr val="tx1"/>
                          </a:solidFill>
                        </a:rPr>
                        <a:t>Tro nhôm, xỉ trắng chứa kim loại nặng, chất đống khắp làng</a:t>
                      </a:r>
                    </a:p>
                  </a:txBody>
                  <a:tcPr anchor="ctr">
                    <a:lnL>
                      <a:noFill/>
                    </a:lnL>
                    <a:lnR>
                      <a:noFill/>
                    </a:lnR>
                    <a:lnT>
                      <a:noFill/>
                    </a:lnT>
                    <a:lnB>
                      <a:noFill/>
                    </a:lnB>
                    <a:noFill/>
                  </a:tcPr>
                </a:tc>
                <a:extLst>
                  <a:ext uri="{0D108BD9-81ED-4DB2-BD59-A6C34878D82A}">
                    <a16:rowId xmlns:a16="http://schemas.microsoft.com/office/drawing/2014/main" val="3486279789"/>
                  </a:ext>
                </a:extLst>
              </a:tr>
              <a:tr h="415910">
                <a:tc>
                  <a:txBody>
                    <a:bodyPr/>
                    <a:lstStyle/>
                    <a:p>
                      <a:r>
                        <a:rPr lang="vi-VN" sz="1400" b="1" dirty="0">
                          <a:solidFill>
                            <a:schemeClr val="tx1"/>
                          </a:solidFill>
                        </a:rPr>
                        <a:t>Đông Mai (Hưng Yên)</a:t>
                      </a:r>
                      <a:endParaRPr lang="vi-VN" sz="1400" dirty="0">
                        <a:solidFill>
                          <a:schemeClr val="tx1"/>
                        </a:solidFill>
                      </a:endParaRPr>
                    </a:p>
                  </a:txBody>
                  <a:tcPr anchor="ctr">
                    <a:lnL>
                      <a:noFill/>
                    </a:lnL>
                    <a:lnR>
                      <a:noFill/>
                    </a:lnR>
                    <a:lnT>
                      <a:noFill/>
                    </a:lnT>
                    <a:lnB>
                      <a:noFill/>
                    </a:lnB>
                    <a:noFill/>
                  </a:tcPr>
                </a:tc>
                <a:tc>
                  <a:txBody>
                    <a:bodyPr/>
                    <a:lstStyle/>
                    <a:p>
                      <a:r>
                        <a:rPr lang="en-US" sz="1400" dirty="0">
                          <a:solidFill>
                            <a:schemeClr val="tx1"/>
                          </a:solidFill>
                        </a:rPr>
                        <a:t>Tái </a:t>
                      </a:r>
                      <a:r>
                        <a:rPr lang="en-US" sz="1400" dirty="0" err="1">
                          <a:solidFill>
                            <a:schemeClr val="tx1"/>
                          </a:solidFill>
                        </a:rPr>
                        <a:t>chế</a:t>
                      </a:r>
                      <a:r>
                        <a:rPr lang="en-US" sz="1400" dirty="0">
                          <a:solidFill>
                            <a:schemeClr val="tx1"/>
                          </a:solidFill>
                        </a:rPr>
                        <a:t> </a:t>
                      </a:r>
                      <a:r>
                        <a:rPr lang="en-US" sz="1400" dirty="0" err="1">
                          <a:solidFill>
                            <a:schemeClr val="tx1"/>
                          </a:solidFill>
                        </a:rPr>
                        <a:t>chì</a:t>
                      </a:r>
                      <a:endParaRPr lang="en-US" sz="1400" dirty="0">
                        <a:solidFill>
                          <a:schemeClr val="tx1"/>
                        </a:solidFill>
                      </a:endParaRPr>
                    </a:p>
                  </a:txBody>
                  <a:tcPr anchor="ctr">
                    <a:lnL>
                      <a:noFill/>
                    </a:lnL>
                    <a:lnR>
                      <a:noFill/>
                    </a:lnR>
                    <a:lnT>
                      <a:noFill/>
                    </a:lnT>
                    <a:lnB>
                      <a:noFill/>
                    </a:lnB>
                    <a:noFill/>
                  </a:tcPr>
                </a:tc>
                <a:tc>
                  <a:txBody>
                    <a:bodyPr/>
                    <a:lstStyle/>
                    <a:p>
                      <a:r>
                        <a:rPr lang="en-US" sz="1400">
                          <a:solidFill>
                            <a:schemeClr val="tx1"/>
                          </a:solidFill>
                        </a:rPr>
                        <a:t>5–7 tấn bã chì/ngày</a:t>
                      </a:r>
                    </a:p>
                  </a:txBody>
                  <a:tcPr anchor="ctr">
                    <a:lnL>
                      <a:noFill/>
                    </a:lnL>
                    <a:lnR>
                      <a:noFill/>
                    </a:lnR>
                    <a:lnT>
                      <a:noFill/>
                    </a:lnT>
                    <a:lnB>
                      <a:noFill/>
                    </a:lnB>
                    <a:noFill/>
                  </a:tcPr>
                </a:tc>
                <a:tc>
                  <a:txBody>
                    <a:bodyPr/>
                    <a:lstStyle/>
                    <a:p>
                      <a:r>
                        <a:rPr lang="vi-VN" sz="1400">
                          <a:solidFill>
                            <a:schemeClr val="tx1"/>
                          </a:solidFill>
                        </a:rPr>
                        <a:t>Đất nhiễm chì, bã ắc quy, nguy cơ ô nhiễm độc hại</a:t>
                      </a:r>
                    </a:p>
                  </a:txBody>
                  <a:tcPr anchor="ctr">
                    <a:lnL>
                      <a:noFill/>
                    </a:lnL>
                    <a:lnR>
                      <a:noFill/>
                    </a:lnR>
                    <a:lnT>
                      <a:noFill/>
                    </a:lnT>
                    <a:lnB>
                      <a:noFill/>
                    </a:lnB>
                    <a:noFill/>
                  </a:tcPr>
                </a:tc>
                <a:extLst>
                  <a:ext uri="{0D108BD9-81ED-4DB2-BD59-A6C34878D82A}">
                    <a16:rowId xmlns:a16="http://schemas.microsoft.com/office/drawing/2014/main" val="491280643"/>
                  </a:ext>
                </a:extLst>
              </a:tr>
              <a:tr h="415910">
                <a:tc>
                  <a:txBody>
                    <a:bodyPr/>
                    <a:lstStyle/>
                    <a:p>
                      <a:r>
                        <a:rPr lang="en-US" sz="1400" b="1">
                          <a:solidFill>
                            <a:schemeClr val="tx1"/>
                          </a:solidFill>
                        </a:rPr>
                        <a:t>La Phù (Hà Nội)</a:t>
                      </a:r>
                      <a:endParaRPr lang="en-US" sz="1400">
                        <a:solidFill>
                          <a:schemeClr val="tx1"/>
                        </a:solidFill>
                      </a:endParaRPr>
                    </a:p>
                  </a:txBody>
                  <a:tcPr anchor="ctr">
                    <a:lnL>
                      <a:noFill/>
                    </a:lnL>
                    <a:lnR>
                      <a:noFill/>
                    </a:lnR>
                    <a:lnT>
                      <a:noFill/>
                    </a:lnT>
                    <a:lnB>
                      <a:noFill/>
                    </a:lnB>
                    <a:noFill/>
                  </a:tcPr>
                </a:tc>
                <a:tc>
                  <a:txBody>
                    <a:bodyPr/>
                    <a:lstStyle/>
                    <a:p>
                      <a:r>
                        <a:rPr lang="en-US" sz="1400">
                          <a:solidFill>
                            <a:schemeClr val="tx1"/>
                          </a:solidFill>
                        </a:rPr>
                        <a:t>Bánh kẹo, giết mổ</a:t>
                      </a:r>
                    </a:p>
                  </a:txBody>
                  <a:tcPr anchor="ctr">
                    <a:lnL>
                      <a:noFill/>
                    </a:lnL>
                    <a:lnR>
                      <a:noFill/>
                    </a:lnR>
                    <a:lnT>
                      <a:noFill/>
                    </a:lnT>
                    <a:lnB>
                      <a:noFill/>
                    </a:lnB>
                    <a:noFill/>
                  </a:tcPr>
                </a:tc>
                <a:tc>
                  <a:txBody>
                    <a:bodyPr/>
                    <a:lstStyle/>
                    <a:p>
                      <a:r>
                        <a:rPr lang="en-US" sz="1400" dirty="0">
                          <a:solidFill>
                            <a:schemeClr val="tx1"/>
                          </a:solidFill>
                        </a:rPr>
                        <a:t>10–15 </a:t>
                      </a:r>
                      <a:r>
                        <a:rPr lang="en-US" sz="1400" dirty="0" err="1">
                          <a:solidFill>
                            <a:schemeClr val="tx1"/>
                          </a:solidFill>
                        </a:rPr>
                        <a:t>tấn</a:t>
                      </a:r>
                      <a:r>
                        <a:rPr lang="en-US" sz="1400" dirty="0">
                          <a:solidFill>
                            <a:schemeClr val="tx1"/>
                          </a:solidFill>
                        </a:rPr>
                        <a:t>/</a:t>
                      </a:r>
                      <a:r>
                        <a:rPr lang="en-US" sz="1400" dirty="0" err="1">
                          <a:solidFill>
                            <a:schemeClr val="tx1"/>
                          </a:solidFill>
                        </a:rPr>
                        <a:t>ngày</a:t>
                      </a:r>
                      <a:endParaRPr lang="en-US" sz="1400" dirty="0">
                        <a:solidFill>
                          <a:schemeClr val="tx1"/>
                        </a:solidFill>
                      </a:endParaRPr>
                    </a:p>
                  </a:txBody>
                  <a:tcPr anchor="ctr">
                    <a:lnL>
                      <a:noFill/>
                    </a:lnL>
                    <a:lnR>
                      <a:noFill/>
                    </a:lnR>
                    <a:lnT>
                      <a:noFill/>
                    </a:lnT>
                    <a:lnB>
                      <a:noFill/>
                    </a:lnB>
                    <a:noFill/>
                  </a:tcPr>
                </a:tc>
                <a:tc>
                  <a:txBody>
                    <a:bodyPr/>
                    <a:lstStyle/>
                    <a:p>
                      <a:r>
                        <a:rPr lang="vi-VN" sz="1400">
                          <a:solidFill>
                            <a:schemeClr val="tx1"/>
                          </a:solidFill>
                        </a:rPr>
                        <a:t>Rác hữu cơ thối, da – xương động vật, không thu gom kịp</a:t>
                      </a:r>
                    </a:p>
                  </a:txBody>
                  <a:tcPr anchor="ctr">
                    <a:lnL>
                      <a:noFill/>
                    </a:lnL>
                    <a:lnR>
                      <a:noFill/>
                    </a:lnR>
                    <a:lnT>
                      <a:noFill/>
                    </a:lnT>
                    <a:lnB>
                      <a:noFill/>
                    </a:lnB>
                    <a:noFill/>
                  </a:tcPr>
                </a:tc>
                <a:extLst>
                  <a:ext uri="{0D108BD9-81ED-4DB2-BD59-A6C34878D82A}">
                    <a16:rowId xmlns:a16="http://schemas.microsoft.com/office/drawing/2014/main" val="1326780031"/>
                  </a:ext>
                </a:extLst>
              </a:tr>
              <a:tr h="415910">
                <a:tc>
                  <a:txBody>
                    <a:bodyPr/>
                    <a:lstStyle/>
                    <a:p>
                      <a:r>
                        <a:rPr lang="en-US" sz="1400" b="1">
                          <a:solidFill>
                            <a:schemeClr val="tx1"/>
                          </a:solidFill>
                        </a:rPr>
                        <a:t>Phú Đô (Hà Nội)</a:t>
                      </a:r>
                      <a:endParaRPr lang="en-US" sz="1400">
                        <a:solidFill>
                          <a:schemeClr val="tx1"/>
                        </a:solidFill>
                      </a:endParaRPr>
                    </a:p>
                  </a:txBody>
                  <a:tcPr anchor="ctr">
                    <a:lnL>
                      <a:noFill/>
                    </a:lnL>
                    <a:lnR>
                      <a:noFill/>
                    </a:lnR>
                    <a:lnT>
                      <a:noFill/>
                    </a:lnT>
                    <a:lnB>
                      <a:noFill/>
                    </a:lnB>
                    <a:noFill/>
                  </a:tcPr>
                </a:tc>
                <a:tc>
                  <a:txBody>
                    <a:bodyPr/>
                    <a:lstStyle/>
                    <a:p>
                      <a:r>
                        <a:rPr lang="en-US" sz="1400">
                          <a:solidFill>
                            <a:schemeClr val="tx1"/>
                          </a:solidFill>
                        </a:rPr>
                        <a:t>Làm bún, miến</a:t>
                      </a:r>
                    </a:p>
                  </a:txBody>
                  <a:tcPr anchor="ctr">
                    <a:lnL>
                      <a:noFill/>
                    </a:lnL>
                    <a:lnR>
                      <a:noFill/>
                    </a:lnR>
                    <a:lnT>
                      <a:noFill/>
                    </a:lnT>
                    <a:lnB>
                      <a:noFill/>
                    </a:lnB>
                    <a:noFill/>
                  </a:tcPr>
                </a:tc>
                <a:tc>
                  <a:txBody>
                    <a:bodyPr/>
                    <a:lstStyle/>
                    <a:p>
                      <a:r>
                        <a:rPr lang="en-US" sz="1400" dirty="0">
                          <a:solidFill>
                            <a:schemeClr val="tx1"/>
                          </a:solidFill>
                        </a:rPr>
                        <a:t>5–10 </a:t>
                      </a:r>
                      <a:r>
                        <a:rPr lang="en-US" sz="1400" dirty="0" err="1">
                          <a:solidFill>
                            <a:schemeClr val="tx1"/>
                          </a:solidFill>
                        </a:rPr>
                        <a:t>tấn</a:t>
                      </a:r>
                      <a:r>
                        <a:rPr lang="en-US" sz="1400" dirty="0">
                          <a:solidFill>
                            <a:schemeClr val="tx1"/>
                          </a:solidFill>
                        </a:rPr>
                        <a:t>/</a:t>
                      </a:r>
                      <a:r>
                        <a:rPr lang="en-US" sz="1400" dirty="0" err="1">
                          <a:solidFill>
                            <a:schemeClr val="tx1"/>
                          </a:solidFill>
                        </a:rPr>
                        <a:t>ngày</a:t>
                      </a:r>
                      <a:endParaRPr lang="en-US" sz="1400" dirty="0">
                        <a:solidFill>
                          <a:schemeClr val="tx1"/>
                        </a:solidFill>
                      </a:endParaRPr>
                    </a:p>
                  </a:txBody>
                  <a:tcPr anchor="ctr">
                    <a:lnL>
                      <a:noFill/>
                    </a:lnL>
                    <a:lnR>
                      <a:noFill/>
                    </a:lnR>
                    <a:lnT>
                      <a:noFill/>
                    </a:lnT>
                    <a:lnB>
                      <a:noFill/>
                    </a:lnB>
                    <a:noFill/>
                  </a:tcPr>
                </a:tc>
                <a:tc>
                  <a:txBody>
                    <a:bodyPr/>
                    <a:lstStyle/>
                    <a:p>
                      <a:r>
                        <a:rPr lang="vi-VN" sz="1400">
                          <a:solidFill>
                            <a:schemeClr val="tx1"/>
                          </a:solidFill>
                        </a:rPr>
                        <a:t>Bã bún, nước gạo, rác hữu cơ, đổ xuống cống hoặc ao hồ</a:t>
                      </a:r>
                    </a:p>
                  </a:txBody>
                  <a:tcPr anchor="ctr">
                    <a:lnL>
                      <a:noFill/>
                    </a:lnL>
                    <a:lnR>
                      <a:noFill/>
                    </a:lnR>
                    <a:lnT>
                      <a:noFill/>
                    </a:lnT>
                    <a:lnB>
                      <a:noFill/>
                    </a:lnB>
                    <a:noFill/>
                  </a:tcPr>
                </a:tc>
                <a:extLst>
                  <a:ext uri="{0D108BD9-81ED-4DB2-BD59-A6C34878D82A}">
                    <a16:rowId xmlns:a16="http://schemas.microsoft.com/office/drawing/2014/main" val="3805960233"/>
                  </a:ext>
                </a:extLst>
              </a:tr>
              <a:tr h="415910">
                <a:tc>
                  <a:txBody>
                    <a:bodyPr/>
                    <a:lstStyle/>
                    <a:p>
                      <a:r>
                        <a:rPr lang="en-US" sz="1400" b="1">
                          <a:solidFill>
                            <a:schemeClr val="tx1"/>
                          </a:solidFill>
                        </a:rPr>
                        <a:t>Làng nghề dệt nhuộm (Nam Định)</a:t>
                      </a:r>
                      <a:endParaRPr lang="en-US" sz="1400">
                        <a:solidFill>
                          <a:schemeClr val="tx1"/>
                        </a:solidFill>
                      </a:endParaRPr>
                    </a:p>
                  </a:txBody>
                  <a:tcPr anchor="ctr">
                    <a:lnL>
                      <a:noFill/>
                    </a:lnL>
                    <a:lnR>
                      <a:noFill/>
                    </a:lnR>
                    <a:lnT>
                      <a:noFill/>
                    </a:lnT>
                    <a:lnB>
                      <a:noFill/>
                    </a:lnB>
                    <a:noFill/>
                  </a:tcPr>
                </a:tc>
                <a:tc>
                  <a:txBody>
                    <a:bodyPr/>
                    <a:lstStyle/>
                    <a:p>
                      <a:r>
                        <a:rPr lang="en-US" sz="1400">
                          <a:solidFill>
                            <a:schemeClr val="tx1"/>
                          </a:solidFill>
                        </a:rPr>
                        <a:t>Dệt – nhuộm vải</a:t>
                      </a:r>
                    </a:p>
                  </a:txBody>
                  <a:tcPr anchor="ctr">
                    <a:lnL>
                      <a:noFill/>
                    </a:lnL>
                    <a:lnR>
                      <a:noFill/>
                    </a:lnR>
                    <a:lnT>
                      <a:noFill/>
                    </a:lnT>
                    <a:lnB>
                      <a:noFill/>
                    </a:lnB>
                    <a:noFill/>
                  </a:tcPr>
                </a:tc>
                <a:tc>
                  <a:txBody>
                    <a:bodyPr/>
                    <a:lstStyle/>
                    <a:p>
                      <a:r>
                        <a:rPr lang="en-US" sz="1400" dirty="0">
                          <a:solidFill>
                            <a:schemeClr val="tx1"/>
                          </a:solidFill>
                        </a:rPr>
                        <a:t>3–5 </a:t>
                      </a:r>
                      <a:r>
                        <a:rPr lang="en-US" sz="1400" dirty="0" err="1">
                          <a:solidFill>
                            <a:schemeClr val="tx1"/>
                          </a:solidFill>
                        </a:rPr>
                        <a:t>tấn</a:t>
                      </a:r>
                      <a:r>
                        <a:rPr lang="en-US" sz="1400" dirty="0">
                          <a:solidFill>
                            <a:schemeClr val="tx1"/>
                          </a:solidFill>
                        </a:rPr>
                        <a:t>/</a:t>
                      </a:r>
                      <a:r>
                        <a:rPr lang="en-US" sz="1400" dirty="0" err="1">
                          <a:solidFill>
                            <a:schemeClr val="tx1"/>
                          </a:solidFill>
                        </a:rPr>
                        <a:t>ngày</a:t>
                      </a:r>
                      <a:endParaRPr lang="en-US" sz="1400" dirty="0">
                        <a:solidFill>
                          <a:schemeClr val="tx1"/>
                        </a:solidFill>
                      </a:endParaRPr>
                    </a:p>
                  </a:txBody>
                  <a:tcPr anchor="ctr">
                    <a:lnL>
                      <a:noFill/>
                    </a:lnL>
                    <a:lnR>
                      <a:noFill/>
                    </a:lnR>
                    <a:lnT>
                      <a:noFill/>
                    </a:lnT>
                    <a:lnB>
                      <a:noFill/>
                    </a:lnB>
                    <a:noFill/>
                  </a:tcPr>
                </a:tc>
                <a:tc>
                  <a:txBody>
                    <a:bodyPr/>
                    <a:lstStyle/>
                    <a:p>
                      <a:r>
                        <a:rPr lang="en-US" sz="1400" dirty="0" err="1">
                          <a:solidFill>
                            <a:schemeClr val="tx1"/>
                          </a:solidFill>
                        </a:rPr>
                        <a:t>Vải</a:t>
                      </a:r>
                      <a:r>
                        <a:rPr lang="en-US" sz="1400" dirty="0">
                          <a:solidFill>
                            <a:schemeClr val="tx1"/>
                          </a:solidFill>
                        </a:rPr>
                        <a:t> </a:t>
                      </a:r>
                      <a:r>
                        <a:rPr lang="en-US" sz="1400" dirty="0" err="1">
                          <a:solidFill>
                            <a:schemeClr val="tx1"/>
                          </a:solidFill>
                        </a:rPr>
                        <a:t>vụn</a:t>
                      </a:r>
                      <a:r>
                        <a:rPr lang="en-US" sz="1400" dirty="0">
                          <a:solidFill>
                            <a:schemeClr val="tx1"/>
                          </a:solidFill>
                        </a:rPr>
                        <a:t>, </a:t>
                      </a:r>
                      <a:r>
                        <a:rPr lang="en-US" sz="1400" dirty="0" err="1">
                          <a:solidFill>
                            <a:schemeClr val="tx1"/>
                          </a:solidFill>
                        </a:rPr>
                        <a:t>bùn</a:t>
                      </a:r>
                      <a:r>
                        <a:rPr lang="en-US" sz="1400" dirty="0">
                          <a:solidFill>
                            <a:schemeClr val="tx1"/>
                          </a:solidFill>
                        </a:rPr>
                        <a:t> </a:t>
                      </a:r>
                      <a:r>
                        <a:rPr lang="en-US" sz="1400" dirty="0" err="1">
                          <a:solidFill>
                            <a:schemeClr val="tx1"/>
                          </a:solidFill>
                        </a:rPr>
                        <a:t>nhuộm</a:t>
                      </a:r>
                      <a:r>
                        <a:rPr lang="en-US" sz="1400" dirty="0">
                          <a:solidFill>
                            <a:schemeClr val="tx1"/>
                          </a:solidFill>
                        </a:rPr>
                        <a:t>, </a:t>
                      </a:r>
                      <a:r>
                        <a:rPr lang="en-US" sz="1400" dirty="0" err="1">
                          <a:solidFill>
                            <a:schemeClr val="tx1"/>
                          </a:solidFill>
                        </a:rPr>
                        <a:t>chất</a:t>
                      </a:r>
                      <a:r>
                        <a:rPr lang="en-US" sz="1400" dirty="0">
                          <a:solidFill>
                            <a:schemeClr val="tx1"/>
                          </a:solidFill>
                        </a:rPr>
                        <a:t> </a:t>
                      </a:r>
                      <a:r>
                        <a:rPr lang="en-US" sz="1400" dirty="0" err="1">
                          <a:solidFill>
                            <a:schemeClr val="tx1"/>
                          </a:solidFill>
                        </a:rPr>
                        <a:t>hồ</a:t>
                      </a:r>
                      <a:r>
                        <a:rPr lang="en-US" sz="1400" dirty="0">
                          <a:solidFill>
                            <a:schemeClr val="tx1"/>
                          </a:solidFill>
                        </a:rPr>
                        <a:t>, </a:t>
                      </a:r>
                      <a:r>
                        <a:rPr lang="en-US" sz="1400" dirty="0" err="1">
                          <a:solidFill>
                            <a:schemeClr val="tx1"/>
                          </a:solidFill>
                        </a:rPr>
                        <a:t>phẩm</a:t>
                      </a:r>
                      <a:r>
                        <a:rPr lang="en-US" sz="1400" dirty="0">
                          <a:solidFill>
                            <a:schemeClr val="tx1"/>
                          </a:solidFill>
                        </a:rPr>
                        <a:t> </a:t>
                      </a:r>
                      <a:r>
                        <a:rPr lang="en-US" sz="1400" dirty="0" err="1">
                          <a:solidFill>
                            <a:schemeClr val="tx1"/>
                          </a:solidFill>
                        </a:rPr>
                        <a:t>màu</a:t>
                      </a:r>
                      <a:r>
                        <a:rPr lang="en-US" sz="1400" dirty="0">
                          <a:solidFill>
                            <a:schemeClr val="tx1"/>
                          </a:solidFill>
                        </a:rPr>
                        <a:t> </a:t>
                      </a:r>
                      <a:r>
                        <a:rPr lang="en-US" sz="1400" dirty="0" err="1">
                          <a:solidFill>
                            <a:schemeClr val="tx1"/>
                          </a:solidFill>
                        </a:rPr>
                        <a:t>độc</a:t>
                      </a:r>
                      <a:r>
                        <a:rPr lang="en-US" sz="1400" dirty="0">
                          <a:solidFill>
                            <a:schemeClr val="tx1"/>
                          </a:solidFill>
                        </a:rPr>
                        <a:t> </a:t>
                      </a:r>
                      <a:r>
                        <a:rPr lang="en-US" sz="1400" dirty="0" err="1">
                          <a:solidFill>
                            <a:schemeClr val="tx1"/>
                          </a:solidFill>
                        </a:rPr>
                        <a:t>hại</a:t>
                      </a:r>
                      <a:endParaRPr lang="en-US" sz="1400" dirty="0">
                        <a:solidFill>
                          <a:schemeClr val="tx1"/>
                        </a:solidFill>
                      </a:endParaRPr>
                    </a:p>
                  </a:txBody>
                  <a:tcPr anchor="ctr">
                    <a:lnL>
                      <a:noFill/>
                    </a:lnL>
                    <a:lnR>
                      <a:noFill/>
                    </a:lnR>
                    <a:lnT>
                      <a:noFill/>
                    </a:lnT>
                    <a:lnB>
                      <a:noFill/>
                    </a:lnB>
                    <a:noFill/>
                  </a:tcPr>
                </a:tc>
                <a:extLst>
                  <a:ext uri="{0D108BD9-81ED-4DB2-BD59-A6C34878D82A}">
                    <a16:rowId xmlns:a16="http://schemas.microsoft.com/office/drawing/2014/main" val="2810616283"/>
                  </a:ext>
                </a:extLst>
              </a:tr>
            </a:tbl>
          </a:graphicData>
        </a:graphic>
      </p:graphicFrame>
      <p:sp>
        <p:nvSpPr>
          <p:cNvPr id="7" name="Rectangle 2">
            <a:extLst>
              <a:ext uri="{FF2B5EF4-FFF2-40B4-BE49-F238E27FC236}">
                <a16:creationId xmlns:a16="http://schemas.microsoft.com/office/drawing/2014/main" id="{930D370E-75BD-D82F-3747-346220BD163E}"/>
              </a:ext>
            </a:extLst>
          </p:cNvPr>
          <p:cNvSpPr>
            <a:spLocks noChangeArrowheads="1"/>
          </p:cNvSpPr>
          <p:nvPr/>
        </p:nvSpPr>
        <p:spPr bwMode="auto">
          <a:xfrm>
            <a:off x="415926" y="2793798"/>
            <a:ext cx="52327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err="1">
                <a:solidFill>
                  <a:schemeClr val="tx1"/>
                </a:solidFill>
                <a:latin typeface="Arial" panose="020B0604020202020204" pitchFamily="34" charset="0"/>
              </a:rPr>
              <a:t>K</a:t>
            </a:r>
            <a:r>
              <a:rPr kumimoji="0" lang="en-US" altLang="en-US" sz="1600" b="1" i="0" u="none" strike="noStrike" cap="none" normalizeH="0" baseline="0" dirty="0" err="1">
                <a:ln>
                  <a:noFill/>
                </a:ln>
                <a:solidFill>
                  <a:schemeClr val="tx1"/>
                </a:solidFill>
                <a:effectLst/>
                <a:latin typeface="Arial" panose="020B0604020202020204" pitchFamily="34" charset="0"/>
              </a:rPr>
              <a:t>hối</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lượng</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phát</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sinh</a:t>
            </a:r>
            <a:r>
              <a:rPr kumimoji="0" lang="en-US" altLang="en-US" sz="1600" b="1" i="0" u="none" strike="noStrike" cap="none" normalizeH="0" baseline="0" dirty="0">
                <a:ln>
                  <a:noFill/>
                </a:ln>
                <a:solidFill>
                  <a:schemeClr val="tx1"/>
                </a:solidFill>
                <a:effectLst/>
                <a:latin typeface="Arial" panose="020B0604020202020204" pitchFamily="34" charset="0"/>
              </a:rPr>
              <a:t> CTR </a:t>
            </a:r>
            <a:r>
              <a:rPr kumimoji="0" lang="en-US" altLang="en-US" sz="1600" b="1" i="0" u="none" strike="noStrike" cap="none" normalizeH="0" baseline="0" dirty="0" err="1">
                <a:ln>
                  <a:noFill/>
                </a:ln>
                <a:solidFill>
                  <a:schemeClr val="tx1"/>
                </a:solidFill>
                <a:effectLst/>
                <a:latin typeface="Arial" panose="020B0604020202020204" pitchFamily="34" charset="0"/>
              </a:rPr>
              <a:t>tại</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các</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làng</a:t>
            </a:r>
            <a:r>
              <a:rPr kumimoji="0" lang="en-US" altLang="en-US" sz="1600" b="1" i="0" u="none" strike="noStrike" cap="none" normalizeH="0" baseline="0" dirty="0">
                <a:ln>
                  <a:noFill/>
                </a:ln>
                <a:solidFill>
                  <a:schemeClr val="tx1"/>
                </a:solidFill>
                <a:effectLst/>
                <a:latin typeface="Arial" panose="020B0604020202020204" pitchFamily="34" charset="0"/>
              </a:rPr>
              <a:t> </a:t>
            </a:r>
            <a:r>
              <a:rPr kumimoji="0" lang="en-US" altLang="en-US" sz="1600" b="1" i="0" u="none" strike="noStrike" cap="none" normalizeH="0" baseline="0" dirty="0" err="1">
                <a:ln>
                  <a:noFill/>
                </a:ln>
                <a:solidFill>
                  <a:schemeClr val="tx1"/>
                </a:solidFill>
                <a:effectLst/>
                <a:latin typeface="Arial" panose="020B0604020202020204" pitchFamily="34" charset="0"/>
              </a:rPr>
              <a:t>nghề</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9615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7A358D13-5D51-5C2D-2FE8-629B03F5D6D8}"/>
            </a:ext>
          </a:extLst>
        </p:cNvPr>
        <p:cNvGrpSpPr/>
        <p:nvPr/>
      </p:nvGrpSpPr>
      <p:grpSpPr>
        <a:xfrm>
          <a:off x="0" y="0"/>
          <a:ext cx="0" cy="0"/>
          <a:chOff x="0" y="0"/>
          <a:chExt cx="0" cy="0"/>
        </a:xfrm>
      </p:grpSpPr>
      <p:sp>
        <p:nvSpPr>
          <p:cNvPr id="236" name="Google Shape;236;p1">
            <a:extLst>
              <a:ext uri="{FF2B5EF4-FFF2-40B4-BE49-F238E27FC236}">
                <a16:creationId xmlns:a16="http://schemas.microsoft.com/office/drawing/2014/main" id="{752B96A4-3FD8-AC43-5BA9-B24D65A1BAF0}"/>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 name="Google Shape;231;p1">
            <a:extLst>
              <a:ext uri="{FF2B5EF4-FFF2-40B4-BE49-F238E27FC236}">
                <a16:creationId xmlns:a16="http://schemas.microsoft.com/office/drawing/2014/main" id="{A7B82A6C-EC19-4F95-0D08-8D3DD704D0E7}"/>
              </a:ext>
            </a:extLst>
          </p:cNvPr>
          <p:cNvSpPr txBox="1">
            <a:spLocks/>
          </p:cNvSpPr>
          <p:nvPr/>
        </p:nvSpPr>
        <p:spPr>
          <a:xfrm>
            <a:off x="247118" y="299747"/>
            <a:ext cx="8587166" cy="6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2pPr>
            <a:lvl3pPr marR="0" lvl="2"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3pPr>
            <a:lvl4pPr marR="0" lvl="3"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4pPr>
            <a:lvl5pPr marR="0" lvl="4"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5pPr>
            <a:lvl6pPr marR="0" lvl="5"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6pPr>
            <a:lvl7pPr marR="0" lvl="6"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7pPr>
            <a:lvl8pPr marR="0" lvl="7"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8pPr>
            <a:lvl9pPr marR="0" lvl="8"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9pPr>
          </a:lstStyle>
          <a:p>
            <a:pPr algn="l">
              <a:buSzPts val="2400"/>
            </a:pPr>
            <a:r>
              <a:rPr lang="en-US" sz="3200" dirty="0"/>
              <a:t>III. </a:t>
            </a:r>
            <a:r>
              <a:rPr lang="en-US" sz="3200" dirty="0" err="1"/>
              <a:t>Một</a:t>
            </a:r>
            <a:r>
              <a:rPr lang="en-US" sz="3200" dirty="0"/>
              <a:t> </a:t>
            </a:r>
            <a:r>
              <a:rPr lang="en-US" sz="3200" dirty="0" err="1"/>
              <a:t>số</a:t>
            </a:r>
            <a:r>
              <a:rPr lang="en-US" sz="3200" dirty="0"/>
              <a:t> </a:t>
            </a:r>
            <a:r>
              <a:rPr lang="en-US" sz="3200" dirty="0" err="1"/>
              <a:t>đề</a:t>
            </a:r>
            <a:r>
              <a:rPr lang="en-US" sz="3200" dirty="0"/>
              <a:t> </a:t>
            </a:r>
            <a:r>
              <a:rPr lang="en-US" sz="3200" dirty="0" err="1"/>
              <a:t>xuất</a:t>
            </a:r>
            <a:r>
              <a:rPr lang="en-US" sz="3200" dirty="0"/>
              <a:t> </a:t>
            </a:r>
            <a:r>
              <a:rPr lang="en-US" sz="3200" dirty="0" err="1"/>
              <a:t>giải</a:t>
            </a:r>
            <a:r>
              <a:rPr lang="en-US" sz="3200" dirty="0"/>
              <a:t> </a:t>
            </a:r>
            <a:r>
              <a:rPr lang="en-US" sz="3200" dirty="0" err="1"/>
              <a:t>pháp</a:t>
            </a:r>
            <a:endParaRPr lang="en-US" sz="3200" dirty="0"/>
          </a:p>
        </p:txBody>
      </p:sp>
      <p:sp>
        <p:nvSpPr>
          <p:cNvPr id="4" name="TextBox 3">
            <a:extLst>
              <a:ext uri="{FF2B5EF4-FFF2-40B4-BE49-F238E27FC236}">
                <a16:creationId xmlns:a16="http://schemas.microsoft.com/office/drawing/2014/main" id="{F0986CCA-D080-C5B0-D1B5-B2AE5F1FDED8}"/>
              </a:ext>
            </a:extLst>
          </p:cNvPr>
          <p:cNvSpPr txBox="1"/>
          <p:nvPr/>
        </p:nvSpPr>
        <p:spPr>
          <a:xfrm>
            <a:off x="1117191" y="1182231"/>
            <a:ext cx="9590138" cy="3631763"/>
          </a:xfrm>
          <a:prstGeom prst="rect">
            <a:avLst/>
          </a:prstGeom>
          <a:noFill/>
        </p:spPr>
        <p:txBody>
          <a:bodyPr wrap="square">
            <a:spAutoFit/>
          </a:bodyPr>
          <a:lstStyle/>
          <a:p>
            <a:pPr>
              <a:spcBef>
                <a:spcPts val="600"/>
              </a:spcBef>
              <a:spcAft>
                <a:spcPts val="600"/>
              </a:spcAft>
              <a:buNone/>
            </a:pPr>
            <a:r>
              <a:rPr lang="vi-VN" sz="1800" b="1" dirty="0"/>
              <a:t>Hoàn thiện chính sách và pháp luật BVMT làng nghề</a:t>
            </a:r>
          </a:p>
          <a:p>
            <a:pPr marL="457200" algn="just">
              <a:spcBef>
                <a:spcPts val="600"/>
              </a:spcBef>
              <a:spcAft>
                <a:spcPts val="600"/>
              </a:spcAft>
              <a:buFont typeface="Arial" panose="020B0604020202020204" pitchFamily="34" charset="0"/>
              <a:buChar char="•"/>
            </a:pPr>
            <a:r>
              <a:rPr lang="en-US" sz="1800" dirty="0"/>
              <a:t> </a:t>
            </a:r>
            <a:r>
              <a:rPr lang="vi-VN" sz="1800" dirty="0"/>
              <a:t>Xây dựng </a:t>
            </a:r>
            <a:r>
              <a:rPr lang="vi-VN" sz="1800" b="1" dirty="0"/>
              <a:t>chính sách phát triển làng nghề bền vững</a:t>
            </a:r>
            <a:r>
              <a:rPr lang="vi-VN" sz="1800" dirty="0"/>
              <a:t>, không đánh đổi môi trường lấy lợi ích kinh tế ngắn hạn.</a:t>
            </a:r>
          </a:p>
          <a:p>
            <a:pPr marL="457200" algn="just">
              <a:spcBef>
                <a:spcPts val="600"/>
              </a:spcBef>
              <a:spcAft>
                <a:spcPts val="600"/>
              </a:spcAft>
              <a:buFont typeface="Arial" panose="020B0604020202020204" pitchFamily="34" charset="0"/>
              <a:buChar char="•"/>
            </a:pPr>
            <a:r>
              <a:rPr lang="en-US" sz="1800" b="1" dirty="0"/>
              <a:t> </a:t>
            </a:r>
            <a:r>
              <a:rPr lang="vi-VN" sz="1800" b="1" dirty="0"/>
              <a:t>Ban hành văn bản pháp luật chuyên biệt</a:t>
            </a:r>
            <a:r>
              <a:rPr lang="vi-VN" sz="1800" dirty="0"/>
              <a:t> về BVMT làng nghề, quy định rõ trách nhiệm của địa phương, cơ sở sản xuất và ngành quản lý.</a:t>
            </a:r>
          </a:p>
          <a:p>
            <a:pPr marL="457200" algn="just">
              <a:spcBef>
                <a:spcPts val="600"/>
              </a:spcBef>
              <a:spcAft>
                <a:spcPts val="600"/>
              </a:spcAft>
              <a:buFont typeface="Arial" panose="020B0604020202020204" pitchFamily="34" charset="0"/>
              <a:buChar char="•"/>
            </a:pPr>
            <a:r>
              <a:rPr lang="en-US" sz="1800" b="1" dirty="0"/>
              <a:t> </a:t>
            </a:r>
            <a:r>
              <a:rPr lang="vi-VN" sz="1800" b="1" dirty="0"/>
              <a:t>Khuyến khích xây dựng hương ước, cam kết cộng đồng</a:t>
            </a:r>
            <a:r>
              <a:rPr lang="vi-VN" sz="1800" dirty="0"/>
              <a:t> về BVMT để nâng cao ý thức dân cư.</a:t>
            </a:r>
          </a:p>
          <a:p>
            <a:pPr marL="457200" algn="just">
              <a:spcBef>
                <a:spcPts val="600"/>
              </a:spcBef>
              <a:spcAft>
                <a:spcPts val="600"/>
              </a:spcAft>
              <a:buFont typeface="Arial" panose="020B0604020202020204" pitchFamily="34" charset="0"/>
              <a:buChar char="•"/>
            </a:pPr>
            <a:r>
              <a:rPr lang="en-US" sz="1800" dirty="0"/>
              <a:t> </a:t>
            </a:r>
            <a:r>
              <a:rPr lang="vi-VN" sz="1800" dirty="0"/>
              <a:t>Áp dụng </a:t>
            </a:r>
            <a:r>
              <a:rPr lang="vi-VN" sz="1800" b="1" dirty="0"/>
              <a:t>công cụ kinh tế</a:t>
            </a:r>
            <a:r>
              <a:rPr lang="vi-VN" sz="1800" dirty="0"/>
              <a:t>: phí nước thải, khí thải, chất thải rắn.</a:t>
            </a:r>
          </a:p>
          <a:p>
            <a:pPr marL="457200" algn="just">
              <a:spcBef>
                <a:spcPts val="600"/>
              </a:spcBef>
              <a:spcAft>
                <a:spcPts val="600"/>
              </a:spcAft>
              <a:buFont typeface="Arial" panose="020B0604020202020204" pitchFamily="34" charset="0"/>
              <a:buChar char="•"/>
            </a:pPr>
            <a:r>
              <a:rPr lang="en-US" sz="1800" dirty="0"/>
              <a:t> </a:t>
            </a:r>
            <a:r>
              <a:rPr lang="vi-VN" sz="1800" dirty="0"/>
              <a:t>Tăng cường </a:t>
            </a:r>
            <a:r>
              <a:rPr lang="vi-VN" sz="1800" b="1" dirty="0"/>
              <a:t>kiểm kê nguồn thải, quan trắc định kỳ, công khai thông tin môi trường</a:t>
            </a:r>
            <a:r>
              <a:rPr lang="vi-VN" sz="1800" dirty="0"/>
              <a:t> để minh bạch và thúc đẩy giám sát cộng đồng.</a:t>
            </a:r>
          </a:p>
        </p:txBody>
      </p:sp>
    </p:spTree>
    <p:extLst>
      <p:ext uri="{BB962C8B-B14F-4D97-AF65-F5344CB8AC3E}">
        <p14:creationId xmlns:p14="http://schemas.microsoft.com/office/powerpoint/2010/main" val="1141345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848F8F7F-0E40-8F8A-3F86-5C7AA9D41D6A}"/>
            </a:ext>
          </a:extLst>
        </p:cNvPr>
        <p:cNvGrpSpPr/>
        <p:nvPr/>
      </p:nvGrpSpPr>
      <p:grpSpPr>
        <a:xfrm>
          <a:off x="0" y="0"/>
          <a:ext cx="0" cy="0"/>
          <a:chOff x="0" y="0"/>
          <a:chExt cx="0" cy="0"/>
        </a:xfrm>
      </p:grpSpPr>
      <p:sp>
        <p:nvSpPr>
          <p:cNvPr id="236" name="Google Shape;236;p1">
            <a:extLst>
              <a:ext uri="{FF2B5EF4-FFF2-40B4-BE49-F238E27FC236}">
                <a16:creationId xmlns:a16="http://schemas.microsoft.com/office/drawing/2014/main" id="{17CC576F-7C81-B5C0-FFDB-5712FC3EBD36}"/>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 name="Google Shape;231;p1">
            <a:extLst>
              <a:ext uri="{FF2B5EF4-FFF2-40B4-BE49-F238E27FC236}">
                <a16:creationId xmlns:a16="http://schemas.microsoft.com/office/drawing/2014/main" id="{E1946055-BF10-9853-7368-F576F58939CC}"/>
              </a:ext>
            </a:extLst>
          </p:cNvPr>
          <p:cNvSpPr txBox="1">
            <a:spLocks/>
          </p:cNvSpPr>
          <p:nvPr/>
        </p:nvSpPr>
        <p:spPr>
          <a:xfrm>
            <a:off x="247118" y="299747"/>
            <a:ext cx="8587166" cy="6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2pPr>
            <a:lvl3pPr marR="0" lvl="2"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3pPr>
            <a:lvl4pPr marR="0" lvl="3"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4pPr>
            <a:lvl5pPr marR="0" lvl="4"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5pPr>
            <a:lvl6pPr marR="0" lvl="5"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6pPr>
            <a:lvl7pPr marR="0" lvl="6"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7pPr>
            <a:lvl8pPr marR="0" lvl="7"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8pPr>
            <a:lvl9pPr marR="0" lvl="8"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9pPr>
          </a:lstStyle>
          <a:p>
            <a:pPr algn="l">
              <a:buSzPts val="2400"/>
            </a:pPr>
            <a:r>
              <a:rPr lang="en-US" sz="3200" dirty="0"/>
              <a:t>III. </a:t>
            </a:r>
            <a:r>
              <a:rPr lang="en-US" sz="3200" dirty="0" err="1"/>
              <a:t>Một</a:t>
            </a:r>
            <a:r>
              <a:rPr lang="en-US" sz="3200" dirty="0"/>
              <a:t> </a:t>
            </a:r>
            <a:r>
              <a:rPr lang="en-US" sz="3200" dirty="0" err="1"/>
              <a:t>số</a:t>
            </a:r>
            <a:r>
              <a:rPr lang="en-US" sz="3200" dirty="0"/>
              <a:t> </a:t>
            </a:r>
            <a:r>
              <a:rPr lang="en-US" sz="3200" dirty="0" err="1"/>
              <a:t>đề</a:t>
            </a:r>
            <a:r>
              <a:rPr lang="en-US" sz="3200" dirty="0"/>
              <a:t> </a:t>
            </a:r>
            <a:r>
              <a:rPr lang="en-US" sz="3200" dirty="0" err="1"/>
              <a:t>xuất</a:t>
            </a:r>
            <a:r>
              <a:rPr lang="en-US" sz="3200" dirty="0"/>
              <a:t> </a:t>
            </a:r>
            <a:r>
              <a:rPr lang="en-US" sz="3200" dirty="0" err="1"/>
              <a:t>giải</a:t>
            </a:r>
            <a:r>
              <a:rPr lang="en-US" sz="3200" dirty="0"/>
              <a:t> </a:t>
            </a:r>
            <a:r>
              <a:rPr lang="en-US" sz="3200" dirty="0" err="1"/>
              <a:t>pháp</a:t>
            </a:r>
            <a:endParaRPr lang="en-US" sz="3200" dirty="0"/>
          </a:p>
        </p:txBody>
      </p:sp>
      <p:sp>
        <p:nvSpPr>
          <p:cNvPr id="5" name="TextBox 4">
            <a:extLst>
              <a:ext uri="{FF2B5EF4-FFF2-40B4-BE49-F238E27FC236}">
                <a16:creationId xmlns:a16="http://schemas.microsoft.com/office/drawing/2014/main" id="{4367D3EE-17DE-2B9D-0FA8-16524206B97D}"/>
              </a:ext>
            </a:extLst>
          </p:cNvPr>
          <p:cNvSpPr txBox="1"/>
          <p:nvPr/>
        </p:nvSpPr>
        <p:spPr>
          <a:xfrm>
            <a:off x="1117191" y="1284023"/>
            <a:ext cx="9590138" cy="3908762"/>
          </a:xfrm>
          <a:prstGeom prst="rect">
            <a:avLst/>
          </a:prstGeom>
          <a:noFill/>
        </p:spPr>
        <p:txBody>
          <a:bodyPr wrap="square">
            <a:spAutoFit/>
          </a:bodyPr>
          <a:lstStyle/>
          <a:p>
            <a:pPr>
              <a:spcBef>
                <a:spcPts val="600"/>
              </a:spcBef>
              <a:spcAft>
                <a:spcPts val="600"/>
              </a:spcAft>
              <a:buNone/>
            </a:pPr>
            <a:r>
              <a:rPr lang="vi-VN" sz="1800" b="1" dirty="0"/>
              <a:t>Quy hoạch không gian làng nghề gắn với hạ tầng BVMT</a:t>
            </a:r>
          </a:p>
          <a:p>
            <a:pPr marL="457200" algn="just">
              <a:spcBef>
                <a:spcPts val="600"/>
              </a:spcBef>
              <a:spcAft>
                <a:spcPts val="600"/>
              </a:spcAft>
              <a:buFont typeface="Arial" panose="020B0604020202020204" pitchFamily="34" charset="0"/>
              <a:buChar char="•"/>
            </a:pPr>
            <a:r>
              <a:rPr lang="en-US" sz="1800" b="1" dirty="0"/>
              <a:t> </a:t>
            </a:r>
            <a:r>
              <a:rPr lang="vi-VN" sz="1800" b="1" dirty="0"/>
              <a:t>Tái quy hoạch không gian sản xuất</a:t>
            </a:r>
            <a:r>
              <a:rPr lang="vi-VN" sz="1800" dirty="0"/>
              <a:t>, tập trung các cơ sở ô nhiễm cao vào </a:t>
            </a:r>
            <a:r>
              <a:rPr lang="vi-VN" sz="1800" b="1" dirty="0"/>
              <a:t>cụm công nghiệp nông thôn có hạ tầng xử lý đồng bộ</a:t>
            </a:r>
            <a:r>
              <a:rPr lang="vi-VN" sz="1800" dirty="0"/>
              <a:t> (nước thải, khí thải, giao thông…).</a:t>
            </a:r>
          </a:p>
          <a:p>
            <a:pPr marL="457200" algn="just">
              <a:spcBef>
                <a:spcPts val="600"/>
              </a:spcBef>
              <a:spcAft>
                <a:spcPts val="600"/>
              </a:spcAft>
              <a:buFont typeface="Arial" panose="020B0604020202020204" pitchFamily="34" charset="0"/>
              <a:buChar char="•"/>
            </a:pPr>
            <a:r>
              <a:rPr lang="en-US" sz="1800" b="1" dirty="0"/>
              <a:t> </a:t>
            </a:r>
            <a:r>
              <a:rPr lang="vi-VN" sz="1800" b="1" dirty="0"/>
              <a:t>Cách ly khu sản xuất khỏi khu dân cư</a:t>
            </a:r>
            <a:r>
              <a:rPr lang="vi-VN" sz="1800" dirty="0"/>
              <a:t>, giảm nguy cơ ô nhiễm ảnh hưởng đến sức khỏe cộng đồng.</a:t>
            </a:r>
          </a:p>
          <a:p>
            <a:pPr marL="457200" algn="just">
              <a:spcBef>
                <a:spcPts val="600"/>
              </a:spcBef>
              <a:spcAft>
                <a:spcPts val="600"/>
              </a:spcAft>
              <a:buFont typeface="Arial" panose="020B0604020202020204" pitchFamily="34" charset="0"/>
              <a:buChar char="•"/>
            </a:pPr>
            <a:r>
              <a:rPr lang="en-US" sz="1800" b="1" dirty="0"/>
              <a:t> </a:t>
            </a:r>
            <a:r>
              <a:rPr lang="vi-VN" sz="1800" b="1" dirty="0"/>
              <a:t>Phân vùng rõ ràng</a:t>
            </a:r>
            <a:r>
              <a:rPr lang="vi-VN" sz="1800" dirty="0"/>
              <a:t>: vùng sản xuất – vùng xử lý – vùng đệm môi trường (đặc biệt cho làng nghề giấy, kim loại, nhuộm…).</a:t>
            </a:r>
          </a:p>
          <a:p>
            <a:pPr marL="457200" algn="just">
              <a:spcBef>
                <a:spcPts val="600"/>
              </a:spcBef>
              <a:spcAft>
                <a:spcPts val="600"/>
              </a:spcAft>
              <a:buFont typeface="Arial" panose="020B0604020202020204" pitchFamily="34" charset="0"/>
              <a:buChar char="•"/>
            </a:pPr>
            <a:r>
              <a:rPr lang="en-US" sz="1800" dirty="0"/>
              <a:t> </a:t>
            </a:r>
            <a:r>
              <a:rPr lang="vi-VN" sz="1800" dirty="0"/>
              <a:t>Với làng nghề thủ công quy mô nhỏ: </a:t>
            </a:r>
            <a:r>
              <a:rPr lang="vi-VN" sz="1800" b="1" dirty="0"/>
              <a:t>quy hoạch phân tán kết hợp cải tạo tại chỗ</a:t>
            </a:r>
            <a:r>
              <a:rPr lang="vi-VN" sz="1800" dirty="0"/>
              <a:t>, giữ nguyên cấu trúc làng truyền thống.</a:t>
            </a:r>
          </a:p>
          <a:p>
            <a:pPr marL="457200" algn="just">
              <a:spcBef>
                <a:spcPts val="600"/>
              </a:spcBef>
              <a:spcAft>
                <a:spcPts val="600"/>
              </a:spcAft>
              <a:buFont typeface="Arial" panose="020B0604020202020204" pitchFamily="34" charset="0"/>
              <a:buChar char="•"/>
            </a:pPr>
            <a:r>
              <a:rPr lang="en-US" sz="1800" b="1" dirty="0"/>
              <a:t> </a:t>
            </a:r>
            <a:r>
              <a:rPr lang="vi-VN" sz="1800" b="1" dirty="0"/>
              <a:t>Hạn chế xây dựng sai phép</a:t>
            </a:r>
            <a:r>
              <a:rPr lang="vi-VN" sz="1800" dirty="0"/>
              <a:t>, bảo tồn cảnh quan văn hóa; </a:t>
            </a:r>
            <a:r>
              <a:rPr lang="vi-VN" sz="1800" b="1" dirty="0"/>
              <a:t>kết hợp phát triển du lịch sinh thái – thủ công mỹ nghệ</a:t>
            </a:r>
            <a:r>
              <a:rPr lang="vi-VN" sz="1800" dirty="0"/>
              <a:t>.</a:t>
            </a:r>
          </a:p>
        </p:txBody>
      </p:sp>
    </p:spTree>
    <p:extLst>
      <p:ext uri="{BB962C8B-B14F-4D97-AF65-F5344CB8AC3E}">
        <p14:creationId xmlns:p14="http://schemas.microsoft.com/office/powerpoint/2010/main" val="2559680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CC164631-2457-592E-672E-8D417E68540C}"/>
            </a:ext>
          </a:extLst>
        </p:cNvPr>
        <p:cNvGrpSpPr/>
        <p:nvPr/>
      </p:nvGrpSpPr>
      <p:grpSpPr>
        <a:xfrm>
          <a:off x="0" y="0"/>
          <a:ext cx="0" cy="0"/>
          <a:chOff x="0" y="0"/>
          <a:chExt cx="0" cy="0"/>
        </a:xfrm>
      </p:grpSpPr>
      <p:sp>
        <p:nvSpPr>
          <p:cNvPr id="236" name="Google Shape;236;p1">
            <a:extLst>
              <a:ext uri="{FF2B5EF4-FFF2-40B4-BE49-F238E27FC236}">
                <a16:creationId xmlns:a16="http://schemas.microsoft.com/office/drawing/2014/main" id="{E9F4E79C-F5A9-BDF5-2F90-620E4875F77B}"/>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 name="Google Shape;231;p1">
            <a:extLst>
              <a:ext uri="{FF2B5EF4-FFF2-40B4-BE49-F238E27FC236}">
                <a16:creationId xmlns:a16="http://schemas.microsoft.com/office/drawing/2014/main" id="{458363C4-031C-548B-05B0-049EACD39E7E}"/>
              </a:ext>
            </a:extLst>
          </p:cNvPr>
          <p:cNvSpPr txBox="1">
            <a:spLocks/>
          </p:cNvSpPr>
          <p:nvPr/>
        </p:nvSpPr>
        <p:spPr>
          <a:xfrm>
            <a:off x="247118" y="299747"/>
            <a:ext cx="8587166" cy="6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2pPr>
            <a:lvl3pPr marR="0" lvl="2"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3pPr>
            <a:lvl4pPr marR="0" lvl="3"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4pPr>
            <a:lvl5pPr marR="0" lvl="4"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5pPr>
            <a:lvl6pPr marR="0" lvl="5"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6pPr>
            <a:lvl7pPr marR="0" lvl="6"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7pPr>
            <a:lvl8pPr marR="0" lvl="7"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8pPr>
            <a:lvl9pPr marR="0" lvl="8"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9pPr>
          </a:lstStyle>
          <a:p>
            <a:pPr algn="l">
              <a:buSzPts val="2400"/>
            </a:pPr>
            <a:r>
              <a:rPr lang="en-US" sz="3200" dirty="0"/>
              <a:t>III. </a:t>
            </a:r>
            <a:r>
              <a:rPr lang="en-US" sz="3200" dirty="0" err="1"/>
              <a:t>Một</a:t>
            </a:r>
            <a:r>
              <a:rPr lang="en-US" sz="3200" dirty="0"/>
              <a:t> </a:t>
            </a:r>
            <a:r>
              <a:rPr lang="en-US" sz="3200" dirty="0" err="1"/>
              <a:t>số</a:t>
            </a:r>
            <a:r>
              <a:rPr lang="en-US" sz="3200" dirty="0"/>
              <a:t> </a:t>
            </a:r>
            <a:r>
              <a:rPr lang="en-US" sz="3200" dirty="0" err="1"/>
              <a:t>đề</a:t>
            </a:r>
            <a:r>
              <a:rPr lang="en-US" sz="3200" dirty="0"/>
              <a:t> </a:t>
            </a:r>
            <a:r>
              <a:rPr lang="en-US" sz="3200" dirty="0" err="1"/>
              <a:t>xuất</a:t>
            </a:r>
            <a:r>
              <a:rPr lang="en-US" sz="3200" dirty="0"/>
              <a:t> </a:t>
            </a:r>
            <a:r>
              <a:rPr lang="en-US" sz="3200" dirty="0" err="1"/>
              <a:t>giải</a:t>
            </a:r>
            <a:r>
              <a:rPr lang="en-US" sz="3200" dirty="0"/>
              <a:t> </a:t>
            </a:r>
            <a:r>
              <a:rPr lang="en-US" sz="3200" dirty="0" err="1"/>
              <a:t>pháp</a:t>
            </a:r>
            <a:endParaRPr lang="en-US" sz="3200" dirty="0"/>
          </a:p>
        </p:txBody>
      </p:sp>
      <p:sp>
        <p:nvSpPr>
          <p:cNvPr id="4" name="TextBox 3">
            <a:extLst>
              <a:ext uri="{FF2B5EF4-FFF2-40B4-BE49-F238E27FC236}">
                <a16:creationId xmlns:a16="http://schemas.microsoft.com/office/drawing/2014/main" id="{4B3594E3-4EF5-1B09-A30A-4387AA9C4D72}"/>
              </a:ext>
            </a:extLst>
          </p:cNvPr>
          <p:cNvSpPr txBox="1"/>
          <p:nvPr/>
        </p:nvSpPr>
        <p:spPr>
          <a:xfrm>
            <a:off x="1146688" y="1305341"/>
            <a:ext cx="9590138" cy="5016758"/>
          </a:xfrm>
          <a:prstGeom prst="rect">
            <a:avLst/>
          </a:prstGeom>
          <a:noFill/>
        </p:spPr>
        <p:txBody>
          <a:bodyPr wrap="square">
            <a:spAutoFit/>
          </a:bodyPr>
          <a:lstStyle/>
          <a:p>
            <a:pPr>
              <a:spcBef>
                <a:spcPts val="600"/>
              </a:spcBef>
              <a:buNone/>
            </a:pPr>
            <a:r>
              <a:rPr lang="vi-VN" sz="1800" b="1" dirty="0"/>
              <a:t>Ứng dụng công nghệ xử lý chất thải phù hợp làng nghề</a:t>
            </a:r>
          </a:p>
          <a:p>
            <a:pPr>
              <a:spcBef>
                <a:spcPts val="600"/>
              </a:spcBef>
              <a:buFont typeface="Arial" panose="020B0604020202020204" pitchFamily="34" charset="0"/>
              <a:buChar char="•"/>
            </a:pPr>
            <a:r>
              <a:rPr lang="en-US" sz="1800" b="1" dirty="0"/>
              <a:t> </a:t>
            </a:r>
            <a:r>
              <a:rPr lang="vi-VN" sz="1800" b="1" dirty="0"/>
              <a:t>Yêu cầu bắt buộc</a:t>
            </a:r>
            <a:r>
              <a:rPr lang="vi-VN" sz="1800" dirty="0"/>
              <a:t>: Cơ sở sản xuất mới hoặc mở rộng phải </a:t>
            </a:r>
            <a:r>
              <a:rPr lang="vi-VN" sz="1800" b="1" dirty="0"/>
              <a:t>đáp ứng quy chuẩn môi trường</a:t>
            </a:r>
            <a:r>
              <a:rPr lang="vi-VN" sz="1800" dirty="0"/>
              <a:t> và đầu tư công nghệ xử lý phù hợp.</a:t>
            </a:r>
          </a:p>
          <a:p>
            <a:pPr>
              <a:spcBef>
                <a:spcPts val="600"/>
              </a:spcBef>
              <a:buFont typeface="Arial" panose="020B0604020202020204" pitchFamily="34" charset="0"/>
              <a:buChar char="•"/>
            </a:pPr>
            <a:r>
              <a:rPr lang="en-US" sz="1800" b="1" dirty="0"/>
              <a:t> </a:t>
            </a:r>
            <a:r>
              <a:rPr lang="vi-VN" sz="1800" b="1" dirty="0"/>
              <a:t>Ưu tiên công nghệ đơn giản – giá thấp – dễ vận hành</a:t>
            </a:r>
            <a:r>
              <a:rPr lang="vi-VN" sz="1800" dirty="0"/>
              <a:t>:</a:t>
            </a:r>
          </a:p>
          <a:p>
            <a:pPr marL="457200" lvl="1">
              <a:spcBef>
                <a:spcPts val="600"/>
              </a:spcBef>
            </a:pPr>
            <a:r>
              <a:rPr lang="vi-VN" sz="1800" b="1" dirty="0"/>
              <a:t>Tái sử dụng chất thải</a:t>
            </a:r>
            <a:r>
              <a:rPr lang="vi-VN" sz="1800" dirty="0"/>
              <a:t>: tro, xỉ → VLXD; thu hồi nhựa, giấy, kim loại.</a:t>
            </a:r>
          </a:p>
          <a:p>
            <a:pPr>
              <a:spcBef>
                <a:spcPts val="600"/>
              </a:spcBef>
              <a:buFont typeface="Arial" panose="020B0604020202020204" pitchFamily="34" charset="0"/>
              <a:buChar char="•"/>
            </a:pPr>
            <a:r>
              <a:rPr lang="vi-VN" sz="1800" b="1" dirty="0"/>
              <a:t>Nước thải</a:t>
            </a:r>
            <a:r>
              <a:rPr lang="vi-VN" sz="1800" dirty="0"/>
              <a:t>:</a:t>
            </a:r>
          </a:p>
          <a:p>
            <a:pPr marL="457200" lvl="1">
              <a:spcBef>
                <a:spcPts val="600"/>
              </a:spcBef>
            </a:pPr>
            <a:r>
              <a:rPr lang="vi-VN" sz="1800" dirty="0"/>
              <a:t>Áp dụng </a:t>
            </a:r>
            <a:r>
              <a:rPr lang="vi-VN" sz="1800" b="1" dirty="0"/>
              <a:t>xử lý sinh học quy mô nhỏ</a:t>
            </a:r>
            <a:r>
              <a:rPr lang="vi-VN" sz="1800" dirty="0"/>
              <a:t>, hồ sinh học, bể lọc trồng cây (wetland), hệ thống phân tán theo cụm.</a:t>
            </a:r>
          </a:p>
          <a:p>
            <a:pPr>
              <a:spcBef>
                <a:spcPts val="600"/>
              </a:spcBef>
              <a:buFont typeface="Arial" panose="020B0604020202020204" pitchFamily="34" charset="0"/>
              <a:buChar char="•"/>
            </a:pPr>
            <a:r>
              <a:rPr lang="en-US" sz="1800" b="1" dirty="0"/>
              <a:t> </a:t>
            </a:r>
            <a:r>
              <a:rPr lang="vi-VN" sz="1800" b="1" dirty="0"/>
              <a:t>Khí thải</a:t>
            </a:r>
            <a:r>
              <a:rPr lang="vi-VN" sz="1800" dirty="0"/>
              <a:t>:</a:t>
            </a:r>
          </a:p>
          <a:p>
            <a:pPr marL="457200" lvl="1">
              <a:spcBef>
                <a:spcPts val="600"/>
              </a:spcBef>
            </a:pPr>
            <a:r>
              <a:rPr lang="vi-VN" sz="1800" dirty="0"/>
              <a:t>Trang bị </a:t>
            </a:r>
            <a:r>
              <a:rPr lang="vi-VN" sz="1800" b="1" dirty="0"/>
              <a:t>lọc bụi</a:t>
            </a:r>
            <a:r>
              <a:rPr lang="vi-VN" sz="1800" dirty="0"/>
              <a:t>, </a:t>
            </a:r>
            <a:r>
              <a:rPr lang="vi-VN" sz="1800" b="1" dirty="0"/>
              <a:t>tháp hấp phụ</a:t>
            </a:r>
            <a:r>
              <a:rPr lang="vi-VN" sz="1800" dirty="0"/>
              <a:t>, </a:t>
            </a:r>
            <a:r>
              <a:rPr lang="vi-VN" sz="1800" b="1" dirty="0"/>
              <a:t>buồng đốt thứ cấp</a:t>
            </a:r>
            <a:r>
              <a:rPr lang="vi-VN" sz="1800" dirty="0"/>
              <a:t> tùy theo ngành nghề.</a:t>
            </a:r>
          </a:p>
          <a:p>
            <a:pPr>
              <a:spcBef>
                <a:spcPts val="600"/>
              </a:spcBef>
              <a:buFont typeface="Arial" panose="020B0604020202020204" pitchFamily="34" charset="0"/>
              <a:buChar char="•"/>
            </a:pPr>
            <a:r>
              <a:rPr lang="en-US" sz="1800" b="1" dirty="0"/>
              <a:t> </a:t>
            </a:r>
            <a:r>
              <a:rPr lang="vi-VN" sz="1800" b="1" dirty="0"/>
              <a:t>Ô nhiễm đất</a:t>
            </a:r>
            <a:r>
              <a:rPr lang="vi-VN" sz="1800" dirty="0"/>
              <a:t>:</a:t>
            </a:r>
          </a:p>
          <a:p>
            <a:pPr marL="457200" lvl="1">
              <a:spcBef>
                <a:spcPts val="600"/>
              </a:spcBef>
            </a:pPr>
            <a:r>
              <a:rPr lang="vi-VN" sz="1800" dirty="0"/>
              <a:t>Cải tạo tại chỗ, </a:t>
            </a:r>
            <a:r>
              <a:rPr lang="vi-VN" sz="1800" b="1" dirty="0"/>
              <a:t>trồng cây hấp thu kim loại nặng</a:t>
            </a:r>
            <a:r>
              <a:rPr lang="vi-VN" sz="1800" dirty="0"/>
              <a:t>, phủ đất sạch, quy hoạch lại </a:t>
            </a:r>
            <a:r>
              <a:rPr lang="vi-VN" sz="1800" b="1" dirty="0"/>
              <a:t>bãi chôn lấp có kiểm soát</a:t>
            </a:r>
            <a:r>
              <a:rPr lang="vi-VN" sz="1800" dirty="0"/>
              <a:t>.</a:t>
            </a:r>
          </a:p>
          <a:p>
            <a:pPr>
              <a:spcBef>
                <a:spcPts val="600"/>
              </a:spcBef>
              <a:buFont typeface="Arial" panose="020B0604020202020204" pitchFamily="34" charset="0"/>
              <a:buChar char="•"/>
            </a:pPr>
            <a:r>
              <a:rPr lang="en-US" sz="1800" b="1" dirty="0"/>
              <a:t> </a:t>
            </a:r>
            <a:r>
              <a:rPr lang="vi-VN" sz="1800" b="1" dirty="0"/>
              <a:t>Khuyến khích sản xuất sạch hơn</a:t>
            </a:r>
            <a:r>
              <a:rPr lang="vi-VN" sz="1800" dirty="0"/>
              <a:t>: dùng nguyên liệu tái chế an toàn, tiết kiệm năng lượng, giảm phát thải.</a:t>
            </a:r>
          </a:p>
        </p:txBody>
      </p:sp>
    </p:spTree>
    <p:extLst>
      <p:ext uri="{BB962C8B-B14F-4D97-AF65-F5344CB8AC3E}">
        <p14:creationId xmlns:p14="http://schemas.microsoft.com/office/powerpoint/2010/main" val="3623865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92132298-140A-8115-EE81-392B52D25A9B}"/>
            </a:ext>
          </a:extLst>
        </p:cNvPr>
        <p:cNvGrpSpPr/>
        <p:nvPr/>
      </p:nvGrpSpPr>
      <p:grpSpPr>
        <a:xfrm>
          <a:off x="0" y="0"/>
          <a:ext cx="0" cy="0"/>
          <a:chOff x="0" y="0"/>
          <a:chExt cx="0" cy="0"/>
        </a:xfrm>
      </p:grpSpPr>
      <p:sp>
        <p:nvSpPr>
          <p:cNvPr id="236" name="Google Shape;236;p1">
            <a:extLst>
              <a:ext uri="{FF2B5EF4-FFF2-40B4-BE49-F238E27FC236}">
                <a16:creationId xmlns:a16="http://schemas.microsoft.com/office/drawing/2014/main" id="{D6880868-6CA8-C674-D83F-F24BA254B5C4}"/>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 name="Google Shape;231;p1">
            <a:extLst>
              <a:ext uri="{FF2B5EF4-FFF2-40B4-BE49-F238E27FC236}">
                <a16:creationId xmlns:a16="http://schemas.microsoft.com/office/drawing/2014/main" id="{15B19A0A-16E8-B985-54DB-1969B6ADE4B4}"/>
              </a:ext>
            </a:extLst>
          </p:cNvPr>
          <p:cNvSpPr txBox="1">
            <a:spLocks/>
          </p:cNvSpPr>
          <p:nvPr/>
        </p:nvSpPr>
        <p:spPr>
          <a:xfrm>
            <a:off x="247118" y="299747"/>
            <a:ext cx="8587166" cy="6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2pPr>
            <a:lvl3pPr marR="0" lvl="2"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3pPr>
            <a:lvl4pPr marR="0" lvl="3"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4pPr>
            <a:lvl5pPr marR="0" lvl="4"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5pPr>
            <a:lvl6pPr marR="0" lvl="5"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6pPr>
            <a:lvl7pPr marR="0" lvl="6"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7pPr>
            <a:lvl8pPr marR="0" lvl="7"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8pPr>
            <a:lvl9pPr marR="0" lvl="8"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9pPr>
          </a:lstStyle>
          <a:p>
            <a:pPr algn="l">
              <a:buSzPts val="2400"/>
            </a:pPr>
            <a:r>
              <a:rPr lang="en-US" sz="3200" dirty="0"/>
              <a:t>III. </a:t>
            </a:r>
            <a:r>
              <a:rPr lang="en-US" sz="3200" dirty="0" err="1"/>
              <a:t>Một</a:t>
            </a:r>
            <a:r>
              <a:rPr lang="en-US" sz="3200" dirty="0"/>
              <a:t> </a:t>
            </a:r>
            <a:r>
              <a:rPr lang="en-US" sz="3200" dirty="0" err="1"/>
              <a:t>số</a:t>
            </a:r>
            <a:r>
              <a:rPr lang="en-US" sz="3200" dirty="0"/>
              <a:t> </a:t>
            </a:r>
            <a:r>
              <a:rPr lang="en-US" sz="3200" dirty="0" err="1"/>
              <a:t>đề</a:t>
            </a:r>
            <a:r>
              <a:rPr lang="en-US" sz="3200" dirty="0"/>
              <a:t> </a:t>
            </a:r>
            <a:r>
              <a:rPr lang="en-US" sz="3200" dirty="0" err="1"/>
              <a:t>xuất</a:t>
            </a:r>
            <a:r>
              <a:rPr lang="en-US" sz="3200" dirty="0"/>
              <a:t> </a:t>
            </a:r>
            <a:r>
              <a:rPr lang="en-US" sz="3200" dirty="0" err="1"/>
              <a:t>giải</a:t>
            </a:r>
            <a:r>
              <a:rPr lang="en-US" sz="3200" dirty="0"/>
              <a:t> </a:t>
            </a:r>
            <a:r>
              <a:rPr lang="en-US" sz="3200" dirty="0" err="1"/>
              <a:t>pháp</a:t>
            </a:r>
            <a:endParaRPr lang="en-US" sz="3200" dirty="0"/>
          </a:p>
        </p:txBody>
      </p:sp>
      <p:sp>
        <p:nvSpPr>
          <p:cNvPr id="6" name="TextBox 5">
            <a:extLst>
              <a:ext uri="{FF2B5EF4-FFF2-40B4-BE49-F238E27FC236}">
                <a16:creationId xmlns:a16="http://schemas.microsoft.com/office/drawing/2014/main" id="{1D6352FB-731D-4238-4199-5A59031AC043}"/>
              </a:ext>
            </a:extLst>
          </p:cNvPr>
          <p:cNvSpPr txBox="1"/>
          <p:nvPr/>
        </p:nvSpPr>
        <p:spPr>
          <a:xfrm>
            <a:off x="1161437" y="1391320"/>
            <a:ext cx="9590138" cy="3677930"/>
          </a:xfrm>
          <a:prstGeom prst="rect">
            <a:avLst/>
          </a:prstGeom>
          <a:noFill/>
        </p:spPr>
        <p:txBody>
          <a:bodyPr wrap="square">
            <a:spAutoFit/>
          </a:bodyPr>
          <a:lstStyle/>
          <a:p>
            <a:pPr algn="just">
              <a:spcBef>
                <a:spcPts val="600"/>
              </a:spcBef>
              <a:buNone/>
            </a:pPr>
            <a:r>
              <a:rPr lang="vi-VN" sz="1800" b="1" dirty="0"/>
              <a:t>Tăng cường thanh tra, kiểm tra và xử lý vi phạm</a:t>
            </a:r>
          </a:p>
          <a:p>
            <a:pPr algn="just">
              <a:spcBef>
                <a:spcPts val="600"/>
              </a:spcBef>
              <a:buFont typeface="Arial" panose="020B0604020202020204" pitchFamily="34" charset="0"/>
              <a:buChar char="•"/>
            </a:pPr>
            <a:r>
              <a:rPr lang="en-US" sz="1800" b="1" dirty="0"/>
              <a:t> </a:t>
            </a:r>
            <a:r>
              <a:rPr lang="vi-VN" sz="1800" b="1" dirty="0"/>
              <a:t>Tăng cường thanh tra, kiểm tra định kỳ và đột xuất</a:t>
            </a:r>
            <a:r>
              <a:rPr lang="vi-VN" sz="1800" dirty="0"/>
              <a:t> tại các làng nghề có nguy cơ ô nhiễm cao.</a:t>
            </a:r>
          </a:p>
          <a:p>
            <a:pPr algn="just">
              <a:spcBef>
                <a:spcPts val="600"/>
              </a:spcBef>
              <a:buFont typeface="Arial" panose="020B0604020202020204" pitchFamily="34" charset="0"/>
              <a:buChar char="•"/>
            </a:pPr>
            <a:r>
              <a:rPr lang="en-US" sz="1800" b="1" dirty="0"/>
              <a:t> </a:t>
            </a:r>
            <a:r>
              <a:rPr lang="vi-VN" sz="1800" b="1" dirty="0"/>
              <a:t>Xử lý nghiêm minh các vi phạm</a:t>
            </a:r>
            <a:r>
              <a:rPr lang="vi-VN" sz="1800" dirty="0"/>
              <a:t> về môi trường, đồng thời yêu cầu </a:t>
            </a:r>
            <a:r>
              <a:rPr lang="vi-VN" sz="1800" b="1" dirty="0"/>
              <a:t>xây dựng lộ trình khắc phục có giám sát</a:t>
            </a:r>
            <a:r>
              <a:rPr lang="vi-VN" sz="1800" dirty="0"/>
              <a:t>.</a:t>
            </a:r>
          </a:p>
          <a:p>
            <a:pPr algn="just">
              <a:spcBef>
                <a:spcPts val="600"/>
              </a:spcBef>
              <a:buFont typeface="Arial" panose="020B0604020202020204" pitchFamily="34" charset="0"/>
              <a:buChar char="•"/>
            </a:pPr>
            <a:r>
              <a:rPr lang="en-US" sz="1800" dirty="0"/>
              <a:t> </a:t>
            </a:r>
            <a:r>
              <a:rPr lang="vi-VN" sz="1800" dirty="0"/>
              <a:t>Ưu tiên xử lý các </a:t>
            </a:r>
            <a:r>
              <a:rPr lang="vi-VN" sz="1800" b="1" dirty="0"/>
              <a:t>làng nghề xả thải lớn, gây ảnh hưởng lan rộng</a:t>
            </a:r>
            <a:r>
              <a:rPr lang="vi-VN" sz="1800" dirty="0"/>
              <a:t>, đưa vào </a:t>
            </a:r>
            <a:r>
              <a:rPr lang="vi-VN" sz="1800" b="1" dirty="0"/>
              <a:t>danh sách kiểm soát trọng điểm</a:t>
            </a:r>
            <a:r>
              <a:rPr lang="vi-VN" sz="1800" dirty="0"/>
              <a:t>.</a:t>
            </a:r>
          </a:p>
          <a:p>
            <a:pPr algn="just">
              <a:spcBef>
                <a:spcPts val="600"/>
              </a:spcBef>
              <a:buFont typeface="Arial" panose="020B0604020202020204" pitchFamily="34" charset="0"/>
              <a:buChar char="•"/>
            </a:pPr>
            <a:r>
              <a:rPr lang="en-US" sz="1800" dirty="0"/>
              <a:t> </a:t>
            </a:r>
            <a:r>
              <a:rPr lang="vi-VN" sz="1800" dirty="0"/>
              <a:t>Áp dụng </a:t>
            </a:r>
            <a:r>
              <a:rPr lang="vi-VN" sz="1800" b="1" dirty="0"/>
              <a:t>biện pháp hành chính cứng rắn nếu cần</a:t>
            </a:r>
            <a:r>
              <a:rPr lang="vi-VN" sz="1800" dirty="0"/>
              <a:t>:</a:t>
            </a:r>
          </a:p>
          <a:p>
            <a:pPr marL="457200" lvl="1" algn="just">
              <a:spcBef>
                <a:spcPts val="600"/>
              </a:spcBef>
            </a:pPr>
            <a:r>
              <a:rPr lang="vi-VN" sz="1800" dirty="0"/>
              <a:t>Tạm dừng hoạt động</a:t>
            </a:r>
          </a:p>
          <a:p>
            <a:pPr marL="457200" lvl="1" algn="just">
              <a:spcBef>
                <a:spcPts val="600"/>
              </a:spcBef>
            </a:pPr>
            <a:r>
              <a:rPr lang="vi-VN" sz="1800" dirty="0"/>
              <a:t>Đình chỉ sản xuất</a:t>
            </a:r>
          </a:p>
          <a:p>
            <a:pPr marL="457200" lvl="1" algn="just">
              <a:spcBef>
                <a:spcPts val="600"/>
              </a:spcBef>
            </a:pPr>
            <a:r>
              <a:rPr lang="vi-VN" sz="1800" dirty="0"/>
              <a:t>Cưỡng chế di dời cơ sở gây ô nhiễm nghiêm trọng</a:t>
            </a:r>
          </a:p>
        </p:txBody>
      </p:sp>
    </p:spTree>
    <p:extLst>
      <p:ext uri="{BB962C8B-B14F-4D97-AF65-F5344CB8AC3E}">
        <p14:creationId xmlns:p14="http://schemas.microsoft.com/office/powerpoint/2010/main" val="1537809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A5E06469-1452-C025-3AD2-B83A62B6F4AD}"/>
            </a:ext>
          </a:extLst>
        </p:cNvPr>
        <p:cNvGrpSpPr/>
        <p:nvPr/>
      </p:nvGrpSpPr>
      <p:grpSpPr>
        <a:xfrm>
          <a:off x="0" y="0"/>
          <a:ext cx="0" cy="0"/>
          <a:chOff x="0" y="0"/>
          <a:chExt cx="0" cy="0"/>
        </a:xfrm>
      </p:grpSpPr>
      <p:sp>
        <p:nvSpPr>
          <p:cNvPr id="236" name="Google Shape;236;p1">
            <a:extLst>
              <a:ext uri="{FF2B5EF4-FFF2-40B4-BE49-F238E27FC236}">
                <a16:creationId xmlns:a16="http://schemas.microsoft.com/office/drawing/2014/main" id="{97DDA4DA-4505-F698-0EF9-5A8402649F8A}"/>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 name="Google Shape;231;p1">
            <a:extLst>
              <a:ext uri="{FF2B5EF4-FFF2-40B4-BE49-F238E27FC236}">
                <a16:creationId xmlns:a16="http://schemas.microsoft.com/office/drawing/2014/main" id="{576C6B17-8226-41A5-5E8B-12DAFC1C6C96}"/>
              </a:ext>
            </a:extLst>
          </p:cNvPr>
          <p:cNvSpPr txBox="1">
            <a:spLocks/>
          </p:cNvSpPr>
          <p:nvPr/>
        </p:nvSpPr>
        <p:spPr>
          <a:xfrm>
            <a:off x="247118" y="299747"/>
            <a:ext cx="8587166" cy="6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2pPr>
            <a:lvl3pPr marR="0" lvl="2"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3pPr>
            <a:lvl4pPr marR="0" lvl="3"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4pPr>
            <a:lvl5pPr marR="0" lvl="4"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5pPr>
            <a:lvl6pPr marR="0" lvl="5"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6pPr>
            <a:lvl7pPr marR="0" lvl="6"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7pPr>
            <a:lvl8pPr marR="0" lvl="7"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8pPr>
            <a:lvl9pPr marR="0" lvl="8"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9pPr>
          </a:lstStyle>
          <a:p>
            <a:pPr algn="l">
              <a:buSzPts val="2400"/>
            </a:pPr>
            <a:r>
              <a:rPr lang="en-US" sz="3200" dirty="0"/>
              <a:t>III. </a:t>
            </a:r>
            <a:r>
              <a:rPr lang="en-US" sz="3200" dirty="0" err="1"/>
              <a:t>Một</a:t>
            </a:r>
            <a:r>
              <a:rPr lang="en-US" sz="3200" dirty="0"/>
              <a:t> </a:t>
            </a:r>
            <a:r>
              <a:rPr lang="en-US" sz="3200" dirty="0" err="1"/>
              <a:t>số</a:t>
            </a:r>
            <a:r>
              <a:rPr lang="en-US" sz="3200" dirty="0"/>
              <a:t> </a:t>
            </a:r>
            <a:r>
              <a:rPr lang="en-US" sz="3200" dirty="0" err="1"/>
              <a:t>đề</a:t>
            </a:r>
            <a:r>
              <a:rPr lang="en-US" sz="3200" dirty="0"/>
              <a:t> </a:t>
            </a:r>
            <a:r>
              <a:rPr lang="en-US" sz="3200" dirty="0" err="1"/>
              <a:t>xuất</a:t>
            </a:r>
            <a:r>
              <a:rPr lang="en-US" sz="3200" dirty="0"/>
              <a:t> </a:t>
            </a:r>
            <a:r>
              <a:rPr lang="en-US" sz="3200" dirty="0" err="1"/>
              <a:t>giải</a:t>
            </a:r>
            <a:r>
              <a:rPr lang="en-US" sz="3200" dirty="0"/>
              <a:t> </a:t>
            </a:r>
            <a:r>
              <a:rPr lang="en-US" sz="3200" dirty="0" err="1"/>
              <a:t>pháp</a:t>
            </a:r>
            <a:endParaRPr lang="en-US" sz="3200" dirty="0"/>
          </a:p>
        </p:txBody>
      </p:sp>
      <p:sp>
        <p:nvSpPr>
          <p:cNvPr id="5" name="TextBox 4">
            <a:extLst>
              <a:ext uri="{FF2B5EF4-FFF2-40B4-BE49-F238E27FC236}">
                <a16:creationId xmlns:a16="http://schemas.microsoft.com/office/drawing/2014/main" id="{B8A0B416-CA69-A24B-6444-27DA2ADC78D2}"/>
              </a:ext>
            </a:extLst>
          </p:cNvPr>
          <p:cNvSpPr txBox="1"/>
          <p:nvPr/>
        </p:nvSpPr>
        <p:spPr>
          <a:xfrm>
            <a:off x="1072947" y="1179522"/>
            <a:ext cx="9590138" cy="5678478"/>
          </a:xfrm>
          <a:prstGeom prst="rect">
            <a:avLst/>
          </a:prstGeom>
          <a:noFill/>
        </p:spPr>
        <p:txBody>
          <a:bodyPr wrap="square">
            <a:spAutoFit/>
          </a:bodyPr>
          <a:lstStyle/>
          <a:p>
            <a:pPr>
              <a:spcBef>
                <a:spcPts val="600"/>
              </a:spcBef>
              <a:buNone/>
            </a:pPr>
            <a:r>
              <a:rPr lang="vi-VN" sz="1800" b="1" dirty="0"/>
              <a:t>Huy động nguồn lực &amp; nâng cao nhận thức cộng đồng</a:t>
            </a:r>
          </a:p>
          <a:p>
            <a:pPr marL="457200">
              <a:spcBef>
                <a:spcPts val="600"/>
              </a:spcBef>
              <a:buFont typeface="Arial" panose="020B0604020202020204" pitchFamily="34" charset="0"/>
              <a:buChar char="•"/>
            </a:pPr>
            <a:r>
              <a:rPr lang="en-US" sz="1800" b="1" dirty="0"/>
              <a:t> </a:t>
            </a:r>
            <a:r>
              <a:rPr lang="vi-VN" sz="1800" b="1" dirty="0"/>
              <a:t>Đa dạng hóa nguồn tài chính</a:t>
            </a:r>
            <a:r>
              <a:rPr lang="vi-VN" sz="1800" dirty="0"/>
              <a:t>:</a:t>
            </a:r>
          </a:p>
          <a:p>
            <a:pPr marL="457200" lvl="2" indent="398463">
              <a:spcBef>
                <a:spcPts val="600"/>
              </a:spcBef>
            </a:pPr>
            <a:r>
              <a:rPr lang="vi-VN" sz="1800" dirty="0"/>
              <a:t>Ngân sách nhà nước</a:t>
            </a:r>
          </a:p>
          <a:p>
            <a:pPr marL="457200" lvl="2" indent="398463">
              <a:spcBef>
                <a:spcPts val="600"/>
              </a:spcBef>
            </a:pPr>
            <a:r>
              <a:rPr lang="vi-VN" sz="1800" dirty="0"/>
              <a:t>Vốn ODA, tín dụng ưu đãi</a:t>
            </a:r>
          </a:p>
          <a:p>
            <a:pPr marL="457200" lvl="2" indent="398463">
              <a:spcBef>
                <a:spcPts val="600"/>
              </a:spcBef>
            </a:pPr>
            <a:r>
              <a:rPr lang="vi-VN" sz="1800" dirty="0"/>
              <a:t>Xã hội hóa từ doanh nghiệp, cộng đồng</a:t>
            </a:r>
          </a:p>
          <a:p>
            <a:pPr marL="457200">
              <a:spcBef>
                <a:spcPts val="600"/>
              </a:spcBef>
              <a:buFont typeface="Arial" panose="020B0604020202020204" pitchFamily="34" charset="0"/>
              <a:buChar char="•"/>
            </a:pPr>
            <a:r>
              <a:rPr lang="en-US" sz="1800" b="1" dirty="0"/>
              <a:t> </a:t>
            </a:r>
            <a:r>
              <a:rPr lang="vi-VN" sz="1800" b="1" dirty="0"/>
              <a:t>Chính sách hỗ trợ tài chính</a:t>
            </a:r>
            <a:r>
              <a:rPr lang="vi-VN" sz="1800" dirty="0"/>
              <a:t>:</a:t>
            </a:r>
          </a:p>
          <a:p>
            <a:pPr marL="457200" lvl="1" indent="398463">
              <a:spcBef>
                <a:spcPts val="600"/>
              </a:spcBef>
            </a:pPr>
            <a:r>
              <a:rPr lang="vi-VN" sz="1800" dirty="0"/>
              <a:t>Cho vay lãi suất thấp</a:t>
            </a:r>
          </a:p>
          <a:p>
            <a:pPr marL="457200" lvl="1" indent="398463">
              <a:spcBef>
                <a:spcPts val="600"/>
              </a:spcBef>
            </a:pPr>
            <a:r>
              <a:rPr lang="vi-VN" sz="1800" dirty="0"/>
              <a:t>Giảm thuế, hỗ trợ vốn đối ứng</a:t>
            </a:r>
          </a:p>
          <a:p>
            <a:pPr marL="457200" lvl="1" indent="398463">
              <a:spcBef>
                <a:spcPts val="600"/>
              </a:spcBef>
            </a:pPr>
            <a:r>
              <a:rPr lang="vi-VN" sz="1800" dirty="0"/>
              <a:t>Ưu tiên cơ sở đầu tư công nghệ sạch, xử lý chất thải, cải tạo môi trường</a:t>
            </a:r>
          </a:p>
          <a:p>
            <a:pPr marL="457200">
              <a:spcBef>
                <a:spcPts val="600"/>
              </a:spcBef>
              <a:buFont typeface="Arial" panose="020B0604020202020204" pitchFamily="34" charset="0"/>
              <a:buChar char="•"/>
            </a:pPr>
            <a:r>
              <a:rPr lang="en-US" sz="1800" b="1" dirty="0"/>
              <a:t> </a:t>
            </a:r>
            <a:r>
              <a:rPr lang="vi-VN" sz="1800" b="1" dirty="0"/>
              <a:t>Phát huy vai trò cộng đồng</a:t>
            </a:r>
            <a:r>
              <a:rPr lang="vi-VN" sz="1800" dirty="0"/>
              <a:t>:</a:t>
            </a:r>
          </a:p>
          <a:p>
            <a:pPr marL="457200" lvl="1" indent="339725">
              <a:spcBef>
                <a:spcPts val="600"/>
              </a:spcBef>
            </a:pPr>
            <a:r>
              <a:rPr lang="vi-VN" sz="1800" b="1" dirty="0"/>
              <a:t>Giám sát, phát hiện, phản ánh vi phạm môi trường</a:t>
            </a:r>
            <a:endParaRPr lang="vi-VN" sz="1800" dirty="0"/>
          </a:p>
          <a:p>
            <a:pPr marL="457200" lvl="1" indent="339725">
              <a:spcBef>
                <a:spcPts val="600"/>
              </a:spcBef>
            </a:pPr>
            <a:r>
              <a:rPr lang="vi-VN" sz="1800" dirty="0"/>
              <a:t>Tham gia xây dựng hương ước, cam kết BVMT</a:t>
            </a:r>
          </a:p>
          <a:p>
            <a:pPr marL="457200">
              <a:spcBef>
                <a:spcPts val="600"/>
              </a:spcBef>
              <a:buFont typeface="Arial" panose="020B0604020202020204" pitchFamily="34" charset="0"/>
              <a:buChar char="•"/>
            </a:pPr>
            <a:r>
              <a:rPr lang="en-US" sz="1800" b="1" dirty="0"/>
              <a:t> </a:t>
            </a:r>
            <a:r>
              <a:rPr lang="vi-VN" sz="1800" b="1" dirty="0"/>
              <a:t>Nâng cao nhận thức – năng lực kỹ thuật</a:t>
            </a:r>
            <a:r>
              <a:rPr lang="vi-VN" sz="1800" dirty="0"/>
              <a:t>:</a:t>
            </a:r>
          </a:p>
          <a:p>
            <a:pPr marL="457200" lvl="1" indent="398463">
              <a:spcBef>
                <a:spcPts val="600"/>
              </a:spcBef>
            </a:pPr>
            <a:r>
              <a:rPr lang="vi-VN" sz="1800" dirty="0"/>
              <a:t>Tuyên truyền, đào tạo kỹ thuật</a:t>
            </a:r>
          </a:p>
          <a:p>
            <a:pPr marL="457200" lvl="1" indent="398463">
              <a:spcBef>
                <a:spcPts val="600"/>
              </a:spcBef>
            </a:pPr>
            <a:r>
              <a:rPr lang="vi-VN" sz="1800" dirty="0"/>
              <a:t>Hướng dẫn vận hành hệ thống xử lý, sử dụng thiết bị an toàn</a:t>
            </a:r>
          </a:p>
          <a:p>
            <a:pPr marL="457200" lvl="1">
              <a:spcBef>
                <a:spcPts val="600"/>
              </a:spcBef>
              <a:buFont typeface="Arial" panose="020B0604020202020204" pitchFamily="34" charset="0"/>
              <a:buChar char="•"/>
            </a:pPr>
            <a:r>
              <a:rPr lang="vi-VN" sz="1800" b="1" dirty="0"/>
              <a:t>Chú trọng nhóm lao động nông thôn, phụ nữ, người cao tuổi</a:t>
            </a:r>
            <a:endParaRPr lang="vi-VN" sz="1800" dirty="0"/>
          </a:p>
        </p:txBody>
      </p:sp>
    </p:spTree>
    <p:extLst>
      <p:ext uri="{BB962C8B-B14F-4D97-AF65-F5344CB8AC3E}">
        <p14:creationId xmlns:p14="http://schemas.microsoft.com/office/powerpoint/2010/main" val="1133243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CBEE1312-5F84-FDB5-1D65-6DA490A2535A}"/>
            </a:ext>
          </a:extLst>
        </p:cNvPr>
        <p:cNvGrpSpPr/>
        <p:nvPr/>
      </p:nvGrpSpPr>
      <p:grpSpPr>
        <a:xfrm>
          <a:off x="0" y="0"/>
          <a:ext cx="0" cy="0"/>
          <a:chOff x="0" y="0"/>
          <a:chExt cx="0" cy="0"/>
        </a:xfrm>
      </p:grpSpPr>
      <p:sp>
        <p:nvSpPr>
          <p:cNvPr id="217" name="Google Shape;217;p1">
            <a:extLst>
              <a:ext uri="{FF2B5EF4-FFF2-40B4-BE49-F238E27FC236}">
                <a16:creationId xmlns:a16="http://schemas.microsoft.com/office/drawing/2014/main" id="{A37B0B3C-F759-4E92-1B7B-8B79A1890F02}"/>
              </a:ext>
            </a:extLst>
          </p:cNvPr>
          <p:cNvSpPr/>
          <p:nvPr/>
        </p:nvSpPr>
        <p:spPr>
          <a:xfrm>
            <a:off x="2483178" y="1740009"/>
            <a:ext cx="7883446" cy="793294"/>
          </a:xfrm>
          <a:prstGeom prst="rect">
            <a:avLst/>
          </a:prstGeom>
          <a:solidFill>
            <a:srgbClr val="00519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Arial"/>
              <a:ea typeface="Arial"/>
              <a:cs typeface="Arial"/>
              <a:sym typeface="Arial"/>
            </a:endParaRPr>
          </a:p>
        </p:txBody>
      </p:sp>
      <p:sp>
        <p:nvSpPr>
          <p:cNvPr id="218" name="Google Shape;218;p1">
            <a:extLst>
              <a:ext uri="{FF2B5EF4-FFF2-40B4-BE49-F238E27FC236}">
                <a16:creationId xmlns:a16="http://schemas.microsoft.com/office/drawing/2014/main" id="{3DD1387B-DB4E-23C1-7F90-8DB4DF1F8DD9}"/>
              </a:ext>
            </a:extLst>
          </p:cNvPr>
          <p:cNvSpPr/>
          <p:nvPr/>
        </p:nvSpPr>
        <p:spPr>
          <a:xfrm>
            <a:off x="1993754" y="1715274"/>
            <a:ext cx="872208" cy="868836"/>
          </a:xfrm>
          <a:prstGeom prst="ellipse">
            <a:avLst/>
          </a:prstGeom>
          <a:solidFill>
            <a:srgbClr val="005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Arial"/>
              <a:ea typeface="Arial"/>
              <a:cs typeface="Arial"/>
              <a:sym typeface="Arial"/>
            </a:endParaRPr>
          </a:p>
        </p:txBody>
      </p:sp>
      <p:sp>
        <p:nvSpPr>
          <p:cNvPr id="219" name="Google Shape;219;p1">
            <a:extLst>
              <a:ext uri="{FF2B5EF4-FFF2-40B4-BE49-F238E27FC236}">
                <a16:creationId xmlns:a16="http://schemas.microsoft.com/office/drawing/2014/main" id="{C50D058C-64CA-19C7-DACF-906041037CAB}"/>
              </a:ext>
            </a:extLst>
          </p:cNvPr>
          <p:cNvSpPr txBox="1"/>
          <p:nvPr/>
        </p:nvSpPr>
        <p:spPr>
          <a:xfrm>
            <a:off x="3355386" y="1910282"/>
            <a:ext cx="5752988" cy="400069"/>
          </a:xfrm>
          <a:prstGeom prst="rect">
            <a:avLst/>
          </a:prstGeom>
          <a:noFill/>
          <a:ln>
            <a:noFill/>
          </a:ln>
        </p:spPr>
        <p:txBody>
          <a:bodyPr spcFirstLastPara="1" wrap="square" lIns="91425" tIns="45700" rIns="91425" bIns="45700" anchor="ctr" anchorCtr="0">
            <a:spAutoFit/>
          </a:bodyPr>
          <a:lstStyle/>
          <a:p>
            <a:pPr marL="0" marR="0" lvl="0" indent="0" rtl="0">
              <a:lnSpc>
                <a:spcPct val="100000"/>
              </a:lnSpc>
              <a:spcBef>
                <a:spcPts val="0"/>
              </a:spcBef>
              <a:spcAft>
                <a:spcPts val="0"/>
              </a:spcAft>
              <a:buClr>
                <a:srgbClr val="000000"/>
              </a:buClr>
              <a:buSzPts val="2000"/>
              <a:buFont typeface="Arial"/>
              <a:buNone/>
            </a:pPr>
            <a:r>
              <a:rPr lang="en-US" sz="2000" b="1" dirty="0"/>
              <a:t>I. </a:t>
            </a:r>
            <a:r>
              <a:rPr lang="en-US" sz="2000" b="1" dirty="0" err="1"/>
              <a:t>Giới</a:t>
            </a:r>
            <a:r>
              <a:rPr lang="en-US" sz="2000" b="1" dirty="0"/>
              <a:t> </a:t>
            </a:r>
            <a:r>
              <a:rPr lang="en-US" sz="2000" b="1" dirty="0" err="1"/>
              <a:t>thiệu</a:t>
            </a:r>
            <a:r>
              <a:rPr lang="en-US" sz="2000" b="1" dirty="0"/>
              <a:t> </a:t>
            </a:r>
            <a:r>
              <a:rPr lang="en-US" sz="2000" b="1" dirty="0" err="1"/>
              <a:t>chung</a:t>
            </a:r>
            <a:r>
              <a:rPr lang="en-US" sz="2000" b="1"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làng</a:t>
            </a:r>
            <a:r>
              <a:rPr lang="en-US" sz="2000" b="1" i="0" u="none" strike="noStrike" cap="none" dirty="0">
                <a:solidFill>
                  <a:srgbClr val="000000"/>
                </a:solidFill>
                <a:latin typeface="Arial"/>
                <a:ea typeface="Arial"/>
                <a:cs typeface="Arial"/>
                <a:sym typeface="Arial"/>
              </a:rPr>
              <a:t> </a:t>
            </a:r>
            <a:r>
              <a:rPr lang="en-US" sz="2000" b="1" i="0" u="none" strike="noStrike" cap="none" dirty="0" err="1">
                <a:solidFill>
                  <a:srgbClr val="000000"/>
                </a:solidFill>
                <a:latin typeface="Arial"/>
                <a:ea typeface="Arial"/>
                <a:cs typeface="Arial"/>
                <a:sym typeface="Arial"/>
              </a:rPr>
              <a:t>nghề</a:t>
            </a:r>
            <a:r>
              <a:rPr lang="en-US" sz="2000" b="1" i="0" u="none" strike="noStrike" cap="none" dirty="0">
                <a:solidFill>
                  <a:srgbClr val="000000"/>
                </a:solidFill>
                <a:latin typeface="Arial"/>
                <a:ea typeface="Arial"/>
                <a:cs typeface="Arial"/>
                <a:sym typeface="Arial"/>
              </a:rPr>
              <a:t> Việt Nam</a:t>
            </a:r>
            <a:endParaRPr sz="3000" b="1" i="0" u="none" strike="noStrike" cap="none" dirty="0">
              <a:solidFill>
                <a:srgbClr val="000000"/>
              </a:solidFill>
              <a:latin typeface="Arial"/>
              <a:ea typeface="Arial"/>
              <a:cs typeface="Arial"/>
              <a:sym typeface="Arial"/>
            </a:endParaRPr>
          </a:p>
        </p:txBody>
      </p:sp>
      <p:sp>
        <p:nvSpPr>
          <p:cNvPr id="220" name="Google Shape;220;p1">
            <a:extLst>
              <a:ext uri="{FF2B5EF4-FFF2-40B4-BE49-F238E27FC236}">
                <a16:creationId xmlns:a16="http://schemas.microsoft.com/office/drawing/2014/main" id="{3D39C1AB-54E1-B515-6679-B6A5D225638E}"/>
              </a:ext>
            </a:extLst>
          </p:cNvPr>
          <p:cNvSpPr/>
          <p:nvPr/>
        </p:nvSpPr>
        <p:spPr>
          <a:xfrm>
            <a:off x="2485844" y="2843785"/>
            <a:ext cx="7883445" cy="793294"/>
          </a:xfrm>
          <a:prstGeom prst="rect">
            <a:avLst/>
          </a:prstGeom>
          <a:solidFill>
            <a:srgbClr val="00AEE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Arial"/>
              <a:ea typeface="Arial"/>
              <a:cs typeface="Arial"/>
              <a:sym typeface="Arial"/>
            </a:endParaRPr>
          </a:p>
        </p:txBody>
      </p:sp>
      <p:sp>
        <p:nvSpPr>
          <p:cNvPr id="221" name="Google Shape;221;p1">
            <a:extLst>
              <a:ext uri="{FF2B5EF4-FFF2-40B4-BE49-F238E27FC236}">
                <a16:creationId xmlns:a16="http://schemas.microsoft.com/office/drawing/2014/main" id="{63D29F78-0F78-655A-9BBC-360AA8C05F73}"/>
              </a:ext>
            </a:extLst>
          </p:cNvPr>
          <p:cNvSpPr/>
          <p:nvPr/>
        </p:nvSpPr>
        <p:spPr>
          <a:xfrm>
            <a:off x="1993754" y="2824266"/>
            <a:ext cx="872208" cy="868836"/>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Arial"/>
              <a:ea typeface="Arial"/>
              <a:cs typeface="Arial"/>
              <a:sym typeface="Arial"/>
            </a:endParaRPr>
          </a:p>
        </p:txBody>
      </p:sp>
      <p:sp>
        <p:nvSpPr>
          <p:cNvPr id="222" name="Google Shape;222;p1">
            <a:extLst>
              <a:ext uri="{FF2B5EF4-FFF2-40B4-BE49-F238E27FC236}">
                <a16:creationId xmlns:a16="http://schemas.microsoft.com/office/drawing/2014/main" id="{12572054-F9CA-6AAC-8ED7-0C294C663AA5}"/>
              </a:ext>
            </a:extLst>
          </p:cNvPr>
          <p:cNvSpPr txBox="1"/>
          <p:nvPr/>
        </p:nvSpPr>
        <p:spPr>
          <a:xfrm>
            <a:off x="2239798" y="2948351"/>
            <a:ext cx="380117" cy="54135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223" name="Google Shape;223;p1">
            <a:extLst>
              <a:ext uri="{FF2B5EF4-FFF2-40B4-BE49-F238E27FC236}">
                <a16:creationId xmlns:a16="http://schemas.microsoft.com/office/drawing/2014/main" id="{CE0FAFCA-B448-2BDB-F7DF-48C0B869472D}"/>
              </a:ext>
            </a:extLst>
          </p:cNvPr>
          <p:cNvSpPr txBox="1"/>
          <p:nvPr/>
        </p:nvSpPr>
        <p:spPr>
          <a:xfrm>
            <a:off x="3355386" y="3097311"/>
            <a:ext cx="6795081" cy="40006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81C36"/>
              </a:buClr>
              <a:buSzPts val="2000"/>
              <a:buFont typeface="Arial"/>
              <a:buNone/>
            </a:pPr>
            <a:r>
              <a:rPr lang="en-US" sz="2000" b="1" i="0" u="none" strike="noStrike" cap="none" dirty="0">
                <a:solidFill>
                  <a:srgbClr val="081C36"/>
                </a:solidFill>
                <a:latin typeface="Arial"/>
                <a:ea typeface="Arial"/>
                <a:cs typeface="Arial"/>
                <a:sym typeface="Arial"/>
              </a:rPr>
              <a:t>II. </a:t>
            </a:r>
            <a:r>
              <a:rPr lang="en-US" sz="2000" b="1" i="0" u="none" strike="noStrike" cap="none" dirty="0" err="1">
                <a:solidFill>
                  <a:srgbClr val="081C36"/>
                </a:solidFill>
                <a:latin typeface="Arial"/>
                <a:ea typeface="Arial"/>
                <a:cs typeface="Arial"/>
                <a:sym typeface="Arial"/>
              </a:rPr>
              <a:t>Vấn</a:t>
            </a:r>
            <a:r>
              <a:rPr lang="en-US" sz="2000" b="1" i="0" u="none" strike="noStrike" cap="none" dirty="0">
                <a:solidFill>
                  <a:srgbClr val="081C36"/>
                </a:solidFill>
                <a:latin typeface="Arial"/>
                <a:ea typeface="Arial"/>
                <a:cs typeface="Arial"/>
                <a:sym typeface="Arial"/>
              </a:rPr>
              <a:t> </a:t>
            </a:r>
            <a:r>
              <a:rPr lang="en-US" sz="2000" b="1" i="0" u="none" strike="noStrike" cap="none" dirty="0" err="1">
                <a:solidFill>
                  <a:srgbClr val="081C36"/>
                </a:solidFill>
                <a:latin typeface="Arial"/>
                <a:ea typeface="Arial"/>
                <a:cs typeface="Arial"/>
                <a:sym typeface="Arial"/>
              </a:rPr>
              <a:t>đề</a:t>
            </a:r>
            <a:r>
              <a:rPr lang="en-US" sz="2000" b="1" i="0" u="none" strike="noStrike" cap="none" dirty="0">
                <a:solidFill>
                  <a:srgbClr val="081C36"/>
                </a:solidFill>
                <a:latin typeface="Arial"/>
                <a:ea typeface="Arial"/>
                <a:cs typeface="Arial"/>
                <a:sym typeface="Arial"/>
              </a:rPr>
              <a:t> ô </a:t>
            </a:r>
            <a:r>
              <a:rPr lang="en-US" sz="2000" b="1" i="0" u="none" strike="noStrike" cap="none" dirty="0" err="1">
                <a:solidFill>
                  <a:srgbClr val="081C36"/>
                </a:solidFill>
                <a:latin typeface="Arial"/>
                <a:ea typeface="Arial"/>
                <a:cs typeface="Arial"/>
                <a:sym typeface="Arial"/>
              </a:rPr>
              <a:t>nhiễm</a:t>
            </a:r>
            <a:r>
              <a:rPr lang="en-US" sz="2000" b="1" i="0" u="none" strike="noStrike" cap="none" dirty="0">
                <a:solidFill>
                  <a:srgbClr val="081C36"/>
                </a:solidFill>
                <a:latin typeface="Arial"/>
                <a:ea typeface="Arial"/>
                <a:cs typeface="Arial"/>
                <a:sym typeface="Arial"/>
              </a:rPr>
              <a:t> </a:t>
            </a:r>
            <a:r>
              <a:rPr lang="en-US" sz="2000" b="1" i="0" u="none" strike="noStrike" cap="none" dirty="0" err="1">
                <a:solidFill>
                  <a:srgbClr val="081C36"/>
                </a:solidFill>
                <a:latin typeface="Arial"/>
                <a:ea typeface="Arial"/>
                <a:cs typeface="Arial"/>
                <a:sym typeface="Arial"/>
              </a:rPr>
              <a:t>tại</a:t>
            </a:r>
            <a:r>
              <a:rPr lang="en-US" sz="2000" b="1" i="0" u="none" strike="noStrike" cap="none" dirty="0">
                <a:solidFill>
                  <a:srgbClr val="081C36"/>
                </a:solidFill>
                <a:latin typeface="Arial"/>
                <a:ea typeface="Arial"/>
                <a:cs typeface="Arial"/>
                <a:sym typeface="Arial"/>
              </a:rPr>
              <a:t> </a:t>
            </a:r>
            <a:r>
              <a:rPr lang="en-US" sz="2000" b="1" i="0" u="none" strike="noStrike" cap="none" dirty="0" err="1">
                <a:solidFill>
                  <a:srgbClr val="081C36"/>
                </a:solidFill>
                <a:latin typeface="Arial"/>
                <a:ea typeface="Arial"/>
                <a:cs typeface="Arial"/>
                <a:sym typeface="Arial"/>
              </a:rPr>
              <a:t>các</a:t>
            </a:r>
            <a:r>
              <a:rPr lang="en-US" sz="2000" b="1" i="0" u="none" strike="noStrike" cap="none" dirty="0">
                <a:solidFill>
                  <a:srgbClr val="081C36"/>
                </a:solidFill>
                <a:latin typeface="Arial"/>
                <a:ea typeface="Arial"/>
                <a:cs typeface="Arial"/>
                <a:sym typeface="Arial"/>
              </a:rPr>
              <a:t> </a:t>
            </a:r>
            <a:r>
              <a:rPr lang="en-US" sz="2000" b="1" i="0" u="none" strike="noStrike" cap="none" dirty="0" err="1">
                <a:solidFill>
                  <a:srgbClr val="081C36"/>
                </a:solidFill>
                <a:latin typeface="Arial"/>
                <a:ea typeface="Arial"/>
                <a:cs typeface="Arial"/>
                <a:sym typeface="Arial"/>
              </a:rPr>
              <a:t>làng</a:t>
            </a:r>
            <a:r>
              <a:rPr lang="en-US" sz="2000" b="1" i="0" u="none" strike="noStrike" cap="none" dirty="0">
                <a:solidFill>
                  <a:srgbClr val="081C36"/>
                </a:solidFill>
                <a:latin typeface="Arial"/>
                <a:ea typeface="Arial"/>
                <a:cs typeface="Arial"/>
                <a:sym typeface="Arial"/>
              </a:rPr>
              <a:t> </a:t>
            </a:r>
            <a:r>
              <a:rPr lang="en-US" sz="2000" b="1" i="0" u="none" strike="noStrike" cap="none" dirty="0" err="1">
                <a:solidFill>
                  <a:srgbClr val="081C36"/>
                </a:solidFill>
                <a:latin typeface="Arial"/>
                <a:ea typeface="Arial"/>
                <a:cs typeface="Arial"/>
                <a:sym typeface="Arial"/>
              </a:rPr>
              <a:t>nghề</a:t>
            </a:r>
            <a:endParaRPr sz="2000" b="1" i="0" u="none" strike="noStrike" cap="none" dirty="0">
              <a:solidFill>
                <a:srgbClr val="000000"/>
              </a:solidFill>
              <a:latin typeface="Arial"/>
              <a:ea typeface="Arial"/>
              <a:cs typeface="Arial"/>
              <a:sym typeface="Arial"/>
            </a:endParaRPr>
          </a:p>
        </p:txBody>
      </p:sp>
      <p:sp>
        <p:nvSpPr>
          <p:cNvPr id="224" name="Google Shape;224;p1">
            <a:extLst>
              <a:ext uri="{FF2B5EF4-FFF2-40B4-BE49-F238E27FC236}">
                <a16:creationId xmlns:a16="http://schemas.microsoft.com/office/drawing/2014/main" id="{AEEAA82C-BFAD-3A87-101C-2B337FF10BA5}"/>
              </a:ext>
            </a:extLst>
          </p:cNvPr>
          <p:cNvSpPr/>
          <p:nvPr/>
        </p:nvSpPr>
        <p:spPr>
          <a:xfrm>
            <a:off x="2483178" y="3968181"/>
            <a:ext cx="7883444" cy="793294"/>
          </a:xfrm>
          <a:prstGeom prst="rect">
            <a:avLst/>
          </a:prstGeom>
          <a:solidFill>
            <a:srgbClr val="699B3A">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Arial"/>
              <a:ea typeface="Arial"/>
              <a:cs typeface="Arial"/>
              <a:sym typeface="Arial"/>
            </a:endParaRPr>
          </a:p>
        </p:txBody>
      </p:sp>
      <p:sp>
        <p:nvSpPr>
          <p:cNvPr id="225" name="Google Shape;225;p1">
            <a:extLst>
              <a:ext uri="{FF2B5EF4-FFF2-40B4-BE49-F238E27FC236}">
                <a16:creationId xmlns:a16="http://schemas.microsoft.com/office/drawing/2014/main" id="{177961AE-9F61-9769-D3F7-0490427DA60B}"/>
              </a:ext>
            </a:extLst>
          </p:cNvPr>
          <p:cNvSpPr/>
          <p:nvPr/>
        </p:nvSpPr>
        <p:spPr>
          <a:xfrm>
            <a:off x="1993754" y="3943446"/>
            <a:ext cx="872208" cy="868836"/>
          </a:xfrm>
          <a:prstGeom prst="ellipse">
            <a:avLst/>
          </a:prstGeom>
          <a:solidFill>
            <a:srgbClr val="699B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Arial"/>
              <a:ea typeface="Arial"/>
              <a:cs typeface="Arial"/>
              <a:sym typeface="Arial"/>
            </a:endParaRPr>
          </a:p>
        </p:txBody>
      </p:sp>
      <p:sp>
        <p:nvSpPr>
          <p:cNvPr id="226" name="Google Shape;226;p1">
            <a:extLst>
              <a:ext uri="{FF2B5EF4-FFF2-40B4-BE49-F238E27FC236}">
                <a16:creationId xmlns:a16="http://schemas.microsoft.com/office/drawing/2014/main" id="{3CD98D16-BAE3-D0C0-2B39-BB8E03506BFA}"/>
              </a:ext>
            </a:extLst>
          </p:cNvPr>
          <p:cNvSpPr txBox="1"/>
          <p:nvPr/>
        </p:nvSpPr>
        <p:spPr>
          <a:xfrm>
            <a:off x="2239799" y="4094151"/>
            <a:ext cx="380117" cy="54135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227" name="Google Shape;227;p1">
            <a:extLst>
              <a:ext uri="{FF2B5EF4-FFF2-40B4-BE49-F238E27FC236}">
                <a16:creationId xmlns:a16="http://schemas.microsoft.com/office/drawing/2014/main" id="{537EC851-7DE8-8D73-7F65-E1C0E2DBE009}"/>
              </a:ext>
            </a:extLst>
          </p:cNvPr>
          <p:cNvSpPr txBox="1"/>
          <p:nvPr/>
        </p:nvSpPr>
        <p:spPr>
          <a:xfrm>
            <a:off x="3355386" y="4178722"/>
            <a:ext cx="4904637" cy="400069"/>
          </a:xfrm>
          <a:prstGeom prst="rect">
            <a:avLst/>
          </a:prstGeom>
          <a:noFill/>
          <a:ln>
            <a:noFill/>
          </a:ln>
        </p:spPr>
        <p:txBody>
          <a:bodyPr spcFirstLastPara="1" wrap="square" lIns="91425" tIns="45700" rIns="91425" bIns="45700" anchor="ctr" anchorCtr="0">
            <a:spAutoFit/>
          </a:bodyPr>
          <a:lstStyle/>
          <a:p>
            <a:pPr lvl="0">
              <a:buSzPts val="2000"/>
            </a:pPr>
            <a:r>
              <a:rPr lang="en-US" sz="2000" b="1" i="0" u="none" strike="noStrike" cap="none" dirty="0">
                <a:solidFill>
                  <a:srgbClr val="000000"/>
                </a:solidFill>
                <a:latin typeface="Arial"/>
                <a:ea typeface="Arial"/>
                <a:cs typeface="Arial"/>
                <a:sym typeface="Arial"/>
              </a:rPr>
              <a:t>III</a:t>
            </a:r>
            <a:r>
              <a:rPr lang="en-US" sz="2000" b="1" dirty="0"/>
              <a:t>. </a:t>
            </a:r>
            <a:r>
              <a:rPr lang="en-US" sz="2000" b="1" dirty="0" err="1"/>
              <a:t>Một</a:t>
            </a:r>
            <a:r>
              <a:rPr lang="en-US" sz="2000" b="1" dirty="0"/>
              <a:t> </a:t>
            </a:r>
            <a:r>
              <a:rPr lang="en-US" sz="2000" b="1" dirty="0" err="1"/>
              <a:t>số</a:t>
            </a:r>
            <a:r>
              <a:rPr lang="en-US" sz="2000" b="1" dirty="0"/>
              <a:t> </a:t>
            </a:r>
            <a:r>
              <a:rPr lang="en-US" sz="2000" b="1" dirty="0" err="1"/>
              <a:t>đề</a:t>
            </a:r>
            <a:r>
              <a:rPr lang="en-US" sz="2000" b="1" dirty="0"/>
              <a:t> </a:t>
            </a:r>
            <a:r>
              <a:rPr lang="en-US" sz="2000" b="1" dirty="0" err="1"/>
              <a:t>xuất</a:t>
            </a:r>
            <a:r>
              <a:rPr lang="en-US" sz="2000" b="1" dirty="0"/>
              <a:t> </a:t>
            </a:r>
            <a:r>
              <a:rPr lang="en-US" sz="2000" b="1" dirty="0" err="1"/>
              <a:t>giải</a:t>
            </a:r>
            <a:r>
              <a:rPr lang="en-US" sz="2000" b="1" dirty="0"/>
              <a:t> </a:t>
            </a:r>
            <a:r>
              <a:rPr lang="en-US" sz="2000" b="1" dirty="0" err="1"/>
              <a:t>pháp</a:t>
            </a:r>
            <a:endParaRPr sz="2000" b="1" dirty="0"/>
          </a:p>
        </p:txBody>
      </p:sp>
      <p:sp>
        <p:nvSpPr>
          <p:cNvPr id="228" name="Google Shape;228;p1">
            <a:extLst>
              <a:ext uri="{FF2B5EF4-FFF2-40B4-BE49-F238E27FC236}">
                <a16:creationId xmlns:a16="http://schemas.microsoft.com/office/drawing/2014/main" id="{E5293389-9549-1ADB-B144-887BE4730A77}"/>
              </a:ext>
            </a:extLst>
          </p:cNvPr>
          <p:cNvSpPr txBox="1"/>
          <p:nvPr/>
        </p:nvSpPr>
        <p:spPr>
          <a:xfrm>
            <a:off x="5688902" y="2450326"/>
            <a:ext cx="4056064" cy="587345"/>
          </a:xfrm>
          <a:prstGeom prst="rect">
            <a:avLst/>
          </a:prstGeom>
          <a:noFill/>
          <a:ln>
            <a:noFill/>
          </a:ln>
        </p:spPr>
        <p:txBody>
          <a:bodyPr spcFirstLastPara="1" wrap="square" lIns="91425" tIns="45700" rIns="91425" bIns="45700" anchor="ctr" anchorCtr="0">
            <a:spAutoFit/>
          </a:bodyPr>
          <a:lstStyle/>
          <a:p>
            <a:pPr marL="0" marR="0" lvl="0" indent="0" algn="ctr" rtl="0">
              <a:lnSpc>
                <a:spcPct val="145833"/>
              </a:lnSpc>
              <a:spcBef>
                <a:spcPts val="0"/>
              </a:spcBef>
              <a:spcAft>
                <a:spcPts val="0"/>
              </a:spcAft>
              <a:buClr>
                <a:schemeClr val="lt2"/>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29" name="Google Shape;229;p1">
            <a:extLst>
              <a:ext uri="{FF2B5EF4-FFF2-40B4-BE49-F238E27FC236}">
                <a16:creationId xmlns:a16="http://schemas.microsoft.com/office/drawing/2014/main" id="{5905D463-0EF2-DA44-5B02-D774BE4B4DA4}"/>
              </a:ext>
            </a:extLst>
          </p:cNvPr>
          <p:cNvSpPr txBox="1"/>
          <p:nvPr/>
        </p:nvSpPr>
        <p:spPr>
          <a:xfrm>
            <a:off x="2239799" y="1885061"/>
            <a:ext cx="380117" cy="54135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1</a:t>
            </a:r>
            <a:endParaRPr sz="2600" b="1" i="0" u="none" strike="noStrike" cap="none">
              <a:solidFill>
                <a:srgbClr val="FFFFFF"/>
              </a:solidFill>
              <a:latin typeface="Arial"/>
              <a:ea typeface="Arial"/>
              <a:cs typeface="Arial"/>
              <a:sym typeface="Arial"/>
            </a:endParaRPr>
          </a:p>
        </p:txBody>
      </p:sp>
      <p:sp>
        <p:nvSpPr>
          <p:cNvPr id="230" name="Google Shape;230;p1">
            <a:extLst>
              <a:ext uri="{FF2B5EF4-FFF2-40B4-BE49-F238E27FC236}">
                <a16:creationId xmlns:a16="http://schemas.microsoft.com/office/drawing/2014/main" id="{D1873553-D288-6A6C-3EBE-3E8D45950902}"/>
              </a:ext>
            </a:extLst>
          </p:cNvPr>
          <p:cNvSpPr/>
          <p:nvPr/>
        </p:nvSpPr>
        <p:spPr>
          <a:xfrm>
            <a:off x="534148" y="221646"/>
            <a:ext cx="5465959" cy="855679"/>
          </a:xfrm>
          <a:prstGeom prst="rect">
            <a:avLst/>
          </a:prstGeom>
          <a:solidFill>
            <a:srgbClr val="01A0AC">
              <a:alpha val="6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31" name="Google Shape;231;p1">
            <a:extLst>
              <a:ext uri="{FF2B5EF4-FFF2-40B4-BE49-F238E27FC236}">
                <a16:creationId xmlns:a16="http://schemas.microsoft.com/office/drawing/2014/main" id="{0DB86B2D-77B2-C2E0-58B2-92340167DF9D}"/>
              </a:ext>
            </a:extLst>
          </p:cNvPr>
          <p:cNvSpPr txBox="1">
            <a:spLocks noGrp="1"/>
          </p:cNvSpPr>
          <p:nvPr>
            <p:ph type="ctrTitle"/>
          </p:nvPr>
        </p:nvSpPr>
        <p:spPr>
          <a:xfrm>
            <a:off x="247119" y="299747"/>
            <a:ext cx="5752988" cy="6500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2400"/>
              <a:buNone/>
            </a:pPr>
            <a:r>
              <a:rPr lang="en-US"/>
              <a:t>NỘI DUNG TRÌNH BÀY</a:t>
            </a:r>
            <a:endParaRPr/>
          </a:p>
        </p:txBody>
      </p:sp>
      <p:sp>
        <p:nvSpPr>
          <p:cNvPr id="232" name="Google Shape;232;p1">
            <a:extLst>
              <a:ext uri="{FF2B5EF4-FFF2-40B4-BE49-F238E27FC236}">
                <a16:creationId xmlns:a16="http://schemas.microsoft.com/office/drawing/2014/main" id="{C52ED263-C097-AAEE-12E3-50E1F4F70FC8}"/>
              </a:ext>
            </a:extLst>
          </p:cNvPr>
          <p:cNvSpPr/>
          <p:nvPr/>
        </p:nvSpPr>
        <p:spPr>
          <a:xfrm>
            <a:off x="2485844" y="5090735"/>
            <a:ext cx="7883445" cy="793294"/>
          </a:xfrm>
          <a:prstGeom prst="rect">
            <a:avLst/>
          </a:prstGeom>
          <a:solidFill>
            <a:srgbClr val="00AEE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Arial"/>
              <a:ea typeface="Arial"/>
              <a:cs typeface="Arial"/>
              <a:sym typeface="Arial"/>
            </a:endParaRPr>
          </a:p>
        </p:txBody>
      </p:sp>
      <p:sp>
        <p:nvSpPr>
          <p:cNvPr id="233" name="Google Shape;233;p1">
            <a:extLst>
              <a:ext uri="{FF2B5EF4-FFF2-40B4-BE49-F238E27FC236}">
                <a16:creationId xmlns:a16="http://schemas.microsoft.com/office/drawing/2014/main" id="{CEAA2142-90F6-32BE-99DB-21155A70A94F}"/>
              </a:ext>
            </a:extLst>
          </p:cNvPr>
          <p:cNvSpPr/>
          <p:nvPr/>
        </p:nvSpPr>
        <p:spPr>
          <a:xfrm>
            <a:off x="1993754" y="5071216"/>
            <a:ext cx="872208" cy="868836"/>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Arial"/>
              <a:ea typeface="Arial"/>
              <a:cs typeface="Arial"/>
              <a:sym typeface="Arial"/>
            </a:endParaRPr>
          </a:p>
        </p:txBody>
      </p:sp>
      <p:sp>
        <p:nvSpPr>
          <p:cNvPr id="234" name="Google Shape;234;p1">
            <a:extLst>
              <a:ext uri="{FF2B5EF4-FFF2-40B4-BE49-F238E27FC236}">
                <a16:creationId xmlns:a16="http://schemas.microsoft.com/office/drawing/2014/main" id="{8BE62902-E154-C49E-D4DC-CF93C6E7E1F9}"/>
              </a:ext>
            </a:extLst>
          </p:cNvPr>
          <p:cNvSpPr txBox="1"/>
          <p:nvPr/>
        </p:nvSpPr>
        <p:spPr>
          <a:xfrm>
            <a:off x="2244549" y="52197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235" name="Google Shape;235;p1">
            <a:extLst>
              <a:ext uri="{FF2B5EF4-FFF2-40B4-BE49-F238E27FC236}">
                <a16:creationId xmlns:a16="http://schemas.microsoft.com/office/drawing/2014/main" id="{FADF9955-61E3-EF72-6C26-FB473EF8AE48}"/>
              </a:ext>
            </a:extLst>
          </p:cNvPr>
          <p:cNvSpPr txBox="1"/>
          <p:nvPr/>
        </p:nvSpPr>
        <p:spPr>
          <a:xfrm>
            <a:off x="3355386" y="5320988"/>
            <a:ext cx="6842860" cy="369291"/>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dirty="0">
                <a:solidFill>
                  <a:schemeClr val="accent2"/>
                </a:solidFill>
                <a:latin typeface="Arial"/>
                <a:ea typeface="Arial"/>
                <a:cs typeface="Arial"/>
                <a:sym typeface="Arial"/>
              </a:rPr>
              <a:t>IV. </a:t>
            </a:r>
            <a:r>
              <a:rPr lang="en-US" sz="2000" b="1" dirty="0" err="1">
                <a:solidFill>
                  <a:schemeClr val="accent2"/>
                </a:solidFill>
              </a:rPr>
              <a:t>Giới</a:t>
            </a:r>
            <a:r>
              <a:rPr lang="en-US" sz="2000" b="1" dirty="0">
                <a:solidFill>
                  <a:schemeClr val="accent2"/>
                </a:solidFill>
              </a:rPr>
              <a:t> </a:t>
            </a:r>
            <a:r>
              <a:rPr lang="en-US" sz="2000" b="1" dirty="0" err="1">
                <a:solidFill>
                  <a:schemeClr val="accent2"/>
                </a:solidFill>
              </a:rPr>
              <a:t>thiệu</a:t>
            </a:r>
            <a:r>
              <a:rPr lang="en-US" sz="2000" b="1" dirty="0">
                <a:solidFill>
                  <a:schemeClr val="accent2"/>
                </a:solidFill>
              </a:rPr>
              <a:t> </a:t>
            </a:r>
            <a:r>
              <a:rPr lang="en-US" sz="2000" b="1" i="0" u="none" strike="noStrike" cap="none" dirty="0" err="1">
                <a:solidFill>
                  <a:schemeClr val="accent2"/>
                </a:solidFill>
                <a:latin typeface="Arial"/>
                <a:ea typeface="Arial"/>
                <a:cs typeface="Arial"/>
                <a:sym typeface="Arial"/>
              </a:rPr>
              <a:t>dự</a:t>
            </a:r>
            <a:r>
              <a:rPr lang="en-US" sz="2000" b="1" i="0" u="none" strike="noStrike" cap="none" dirty="0">
                <a:solidFill>
                  <a:schemeClr val="accent2"/>
                </a:solidFill>
                <a:latin typeface="Arial"/>
                <a:ea typeface="Arial"/>
                <a:cs typeface="Arial"/>
                <a:sym typeface="Arial"/>
              </a:rPr>
              <a:t> </a:t>
            </a:r>
            <a:r>
              <a:rPr lang="en-US" sz="2000" b="1" i="0" u="none" strike="noStrike" cap="none" dirty="0" err="1">
                <a:solidFill>
                  <a:schemeClr val="accent2"/>
                </a:solidFill>
                <a:latin typeface="Arial"/>
                <a:ea typeface="Arial"/>
                <a:cs typeface="Arial"/>
                <a:sym typeface="Arial"/>
              </a:rPr>
              <a:t>án</a:t>
            </a:r>
            <a:r>
              <a:rPr lang="en-US" sz="2000" b="1" i="0" u="none" strike="noStrike" cap="none" dirty="0">
                <a:solidFill>
                  <a:schemeClr val="accent2"/>
                </a:solidFill>
                <a:latin typeface="Arial"/>
                <a:ea typeface="Arial"/>
                <a:cs typeface="Arial"/>
                <a:sym typeface="Arial"/>
              </a:rPr>
              <a:t> </a:t>
            </a:r>
            <a:r>
              <a:rPr lang="en-US" sz="2000" b="1" i="0" u="none" strike="noStrike" cap="none" dirty="0" err="1">
                <a:solidFill>
                  <a:schemeClr val="accent2"/>
                </a:solidFill>
                <a:latin typeface="Arial"/>
                <a:ea typeface="Arial"/>
                <a:cs typeface="Arial"/>
                <a:sym typeface="Arial"/>
              </a:rPr>
              <a:t>thực</a:t>
            </a:r>
            <a:r>
              <a:rPr lang="en-US" sz="2000" b="1" i="0" u="none" strike="noStrike" cap="none" dirty="0">
                <a:solidFill>
                  <a:schemeClr val="accent2"/>
                </a:solidFill>
                <a:latin typeface="Arial"/>
                <a:ea typeface="Arial"/>
                <a:cs typeface="Arial"/>
                <a:sym typeface="Arial"/>
              </a:rPr>
              <a:t> </a:t>
            </a:r>
            <a:r>
              <a:rPr lang="en-US" sz="2000" b="1" i="0" u="none" strike="noStrike" cap="none" dirty="0" err="1">
                <a:solidFill>
                  <a:schemeClr val="accent2"/>
                </a:solidFill>
                <a:latin typeface="Arial"/>
                <a:ea typeface="Arial"/>
                <a:cs typeface="Arial"/>
                <a:sym typeface="Arial"/>
              </a:rPr>
              <a:t>hiện</a:t>
            </a:r>
            <a:endParaRPr sz="2000" b="1" i="0" u="none" strike="noStrike" cap="none" dirty="0">
              <a:solidFill>
                <a:schemeClr val="accent2"/>
              </a:solidFill>
              <a:latin typeface="Arial"/>
              <a:ea typeface="Arial"/>
              <a:cs typeface="Arial"/>
              <a:sym typeface="Arial"/>
            </a:endParaRPr>
          </a:p>
        </p:txBody>
      </p:sp>
      <p:sp>
        <p:nvSpPr>
          <p:cNvPr id="236" name="Google Shape;236;p1">
            <a:extLst>
              <a:ext uri="{FF2B5EF4-FFF2-40B4-BE49-F238E27FC236}">
                <a16:creationId xmlns:a16="http://schemas.microsoft.com/office/drawing/2014/main" id="{36341852-9247-5528-0713-833930CA0080}"/>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73070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3E55E672-CDC8-E09B-FD65-39317F7FF9B2}"/>
            </a:ext>
          </a:extLst>
        </p:cNvPr>
        <p:cNvGrpSpPr/>
        <p:nvPr/>
      </p:nvGrpSpPr>
      <p:grpSpPr>
        <a:xfrm>
          <a:off x="0" y="0"/>
          <a:ext cx="0" cy="0"/>
          <a:chOff x="0" y="0"/>
          <a:chExt cx="0" cy="0"/>
        </a:xfrm>
      </p:grpSpPr>
      <p:sp>
        <p:nvSpPr>
          <p:cNvPr id="236" name="Google Shape;236;p1">
            <a:extLst>
              <a:ext uri="{FF2B5EF4-FFF2-40B4-BE49-F238E27FC236}">
                <a16:creationId xmlns:a16="http://schemas.microsoft.com/office/drawing/2014/main" id="{DFBC5A07-E036-27A7-AB5F-72C6B2311476}"/>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 name="Google Shape;231;p1">
            <a:extLst>
              <a:ext uri="{FF2B5EF4-FFF2-40B4-BE49-F238E27FC236}">
                <a16:creationId xmlns:a16="http://schemas.microsoft.com/office/drawing/2014/main" id="{FC9BC6FA-B2F3-BF76-4D1A-BD0576A70812}"/>
              </a:ext>
            </a:extLst>
          </p:cNvPr>
          <p:cNvSpPr txBox="1">
            <a:spLocks/>
          </p:cNvSpPr>
          <p:nvPr/>
        </p:nvSpPr>
        <p:spPr>
          <a:xfrm>
            <a:off x="247118" y="299747"/>
            <a:ext cx="8587166" cy="6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2pPr>
            <a:lvl3pPr marR="0" lvl="2"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3pPr>
            <a:lvl4pPr marR="0" lvl="3"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4pPr>
            <a:lvl5pPr marR="0" lvl="4"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5pPr>
            <a:lvl6pPr marR="0" lvl="5"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6pPr>
            <a:lvl7pPr marR="0" lvl="6"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7pPr>
            <a:lvl8pPr marR="0" lvl="7"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8pPr>
            <a:lvl9pPr marR="0" lvl="8"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9pPr>
          </a:lstStyle>
          <a:p>
            <a:pPr algn="l">
              <a:buSzPts val="2400"/>
            </a:pPr>
            <a:r>
              <a:rPr lang="en-US" sz="3200" dirty="0"/>
              <a:t>IV. </a:t>
            </a:r>
            <a:r>
              <a:rPr lang="en-US" sz="3200" dirty="0" err="1">
                <a:solidFill>
                  <a:schemeClr val="accent2"/>
                </a:solidFill>
              </a:rPr>
              <a:t>Giới</a:t>
            </a:r>
            <a:r>
              <a:rPr lang="en-US" sz="3200" dirty="0">
                <a:solidFill>
                  <a:schemeClr val="accent2"/>
                </a:solidFill>
              </a:rPr>
              <a:t> </a:t>
            </a:r>
            <a:r>
              <a:rPr lang="en-US" sz="3200" dirty="0" err="1">
                <a:solidFill>
                  <a:schemeClr val="accent2"/>
                </a:solidFill>
              </a:rPr>
              <a:t>thiệu</a:t>
            </a:r>
            <a:r>
              <a:rPr lang="en-US" sz="3200" dirty="0">
                <a:solidFill>
                  <a:schemeClr val="accent2"/>
                </a:solidFill>
              </a:rPr>
              <a:t> </a:t>
            </a:r>
            <a:r>
              <a:rPr lang="en-US" sz="3200" dirty="0" err="1">
                <a:solidFill>
                  <a:schemeClr val="accent2"/>
                </a:solidFill>
                <a:latin typeface="Arial"/>
                <a:ea typeface="Arial"/>
                <a:cs typeface="Arial"/>
                <a:sym typeface="Arial"/>
              </a:rPr>
              <a:t>dự</a:t>
            </a:r>
            <a:r>
              <a:rPr lang="en-US" sz="3200" dirty="0">
                <a:solidFill>
                  <a:schemeClr val="accent2"/>
                </a:solidFill>
                <a:latin typeface="Arial"/>
                <a:ea typeface="Arial"/>
                <a:cs typeface="Arial"/>
                <a:sym typeface="Arial"/>
              </a:rPr>
              <a:t> </a:t>
            </a:r>
            <a:r>
              <a:rPr lang="en-US" sz="3200" dirty="0" err="1">
                <a:solidFill>
                  <a:schemeClr val="accent2"/>
                </a:solidFill>
                <a:latin typeface="Arial"/>
                <a:ea typeface="Arial"/>
                <a:cs typeface="Arial"/>
                <a:sym typeface="Arial"/>
              </a:rPr>
              <a:t>án</a:t>
            </a:r>
            <a:r>
              <a:rPr lang="en-US" sz="3200" dirty="0">
                <a:solidFill>
                  <a:schemeClr val="accent2"/>
                </a:solidFill>
                <a:latin typeface="Arial"/>
                <a:ea typeface="Arial"/>
                <a:cs typeface="Arial"/>
                <a:sym typeface="Arial"/>
              </a:rPr>
              <a:t> </a:t>
            </a:r>
            <a:r>
              <a:rPr lang="en-US" sz="3200" dirty="0" err="1">
                <a:solidFill>
                  <a:schemeClr val="accent2"/>
                </a:solidFill>
                <a:latin typeface="Arial"/>
                <a:ea typeface="Arial"/>
                <a:cs typeface="Arial"/>
                <a:sym typeface="Arial"/>
              </a:rPr>
              <a:t>thực</a:t>
            </a:r>
            <a:r>
              <a:rPr lang="en-US" sz="3200" dirty="0">
                <a:solidFill>
                  <a:schemeClr val="accent2"/>
                </a:solidFill>
                <a:latin typeface="Arial"/>
                <a:ea typeface="Arial"/>
                <a:cs typeface="Arial"/>
                <a:sym typeface="Arial"/>
              </a:rPr>
              <a:t> </a:t>
            </a:r>
            <a:r>
              <a:rPr lang="en-US" sz="3200" dirty="0" err="1">
                <a:solidFill>
                  <a:schemeClr val="accent2"/>
                </a:solidFill>
                <a:latin typeface="Arial"/>
                <a:ea typeface="Arial"/>
                <a:cs typeface="Arial"/>
                <a:sym typeface="Arial"/>
              </a:rPr>
              <a:t>hiện</a:t>
            </a:r>
            <a:endParaRPr lang="en-US" sz="3200" dirty="0"/>
          </a:p>
        </p:txBody>
      </p:sp>
    </p:spTree>
    <p:extLst>
      <p:ext uri="{BB962C8B-B14F-4D97-AF65-F5344CB8AC3E}">
        <p14:creationId xmlns:p14="http://schemas.microsoft.com/office/powerpoint/2010/main" val="1317311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
          <p:cNvSpPr/>
          <p:nvPr/>
        </p:nvSpPr>
        <p:spPr>
          <a:xfrm>
            <a:off x="-9325" y="3493200"/>
            <a:ext cx="669157" cy="3364800"/>
          </a:xfrm>
          <a:prstGeom prst="rect">
            <a:avLst/>
          </a:prstGeom>
          <a:solidFill>
            <a:schemeClr val="accent3">
              <a:alpha val="5686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2" name="Google Shape;242;p2"/>
          <p:cNvSpPr/>
          <p:nvPr/>
        </p:nvSpPr>
        <p:spPr>
          <a:xfrm>
            <a:off x="8917969" y="627435"/>
            <a:ext cx="3274031" cy="766993"/>
          </a:xfrm>
          <a:prstGeom prst="rect">
            <a:avLst/>
          </a:prstGeom>
          <a:solidFill>
            <a:srgbClr val="01A0AC">
              <a:alpha val="6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4" name="Google Shape;244;p2"/>
          <p:cNvSpPr txBox="1"/>
          <p:nvPr/>
        </p:nvSpPr>
        <p:spPr>
          <a:xfrm>
            <a:off x="5297740" y="1632655"/>
            <a:ext cx="6894300" cy="1046700"/>
          </a:xfrm>
          <a:prstGeom prst="rect">
            <a:avLst/>
          </a:prstGeom>
          <a:noFill/>
          <a:ln>
            <a:noFill/>
          </a:ln>
        </p:spPr>
        <p:txBody>
          <a:bodyPr spcFirstLastPara="1" wrap="square" lIns="121900" tIns="60925" rIns="121900" bIns="60925" anchor="t" anchorCtr="0">
            <a:spAutoFit/>
          </a:bodyPr>
          <a:lstStyle/>
          <a:p>
            <a:pPr marL="85511" marR="101597" lvl="0" indent="0" algn="just" rtl="0">
              <a:lnSpc>
                <a:spcPct val="100000"/>
              </a:lnSpc>
              <a:spcBef>
                <a:spcPts val="0"/>
              </a:spcBef>
              <a:spcAft>
                <a:spcPts val="0"/>
              </a:spcAft>
              <a:buClr>
                <a:srgbClr val="000000"/>
              </a:buClr>
              <a:buSzPts val="2000"/>
              <a:buFont typeface="Arial"/>
              <a:buNone/>
            </a:pPr>
            <a:r>
              <a:rPr lang="en-US" sz="2000" b="1" i="0" u="none" strike="noStrike" cap="none" dirty="0">
                <a:solidFill>
                  <a:srgbClr val="387771"/>
                </a:solidFill>
                <a:latin typeface="Arial"/>
                <a:ea typeface="Arial"/>
                <a:cs typeface="Arial"/>
                <a:sym typeface="Arial"/>
              </a:rPr>
              <a:t>Sáng </a:t>
            </a:r>
            <a:r>
              <a:rPr lang="en-US" sz="2000" b="1" i="0" u="none" strike="noStrike" cap="none" dirty="0" err="1">
                <a:solidFill>
                  <a:srgbClr val="387771"/>
                </a:solidFill>
                <a:latin typeface="Arial"/>
                <a:ea typeface="Arial"/>
                <a:cs typeface="Arial"/>
                <a:sym typeface="Arial"/>
              </a:rPr>
              <a:t>kiến</a:t>
            </a:r>
            <a:r>
              <a:rPr lang="en-US" sz="2000" b="1" i="0" u="none" strike="noStrike" cap="none" dirty="0">
                <a:solidFill>
                  <a:srgbClr val="38777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85510" marR="101597" lvl="0" indent="0" algn="just" rtl="0">
              <a:lnSpc>
                <a:spcPct val="100000"/>
              </a:lnSpc>
              <a:spcBef>
                <a:spcPts val="0"/>
              </a:spcBef>
              <a:spcAft>
                <a:spcPts val="0"/>
              </a:spcAft>
              <a:buClr>
                <a:srgbClr val="000000"/>
              </a:buClr>
              <a:buSzPts val="2000"/>
              <a:buFont typeface="Arial"/>
              <a:buNone/>
            </a:pPr>
            <a:r>
              <a:rPr lang="en-US" sz="2000" b="0" i="0" u="none" strike="noStrike" cap="none" dirty="0" err="1">
                <a:solidFill>
                  <a:schemeClr val="accent2"/>
                </a:solidFill>
                <a:latin typeface="Arial"/>
                <a:ea typeface="Arial"/>
                <a:cs typeface="Arial"/>
                <a:sym typeface="Arial"/>
              </a:rPr>
              <a:t>Tác</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động</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tập</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thể</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Giảm</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thiểu</a:t>
            </a:r>
            <a:r>
              <a:rPr lang="en-US" sz="2000" b="0" i="0" u="none" strike="noStrike" cap="none" dirty="0">
                <a:solidFill>
                  <a:schemeClr val="accent2"/>
                </a:solidFill>
                <a:latin typeface="Arial"/>
                <a:ea typeface="Arial"/>
                <a:cs typeface="Arial"/>
                <a:sym typeface="Arial"/>
              </a:rPr>
              <a:t> ô </a:t>
            </a:r>
            <a:r>
              <a:rPr lang="en-US" sz="2000" b="0" i="0" u="none" strike="noStrike" cap="none" dirty="0" err="1">
                <a:solidFill>
                  <a:schemeClr val="accent2"/>
                </a:solidFill>
                <a:latin typeface="Arial"/>
                <a:ea typeface="Arial"/>
                <a:cs typeface="Arial"/>
                <a:sym typeface="Arial"/>
              </a:rPr>
              <a:t>nhiễm</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môi</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trường</a:t>
            </a:r>
            <a:r>
              <a:rPr lang="en-US" sz="2000" b="0" i="0" u="none" strike="noStrike" cap="none" dirty="0">
                <a:solidFill>
                  <a:schemeClr val="accent2"/>
                </a:solidFill>
                <a:latin typeface="Arial"/>
                <a:ea typeface="Arial"/>
                <a:cs typeface="Arial"/>
                <a:sym typeface="Arial"/>
              </a:rPr>
              <a:t> </a:t>
            </a:r>
            <a:endParaRPr sz="2000" b="0" i="0" u="none" strike="noStrike" cap="none" dirty="0">
              <a:solidFill>
                <a:schemeClr val="accent2"/>
              </a:solidFill>
              <a:latin typeface="Arial"/>
              <a:ea typeface="Arial"/>
              <a:cs typeface="Arial"/>
              <a:sym typeface="Arial"/>
            </a:endParaRPr>
          </a:p>
          <a:p>
            <a:pPr marL="85510" marR="101597" lvl="0" indent="0" algn="just" rtl="0">
              <a:lnSpc>
                <a:spcPct val="100000"/>
              </a:lnSpc>
              <a:spcBef>
                <a:spcPts val="0"/>
              </a:spcBef>
              <a:spcAft>
                <a:spcPts val="0"/>
              </a:spcAft>
              <a:buClr>
                <a:srgbClr val="000000"/>
              </a:buClr>
              <a:buSzPts val="2000"/>
              <a:buFont typeface="Arial"/>
              <a:buNone/>
            </a:pPr>
            <a:r>
              <a:rPr lang="en-US" sz="2000" b="0" i="0" u="none" strike="noStrike" cap="none" dirty="0" err="1">
                <a:solidFill>
                  <a:schemeClr val="accent2"/>
                </a:solidFill>
                <a:latin typeface="Arial"/>
                <a:ea typeface="Arial"/>
                <a:cs typeface="Arial"/>
                <a:sym typeface="Arial"/>
              </a:rPr>
              <a:t>tại</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làng</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nghề</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gia</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công</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tái</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chế</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kim</a:t>
            </a:r>
            <a:r>
              <a:rPr lang="en-US" sz="2000" b="0" i="0" u="none" strike="noStrike" cap="none" dirty="0">
                <a:solidFill>
                  <a:schemeClr val="accent2"/>
                </a:solidFill>
                <a:latin typeface="Arial"/>
                <a:ea typeface="Arial"/>
                <a:cs typeface="Arial"/>
                <a:sym typeface="Arial"/>
              </a:rPr>
              <a:t> </a:t>
            </a:r>
            <a:r>
              <a:rPr lang="en-US" sz="2000" b="0" i="0" u="none" strike="noStrike" cap="none" dirty="0" err="1">
                <a:solidFill>
                  <a:schemeClr val="accent2"/>
                </a:solidFill>
                <a:latin typeface="Arial"/>
                <a:ea typeface="Arial"/>
                <a:cs typeface="Arial"/>
                <a:sym typeface="Arial"/>
              </a:rPr>
              <a:t>loại</a:t>
            </a:r>
            <a:endParaRPr sz="1400" b="0" i="0" u="none" strike="noStrike" cap="none" dirty="0">
              <a:solidFill>
                <a:srgbClr val="000000"/>
              </a:solidFill>
              <a:latin typeface="Arial"/>
              <a:ea typeface="Arial"/>
              <a:cs typeface="Arial"/>
              <a:sym typeface="Arial"/>
            </a:endParaRPr>
          </a:p>
        </p:txBody>
      </p:sp>
      <p:sp>
        <p:nvSpPr>
          <p:cNvPr id="246" name="Google Shape;246;p2"/>
          <p:cNvSpPr txBox="1"/>
          <p:nvPr/>
        </p:nvSpPr>
        <p:spPr>
          <a:xfrm>
            <a:off x="5350712" y="3336480"/>
            <a:ext cx="5776500" cy="1046700"/>
          </a:xfrm>
          <a:prstGeom prst="rect">
            <a:avLst/>
          </a:prstGeom>
          <a:noFill/>
          <a:ln>
            <a:noFill/>
          </a:ln>
        </p:spPr>
        <p:txBody>
          <a:bodyPr spcFirstLastPara="1" wrap="square" lIns="121900" tIns="60925" rIns="121900" bIns="60925" anchor="t" anchorCtr="0">
            <a:spAutoFit/>
          </a:bodyPr>
          <a:lstStyle/>
          <a:p>
            <a:pPr marL="85511" marR="101597" lvl="0" indent="0" algn="just" rtl="0">
              <a:lnSpc>
                <a:spcPct val="100000"/>
              </a:lnSpc>
              <a:spcBef>
                <a:spcPts val="0"/>
              </a:spcBef>
              <a:spcAft>
                <a:spcPts val="0"/>
              </a:spcAft>
              <a:buClr>
                <a:srgbClr val="000000"/>
              </a:buClr>
              <a:buSzPts val="2000"/>
              <a:buFont typeface="Arial"/>
              <a:buNone/>
            </a:pPr>
            <a:r>
              <a:rPr lang="en-US" sz="2000" b="1" i="0" u="none" strike="noStrike" cap="none" dirty="0" err="1">
                <a:solidFill>
                  <a:srgbClr val="387771"/>
                </a:solidFill>
                <a:latin typeface="Arial"/>
                <a:ea typeface="Arial"/>
                <a:cs typeface="Arial"/>
                <a:sym typeface="Arial"/>
              </a:rPr>
              <a:t>Địa</a:t>
            </a:r>
            <a:r>
              <a:rPr lang="en-US" sz="2000" b="1" i="0" u="none" strike="noStrike" cap="none" dirty="0">
                <a:solidFill>
                  <a:srgbClr val="387771"/>
                </a:solidFill>
                <a:latin typeface="Arial"/>
                <a:ea typeface="Arial"/>
                <a:cs typeface="Arial"/>
                <a:sym typeface="Arial"/>
              </a:rPr>
              <a:t> </a:t>
            </a:r>
            <a:r>
              <a:rPr lang="en-US" sz="2000" b="1" i="0" u="none" strike="noStrike" cap="none" dirty="0" err="1">
                <a:solidFill>
                  <a:srgbClr val="387771"/>
                </a:solidFill>
                <a:latin typeface="Arial"/>
                <a:ea typeface="Arial"/>
                <a:cs typeface="Arial"/>
                <a:sym typeface="Arial"/>
              </a:rPr>
              <a:t>bàn</a:t>
            </a:r>
            <a:r>
              <a:rPr lang="en-US" sz="2000" b="1" i="0" u="none" strike="noStrike" cap="none" dirty="0">
                <a:solidFill>
                  <a:srgbClr val="387771"/>
                </a:solidFill>
                <a:latin typeface="Arial"/>
                <a:ea typeface="Arial"/>
                <a:cs typeface="Arial"/>
                <a:sym typeface="Arial"/>
              </a:rPr>
              <a:t> </a:t>
            </a:r>
            <a:r>
              <a:rPr lang="en-US" sz="2000" b="1" i="0" u="none" strike="noStrike" cap="none" dirty="0" err="1">
                <a:solidFill>
                  <a:srgbClr val="387771"/>
                </a:solidFill>
                <a:latin typeface="Arial"/>
                <a:ea typeface="Arial"/>
                <a:cs typeface="Arial"/>
                <a:sym typeface="Arial"/>
              </a:rPr>
              <a:t>thực</a:t>
            </a:r>
            <a:r>
              <a:rPr lang="en-US" sz="2000" b="1" i="0" u="none" strike="noStrike" cap="none" dirty="0">
                <a:solidFill>
                  <a:srgbClr val="387771"/>
                </a:solidFill>
                <a:latin typeface="Arial"/>
                <a:ea typeface="Arial"/>
                <a:cs typeface="Arial"/>
                <a:sym typeface="Arial"/>
              </a:rPr>
              <a:t> </a:t>
            </a:r>
            <a:r>
              <a:rPr lang="en-US" sz="2000" b="1" i="0" u="none" strike="noStrike" cap="none" dirty="0" err="1">
                <a:solidFill>
                  <a:srgbClr val="387771"/>
                </a:solidFill>
                <a:latin typeface="Arial"/>
                <a:ea typeface="Arial"/>
                <a:cs typeface="Arial"/>
                <a:sym typeface="Arial"/>
              </a:rPr>
              <a:t>hiện</a:t>
            </a:r>
            <a:r>
              <a:rPr lang="en-US" sz="2000" b="1" i="0" u="none" strike="noStrike" cap="none" dirty="0">
                <a:solidFill>
                  <a:srgbClr val="38777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85510" marR="101597" lvl="0" indent="0" algn="just" rtl="0">
              <a:lnSpc>
                <a:spcPct val="10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Arial"/>
                <a:ea typeface="Arial"/>
                <a:cs typeface="Arial"/>
                <a:sym typeface="Arial"/>
              </a:rPr>
              <a:t>Làng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nghề</a:t>
            </a:r>
            <a:r>
              <a:rPr lang="en-US" sz="2000" b="0" i="0" u="none" strike="noStrike" cap="none" dirty="0">
                <a:solidFill>
                  <a:srgbClr val="000000"/>
                </a:solidFill>
                <a:latin typeface="Arial"/>
                <a:ea typeface="Arial"/>
                <a:cs typeface="Arial"/>
                <a:sym typeface="Arial"/>
              </a:rPr>
              <a:t> Bình Yên – </a:t>
            </a:r>
            <a:r>
              <a:rPr lang="en-US" sz="2000" b="0" i="0" u="none" strike="noStrike" cap="none" dirty="0" err="1">
                <a:solidFill>
                  <a:srgbClr val="000000"/>
                </a:solidFill>
                <a:latin typeface="Arial"/>
                <a:ea typeface="Arial"/>
                <a:cs typeface="Arial"/>
                <a:sym typeface="Arial"/>
              </a:rPr>
              <a:t>Xã</a:t>
            </a:r>
            <a:r>
              <a:rPr lang="en-US" sz="2000" b="0" i="0" u="none" strike="noStrike" cap="none" dirty="0">
                <a:solidFill>
                  <a:srgbClr val="000000"/>
                </a:solidFill>
                <a:latin typeface="Arial"/>
                <a:ea typeface="Arial"/>
                <a:cs typeface="Arial"/>
                <a:sym typeface="Arial"/>
              </a:rPr>
              <a:t> Nam Thanh </a:t>
            </a:r>
            <a:endParaRPr sz="2000" b="0" i="0" u="none" strike="noStrike" cap="none" dirty="0">
              <a:solidFill>
                <a:srgbClr val="000000"/>
              </a:solidFill>
              <a:latin typeface="Arial"/>
              <a:ea typeface="Arial"/>
              <a:cs typeface="Arial"/>
              <a:sym typeface="Arial"/>
            </a:endParaRPr>
          </a:p>
          <a:p>
            <a:pPr marL="85510" marR="101597" lvl="0" indent="0" algn="just"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huyện</a:t>
            </a:r>
            <a:r>
              <a:rPr lang="en-US" sz="2000" b="0" i="0" u="none" strike="noStrike" cap="none" dirty="0">
                <a:solidFill>
                  <a:srgbClr val="000000"/>
                </a:solidFill>
                <a:latin typeface="Arial"/>
                <a:ea typeface="Arial"/>
                <a:cs typeface="Arial"/>
                <a:sym typeface="Arial"/>
              </a:rPr>
              <a:t> Nam </a:t>
            </a:r>
            <a:r>
              <a:rPr lang="en-US" sz="2000" b="0" i="0" u="none" strike="noStrike" cap="none" dirty="0" err="1">
                <a:solidFill>
                  <a:srgbClr val="000000"/>
                </a:solidFill>
                <a:latin typeface="Arial"/>
                <a:ea typeface="Arial"/>
                <a:cs typeface="Arial"/>
                <a:sym typeface="Arial"/>
              </a:rPr>
              <a:t>Trực</a:t>
            </a:r>
            <a:r>
              <a:rPr lang="en-US" sz="2000" b="0" i="0" u="none" strike="noStrike" cap="none" dirty="0">
                <a:solidFill>
                  <a:srgbClr val="000000"/>
                </a:solidFill>
                <a:latin typeface="Arial"/>
                <a:ea typeface="Arial"/>
                <a:cs typeface="Arial"/>
                <a:sym typeface="Arial"/>
              </a:rPr>
              <a:t> – </a:t>
            </a:r>
            <a:r>
              <a:rPr lang="en-US" sz="2000" b="0" i="0" u="none" strike="noStrike" cap="none" dirty="0" err="1">
                <a:solidFill>
                  <a:srgbClr val="000000"/>
                </a:solidFill>
                <a:latin typeface="Arial"/>
                <a:ea typeface="Arial"/>
                <a:cs typeface="Arial"/>
                <a:sym typeface="Arial"/>
              </a:rPr>
              <a:t>tỉnh</a:t>
            </a:r>
            <a:r>
              <a:rPr lang="en-US" sz="2000" b="0" i="0" u="none" strike="noStrike" cap="none" dirty="0">
                <a:solidFill>
                  <a:srgbClr val="000000"/>
                </a:solidFill>
                <a:latin typeface="Arial"/>
                <a:ea typeface="Arial"/>
                <a:cs typeface="Arial"/>
                <a:sym typeface="Arial"/>
              </a:rPr>
              <a:t> Nam Định</a:t>
            </a:r>
            <a:endParaRPr sz="2000" b="0" i="0" u="none" strike="noStrike" cap="none" dirty="0">
              <a:solidFill>
                <a:srgbClr val="387771"/>
              </a:solidFill>
              <a:latin typeface="Arial"/>
              <a:ea typeface="Arial"/>
              <a:cs typeface="Arial"/>
              <a:sym typeface="Arial"/>
            </a:endParaRPr>
          </a:p>
        </p:txBody>
      </p:sp>
      <p:sp>
        <p:nvSpPr>
          <p:cNvPr id="247" name="Google Shape;247;p2"/>
          <p:cNvSpPr txBox="1"/>
          <p:nvPr/>
        </p:nvSpPr>
        <p:spPr>
          <a:xfrm>
            <a:off x="5297740" y="4670855"/>
            <a:ext cx="6802800" cy="738900"/>
          </a:xfrm>
          <a:prstGeom prst="rect">
            <a:avLst/>
          </a:prstGeom>
          <a:noFill/>
          <a:ln>
            <a:noFill/>
          </a:ln>
        </p:spPr>
        <p:txBody>
          <a:bodyPr spcFirstLastPara="1" wrap="square" lIns="121900" tIns="60925" rIns="121900" bIns="60925" anchor="t" anchorCtr="0">
            <a:spAutoFit/>
          </a:bodyPr>
          <a:lstStyle/>
          <a:p>
            <a:pPr marL="85510" marR="101597" lvl="0" indent="0" algn="just" rtl="0">
              <a:lnSpc>
                <a:spcPct val="100000"/>
              </a:lnSpc>
              <a:spcBef>
                <a:spcPts val="0"/>
              </a:spcBef>
              <a:spcAft>
                <a:spcPts val="0"/>
              </a:spcAft>
              <a:buClr>
                <a:srgbClr val="000000"/>
              </a:buClr>
              <a:buSzPts val="2000"/>
              <a:buFont typeface="Arial"/>
              <a:buNone/>
            </a:pPr>
            <a:r>
              <a:rPr lang="en-US" sz="2000" b="1" i="0" u="none" strike="noStrike" cap="none" dirty="0" err="1">
                <a:solidFill>
                  <a:srgbClr val="387771"/>
                </a:solidFill>
                <a:latin typeface="Arial"/>
                <a:ea typeface="Arial"/>
                <a:cs typeface="Arial"/>
                <a:sym typeface="Arial"/>
              </a:rPr>
              <a:t>Thời</a:t>
            </a:r>
            <a:r>
              <a:rPr lang="en-US" sz="2000" b="1" i="0" u="none" strike="noStrike" cap="none" dirty="0">
                <a:solidFill>
                  <a:srgbClr val="387771"/>
                </a:solidFill>
                <a:latin typeface="Arial"/>
                <a:ea typeface="Arial"/>
                <a:cs typeface="Arial"/>
                <a:sym typeface="Arial"/>
              </a:rPr>
              <a:t> </a:t>
            </a:r>
            <a:r>
              <a:rPr lang="en-US" sz="2000" b="1" i="0" u="none" strike="noStrike" cap="none" dirty="0" err="1">
                <a:solidFill>
                  <a:srgbClr val="387771"/>
                </a:solidFill>
                <a:latin typeface="Arial"/>
                <a:ea typeface="Arial"/>
                <a:cs typeface="Arial"/>
                <a:sym typeface="Arial"/>
              </a:rPr>
              <a:t>gian</a:t>
            </a:r>
            <a:r>
              <a:rPr lang="en-US" sz="2000" b="1" i="0" u="none" strike="noStrike" cap="none" dirty="0">
                <a:solidFill>
                  <a:srgbClr val="387771"/>
                </a:solidFill>
                <a:latin typeface="Arial"/>
                <a:ea typeface="Arial"/>
                <a:cs typeface="Arial"/>
                <a:sym typeface="Arial"/>
              </a:rPr>
              <a:t> </a:t>
            </a:r>
            <a:r>
              <a:rPr lang="en-US" sz="2000" b="1" i="0" u="none" strike="noStrike" cap="none" dirty="0" err="1">
                <a:solidFill>
                  <a:srgbClr val="387771"/>
                </a:solidFill>
                <a:latin typeface="Arial"/>
                <a:ea typeface="Arial"/>
                <a:cs typeface="Arial"/>
                <a:sym typeface="Arial"/>
              </a:rPr>
              <a:t>thực</a:t>
            </a:r>
            <a:r>
              <a:rPr lang="en-US" sz="2000" b="1" i="0" u="none" strike="noStrike" cap="none" dirty="0">
                <a:solidFill>
                  <a:srgbClr val="387771"/>
                </a:solidFill>
                <a:latin typeface="Arial"/>
                <a:ea typeface="Arial"/>
                <a:cs typeface="Arial"/>
                <a:sym typeface="Arial"/>
              </a:rPr>
              <a:t> </a:t>
            </a:r>
            <a:r>
              <a:rPr lang="en-US" sz="2000" b="1" i="0" u="none" strike="noStrike" cap="none" dirty="0" err="1">
                <a:solidFill>
                  <a:srgbClr val="387771"/>
                </a:solidFill>
                <a:latin typeface="Arial"/>
                <a:ea typeface="Arial"/>
                <a:cs typeface="Arial"/>
                <a:sym typeface="Arial"/>
              </a:rPr>
              <a:t>hiện</a:t>
            </a:r>
            <a:r>
              <a:rPr lang="en-US" sz="2000" b="1" i="0" u="none" strike="noStrike" cap="none" dirty="0">
                <a:solidFill>
                  <a:srgbClr val="387771"/>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2023 - 2025</a:t>
            </a:r>
            <a:endParaRPr sz="2000" b="0" i="0" u="none" strike="noStrike" cap="none" dirty="0">
              <a:solidFill>
                <a:srgbClr val="000000"/>
              </a:solidFill>
              <a:latin typeface="Arial"/>
              <a:ea typeface="Arial"/>
              <a:cs typeface="Arial"/>
              <a:sym typeface="Arial"/>
            </a:endParaRPr>
          </a:p>
          <a:p>
            <a:pPr marL="0" marR="101597"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248" name="Google Shape;248;p2"/>
          <p:cNvPicPr preferRelativeResize="0"/>
          <p:nvPr/>
        </p:nvPicPr>
        <p:blipFill rotWithShape="1">
          <a:blip r:embed="rId3">
            <a:alphaModFix/>
          </a:blip>
          <a:srcRect/>
          <a:stretch/>
        </p:blipFill>
        <p:spPr>
          <a:xfrm>
            <a:off x="1064788" y="1664158"/>
            <a:ext cx="4232952" cy="4271060"/>
          </a:xfrm>
          <a:prstGeom prst="rect">
            <a:avLst/>
          </a:prstGeom>
          <a:noFill/>
          <a:ln>
            <a:noFill/>
          </a:ln>
        </p:spPr>
      </p:pic>
      <p:sp>
        <p:nvSpPr>
          <p:cNvPr id="2" name="Google Shape;231;p1">
            <a:extLst>
              <a:ext uri="{FF2B5EF4-FFF2-40B4-BE49-F238E27FC236}">
                <a16:creationId xmlns:a16="http://schemas.microsoft.com/office/drawing/2014/main" id="{8BE67BEF-323B-FE49-CABA-8D91B6CF5E8F}"/>
              </a:ext>
            </a:extLst>
          </p:cNvPr>
          <p:cNvSpPr txBox="1">
            <a:spLocks/>
          </p:cNvSpPr>
          <p:nvPr/>
        </p:nvSpPr>
        <p:spPr>
          <a:xfrm>
            <a:off x="247118" y="299747"/>
            <a:ext cx="8587166" cy="6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700"/>
              <a:buFont typeface="Livvic"/>
              <a:buNone/>
              <a:defRPr sz="37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2pPr>
            <a:lvl3pPr marR="0" lvl="2"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3pPr>
            <a:lvl4pPr marR="0" lvl="3"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4pPr>
            <a:lvl5pPr marR="0" lvl="4"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5pPr>
            <a:lvl6pPr marR="0" lvl="5"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6pPr>
            <a:lvl7pPr marR="0" lvl="6"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7pPr>
            <a:lvl8pPr marR="0" lvl="7"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8pPr>
            <a:lvl9pPr marR="0" lvl="8" algn="r" rtl="0">
              <a:lnSpc>
                <a:spcPct val="100000"/>
              </a:lnSpc>
              <a:spcBef>
                <a:spcPts val="0"/>
              </a:spcBef>
              <a:spcAft>
                <a:spcPts val="0"/>
              </a:spcAft>
              <a:buClr>
                <a:srgbClr val="000000"/>
              </a:buClr>
              <a:buSzPts val="2100"/>
              <a:buFont typeface="Livvic"/>
              <a:buNone/>
              <a:defRPr sz="2100" b="1" i="0" u="none" strike="noStrike" cap="none">
                <a:solidFill>
                  <a:srgbClr val="000000"/>
                </a:solidFill>
                <a:latin typeface="Livvic"/>
                <a:ea typeface="Livvic"/>
                <a:cs typeface="Livvic"/>
                <a:sym typeface="Livvic"/>
              </a:defRPr>
            </a:lvl9pPr>
          </a:lstStyle>
          <a:p>
            <a:pPr algn="l">
              <a:buSzPts val="2400"/>
            </a:pPr>
            <a:r>
              <a:rPr lang="en-US" sz="3200" dirty="0"/>
              <a:t>IV. </a:t>
            </a:r>
            <a:r>
              <a:rPr lang="en-US" sz="3200" dirty="0" err="1">
                <a:solidFill>
                  <a:schemeClr val="accent2"/>
                </a:solidFill>
              </a:rPr>
              <a:t>Giới</a:t>
            </a:r>
            <a:r>
              <a:rPr lang="en-US" sz="3200" dirty="0">
                <a:solidFill>
                  <a:schemeClr val="accent2"/>
                </a:solidFill>
              </a:rPr>
              <a:t> </a:t>
            </a:r>
            <a:r>
              <a:rPr lang="en-US" sz="3200" dirty="0" err="1">
                <a:solidFill>
                  <a:schemeClr val="accent2"/>
                </a:solidFill>
              </a:rPr>
              <a:t>thiệu</a:t>
            </a:r>
            <a:r>
              <a:rPr lang="en-US" sz="3200" dirty="0">
                <a:solidFill>
                  <a:schemeClr val="accent2"/>
                </a:solidFill>
              </a:rPr>
              <a:t> </a:t>
            </a:r>
            <a:r>
              <a:rPr lang="en-US" sz="3200" dirty="0" err="1">
                <a:solidFill>
                  <a:schemeClr val="accent2"/>
                </a:solidFill>
                <a:latin typeface="Arial"/>
                <a:ea typeface="Arial"/>
                <a:cs typeface="Arial"/>
                <a:sym typeface="Arial"/>
              </a:rPr>
              <a:t>dự</a:t>
            </a:r>
            <a:r>
              <a:rPr lang="en-US" sz="3200" dirty="0">
                <a:solidFill>
                  <a:schemeClr val="accent2"/>
                </a:solidFill>
                <a:latin typeface="Arial"/>
                <a:ea typeface="Arial"/>
                <a:cs typeface="Arial"/>
                <a:sym typeface="Arial"/>
              </a:rPr>
              <a:t> </a:t>
            </a:r>
            <a:r>
              <a:rPr lang="en-US" sz="3200" dirty="0" err="1">
                <a:solidFill>
                  <a:schemeClr val="accent2"/>
                </a:solidFill>
                <a:latin typeface="Arial"/>
                <a:ea typeface="Arial"/>
                <a:cs typeface="Arial"/>
                <a:sym typeface="Arial"/>
              </a:rPr>
              <a:t>án</a:t>
            </a:r>
            <a:r>
              <a:rPr lang="en-US" sz="3200" dirty="0">
                <a:solidFill>
                  <a:schemeClr val="accent2"/>
                </a:solidFill>
                <a:latin typeface="Arial"/>
                <a:ea typeface="Arial"/>
                <a:cs typeface="Arial"/>
                <a:sym typeface="Arial"/>
              </a:rPr>
              <a:t> </a:t>
            </a:r>
            <a:r>
              <a:rPr lang="en-US" sz="3200" dirty="0" err="1">
                <a:solidFill>
                  <a:schemeClr val="accent2"/>
                </a:solidFill>
                <a:latin typeface="Arial"/>
                <a:ea typeface="Arial"/>
                <a:cs typeface="Arial"/>
                <a:sym typeface="Arial"/>
              </a:rPr>
              <a:t>thực</a:t>
            </a:r>
            <a:r>
              <a:rPr lang="en-US" sz="3200" dirty="0">
                <a:solidFill>
                  <a:schemeClr val="accent2"/>
                </a:solidFill>
                <a:latin typeface="Arial"/>
                <a:ea typeface="Arial"/>
                <a:cs typeface="Arial"/>
                <a:sym typeface="Arial"/>
              </a:rPr>
              <a:t> </a:t>
            </a:r>
            <a:r>
              <a:rPr lang="en-US" sz="3200" dirty="0" err="1">
                <a:solidFill>
                  <a:schemeClr val="accent2"/>
                </a:solidFill>
                <a:latin typeface="Arial"/>
                <a:ea typeface="Arial"/>
                <a:cs typeface="Arial"/>
                <a:sym typeface="Arial"/>
              </a:rPr>
              <a:t>hiện</a:t>
            </a:r>
            <a:endParaRPr lang="en-US" sz="3200" dirty="0"/>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
          <p:cNvSpPr/>
          <p:nvPr/>
        </p:nvSpPr>
        <p:spPr>
          <a:xfrm>
            <a:off x="-9325" y="3493200"/>
            <a:ext cx="669157" cy="3364800"/>
          </a:xfrm>
          <a:prstGeom prst="rect">
            <a:avLst/>
          </a:prstGeom>
          <a:solidFill>
            <a:schemeClr val="accent3">
              <a:alpha val="5686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nvGrpSpPr>
          <p:cNvPr id="256" name="Google Shape;256;p3"/>
          <p:cNvGrpSpPr/>
          <p:nvPr/>
        </p:nvGrpSpPr>
        <p:grpSpPr>
          <a:xfrm>
            <a:off x="1944942" y="2521119"/>
            <a:ext cx="8938865" cy="2666497"/>
            <a:chOff x="923023" y="2412716"/>
            <a:chExt cx="6704149" cy="1999874"/>
          </a:xfrm>
        </p:grpSpPr>
        <p:sp>
          <p:nvSpPr>
            <p:cNvPr id="257" name="Google Shape;257;p3"/>
            <p:cNvSpPr/>
            <p:nvPr/>
          </p:nvSpPr>
          <p:spPr>
            <a:xfrm>
              <a:off x="2898187" y="2412716"/>
              <a:ext cx="1918502" cy="191850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58" name="Google Shape;258;p3"/>
            <p:cNvSpPr txBox="1"/>
            <p:nvPr/>
          </p:nvSpPr>
          <p:spPr>
            <a:xfrm>
              <a:off x="2922104" y="2693675"/>
              <a:ext cx="1356586" cy="1356586"/>
            </a:xfrm>
            <a:prstGeom prst="rect">
              <a:avLst/>
            </a:prstGeom>
            <a:noFill/>
            <a:ln>
              <a:noFill/>
            </a:ln>
          </p:spPr>
          <p:txBody>
            <a:bodyPr spcFirstLastPara="1" wrap="square" lIns="35525" tIns="35525" rIns="35525" bIns="35525" anchor="ctr" anchorCtr="0">
              <a:noAutofit/>
            </a:bodyPr>
            <a:lstStyle/>
            <a:p>
              <a:pPr marL="0" marR="0" lvl="0" indent="0" algn="ctr" rtl="0">
                <a:lnSpc>
                  <a:spcPct val="90000"/>
                </a:lnSpc>
                <a:spcBef>
                  <a:spcPts val="0"/>
                </a:spcBef>
                <a:spcAft>
                  <a:spcPts val="0"/>
                </a:spcAft>
                <a:buClr>
                  <a:srgbClr val="000000"/>
                </a:buClr>
                <a:buSzPts val="5600"/>
                <a:buFont typeface="Arial"/>
                <a:buNone/>
              </a:pPr>
              <a:endParaRPr sz="5600" b="0" i="0" u="none" strike="noStrike" cap="none">
                <a:solidFill>
                  <a:schemeClr val="lt1"/>
                </a:solidFill>
                <a:latin typeface="Arial"/>
                <a:ea typeface="Arial"/>
                <a:cs typeface="Arial"/>
                <a:sym typeface="Arial"/>
              </a:endParaRPr>
            </a:p>
          </p:txBody>
        </p:sp>
        <p:sp>
          <p:nvSpPr>
            <p:cNvPr id="259" name="Google Shape;259;p3"/>
            <p:cNvSpPr/>
            <p:nvPr/>
          </p:nvSpPr>
          <p:spPr>
            <a:xfrm rot="-10196401">
              <a:off x="1528569" y="3395660"/>
              <a:ext cx="1334786" cy="465468"/>
            </a:xfrm>
            <a:prstGeom prst="leftArrow">
              <a:avLst>
                <a:gd name="adj1" fmla="val 60000"/>
                <a:gd name="adj2" fmla="val 50000"/>
              </a:avLst>
            </a:prstGeom>
            <a:solidFill>
              <a:srgbClr val="ABBBB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0" name="Google Shape;260;p3"/>
            <p:cNvSpPr/>
            <p:nvPr/>
          </p:nvSpPr>
          <p:spPr>
            <a:xfrm>
              <a:off x="937639" y="3086401"/>
              <a:ext cx="1503210" cy="1326189"/>
            </a:xfrm>
            <a:prstGeom prst="roundRect">
              <a:avLst>
                <a:gd name="adj" fmla="val 10000"/>
              </a:avLst>
            </a:prstGeom>
            <a:solidFill>
              <a:srgbClr val="36A436"/>
            </a:solidFill>
            <a:ln w="25400" cap="flat" cmpd="sng">
              <a:solidFill>
                <a:srgbClr val="33993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1" name="Google Shape;261;p3"/>
            <p:cNvSpPr txBox="1"/>
            <p:nvPr/>
          </p:nvSpPr>
          <p:spPr>
            <a:xfrm>
              <a:off x="923023" y="3341432"/>
              <a:ext cx="1503210" cy="902390"/>
            </a:xfrm>
            <a:prstGeom prst="rect">
              <a:avLst/>
            </a:prstGeom>
            <a:noFill/>
            <a:ln>
              <a:noFill/>
            </a:ln>
          </p:spPr>
          <p:txBody>
            <a:bodyPr spcFirstLastPara="1" wrap="square" lIns="35525" tIns="35525" rIns="35525" bIns="355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Mục tiêu 1: </a:t>
              </a:r>
              <a:r>
                <a:rPr lang="en-US" sz="1800" b="0" i="0" u="none" strike="noStrike" cap="none">
                  <a:solidFill>
                    <a:schemeClr val="lt1"/>
                  </a:solidFill>
                  <a:latin typeface="Calibri"/>
                  <a:ea typeface="Calibri"/>
                  <a:cs typeface="Calibri"/>
                  <a:sym typeface="Calibri"/>
                </a:rPr>
                <a:t>Kết nối và gắn kết được các bên liên quan</a:t>
              </a:r>
              <a:endParaRPr sz="1800" b="0" i="0" u="none" strike="noStrike" cap="none">
                <a:solidFill>
                  <a:srgbClr val="000000"/>
                </a:solidFill>
                <a:latin typeface="Arial"/>
                <a:ea typeface="Arial"/>
                <a:cs typeface="Arial"/>
                <a:sym typeface="Arial"/>
              </a:endParaRPr>
            </a:p>
          </p:txBody>
        </p:sp>
        <p:sp>
          <p:nvSpPr>
            <p:cNvPr id="262" name="Google Shape;262;p3"/>
            <p:cNvSpPr/>
            <p:nvPr/>
          </p:nvSpPr>
          <p:spPr>
            <a:xfrm rot="9924990" flipH="1">
              <a:off x="5627196" y="3300138"/>
              <a:ext cx="1623066" cy="477345"/>
            </a:xfrm>
            <a:prstGeom prst="leftArrow">
              <a:avLst>
                <a:gd name="adj1" fmla="val 60000"/>
                <a:gd name="adj2" fmla="val 50000"/>
              </a:avLst>
            </a:prstGeom>
            <a:solidFill>
              <a:srgbClr val="ABBBB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3" name="Google Shape;263;p3"/>
            <p:cNvSpPr/>
            <p:nvPr/>
          </p:nvSpPr>
          <p:spPr>
            <a:xfrm>
              <a:off x="6052245" y="3133287"/>
              <a:ext cx="1574927" cy="1237355"/>
            </a:xfrm>
            <a:prstGeom prst="roundRect">
              <a:avLst>
                <a:gd name="adj" fmla="val 10000"/>
              </a:avLst>
            </a:prstGeom>
            <a:solidFill>
              <a:srgbClr val="336699"/>
            </a:solidFill>
            <a:ln w="25400" cap="flat" cmpd="sng">
              <a:solidFill>
                <a:srgbClr val="0070C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4" name="Google Shape;264;p3"/>
            <p:cNvSpPr txBox="1"/>
            <p:nvPr/>
          </p:nvSpPr>
          <p:spPr>
            <a:xfrm>
              <a:off x="6128672" y="3350607"/>
              <a:ext cx="1441001" cy="806388"/>
            </a:xfrm>
            <a:prstGeom prst="rect">
              <a:avLst/>
            </a:prstGeom>
            <a:noFill/>
            <a:ln w="9525" cap="flat" cmpd="sng">
              <a:solidFill>
                <a:srgbClr val="336699"/>
              </a:solidFill>
              <a:prstDash val="solid"/>
              <a:round/>
              <a:headEnd type="none" w="sm" len="sm"/>
              <a:tailEnd type="none" w="sm" len="sm"/>
            </a:ln>
          </p:spPr>
          <p:txBody>
            <a:bodyPr spcFirstLastPara="1" wrap="square" lIns="35525" tIns="35525" rIns="35525" bIns="355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Mục tiêu 4</a:t>
              </a:r>
              <a:r>
                <a:rPr lang="en-US" sz="1800" b="0" i="0" u="none" strike="noStrike" cap="none">
                  <a:solidFill>
                    <a:schemeClr val="lt1"/>
                  </a:solidFill>
                  <a:latin typeface="Calibri"/>
                  <a:ea typeface="Calibri"/>
                  <a:cs typeface="Calibri"/>
                  <a:sym typeface="Calibri"/>
                </a:rPr>
                <a:t>. Hỗ trợ xây dựng chính sách, hướng đến phát triển bền vững làng nghề</a:t>
              </a:r>
              <a:endParaRPr sz="1800" b="0" i="0" u="none" strike="noStrike" cap="none">
                <a:solidFill>
                  <a:srgbClr val="000000"/>
                </a:solidFill>
                <a:latin typeface="Arial"/>
                <a:ea typeface="Arial"/>
                <a:cs typeface="Arial"/>
                <a:sym typeface="Arial"/>
              </a:endParaRPr>
            </a:p>
          </p:txBody>
        </p:sp>
      </p:grpSp>
      <p:sp>
        <p:nvSpPr>
          <p:cNvPr id="265" name="Google Shape;265;p3"/>
          <p:cNvSpPr/>
          <p:nvPr/>
        </p:nvSpPr>
        <p:spPr>
          <a:xfrm rot="-4141288">
            <a:off x="7090754" y="1614917"/>
            <a:ext cx="1980051" cy="599291"/>
          </a:xfrm>
          <a:prstGeom prst="leftArrow">
            <a:avLst>
              <a:gd name="adj1" fmla="val 60000"/>
              <a:gd name="adj2" fmla="val 50000"/>
            </a:avLst>
          </a:prstGeom>
          <a:solidFill>
            <a:srgbClr val="ABBBB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6" name="Google Shape;266;p3"/>
          <p:cNvSpPr/>
          <p:nvPr/>
        </p:nvSpPr>
        <p:spPr>
          <a:xfrm>
            <a:off x="7406136" y="684828"/>
            <a:ext cx="2076443" cy="1649807"/>
          </a:xfrm>
          <a:prstGeom prst="roundRect">
            <a:avLst>
              <a:gd name="adj" fmla="val 10000"/>
            </a:avLst>
          </a:prstGeom>
          <a:solidFill>
            <a:srgbClr val="0099CC"/>
          </a:solidFill>
          <a:ln w="2540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7" name="Google Shape;267;p3"/>
          <p:cNvSpPr txBox="1"/>
          <p:nvPr/>
        </p:nvSpPr>
        <p:spPr>
          <a:xfrm>
            <a:off x="7423711" y="846247"/>
            <a:ext cx="2058868" cy="1331874"/>
          </a:xfrm>
          <a:prstGeom prst="rect">
            <a:avLst/>
          </a:prstGeom>
          <a:noFill/>
          <a:ln w="9525" cap="flat" cmpd="sng">
            <a:solidFill>
              <a:srgbClr val="0099CC"/>
            </a:solidFill>
            <a:prstDash val="solid"/>
            <a:round/>
            <a:headEnd type="none" w="sm" len="sm"/>
            <a:tailEnd type="none" w="sm" len="sm"/>
          </a:ln>
        </p:spPr>
        <p:txBody>
          <a:bodyPr spcFirstLastPara="1" wrap="square" lIns="35525" tIns="35525" rIns="35525" bIns="355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Mục tiêu 3</a:t>
            </a:r>
            <a:r>
              <a:rPr lang="en-US" sz="1800" b="0" i="0" u="none" strike="noStrike" cap="none">
                <a:solidFill>
                  <a:schemeClr val="lt1"/>
                </a:solidFill>
                <a:latin typeface="Calibri"/>
                <a:ea typeface="Calibri"/>
                <a:cs typeface="Calibri"/>
                <a:sym typeface="Calibri"/>
              </a:rPr>
              <a:t>. Áp dụng và nhân rộng mô hình cải thiện chất lượng môi trường</a:t>
            </a:r>
            <a:endParaRPr sz="1800" b="0" i="0" u="none" strike="noStrike" cap="none">
              <a:solidFill>
                <a:schemeClr val="lt1"/>
              </a:solidFill>
              <a:latin typeface="Calibri"/>
              <a:ea typeface="Calibri"/>
              <a:cs typeface="Calibri"/>
              <a:sym typeface="Calibri"/>
            </a:endParaRPr>
          </a:p>
        </p:txBody>
      </p:sp>
      <p:sp>
        <p:nvSpPr>
          <p:cNvPr id="268" name="Google Shape;268;p3"/>
          <p:cNvSpPr/>
          <p:nvPr/>
        </p:nvSpPr>
        <p:spPr>
          <a:xfrm rot="-6955365">
            <a:off x="3803435" y="1677203"/>
            <a:ext cx="1963151" cy="577663"/>
          </a:xfrm>
          <a:prstGeom prst="leftArrow">
            <a:avLst>
              <a:gd name="adj1" fmla="val 60000"/>
              <a:gd name="adj2" fmla="val 50000"/>
            </a:avLst>
          </a:prstGeom>
          <a:solidFill>
            <a:srgbClr val="ABBBB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9" name="Google Shape;269;p3"/>
          <p:cNvSpPr/>
          <p:nvPr/>
        </p:nvSpPr>
        <p:spPr>
          <a:xfrm>
            <a:off x="3536413" y="720128"/>
            <a:ext cx="2072325" cy="1647280"/>
          </a:xfrm>
          <a:prstGeom prst="roundRect">
            <a:avLst>
              <a:gd name="adj" fmla="val 10000"/>
            </a:avLst>
          </a:prstGeom>
          <a:solidFill>
            <a:srgbClr val="00C491"/>
          </a:solidFill>
          <a:ln w="25400" cap="flat" cmpd="sng">
            <a:solidFill>
              <a:srgbClr val="00C49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0" name="Google Shape;270;p3"/>
          <p:cNvSpPr txBox="1"/>
          <p:nvPr/>
        </p:nvSpPr>
        <p:spPr>
          <a:xfrm>
            <a:off x="3576981" y="1013723"/>
            <a:ext cx="2076443" cy="1238752"/>
          </a:xfrm>
          <a:prstGeom prst="rect">
            <a:avLst/>
          </a:prstGeom>
          <a:noFill/>
          <a:ln>
            <a:noFill/>
          </a:ln>
        </p:spPr>
        <p:txBody>
          <a:bodyPr spcFirstLastPara="1" wrap="square" lIns="35525" tIns="35525" rIns="35525" bIns="355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Mục tiêu 2. </a:t>
            </a:r>
            <a:r>
              <a:rPr lang="en-US" sz="1800" b="0" i="0" u="none" strike="noStrike" cap="none">
                <a:solidFill>
                  <a:schemeClr val="lt1"/>
                </a:solidFill>
                <a:latin typeface="Calibri"/>
                <a:ea typeface="Calibri"/>
                <a:cs typeface="Calibri"/>
                <a:sym typeface="Calibri"/>
              </a:rPr>
              <a:t>Thiết lập mô hình cải thiện chất lượng môi trường</a:t>
            </a:r>
            <a:endParaRPr sz="1800" b="0" i="0" u="none" strike="noStrike" cap="none">
              <a:solidFill>
                <a:srgbClr val="000000"/>
              </a:solidFill>
              <a:latin typeface="Arial"/>
              <a:ea typeface="Arial"/>
              <a:cs typeface="Arial"/>
              <a:sym typeface="Arial"/>
            </a:endParaRPr>
          </a:p>
        </p:txBody>
      </p:sp>
      <p:pic>
        <p:nvPicPr>
          <p:cNvPr id="271" name="Google Shape;271;p3"/>
          <p:cNvPicPr preferRelativeResize="0"/>
          <p:nvPr/>
        </p:nvPicPr>
        <p:blipFill rotWithShape="1">
          <a:blip r:embed="rId3">
            <a:alphaModFix/>
          </a:blip>
          <a:srcRect/>
          <a:stretch/>
        </p:blipFill>
        <p:spPr>
          <a:xfrm>
            <a:off x="4670135" y="2895731"/>
            <a:ext cx="3270113" cy="3396634"/>
          </a:xfrm>
          <a:prstGeom prst="rect">
            <a:avLst/>
          </a:prstGeom>
          <a:noFill/>
          <a:ln>
            <a:noFill/>
          </a:ln>
        </p:spPr>
      </p:pic>
      <p:sp>
        <p:nvSpPr>
          <p:cNvPr id="272" name="Google Shape;272;p3"/>
          <p:cNvSpPr txBox="1"/>
          <p:nvPr/>
        </p:nvSpPr>
        <p:spPr>
          <a:xfrm>
            <a:off x="4956825" y="6148076"/>
            <a:ext cx="3131051" cy="593864"/>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2400"/>
              <a:buFont typeface="Livvic"/>
              <a:buNone/>
            </a:pPr>
            <a:r>
              <a:rPr lang="en-US" sz="2400" b="1" i="0" u="none" strike="noStrike" cap="none">
                <a:solidFill>
                  <a:schemeClr val="dk1"/>
                </a:solidFill>
                <a:latin typeface="Livvic"/>
                <a:ea typeface="Livvic"/>
                <a:cs typeface="Livvic"/>
                <a:sym typeface="Livvic"/>
              </a:rPr>
              <a:t>MỤC TIÊU CỤ THỂ</a:t>
            </a: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6"/>
          <p:cNvSpPr/>
          <p:nvPr/>
        </p:nvSpPr>
        <p:spPr>
          <a:xfrm>
            <a:off x="1" y="300408"/>
            <a:ext cx="2987611" cy="761363"/>
          </a:xfrm>
          <a:prstGeom prst="rect">
            <a:avLst/>
          </a:prstGeom>
          <a:solidFill>
            <a:srgbClr val="01A0AC">
              <a:alpha val="60392"/>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9" name="Google Shape;279;p6"/>
          <p:cNvSpPr txBox="1"/>
          <p:nvPr/>
        </p:nvSpPr>
        <p:spPr>
          <a:xfrm>
            <a:off x="112419" y="356089"/>
            <a:ext cx="2762774" cy="650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2400"/>
              <a:buFont typeface="Livvic"/>
              <a:buNone/>
            </a:pPr>
            <a:r>
              <a:rPr lang="en-US" sz="3200" b="1" i="0" u="none" strike="noStrike" cap="none">
                <a:solidFill>
                  <a:schemeClr val="dk1"/>
                </a:solidFill>
                <a:latin typeface="Livvic"/>
                <a:ea typeface="Livvic"/>
                <a:cs typeface="Livvic"/>
                <a:sym typeface="Livvic"/>
              </a:rPr>
              <a:t>TỔNG QUAN</a:t>
            </a:r>
            <a:endParaRPr sz="1400" b="0" i="0" u="none" strike="noStrike" cap="none">
              <a:solidFill>
                <a:srgbClr val="000000"/>
              </a:solidFill>
              <a:latin typeface="Arial"/>
              <a:ea typeface="Arial"/>
              <a:cs typeface="Arial"/>
              <a:sym typeface="Arial"/>
            </a:endParaRPr>
          </a:p>
        </p:txBody>
      </p:sp>
      <p:sp>
        <p:nvSpPr>
          <p:cNvPr id="280" name="Google Shape;280;p6"/>
          <p:cNvSpPr txBox="1">
            <a:spLocks noGrp="1"/>
          </p:cNvSpPr>
          <p:nvPr>
            <p:ph type="ctrTitle"/>
          </p:nvPr>
        </p:nvSpPr>
        <p:spPr>
          <a:xfrm>
            <a:off x="397928" y="2559433"/>
            <a:ext cx="3896670" cy="1739134"/>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200"/>
              <a:buNone/>
            </a:pPr>
            <a:r>
              <a:rPr lang="en-US" dirty="0">
                <a:latin typeface="Arial"/>
                <a:ea typeface="Arial"/>
                <a:cs typeface="Arial"/>
                <a:sym typeface="Arial"/>
              </a:rPr>
              <a:t>Các </a:t>
            </a:r>
            <a:r>
              <a:rPr lang="en-US" dirty="0" err="1">
                <a:latin typeface="Arial"/>
                <a:ea typeface="Arial"/>
                <a:cs typeface="Arial"/>
                <a:sym typeface="Arial"/>
              </a:rPr>
              <a:t>bên</a:t>
            </a:r>
            <a:r>
              <a:rPr lang="en-US" dirty="0">
                <a:latin typeface="Arial"/>
                <a:ea typeface="Arial"/>
                <a:cs typeface="Arial"/>
                <a:sym typeface="Arial"/>
              </a:rPr>
              <a:t> </a:t>
            </a:r>
            <a:r>
              <a:rPr lang="en-US" dirty="0" err="1">
                <a:latin typeface="Arial"/>
                <a:ea typeface="Arial"/>
                <a:cs typeface="Arial"/>
                <a:sym typeface="Arial"/>
              </a:rPr>
              <a:t>liên</a:t>
            </a:r>
            <a:r>
              <a:rPr lang="en-US" dirty="0">
                <a:latin typeface="Arial"/>
                <a:ea typeface="Arial"/>
                <a:cs typeface="Arial"/>
                <a:sym typeface="Arial"/>
              </a:rPr>
              <a:t> </a:t>
            </a:r>
            <a:r>
              <a:rPr lang="en-US" dirty="0" err="1">
                <a:latin typeface="Arial"/>
                <a:ea typeface="Arial"/>
                <a:cs typeface="Arial"/>
                <a:sym typeface="Arial"/>
              </a:rPr>
              <a:t>quan</a:t>
            </a:r>
            <a:r>
              <a:rPr lang="en-US" dirty="0">
                <a:latin typeface="Arial"/>
                <a:ea typeface="Arial"/>
                <a:cs typeface="Arial"/>
                <a:sym typeface="Arial"/>
              </a:rPr>
              <a:t> </a:t>
            </a:r>
            <a:r>
              <a:rPr lang="en-US" dirty="0" err="1">
                <a:latin typeface="Arial"/>
                <a:ea typeface="Arial"/>
                <a:cs typeface="Arial"/>
                <a:sym typeface="Arial"/>
              </a:rPr>
              <a:t>trong</a:t>
            </a:r>
            <a:r>
              <a:rPr lang="en-US" dirty="0">
                <a:latin typeface="Arial"/>
                <a:ea typeface="Arial"/>
                <a:cs typeface="Arial"/>
                <a:sym typeface="Arial"/>
              </a:rPr>
              <a:t> </a:t>
            </a:r>
            <a:r>
              <a:rPr lang="en-US" dirty="0" err="1">
                <a:latin typeface="Arial"/>
                <a:ea typeface="Arial"/>
                <a:cs typeface="Arial"/>
                <a:sym typeface="Arial"/>
              </a:rPr>
              <a:t>sáng</a:t>
            </a:r>
            <a:r>
              <a:rPr lang="en-US" dirty="0">
                <a:latin typeface="Arial"/>
                <a:ea typeface="Arial"/>
                <a:cs typeface="Arial"/>
                <a:sym typeface="Arial"/>
              </a:rPr>
              <a:t> </a:t>
            </a:r>
            <a:r>
              <a:rPr lang="en-US" dirty="0" err="1">
                <a:latin typeface="Arial"/>
                <a:ea typeface="Arial"/>
                <a:cs typeface="Arial"/>
                <a:sym typeface="Arial"/>
              </a:rPr>
              <a:t>kiến</a:t>
            </a:r>
            <a:r>
              <a:rPr lang="en-US" dirty="0">
                <a:latin typeface="Arial"/>
                <a:ea typeface="Arial"/>
                <a:cs typeface="Arial"/>
                <a:sym typeface="Arial"/>
              </a:rPr>
              <a:t> </a:t>
            </a:r>
            <a:r>
              <a:rPr lang="en-US" dirty="0" err="1">
                <a:latin typeface="Arial"/>
                <a:ea typeface="Arial"/>
                <a:cs typeface="Arial"/>
                <a:sym typeface="Arial"/>
              </a:rPr>
              <a:t>tác</a:t>
            </a:r>
            <a:r>
              <a:rPr lang="en-US" dirty="0">
                <a:latin typeface="Arial"/>
                <a:ea typeface="Arial"/>
                <a:cs typeface="Arial"/>
                <a:sym typeface="Arial"/>
              </a:rPr>
              <a:t> </a:t>
            </a:r>
            <a:r>
              <a:rPr lang="en-US" dirty="0" err="1">
                <a:latin typeface="Arial"/>
                <a:ea typeface="Arial"/>
                <a:cs typeface="Arial"/>
                <a:sym typeface="Arial"/>
              </a:rPr>
              <a:t>động</a:t>
            </a:r>
            <a:r>
              <a:rPr lang="en-US" dirty="0">
                <a:latin typeface="Arial"/>
                <a:ea typeface="Arial"/>
                <a:cs typeface="Arial"/>
                <a:sym typeface="Arial"/>
              </a:rPr>
              <a:t> </a:t>
            </a:r>
            <a:r>
              <a:rPr lang="en-US" dirty="0" err="1">
                <a:latin typeface="Arial"/>
                <a:ea typeface="Arial"/>
                <a:cs typeface="Arial"/>
                <a:sym typeface="Arial"/>
              </a:rPr>
              <a:t>tập</a:t>
            </a:r>
            <a:r>
              <a:rPr lang="en-US" dirty="0">
                <a:latin typeface="Arial"/>
                <a:ea typeface="Arial"/>
                <a:cs typeface="Arial"/>
                <a:sym typeface="Arial"/>
              </a:rPr>
              <a:t> </a:t>
            </a:r>
            <a:r>
              <a:rPr lang="en-US" dirty="0" err="1">
                <a:latin typeface="Arial"/>
                <a:ea typeface="Arial"/>
                <a:cs typeface="Arial"/>
                <a:sym typeface="Arial"/>
              </a:rPr>
              <a:t>thể</a:t>
            </a:r>
            <a:endParaRPr dirty="0">
              <a:latin typeface="Arial"/>
              <a:ea typeface="Arial"/>
              <a:cs typeface="Arial"/>
              <a:sym typeface="Arial"/>
            </a:endParaRPr>
          </a:p>
        </p:txBody>
      </p:sp>
      <p:pic>
        <p:nvPicPr>
          <p:cNvPr id="3" name="Picture 2">
            <a:extLst>
              <a:ext uri="{FF2B5EF4-FFF2-40B4-BE49-F238E27FC236}">
                <a16:creationId xmlns:a16="http://schemas.microsoft.com/office/drawing/2014/main" id="{28899C1F-DB1E-225C-AF67-25463C2CF879}"/>
              </a:ext>
            </a:extLst>
          </p:cNvPr>
          <p:cNvPicPr>
            <a:picLocks noChangeAspect="1"/>
          </p:cNvPicPr>
          <p:nvPr/>
        </p:nvPicPr>
        <p:blipFill>
          <a:blip r:embed="rId3"/>
          <a:stretch>
            <a:fillRect/>
          </a:stretch>
        </p:blipFill>
        <p:spPr>
          <a:xfrm>
            <a:off x="4408161" y="1061771"/>
            <a:ext cx="5410955" cy="4896533"/>
          </a:xfrm>
          <a:prstGeom prst="rect">
            <a:avLst/>
          </a:prstGeom>
        </p:spPr>
      </p:pic>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5227051959_0_286"/>
          <p:cNvSpPr/>
          <p:nvPr/>
        </p:nvSpPr>
        <p:spPr>
          <a:xfrm>
            <a:off x="0" y="335982"/>
            <a:ext cx="473700" cy="336300"/>
          </a:xfrm>
          <a:prstGeom prst="rect">
            <a:avLst/>
          </a:prstGeom>
          <a:solidFill>
            <a:srgbClr val="01A0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g25227051959_0_286"/>
          <p:cNvSpPr txBox="1"/>
          <p:nvPr/>
        </p:nvSpPr>
        <p:spPr>
          <a:xfrm>
            <a:off x="648535" y="280165"/>
            <a:ext cx="11476281"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1A0AC"/>
                </a:solidFill>
                <a:latin typeface="Arial"/>
                <a:ea typeface="Arial"/>
                <a:cs typeface="Arial"/>
                <a:sym typeface="Arial"/>
              </a:rPr>
              <a:t>HIỆN TRẠNG MÔI TRƯỜNG TẠI LÀNG NGHỀ GIA CÔNG TÁI CHẾ KIM LOẠI</a:t>
            </a:r>
            <a:endParaRPr sz="2400" b="1" i="0" u="none" strike="noStrike" cap="none">
              <a:solidFill>
                <a:srgbClr val="01A0AC"/>
              </a:solidFill>
              <a:latin typeface="Arial"/>
              <a:ea typeface="Arial"/>
              <a:cs typeface="Arial"/>
              <a:sym typeface="Arial"/>
            </a:endParaRPr>
          </a:p>
        </p:txBody>
      </p:sp>
      <p:pic>
        <p:nvPicPr>
          <p:cNvPr id="287" name="Google Shape;287;g25227051959_0_286" descr="XỬ LÝ KHÍ THẢI LÀNG NGHỀ"/>
          <p:cNvPicPr preferRelativeResize="0"/>
          <p:nvPr/>
        </p:nvPicPr>
        <p:blipFill rotWithShape="1">
          <a:blip r:embed="rId3">
            <a:alphaModFix/>
          </a:blip>
          <a:srcRect/>
          <a:stretch/>
        </p:blipFill>
        <p:spPr>
          <a:xfrm>
            <a:off x="989069" y="4643577"/>
            <a:ext cx="2995059" cy="2033976"/>
          </a:xfrm>
          <a:prstGeom prst="rect">
            <a:avLst/>
          </a:prstGeom>
          <a:noFill/>
          <a:ln>
            <a:noFill/>
          </a:ln>
        </p:spPr>
      </p:pic>
      <p:pic>
        <p:nvPicPr>
          <p:cNvPr id="288" name="Google Shape;288;g25227051959_0_286" descr="Bắc Ninh: Tìm giải pháp khắc phục ô nhiễm môi trường ở làng nghề Mẫn Xá"/>
          <p:cNvPicPr preferRelativeResize="0"/>
          <p:nvPr/>
        </p:nvPicPr>
        <p:blipFill rotWithShape="1">
          <a:blip r:embed="rId4">
            <a:alphaModFix/>
          </a:blip>
          <a:srcRect/>
          <a:stretch/>
        </p:blipFill>
        <p:spPr>
          <a:xfrm>
            <a:off x="8926324" y="4654529"/>
            <a:ext cx="2775363" cy="2033976"/>
          </a:xfrm>
          <a:prstGeom prst="rect">
            <a:avLst/>
          </a:prstGeom>
          <a:noFill/>
          <a:ln>
            <a:noFill/>
          </a:ln>
        </p:spPr>
      </p:pic>
      <p:pic>
        <p:nvPicPr>
          <p:cNvPr id="289" name="Google Shape;289;g25227051959_0_286"/>
          <p:cNvPicPr preferRelativeResize="0"/>
          <p:nvPr/>
        </p:nvPicPr>
        <p:blipFill rotWithShape="1">
          <a:blip r:embed="rId5">
            <a:alphaModFix/>
          </a:blip>
          <a:srcRect/>
          <a:stretch/>
        </p:blipFill>
        <p:spPr>
          <a:xfrm>
            <a:off x="4510312" y="4654529"/>
            <a:ext cx="3858098" cy="2033976"/>
          </a:xfrm>
          <a:prstGeom prst="rect">
            <a:avLst/>
          </a:prstGeom>
          <a:noFill/>
          <a:ln>
            <a:noFill/>
          </a:ln>
        </p:spPr>
      </p:pic>
      <p:sp>
        <p:nvSpPr>
          <p:cNvPr id="290" name="Google Shape;290;g25227051959_0_286"/>
          <p:cNvSpPr/>
          <p:nvPr/>
        </p:nvSpPr>
        <p:spPr>
          <a:xfrm>
            <a:off x="8918602" y="2695358"/>
            <a:ext cx="2639034" cy="758646"/>
          </a:xfrm>
          <a:prstGeom prst="flowChartTerminator">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         CHẤT THẢI RẮN</a:t>
            </a:r>
            <a:endParaRPr sz="1400" b="0" i="0" u="none" strike="noStrike" cap="none">
              <a:solidFill>
                <a:srgbClr val="000000"/>
              </a:solidFill>
              <a:latin typeface="Arial"/>
              <a:ea typeface="Arial"/>
              <a:cs typeface="Arial"/>
              <a:sym typeface="Arial"/>
            </a:endParaRPr>
          </a:p>
        </p:txBody>
      </p:sp>
      <p:sp>
        <p:nvSpPr>
          <p:cNvPr id="291" name="Google Shape;291;g25227051959_0_286"/>
          <p:cNvSpPr/>
          <p:nvPr/>
        </p:nvSpPr>
        <p:spPr>
          <a:xfrm>
            <a:off x="5067972" y="2695358"/>
            <a:ext cx="2453814" cy="758646"/>
          </a:xfrm>
          <a:prstGeom prst="flowChartTerminator">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        NƯỚC THẢI</a:t>
            </a:r>
            <a:endParaRPr sz="1400" b="0" i="0" u="none" strike="noStrike" cap="none">
              <a:solidFill>
                <a:srgbClr val="000000"/>
              </a:solidFill>
              <a:latin typeface="Arial"/>
              <a:ea typeface="Arial"/>
              <a:cs typeface="Arial"/>
              <a:sym typeface="Arial"/>
            </a:endParaRPr>
          </a:p>
        </p:txBody>
      </p:sp>
      <p:sp>
        <p:nvSpPr>
          <p:cNvPr id="292" name="Google Shape;292;g25227051959_0_286"/>
          <p:cNvSpPr/>
          <p:nvPr/>
        </p:nvSpPr>
        <p:spPr>
          <a:xfrm>
            <a:off x="1217347" y="2703009"/>
            <a:ext cx="2453814" cy="758646"/>
          </a:xfrm>
          <a:prstGeom prst="flowChartTerminator">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     KHÍ THẢI</a:t>
            </a:r>
            <a:endParaRPr sz="1400" b="0" i="0" u="none" strike="noStrike" cap="none">
              <a:solidFill>
                <a:srgbClr val="000000"/>
              </a:solidFill>
              <a:latin typeface="Arial"/>
              <a:ea typeface="Arial"/>
              <a:cs typeface="Arial"/>
              <a:sym typeface="Arial"/>
            </a:endParaRPr>
          </a:p>
        </p:txBody>
      </p:sp>
      <p:sp>
        <p:nvSpPr>
          <p:cNvPr id="293" name="Google Shape;293;g25227051959_0_286"/>
          <p:cNvSpPr/>
          <p:nvPr/>
        </p:nvSpPr>
        <p:spPr>
          <a:xfrm>
            <a:off x="8982314" y="2769913"/>
            <a:ext cx="624900" cy="624900"/>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4" name="Google Shape;294;g25227051959_0_286" descr="A picture containing text&#10;&#10;Description automatically generated"/>
          <p:cNvPicPr preferRelativeResize="0"/>
          <p:nvPr/>
        </p:nvPicPr>
        <p:blipFill rotWithShape="1">
          <a:blip r:embed="rId6">
            <a:alphaModFix/>
          </a:blip>
          <a:srcRect/>
          <a:stretch/>
        </p:blipFill>
        <p:spPr>
          <a:xfrm>
            <a:off x="9018532" y="2837372"/>
            <a:ext cx="550234" cy="500622"/>
          </a:xfrm>
          <a:prstGeom prst="rect">
            <a:avLst/>
          </a:prstGeom>
          <a:noFill/>
          <a:ln>
            <a:noFill/>
          </a:ln>
        </p:spPr>
      </p:pic>
      <p:sp>
        <p:nvSpPr>
          <p:cNvPr id="295" name="Google Shape;295;g25227051959_0_286"/>
          <p:cNvSpPr/>
          <p:nvPr/>
        </p:nvSpPr>
        <p:spPr>
          <a:xfrm>
            <a:off x="5137733" y="2766992"/>
            <a:ext cx="624900" cy="624900"/>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6" name="Google Shape;296;g25227051959_0_286" descr="Shape, circle&#10;&#10;Description automatically generated"/>
          <p:cNvPicPr preferRelativeResize="0"/>
          <p:nvPr/>
        </p:nvPicPr>
        <p:blipFill rotWithShape="1">
          <a:blip r:embed="rId7">
            <a:alphaModFix/>
          </a:blip>
          <a:srcRect/>
          <a:stretch/>
        </p:blipFill>
        <p:spPr>
          <a:xfrm>
            <a:off x="5142975" y="2811508"/>
            <a:ext cx="586708" cy="526353"/>
          </a:xfrm>
          <a:prstGeom prst="rect">
            <a:avLst/>
          </a:prstGeom>
          <a:noFill/>
          <a:ln>
            <a:noFill/>
          </a:ln>
        </p:spPr>
      </p:pic>
      <p:sp>
        <p:nvSpPr>
          <p:cNvPr id="297" name="Google Shape;297;g25227051959_0_286"/>
          <p:cNvSpPr/>
          <p:nvPr/>
        </p:nvSpPr>
        <p:spPr>
          <a:xfrm>
            <a:off x="1316587" y="2763065"/>
            <a:ext cx="624900" cy="624900"/>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5227051959_0_286" descr="A picture containing text&#10;&#10;Description automatically generated"/>
          <p:cNvPicPr preferRelativeResize="0"/>
          <p:nvPr/>
        </p:nvPicPr>
        <p:blipFill rotWithShape="1">
          <a:blip r:embed="rId8">
            <a:alphaModFix/>
          </a:blip>
          <a:srcRect/>
          <a:stretch/>
        </p:blipFill>
        <p:spPr>
          <a:xfrm>
            <a:off x="1346072" y="2811951"/>
            <a:ext cx="565929" cy="545916"/>
          </a:xfrm>
          <a:prstGeom prst="rect">
            <a:avLst/>
          </a:prstGeom>
          <a:noFill/>
          <a:ln>
            <a:noFill/>
          </a:ln>
        </p:spPr>
      </p:pic>
      <p:sp>
        <p:nvSpPr>
          <p:cNvPr id="299" name="Google Shape;299;g25227051959_0_286"/>
          <p:cNvSpPr txBox="1"/>
          <p:nvPr/>
        </p:nvSpPr>
        <p:spPr>
          <a:xfrm>
            <a:off x="9118655" y="3616718"/>
            <a:ext cx="23052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Tro, xỉ lò từ các cơ sở có lò nấu, cô nhôm, gia công kim loại</a:t>
            </a:r>
            <a:endParaRPr sz="1600" b="0" i="0" u="none" strike="noStrike" cap="none">
              <a:solidFill>
                <a:schemeClr val="dk1"/>
              </a:solidFill>
              <a:latin typeface="Arial"/>
              <a:ea typeface="Arial"/>
              <a:cs typeface="Arial"/>
              <a:sym typeface="Arial"/>
            </a:endParaRPr>
          </a:p>
        </p:txBody>
      </p:sp>
      <p:sp>
        <p:nvSpPr>
          <p:cNvPr id="300" name="Google Shape;300;g25227051959_0_286"/>
          <p:cNvSpPr txBox="1"/>
          <p:nvPr/>
        </p:nvSpPr>
        <p:spPr>
          <a:xfrm>
            <a:off x="4405063" y="3501467"/>
            <a:ext cx="3963300" cy="97868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Từ việc gia công nhúng bề mặt sản phẩm: pH thấp, dầu mỡ, kim loại nặng như Cr(VI), Ni, Zn,..</a:t>
            </a:r>
            <a:endParaRPr sz="1400" b="0" i="0" u="none" strike="noStrike" cap="none">
              <a:solidFill>
                <a:srgbClr val="000000"/>
              </a:solidFill>
              <a:latin typeface="Arial"/>
              <a:ea typeface="Arial"/>
              <a:cs typeface="Arial"/>
              <a:sym typeface="Arial"/>
            </a:endParaRPr>
          </a:p>
        </p:txBody>
      </p:sp>
      <p:sp>
        <p:nvSpPr>
          <p:cNvPr id="301" name="Google Shape;301;g25227051959_0_286"/>
          <p:cNvSpPr txBox="1"/>
          <p:nvPr/>
        </p:nvSpPr>
        <p:spPr>
          <a:xfrm>
            <a:off x="913730" y="3523657"/>
            <a:ext cx="3231000" cy="68322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Từ lò nấu, cô nhôm: TSP, CO, NOx, SO2, hơi kim loại,</a:t>
            </a:r>
            <a:endParaRPr sz="1400" b="0" i="0" u="none" strike="noStrike" cap="none">
              <a:solidFill>
                <a:srgbClr val="000000"/>
              </a:solidFill>
              <a:latin typeface="Arial"/>
              <a:ea typeface="Arial"/>
              <a:cs typeface="Arial"/>
              <a:sym typeface="Arial"/>
            </a:endParaRPr>
          </a:p>
        </p:txBody>
      </p:sp>
      <p:sp>
        <p:nvSpPr>
          <p:cNvPr id="302" name="Google Shape;302;g25227051959_0_286"/>
          <p:cNvSpPr/>
          <p:nvPr/>
        </p:nvSpPr>
        <p:spPr>
          <a:xfrm>
            <a:off x="6215286" y="2084127"/>
            <a:ext cx="171600" cy="546300"/>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g25227051959_0_286"/>
          <p:cNvSpPr/>
          <p:nvPr/>
        </p:nvSpPr>
        <p:spPr>
          <a:xfrm rot="10800000" flipH="1">
            <a:off x="3759838" y="2052795"/>
            <a:ext cx="5168400" cy="62700"/>
          </a:xfrm>
          <a:prstGeom prst="snip1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g25227051959_0_286"/>
          <p:cNvSpPr/>
          <p:nvPr/>
        </p:nvSpPr>
        <p:spPr>
          <a:xfrm rot="5400000">
            <a:off x="9316462" y="1664561"/>
            <a:ext cx="577800" cy="1354200"/>
          </a:xfrm>
          <a:prstGeom prst="bentArrow">
            <a:avLst>
              <a:gd name="adj1" fmla="val 10867"/>
              <a:gd name="adj2" fmla="val 21074"/>
              <a:gd name="adj3" fmla="val 25000"/>
              <a:gd name="adj4" fmla="val 4042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g25227051959_0_286"/>
          <p:cNvSpPr/>
          <p:nvPr/>
        </p:nvSpPr>
        <p:spPr>
          <a:xfrm rot="-5400000" flipH="1">
            <a:off x="2713132" y="1583862"/>
            <a:ext cx="577800" cy="1515600"/>
          </a:xfrm>
          <a:prstGeom prst="bentArrow">
            <a:avLst>
              <a:gd name="adj1" fmla="val 10867"/>
              <a:gd name="adj2" fmla="val 21074"/>
              <a:gd name="adj3" fmla="val 25000"/>
              <a:gd name="adj4" fmla="val 40424"/>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g25227051959_0_286"/>
          <p:cNvSpPr/>
          <p:nvPr/>
        </p:nvSpPr>
        <p:spPr>
          <a:xfrm>
            <a:off x="3510249" y="1032171"/>
            <a:ext cx="5783400" cy="9144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g25227051959_0_286"/>
          <p:cNvSpPr txBox="1"/>
          <p:nvPr/>
        </p:nvSpPr>
        <p:spPr>
          <a:xfrm>
            <a:off x="3592475" y="1040573"/>
            <a:ext cx="55884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Các cở sở sản xuất trong làng nghề quy mô nhỏ lẻ nằm xen kẽ trong khu dân cư</a:t>
            </a: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5227051959_1_3"/>
          <p:cNvSpPr/>
          <p:nvPr/>
        </p:nvSpPr>
        <p:spPr>
          <a:xfrm>
            <a:off x="0" y="335982"/>
            <a:ext cx="473700" cy="336300"/>
          </a:xfrm>
          <a:prstGeom prst="rect">
            <a:avLst/>
          </a:prstGeom>
          <a:solidFill>
            <a:srgbClr val="01A0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g25227051959_1_3"/>
          <p:cNvSpPr txBox="1"/>
          <p:nvPr/>
        </p:nvSpPr>
        <p:spPr>
          <a:xfrm>
            <a:off x="771465" y="195248"/>
            <a:ext cx="11151946" cy="95406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1A0AC"/>
                </a:solidFill>
                <a:latin typeface="Arial"/>
                <a:ea typeface="Arial"/>
                <a:cs typeface="Arial"/>
                <a:sym typeface="Arial"/>
              </a:rPr>
              <a:t>HIỆN TRẠNG MÔI TRƯỜNG TẠI LÀNG NGHỀ GIA CÔNG TÁI CHẾ KIM LOẠI</a:t>
            </a:r>
            <a:endParaRPr sz="2800" b="1" i="0" u="none" strike="noStrike" cap="none">
              <a:solidFill>
                <a:srgbClr val="01A0AC"/>
              </a:solidFill>
              <a:latin typeface="Arial"/>
              <a:ea typeface="Arial"/>
              <a:cs typeface="Arial"/>
              <a:sym typeface="Arial"/>
            </a:endParaRPr>
          </a:p>
        </p:txBody>
      </p:sp>
      <p:pic>
        <p:nvPicPr>
          <p:cNvPr id="314" name="Google Shape;314;g25227051959_1_3" descr="A red light with rays of light coming out of it&#10;&#10;Description automatically generated with low confidence"/>
          <p:cNvPicPr preferRelativeResize="0"/>
          <p:nvPr/>
        </p:nvPicPr>
        <p:blipFill rotWithShape="1">
          <a:blip r:embed="rId3">
            <a:alphaModFix/>
          </a:blip>
          <a:srcRect/>
          <a:stretch/>
        </p:blipFill>
        <p:spPr>
          <a:xfrm>
            <a:off x="703851" y="1571727"/>
            <a:ext cx="599186" cy="599186"/>
          </a:xfrm>
          <a:prstGeom prst="rect">
            <a:avLst/>
          </a:prstGeom>
          <a:noFill/>
          <a:ln>
            <a:noFill/>
          </a:ln>
        </p:spPr>
      </p:pic>
      <p:pic>
        <p:nvPicPr>
          <p:cNvPr id="315" name="Google Shape;315;g25227051959_1_3" descr="A red light with rays of light coming out of it&#10;&#10;Description automatically generated with low confidence"/>
          <p:cNvPicPr preferRelativeResize="0"/>
          <p:nvPr/>
        </p:nvPicPr>
        <p:blipFill rotWithShape="1">
          <a:blip r:embed="rId3">
            <a:alphaModFix/>
          </a:blip>
          <a:srcRect/>
          <a:stretch/>
        </p:blipFill>
        <p:spPr>
          <a:xfrm>
            <a:off x="703851" y="2608611"/>
            <a:ext cx="599186" cy="599186"/>
          </a:xfrm>
          <a:prstGeom prst="rect">
            <a:avLst/>
          </a:prstGeom>
          <a:noFill/>
          <a:ln>
            <a:noFill/>
          </a:ln>
        </p:spPr>
      </p:pic>
      <p:pic>
        <p:nvPicPr>
          <p:cNvPr id="316" name="Google Shape;316;g25227051959_1_3" descr="A red light with rays of light coming out of it&#10;&#10;Description automatically generated with low confidence"/>
          <p:cNvPicPr preferRelativeResize="0"/>
          <p:nvPr/>
        </p:nvPicPr>
        <p:blipFill rotWithShape="1">
          <a:blip r:embed="rId3">
            <a:alphaModFix/>
          </a:blip>
          <a:srcRect/>
          <a:stretch/>
        </p:blipFill>
        <p:spPr>
          <a:xfrm>
            <a:off x="703851" y="3599387"/>
            <a:ext cx="599186" cy="599186"/>
          </a:xfrm>
          <a:prstGeom prst="rect">
            <a:avLst/>
          </a:prstGeom>
          <a:noFill/>
          <a:ln>
            <a:noFill/>
          </a:ln>
        </p:spPr>
      </p:pic>
      <p:pic>
        <p:nvPicPr>
          <p:cNvPr id="317" name="Google Shape;317;g25227051959_1_3" descr="A red light with rays of light coming out of it&#10;&#10;Description automatically generated with low confidence"/>
          <p:cNvPicPr preferRelativeResize="0"/>
          <p:nvPr/>
        </p:nvPicPr>
        <p:blipFill rotWithShape="1">
          <a:blip r:embed="rId3">
            <a:alphaModFix/>
          </a:blip>
          <a:srcRect/>
          <a:stretch/>
        </p:blipFill>
        <p:spPr>
          <a:xfrm>
            <a:off x="703851" y="4651601"/>
            <a:ext cx="599186" cy="599186"/>
          </a:xfrm>
          <a:prstGeom prst="rect">
            <a:avLst/>
          </a:prstGeom>
          <a:noFill/>
          <a:ln>
            <a:noFill/>
          </a:ln>
        </p:spPr>
      </p:pic>
      <p:pic>
        <p:nvPicPr>
          <p:cNvPr id="318" name="Google Shape;318;g25227051959_1_3" descr="A red light with rays of light coming out of it&#10;&#10;Description automatically generated with low confidence"/>
          <p:cNvPicPr preferRelativeResize="0"/>
          <p:nvPr/>
        </p:nvPicPr>
        <p:blipFill rotWithShape="1">
          <a:blip r:embed="rId3">
            <a:alphaModFix/>
          </a:blip>
          <a:srcRect/>
          <a:stretch/>
        </p:blipFill>
        <p:spPr>
          <a:xfrm>
            <a:off x="703851" y="5583718"/>
            <a:ext cx="599186" cy="599186"/>
          </a:xfrm>
          <a:prstGeom prst="rect">
            <a:avLst/>
          </a:prstGeom>
          <a:noFill/>
          <a:ln>
            <a:noFill/>
          </a:ln>
        </p:spPr>
      </p:pic>
      <p:grpSp>
        <p:nvGrpSpPr>
          <p:cNvPr id="319" name="Google Shape;319;g25227051959_1_3"/>
          <p:cNvGrpSpPr/>
          <p:nvPr/>
        </p:nvGrpSpPr>
        <p:grpSpPr>
          <a:xfrm>
            <a:off x="1421712" y="1471755"/>
            <a:ext cx="9756549" cy="4940641"/>
            <a:chOff x="418268" y="22649"/>
            <a:chExt cx="9756549" cy="4940641"/>
          </a:xfrm>
        </p:grpSpPr>
        <p:sp>
          <p:nvSpPr>
            <p:cNvPr id="320" name="Google Shape;320;g25227051959_1_3"/>
            <p:cNvSpPr/>
            <p:nvPr/>
          </p:nvSpPr>
          <p:spPr>
            <a:xfrm>
              <a:off x="418268" y="22649"/>
              <a:ext cx="9756549" cy="879840"/>
            </a:xfrm>
            <a:prstGeom prst="roundRect">
              <a:avLst>
                <a:gd name="adj" fmla="val 16667"/>
              </a:avLst>
            </a:prstGeom>
            <a:solidFill>
              <a:srgbClr val="2E75B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25227051959_1_3"/>
            <p:cNvSpPr txBox="1"/>
            <p:nvPr/>
          </p:nvSpPr>
          <p:spPr>
            <a:xfrm>
              <a:off x="461218" y="65599"/>
              <a:ext cx="9670649" cy="79394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Hầu hết các cơ sở/hộ sản xuất chưa quan tâm và áp dụng các giải pháp công nghệ giảm thiểu ô nhiễm tại nguồn.</a:t>
              </a:r>
              <a:endParaRPr sz="2000" b="0" i="0" u="none" strike="noStrike" cap="none">
                <a:solidFill>
                  <a:schemeClr val="lt1"/>
                </a:solidFill>
                <a:latin typeface="Arial"/>
                <a:ea typeface="Arial"/>
                <a:cs typeface="Arial"/>
                <a:sym typeface="Arial"/>
              </a:endParaRPr>
            </a:p>
          </p:txBody>
        </p:sp>
        <p:sp>
          <p:nvSpPr>
            <p:cNvPr id="322" name="Google Shape;322;g25227051959_1_3"/>
            <p:cNvSpPr/>
            <p:nvPr/>
          </p:nvSpPr>
          <p:spPr>
            <a:xfrm>
              <a:off x="418268" y="1037850"/>
              <a:ext cx="9756549" cy="879840"/>
            </a:xfrm>
            <a:prstGeom prst="roundRect">
              <a:avLst>
                <a:gd name="adj" fmla="val 16667"/>
              </a:avLst>
            </a:prstGeom>
            <a:solidFill>
              <a:srgbClr val="2E75B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g25227051959_1_3"/>
            <p:cNvSpPr txBox="1"/>
            <p:nvPr/>
          </p:nvSpPr>
          <p:spPr>
            <a:xfrm>
              <a:off x="461218" y="1080800"/>
              <a:ext cx="9670649" cy="79394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Các lò nấu nhôm đều không có công đoạn xử lý khí thải</a:t>
              </a:r>
              <a:endParaRPr sz="2000" b="0" i="0" u="none" strike="noStrike" cap="none">
                <a:solidFill>
                  <a:schemeClr val="lt1"/>
                </a:solidFill>
                <a:latin typeface="Arial"/>
                <a:ea typeface="Arial"/>
                <a:cs typeface="Arial"/>
                <a:sym typeface="Arial"/>
              </a:endParaRPr>
            </a:p>
          </p:txBody>
        </p:sp>
        <p:sp>
          <p:nvSpPr>
            <p:cNvPr id="324" name="Google Shape;324;g25227051959_1_3"/>
            <p:cNvSpPr/>
            <p:nvPr/>
          </p:nvSpPr>
          <p:spPr>
            <a:xfrm>
              <a:off x="418268" y="2053049"/>
              <a:ext cx="9756549" cy="879840"/>
            </a:xfrm>
            <a:prstGeom prst="roundRect">
              <a:avLst>
                <a:gd name="adj" fmla="val 16667"/>
              </a:avLst>
            </a:prstGeom>
            <a:solidFill>
              <a:srgbClr val="2E75B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g25227051959_1_3"/>
            <p:cNvSpPr txBox="1"/>
            <p:nvPr/>
          </p:nvSpPr>
          <p:spPr>
            <a:xfrm>
              <a:off x="461218" y="2095999"/>
              <a:ext cx="9670649" cy="79394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Các hộ gia công và xử lý bề mặt không có công đoạn xử lý nước thải trước khi thải ra hệ thống cống chung của làng nghề.</a:t>
              </a:r>
              <a:endParaRPr sz="2000" b="0" i="0" u="none" strike="noStrike" cap="none">
                <a:solidFill>
                  <a:schemeClr val="lt1"/>
                </a:solidFill>
                <a:latin typeface="Arial"/>
                <a:ea typeface="Arial"/>
                <a:cs typeface="Arial"/>
                <a:sym typeface="Arial"/>
              </a:endParaRPr>
            </a:p>
          </p:txBody>
        </p:sp>
        <p:sp>
          <p:nvSpPr>
            <p:cNvPr id="326" name="Google Shape;326;g25227051959_1_3"/>
            <p:cNvSpPr/>
            <p:nvPr/>
          </p:nvSpPr>
          <p:spPr>
            <a:xfrm>
              <a:off x="418268" y="3068250"/>
              <a:ext cx="9756549" cy="879840"/>
            </a:xfrm>
            <a:prstGeom prst="roundRect">
              <a:avLst>
                <a:gd name="adj" fmla="val 16667"/>
              </a:avLst>
            </a:prstGeom>
            <a:solidFill>
              <a:srgbClr val="2E75B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25227051959_1_3"/>
            <p:cNvSpPr txBox="1"/>
            <p:nvPr/>
          </p:nvSpPr>
          <p:spPr>
            <a:xfrm>
              <a:off x="461218" y="3111200"/>
              <a:ext cx="9670649" cy="79394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Làng nghề chưa có hệ thống xử lý nước thải tập trung, hoặc hệ thống ngưng hoạt động do bị hư hỏng.</a:t>
              </a:r>
              <a:endParaRPr sz="2000" b="0" i="0" u="none" strike="noStrike" cap="none">
                <a:solidFill>
                  <a:schemeClr val="lt1"/>
                </a:solidFill>
                <a:latin typeface="Arial"/>
                <a:ea typeface="Arial"/>
                <a:cs typeface="Arial"/>
                <a:sym typeface="Arial"/>
              </a:endParaRPr>
            </a:p>
          </p:txBody>
        </p:sp>
        <p:sp>
          <p:nvSpPr>
            <p:cNvPr id="328" name="Google Shape;328;g25227051959_1_3"/>
            <p:cNvSpPr/>
            <p:nvPr/>
          </p:nvSpPr>
          <p:spPr>
            <a:xfrm>
              <a:off x="418268" y="4083450"/>
              <a:ext cx="9756549" cy="879840"/>
            </a:xfrm>
            <a:prstGeom prst="roundRect">
              <a:avLst>
                <a:gd name="adj" fmla="val 16667"/>
              </a:avLst>
            </a:prstGeom>
            <a:solidFill>
              <a:srgbClr val="2E75B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25227051959_1_3"/>
            <p:cNvSpPr txBox="1"/>
            <p:nvPr/>
          </p:nvSpPr>
          <p:spPr>
            <a:xfrm>
              <a:off x="461218" y="4126400"/>
              <a:ext cx="9670649" cy="79394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Tro xỉ từ các lò nấu được thu gom và tập kết tại 1 điểm trong làng nghề và được định kỳ vận chuyển đi xử lý.</a:t>
              </a:r>
              <a:endParaRPr sz="2000" b="0" i="0" u="none" strike="noStrike" cap="none">
                <a:solidFill>
                  <a:schemeClr val="lt1"/>
                </a:solidFill>
                <a:latin typeface="Arial"/>
                <a:ea typeface="Arial"/>
                <a:cs typeface="Arial"/>
                <a:sym typeface="Arial"/>
              </a:endParaRPr>
            </a:p>
          </p:txBody>
        </p:sp>
      </p:gr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8"/>
          <p:cNvSpPr/>
          <p:nvPr/>
        </p:nvSpPr>
        <p:spPr>
          <a:xfrm>
            <a:off x="0" y="335982"/>
            <a:ext cx="473700" cy="336300"/>
          </a:xfrm>
          <a:prstGeom prst="rect">
            <a:avLst/>
          </a:prstGeom>
          <a:solidFill>
            <a:srgbClr val="01A0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p8"/>
          <p:cNvSpPr txBox="1"/>
          <p:nvPr/>
        </p:nvSpPr>
        <p:spPr>
          <a:xfrm>
            <a:off x="475050" y="263002"/>
            <a:ext cx="112419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1A0AC"/>
                </a:solidFill>
                <a:latin typeface="Arial"/>
                <a:ea typeface="Arial"/>
                <a:cs typeface="Arial"/>
                <a:sym typeface="Arial"/>
              </a:rPr>
              <a:t>PHƯƠNG PHÁP TIẾP CẬN CÔNG NGHỆ</a:t>
            </a:r>
            <a:endParaRPr sz="2400" b="1" i="0" u="none" strike="noStrike" cap="none">
              <a:solidFill>
                <a:srgbClr val="01A0AC"/>
              </a:solidFill>
              <a:latin typeface="Arial"/>
              <a:ea typeface="Arial"/>
              <a:cs typeface="Arial"/>
              <a:sym typeface="Arial"/>
            </a:endParaRPr>
          </a:p>
        </p:txBody>
      </p:sp>
      <p:sp>
        <p:nvSpPr>
          <p:cNvPr id="336" name="Google Shape;336;p8"/>
          <p:cNvSpPr txBox="1"/>
          <p:nvPr/>
        </p:nvSpPr>
        <p:spPr>
          <a:xfrm>
            <a:off x="7845222" y="946600"/>
            <a:ext cx="3358233" cy="2477561"/>
          </a:xfrm>
          <a:prstGeom prst="rect">
            <a:avLst/>
          </a:prstGeom>
          <a:noFill/>
          <a:ln>
            <a:noFill/>
          </a:ln>
        </p:spPr>
        <p:txBody>
          <a:bodyPr spcFirstLastPara="1" wrap="square" lIns="91425" tIns="45700" rIns="91425" bIns="45700" anchor="t" anchorCtr="0">
            <a:spAutoFit/>
          </a:bodyPr>
          <a:lstStyle/>
          <a:p>
            <a:pPr marL="157163" marR="0" lvl="0" indent="-157163" algn="l" rtl="0">
              <a:lnSpc>
                <a:spcPct val="150000"/>
              </a:lnSpc>
              <a:spcBef>
                <a:spcPts val="0"/>
              </a:spcBef>
              <a:spcAft>
                <a:spcPts val="600"/>
              </a:spcAft>
              <a:buClr>
                <a:schemeClr val="dk1"/>
              </a:buClr>
              <a:buSzPts val="2400"/>
              <a:buFont typeface="Noto Sans Symbols"/>
              <a:buChar char="❑"/>
            </a:pPr>
            <a:r>
              <a:rPr lang="en-US" sz="2000" b="0" i="0" u="none" strike="noStrike" cap="none">
                <a:solidFill>
                  <a:schemeClr val="dk1"/>
                </a:solidFill>
                <a:latin typeface="Arial"/>
                <a:ea typeface="Arial"/>
                <a:cs typeface="Arial"/>
                <a:sym typeface="Arial"/>
              </a:rPr>
              <a:t>Ứng dụng các giải pháp công nghệ phù hợp và thực hành môi trường tốt nhất vào xử lý ô nhiễm môi trường.</a:t>
            </a:r>
            <a:endParaRPr sz="2000" b="0" i="0" u="none" strike="noStrike" cap="none">
              <a:solidFill>
                <a:srgbClr val="000000"/>
              </a:solidFill>
              <a:latin typeface="Arial"/>
              <a:ea typeface="Arial"/>
              <a:cs typeface="Arial"/>
              <a:sym typeface="Arial"/>
            </a:endParaRPr>
          </a:p>
        </p:txBody>
      </p:sp>
      <p:pic>
        <p:nvPicPr>
          <p:cNvPr id="337" name="Google Shape;337;p8"/>
          <p:cNvPicPr preferRelativeResize="0"/>
          <p:nvPr/>
        </p:nvPicPr>
        <p:blipFill rotWithShape="1">
          <a:blip r:embed="rId3">
            <a:alphaModFix/>
          </a:blip>
          <a:srcRect/>
          <a:stretch/>
        </p:blipFill>
        <p:spPr>
          <a:xfrm>
            <a:off x="4537861" y="1591956"/>
            <a:ext cx="3116277" cy="3674088"/>
          </a:xfrm>
          <a:prstGeom prst="rect">
            <a:avLst/>
          </a:prstGeom>
          <a:noFill/>
          <a:ln>
            <a:noFill/>
          </a:ln>
        </p:spPr>
      </p:pic>
      <p:sp>
        <p:nvSpPr>
          <p:cNvPr id="338" name="Google Shape;338;p8"/>
          <p:cNvSpPr txBox="1"/>
          <p:nvPr/>
        </p:nvSpPr>
        <p:spPr>
          <a:xfrm>
            <a:off x="1221034" y="946600"/>
            <a:ext cx="3116277" cy="2477561"/>
          </a:xfrm>
          <a:prstGeom prst="rect">
            <a:avLst/>
          </a:prstGeom>
          <a:noFill/>
          <a:ln>
            <a:noFill/>
          </a:ln>
        </p:spPr>
        <p:txBody>
          <a:bodyPr spcFirstLastPara="1" wrap="square" lIns="91425" tIns="45700" rIns="91425" bIns="45700" anchor="t" anchorCtr="0">
            <a:spAutoFit/>
          </a:bodyPr>
          <a:lstStyle/>
          <a:p>
            <a:pPr marL="157163" marR="0" lvl="0" indent="-157163" algn="l" rtl="0">
              <a:lnSpc>
                <a:spcPct val="150000"/>
              </a:lnSpc>
              <a:spcBef>
                <a:spcPts val="0"/>
              </a:spcBef>
              <a:spcAft>
                <a:spcPts val="600"/>
              </a:spcAft>
              <a:buClr>
                <a:schemeClr val="dk1"/>
              </a:buClr>
              <a:buSzPts val="2400"/>
              <a:buFont typeface="Noto Sans Symbols"/>
              <a:buChar char="❑"/>
            </a:pPr>
            <a:r>
              <a:rPr lang="en-US" sz="2000" b="0" i="0" u="none" strike="noStrike" cap="none">
                <a:solidFill>
                  <a:schemeClr val="dk1"/>
                </a:solidFill>
                <a:latin typeface="Arial"/>
                <a:ea typeface="Arial"/>
                <a:cs typeface="Arial"/>
                <a:sym typeface="Arial"/>
              </a:rPr>
              <a:t>Ứng dụng các giải pháp quản lý nội vi, cải tiến công nghệ để giảm thiểu ô nhiễm ngay từ các công đoạn sản xuất.</a:t>
            </a:r>
            <a:endParaRPr sz="2000" b="0" i="0" u="none" strike="noStrike" cap="none">
              <a:solidFill>
                <a:srgbClr val="000000"/>
              </a:solidFill>
              <a:latin typeface="Arial"/>
              <a:ea typeface="Arial"/>
              <a:cs typeface="Arial"/>
              <a:sym typeface="Arial"/>
            </a:endParaRPr>
          </a:p>
        </p:txBody>
      </p:sp>
      <p:sp>
        <p:nvSpPr>
          <p:cNvPr id="339" name="Google Shape;339;p8"/>
          <p:cNvSpPr txBox="1"/>
          <p:nvPr/>
        </p:nvSpPr>
        <p:spPr>
          <a:xfrm>
            <a:off x="3987530" y="5403589"/>
            <a:ext cx="5218115" cy="1015622"/>
          </a:xfrm>
          <a:prstGeom prst="rect">
            <a:avLst/>
          </a:prstGeom>
          <a:noFill/>
          <a:ln>
            <a:noFill/>
          </a:ln>
        </p:spPr>
        <p:txBody>
          <a:bodyPr spcFirstLastPara="1" wrap="square" lIns="91425" tIns="45700" rIns="91425" bIns="45700" anchor="t" anchorCtr="0">
            <a:spAutoFit/>
          </a:bodyPr>
          <a:lstStyle/>
          <a:p>
            <a:pPr marL="157163" marR="0" lvl="0" indent="-157163" algn="l" rtl="0">
              <a:lnSpc>
                <a:spcPct val="150000"/>
              </a:lnSpc>
              <a:spcBef>
                <a:spcPts val="0"/>
              </a:spcBef>
              <a:spcAft>
                <a:spcPts val="0"/>
              </a:spcAft>
              <a:buClr>
                <a:schemeClr val="dk1"/>
              </a:buClr>
              <a:buSzPts val="2400"/>
              <a:buFont typeface="Noto Sans Symbols"/>
              <a:buChar char="❑"/>
            </a:pPr>
            <a:r>
              <a:rPr lang="en-US" sz="2000" b="0" i="0" u="none" strike="noStrike" cap="none">
                <a:solidFill>
                  <a:schemeClr val="dk1"/>
                </a:solidFill>
                <a:latin typeface="Arial"/>
                <a:ea typeface="Arial"/>
                <a:cs typeface="Arial"/>
                <a:sym typeface="Arial"/>
              </a:rPr>
              <a:t>Phát triển các mô hình tạo tác động có quy mô, khả năng nhân rộng và bền vững.</a:t>
            </a:r>
            <a:endParaRPr sz="20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9"/>
          <p:cNvSpPr/>
          <p:nvPr/>
        </p:nvSpPr>
        <p:spPr>
          <a:xfrm>
            <a:off x="0" y="335982"/>
            <a:ext cx="473700" cy="336300"/>
          </a:xfrm>
          <a:prstGeom prst="rect">
            <a:avLst/>
          </a:prstGeom>
          <a:solidFill>
            <a:srgbClr val="01A0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9"/>
          <p:cNvSpPr txBox="1"/>
          <p:nvPr/>
        </p:nvSpPr>
        <p:spPr>
          <a:xfrm>
            <a:off x="475050" y="263002"/>
            <a:ext cx="112419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1A0AC"/>
                </a:solidFill>
                <a:latin typeface="Arial"/>
                <a:ea typeface="Arial"/>
                <a:cs typeface="Arial"/>
                <a:sym typeface="Arial"/>
              </a:rPr>
              <a:t>PHƯƠNG PHÁP TIẾP CẬN CÔNG NGHỆ</a:t>
            </a:r>
            <a:endParaRPr sz="2400" b="1" i="0" u="none" strike="noStrike" cap="none">
              <a:solidFill>
                <a:srgbClr val="01A0AC"/>
              </a:solidFill>
              <a:latin typeface="Arial"/>
              <a:ea typeface="Arial"/>
              <a:cs typeface="Arial"/>
              <a:sym typeface="Arial"/>
            </a:endParaRPr>
          </a:p>
        </p:txBody>
      </p:sp>
      <p:sp>
        <p:nvSpPr>
          <p:cNvPr id="346" name="Google Shape;346;p9"/>
          <p:cNvSpPr txBox="1"/>
          <p:nvPr/>
        </p:nvSpPr>
        <p:spPr>
          <a:xfrm>
            <a:off x="2067971" y="1417190"/>
            <a:ext cx="8616190" cy="3754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40"/>
              <a:buFont typeface="Arial"/>
              <a:buNone/>
            </a:pPr>
            <a:r>
              <a:rPr lang="en-US" sz="1840" b="1" i="0" u="none" strike="noStrike" cap="none">
                <a:solidFill>
                  <a:srgbClr val="01A0AC"/>
                </a:solidFill>
                <a:latin typeface="Arial"/>
                <a:ea typeface="Arial"/>
                <a:cs typeface="Arial"/>
                <a:sym typeface="Arial"/>
              </a:rPr>
              <a:t>GIẢM THIỂU CHẤT Ô NHIỄM NGAY TỪ CÁC CÔNG ĐOẠN SẢN XUẤT</a:t>
            </a:r>
            <a:endParaRPr sz="2000" b="1" i="0" u="none" strike="noStrike" cap="none">
              <a:solidFill>
                <a:srgbClr val="01A0AC"/>
              </a:solidFill>
              <a:latin typeface="Arial"/>
              <a:ea typeface="Arial"/>
              <a:cs typeface="Arial"/>
              <a:sym typeface="Arial"/>
            </a:endParaRPr>
          </a:p>
        </p:txBody>
      </p:sp>
      <p:sp>
        <p:nvSpPr>
          <p:cNvPr id="347" name="Google Shape;347;p9"/>
          <p:cNvSpPr txBox="1"/>
          <p:nvPr/>
        </p:nvSpPr>
        <p:spPr>
          <a:xfrm>
            <a:off x="1665760" y="2232082"/>
            <a:ext cx="1661531" cy="2939226"/>
          </a:xfrm>
          <a:prstGeom prst="rect">
            <a:avLst/>
          </a:prstGeom>
          <a:noFill/>
          <a:ln>
            <a:noFill/>
          </a:ln>
        </p:spPr>
        <p:txBody>
          <a:bodyPr spcFirstLastPara="1" wrap="square" lIns="91425" tIns="45700" rIns="91425" bIns="45700" anchor="t" anchorCtr="0">
            <a:spAutoFit/>
          </a:bodyPr>
          <a:lstStyle/>
          <a:p>
            <a:pPr marL="144590" marR="0" lvl="0" indent="-152400" algn="l" rtl="0">
              <a:lnSpc>
                <a:spcPct val="150000"/>
              </a:lnSpc>
              <a:spcBef>
                <a:spcPts val="0"/>
              </a:spcBef>
              <a:spcAft>
                <a:spcPts val="552"/>
              </a:spcAft>
              <a:buClr>
                <a:schemeClr val="dk1"/>
              </a:buClr>
              <a:buSzPts val="2400"/>
              <a:buFont typeface="Noto Sans Symbols"/>
              <a:buChar char="❑"/>
            </a:pPr>
            <a:r>
              <a:rPr lang="en-US" sz="2000" b="0" i="0" u="none" strike="noStrike" cap="none">
                <a:solidFill>
                  <a:schemeClr val="dk1"/>
                </a:solidFill>
                <a:latin typeface="Arial"/>
                <a:ea typeface="Arial"/>
                <a:cs typeface="Arial"/>
                <a:sym typeface="Arial"/>
              </a:rPr>
              <a:t>Áp dụng công nghệ phù hợp để cải tiến quy trình sản xuất.</a:t>
            </a:r>
            <a:endParaRPr sz="2400" b="0" i="0" u="none" strike="noStrike" cap="none">
              <a:solidFill>
                <a:srgbClr val="000000"/>
              </a:solidFill>
              <a:latin typeface="Arial"/>
              <a:ea typeface="Arial"/>
              <a:cs typeface="Arial"/>
              <a:sym typeface="Arial"/>
            </a:endParaRPr>
          </a:p>
        </p:txBody>
      </p:sp>
      <p:sp>
        <p:nvSpPr>
          <p:cNvPr id="348" name="Google Shape;348;p9"/>
          <p:cNvSpPr txBox="1"/>
          <p:nvPr/>
        </p:nvSpPr>
        <p:spPr>
          <a:xfrm>
            <a:off x="3972727" y="2254791"/>
            <a:ext cx="2047929" cy="2939226"/>
          </a:xfrm>
          <a:prstGeom prst="rect">
            <a:avLst/>
          </a:prstGeom>
          <a:noFill/>
          <a:ln>
            <a:noFill/>
          </a:ln>
        </p:spPr>
        <p:txBody>
          <a:bodyPr spcFirstLastPara="1" wrap="square" lIns="91425" tIns="45700" rIns="91425" bIns="45700" anchor="t" anchorCtr="0">
            <a:spAutoFit/>
          </a:bodyPr>
          <a:lstStyle/>
          <a:p>
            <a:pPr marL="144590" marR="0" lvl="0" indent="-152400" algn="l" rtl="0">
              <a:lnSpc>
                <a:spcPct val="150000"/>
              </a:lnSpc>
              <a:spcBef>
                <a:spcPts val="0"/>
              </a:spcBef>
              <a:spcAft>
                <a:spcPts val="552"/>
              </a:spcAft>
              <a:buClr>
                <a:schemeClr val="dk1"/>
              </a:buClr>
              <a:buSzPts val="2400"/>
              <a:buFont typeface="Noto Sans Symbols"/>
              <a:buChar char="❑"/>
            </a:pPr>
            <a:r>
              <a:rPr lang="en-US" sz="2000" b="0" i="0" u="none" strike="noStrike" cap="none">
                <a:solidFill>
                  <a:schemeClr val="dk1"/>
                </a:solidFill>
                <a:latin typeface="Arial"/>
                <a:ea typeface="Arial"/>
                <a:cs typeface="Arial"/>
                <a:sym typeface="Arial"/>
              </a:rPr>
              <a:t>Bố trí quy hoạch cho nhà xưởng, cụm sản xuất theo chuỗi công nghiệp hóa.</a:t>
            </a:r>
            <a:endParaRPr sz="2400" b="0" i="0" u="none" strike="noStrike" cap="none">
              <a:solidFill>
                <a:srgbClr val="000000"/>
              </a:solidFill>
              <a:latin typeface="Arial"/>
              <a:ea typeface="Arial"/>
              <a:cs typeface="Arial"/>
              <a:sym typeface="Arial"/>
            </a:endParaRPr>
          </a:p>
        </p:txBody>
      </p:sp>
      <p:sp>
        <p:nvSpPr>
          <p:cNvPr id="349" name="Google Shape;349;p9"/>
          <p:cNvSpPr txBox="1"/>
          <p:nvPr/>
        </p:nvSpPr>
        <p:spPr>
          <a:xfrm>
            <a:off x="6629699" y="2232082"/>
            <a:ext cx="1661531" cy="2015896"/>
          </a:xfrm>
          <a:prstGeom prst="rect">
            <a:avLst/>
          </a:prstGeom>
          <a:noFill/>
          <a:ln>
            <a:noFill/>
          </a:ln>
        </p:spPr>
        <p:txBody>
          <a:bodyPr spcFirstLastPara="1" wrap="square" lIns="91425" tIns="45700" rIns="91425" bIns="45700" anchor="t" anchorCtr="0">
            <a:spAutoFit/>
          </a:bodyPr>
          <a:lstStyle/>
          <a:p>
            <a:pPr marL="144590" marR="0" lvl="0" indent="-152400" algn="l" rtl="0">
              <a:lnSpc>
                <a:spcPct val="150000"/>
              </a:lnSpc>
              <a:spcBef>
                <a:spcPts val="0"/>
              </a:spcBef>
              <a:spcAft>
                <a:spcPts val="552"/>
              </a:spcAft>
              <a:buClr>
                <a:schemeClr val="dk1"/>
              </a:buClr>
              <a:buSzPts val="2400"/>
              <a:buFont typeface="Noto Sans Symbols"/>
              <a:buChar char="❑"/>
            </a:pPr>
            <a:r>
              <a:rPr lang="en-US" sz="2000" b="0" i="0" u="none" strike="noStrike" cap="none">
                <a:solidFill>
                  <a:schemeClr val="dk1"/>
                </a:solidFill>
                <a:latin typeface="Arial"/>
                <a:ea typeface="Arial"/>
                <a:cs typeface="Arial"/>
                <a:sym typeface="Arial"/>
              </a:rPr>
              <a:t>Xây dựng các giải pháp quản lý nội vi.</a:t>
            </a:r>
            <a:endParaRPr sz="2400" b="0" i="0" u="none" strike="noStrike" cap="none">
              <a:solidFill>
                <a:srgbClr val="000000"/>
              </a:solidFill>
              <a:latin typeface="Arial"/>
              <a:ea typeface="Arial"/>
              <a:cs typeface="Arial"/>
              <a:sym typeface="Arial"/>
            </a:endParaRPr>
          </a:p>
        </p:txBody>
      </p:sp>
      <p:sp>
        <p:nvSpPr>
          <p:cNvPr id="350" name="Google Shape;350;p9"/>
          <p:cNvSpPr txBox="1"/>
          <p:nvPr/>
        </p:nvSpPr>
        <p:spPr>
          <a:xfrm>
            <a:off x="8973059" y="2234672"/>
            <a:ext cx="1814805" cy="2477561"/>
          </a:xfrm>
          <a:prstGeom prst="rect">
            <a:avLst/>
          </a:prstGeom>
          <a:noFill/>
          <a:ln>
            <a:noFill/>
          </a:ln>
        </p:spPr>
        <p:txBody>
          <a:bodyPr spcFirstLastPara="1" wrap="square" lIns="91425" tIns="45700" rIns="91425" bIns="45700" anchor="t" anchorCtr="0">
            <a:spAutoFit/>
          </a:bodyPr>
          <a:lstStyle/>
          <a:p>
            <a:pPr marL="144590" marR="0" lvl="0" indent="-152400" algn="l" rtl="0">
              <a:lnSpc>
                <a:spcPct val="150000"/>
              </a:lnSpc>
              <a:spcBef>
                <a:spcPts val="0"/>
              </a:spcBef>
              <a:spcAft>
                <a:spcPts val="552"/>
              </a:spcAft>
              <a:buClr>
                <a:schemeClr val="dk1"/>
              </a:buClr>
              <a:buSzPts val="2400"/>
              <a:buFont typeface="Noto Sans Symbols"/>
              <a:buChar char="❑"/>
            </a:pPr>
            <a:r>
              <a:rPr lang="en-US" sz="2000" b="0" i="0" u="none" strike="noStrike" cap="none">
                <a:solidFill>
                  <a:schemeClr val="dk1"/>
                </a:solidFill>
                <a:latin typeface="Arial"/>
                <a:ea typeface="Arial"/>
                <a:cs typeface="Arial"/>
                <a:sym typeface="Arial"/>
              </a:rPr>
              <a:t>Thay đổi thói quen, hành vi của người lao động.</a:t>
            </a:r>
            <a:endParaRPr sz="24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0"/>
          <p:cNvSpPr/>
          <p:nvPr/>
        </p:nvSpPr>
        <p:spPr>
          <a:xfrm>
            <a:off x="0" y="335982"/>
            <a:ext cx="473700" cy="336300"/>
          </a:xfrm>
          <a:prstGeom prst="rect">
            <a:avLst/>
          </a:prstGeom>
          <a:solidFill>
            <a:srgbClr val="01A0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10"/>
          <p:cNvSpPr txBox="1"/>
          <p:nvPr/>
        </p:nvSpPr>
        <p:spPr>
          <a:xfrm>
            <a:off x="475050" y="263002"/>
            <a:ext cx="112419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1A0AC"/>
                </a:solidFill>
                <a:latin typeface="Arial"/>
                <a:ea typeface="Arial"/>
                <a:cs typeface="Arial"/>
                <a:sym typeface="Arial"/>
              </a:rPr>
              <a:t>PHƯƠNG PHÁP TIẾP CẬN CÔNG NGHỆ</a:t>
            </a:r>
            <a:endParaRPr sz="2400" b="1" i="0" u="none" strike="noStrike" cap="none">
              <a:solidFill>
                <a:srgbClr val="01A0AC"/>
              </a:solidFill>
              <a:latin typeface="Arial"/>
              <a:ea typeface="Arial"/>
              <a:cs typeface="Arial"/>
              <a:sym typeface="Arial"/>
            </a:endParaRPr>
          </a:p>
        </p:txBody>
      </p:sp>
      <p:sp>
        <p:nvSpPr>
          <p:cNvPr id="357" name="Google Shape;357;p10"/>
          <p:cNvSpPr txBox="1"/>
          <p:nvPr/>
        </p:nvSpPr>
        <p:spPr>
          <a:xfrm>
            <a:off x="236850" y="903176"/>
            <a:ext cx="5651068" cy="64629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1A0AC"/>
                </a:solidFill>
                <a:latin typeface="Arial"/>
                <a:ea typeface="Arial"/>
                <a:cs typeface="Arial"/>
                <a:sym typeface="Arial"/>
              </a:rPr>
              <a:t>GIẢM THIỂU Ô NHIỄM MÔI TRƯỜNG LÀNG NGHỀ GIA CÔNG – TÁI CHẾ KIM LOẠI</a:t>
            </a:r>
            <a:endParaRPr sz="1800" b="1" i="0" u="none" strike="noStrike" cap="none">
              <a:solidFill>
                <a:srgbClr val="01A0AC"/>
              </a:solidFill>
              <a:latin typeface="Arial"/>
              <a:ea typeface="Arial"/>
              <a:cs typeface="Arial"/>
              <a:sym typeface="Arial"/>
            </a:endParaRPr>
          </a:p>
        </p:txBody>
      </p:sp>
      <p:sp>
        <p:nvSpPr>
          <p:cNvPr id="358" name="Google Shape;358;p10"/>
          <p:cNvSpPr/>
          <p:nvPr/>
        </p:nvSpPr>
        <p:spPr>
          <a:xfrm>
            <a:off x="6234268" y="846477"/>
            <a:ext cx="1215754" cy="398832"/>
          </a:xfrm>
          <a:prstGeom prst="rect">
            <a:avLst/>
          </a:prstGeom>
          <a:solidFill>
            <a:srgbClr val="C9C9C9"/>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Phế liệu kim loại</a:t>
            </a:r>
            <a:endParaRPr sz="1100" b="1" i="0" u="none" strike="noStrike" cap="none">
              <a:solidFill>
                <a:schemeClr val="dk1"/>
              </a:solidFill>
              <a:latin typeface="Arial"/>
              <a:ea typeface="Arial"/>
              <a:cs typeface="Arial"/>
              <a:sym typeface="Arial"/>
            </a:endParaRPr>
          </a:p>
        </p:txBody>
      </p:sp>
      <p:sp>
        <p:nvSpPr>
          <p:cNvPr id="359" name="Google Shape;359;p10"/>
          <p:cNvSpPr/>
          <p:nvPr/>
        </p:nvSpPr>
        <p:spPr>
          <a:xfrm>
            <a:off x="6143265" y="1447169"/>
            <a:ext cx="1410915" cy="473992"/>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Phân loại</a:t>
            </a:r>
            <a:endParaRPr sz="1100" b="1" i="0" u="none" strike="noStrike" cap="none">
              <a:solidFill>
                <a:schemeClr val="dk1"/>
              </a:solidFill>
              <a:latin typeface="Arial"/>
              <a:ea typeface="Arial"/>
              <a:cs typeface="Arial"/>
              <a:sym typeface="Arial"/>
            </a:endParaRPr>
          </a:p>
        </p:txBody>
      </p:sp>
      <p:cxnSp>
        <p:nvCxnSpPr>
          <p:cNvPr id="360" name="Google Shape;360;p10"/>
          <p:cNvCxnSpPr>
            <a:stCxn id="359" idx="2"/>
            <a:endCxn id="361" idx="0"/>
          </p:cNvCxnSpPr>
          <p:nvPr/>
        </p:nvCxnSpPr>
        <p:spPr>
          <a:xfrm>
            <a:off x="6848723" y="1921161"/>
            <a:ext cx="0" cy="217200"/>
          </a:xfrm>
          <a:prstGeom prst="straightConnector1">
            <a:avLst/>
          </a:prstGeom>
          <a:noFill/>
          <a:ln w="19050" cap="flat" cmpd="sng">
            <a:solidFill>
              <a:schemeClr val="accent1"/>
            </a:solidFill>
            <a:prstDash val="solid"/>
            <a:round/>
            <a:headEnd type="none" w="sm" len="sm"/>
            <a:tailEnd type="triangle" w="med" len="med"/>
          </a:ln>
        </p:spPr>
      </p:cxnSp>
      <p:sp>
        <p:nvSpPr>
          <p:cNvPr id="361" name="Google Shape;361;p10"/>
          <p:cNvSpPr/>
          <p:nvPr/>
        </p:nvSpPr>
        <p:spPr>
          <a:xfrm>
            <a:off x="6143265" y="2138224"/>
            <a:ext cx="1410915" cy="722543"/>
          </a:xfrm>
          <a:prstGeom prst="rect">
            <a:avLst/>
          </a:prstGeom>
          <a:solidFill>
            <a:srgbClr val="F4B08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Nấu</a:t>
            </a:r>
            <a:endParaRPr sz="1400" b="1" i="0" u="none" strike="noStrike" cap="none">
              <a:solidFill>
                <a:schemeClr val="dk1"/>
              </a:solidFill>
              <a:latin typeface="Arial"/>
              <a:ea typeface="Arial"/>
              <a:cs typeface="Arial"/>
              <a:sym typeface="Arial"/>
            </a:endParaRPr>
          </a:p>
        </p:txBody>
      </p:sp>
      <p:sp>
        <p:nvSpPr>
          <p:cNvPr id="362" name="Google Shape;362;p10"/>
          <p:cNvSpPr/>
          <p:nvPr/>
        </p:nvSpPr>
        <p:spPr>
          <a:xfrm>
            <a:off x="6424139" y="3197123"/>
            <a:ext cx="836011" cy="403029"/>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Phôi kim loại</a:t>
            </a:r>
            <a:endParaRPr sz="1200" b="1" i="0" u="none" strike="noStrike" cap="none">
              <a:solidFill>
                <a:schemeClr val="dk1"/>
              </a:solidFill>
              <a:latin typeface="Arial"/>
              <a:ea typeface="Arial"/>
              <a:cs typeface="Arial"/>
              <a:sym typeface="Arial"/>
            </a:endParaRPr>
          </a:p>
        </p:txBody>
      </p:sp>
      <p:sp>
        <p:nvSpPr>
          <p:cNvPr id="363" name="Google Shape;363;p10"/>
          <p:cNvSpPr/>
          <p:nvPr/>
        </p:nvSpPr>
        <p:spPr>
          <a:xfrm>
            <a:off x="6306670" y="3805273"/>
            <a:ext cx="1050983" cy="327276"/>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Gia công cơ khí</a:t>
            </a:r>
            <a:endParaRPr sz="1100" b="1" i="0" u="none" strike="noStrike" cap="none">
              <a:solidFill>
                <a:schemeClr val="dk1"/>
              </a:solidFill>
              <a:latin typeface="Arial"/>
              <a:ea typeface="Arial"/>
              <a:cs typeface="Arial"/>
              <a:sym typeface="Arial"/>
            </a:endParaRPr>
          </a:p>
        </p:txBody>
      </p:sp>
      <p:cxnSp>
        <p:nvCxnSpPr>
          <p:cNvPr id="364" name="Google Shape;364;p10"/>
          <p:cNvCxnSpPr>
            <a:stCxn id="361" idx="2"/>
            <a:endCxn id="362" idx="0"/>
          </p:cNvCxnSpPr>
          <p:nvPr/>
        </p:nvCxnSpPr>
        <p:spPr>
          <a:xfrm flipH="1">
            <a:off x="6842123" y="2860767"/>
            <a:ext cx="6600" cy="336300"/>
          </a:xfrm>
          <a:prstGeom prst="straightConnector1">
            <a:avLst/>
          </a:prstGeom>
          <a:noFill/>
          <a:ln w="19050" cap="flat" cmpd="sng">
            <a:solidFill>
              <a:schemeClr val="accent1"/>
            </a:solidFill>
            <a:prstDash val="solid"/>
            <a:round/>
            <a:headEnd type="none" w="sm" len="sm"/>
            <a:tailEnd type="triangle" w="med" len="med"/>
          </a:ln>
        </p:spPr>
      </p:cxnSp>
      <p:cxnSp>
        <p:nvCxnSpPr>
          <p:cNvPr id="365" name="Google Shape;365;p10"/>
          <p:cNvCxnSpPr>
            <a:stCxn id="358" idx="2"/>
            <a:endCxn id="359" idx="0"/>
          </p:cNvCxnSpPr>
          <p:nvPr/>
        </p:nvCxnSpPr>
        <p:spPr>
          <a:xfrm>
            <a:off x="6842145" y="1245309"/>
            <a:ext cx="6600" cy="201900"/>
          </a:xfrm>
          <a:prstGeom prst="straightConnector1">
            <a:avLst/>
          </a:prstGeom>
          <a:noFill/>
          <a:ln w="19050" cap="flat" cmpd="sng">
            <a:solidFill>
              <a:schemeClr val="accent1"/>
            </a:solidFill>
            <a:prstDash val="solid"/>
            <a:round/>
            <a:headEnd type="none" w="sm" len="sm"/>
            <a:tailEnd type="triangle" w="med" len="med"/>
          </a:ln>
        </p:spPr>
      </p:cxnSp>
      <p:sp>
        <p:nvSpPr>
          <p:cNvPr id="366" name="Google Shape;366;p10"/>
          <p:cNvSpPr/>
          <p:nvPr/>
        </p:nvSpPr>
        <p:spPr>
          <a:xfrm>
            <a:off x="6148582" y="4404039"/>
            <a:ext cx="1411550" cy="742204"/>
          </a:xfrm>
          <a:prstGeom prst="rect">
            <a:avLst/>
          </a:prstGeom>
          <a:solidFill>
            <a:srgbClr val="F4B08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Nhúng rửa,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xử lý bề mặt</a:t>
            </a:r>
            <a:endParaRPr sz="1400" b="1" i="0" u="none" strike="noStrike" cap="none">
              <a:solidFill>
                <a:schemeClr val="dk1"/>
              </a:solidFill>
              <a:latin typeface="Arial"/>
              <a:ea typeface="Arial"/>
              <a:cs typeface="Arial"/>
              <a:sym typeface="Arial"/>
            </a:endParaRPr>
          </a:p>
        </p:txBody>
      </p:sp>
      <p:cxnSp>
        <p:nvCxnSpPr>
          <p:cNvPr id="367" name="Google Shape;367;p10"/>
          <p:cNvCxnSpPr>
            <a:stCxn id="363" idx="2"/>
          </p:cNvCxnSpPr>
          <p:nvPr/>
        </p:nvCxnSpPr>
        <p:spPr>
          <a:xfrm>
            <a:off x="6832162" y="4132549"/>
            <a:ext cx="6000" cy="269100"/>
          </a:xfrm>
          <a:prstGeom prst="straightConnector1">
            <a:avLst/>
          </a:prstGeom>
          <a:noFill/>
          <a:ln w="19050" cap="flat" cmpd="sng">
            <a:solidFill>
              <a:schemeClr val="accent1"/>
            </a:solidFill>
            <a:prstDash val="solid"/>
            <a:round/>
            <a:headEnd type="none" w="sm" len="sm"/>
            <a:tailEnd type="triangle" w="med" len="med"/>
          </a:ln>
        </p:spPr>
      </p:cxnSp>
      <p:sp>
        <p:nvSpPr>
          <p:cNvPr id="368" name="Google Shape;368;p10"/>
          <p:cNvSpPr/>
          <p:nvPr/>
        </p:nvSpPr>
        <p:spPr>
          <a:xfrm>
            <a:off x="6143265" y="5563061"/>
            <a:ext cx="1416867" cy="417249"/>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Sản phẩm xuất bán</a:t>
            </a:r>
            <a:endParaRPr sz="1400" b="1" i="0" u="none" strike="noStrike" cap="none">
              <a:solidFill>
                <a:schemeClr val="dk1"/>
              </a:solidFill>
              <a:latin typeface="Arial"/>
              <a:ea typeface="Arial"/>
              <a:cs typeface="Arial"/>
              <a:sym typeface="Arial"/>
            </a:endParaRPr>
          </a:p>
        </p:txBody>
      </p:sp>
      <p:cxnSp>
        <p:nvCxnSpPr>
          <p:cNvPr id="369" name="Google Shape;369;p10"/>
          <p:cNvCxnSpPr>
            <a:stCxn id="368" idx="2"/>
            <a:endCxn id="370" idx="0"/>
          </p:cNvCxnSpPr>
          <p:nvPr/>
        </p:nvCxnSpPr>
        <p:spPr>
          <a:xfrm>
            <a:off x="6851699" y="5980310"/>
            <a:ext cx="2700" cy="255000"/>
          </a:xfrm>
          <a:prstGeom prst="straightConnector1">
            <a:avLst/>
          </a:prstGeom>
          <a:noFill/>
          <a:ln w="19050" cap="flat" cmpd="sng">
            <a:solidFill>
              <a:schemeClr val="accent1"/>
            </a:solidFill>
            <a:prstDash val="solid"/>
            <a:round/>
            <a:headEnd type="none" w="sm" len="sm"/>
            <a:tailEnd type="triangle" w="med" len="med"/>
          </a:ln>
        </p:spPr>
      </p:cxnSp>
      <p:cxnSp>
        <p:nvCxnSpPr>
          <p:cNvPr id="371" name="Google Shape;371;p10"/>
          <p:cNvCxnSpPr>
            <a:stCxn id="362" idx="2"/>
            <a:endCxn id="363" idx="0"/>
          </p:cNvCxnSpPr>
          <p:nvPr/>
        </p:nvCxnSpPr>
        <p:spPr>
          <a:xfrm flipH="1">
            <a:off x="6832245" y="3600152"/>
            <a:ext cx="9900" cy="205200"/>
          </a:xfrm>
          <a:prstGeom prst="straightConnector1">
            <a:avLst/>
          </a:prstGeom>
          <a:noFill/>
          <a:ln w="19050" cap="flat" cmpd="sng">
            <a:solidFill>
              <a:schemeClr val="accent1"/>
            </a:solidFill>
            <a:prstDash val="solid"/>
            <a:round/>
            <a:headEnd type="none" w="sm" len="sm"/>
            <a:tailEnd type="triangle" w="med" len="med"/>
          </a:ln>
        </p:spPr>
      </p:cxnSp>
      <p:sp>
        <p:nvSpPr>
          <p:cNvPr id="372" name="Google Shape;372;p10"/>
          <p:cNvSpPr/>
          <p:nvPr/>
        </p:nvSpPr>
        <p:spPr>
          <a:xfrm rot="-1434945">
            <a:off x="7623248" y="2184966"/>
            <a:ext cx="304800" cy="150976"/>
          </a:xfrm>
          <a:prstGeom prst="rightArrow">
            <a:avLst>
              <a:gd name="adj1" fmla="val 50000"/>
              <a:gd name="adj2" fmla="val 50000"/>
            </a:avLst>
          </a:prstGeom>
          <a:solidFill>
            <a:srgbClr val="C4E0B2"/>
          </a:solidFill>
          <a:ln w="254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73" name="Google Shape;373;p10"/>
          <p:cNvCxnSpPr/>
          <p:nvPr/>
        </p:nvCxnSpPr>
        <p:spPr>
          <a:xfrm rot="10800000" flipH="1">
            <a:off x="5367066" y="2716417"/>
            <a:ext cx="623579" cy="1193785"/>
          </a:xfrm>
          <a:prstGeom prst="straightConnector1">
            <a:avLst/>
          </a:prstGeom>
          <a:noFill/>
          <a:ln w="19050" cap="flat" cmpd="sng">
            <a:solidFill>
              <a:schemeClr val="accent1"/>
            </a:solidFill>
            <a:prstDash val="solid"/>
            <a:round/>
            <a:headEnd type="none" w="sm" len="sm"/>
            <a:tailEnd type="triangle" w="med" len="med"/>
          </a:ln>
        </p:spPr>
      </p:cxnSp>
      <p:sp>
        <p:nvSpPr>
          <p:cNvPr id="374" name="Google Shape;374;p10"/>
          <p:cNvSpPr txBox="1"/>
          <p:nvPr/>
        </p:nvSpPr>
        <p:spPr>
          <a:xfrm rot="-3752433">
            <a:off x="4984435" y="3134617"/>
            <a:ext cx="107782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Chất thải rắn</a:t>
            </a:r>
            <a:endParaRPr sz="1100" b="1" i="0" u="none" strike="noStrike" cap="none">
              <a:solidFill>
                <a:schemeClr val="dk1"/>
              </a:solidFill>
              <a:latin typeface="Arial"/>
              <a:ea typeface="Arial"/>
              <a:cs typeface="Arial"/>
              <a:sym typeface="Arial"/>
            </a:endParaRPr>
          </a:p>
        </p:txBody>
      </p:sp>
      <p:cxnSp>
        <p:nvCxnSpPr>
          <p:cNvPr id="375" name="Google Shape;375;p10"/>
          <p:cNvCxnSpPr/>
          <p:nvPr/>
        </p:nvCxnSpPr>
        <p:spPr>
          <a:xfrm rot="10800000">
            <a:off x="5316907" y="3915977"/>
            <a:ext cx="989763" cy="0"/>
          </a:xfrm>
          <a:prstGeom prst="straightConnector1">
            <a:avLst/>
          </a:prstGeom>
          <a:noFill/>
          <a:ln w="19050" cap="flat" cmpd="sng">
            <a:solidFill>
              <a:schemeClr val="accent1"/>
            </a:solidFill>
            <a:prstDash val="solid"/>
            <a:round/>
            <a:headEnd type="none" w="sm" len="sm"/>
            <a:tailEnd type="triangle" w="med" len="med"/>
          </a:ln>
        </p:spPr>
      </p:cxnSp>
      <p:sp>
        <p:nvSpPr>
          <p:cNvPr id="376" name="Google Shape;376;p10"/>
          <p:cNvSpPr/>
          <p:nvPr/>
        </p:nvSpPr>
        <p:spPr>
          <a:xfrm>
            <a:off x="1145109" y="3066546"/>
            <a:ext cx="3449889" cy="767517"/>
          </a:xfrm>
          <a:prstGeom prst="flowChartTerminator">
            <a:avLst/>
          </a:prstGeom>
          <a:solidFill>
            <a:srgbClr val="FFF2CC"/>
          </a:solidFill>
          <a:ln w="19050" cap="flat" cmpd="sng">
            <a:solidFill>
              <a:srgbClr val="FFD9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err="1">
                <a:solidFill>
                  <a:srgbClr val="1F3864"/>
                </a:solidFill>
                <a:latin typeface="Arial"/>
                <a:ea typeface="Arial"/>
                <a:cs typeface="Arial"/>
                <a:sym typeface="Arial"/>
              </a:rPr>
              <a:t>Giảm</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xỉ</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tiết</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kiệm</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nguyên</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vật</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liệu</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giảm</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thiểu</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nước</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thải</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khí</a:t>
            </a:r>
            <a:r>
              <a:rPr lang="en-US" sz="1800" b="1" i="0" u="none" strike="noStrike" cap="none" dirty="0">
                <a:solidFill>
                  <a:srgbClr val="1F3864"/>
                </a:solidFill>
                <a:latin typeface="Arial"/>
                <a:ea typeface="Arial"/>
                <a:cs typeface="Arial"/>
                <a:sym typeface="Arial"/>
              </a:rPr>
              <a:t> </a:t>
            </a:r>
            <a:r>
              <a:rPr lang="en-US" sz="1800" b="1" i="0" u="none" strike="noStrike" cap="none" dirty="0" err="1">
                <a:solidFill>
                  <a:srgbClr val="1F3864"/>
                </a:solidFill>
                <a:latin typeface="Arial"/>
                <a:ea typeface="Arial"/>
                <a:cs typeface="Arial"/>
                <a:sym typeface="Arial"/>
              </a:rPr>
              <a:t>thải</a:t>
            </a:r>
            <a:endParaRPr sz="1800" b="1" i="0" u="none" strike="noStrike" cap="none" dirty="0">
              <a:solidFill>
                <a:srgbClr val="1F3864"/>
              </a:solidFill>
              <a:latin typeface="Arial"/>
              <a:ea typeface="Arial"/>
              <a:cs typeface="Arial"/>
              <a:sym typeface="Arial"/>
            </a:endParaRPr>
          </a:p>
        </p:txBody>
      </p:sp>
      <p:sp>
        <p:nvSpPr>
          <p:cNvPr id="377" name="Google Shape;377;p10"/>
          <p:cNvSpPr/>
          <p:nvPr/>
        </p:nvSpPr>
        <p:spPr>
          <a:xfrm rot="550665">
            <a:off x="7627050" y="2451096"/>
            <a:ext cx="297194" cy="150338"/>
          </a:xfrm>
          <a:prstGeom prst="rightArrow">
            <a:avLst>
              <a:gd name="adj1" fmla="val 50000"/>
              <a:gd name="adj2" fmla="val 50000"/>
            </a:avLst>
          </a:prstGeom>
          <a:solidFill>
            <a:srgbClr val="C9C9C9"/>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8" name="Google Shape;378;p10"/>
          <p:cNvSpPr/>
          <p:nvPr/>
        </p:nvSpPr>
        <p:spPr>
          <a:xfrm>
            <a:off x="7945566" y="2477588"/>
            <a:ext cx="1285083" cy="310718"/>
          </a:xfrm>
          <a:prstGeom prst="flowChartTerminator">
            <a:avLst/>
          </a:prstGeom>
          <a:solidFill>
            <a:srgbClr val="C9C9C9"/>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1F3864"/>
                </a:solidFill>
                <a:latin typeface="Arial"/>
                <a:ea typeface="Arial"/>
                <a:cs typeface="Arial"/>
                <a:sym typeface="Arial"/>
              </a:rPr>
              <a:t>Xỉ thải,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1F3864"/>
                </a:solidFill>
                <a:latin typeface="Arial"/>
                <a:ea typeface="Arial"/>
                <a:cs typeface="Arial"/>
                <a:sym typeface="Arial"/>
              </a:rPr>
              <a:t>Chất thải rắn</a:t>
            </a:r>
            <a:endParaRPr sz="1200" b="1" i="0" u="none" strike="noStrike" cap="none">
              <a:solidFill>
                <a:srgbClr val="1F3864"/>
              </a:solidFill>
              <a:latin typeface="Arial"/>
              <a:ea typeface="Arial"/>
              <a:cs typeface="Arial"/>
              <a:sym typeface="Arial"/>
            </a:endParaRPr>
          </a:p>
        </p:txBody>
      </p:sp>
      <p:sp>
        <p:nvSpPr>
          <p:cNvPr id="379" name="Google Shape;379;p10"/>
          <p:cNvSpPr/>
          <p:nvPr/>
        </p:nvSpPr>
        <p:spPr>
          <a:xfrm rot="702511">
            <a:off x="4746121" y="4421324"/>
            <a:ext cx="1376083" cy="93846"/>
          </a:xfrm>
          <a:prstGeom prst="rightArrow">
            <a:avLst>
              <a:gd name="adj1" fmla="val 50000"/>
              <a:gd name="adj2" fmla="val 50000"/>
            </a:avLst>
          </a:prstGeom>
          <a:solidFill>
            <a:srgbClr val="FFD966"/>
          </a:solidFill>
          <a:ln w="25400" cap="flat" cmpd="sng">
            <a:solidFill>
              <a:srgbClr val="FFD9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0" name="Google Shape;380;p10"/>
          <p:cNvSpPr/>
          <p:nvPr/>
        </p:nvSpPr>
        <p:spPr>
          <a:xfrm>
            <a:off x="7616963" y="4942163"/>
            <a:ext cx="483860" cy="133475"/>
          </a:xfrm>
          <a:prstGeom prst="rightArrow">
            <a:avLst>
              <a:gd name="adj1" fmla="val 50000"/>
              <a:gd name="adj2" fmla="val 50000"/>
            </a:avLst>
          </a:prstGeom>
          <a:solidFill>
            <a:srgbClr val="8DA9DB"/>
          </a:solidFill>
          <a:ln w="25400" cap="flat"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1" name="Google Shape;381;p10"/>
          <p:cNvSpPr/>
          <p:nvPr/>
        </p:nvSpPr>
        <p:spPr>
          <a:xfrm>
            <a:off x="8119282" y="4779611"/>
            <a:ext cx="1003842" cy="504530"/>
          </a:xfrm>
          <a:prstGeom prst="flowChartTerminator">
            <a:avLst/>
          </a:prstGeom>
          <a:solidFill>
            <a:srgbClr val="B3C6E7"/>
          </a:solidFill>
          <a:ln w="19050" cap="flat"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1F3864"/>
                </a:solidFill>
                <a:latin typeface="Arial"/>
                <a:ea typeface="Arial"/>
                <a:cs typeface="Arial"/>
                <a:sym typeface="Arial"/>
              </a:rPr>
              <a:t>Giảm lượng nước thải</a:t>
            </a:r>
            <a:endParaRPr sz="1400" b="0" i="0" u="none" strike="noStrike" cap="none">
              <a:solidFill>
                <a:srgbClr val="000000"/>
              </a:solidFill>
              <a:latin typeface="Arial"/>
              <a:ea typeface="Arial"/>
              <a:cs typeface="Arial"/>
              <a:sym typeface="Arial"/>
            </a:endParaRPr>
          </a:p>
        </p:txBody>
      </p:sp>
      <p:sp>
        <p:nvSpPr>
          <p:cNvPr id="370" name="Google Shape;370;p10"/>
          <p:cNvSpPr/>
          <p:nvPr/>
        </p:nvSpPr>
        <p:spPr>
          <a:xfrm>
            <a:off x="6258692" y="6235239"/>
            <a:ext cx="1191330" cy="417248"/>
          </a:xfrm>
          <a:prstGeom prst="rect">
            <a:avLst/>
          </a:prstGeom>
          <a:solidFill>
            <a:srgbClr val="C9C9C9"/>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Phế liệu kim loại</a:t>
            </a:r>
            <a:endParaRPr sz="1400" b="1" i="0" u="none" strike="noStrike" cap="none">
              <a:solidFill>
                <a:schemeClr val="dk1"/>
              </a:solidFill>
              <a:latin typeface="Arial"/>
              <a:ea typeface="Arial"/>
              <a:cs typeface="Arial"/>
              <a:sym typeface="Arial"/>
            </a:endParaRPr>
          </a:p>
        </p:txBody>
      </p:sp>
      <p:sp>
        <p:nvSpPr>
          <p:cNvPr id="382" name="Google Shape;382;p10"/>
          <p:cNvSpPr/>
          <p:nvPr/>
        </p:nvSpPr>
        <p:spPr>
          <a:xfrm rot="10800000" flipH="1">
            <a:off x="9193569" y="4944391"/>
            <a:ext cx="310447" cy="356664"/>
          </a:xfrm>
          <a:prstGeom prst="bentUpArrow">
            <a:avLst>
              <a:gd name="adj1" fmla="val 25000"/>
              <a:gd name="adj2" fmla="val 25000"/>
              <a:gd name="adj3" fmla="val 25000"/>
            </a:avLst>
          </a:prstGeom>
          <a:solidFill>
            <a:srgbClr val="8DA9DB"/>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3" name="Google Shape;383;p10"/>
          <p:cNvSpPr/>
          <p:nvPr/>
        </p:nvSpPr>
        <p:spPr>
          <a:xfrm>
            <a:off x="8984929" y="5367242"/>
            <a:ext cx="1304460" cy="504530"/>
          </a:xfrm>
          <a:prstGeom prst="rect">
            <a:avLst/>
          </a:prstGeom>
          <a:solidFill>
            <a:srgbClr val="B3C6E7"/>
          </a:solidFill>
          <a:ln w="1905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1F3864"/>
                </a:solidFill>
                <a:latin typeface="Arial"/>
                <a:ea typeface="Arial"/>
                <a:cs typeface="Arial"/>
                <a:sym typeface="Arial"/>
              </a:rPr>
              <a:t>Xử lý nước thải tuần hoàn</a:t>
            </a:r>
            <a:endParaRPr sz="1200" b="1" i="0" u="none" strike="noStrike" cap="none">
              <a:solidFill>
                <a:srgbClr val="1F3864"/>
              </a:solidFill>
              <a:latin typeface="Arial"/>
              <a:ea typeface="Arial"/>
              <a:cs typeface="Arial"/>
              <a:sym typeface="Arial"/>
            </a:endParaRPr>
          </a:p>
        </p:txBody>
      </p:sp>
      <p:sp>
        <p:nvSpPr>
          <p:cNvPr id="384" name="Google Shape;384;p10"/>
          <p:cNvSpPr/>
          <p:nvPr/>
        </p:nvSpPr>
        <p:spPr>
          <a:xfrm rot="-5149498">
            <a:off x="7983129" y="4530339"/>
            <a:ext cx="235388" cy="1674381"/>
          </a:xfrm>
          <a:prstGeom prst="bentArrow">
            <a:avLst>
              <a:gd name="adj1" fmla="val 25000"/>
              <a:gd name="adj2" fmla="val 16394"/>
              <a:gd name="adj3" fmla="val 25000"/>
              <a:gd name="adj4" fmla="val 43750"/>
            </a:avLst>
          </a:prstGeom>
          <a:solidFill>
            <a:srgbClr val="8DA9DB"/>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385" name="Google Shape;385;p10"/>
          <p:cNvCxnSpPr/>
          <p:nvPr/>
        </p:nvCxnSpPr>
        <p:spPr>
          <a:xfrm>
            <a:off x="7258627" y="3536618"/>
            <a:ext cx="415722" cy="0"/>
          </a:xfrm>
          <a:prstGeom prst="straightConnector1">
            <a:avLst/>
          </a:prstGeom>
          <a:noFill/>
          <a:ln w="19050" cap="flat" cmpd="sng">
            <a:solidFill>
              <a:schemeClr val="accent1"/>
            </a:solidFill>
            <a:prstDash val="solid"/>
            <a:round/>
            <a:headEnd type="none" w="sm" len="sm"/>
            <a:tailEnd type="triangle" w="med" len="med"/>
          </a:ln>
        </p:spPr>
      </p:cxnSp>
      <p:sp>
        <p:nvSpPr>
          <p:cNvPr id="386" name="Google Shape;386;p10"/>
          <p:cNvSpPr/>
          <p:nvPr/>
        </p:nvSpPr>
        <p:spPr>
          <a:xfrm>
            <a:off x="7670623" y="3302785"/>
            <a:ext cx="1560026" cy="403031"/>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Xuất, bán cho các nhà máy</a:t>
            </a:r>
            <a:endParaRPr sz="1100" b="1" i="0" u="none" strike="noStrike" cap="none">
              <a:solidFill>
                <a:schemeClr val="dk1"/>
              </a:solidFill>
              <a:latin typeface="Arial"/>
              <a:ea typeface="Arial"/>
              <a:cs typeface="Arial"/>
              <a:sym typeface="Arial"/>
            </a:endParaRPr>
          </a:p>
        </p:txBody>
      </p:sp>
      <p:cxnSp>
        <p:nvCxnSpPr>
          <p:cNvPr id="387" name="Google Shape;387;p10"/>
          <p:cNvCxnSpPr>
            <a:stCxn id="363" idx="3"/>
          </p:cNvCxnSpPr>
          <p:nvPr/>
        </p:nvCxnSpPr>
        <p:spPr>
          <a:xfrm rot="10800000" flipH="1">
            <a:off x="7357653" y="3968611"/>
            <a:ext cx="493800" cy="300"/>
          </a:xfrm>
          <a:prstGeom prst="straightConnector1">
            <a:avLst/>
          </a:prstGeom>
          <a:noFill/>
          <a:ln w="19050" cap="flat" cmpd="sng">
            <a:solidFill>
              <a:schemeClr val="accent1"/>
            </a:solidFill>
            <a:prstDash val="solid"/>
            <a:round/>
            <a:headEnd type="none" w="sm" len="sm"/>
            <a:tailEnd type="triangle" w="med" len="med"/>
          </a:ln>
        </p:spPr>
      </p:cxnSp>
      <p:sp>
        <p:nvSpPr>
          <p:cNvPr id="388" name="Google Shape;388;p10"/>
          <p:cNvSpPr/>
          <p:nvPr/>
        </p:nvSpPr>
        <p:spPr>
          <a:xfrm rot="5400000">
            <a:off x="9324285" y="6021953"/>
            <a:ext cx="253280" cy="155151"/>
          </a:xfrm>
          <a:prstGeom prst="rightArrow">
            <a:avLst>
              <a:gd name="adj1" fmla="val 50000"/>
              <a:gd name="adj2" fmla="val 50000"/>
            </a:avLst>
          </a:prstGeom>
          <a:solidFill>
            <a:srgbClr val="8DA9DB"/>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9" name="Google Shape;389;p10"/>
          <p:cNvSpPr txBox="1"/>
          <p:nvPr/>
        </p:nvSpPr>
        <p:spPr>
          <a:xfrm>
            <a:off x="9025634" y="6201875"/>
            <a:ext cx="87666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F5496"/>
                </a:solidFill>
                <a:latin typeface="Arial"/>
                <a:ea typeface="Arial"/>
                <a:cs typeface="Arial"/>
                <a:sym typeface="Arial"/>
              </a:rPr>
              <a:t>Nước sạch</a:t>
            </a:r>
            <a:endParaRPr sz="1400" b="1" i="0" u="none" strike="noStrike" cap="none">
              <a:solidFill>
                <a:srgbClr val="2F5496"/>
              </a:solidFill>
              <a:latin typeface="Arial"/>
              <a:ea typeface="Arial"/>
              <a:cs typeface="Arial"/>
              <a:sym typeface="Arial"/>
            </a:endParaRPr>
          </a:p>
        </p:txBody>
      </p:sp>
      <p:sp>
        <p:nvSpPr>
          <p:cNvPr id="390" name="Google Shape;390;p10"/>
          <p:cNvSpPr/>
          <p:nvPr/>
        </p:nvSpPr>
        <p:spPr>
          <a:xfrm>
            <a:off x="1157009" y="3979172"/>
            <a:ext cx="3449889" cy="506698"/>
          </a:xfrm>
          <a:prstGeom prst="flowChartTerminator">
            <a:avLst/>
          </a:prstGeom>
          <a:solidFill>
            <a:srgbClr val="FFF2CC"/>
          </a:solidFill>
          <a:ln w="19050" cap="flat" cmpd="sng">
            <a:solidFill>
              <a:srgbClr val="FFD9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1F3864"/>
                </a:solidFill>
                <a:latin typeface="Arial"/>
                <a:ea typeface="Arial"/>
                <a:cs typeface="Arial"/>
                <a:sym typeface="Arial"/>
              </a:rPr>
              <a:t>Giải pháp quản lý nội vi</a:t>
            </a:r>
            <a:endParaRPr sz="1200" b="1" i="0" u="none" strike="noStrike" cap="none">
              <a:solidFill>
                <a:srgbClr val="1F3864"/>
              </a:solidFill>
              <a:latin typeface="Arial"/>
              <a:ea typeface="Arial"/>
              <a:cs typeface="Arial"/>
              <a:sym typeface="Arial"/>
            </a:endParaRPr>
          </a:p>
        </p:txBody>
      </p:sp>
      <p:sp>
        <p:nvSpPr>
          <p:cNvPr id="391" name="Google Shape;391;p10"/>
          <p:cNvSpPr/>
          <p:nvPr/>
        </p:nvSpPr>
        <p:spPr>
          <a:xfrm rot="-1418352">
            <a:off x="4712675" y="2738840"/>
            <a:ext cx="1407487" cy="90161"/>
          </a:xfrm>
          <a:prstGeom prst="rightArrow">
            <a:avLst>
              <a:gd name="adj1" fmla="val 50000"/>
              <a:gd name="adj2" fmla="val 50000"/>
            </a:avLst>
          </a:prstGeom>
          <a:solidFill>
            <a:srgbClr val="FFD966"/>
          </a:solidFill>
          <a:ln w="25400" cap="flat" cmpd="sng">
            <a:solidFill>
              <a:srgbClr val="FFD9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2" name="Google Shape;392;p10"/>
          <p:cNvSpPr/>
          <p:nvPr/>
        </p:nvSpPr>
        <p:spPr>
          <a:xfrm>
            <a:off x="9307458" y="2554362"/>
            <a:ext cx="297194" cy="150338"/>
          </a:xfrm>
          <a:prstGeom prst="rightArrow">
            <a:avLst>
              <a:gd name="adj1" fmla="val 50000"/>
              <a:gd name="adj2" fmla="val 50000"/>
            </a:avLst>
          </a:prstGeom>
          <a:solidFill>
            <a:srgbClr val="C9C9C9"/>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3" name="Google Shape;393;p10"/>
          <p:cNvSpPr/>
          <p:nvPr/>
        </p:nvSpPr>
        <p:spPr>
          <a:xfrm>
            <a:off x="9704883" y="2460439"/>
            <a:ext cx="1825869" cy="331633"/>
          </a:xfrm>
          <a:prstGeom prst="flowChartTerminator">
            <a:avLst/>
          </a:prstGeom>
          <a:solidFill>
            <a:srgbClr val="C9C9C9"/>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1F3864"/>
                </a:solidFill>
                <a:latin typeface="Arial"/>
                <a:ea typeface="Arial"/>
                <a:cs typeface="Arial"/>
                <a:sym typeface="Arial"/>
              </a:rPr>
              <a:t>Tận dụng làm vật liệu cho ngành khác</a:t>
            </a:r>
            <a:endParaRPr sz="1100" b="1" i="0" u="none" strike="noStrike" cap="none">
              <a:solidFill>
                <a:srgbClr val="1F3864"/>
              </a:solidFill>
              <a:latin typeface="Arial"/>
              <a:ea typeface="Arial"/>
              <a:cs typeface="Arial"/>
              <a:sym typeface="Arial"/>
            </a:endParaRPr>
          </a:p>
        </p:txBody>
      </p:sp>
      <p:sp>
        <p:nvSpPr>
          <p:cNvPr id="394" name="Google Shape;394;p10"/>
          <p:cNvSpPr/>
          <p:nvPr/>
        </p:nvSpPr>
        <p:spPr>
          <a:xfrm rot="1398672">
            <a:off x="9286555" y="2878823"/>
            <a:ext cx="297194" cy="150338"/>
          </a:xfrm>
          <a:prstGeom prst="rightArrow">
            <a:avLst>
              <a:gd name="adj1" fmla="val 50000"/>
              <a:gd name="adj2" fmla="val 50000"/>
            </a:avLst>
          </a:prstGeom>
          <a:solidFill>
            <a:srgbClr val="C9C9C9"/>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5" name="Google Shape;395;p10"/>
          <p:cNvSpPr/>
          <p:nvPr/>
        </p:nvSpPr>
        <p:spPr>
          <a:xfrm>
            <a:off x="9692146" y="2900730"/>
            <a:ext cx="1825869" cy="331633"/>
          </a:xfrm>
          <a:prstGeom prst="flowChartTerminator">
            <a:avLst/>
          </a:prstGeom>
          <a:solidFill>
            <a:srgbClr val="C9C9C9"/>
          </a:solid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1F3864"/>
                </a:solidFill>
                <a:latin typeface="Arial"/>
                <a:ea typeface="Arial"/>
                <a:cs typeface="Arial"/>
                <a:sym typeface="Arial"/>
              </a:rPr>
              <a:t>Xử lý chất thải rắn</a:t>
            </a:r>
            <a:endParaRPr sz="1200" b="1" i="0" u="none" strike="noStrike" cap="none">
              <a:solidFill>
                <a:srgbClr val="1F3864"/>
              </a:solidFill>
              <a:latin typeface="Arial"/>
              <a:ea typeface="Arial"/>
              <a:cs typeface="Arial"/>
              <a:sym typeface="Arial"/>
            </a:endParaRPr>
          </a:p>
        </p:txBody>
      </p:sp>
      <p:sp>
        <p:nvSpPr>
          <p:cNvPr id="396" name="Google Shape;396;p10"/>
          <p:cNvSpPr txBox="1"/>
          <p:nvPr/>
        </p:nvSpPr>
        <p:spPr>
          <a:xfrm>
            <a:off x="7762807" y="3788638"/>
            <a:ext cx="104654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BF9000"/>
                </a:solidFill>
                <a:latin typeface="Arial"/>
                <a:ea typeface="Arial"/>
                <a:cs typeface="Arial"/>
                <a:sym typeface="Arial"/>
              </a:rPr>
              <a:t>Tiếng ồn</a:t>
            </a:r>
            <a:endParaRPr sz="1600" b="1" i="0" u="none" strike="noStrike" cap="none">
              <a:solidFill>
                <a:srgbClr val="BF9000"/>
              </a:solidFill>
              <a:latin typeface="Arial"/>
              <a:ea typeface="Arial"/>
              <a:cs typeface="Arial"/>
              <a:sym typeface="Arial"/>
            </a:endParaRPr>
          </a:p>
        </p:txBody>
      </p:sp>
      <p:cxnSp>
        <p:nvCxnSpPr>
          <p:cNvPr id="397" name="Google Shape;397;p10"/>
          <p:cNvCxnSpPr/>
          <p:nvPr/>
        </p:nvCxnSpPr>
        <p:spPr>
          <a:xfrm rot="10800000" flipH="1">
            <a:off x="8754685" y="3968594"/>
            <a:ext cx="531740" cy="1762"/>
          </a:xfrm>
          <a:prstGeom prst="straightConnector1">
            <a:avLst/>
          </a:prstGeom>
          <a:noFill/>
          <a:ln w="19050" cap="flat" cmpd="sng">
            <a:solidFill>
              <a:schemeClr val="accent1"/>
            </a:solidFill>
            <a:prstDash val="solid"/>
            <a:round/>
            <a:headEnd type="none" w="sm" len="sm"/>
            <a:tailEnd type="triangle" w="med" len="med"/>
          </a:ln>
        </p:spPr>
      </p:cxnSp>
      <p:sp>
        <p:nvSpPr>
          <p:cNvPr id="398" name="Google Shape;398;p10"/>
          <p:cNvSpPr txBox="1"/>
          <p:nvPr/>
        </p:nvSpPr>
        <p:spPr>
          <a:xfrm>
            <a:off x="9193569" y="3674924"/>
            <a:ext cx="25233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BF9000"/>
                </a:solidFill>
                <a:latin typeface="Arial"/>
                <a:ea typeface="Arial"/>
                <a:cs typeface="Arial"/>
                <a:sym typeface="Arial"/>
              </a:rPr>
              <a:t>Áp dụng biện pháp giảm thiểu ô nhiễm, tiếng ồn</a:t>
            </a:r>
            <a:endParaRPr sz="1400" b="1" i="0" u="none" strike="noStrike" cap="none">
              <a:solidFill>
                <a:srgbClr val="BF9000"/>
              </a:solidFill>
              <a:latin typeface="Arial"/>
              <a:ea typeface="Arial"/>
              <a:cs typeface="Arial"/>
              <a:sym typeface="Arial"/>
            </a:endParaRPr>
          </a:p>
        </p:txBody>
      </p:sp>
      <p:sp>
        <p:nvSpPr>
          <p:cNvPr id="399" name="Google Shape;399;p10"/>
          <p:cNvSpPr/>
          <p:nvPr/>
        </p:nvSpPr>
        <p:spPr>
          <a:xfrm>
            <a:off x="4583375" y="2987063"/>
            <a:ext cx="132258" cy="1523089"/>
          </a:xfrm>
          <a:prstGeom prst="rightBrace">
            <a:avLst>
              <a:gd name="adj1" fmla="val 8333"/>
              <a:gd name="adj2" fmla="val 50000"/>
            </a:avLst>
          </a:prstGeom>
          <a:noFill/>
          <a:ln w="38100" cap="flat" cmpd="sng">
            <a:solidFill>
              <a:srgbClr val="FFD9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0" name="Google Shape;400;p10"/>
          <p:cNvSpPr/>
          <p:nvPr/>
        </p:nvSpPr>
        <p:spPr>
          <a:xfrm>
            <a:off x="4859700" y="4016801"/>
            <a:ext cx="1398991" cy="91606"/>
          </a:xfrm>
          <a:prstGeom prst="rightArrow">
            <a:avLst>
              <a:gd name="adj1" fmla="val 50000"/>
              <a:gd name="adj2" fmla="val 50000"/>
            </a:avLst>
          </a:prstGeom>
          <a:solidFill>
            <a:srgbClr val="FFD966"/>
          </a:solidFill>
          <a:ln w="25400" cap="flat" cmpd="sng">
            <a:solidFill>
              <a:srgbClr val="FFD9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1" name="Google Shape;401;p10"/>
          <p:cNvSpPr/>
          <p:nvPr/>
        </p:nvSpPr>
        <p:spPr>
          <a:xfrm rot="-1434945">
            <a:off x="7601727" y="4517219"/>
            <a:ext cx="304800" cy="150976"/>
          </a:xfrm>
          <a:prstGeom prst="rightArrow">
            <a:avLst>
              <a:gd name="adj1" fmla="val 50000"/>
              <a:gd name="adj2" fmla="val 50000"/>
            </a:avLst>
          </a:prstGeom>
          <a:solidFill>
            <a:srgbClr val="C4E0B2"/>
          </a:solidFill>
          <a:ln w="254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2" name="Google Shape;402;p10"/>
          <p:cNvSpPr/>
          <p:nvPr/>
        </p:nvSpPr>
        <p:spPr>
          <a:xfrm>
            <a:off x="7935901" y="4299737"/>
            <a:ext cx="1089733" cy="335030"/>
          </a:xfrm>
          <a:prstGeom prst="flowChartTerminator">
            <a:avLst/>
          </a:prstGeom>
          <a:solidFill>
            <a:srgbClr val="C4E0B2"/>
          </a:solidFill>
          <a:ln w="1905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1F3864"/>
                </a:solidFill>
                <a:latin typeface="Arial"/>
                <a:ea typeface="Arial"/>
                <a:cs typeface="Arial"/>
                <a:sym typeface="Arial"/>
              </a:rPr>
              <a:t>Khí thải</a:t>
            </a:r>
            <a:endParaRPr sz="1100" b="1" i="0" u="none" strike="noStrike" cap="none">
              <a:solidFill>
                <a:srgbClr val="1F3864"/>
              </a:solidFill>
              <a:latin typeface="Arial"/>
              <a:ea typeface="Arial"/>
              <a:cs typeface="Arial"/>
              <a:sym typeface="Arial"/>
            </a:endParaRPr>
          </a:p>
        </p:txBody>
      </p:sp>
      <p:sp>
        <p:nvSpPr>
          <p:cNvPr id="403" name="Google Shape;403;p10"/>
          <p:cNvSpPr/>
          <p:nvPr/>
        </p:nvSpPr>
        <p:spPr>
          <a:xfrm>
            <a:off x="9463419" y="4281683"/>
            <a:ext cx="2030356" cy="523220"/>
          </a:xfrm>
          <a:prstGeom prst="rect">
            <a:avLst/>
          </a:prstGeom>
          <a:solidFill>
            <a:srgbClr val="C4E0B2"/>
          </a:solidFill>
          <a:ln w="1905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1F3864"/>
                </a:solidFill>
                <a:latin typeface="Arial"/>
                <a:ea typeface="Arial"/>
                <a:cs typeface="Arial"/>
                <a:sym typeface="Arial"/>
              </a:rPr>
              <a:t>Xử lý khí thải</a:t>
            </a:r>
            <a:endParaRPr sz="1600" b="1" i="0" u="none" strike="noStrike" cap="none">
              <a:solidFill>
                <a:srgbClr val="1F3864"/>
              </a:solidFill>
              <a:latin typeface="Arial"/>
              <a:ea typeface="Arial"/>
              <a:cs typeface="Arial"/>
              <a:sym typeface="Arial"/>
            </a:endParaRPr>
          </a:p>
        </p:txBody>
      </p:sp>
      <p:sp>
        <p:nvSpPr>
          <p:cNvPr id="404" name="Google Shape;404;p10"/>
          <p:cNvSpPr/>
          <p:nvPr/>
        </p:nvSpPr>
        <p:spPr>
          <a:xfrm>
            <a:off x="9115772" y="4379941"/>
            <a:ext cx="234720" cy="130211"/>
          </a:xfrm>
          <a:prstGeom prst="rightArrow">
            <a:avLst>
              <a:gd name="adj1" fmla="val 50000"/>
              <a:gd name="adj2" fmla="val 50000"/>
            </a:avLst>
          </a:prstGeom>
          <a:solidFill>
            <a:srgbClr val="C4E0B2"/>
          </a:solidFill>
          <a:ln w="254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05" name="Google Shape;405;p10"/>
          <p:cNvCxnSpPr>
            <a:stCxn id="366" idx="2"/>
            <a:endCxn id="368" idx="0"/>
          </p:cNvCxnSpPr>
          <p:nvPr/>
        </p:nvCxnSpPr>
        <p:spPr>
          <a:xfrm flipH="1">
            <a:off x="6851657" y="5146243"/>
            <a:ext cx="2700" cy="416700"/>
          </a:xfrm>
          <a:prstGeom prst="straightConnector1">
            <a:avLst/>
          </a:prstGeom>
          <a:noFill/>
          <a:ln w="19050" cap="flat" cmpd="sng">
            <a:solidFill>
              <a:schemeClr val="accent1"/>
            </a:solidFill>
            <a:prstDash val="solid"/>
            <a:round/>
            <a:headEnd type="none" w="sm" len="sm"/>
            <a:tailEnd type="triangle" w="med" len="med"/>
          </a:ln>
        </p:spPr>
      </p:cxnSp>
      <p:sp>
        <p:nvSpPr>
          <p:cNvPr id="406" name="Google Shape;406;p10"/>
          <p:cNvSpPr/>
          <p:nvPr/>
        </p:nvSpPr>
        <p:spPr>
          <a:xfrm>
            <a:off x="9176172" y="2024638"/>
            <a:ext cx="234720" cy="130211"/>
          </a:xfrm>
          <a:prstGeom prst="rightArrow">
            <a:avLst>
              <a:gd name="adj1" fmla="val 50000"/>
              <a:gd name="adj2" fmla="val 50000"/>
            </a:avLst>
          </a:prstGeom>
          <a:solidFill>
            <a:srgbClr val="C4E0B2"/>
          </a:solidFill>
          <a:ln w="2540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7" name="Google Shape;407;p10"/>
          <p:cNvSpPr/>
          <p:nvPr/>
        </p:nvSpPr>
        <p:spPr>
          <a:xfrm>
            <a:off x="7934331" y="1904175"/>
            <a:ext cx="1089733" cy="335030"/>
          </a:xfrm>
          <a:prstGeom prst="flowChartTerminator">
            <a:avLst/>
          </a:prstGeom>
          <a:solidFill>
            <a:srgbClr val="C4E0B2"/>
          </a:solidFill>
          <a:ln w="1905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1F3864"/>
                </a:solidFill>
                <a:latin typeface="Arial"/>
                <a:ea typeface="Arial"/>
                <a:cs typeface="Arial"/>
                <a:sym typeface="Arial"/>
              </a:rPr>
              <a:t>Khí thải</a:t>
            </a:r>
            <a:endParaRPr sz="1100" b="1" i="0" u="none" strike="noStrike" cap="none">
              <a:solidFill>
                <a:srgbClr val="1F3864"/>
              </a:solidFill>
              <a:latin typeface="Arial"/>
              <a:ea typeface="Arial"/>
              <a:cs typeface="Arial"/>
              <a:sym typeface="Arial"/>
            </a:endParaRPr>
          </a:p>
        </p:txBody>
      </p:sp>
      <p:sp>
        <p:nvSpPr>
          <p:cNvPr id="408" name="Google Shape;408;p10"/>
          <p:cNvSpPr/>
          <p:nvPr/>
        </p:nvSpPr>
        <p:spPr>
          <a:xfrm>
            <a:off x="9547899" y="1867344"/>
            <a:ext cx="1825869" cy="415558"/>
          </a:xfrm>
          <a:prstGeom prst="rect">
            <a:avLst/>
          </a:prstGeom>
          <a:solidFill>
            <a:srgbClr val="C4E0B2"/>
          </a:solidFill>
          <a:ln w="19050" cap="flat" cmpd="sng">
            <a:solidFill>
              <a:srgbClr val="5481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1F3864"/>
                </a:solidFill>
                <a:latin typeface="Arial"/>
                <a:ea typeface="Arial"/>
                <a:cs typeface="Arial"/>
                <a:sym typeface="Arial"/>
              </a:rPr>
              <a:t>Xử lý khí thải</a:t>
            </a:r>
            <a:endParaRPr sz="1600" b="1" i="0" u="none" strike="noStrike" cap="none">
              <a:solidFill>
                <a:srgbClr val="1F3864"/>
              </a:solidFill>
              <a:latin typeface="Arial"/>
              <a:ea typeface="Arial"/>
              <a:cs typeface="Arial"/>
              <a:sym typeface="Arial"/>
            </a:endParaRP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1"/>
          <p:cNvSpPr/>
          <p:nvPr/>
        </p:nvSpPr>
        <p:spPr>
          <a:xfrm>
            <a:off x="0" y="0"/>
            <a:ext cx="12192000" cy="914400"/>
          </a:xfrm>
          <a:prstGeom prst="rect">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4" name="Google Shape;414;p11"/>
          <p:cNvSpPr txBox="1"/>
          <p:nvPr/>
        </p:nvSpPr>
        <p:spPr>
          <a:xfrm>
            <a:off x="2627827" y="36600"/>
            <a:ext cx="10044000" cy="87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FFFFFF"/>
                </a:solidFill>
                <a:latin typeface="Calibri"/>
                <a:ea typeface="Calibri"/>
                <a:cs typeface="Calibri"/>
                <a:sym typeface="Calibri"/>
              </a:rPr>
              <a:t>MÔ HÌNH XỬ LÝ CHẤT THẢI RẮN</a:t>
            </a:r>
            <a:endParaRPr sz="4000" b="1" i="0" u="none" strike="noStrike" cap="none">
              <a:solidFill>
                <a:srgbClr val="FFFFFF"/>
              </a:solidFill>
              <a:latin typeface="Calibri"/>
              <a:ea typeface="Calibri"/>
              <a:cs typeface="Calibri"/>
              <a:sym typeface="Calibri"/>
            </a:endParaRPr>
          </a:p>
        </p:txBody>
      </p:sp>
      <p:grpSp>
        <p:nvGrpSpPr>
          <p:cNvPr id="415" name="Google Shape;415;p11"/>
          <p:cNvGrpSpPr/>
          <p:nvPr/>
        </p:nvGrpSpPr>
        <p:grpSpPr>
          <a:xfrm>
            <a:off x="599758" y="1367084"/>
            <a:ext cx="11328538" cy="5174155"/>
            <a:chOff x="1974846" y="1256762"/>
            <a:chExt cx="11143556" cy="5174155"/>
          </a:xfrm>
        </p:grpSpPr>
        <p:pic>
          <p:nvPicPr>
            <p:cNvPr id="416" name="Google Shape;416;p11" descr="Set of group of human icon team icon set flat vector illustration"/>
            <p:cNvPicPr preferRelativeResize="0"/>
            <p:nvPr/>
          </p:nvPicPr>
          <p:blipFill rotWithShape="1">
            <a:blip r:embed="rId3">
              <a:alphaModFix/>
            </a:blip>
            <a:srcRect r="65175" b="43438"/>
            <a:stretch/>
          </p:blipFill>
          <p:spPr>
            <a:xfrm>
              <a:off x="11137094" y="4165804"/>
              <a:ext cx="1344180" cy="1234463"/>
            </a:xfrm>
            <a:prstGeom prst="rect">
              <a:avLst/>
            </a:prstGeom>
            <a:solidFill>
              <a:srgbClr val="2F5496"/>
            </a:solidFill>
            <a:ln>
              <a:noFill/>
            </a:ln>
          </p:spPr>
        </p:pic>
        <p:sp>
          <p:nvSpPr>
            <p:cNvPr id="417" name="Google Shape;417;p11"/>
            <p:cNvSpPr txBox="1"/>
            <p:nvPr/>
          </p:nvSpPr>
          <p:spPr>
            <a:xfrm>
              <a:off x="9520527" y="4894425"/>
              <a:ext cx="1555322" cy="10116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Giảm tác động lên môi trường và con người</a:t>
              </a:r>
              <a:endParaRPr sz="1800" b="0" i="0" u="none" strike="noStrike" cap="none">
                <a:solidFill>
                  <a:srgbClr val="000000"/>
                </a:solidFill>
                <a:latin typeface="Arial"/>
                <a:ea typeface="Arial"/>
                <a:cs typeface="Arial"/>
                <a:sym typeface="Arial"/>
              </a:endParaRPr>
            </a:p>
          </p:txBody>
        </p:sp>
        <p:sp>
          <p:nvSpPr>
            <p:cNvPr id="418" name="Google Shape;418;p11"/>
            <p:cNvSpPr/>
            <p:nvPr/>
          </p:nvSpPr>
          <p:spPr>
            <a:xfrm>
              <a:off x="9729054" y="4709933"/>
              <a:ext cx="1187484" cy="181108"/>
            </a:xfrm>
            <a:prstGeom prst="rightArrow">
              <a:avLst>
                <a:gd name="adj1" fmla="val 46537"/>
                <a:gd name="adj2" fmla="val 48067"/>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9" name="Google Shape;419;p11"/>
            <p:cNvSpPr txBox="1"/>
            <p:nvPr/>
          </p:nvSpPr>
          <p:spPr>
            <a:xfrm>
              <a:off x="1974846" y="1303984"/>
              <a:ext cx="1589304" cy="582774"/>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Tro, xỉ  lò nấu kim loại</a:t>
              </a:r>
              <a:endParaRPr sz="1800" b="1" i="0" u="none" strike="noStrike" cap="none">
                <a:solidFill>
                  <a:srgbClr val="000000"/>
                </a:solidFill>
                <a:latin typeface="Arial"/>
                <a:ea typeface="Arial"/>
                <a:cs typeface="Arial"/>
                <a:sym typeface="Arial"/>
              </a:endParaRPr>
            </a:p>
          </p:txBody>
        </p:sp>
        <p:pic>
          <p:nvPicPr>
            <p:cNvPr id="420" name="Google Shape;420;p11"/>
            <p:cNvPicPr preferRelativeResize="0"/>
            <p:nvPr/>
          </p:nvPicPr>
          <p:blipFill rotWithShape="1">
            <a:blip r:embed="rId4">
              <a:alphaModFix/>
            </a:blip>
            <a:srcRect l="-248" r="3475"/>
            <a:stretch/>
          </p:blipFill>
          <p:spPr>
            <a:xfrm>
              <a:off x="6797567" y="1962999"/>
              <a:ext cx="830640" cy="728103"/>
            </a:xfrm>
            <a:prstGeom prst="rect">
              <a:avLst/>
            </a:prstGeom>
            <a:noFill/>
            <a:ln>
              <a:noFill/>
            </a:ln>
          </p:spPr>
        </p:pic>
        <p:sp>
          <p:nvSpPr>
            <p:cNvPr id="421" name="Google Shape;421;p11"/>
            <p:cNvSpPr txBox="1"/>
            <p:nvPr/>
          </p:nvSpPr>
          <p:spPr>
            <a:xfrm>
              <a:off x="3758153" y="1256762"/>
              <a:ext cx="2965800" cy="41123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800"/>
                <a:buFont typeface="Arial"/>
                <a:buNone/>
              </a:pPr>
              <a:r>
                <a:rPr lang="en-US" sz="1800" b="1" i="0" u="none" strike="noStrike" cap="none">
                  <a:solidFill>
                    <a:srgbClr val="01A0AC"/>
                  </a:solidFill>
                  <a:latin typeface="Arial"/>
                  <a:ea typeface="Arial"/>
                  <a:cs typeface="Arial"/>
                  <a:sym typeface="Arial"/>
                </a:rPr>
                <a:t>TẬN DỤNG LÀM NGUYÊN LIỆU, VẬT LIỆU CHO QUÁ TRÌNH SẢN XUẤT KHÁC</a:t>
              </a:r>
              <a:endParaRPr sz="1800" b="1" i="0" u="none" strike="noStrike" cap="none">
                <a:solidFill>
                  <a:srgbClr val="01A0AC"/>
                </a:solidFill>
                <a:latin typeface="Arial"/>
                <a:ea typeface="Arial"/>
                <a:cs typeface="Arial"/>
                <a:sym typeface="Arial"/>
              </a:endParaRPr>
            </a:p>
          </p:txBody>
        </p:sp>
        <p:sp>
          <p:nvSpPr>
            <p:cNvPr id="422" name="Google Shape;422;p11"/>
            <p:cNvSpPr/>
            <p:nvPr/>
          </p:nvSpPr>
          <p:spPr>
            <a:xfrm rot="-1361605">
              <a:off x="3757174" y="4130949"/>
              <a:ext cx="772939" cy="199995"/>
            </a:xfrm>
            <a:prstGeom prst="rightArrow">
              <a:avLst>
                <a:gd name="adj1" fmla="val 46537"/>
                <a:gd name="adj2" fmla="val 48067"/>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3" name="Google Shape;423;p11"/>
            <p:cNvSpPr/>
            <p:nvPr/>
          </p:nvSpPr>
          <p:spPr>
            <a:xfrm rot="10800000" flipH="1">
              <a:off x="3670649" y="2236324"/>
              <a:ext cx="3074240" cy="181454"/>
            </a:xfrm>
            <a:prstGeom prst="rightArrow">
              <a:avLst>
                <a:gd name="adj1" fmla="val 46537"/>
                <a:gd name="adj2" fmla="val 48067"/>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Arial"/>
                <a:ea typeface="Arial"/>
                <a:cs typeface="Arial"/>
                <a:sym typeface="Arial"/>
              </a:endParaRPr>
            </a:p>
          </p:txBody>
        </p:sp>
        <p:sp>
          <p:nvSpPr>
            <p:cNvPr id="424" name="Google Shape;424;p11"/>
            <p:cNvSpPr/>
            <p:nvPr/>
          </p:nvSpPr>
          <p:spPr>
            <a:xfrm rot="5400000">
              <a:off x="1945156" y="3547535"/>
              <a:ext cx="1662498" cy="217256"/>
            </a:xfrm>
            <a:prstGeom prst="rightArrow">
              <a:avLst>
                <a:gd name="adj1" fmla="val 46537"/>
                <a:gd name="adj2" fmla="val 48067"/>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5" name="Google Shape;425;p11"/>
            <p:cNvSpPr/>
            <p:nvPr/>
          </p:nvSpPr>
          <p:spPr>
            <a:xfrm>
              <a:off x="3758153" y="4771703"/>
              <a:ext cx="771000" cy="200400"/>
            </a:xfrm>
            <a:prstGeom prst="rightArrow">
              <a:avLst>
                <a:gd name="adj1" fmla="val 46537"/>
                <a:gd name="adj2" fmla="val 48067"/>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Arial"/>
                <a:ea typeface="Arial"/>
                <a:cs typeface="Arial"/>
                <a:sym typeface="Arial"/>
              </a:endParaRPr>
            </a:p>
          </p:txBody>
        </p:sp>
        <p:sp>
          <p:nvSpPr>
            <p:cNvPr id="426" name="Google Shape;426;p11"/>
            <p:cNvSpPr txBox="1"/>
            <p:nvPr/>
          </p:nvSpPr>
          <p:spPr>
            <a:xfrm>
              <a:off x="8632296" y="4462335"/>
              <a:ext cx="1035513" cy="77071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01A0AC"/>
                  </a:solidFill>
                  <a:latin typeface="Arial"/>
                  <a:ea typeface="Arial"/>
                  <a:cs typeface="Arial"/>
                  <a:sym typeface="Arial"/>
                </a:rPr>
                <a:t>Chôn lấp</a:t>
              </a:r>
              <a:endParaRPr sz="2400" b="1" i="0" u="none" strike="noStrike" cap="none">
                <a:solidFill>
                  <a:srgbClr val="01A0AC"/>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427" name="Google Shape;427;p11"/>
            <p:cNvSpPr txBox="1"/>
            <p:nvPr/>
          </p:nvSpPr>
          <p:spPr>
            <a:xfrm>
              <a:off x="8507259" y="1460758"/>
              <a:ext cx="4084347" cy="4260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Nguyên liệu thiêu kết trong luyện kim</a:t>
              </a:r>
              <a:endParaRPr sz="1800" b="0" i="0" u="none" strike="noStrike" cap="none">
                <a:solidFill>
                  <a:schemeClr val="dk1"/>
                </a:solidFill>
                <a:latin typeface="Arial"/>
                <a:ea typeface="Arial"/>
                <a:cs typeface="Arial"/>
                <a:sym typeface="Arial"/>
              </a:endParaRPr>
            </a:p>
          </p:txBody>
        </p:sp>
        <p:sp>
          <p:nvSpPr>
            <p:cNvPr id="428" name="Google Shape;428;p11"/>
            <p:cNvSpPr/>
            <p:nvPr/>
          </p:nvSpPr>
          <p:spPr>
            <a:xfrm rot="-1262768">
              <a:off x="7634372" y="1700230"/>
              <a:ext cx="887013" cy="203022"/>
            </a:xfrm>
            <a:prstGeom prst="rightArrow">
              <a:avLst>
                <a:gd name="adj1" fmla="val 46537"/>
                <a:gd name="adj2" fmla="val 48067"/>
              </a:avLst>
            </a:pr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Arial"/>
                <a:ea typeface="Arial"/>
                <a:cs typeface="Arial"/>
                <a:sym typeface="Arial"/>
              </a:endParaRPr>
            </a:p>
          </p:txBody>
        </p:sp>
        <p:sp>
          <p:nvSpPr>
            <p:cNvPr id="429" name="Google Shape;429;p11"/>
            <p:cNvSpPr/>
            <p:nvPr/>
          </p:nvSpPr>
          <p:spPr>
            <a:xfrm rot="10800000" flipH="1">
              <a:off x="7701944" y="2131383"/>
              <a:ext cx="830640" cy="131848"/>
            </a:xfrm>
            <a:prstGeom prst="rightArrow">
              <a:avLst>
                <a:gd name="adj1" fmla="val 46537"/>
                <a:gd name="adj2" fmla="val 48067"/>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Arial"/>
                <a:ea typeface="Arial"/>
                <a:cs typeface="Arial"/>
                <a:sym typeface="Arial"/>
              </a:endParaRPr>
            </a:p>
          </p:txBody>
        </p:sp>
        <p:sp>
          <p:nvSpPr>
            <p:cNvPr id="430" name="Google Shape;430;p11"/>
            <p:cNvSpPr/>
            <p:nvPr/>
          </p:nvSpPr>
          <p:spPr>
            <a:xfrm rot="-9950304" flipH="1">
              <a:off x="7653613" y="2525475"/>
              <a:ext cx="831366" cy="131845"/>
            </a:xfrm>
            <a:prstGeom prst="rightArrow">
              <a:avLst>
                <a:gd name="adj1" fmla="val 46537"/>
                <a:gd name="adj2" fmla="val 48067"/>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Arial"/>
                <a:ea typeface="Arial"/>
                <a:cs typeface="Arial"/>
                <a:sym typeface="Arial"/>
              </a:endParaRPr>
            </a:p>
          </p:txBody>
        </p:sp>
        <p:sp>
          <p:nvSpPr>
            <p:cNvPr id="431" name="Google Shape;431;p11"/>
            <p:cNvSpPr txBox="1"/>
            <p:nvPr/>
          </p:nvSpPr>
          <p:spPr>
            <a:xfrm>
              <a:off x="8528253" y="1981744"/>
              <a:ext cx="4590149"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Vật liệu trong giao thông và công trình thủy</a:t>
              </a:r>
              <a:endParaRPr sz="1800" b="0" i="0" u="none" strike="noStrike" cap="none">
                <a:solidFill>
                  <a:schemeClr val="dk1"/>
                </a:solidFill>
                <a:latin typeface="Arial"/>
                <a:ea typeface="Arial"/>
                <a:cs typeface="Arial"/>
                <a:sym typeface="Arial"/>
              </a:endParaRPr>
            </a:p>
          </p:txBody>
        </p:sp>
        <p:sp>
          <p:nvSpPr>
            <p:cNvPr id="432" name="Google Shape;432;p11"/>
            <p:cNvSpPr txBox="1"/>
            <p:nvPr/>
          </p:nvSpPr>
          <p:spPr>
            <a:xfrm>
              <a:off x="8543734" y="2564101"/>
              <a:ext cx="4244100"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Nguyên liệu phụ trong sản xuất xi măng</a:t>
              </a:r>
              <a:endParaRPr sz="1800" b="0" i="0" u="none" strike="noStrike" cap="none">
                <a:solidFill>
                  <a:srgbClr val="000000"/>
                </a:solidFill>
                <a:latin typeface="Arial"/>
                <a:ea typeface="Arial"/>
                <a:cs typeface="Arial"/>
                <a:sym typeface="Arial"/>
              </a:endParaRPr>
            </a:p>
          </p:txBody>
        </p:sp>
        <p:sp>
          <p:nvSpPr>
            <p:cNvPr id="433" name="Google Shape;433;p11"/>
            <p:cNvSpPr txBox="1"/>
            <p:nvPr/>
          </p:nvSpPr>
          <p:spPr>
            <a:xfrm>
              <a:off x="2045335" y="4528339"/>
              <a:ext cx="184589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1A0AC"/>
                  </a:solidFill>
                  <a:latin typeface="Arial"/>
                  <a:ea typeface="Arial"/>
                  <a:cs typeface="Arial"/>
                  <a:sym typeface="Arial"/>
                </a:rPr>
                <a:t>XỬ LÝ CHẤT THẢI RẮN</a:t>
              </a:r>
              <a:endParaRPr sz="2400" b="1" i="0" u="none" strike="noStrike" cap="none">
                <a:solidFill>
                  <a:srgbClr val="01A0AC"/>
                </a:solidFill>
                <a:latin typeface="Arial"/>
                <a:ea typeface="Arial"/>
                <a:cs typeface="Arial"/>
                <a:sym typeface="Arial"/>
              </a:endParaRPr>
            </a:p>
          </p:txBody>
        </p:sp>
        <p:sp>
          <p:nvSpPr>
            <p:cNvPr id="434" name="Google Shape;434;p11"/>
            <p:cNvSpPr/>
            <p:nvPr/>
          </p:nvSpPr>
          <p:spPr>
            <a:xfrm rot="1363351">
              <a:off x="3757248" y="5400917"/>
              <a:ext cx="772778" cy="213423"/>
            </a:xfrm>
            <a:prstGeom prst="rightArrow">
              <a:avLst>
                <a:gd name="adj1" fmla="val 46537"/>
                <a:gd name="adj2" fmla="val 48067"/>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Arial"/>
                <a:ea typeface="Arial"/>
                <a:cs typeface="Arial"/>
                <a:sym typeface="Arial"/>
              </a:endParaRPr>
            </a:p>
          </p:txBody>
        </p:sp>
        <p:sp>
          <p:nvSpPr>
            <p:cNvPr id="435" name="Google Shape;435;p11"/>
            <p:cNvSpPr txBox="1"/>
            <p:nvPr/>
          </p:nvSpPr>
          <p:spPr>
            <a:xfrm>
              <a:off x="4464989" y="3705278"/>
              <a:ext cx="3500303"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Giảm thể tích cơ học (nén, ép).</a:t>
              </a:r>
              <a:endParaRPr sz="1800" b="0" i="0" u="none" strike="noStrike" cap="none">
                <a:solidFill>
                  <a:srgbClr val="000000"/>
                </a:solidFill>
                <a:latin typeface="Arial"/>
                <a:ea typeface="Arial"/>
                <a:cs typeface="Arial"/>
                <a:sym typeface="Arial"/>
              </a:endParaRPr>
            </a:p>
          </p:txBody>
        </p:sp>
        <p:sp>
          <p:nvSpPr>
            <p:cNvPr id="436" name="Google Shape;436;p11"/>
            <p:cNvSpPr txBox="1"/>
            <p:nvPr/>
          </p:nvSpPr>
          <p:spPr>
            <a:xfrm>
              <a:off x="4464989" y="4189086"/>
              <a:ext cx="3066900" cy="13387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Giảm bớt tính độc hại của chất thải rắn (phối trộn thêm nguyên liệu).</a:t>
              </a:r>
              <a:endParaRPr sz="1800" b="0" i="0" u="none" strike="noStrike" cap="none">
                <a:solidFill>
                  <a:srgbClr val="000000"/>
                </a:solidFill>
                <a:latin typeface="Arial"/>
                <a:ea typeface="Arial"/>
                <a:cs typeface="Arial"/>
                <a:sym typeface="Arial"/>
              </a:endParaRPr>
            </a:p>
          </p:txBody>
        </p:sp>
        <p:sp>
          <p:nvSpPr>
            <p:cNvPr id="437" name="Google Shape;437;p11"/>
            <p:cNvSpPr txBox="1"/>
            <p:nvPr/>
          </p:nvSpPr>
          <p:spPr>
            <a:xfrm>
              <a:off x="4484028" y="5507628"/>
              <a:ext cx="32919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Làm khô và khử nước (giảm độ ẩm)</a:t>
              </a:r>
              <a:endParaRPr sz="1800" b="0" i="0" u="none" strike="noStrike" cap="none">
                <a:solidFill>
                  <a:srgbClr val="000000"/>
                </a:solidFill>
                <a:latin typeface="Arial"/>
                <a:ea typeface="Arial"/>
                <a:cs typeface="Arial"/>
                <a:sym typeface="Arial"/>
              </a:endParaRPr>
            </a:p>
          </p:txBody>
        </p:sp>
        <p:sp>
          <p:nvSpPr>
            <p:cNvPr id="438" name="Google Shape;438;p11"/>
            <p:cNvSpPr/>
            <p:nvPr/>
          </p:nvSpPr>
          <p:spPr>
            <a:xfrm>
              <a:off x="7617051" y="4709934"/>
              <a:ext cx="1060587" cy="254354"/>
            </a:xfrm>
            <a:prstGeom prst="rightArrow">
              <a:avLst>
                <a:gd name="adj1" fmla="val 46537"/>
                <a:gd name="adj2" fmla="val 48067"/>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Arial"/>
                <a:ea typeface="Arial"/>
                <a:cs typeface="Arial"/>
                <a:sym typeface="Arial"/>
              </a:endParaRPr>
            </a:p>
          </p:txBody>
        </p:sp>
        <p:sp>
          <p:nvSpPr>
            <p:cNvPr id="439" name="Google Shape;439;p11"/>
            <p:cNvSpPr/>
            <p:nvPr/>
          </p:nvSpPr>
          <p:spPr>
            <a:xfrm rot="1443832">
              <a:off x="7607907" y="4193708"/>
              <a:ext cx="1106310" cy="229182"/>
            </a:xfrm>
            <a:prstGeom prst="rightArrow">
              <a:avLst>
                <a:gd name="adj1" fmla="val 46537"/>
                <a:gd name="adj2" fmla="val 48067"/>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Arial"/>
                <a:ea typeface="Arial"/>
                <a:cs typeface="Arial"/>
                <a:sym typeface="Arial"/>
              </a:endParaRPr>
            </a:p>
          </p:txBody>
        </p:sp>
        <p:pic>
          <p:nvPicPr>
            <p:cNvPr id="440" name="Google Shape;440;p11"/>
            <p:cNvPicPr preferRelativeResize="0"/>
            <p:nvPr/>
          </p:nvPicPr>
          <p:blipFill rotWithShape="1">
            <a:blip r:embed="rId5">
              <a:alphaModFix/>
            </a:blip>
            <a:srcRect/>
            <a:stretch/>
          </p:blipFill>
          <p:spPr>
            <a:xfrm>
              <a:off x="2011765" y="2038263"/>
              <a:ext cx="1571814" cy="1280191"/>
            </a:xfrm>
            <a:prstGeom prst="rect">
              <a:avLst/>
            </a:prstGeom>
            <a:noFill/>
            <a:ln>
              <a:noFill/>
            </a:ln>
          </p:spPr>
        </p:pic>
      </p:grpSp>
      <p:sp>
        <p:nvSpPr>
          <p:cNvPr id="441" name="Google Shape;441;p11"/>
          <p:cNvSpPr/>
          <p:nvPr/>
        </p:nvSpPr>
        <p:spPr>
          <a:xfrm rot="-1584472">
            <a:off x="6331297" y="5425804"/>
            <a:ext cx="1166160" cy="254154"/>
          </a:xfrm>
          <a:prstGeom prst="rightArrow">
            <a:avLst>
              <a:gd name="adj1" fmla="val 46537"/>
              <a:gd name="adj2" fmla="val 48067"/>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A57DAC43-93E7-325C-C91E-A9B153B41108}"/>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4FAEDD50-A9A0-A2E4-6720-CBA5BFEBA2B8}"/>
              </a:ext>
            </a:extLst>
          </p:cNvPr>
          <p:cNvSpPr txBox="1">
            <a:spLocks noGrp="1"/>
          </p:cNvSpPr>
          <p:nvPr>
            <p:ph type="ctrTitle"/>
          </p:nvPr>
        </p:nvSpPr>
        <p:spPr>
          <a:xfrm>
            <a:off x="247118" y="299747"/>
            <a:ext cx="8587166" cy="6500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sz="3200" dirty="0"/>
              <a:t>I. </a:t>
            </a:r>
            <a:r>
              <a:rPr lang="en-US" sz="3200" dirty="0" err="1"/>
              <a:t>Giới</a:t>
            </a:r>
            <a:r>
              <a:rPr lang="en-US" sz="3200" dirty="0"/>
              <a:t> </a:t>
            </a:r>
            <a:r>
              <a:rPr lang="en-US" sz="3200" dirty="0" err="1"/>
              <a:t>thiệu</a:t>
            </a:r>
            <a:r>
              <a:rPr lang="en-US" sz="3200" dirty="0"/>
              <a:t> </a:t>
            </a:r>
            <a:r>
              <a:rPr lang="en-US" sz="3200" dirty="0" err="1"/>
              <a:t>chung</a:t>
            </a:r>
            <a:r>
              <a:rPr lang="en-US" sz="3200" dirty="0"/>
              <a:t> </a:t>
            </a:r>
            <a:r>
              <a:rPr lang="en-US" sz="3200" dirty="0" err="1"/>
              <a:t>làng</a:t>
            </a:r>
            <a:r>
              <a:rPr lang="en-US" sz="3200" dirty="0"/>
              <a:t> </a:t>
            </a:r>
            <a:r>
              <a:rPr lang="en-US" sz="3200" dirty="0" err="1"/>
              <a:t>nghề</a:t>
            </a:r>
            <a:r>
              <a:rPr lang="en-US" sz="3200" dirty="0"/>
              <a:t> Việt Nam</a:t>
            </a:r>
            <a:endParaRPr sz="3200" dirty="0"/>
          </a:p>
        </p:txBody>
      </p:sp>
      <p:sp>
        <p:nvSpPr>
          <p:cNvPr id="236" name="Google Shape;236;p1">
            <a:extLst>
              <a:ext uri="{FF2B5EF4-FFF2-40B4-BE49-F238E27FC236}">
                <a16:creationId xmlns:a16="http://schemas.microsoft.com/office/drawing/2014/main" id="{C4D2D143-A2EA-4878-224C-C48034974D8B}"/>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0BDA838D-EE50-5803-2732-492D36333DB8}"/>
              </a:ext>
            </a:extLst>
          </p:cNvPr>
          <p:cNvSpPr txBox="1"/>
          <p:nvPr/>
        </p:nvSpPr>
        <p:spPr>
          <a:xfrm>
            <a:off x="1132113" y="1235127"/>
            <a:ext cx="10479316" cy="2687210"/>
          </a:xfrm>
          <a:prstGeom prst="rect">
            <a:avLst/>
          </a:prstGeom>
          <a:noFill/>
        </p:spPr>
        <p:txBody>
          <a:bodyPr wrap="square">
            <a:spAutoFit/>
          </a:bodyPr>
          <a:lstStyle/>
          <a:p>
            <a:pPr indent="457200" algn="just">
              <a:lnSpc>
                <a:spcPct val="130000"/>
              </a:lnSpc>
              <a:spcBef>
                <a:spcPts val="300"/>
              </a:spcBef>
              <a:spcAft>
                <a:spcPts val="300"/>
              </a:spcAft>
            </a:pPr>
            <a:r>
              <a:rPr lang="en-US" sz="2200" b="1" dirty="0" err="1">
                <a:solidFill>
                  <a:srgbClr val="000000"/>
                </a:solidFill>
                <a:effectLst/>
                <a:latin typeface="+mn-lt"/>
                <a:ea typeface="Times New Roman" panose="02020603050405020304" pitchFamily="18" charset="0"/>
                <a:cs typeface="Times New Roman" panose="02020603050405020304" pitchFamily="18" charset="0"/>
              </a:rPr>
              <a:t>Làng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nghề</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một</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đơn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vị</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hành</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chính</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cổ</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xưa</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mà</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cũng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có</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nghĩa</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nơi</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quần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cư</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đông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người</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sinh</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hoạt</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có</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tổ</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chức</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kỉ</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cương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tập</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quán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riêng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theo</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nghĩa</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rộng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Làng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nghề</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không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những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làng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sống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chuyên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nghề</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mà</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cũng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hàm</a:t>
            </a:r>
            <a:r>
              <a:rPr lang="en-US" sz="2200" b="1" dirty="0">
                <a:solidFill>
                  <a:srgbClr val="000000"/>
                </a:solidFill>
                <a:effectLst/>
                <a:latin typeface="+mn-lt"/>
                <a:ea typeface="Times New Roman" panose="02020603050405020304" pitchFamily="18" charset="0"/>
                <a:cs typeface="Times New Roman" panose="02020603050405020304" pitchFamily="18" charset="0"/>
              </a:rPr>
              <a:t> ý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những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người</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cùng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nghề</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sống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hợp</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quần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để</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phát</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triển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công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ăn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việc</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làm</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Cơ</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sở</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vững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chắc</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các</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làng</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nghề</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sự</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vừa</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làm</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ăn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tập</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thể</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vừa</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phát</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triển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kinh</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tế</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vừa</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giữ</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gìn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bản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sắc</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dân</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tộc</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các</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cá</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biệt</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địa</a:t>
            </a:r>
            <a:r>
              <a:rPr lang="en-US" sz="2200" b="1" dirty="0">
                <a:solidFill>
                  <a:srgbClr val="000000"/>
                </a:solidFill>
                <a:effectLst/>
                <a:latin typeface="+mn-lt"/>
                <a:ea typeface="Times New Roman" panose="02020603050405020304" pitchFamily="18" charset="0"/>
                <a:cs typeface="Times New Roman" panose="02020603050405020304" pitchFamily="18" charset="0"/>
              </a:rPr>
              <a:t> </a:t>
            </a:r>
            <a:r>
              <a:rPr lang="en-US" sz="2200" b="1" dirty="0" err="1">
                <a:solidFill>
                  <a:srgbClr val="000000"/>
                </a:solidFill>
                <a:effectLst/>
                <a:latin typeface="+mn-lt"/>
                <a:ea typeface="Times New Roman" panose="02020603050405020304" pitchFamily="18" charset="0"/>
                <a:cs typeface="Times New Roman" panose="02020603050405020304" pitchFamily="18" charset="0"/>
              </a:rPr>
              <a:t>phương</a:t>
            </a:r>
            <a:endParaRPr lang="en-US" sz="2200" b="1"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4034468-440C-2FBB-A053-630FAE853772}"/>
              </a:ext>
            </a:extLst>
          </p:cNvPr>
          <p:cNvSpPr txBox="1"/>
          <p:nvPr/>
        </p:nvSpPr>
        <p:spPr>
          <a:xfrm>
            <a:off x="1132112" y="4434595"/>
            <a:ext cx="10479315" cy="2123658"/>
          </a:xfrm>
          <a:prstGeom prst="rect">
            <a:avLst/>
          </a:prstGeom>
          <a:noFill/>
        </p:spPr>
        <p:txBody>
          <a:bodyPr wrap="square">
            <a:spAutoFit/>
          </a:bodyPr>
          <a:lstStyle/>
          <a:p>
            <a:pPr algn="just"/>
            <a:r>
              <a:rPr lang="vi-VN" sz="2200" b="1" dirty="0">
                <a:latin typeface="+mn-lt"/>
                <a:cs typeface="Times New Roman" panose="02020603050405020304" pitchFamily="18" charset="0"/>
              </a:rPr>
              <a:t>Làng nghề truyền thống</a:t>
            </a:r>
            <a:r>
              <a:rPr lang="en-US" sz="2200" b="1" dirty="0">
                <a:latin typeface="+mn-lt"/>
                <a:cs typeface="Times New Roman" panose="02020603050405020304" pitchFamily="18" charset="0"/>
              </a:rPr>
              <a:t>:</a:t>
            </a:r>
            <a:r>
              <a:rPr lang="vi-VN" sz="2200" b="1" dirty="0">
                <a:latin typeface="+mn-lt"/>
                <a:cs typeface="Times New Roman" panose="02020603050405020304" pitchFamily="18" charset="0"/>
              </a:rPr>
              <a:t> là nơi có nghề thủ công được lưu truyền lâu đời, gắn bó với đời sống người dân. Dù làm nông hay nghề phụ, người dân vẫn duy trì nghề chính với thợ lành nghề, quy trình ổn định và sản phẩm mang tính mỹ nghệ, tiêu thụ trong nước và xuất khẩu. Làng nghề còn là không gian văn hóa, nơi truyền dạy nghề qua nhiều thế hệ, thường tổ chức theo phường hội, có hương ước và sự gắn kết cộng đồng cao.</a:t>
            </a:r>
            <a:endParaRPr lang="en-US" sz="2200" b="1" dirty="0">
              <a:latin typeface="+mn-lt"/>
              <a:cs typeface="Times New Roman" panose="02020603050405020304" pitchFamily="18" charset="0"/>
            </a:endParaRPr>
          </a:p>
        </p:txBody>
      </p:sp>
    </p:spTree>
    <p:extLst>
      <p:ext uri="{BB962C8B-B14F-4D97-AF65-F5344CB8AC3E}">
        <p14:creationId xmlns:p14="http://schemas.microsoft.com/office/powerpoint/2010/main" val="2516790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25227051959_1_122"/>
          <p:cNvSpPr/>
          <p:nvPr/>
        </p:nvSpPr>
        <p:spPr>
          <a:xfrm>
            <a:off x="0" y="0"/>
            <a:ext cx="12192000" cy="914400"/>
          </a:xfrm>
          <a:prstGeom prst="rect">
            <a:avLst/>
          </a:prstGeom>
          <a:solidFill>
            <a:srgbClr val="00AEE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g25227051959_1_122"/>
          <p:cNvSpPr txBox="1"/>
          <p:nvPr/>
        </p:nvSpPr>
        <p:spPr>
          <a:xfrm>
            <a:off x="1466847" y="129790"/>
            <a:ext cx="10044000" cy="87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FFFFFF"/>
                </a:solidFill>
                <a:latin typeface="Calibri"/>
                <a:ea typeface="Calibri"/>
                <a:cs typeface="Calibri"/>
                <a:sym typeface="Calibri"/>
              </a:rPr>
              <a:t>MÔ HÌNH XỬ LÝ NƯỚC THẢI CHỨA KIM LOẠI</a:t>
            </a:r>
            <a:endParaRPr sz="4000" b="1" i="0" u="none" strike="noStrike" cap="none">
              <a:solidFill>
                <a:srgbClr val="FFFFFF"/>
              </a:solidFill>
              <a:latin typeface="Calibri"/>
              <a:ea typeface="Calibri"/>
              <a:cs typeface="Calibri"/>
              <a:sym typeface="Calibri"/>
            </a:endParaRPr>
          </a:p>
        </p:txBody>
      </p:sp>
      <p:sp>
        <p:nvSpPr>
          <p:cNvPr id="448" name="Google Shape;448;g25227051959_1_122"/>
          <p:cNvSpPr/>
          <p:nvPr/>
        </p:nvSpPr>
        <p:spPr>
          <a:xfrm>
            <a:off x="7546047" y="1833548"/>
            <a:ext cx="3964800" cy="2920121"/>
          </a:xfrm>
          <a:prstGeom prst="rect">
            <a:avLst/>
          </a:prstGeom>
          <a:noFill/>
          <a:ln>
            <a:noFill/>
          </a:ln>
        </p:spPr>
        <p:txBody>
          <a:bodyPr spcFirstLastPara="1" wrap="square" lIns="91425" tIns="45700" rIns="91425" bIns="45700" anchor="t" anchorCtr="0">
            <a:noAutofit/>
          </a:bodyPr>
          <a:lstStyle/>
          <a:p>
            <a:pPr marL="248602" marR="0" lvl="0" indent="-235902" algn="just" rtl="0">
              <a:lnSpc>
                <a:spcPct val="100000"/>
              </a:lnSpc>
              <a:spcBef>
                <a:spcPts val="0"/>
              </a:spcBef>
              <a:spcAft>
                <a:spcPts val="0"/>
              </a:spcAft>
              <a:buClr>
                <a:schemeClr val="dk1"/>
              </a:buClr>
              <a:buSzPts val="1600"/>
              <a:buFont typeface="Arial"/>
              <a:buChar char="•"/>
            </a:pPr>
            <a:r>
              <a:rPr lang="en-US" sz="2200" b="0" i="0" u="none" strike="noStrike" cap="none">
                <a:solidFill>
                  <a:schemeClr val="dk1"/>
                </a:solidFill>
                <a:latin typeface="Arial"/>
                <a:ea typeface="Arial"/>
                <a:cs typeface="Arial"/>
                <a:sym typeface="Arial"/>
              </a:rPr>
              <a:t>Mô hình ví dụ xử lý nước thải chứa kim loại nặng theo phương pháp xử lý hóa lý được điều chỉnh phù hợp với quy mô nhỏ- vừa – lớn để dễ triển khai nhân rộng.</a:t>
            </a:r>
            <a:endParaRPr sz="1200" b="0" i="0" u="none" strike="noStrike" cap="none">
              <a:solidFill>
                <a:srgbClr val="000000"/>
              </a:solidFill>
              <a:latin typeface="Arial"/>
              <a:ea typeface="Arial"/>
              <a:cs typeface="Arial"/>
              <a:sym typeface="Arial"/>
            </a:endParaRPr>
          </a:p>
          <a:p>
            <a:pPr marL="248602" marR="0" lvl="0" indent="-134302" algn="just" rtl="0">
              <a:lnSpc>
                <a:spcPct val="100000"/>
              </a:lnSpc>
              <a:spcBef>
                <a:spcPts val="0"/>
              </a:spcBef>
              <a:spcAft>
                <a:spcPts val="0"/>
              </a:spcAft>
              <a:buClr>
                <a:schemeClr val="dk1"/>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449" name="Google Shape;449;g25227051959_1_122"/>
          <p:cNvPicPr preferRelativeResize="0"/>
          <p:nvPr/>
        </p:nvPicPr>
        <p:blipFill rotWithShape="1">
          <a:blip r:embed="rId3">
            <a:alphaModFix/>
          </a:blip>
          <a:srcRect b="19929"/>
          <a:stretch/>
        </p:blipFill>
        <p:spPr>
          <a:xfrm>
            <a:off x="681153" y="1137380"/>
            <a:ext cx="7186424" cy="5396841"/>
          </a:xfrm>
          <a:prstGeom prst="rect">
            <a:avLst/>
          </a:prstGeom>
          <a:noFill/>
          <a:ln>
            <a:noFill/>
          </a:ln>
        </p:spPr>
      </p:pic>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2"/>
          <p:cNvSpPr/>
          <p:nvPr/>
        </p:nvSpPr>
        <p:spPr>
          <a:xfrm>
            <a:off x="0" y="0"/>
            <a:ext cx="12192000" cy="914400"/>
          </a:xfrm>
          <a:prstGeom prst="rect">
            <a:avLst/>
          </a:prstGeom>
          <a:solidFill>
            <a:srgbClr val="00519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5" name="Google Shape;455;p12"/>
          <p:cNvSpPr txBox="1"/>
          <p:nvPr/>
        </p:nvSpPr>
        <p:spPr>
          <a:xfrm>
            <a:off x="3524248" y="36671"/>
            <a:ext cx="5629200" cy="87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FFFFFF"/>
                </a:solidFill>
                <a:latin typeface="Calibri"/>
                <a:ea typeface="Calibri"/>
                <a:cs typeface="Calibri"/>
                <a:sym typeface="Calibri"/>
              </a:rPr>
              <a:t>MÔ HÌNH XỬ LÝ KHÍ THẢI</a:t>
            </a:r>
            <a:endParaRPr sz="1400" b="0" i="0" u="none" strike="noStrike" cap="none">
              <a:solidFill>
                <a:srgbClr val="000000"/>
              </a:solidFill>
              <a:latin typeface="Arial"/>
              <a:ea typeface="Arial"/>
              <a:cs typeface="Arial"/>
              <a:sym typeface="Arial"/>
            </a:endParaRPr>
          </a:p>
        </p:txBody>
      </p:sp>
      <p:sp>
        <p:nvSpPr>
          <p:cNvPr id="456" name="Google Shape;456;p12"/>
          <p:cNvSpPr txBox="1"/>
          <p:nvPr/>
        </p:nvSpPr>
        <p:spPr>
          <a:xfrm>
            <a:off x="876009" y="1640124"/>
            <a:ext cx="5296477" cy="24621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Mô hình ví dụ: xử lý khí thải bằng tháp hấp thụ đặt trên đỉnh ống khói: phù hợp với quy mô từ nhỏ đến vừa: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000000"/>
                </a:solidFill>
                <a:latin typeface="Arial"/>
                <a:ea typeface="Arial"/>
                <a:cs typeface="Arial"/>
                <a:sym typeface="Arial"/>
              </a:rPr>
              <a:t>Không can thiệp và ảnh hưởng nhiều đến sản xuất</a:t>
            </a:r>
            <a:endParaRPr sz="20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000000"/>
                </a:solidFill>
                <a:latin typeface="Arial"/>
                <a:ea typeface="Arial"/>
                <a:cs typeface="Arial"/>
                <a:sym typeface="Arial"/>
              </a:rPr>
              <a:t>Khả thi kỹ thuật cao</a:t>
            </a:r>
            <a:endParaRPr sz="20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000000"/>
                </a:solidFill>
                <a:latin typeface="Arial"/>
                <a:ea typeface="Arial"/>
                <a:cs typeface="Arial"/>
                <a:sym typeface="Arial"/>
              </a:rPr>
              <a:t>Vận hành đơn giản, tốn ít năng lượng</a:t>
            </a:r>
            <a:endParaRPr sz="2000" b="0" i="0" u="none" strike="noStrike" cap="none">
              <a:solidFill>
                <a:srgbClr val="000000"/>
              </a:solidFill>
              <a:latin typeface="Arial"/>
              <a:ea typeface="Arial"/>
              <a:cs typeface="Arial"/>
              <a:sym typeface="Arial"/>
            </a:endParaRPr>
          </a:p>
        </p:txBody>
      </p:sp>
      <p:pic>
        <p:nvPicPr>
          <p:cNvPr id="457" name="Google Shape;457;p12"/>
          <p:cNvPicPr preferRelativeResize="0"/>
          <p:nvPr/>
        </p:nvPicPr>
        <p:blipFill rotWithShape="1">
          <a:blip r:embed="rId3">
            <a:alphaModFix/>
          </a:blip>
          <a:srcRect/>
          <a:stretch/>
        </p:blipFill>
        <p:spPr>
          <a:xfrm>
            <a:off x="6969580" y="1106421"/>
            <a:ext cx="3981682" cy="5638730"/>
          </a:xfrm>
          <a:prstGeom prst="rect">
            <a:avLst/>
          </a:prstGeom>
          <a:noFill/>
          <a:ln>
            <a:noFill/>
          </a:ln>
        </p:spPr>
      </p:pic>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29538a9cec_1_0"/>
          <p:cNvSpPr/>
          <p:nvPr/>
        </p:nvSpPr>
        <p:spPr>
          <a:xfrm>
            <a:off x="8725261" y="5285129"/>
            <a:ext cx="2502362" cy="120238"/>
          </a:xfrm>
          <a:custGeom>
            <a:avLst/>
            <a:gdLst/>
            <a:ahLst/>
            <a:cxnLst/>
            <a:rect l="l" t="t" r="r" b="b"/>
            <a:pathLst>
              <a:path w="3143" h="283" extrusionOk="0">
                <a:moveTo>
                  <a:pt x="3142" y="0"/>
                </a:moveTo>
                <a:lnTo>
                  <a:pt x="0" y="0"/>
                </a:lnTo>
                <a:lnTo>
                  <a:pt x="0" y="282"/>
                </a:lnTo>
                <a:lnTo>
                  <a:pt x="3142" y="282"/>
                </a:lnTo>
                <a:lnTo>
                  <a:pt x="3142" y="0"/>
                </a:lnTo>
              </a:path>
            </a:pathLst>
          </a:custGeom>
          <a:solidFill>
            <a:srgbClr val="FFFF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404040"/>
              </a:solidFill>
              <a:latin typeface="Arial"/>
              <a:ea typeface="Arial"/>
              <a:cs typeface="Arial"/>
              <a:sym typeface="Arial"/>
            </a:endParaRPr>
          </a:p>
        </p:txBody>
      </p:sp>
      <p:sp>
        <p:nvSpPr>
          <p:cNvPr id="474" name="Google Shape;474;g229538a9cec_1_0"/>
          <p:cNvSpPr/>
          <p:nvPr/>
        </p:nvSpPr>
        <p:spPr>
          <a:xfrm>
            <a:off x="4454179" y="1518199"/>
            <a:ext cx="6901543" cy="3718084"/>
          </a:xfrm>
          <a:custGeom>
            <a:avLst/>
            <a:gdLst/>
            <a:ahLst/>
            <a:cxnLst/>
            <a:rect l="l" t="t" r="r" b="b"/>
            <a:pathLst>
              <a:path w="698" h="439" extrusionOk="0">
                <a:moveTo>
                  <a:pt x="294" y="84"/>
                </a:moveTo>
                <a:cubicBezTo>
                  <a:pt x="378" y="12"/>
                  <a:pt x="447" y="96"/>
                  <a:pt x="447" y="96"/>
                </a:cubicBezTo>
                <a:cubicBezTo>
                  <a:pt x="564" y="27"/>
                  <a:pt x="603" y="145"/>
                  <a:pt x="603" y="145"/>
                </a:cubicBezTo>
                <a:cubicBezTo>
                  <a:pt x="603" y="145"/>
                  <a:pt x="698" y="153"/>
                  <a:pt x="686" y="248"/>
                </a:cubicBezTo>
                <a:cubicBezTo>
                  <a:pt x="674" y="343"/>
                  <a:pt x="578" y="327"/>
                  <a:pt x="578" y="327"/>
                </a:cubicBezTo>
                <a:cubicBezTo>
                  <a:pt x="512" y="419"/>
                  <a:pt x="431" y="359"/>
                  <a:pt x="431" y="359"/>
                </a:cubicBezTo>
                <a:cubicBezTo>
                  <a:pt x="340" y="439"/>
                  <a:pt x="275" y="354"/>
                  <a:pt x="275" y="354"/>
                </a:cubicBezTo>
                <a:cubicBezTo>
                  <a:pt x="183" y="419"/>
                  <a:pt x="125" y="337"/>
                  <a:pt x="125" y="337"/>
                </a:cubicBezTo>
                <a:cubicBezTo>
                  <a:pt x="125" y="337"/>
                  <a:pt x="18" y="354"/>
                  <a:pt x="8" y="241"/>
                </a:cubicBezTo>
                <a:cubicBezTo>
                  <a:pt x="0" y="135"/>
                  <a:pt x="125" y="145"/>
                  <a:pt x="125" y="145"/>
                </a:cubicBezTo>
                <a:cubicBezTo>
                  <a:pt x="160" y="0"/>
                  <a:pt x="294" y="84"/>
                  <a:pt x="294" y="84"/>
                </a:cubicBezTo>
                <a:close/>
              </a:path>
            </a:pathLst>
          </a:custGeom>
          <a:noFill/>
          <a:ln w="127000" cap="flat" cmpd="sng">
            <a:solidFill>
              <a:schemeClr val="accent1"/>
            </a:solidFill>
            <a:prstDash val="solid"/>
            <a:miter lim="800000"/>
            <a:headEnd type="none" w="sm" len="sm"/>
            <a:tailEnd type="none" w="sm" len="sm"/>
          </a:ln>
        </p:spPr>
        <p:txBody>
          <a:bodyPr spcFirstLastPara="1" wrap="square" lIns="243775" tIns="121875" rIns="243775" bIns="121875" anchor="t" anchorCtr="0">
            <a:noAutofit/>
          </a:bodyPr>
          <a:lstStyle/>
          <a:p>
            <a:pPr marL="0" marR="0" lvl="0" indent="0" algn="l" rtl="0">
              <a:lnSpc>
                <a:spcPct val="100000"/>
              </a:lnSpc>
              <a:spcBef>
                <a:spcPts val="0"/>
              </a:spcBef>
              <a:spcAft>
                <a:spcPts val="0"/>
              </a:spcAft>
              <a:buClr>
                <a:srgbClr val="000000"/>
              </a:buClr>
              <a:buSzPts val="9600"/>
              <a:buFont typeface="Arial"/>
              <a:buNone/>
            </a:pPr>
            <a:endParaRPr sz="9600" b="0" i="0" u="none" strike="noStrike" cap="none">
              <a:solidFill>
                <a:srgbClr val="000000"/>
              </a:solidFill>
              <a:latin typeface="Arial"/>
              <a:ea typeface="Arial"/>
              <a:cs typeface="Arial"/>
              <a:sym typeface="Arial"/>
            </a:endParaRPr>
          </a:p>
        </p:txBody>
      </p:sp>
      <p:sp>
        <p:nvSpPr>
          <p:cNvPr id="475" name="Google Shape;475;g229538a9cec_1_0"/>
          <p:cNvSpPr txBox="1"/>
          <p:nvPr/>
        </p:nvSpPr>
        <p:spPr>
          <a:xfrm>
            <a:off x="5725885" y="2834295"/>
            <a:ext cx="4746000" cy="1081200"/>
          </a:xfrm>
          <a:prstGeom prst="rect">
            <a:avLst/>
          </a:prstGeom>
          <a:noFill/>
          <a:ln>
            <a:noFill/>
          </a:ln>
        </p:spPr>
        <p:txBody>
          <a:bodyPr spcFirstLastPara="1" wrap="square" lIns="60925" tIns="30475" rIns="60925" bIns="30475" anchor="t" anchorCtr="0">
            <a:spAutoFit/>
          </a:bodyPr>
          <a:lstStyle/>
          <a:p>
            <a:pPr marL="0" marR="0" lvl="0" indent="0" algn="ctr" rtl="0">
              <a:lnSpc>
                <a:spcPct val="107000"/>
              </a:lnSpc>
              <a:spcBef>
                <a:spcPts val="0"/>
              </a:spcBef>
              <a:spcAft>
                <a:spcPts val="0"/>
              </a:spcAft>
              <a:buClr>
                <a:srgbClr val="000000"/>
              </a:buClr>
              <a:buSzPts val="3200"/>
              <a:buFont typeface="Arial"/>
              <a:buNone/>
            </a:pPr>
            <a:r>
              <a:rPr lang="en-US" sz="3200" b="1" i="1" u="none" strike="noStrike" cap="none">
                <a:solidFill>
                  <a:srgbClr val="005293"/>
                </a:solidFill>
                <a:latin typeface="Arial"/>
                <a:ea typeface="Arial"/>
                <a:cs typeface="Arial"/>
                <a:sym typeface="Arial"/>
              </a:rPr>
              <a:t>Cộng đồng chung tay, làng nghề sạch ngay!</a:t>
            </a:r>
            <a:endParaRPr sz="3200" b="1" i="1" u="none" strike="noStrike" cap="none">
              <a:solidFill>
                <a:srgbClr val="005293"/>
              </a:solidFill>
              <a:latin typeface="Arial"/>
              <a:ea typeface="Arial"/>
              <a:cs typeface="Arial"/>
              <a:sym typeface="Arial"/>
            </a:endParaRPr>
          </a:p>
        </p:txBody>
      </p:sp>
      <p:pic>
        <p:nvPicPr>
          <p:cNvPr id="476" name="Google Shape;476;g229538a9cec_1_0"/>
          <p:cNvPicPr preferRelativeResize="0"/>
          <p:nvPr/>
        </p:nvPicPr>
        <p:blipFill rotWithShape="1">
          <a:blip r:embed="rId3">
            <a:alphaModFix/>
          </a:blip>
          <a:srcRect/>
          <a:stretch/>
        </p:blipFill>
        <p:spPr>
          <a:xfrm>
            <a:off x="487197" y="1251239"/>
            <a:ext cx="3606800" cy="5384800"/>
          </a:xfrm>
          <a:prstGeom prst="rect">
            <a:avLst/>
          </a:prstGeom>
          <a:noFill/>
          <a:ln>
            <a:noFill/>
          </a:ln>
        </p:spPr>
      </p:pic>
      <p:sp>
        <p:nvSpPr>
          <p:cNvPr id="477" name="Google Shape;477;g229538a9cec_1_0"/>
          <p:cNvSpPr txBox="1"/>
          <p:nvPr/>
        </p:nvSpPr>
        <p:spPr>
          <a:xfrm>
            <a:off x="6268891" y="5006723"/>
            <a:ext cx="6276000" cy="877500"/>
          </a:xfrm>
          <a:prstGeom prst="rect">
            <a:avLst/>
          </a:prstGeom>
          <a:noFill/>
          <a:ln>
            <a:noFill/>
          </a:ln>
        </p:spPr>
        <p:txBody>
          <a:bodyPr spcFirstLastPara="1" wrap="square" lIns="60925" tIns="30475" rIns="60925" bIns="30475" anchor="t" anchorCtr="0">
            <a:spAutoFit/>
          </a:bodyPr>
          <a:lstStyle/>
          <a:p>
            <a:pPr marL="0" marR="0" lvl="0" indent="0" algn="ctr" rtl="0">
              <a:lnSpc>
                <a:spcPct val="107000"/>
              </a:lnSpc>
              <a:spcBef>
                <a:spcPts val="0"/>
              </a:spcBef>
              <a:spcAft>
                <a:spcPts val="0"/>
              </a:spcAft>
              <a:buClr>
                <a:srgbClr val="000000"/>
              </a:buClr>
              <a:buSzPts val="5300"/>
              <a:buFont typeface="Arial"/>
              <a:buNone/>
            </a:pPr>
            <a:r>
              <a:rPr lang="en-US" sz="5300" b="1" i="1" u="none" strike="noStrike" cap="none">
                <a:solidFill>
                  <a:srgbClr val="005293"/>
                </a:solidFill>
                <a:latin typeface="Arial"/>
                <a:ea typeface="Arial"/>
                <a:cs typeface="Arial"/>
                <a:sym typeface="Arial"/>
              </a:rPr>
              <a:t>THANK YOU!</a:t>
            </a:r>
            <a:endParaRPr sz="5300" b="1" i="1" u="none" strike="noStrike" cap="none">
              <a:solidFill>
                <a:srgbClr val="005293"/>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31" name="Google Shape;231;p1"/>
          <p:cNvSpPr txBox="1">
            <a:spLocks noGrp="1"/>
          </p:cNvSpPr>
          <p:nvPr>
            <p:ph type="ctrTitle"/>
          </p:nvPr>
        </p:nvSpPr>
        <p:spPr>
          <a:xfrm>
            <a:off x="247118" y="299747"/>
            <a:ext cx="7474481" cy="6500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dirty="0" err="1"/>
              <a:t>Làng</a:t>
            </a:r>
            <a:r>
              <a:rPr lang="en-US" dirty="0"/>
              <a:t> </a:t>
            </a:r>
            <a:r>
              <a:rPr lang="en-US" dirty="0" err="1"/>
              <a:t>nghề</a:t>
            </a:r>
            <a:r>
              <a:rPr lang="en-US" dirty="0"/>
              <a:t> Việt Nam</a:t>
            </a:r>
            <a:endParaRPr dirty="0"/>
          </a:p>
        </p:txBody>
      </p:sp>
      <p:sp>
        <p:nvSpPr>
          <p:cNvPr id="236" name="Google Shape;236;p1"/>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5CDB4515-F32A-32FA-930E-7B572F4C8D1D}"/>
              </a:ext>
            </a:extLst>
          </p:cNvPr>
          <p:cNvSpPr txBox="1"/>
          <p:nvPr/>
        </p:nvSpPr>
        <p:spPr>
          <a:xfrm>
            <a:off x="969091" y="1450868"/>
            <a:ext cx="10253817" cy="1726114"/>
          </a:xfrm>
          <a:prstGeom prst="rect">
            <a:avLst/>
          </a:prstGeom>
          <a:noFill/>
        </p:spPr>
        <p:txBody>
          <a:bodyPr wrap="square">
            <a:spAutoFit/>
          </a:bodyPr>
          <a:lstStyle/>
          <a:p>
            <a:pPr algn="just">
              <a:lnSpc>
                <a:spcPct val="130000"/>
              </a:lnSpc>
              <a:spcBef>
                <a:spcPts val="300"/>
              </a:spcBef>
              <a:spcAft>
                <a:spcPts val="300"/>
              </a:spcAft>
              <a:buNone/>
            </a:pPr>
            <a:r>
              <a:rPr lang="en-US" sz="1800" b="1" dirty="0" err="1">
                <a:solidFill>
                  <a:srgbClr val="000000"/>
                </a:solidFill>
                <a:effectLst/>
                <a:latin typeface="+mn-lt"/>
                <a:ea typeface="Times New Roman" panose="02020603050405020304" pitchFamily="18" charset="0"/>
                <a:cs typeface="Times New Roman" panose="02020603050405020304" pitchFamily="18" charset="0"/>
              </a:rPr>
              <a:t>Hiện</a:t>
            </a:r>
            <a:r>
              <a:rPr lang="en-US" sz="1800" b="1" dirty="0">
                <a:solidFill>
                  <a:srgbClr val="000000"/>
                </a:solidFill>
                <a:effectLst/>
                <a:latin typeface="+mn-lt"/>
                <a:ea typeface="Times New Roman" panose="02020603050405020304" pitchFamily="18" charset="0"/>
                <a:cs typeface="Times New Roman" panose="02020603050405020304" pitchFamily="18" charset="0"/>
              </a:rPr>
              <a:t> nay, Việt Nam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có</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khoảng</a:t>
            </a:r>
            <a:r>
              <a:rPr lang="en-US" sz="1800" b="1" dirty="0">
                <a:solidFill>
                  <a:srgbClr val="000000"/>
                </a:solidFill>
                <a:effectLst/>
                <a:latin typeface="+mn-lt"/>
                <a:ea typeface="Times New Roman" panose="02020603050405020304" pitchFamily="18" charset="0"/>
                <a:cs typeface="Times New Roman" panose="02020603050405020304" pitchFamily="18" charset="0"/>
              </a:rPr>
              <a:t> 5.400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làng</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nghề</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trong</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đó</a:t>
            </a:r>
            <a:r>
              <a:rPr lang="en-US" sz="1800" b="1" dirty="0">
                <a:solidFill>
                  <a:srgbClr val="000000"/>
                </a:solidFill>
                <a:effectLst/>
                <a:latin typeface="+mn-lt"/>
                <a:ea typeface="Times New Roman" panose="02020603050405020304" pitchFamily="18" charset="0"/>
                <a:cs typeface="Times New Roman" panose="02020603050405020304" pitchFamily="18" charset="0"/>
              </a:rPr>
              <a:t> 1.951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làng</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nghề</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được</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công</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nhận</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p>
          <a:p>
            <a:pPr indent="457200" algn="just">
              <a:lnSpc>
                <a:spcPct val="130000"/>
              </a:lnSpc>
              <a:spcBef>
                <a:spcPts val="300"/>
              </a:spcBef>
              <a:spcAft>
                <a:spcPts val="300"/>
              </a:spcAft>
              <a:buNone/>
            </a:pP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Nhóm</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chế</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biến</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nông-lâm-thủy</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sản</a:t>
            </a:r>
            <a:r>
              <a:rPr lang="en-US" sz="1800" b="1" dirty="0">
                <a:solidFill>
                  <a:srgbClr val="000000"/>
                </a:solidFill>
                <a:effectLst/>
                <a:latin typeface="+mn-lt"/>
                <a:ea typeface="Times New Roman" panose="02020603050405020304" pitchFamily="18" charset="0"/>
                <a:cs typeface="Times New Roman" panose="02020603050405020304" pitchFamily="18" charset="0"/>
              </a:rPr>
              <a:t>: 640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làng</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nghề</a:t>
            </a:r>
            <a:r>
              <a:rPr lang="en-US" sz="1800" b="1" dirty="0">
                <a:solidFill>
                  <a:srgbClr val="000000"/>
                </a:solidFill>
                <a:effectLst/>
                <a:latin typeface="+mn-lt"/>
                <a:ea typeface="Times New Roman" panose="02020603050405020304" pitchFamily="18" charset="0"/>
                <a:cs typeface="Times New Roman" panose="02020603050405020304" pitchFamily="18" charset="0"/>
              </a:rPr>
              <a:t> (32,8%).</a:t>
            </a:r>
            <a:endParaRPr lang="en-US" sz="1800" b="1" dirty="0">
              <a:effectLst/>
              <a:latin typeface="+mn-lt"/>
              <a:ea typeface="Calibri" panose="020F0502020204030204" pitchFamily="34" charset="0"/>
              <a:cs typeface="Times New Roman" panose="02020603050405020304" pitchFamily="18" charset="0"/>
            </a:endParaRPr>
          </a:p>
          <a:p>
            <a:pPr indent="457200" algn="just">
              <a:lnSpc>
                <a:spcPct val="130000"/>
              </a:lnSpc>
              <a:spcBef>
                <a:spcPts val="300"/>
              </a:spcBef>
              <a:spcAft>
                <a:spcPts val="300"/>
              </a:spcAft>
              <a:buNone/>
            </a:pP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Nhóm</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sản</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xuất</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tiểu</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thủ</a:t>
            </a:r>
            <a:r>
              <a:rPr lang="en-US" sz="1800" b="1" dirty="0">
                <a:solidFill>
                  <a:srgbClr val="000000"/>
                </a:solidFill>
                <a:effectLst/>
                <a:latin typeface="+mn-lt"/>
                <a:ea typeface="Times New Roman" panose="02020603050405020304" pitchFamily="18" charset="0"/>
                <a:cs typeface="Times New Roman" panose="02020603050405020304" pitchFamily="18" charset="0"/>
              </a:rPr>
              <a:t>: 935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làng</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nghề</a:t>
            </a:r>
            <a:r>
              <a:rPr lang="en-US" sz="1800" b="1" dirty="0">
                <a:solidFill>
                  <a:srgbClr val="000000"/>
                </a:solidFill>
                <a:effectLst/>
                <a:latin typeface="+mn-lt"/>
                <a:ea typeface="Times New Roman" panose="02020603050405020304" pitchFamily="18" charset="0"/>
                <a:cs typeface="Times New Roman" panose="02020603050405020304" pitchFamily="18" charset="0"/>
              </a:rPr>
              <a:t> (47,9%).</a:t>
            </a:r>
            <a:endParaRPr lang="en-US" sz="1800" b="1" dirty="0">
              <a:effectLst/>
              <a:latin typeface="+mn-lt"/>
              <a:ea typeface="Calibri" panose="020F0502020204030204" pitchFamily="34" charset="0"/>
              <a:cs typeface="Times New Roman" panose="02020603050405020304" pitchFamily="18" charset="0"/>
            </a:endParaRPr>
          </a:p>
          <a:p>
            <a:pPr indent="457200" algn="just">
              <a:lnSpc>
                <a:spcPct val="130000"/>
              </a:lnSpc>
              <a:spcBef>
                <a:spcPts val="300"/>
              </a:spcBef>
              <a:spcAft>
                <a:spcPts val="30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Nhóm</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khác</a:t>
            </a:r>
            <a:r>
              <a:rPr lang="en-US" sz="1800" b="1" dirty="0">
                <a:solidFill>
                  <a:srgbClr val="000000"/>
                </a:solidFill>
                <a:effectLst/>
                <a:latin typeface="+mn-lt"/>
                <a:ea typeface="Times New Roman" panose="02020603050405020304" pitchFamily="18" charset="0"/>
                <a:cs typeface="Times New Roman" panose="02020603050405020304" pitchFamily="18" charset="0"/>
              </a:rPr>
              <a:t>: 376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làng</a:t>
            </a:r>
            <a:r>
              <a:rPr lang="en-US" sz="1800" b="1" dirty="0">
                <a:solidFill>
                  <a:srgbClr val="000000"/>
                </a:solidFill>
                <a:effectLst/>
                <a:latin typeface="+mn-lt"/>
                <a:ea typeface="Times New Roman" panose="02020603050405020304" pitchFamily="18" charset="0"/>
                <a:cs typeface="Times New Roman" panose="02020603050405020304" pitchFamily="18" charset="0"/>
              </a:rPr>
              <a:t> </a:t>
            </a:r>
            <a:r>
              <a:rPr lang="en-US" sz="1800" b="1" dirty="0" err="1">
                <a:solidFill>
                  <a:srgbClr val="000000"/>
                </a:solidFill>
                <a:effectLst/>
                <a:latin typeface="+mn-lt"/>
                <a:ea typeface="Times New Roman" panose="02020603050405020304" pitchFamily="18" charset="0"/>
                <a:cs typeface="Times New Roman" panose="02020603050405020304" pitchFamily="18" charset="0"/>
              </a:rPr>
              <a:t>nghề</a:t>
            </a:r>
            <a:r>
              <a:rPr lang="en-US" sz="1800" b="1" dirty="0">
                <a:solidFill>
                  <a:srgbClr val="000000"/>
                </a:solidFill>
                <a:effectLst/>
                <a:latin typeface="+mn-lt"/>
                <a:ea typeface="Times New Roman" panose="02020603050405020304" pitchFamily="18" charset="0"/>
                <a:cs typeface="Times New Roman" panose="02020603050405020304" pitchFamily="18" charset="0"/>
              </a:rPr>
              <a:t> (19,3%).</a:t>
            </a:r>
            <a:endParaRPr lang="en-US" sz="1800" b="1" dirty="0">
              <a:effectLst/>
              <a:latin typeface="+mn-lt"/>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045E0EC-910E-37B5-393F-374927A13394}"/>
              </a:ext>
            </a:extLst>
          </p:cNvPr>
          <p:cNvGraphicFramePr>
            <a:graphicFrameLocks noGrp="1"/>
          </p:cNvGraphicFramePr>
          <p:nvPr>
            <p:extLst>
              <p:ext uri="{D42A27DB-BD31-4B8C-83A1-F6EECF244321}">
                <p14:modId xmlns:p14="http://schemas.microsoft.com/office/powerpoint/2010/main" val="1053067076"/>
              </p:ext>
            </p:extLst>
          </p:nvPr>
        </p:nvGraphicFramePr>
        <p:xfrm>
          <a:off x="1795676" y="4054699"/>
          <a:ext cx="8305330" cy="2503554"/>
        </p:xfrm>
        <a:graphic>
          <a:graphicData uri="http://schemas.openxmlformats.org/drawingml/2006/table">
            <a:tbl>
              <a:tblPr firstRow="1" firstCol="1" bandRow="1">
                <a:tableStyleId>{5C22544A-7EE6-4342-B048-85BDC9FD1C3A}</a:tableStyleId>
              </a:tblPr>
              <a:tblGrid>
                <a:gridCol w="428625">
                  <a:extLst>
                    <a:ext uri="{9D8B030D-6E8A-4147-A177-3AD203B41FA5}">
                      <a16:colId xmlns:a16="http://schemas.microsoft.com/office/drawing/2014/main" val="1410336026"/>
                    </a:ext>
                  </a:extLst>
                </a:gridCol>
                <a:gridCol w="6003455">
                  <a:extLst>
                    <a:ext uri="{9D8B030D-6E8A-4147-A177-3AD203B41FA5}">
                      <a16:colId xmlns:a16="http://schemas.microsoft.com/office/drawing/2014/main" val="2798173679"/>
                    </a:ext>
                  </a:extLst>
                </a:gridCol>
                <a:gridCol w="958850">
                  <a:extLst>
                    <a:ext uri="{9D8B030D-6E8A-4147-A177-3AD203B41FA5}">
                      <a16:colId xmlns:a16="http://schemas.microsoft.com/office/drawing/2014/main" val="822008899"/>
                    </a:ext>
                  </a:extLst>
                </a:gridCol>
                <a:gridCol w="914400">
                  <a:extLst>
                    <a:ext uri="{9D8B030D-6E8A-4147-A177-3AD203B41FA5}">
                      <a16:colId xmlns:a16="http://schemas.microsoft.com/office/drawing/2014/main" val="4168168401"/>
                    </a:ext>
                  </a:extLst>
                </a:gridCol>
              </a:tblGrid>
              <a:tr h="114300">
                <a:tc>
                  <a:txBody>
                    <a:bodyPr/>
                    <a:lstStyle/>
                    <a:p>
                      <a:pPr algn="ctr">
                        <a:lnSpc>
                          <a:spcPct val="107000"/>
                        </a:lnSpc>
                        <a:spcBef>
                          <a:spcPts val="1200"/>
                        </a:spcBef>
                        <a:spcAft>
                          <a:spcPts val="1200"/>
                        </a:spcAft>
                        <a:buNone/>
                      </a:pPr>
                      <a:r>
                        <a:rPr lang="en-US" sz="1600" dirty="0">
                          <a:effectLst/>
                        </a:rPr>
                        <a:t>STT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dirty="0" err="1">
                          <a:effectLst/>
                        </a:rPr>
                        <a:t>Phân</a:t>
                      </a:r>
                      <a:r>
                        <a:rPr lang="en-US" sz="1600" dirty="0">
                          <a:effectLst/>
                        </a:rPr>
                        <a:t> </a:t>
                      </a:r>
                      <a:r>
                        <a:rPr lang="en-US" sz="1600" dirty="0" err="1">
                          <a:effectLst/>
                        </a:rPr>
                        <a:t>theo</a:t>
                      </a:r>
                      <a:r>
                        <a:rPr lang="en-US" sz="1600" dirty="0">
                          <a:effectLst/>
                        </a:rPr>
                        <a:t> </a:t>
                      </a:r>
                      <a:r>
                        <a:rPr lang="en-US" sz="1600" dirty="0" err="1">
                          <a:effectLst/>
                        </a:rPr>
                        <a:t>nhóm</a:t>
                      </a:r>
                      <a:r>
                        <a:rPr lang="en-US" sz="1600" dirty="0">
                          <a:effectLst/>
                        </a:rPr>
                        <a:t> </a:t>
                      </a:r>
                      <a:r>
                        <a:rPr lang="en-US" sz="1600" dirty="0" err="1">
                          <a:effectLst/>
                        </a:rPr>
                        <a:t>ngành</a:t>
                      </a:r>
                      <a:r>
                        <a:rPr lang="en-US" sz="1600" dirty="0">
                          <a:effectLst/>
                        </a:rPr>
                        <a:t> </a:t>
                      </a:r>
                      <a:r>
                        <a:rPr lang="en-US" sz="1600" dirty="0" err="1">
                          <a:effectLst/>
                        </a:rPr>
                        <a:t>nghề</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dirty="0" err="1">
                          <a:effectLst/>
                        </a:rPr>
                        <a:t>Số</a:t>
                      </a:r>
                      <a:r>
                        <a:rPr lang="en-US" sz="1600" dirty="0">
                          <a:effectLst/>
                        </a:rPr>
                        <a:t> </a:t>
                      </a:r>
                      <a:r>
                        <a:rPr lang="en-US" sz="1600" dirty="0" err="1">
                          <a:effectLst/>
                        </a:rPr>
                        <a:t>lượng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6390325"/>
                  </a:ext>
                </a:extLst>
              </a:tr>
              <a:tr h="114300">
                <a:tc>
                  <a:txBody>
                    <a:bodyPr/>
                    <a:lstStyle/>
                    <a:p>
                      <a:pPr algn="ctr">
                        <a:lnSpc>
                          <a:spcPct val="107000"/>
                        </a:lnSpc>
                        <a:spcBef>
                          <a:spcPts val="1200"/>
                        </a:spcBef>
                        <a:spcAft>
                          <a:spcPts val="1200"/>
                        </a:spcAft>
                        <a:buNone/>
                      </a:pPr>
                      <a:r>
                        <a:rPr lang="en-US" sz="16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Bef>
                          <a:spcPts val="1200"/>
                        </a:spcBef>
                        <a:spcAft>
                          <a:spcPts val="1200"/>
                        </a:spcAft>
                        <a:buNone/>
                      </a:pPr>
                      <a:r>
                        <a:rPr lang="en-US" sz="1600" dirty="0" err="1">
                          <a:effectLst/>
                        </a:rPr>
                        <a:t>Chế</a:t>
                      </a:r>
                      <a:r>
                        <a:rPr lang="en-US" sz="1600" dirty="0">
                          <a:effectLst/>
                        </a:rPr>
                        <a:t> </a:t>
                      </a:r>
                      <a:r>
                        <a:rPr lang="en-US" sz="1600" dirty="0" err="1">
                          <a:effectLst/>
                        </a:rPr>
                        <a:t>biến</a:t>
                      </a:r>
                      <a:r>
                        <a:rPr lang="en-US" sz="1600" dirty="0">
                          <a:effectLst/>
                        </a:rPr>
                        <a:t>, </a:t>
                      </a:r>
                      <a:r>
                        <a:rPr lang="en-US" sz="1600" dirty="0" err="1">
                          <a:effectLst/>
                        </a:rPr>
                        <a:t>bảo</a:t>
                      </a:r>
                      <a:r>
                        <a:rPr lang="en-US" sz="1600" dirty="0">
                          <a:effectLst/>
                        </a:rPr>
                        <a:t> </a:t>
                      </a:r>
                      <a:r>
                        <a:rPr lang="en-US" sz="1600" dirty="0" err="1">
                          <a:effectLst/>
                        </a:rPr>
                        <a:t>quản</a:t>
                      </a:r>
                      <a:r>
                        <a:rPr lang="en-US" sz="1600" dirty="0">
                          <a:effectLst/>
                        </a:rPr>
                        <a:t> </a:t>
                      </a:r>
                      <a:r>
                        <a:rPr lang="en-US" sz="1600" dirty="0" err="1">
                          <a:effectLst/>
                        </a:rPr>
                        <a:t>nông</a:t>
                      </a:r>
                      <a:r>
                        <a:rPr lang="en-US" sz="1600" dirty="0">
                          <a:effectLst/>
                        </a:rPr>
                        <a:t>, </a:t>
                      </a:r>
                      <a:r>
                        <a:rPr lang="en-US" sz="1600" dirty="0" err="1">
                          <a:effectLst/>
                        </a:rPr>
                        <a:t>lâm</a:t>
                      </a:r>
                      <a:r>
                        <a:rPr lang="en-US" sz="1600" dirty="0">
                          <a:effectLst/>
                        </a:rPr>
                        <a:t>, </a:t>
                      </a:r>
                      <a:r>
                        <a:rPr lang="en-US" sz="1600" dirty="0" err="1">
                          <a:effectLst/>
                        </a:rPr>
                        <a:t>thủy</a:t>
                      </a:r>
                      <a:r>
                        <a:rPr lang="en-US" sz="1600" dirty="0">
                          <a:effectLst/>
                        </a:rPr>
                        <a:t> </a:t>
                      </a:r>
                      <a:r>
                        <a:rPr lang="en-US" sz="1600" dirty="0" err="1">
                          <a:effectLst/>
                        </a:rPr>
                        <a:t>sản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640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32,80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05522985"/>
                  </a:ext>
                </a:extLst>
              </a:tr>
              <a:tr h="114300">
                <a:tc>
                  <a:txBody>
                    <a:bodyPr/>
                    <a:lstStyle/>
                    <a:p>
                      <a:pPr algn="ctr">
                        <a:lnSpc>
                          <a:spcPct val="107000"/>
                        </a:lnSpc>
                        <a:spcBef>
                          <a:spcPts val="1200"/>
                        </a:spcBef>
                        <a:spcAft>
                          <a:spcPts val="1200"/>
                        </a:spcAft>
                        <a:buNone/>
                      </a:pPr>
                      <a:r>
                        <a:rPr lang="en-US" sz="16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Bef>
                          <a:spcPts val="1200"/>
                        </a:spcBef>
                        <a:spcAft>
                          <a:spcPts val="1200"/>
                        </a:spcAft>
                        <a:buNone/>
                      </a:pPr>
                      <a:r>
                        <a:rPr lang="en-US" sz="1600" dirty="0" err="1">
                          <a:effectLst/>
                        </a:rPr>
                        <a:t>Sản</a:t>
                      </a:r>
                      <a:r>
                        <a:rPr lang="en-US" sz="1600" dirty="0">
                          <a:effectLst/>
                        </a:rPr>
                        <a:t> </a:t>
                      </a:r>
                      <a:r>
                        <a:rPr lang="en-US" sz="1600" dirty="0" err="1">
                          <a:effectLst/>
                        </a:rPr>
                        <a:t>xuất</a:t>
                      </a:r>
                      <a:r>
                        <a:rPr lang="en-US" sz="1600" dirty="0">
                          <a:effectLst/>
                        </a:rPr>
                        <a:t> </a:t>
                      </a:r>
                      <a:r>
                        <a:rPr lang="en-US" sz="1600" dirty="0" err="1">
                          <a:effectLst/>
                        </a:rPr>
                        <a:t>hàng</a:t>
                      </a:r>
                      <a:r>
                        <a:rPr lang="en-US" sz="1600" dirty="0">
                          <a:effectLst/>
                        </a:rPr>
                        <a:t> </a:t>
                      </a:r>
                      <a:r>
                        <a:rPr lang="en-US" sz="1600" dirty="0" err="1">
                          <a:effectLst/>
                        </a:rPr>
                        <a:t>thủ</a:t>
                      </a:r>
                      <a:r>
                        <a:rPr lang="en-US" sz="1600" dirty="0">
                          <a:effectLst/>
                        </a:rPr>
                        <a:t> </a:t>
                      </a:r>
                      <a:r>
                        <a:rPr lang="en-US" sz="1600" dirty="0" err="1">
                          <a:effectLst/>
                        </a:rPr>
                        <a:t>công</a:t>
                      </a:r>
                      <a:r>
                        <a:rPr lang="en-US" sz="1600" dirty="0">
                          <a:effectLst/>
                        </a:rPr>
                        <a:t> </a:t>
                      </a:r>
                      <a:r>
                        <a:rPr lang="en-US" sz="1600" dirty="0" err="1">
                          <a:effectLst/>
                        </a:rPr>
                        <a:t>mỹ</a:t>
                      </a:r>
                      <a:r>
                        <a:rPr lang="en-US" sz="1600" dirty="0">
                          <a:effectLst/>
                        </a:rPr>
                        <a:t> </a:t>
                      </a:r>
                      <a:r>
                        <a:rPr lang="en-US" sz="1600" dirty="0" err="1">
                          <a:effectLst/>
                        </a:rPr>
                        <a:t>nghệ</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4,15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0744604"/>
                  </a:ext>
                </a:extLst>
              </a:tr>
              <a:tr h="271487">
                <a:tc>
                  <a:txBody>
                    <a:bodyPr/>
                    <a:lstStyle/>
                    <a:p>
                      <a:pPr algn="ctr">
                        <a:lnSpc>
                          <a:spcPct val="107000"/>
                        </a:lnSpc>
                        <a:spcBef>
                          <a:spcPts val="1200"/>
                        </a:spcBef>
                        <a:spcAft>
                          <a:spcPts val="1200"/>
                        </a:spcAft>
                        <a:buNone/>
                      </a:pPr>
                      <a:r>
                        <a:rPr lang="en-US" sz="16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Bef>
                          <a:spcPts val="1200"/>
                        </a:spcBef>
                        <a:spcAft>
                          <a:spcPts val="1200"/>
                        </a:spcAft>
                        <a:buNone/>
                      </a:pPr>
                      <a:r>
                        <a:rPr lang="en-US" sz="1600" dirty="0" err="1">
                          <a:effectLst/>
                        </a:rPr>
                        <a:t>Xử</a:t>
                      </a:r>
                      <a:r>
                        <a:rPr lang="en-US" sz="1600" dirty="0">
                          <a:effectLst/>
                        </a:rPr>
                        <a:t> </a:t>
                      </a:r>
                      <a:r>
                        <a:rPr lang="en-US" sz="1600" dirty="0" err="1">
                          <a:effectLst/>
                        </a:rPr>
                        <a:t>lý</a:t>
                      </a:r>
                      <a:r>
                        <a:rPr lang="en-US" sz="1600" dirty="0">
                          <a:effectLst/>
                        </a:rPr>
                        <a:t>, </a:t>
                      </a:r>
                      <a:r>
                        <a:rPr lang="en-US" sz="1600" dirty="0" err="1">
                          <a:effectLst/>
                        </a:rPr>
                        <a:t>chế</a:t>
                      </a:r>
                      <a:r>
                        <a:rPr lang="en-US" sz="1600" dirty="0">
                          <a:effectLst/>
                        </a:rPr>
                        <a:t> </a:t>
                      </a:r>
                      <a:r>
                        <a:rPr lang="en-US" sz="1600" dirty="0" err="1">
                          <a:effectLst/>
                        </a:rPr>
                        <a:t>biến</a:t>
                      </a:r>
                      <a:r>
                        <a:rPr lang="en-US" sz="1600" dirty="0">
                          <a:effectLst/>
                        </a:rPr>
                        <a:t> </a:t>
                      </a:r>
                      <a:r>
                        <a:rPr lang="en-US" sz="1600" dirty="0" err="1">
                          <a:effectLst/>
                        </a:rPr>
                        <a:t>nguyên</a:t>
                      </a:r>
                      <a:r>
                        <a:rPr lang="en-US" sz="1600" dirty="0">
                          <a:effectLst/>
                        </a:rPr>
                        <a:t> </a:t>
                      </a:r>
                      <a:r>
                        <a:rPr lang="en-US" sz="1600" dirty="0" err="1">
                          <a:effectLst/>
                        </a:rPr>
                        <a:t>vật</a:t>
                      </a:r>
                      <a:r>
                        <a:rPr lang="en-US" sz="1600" dirty="0">
                          <a:effectLst/>
                        </a:rPr>
                        <a:t> </a:t>
                      </a:r>
                      <a:r>
                        <a:rPr lang="en-US" sz="1600" dirty="0" err="1">
                          <a:effectLst/>
                        </a:rPr>
                        <a:t>liệu</a:t>
                      </a:r>
                      <a:r>
                        <a:rPr lang="en-US" sz="1600" dirty="0">
                          <a:effectLst/>
                        </a:rPr>
                        <a:t> </a:t>
                      </a:r>
                      <a:r>
                        <a:rPr lang="en-US" sz="1600" dirty="0" err="1">
                          <a:effectLst/>
                        </a:rPr>
                        <a:t>phục</a:t>
                      </a:r>
                      <a:r>
                        <a:rPr lang="en-US" sz="1600" dirty="0">
                          <a:effectLst/>
                        </a:rPr>
                        <a:t> </a:t>
                      </a:r>
                      <a:r>
                        <a:rPr lang="en-US" sz="1600" dirty="0" err="1">
                          <a:effectLst/>
                        </a:rPr>
                        <a:t>vụ</a:t>
                      </a:r>
                      <a:r>
                        <a:rPr lang="en-US" sz="1600" dirty="0">
                          <a:effectLst/>
                        </a:rPr>
                        <a:t> </a:t>
                      </a:r>
                      <a:r>
                        <a:rPr lang="en-US" sz="1600" dirty="0" err="1">
                          <a:effectLst/>
                        </a:rPr>
                        <a:t>sản</a:t>
                      </a:r>
                      <a:r>
                        <a:rPr lang="en-US" sz="1600" dirty="0">
                          <a:effectLst/>
                        </a:rPr>
                        <a:t> </a:t>
                      </a:r>
                      <a:r>
                        <a:rPr lang="en-US" sz="1600" dirty="0" err="1">
                          <a:effectLst/>
                        </a:rPr>
                        <a:t>xuất</a:t>
                      </a:r>
                      <a:r>
                        <a:rPr lang="en-US" sz="1600" dirty="0">
                          <a:effectLst/>
                        </a:rPr>
                        <a:t> </a:t>
                      </a:r>
                      <a:r>
                        <a:rPr lang="en-US" sz="1600" dirty="0" err="1">
                          <a:effectLst/>
                        </a:rPr>
                        <a:t>nông</a:t>
                      </a:r>
                      <a:r>
                        <a:rPr lang="en-US" sz="1600" dirty="0">
                          <a:effectLst/>
                        </a:rPr>
                        <a:t> </a:t>
                      </a:r>
                      <a:r>
                        <a:rPr lang="en-US" sz="1600" dirty="0" err="1">
                          <a:effectLst/>
                        </a:rPr>
                        <a:t>nghiệp</a:t>
                      </a:r>
                      <a:r>
                        <a:rPr lang="en-US" sz="1600" dirty="0">
                          <a:effectLst/>
                        </a:rPr>
                        <a:t>, </a:t>
                      </a:r>
                      <a:r>
                        <a:rPr lang="en-US" sz="1600" dirty="0" err="1">
                          <a:effectLst/>
                        </a:rPr>
                        <a:t>nông</a:t>
                      </a:r>
                      <a:r>
                        <a:rPr lang="en-US" sz="1600" dirty="0">
                          <a:effectLst/>
                        </a:rPr>
                        <a:t> </a:t>
                      </a:r>
                      <a:r>
                        <a:rPr lang="en-US" sz="1600" dirty="0" err="1">
                          <a:effectLst/>
                        </a:rPr>
                        <a:t>thôn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3,33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74805696"/>
                  </a:ext>
                </a:extLst>
              </a:tr>
              <a:tr h="323850">
                <a:tc>
                  <a:txBody>
                    <a:bodyPr/>
                    <a:lstStyle/>
                    <a:p>
                      <a:pPr algn="ctr">
                        <a:lnSpc>
                          <a:spcPct val="107000"/>
                        </a:lnSpc>
                        <a:spcBef>
                          <a:spcPts val="1200"/>
                        </a:spcBef>
                        <a:spcAft>
                          <a:spcPts val="1200"/>
                        </a:spcAft>
                        <a:buNone/>
                      </a:pPr>
                      <a:r>
                        <a:rPr lang="en-US" sz="16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Bef>
                          <a:spcPts val="1200"/>
                        </a:spcBef>
                        <a:spcAft>
                          <a:spcPts val="1200"/>
                        </a:spcAft>
                        <a:buNone/>
                      </a:pPr>
                      <a:r>
                        <a:rPr lang="en-US" sz="1600" dirty="0" err="1">
                          <a:effectLst/>
                        </a:rPr>
                        <a:t>Sản</a:t>
                      </a:r>
                      <a:r>
                        <a:rPr lang="en-US" sz="1600" dirty="0">
                          <a:effectLst/>
                        </a:rPr>
                        <a:t> </a:t>
                      </a:r>
                      <a:r>
                        <a:rPr lang="en-US" sz="1600" dirty="0" err="1">
                          <a:effectLst/>
                        </a:rPr>
                        <a:t>xuất</a:t>
                      </a:r>
                      <a:r>
                        <a:rPr lang="en-US" sz="1600" dirty="0">
                          <a:effectLst/>
                        </a:rPr>
                        <a:t> </a:t>
                      </a:r>
                      <a:r>
                        <a:rPr lang="en-US" sz="1600" dirty="0" err="1">
                          <a:effectLst/>
                        </a:rPr>
                        <a:t>đồ</a:t>
                      </a:r>
                      <a:r>
                        <a:rPr lang="en-US" sz="1600" dirty="0">
                          <a:effectLst/>
                        </a:rPr>
                        <a:t> </a:t>
                      </a:r>
                      <a:r>
                        <a:rPr lang="en-US" sz="1600" dirty="0" err="1">
                          <a:effectLst/>
                        </a:rPr>
                        <a:t>gỗ</a:t>
                      </a:r>
                      <a:r>
                        <a:rPr lang="en-US" sz="1600" dirty="0">
                          <a:effectLst/>
                        </a:rPr>
                        <a:t>, </a:t>
                      </a:r>
                      <a:r>
                        <a:rPr lang="en-US" sz="1600" dirty="0" err="1">
                          <a:effectLst/>
                        </a:rPr>
                        <a:t>mây</a:t>
                      </a:r>
                      <a:r>
                        <a:rPr lang="en-US" sz="1600" dirty="0">
                          <a:effectLst/>
                        </a:rPr>
                        <a:t> </a:t>
                      </a:r>
                      <a:r>
                        <a:rPr lang="en-US" sz="1600" dirty="0" err="1">
                          <a:effectLst/>
                        </a:rPr>
                        <a:t>tre</a:t>
                      </a:r>
                      <a:r>
                        <a:rPr lang="en-US" sz="1600" dirty="0">
                          <a:effectLst/>
                        </a:rPr>
                        <a:t> </a:t>
                      </a:r>
                      <a:r>
                        <a:rPr lang="en-US" sz="1600" dirty="0" err="1">
                          <a:effectLst/>
                        </a:rPr>
                        <a:t>đan</a:t>
                      </a:r>
                      <a:r>
                        <a:rPr lang="en-US" sz="1600" dirty="0">
                          <a:effectLst/>
                        </a:rPr>
                        <a:t>, </a:t>
                      </a:r>
                      <a:r>
                        <a:rPr lang="en-US" sz="1600" dirty="0" err="1">
                          <a:effectLst/>
                        </a:rPr>
                        <a:t>gốm</a:t>
                      </a:r>
                      <a:r>
                        <a:rPr lang="en-US" sz="1600" dirty="0">
                          <a:effectLst/>
                        </a:rPr>
                        <a:t> </a:t>
                      </a:r>
                      <a:r>
                        <a:rPr lang="en-US" sz="1600" dirty="0" err="1">
                          <a:effectLst/>
                        </a:rPr>
                        <a:t>sứ</a:t>
                      </a:r>
                      <a:r>
                        <a:rPr lang="en-US" sz="1600" dirty="0">
                          <a:effectLst/>
                        </a:rPr>
                        <a:t>, </a:t>
                      </a:r>
                      <a:r>
                        <a:rPr lang="en-US" sz="1600" dirty="0" err="1">
                          <a:effectLst/>
                        </a:rPr>
                        <a:t>thủy</a:t>
                      </a:r>
                      <a:r>
                        <a:rPr lang="en-US" sz="1600" dirty="0">
                          <a:effectLst/>
                        </a:rPr>
                        <a:t> </a:t>
                      </a:r>
                      <a:r>
                        <a:rPr lang="en-US" sz="1600" dirty="0" err="1">
                          <a:effectLst/>
                        </a:rPr>
                        <a:t>tinh</a:t>
                      </a:r>
                      <a:r>
                        <a:rPr lang="en-US" sz="1600" dirty="0">
                          <a:effectLst/>
                        </a:rPr>
                        <a:t>, </a:t>
                      </a:r>
                      <a:r>
                        <a:rPr lang="en-US" sz="1600" dirty="0" err="1">
                          <a:effectLst/>
                        </a:rPr>
                        <a:t>dệt</a:t>
                      </a:r>
                      <a:r>
                        <a:rPr lang="en-US" sz="1600" dirty="0">
                          <a:effectLst/>
                        </a:rPr>
                        <a:t> may, </a:t>
                      </a:r>
                      <a:r>
                        <a:rPr lang="en-US" sz="1600" dirty="0" err="1">
                          <a:effectLst/>
                        </a:rPr>
                        <a:t>sợi</a:t>
                      </a:r>
                      <a:r>
                        <a:rPr lang="en-US" sz="1600" dirty="0">
                          <a:effectLst/>
                        </a:rPr>
                        <a:t>, </a:t>
                      </a:r>
                      <a:r>
                        <a:rPr lang="en-US" sz="1600" dirty="0" err="1">
                          <a:effectLst/>
                        </a:rPr>
                        <a:t>thêu</a:t>
                      </a:r>
                      <a:r>
                        <a:rPr lang="en-US" sz="1600" dirty="0">
                          <a:effectLst/>
                        </a:rPr>
                        <a:t> ren, </a:t>
                      </a:r>
                      <a:r>
                        <a:rPr lang="en-US" sz="1600" dirty="0" err="1">
                          <a:effectLst/>
                        </a:rPr>
                        <a:t>đan</a:t>
                      </a:r>
                      <a:r>
                        <a:rPr lang="en-US" sz="1600" dirty="0">
                          <a:effectLst/>
                        </a:rPr>
                        <a:t> </a:t>
                      </a:r>
                      <a:r>
                        <a:rPr lang="en-US" sz="1600" dirty="0" err="1">
                          <a:effectLst/>
                        </a:rPr>
                        <a:t>lát</a:t>
                      </a:r>
                      <a:r>
                        <a:rPr lang="en-US" sz="1600" dirty="0">
                          <a:effectLst/>
                        </a:rPr>
                        <a:t>, </a:t>
                      </a:r>
                      <a:r>
                        <a:rPr lang="en-US" sz="1600" dirty="0" err="1">
                          <a:effectLst/>
                        </a:rPr>
                        <a:t>cơ</a:t>
                      </a:r>
                      <a:r>
                        <a:rPr lang="en-US" sz="1600" dirty="0">
                          <a:effectLst/>
                        </a:rPr>
                        <a:t> </a:t>
                      </a:r>
                      <a:r>
                        <a:rPr lang="en-US" sz="1600" dirty="0" err="1">
                          <a:effectLst/>
                        </a:rPr>
                        <a:t>khí</a:t>
                      </a:r>
                      <a:r>
                        <a:rPr lang="en-US" sz="1600" dirty="0">
                          <a:effectLst/>
                        </a:rPr>
                        <a:t> </a:t>
                      </a:r>
                      <a:r>
                        <a:rPr lang="en-US" sz="1600" dirty="0" err="1">
                          <a:effectLst/>
                        </a:rPr>
                        <a:t>nhỏ</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935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47,92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76379406"/>
                  </a:ext>
                </a:extLst>
              </a:tr>
              <a:tr h="114300">
                <a:tc>
                  <a:txBody>
                    <a:bodyPr/>
                    <a:lstStyle/>
                    <a:p>
                      <a:pPr algn="ctr">
                        <a:lnSpc>
                          <a:spcPct val="107000"/>
                        </a:lnSpc>
                        <a:spcBef>
                          <a:spcPts val="1200"/>
                        </a:spcBef>
                        <a:spcAft>
                          <a:spcPts val="1200"/>
                        </a:spcAft>
                        <a:buNone/>
                      </a:pPr>
                      <a:r>
                        <a:rPr lang="en-US" sz="16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Bef>
                          <a:spcPts val="1200"/>
                        </a:spcBef>
                        <a:spcAft>
                          <a:spcPts val="1200"/>
                        </a:spcAft>
                        <a:buNone/>
                      </a:pPr>
                      <a:r>
                        <a:rPr lang="en-US" sz="1600" dirty="0" err="1">
                          <a:effectLst/>
                        </a:rPr>
                        <a:t>Sản</a:t>
                      </a:r>
                      <a:r>
                        <a:rPr lang="en-US" sz="1600" dirty="0">
                          <a:effectLst/>
                        </a:rPr>
                        <a:t> </a:t>
                      </a:r>
                      <a:r>
                        <a:rPr lang="en-US" sz="1600" dirty="0" err="1">
                          <a:effectLst/>
                        </a:rPr>
                        <a:t>xuất</a:t>
                      </a:r>
                      <a:r>
                        <a:rPr lang="en-US" sz="1600" dirty="0">
                          <a:effectLst/>
                        </a:rPr>
                        <a:t> </a:t>
                      </a:r>
                      <a:r>
                        <a:rPr lang="en-US" sz="1600" dirty="0" err="1">
                          <a:effectLst/>
                        </a:rPr>
                        <a:t>và</a:t>
                      </a:r>
                      <a:r>
                        <a:rPr lang="en-US" sz="1600" dirty="0">
                          <a:effectLst/>
                        </a:rPr>
                        <a:t> </a:t>
                      </a:r>
                      <a:r>
                        <a:rPr lang="en-US" sz="1600" dirty="0" err="1">
                          <a:effectLst/>
                        </a:rPr>
                        <a:t>kinh</a:t>
                      </a:r>
                      <a:r>
                        <a:rPr lang="en-US" sz="1600" dirty="0">
                          <a:effectLst/>
                        </a:rPr>
                        <a:t> </a:t>
                      </a:r>
                      <a:r>
                        <a:rPr lang="en-US" sz="1600" dirty="0" err="1">
                          <a:effectLst/>
                        </a:rPr>
                        <a:t>doanh</a:t>
                      </a:r>
                      <a:r>
                        <a:rPr lang="en-US" sz="1600" dirty="0">
                          <a:effectLst/>
                        </a:rPr>
                        <a:t> </a:t>
                      </a:r>
                      <a:r>
                        <a:rPr lang="en-US" sz="1600" dirty="0" err="1">
                          <a:effectLst/>
                        </a:rPr>
                        <a:t>sinh</a:t>
                      </a:r>
                      <a:r>
                        <a:rPr lang="en-US" sz="1600" dirty="0">
                          <a:effectLst/>
                        </a:rPr>
                        <a:t> </a:t>
                      </a:r>
                      <a:r>
                        <a:rPr lang="en-US" sz="1600" dirty="0" err="1">
                          <a:effectLst/>
                        </a:rPr>
                        <a:t>vật</a:t>
                      </a:r>
                      <a:r>
                        <a:rPr lang="en-US" sz="1600" dirty="0">
                          <a:effectLst/>
                        </a:rPr>
                        <a:t> </a:t>
                      </a:r>
                      <a:r>
                        <a:rPr lang="en-US" sz="1600" dirty="0" err="1">
                          <a:effectLst/>
                        </a:rPr>
                        <a:t>cảnh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147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7,53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6316607"/>
                  </a:ext>
                </a:extLst>
              </a:tr>
              <a:tr h="114300">
                <a:tc>
                  <a:txBody>
                    <a:bodyPr/>
                    <a:lstStyle/>
                    <a:p>
                      <a:pPr algn="ctr">
                        <a:lnSpc>
                          <a:spcPct val="107000"/>
                        </a:lnSpc>
                        <a:spcBef>
                          <a:spcPts val="1200"/>
                        </a:spcBef>
                        <a:spcAft>
                          <a:spcPts val="1200"/>
                        </a:spcAft>
                        <a:buNone/>
                      </a:pPr>
                      <a:r>
                        <a:rPr lang="en-US" sz="16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Bef>
                          <a:spcPts val="1200"/>
                        </a:spcBef>
                        <a:spcAft>
                          <a:spcPts val="1200"/>
                        </a:spcAft>
                        <a:buNone/>
                      </a:pPr>
                      <a:r>
                        <a:rPr lang="en-US" sz="1600" dirty="0" err="1">
                          <a:effectLst/>
                        </a:rPr>
                        <a:t>Sản</a:t>
                      </a:r>
                      <a:r>
                        <a:rPr lang="en-US" sz="1600" dirty="0">
                          <a:effectLst/>
                        </a:rPr>
                        <a:t> </a:t>
                      </a:r>
                      <a:r>
                        <a:rPr lang="en-US" sz="1600" dirty="0" err="1">
                          <a:effectLst/>
                        </a:rPr>
                        <a:t>xuất</a:t>
                      </a:r>
                      <a:r>
                        <a:rPr lang="en-US" sz="1600" dirty="0">
                          <a:effectLst/>
                        </a:rPr>
                        <a:t> </a:t>
                      </a:r>
                      <a:r>
                        <a:rPr lang="en-US" sz="1600" dirty="0" err="1">
                          <a:effectLst/>
                        </a:rPr>
                        <a:t>muối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dirty="0">
                          <a:effectLst/>
                        </a:rPr>
                        <a:t>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a:effectLst/>
                        </a:rPr>
                        <a:t>0,82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96394915"/>
                  </a:ext>
                </a:extLst>
              </a:tr>
              <a:tr h="38100">
                <a:tc>
                  <a:txBody>
                    <a:bodyPr/>
                    <a:lstStyle/>
                    <a:p>
                      <a:pPr algn="ctr">
                        <a:lnSpc>
                          <a:spcPct val="107000"/>
                        </a:lnSpc>
                        <a:spcBef>
                          <a:spcPts val="1200"/>
                        </a:spcBef>
                        <a:spcAft>
                          <a:spcPts val="1200"/>
                        </a:spcAft>
                        <a:buNone/>
                      </a:pPr>
                      <a:r>
                        <a:rPr lang="en-US" sz="16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Bef>
                          <a:spcPts val="1200"/>
                        </a:spcBef>
                        <a:spcAft>
                          <a:spcPts val="1200"/>
                        </a:spcAft>
                        <a:buNone/>
                      </a:pPr>
                      <a:r>
                        <a:rPr lang="en-US" sz="1600" dirty="0">
                          <a:effectLst/>
                        </a:rPr>
                        <a:t>Các </a:t>
                      </a:r>
                      <a:r>
                        <a:rPr lang="en-US" sz="1600" dirty="0" err="1">
                          <a:effectLst/>
                        </a:rPr>
                        <a:t>dịch</a:t>
                      </a:r>
                      <a:r>
                        <a:rPr lang="en-US" sz="1600" dirty="0">
                          <a:effectLst/>
                        </a:rPr>
                        <a:t> </a:t>
                      </a:r>
                      <a:r>
                        <a:rPr lang="en-US" sz="1600" dirty="0" err="1">
                          <a:effectLst/>
                        </a:rPr>
                        <a:t>vụ</a:t>
                      </a:r>
                      <a:r>
                        <a:rPr lang="en-US" sz="1600" dirty="0">
                          <a:effectLst/>
                        </a:rPr>
                        <a:t> </a:t>
                      </a:r>
                      <a:r>
                        <a:rPr lang="en-US" sz="1600" dirty="0" err="1">
                          <a:effectLst/>
                        </a:rPr>
                        <a:t>phục</a:t>
                      </a:r>
                      <a:r>
                        <a:rPr lang="en-US" sz="1600" dirty="0">
                          <a:effectLst/>
                        </a:rPr>
                        <a:t> </a:t>
                      </a:r>
                      <a:r>
                        <a:rPr lang="en-US" sz="1600" dirty="0" err="1">
                          <a:effectLst/>
                        </a:rPr>
                        <a:t>vụ</a:t>
                      </a:r>
                      <a:r>
                        <a:rPr lang="en-US" sz="1600" dirty="0">
                          <a:effectLst/>
                        </a:rPr>
                        <a:t> </a:t>
                      </a:r>
                      <a:r>
                        <a:rPr lang="en-US" sz="1600" dirty="0" err="1">
                          <a:effectLst/>
                        </a:rPr>
                        <a:t>sản</a:t>
                      </a:r>
                      <a:r>
                        <a:rPr lang="en-US" sz="1600" dirty="0">
                          <a:effectLst/>
                        </a:rPr>
                        <a:t> </a:t>
                      </a:r>
                      <a:r>
                        <a:rPr lang="en-US" sz="1600" dirty="0" err="1">
                          <a:effectLst/>
                        </a:rPr>
                        <a:t>xuất</a:t>
                      </a:r>
                      <a:r>
                        <a:rPr lang="en-US" sz="1600" dirty="0">
                          <a:effectLst/>
                        </a:rPr>
                        <a:t>, </a:t>
                      </a:r>
                      <a:r>
                        <a:rPr lang="en-US" sz="1600" dirty="0" err="1">
                          <a:effectLst/>
                        </a:rPr>
                        <a:t>đời</a:t>
                      </a:r>
                      <a:r>
                        <a:rPr lang="en-US" sz="1600" dirty="0">
                          <a:effectLst/>
                        </a:rPr>
                        <a:t> </a:t>
                      </a:r>
                      <a:r>
                        <a:rPr lang="en-US" sz="1600" dirty="0" err="1">
                          <a:effectLst/>
                        </a:rPr>
                        <a:t>sống</a:t>
                      </a:r>
                      <a:r>
                        <a:rPr lang="en-US" sz="1600" dirty="0">
                          <a:effectLst/>
                        </a:rPr>
                        <a:t> </a:t>
                      </a:r>
                      <a:r>
                        <a:rPr lang="en-US" sz="1600" dirty="0" err="1">
                          <a:effectLst/>
                        </a:rPr>
                        <a:t>dân</a:t>
                      </a:r>
                      <a:r>
                        <a:rPr lang="en-US" sz="1600" dirty="0">
                          <a:effectLst/>
                        </a:rPr>
                        <a:t> </a:t>
                      </a:r>
                      <a:r>
                        <a:rPr lang="en-US" sz="1600" dirty="0" err="1">
                          <a:effectLst/>
                        </a:rPr>
                        <a:t>cư</a:t>
                      </a:r>
                      <a:r>
                        <a:rPr lang="en-US" sz="1600" dirty="0">
                          <a:effectLst/>
                        </a:rPr>
                        <a:t> </a:t>
                      </a:r>
                      <a:r>
                        <a:rPr lang="en-US" sz="1600" dirty="0" err="1">
                          <a:effectLst/>
                        </a:rPr>
                        <a:t>nông</a:t>
                      </a:r>
                      <a:r>
                        <a:rPr lang="en-US" sz="1600" dirty="0">
                          <a:effectLst/>
                        </a:rPr>
                        <a:t> </a:t>
                      </a:r>
                      <a:r>
                        <a:rPr lang="en-US" sz="1600" dirty="0" err="1">
                          <a:effectLst/>
                        </a:rPr>
                        <a:t>thôn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dirty="0">
                          <a:effectLst/>
                        </a:rPr>
                        <a:t>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1200"/>
                        </a:spcBef>
                        <a:spcAft>
                          <a:spcPts val="1200"/>
                        </a:spcAft>
                        <a:buNone/>
                      </a:pPr>
                      <a:r>
                        <a:rPr lang="en-US" sz="1600" dirty="0">
                          <a:effectLst/>
                        </a:rPr>
                        <a:t>3,43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87208489"/>
                  </a:ext>
                </a:extLst>
              </a:tr>
            </a:tbl>
          </a:graphicData>
        </a:graphic>
      </p:graphicFrame>
      <p:sp>
        <p:nvSpPr>
          <p:cNvPr id="6" name="TextBox 5">
            <a:extLst>
              <a:ext uri="{FF2B5EF4-FFF2-40B4-BE49-F238E27FC236}">
                <a16:creationId xmlns:a16="http://schemas.microsoft.com/office/drawing/2014/main" id="{F8D17242-D0BA-26A0-4FC0-FEB68F204E95}"/>
              </a:ext>
            </a:extLst>
          </p:cNvPr>
          <p:cNvSpPr txBox="1"/>
          <p:nvPr/>
        </p:nvSpPr>
        <p:spPr>
          <a:xfrm>
            <a:off x="2899112" y="3585675"/>
            <a:ext cx="6098458" cy="338554"/>
          </a:xfrm>
          <a:prstGeom prst="rect">
            <a:avLst/>
          </a:prstGeom>
          <a:noFill/>
        </p:spPr>
        <p:txBody>
          <a:bodyPr wrap="square">
            <a:spAutoFit/>
          </a:bodyPr>
          <a:lstStyle/>
          <a:p>
            <a:pPr algn="ctr"/>
            <a:r>
              <a:rPr lang="en-US" sz="1600" b="1" dirty="0" err="1">
                <a:effectLst/>
                <a:latin typeface="+mn-lt"/>
                <a:ea typeface="Times New Roman" panose="02020603050405020304" pitchFamily="18" charset="0"/>
              </a:rPr>
              <a:t>Bảng</a:t>
            </a:r>
            <a:r>
              <a:rPr lang="en-US" sz="1600" b="1" dirty="0">
                <a:effectLst/>
                <a:latin typeface="+mn-lt"/>
                <a:ea typeface="Times New Roman" panose="02020603050405020304" pitchFamily="18" charset="0"/>
              </a:rPr>
              <a:t> 1. </a:t>
            </a:r>
            <a:r>
              <a:rPr lang="en-US" sz="1600" b="1" dirty="0" err="1">
                <a:effectLst/>
                <a:latin typeface="+mn-lt"/>
                <a:ea typeface="Times New Roman" panose="02020603050405020304" pitchFamily="18" charset="0"/>
              </a:rPr>
              <a:t>Số</a:t>
            </a:r>
            <a:r>
              <a:rPr lang="en-US" sz="1600" b="1" dirty="0">
                <a:effectLst/>
                <a:latin typeface="+mn-lt"/>
                <a:ea typeface="Times New Roman" panose="02020603050405020304" pitchFamily="18" charset="0"/>
              </a:rPr>
              <a:t> </a:t>
            </a:r>
            <a:r>
              <a:rPr lang="en-US" sz="1600" b="1" dirty="0" err="1">
                <a:effectLst/>
                <a:latin typeface="+mn-lt"/>
                <a:ea typeface="Times New Roman" panose="02020603050405020304" pitchFamily="18" charset="0"/>
              </a:rPr>
              <a:t>lượng</a:t>
            </a:r>
            <a:r>
              <a:rPr lang="en-US" sz="1600" b="1" dirty="0">
                <a:effectLst/>
                <a:latin typeface="+mn-lt"/>
                <a:ea typeface="Times New Roman" panose="02020603050405020304" pitchFamily="18" charset="0"/>
              </a:rPr>
              <a:t> </a:t>
            </a:r>
            <a:r>
              <a:rPr lang="en-US" sz="1600" b="1" dirty="0" err="1">
                <a:effectLst/>
                <a:latin typeface="+mn-lt"/>
                <a:ea typeface="Times New Roman" panose="02020603050405020304" pitchFamily="18" charset="0"/>
              </a:rPr>
              <a:t>làng</a:t>
            </a:r>
            <a:r>
              <a:rPr lang="en-US" sz="1600" b="1" dirty="0">
                <a:effectLst/>
                <a:latin typeface="+mn-lt"/>
                <a:ea typeface="Times New Roman" panose="02020603050405020304" pitchFamily="18" charset="0"/>
              </a:rPr>
              <a:t> </a:t>
            </a:r>
            <a:r>
              <a:rPr lang="en-US" sz="1600" b="1" dirty="0" err="1">
                <a:effectLst/>
                <a:latin typeface="+mn-lt"/>
                <a:ea typeface="Times New Roman" panose="02020603050405020304" pitchFamily="18" charset="0"/>
              </a:rPr>
              <a:t>nghề</a:t>
            </a:r>
            <a:r>
              <a:rPr lang="en-US" sz="1600" b="1" dirty="0">
                <a:effectLst/>
                <a:latin typeface="+mn-lt"/>
                <a:ea typeface="Times New Roman" panose="02020603050405020304" pitchFamily="18" charset="0"/>
              </a:rPr>
              <a:t> </a:t>
            </a:r>
            <a:r>
              <a:rPr lang="en-US" sz="1600" b="1" dirty="0" err="1">
                <a:effectLst/>
                <a:latin typeface="+mn-lt"/>
                <a:ea typeface="Times New Roman" panose="02020603050405020304" pitchFamily="18" charset="0"/>
              </a:rPr>
              <a:t>được</a:t>
            </a:r>
            <a:r>
              <a:rPr lang="en-US" sz="1600" b="1" dirty="0">
                <a:effectLst/>
                <a:latin typeface="+mn-lt"/>
                <a:ea typeface="Times New Roman" panose="02020603050405020304" pitchFamily="18" charset="0"/>
              </a:rPr>
              <a:t> </a:t>
            </a:r>
            <a:r>
              <a:rPr lang="en-US" sz="1600" b="1" dirty="0" err="1">
                <a:effectLst/>
                <a:latin typeface="+mn-lt"/>
                <a:ea typeface="Times New Roman" panose="02020603050405020304" pitchFamily="18" charset="0"/>
              </a:rPr>
              <a:t>công</a:t>
            </a:r>
            <a:r>
              <a:rPr lang="en-US" sz="1600" b="1" dirty="0">
                <a:effectLst/>
                <a:latin typeface="+mn-lt"/>
                <a:ea typeface="Times New Roman" panose="02020603050405020304" pitchFamily="18" charset="0"/>
              </a:rPr>
              <a:t> </a:t>
            </a:r>
            <a:r>
              <a:rPr lang="en-US" sz="1600" b="1" dirty="0" err="1">
                <a:effectLst/>
                <a:latin typeface="+mn-lt"/>
                <a:ea typeface="Times New Roman" panose="02020603050405020304" pitchFamily="18" charset="0"/>
              </a:rPr>
              <a:t>nhận</a:t>
            </a:r>
            <a:r>
              <a:rPr lang="en-US" sz="1600" b="1" dirty="0">
                <a:effectLst/>
                <a:latin typeface="+mn-lt"/>
                <a:ea typeface="Times New Roman" panose="02020603050405020304" pitchFamily="18" charset="0"/>
              </a:rPr>
              <a:t> </a:t>
            </a:r>
            <a:r>
              <a:rPr lang="en-US" sz="1600" b="1" dirty="0" err="1">
                <a:effectLst/>
                <a:latin typeface="+mn-lt"/>
                <a:ea typeface="Times New Roman" panose="02020603050405020304" pitchFamily="18" charset="0"/>
              </a:rPr>
              <a:t>trên</a:t>
            </a:r>
            <a:r>
              <a:rPr lang="en-US" sz="1600" b="1" dirty="0">
                <a:effectLst/>
                <a:latin typeface="+mn-lt"/>
                <a:ea typeface="Times New Roman" panose="02020603050405020304" pitchFamily="18" charset="0"/>
              </a:rPr>
              <a:t> </a:t>
            </a:r>
            <a:r>
              <a:rPr lang="en-US" sz="1600" b="1" dirty="0" err="1">
                <a:effectLst/>
                <a:latin typeface="+mn-lt"/>
                <a:ea typeface="Times New Roman" panose="02020603050405020304" pitchFamily="18" charset="0"/>
              </a:rPr>
              <a:t>cả</a:t>
            </a:r>
            <a:r>
              <a:rPr lang="en-US" sz="1600" b="1" dirty="0">
                <a:effectLst/>
                <a:latin typeface="+mn-lt"/>
                <a:ea typeface="Times New Roman" panose="02020603050405020304" pitchFamily="18" charset="0"/>
              </a:rPr>
              <a:t> </a:t>
            </a:r>
            <a:r>
              <a:rPr lang="en-US" sz="1600" b="1" dirty="0" err="1">
                <a:effectLst/>
                <a:latin typeface="+mn-lt"/>
                <a:ea typeface="Times New Roman" panose="02020603050405020304" pitchFamily="18" charset="0"/>
              </a:rPr>
              <a:t>nước</a:t>
            </a:r>
            <a:endParaRPr lang="en-US" sz="16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0C4AE2CC-074F-CD66-EF15-F4892CFB95FC}"/>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CFD4C887-F911-7087-2D28-3D3F65744D30}"/>
              </a:ext>
            </a:extLst>
          </p:cNvPr>
          <p:cNvSpPr txBox="1">
            <a:spLocks noGrp="1"/>
          </p:cNvSpPr>
          <p:nvPr>
            <p:ph type="ctrTitle"/>
          </p:nvPr>
        </p:nvSpPr>
        <p:spPr>
          <a:xfrm>
            <a:off x="247118" y="299747"/>
            <a:ext cx="11697232" cy="650000"/>
          </a:xfrm>
          <a:prstGeom prst="rect">
            <a:avLst/>
          </a:prstGeom>
          <a:noFill/>
          <a:ln>
            <a:noFill/>
          </a:ln>
        </p:spPr>
        <p:txBody>
          <a:bodyPr spcFirstLastPara="1" wrap="square" lIns="121900" tIns="121900" rIns="121900" bIns="121900" anchor="t" anchorCtr="0">
            <a:noAutofit/>
          </a:bodyPr>
          <a:lstStyle/>
          <a:p>
            <a:pPr lvl="0" algn="l">
              <a:buSzPts val="2400"/>
            </a:pPr>
            <a:r>
              <a:rPr lang="en-US" sz="2800" dirty="0"/>
              <a:t>Vai </a:t>
            </a:r>
            <a:r>
              <a:rPr lang="en-US" sz="2800" dirty="0" err="1"/>
              <a:t>trò</a:t>
            </a:r>
            <a:r>
              <a:rPr lang="en-US" sz="2800" dirty="0"/>
              <a:t> </a:t>
            </a:r>
            <a:r>
              <a:rPr lang="en-US" sz="2800" dirty="0" err="1"/>
              <a:t>của</a:t>
            </a:r>
            <a:r>
              <a:rPr lang="en-US" sz="2800" dirty="0"/>
              <a:t> </a:t>
            </a:r>
            <a:r>
              <a:rPr lang="en-US" sz="2800" dirty="0" err="1"/>
              <a:t>làng</a:t>
            </a:r>
            <a:r>
              <a:rPr lang="en-US" sz="2800" dirty="0"/>
              <a:t> </a:t>
            </a:r>
            <a:r>
              <a:rPr lang="en-US" sz="2800" dirty="0" err="1"/>
              <a:t>nghề</a:t>
            </a:r>
            <a:endParaRPr sz="2800" dirty="0"/>
          </a:p>
        </p:txBody>
      </p:sp>
      <p:sp>
        <p:nvSpPr>
          <p:cNvPr id="236" name="Google Shape;236;p1">
            <a:extLst>
              <a:ext uri="{FF2B5EF4-FFF2-40B4-BE49-F238E27FC236}">
                <a16:creationId xmlns:a16="http://schemas.microsoft.com/office/drawing/2014/main" id="{4F8408A8-6087-35E6-84E1-92F062570061}"/>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7FFE559C-1FBB-1745-2473-6D135352DA82}"/>
              </a:ext>
            </a:extLst>
          </p:cNvPr>
          <p:cNvSpPr txBox="1"/>
          <p:nvPr/>
        </p:nvSpPr>
        <p:spPr>
          <a:xfrm>
            <a:off x="882647" y="1349328"/>
            <a:ext cx="6559550" cy="2308324"/>
          </a:xfrm>
          <a:prstGeom prst="rect">
            <a:avLst/>
          </a:prstGeom>
          <a:noFill/>
        </p:spPr>
        <p:txBody>
          <a:bodyPr wrap="square">
            <a:spAutoFit/>
          </a:bodyPr>
          <a:lstStyle/>
          <a:p>
            <a:pPr algn="just">
              <a:buNone/>
            </a:pPr>
            <a:r>
              <a:rPr lang="vi-VN" sz="1800" b="1" dirty="0"/>
              <a:t>1. Góp phần phát triển kinh tế nông thôn</a:t>
            </a:r>
            <a:r>
              <a:rPr lang="en-US" sz="1800" b="1" dirty="0"/>
              <a:t>: </a:t>
            </a:r>
            <a:r>
              <a:rPr lang="vi-VN" sz="1800" dirty="0"/>
              <a:t>Tạo việc làm, tăng thu nhập, giảm nghèo, góp phần vào chuyển dịch cơ cấu kinh tế ở nông thôn.</a:t>
            </a:r>
          </a:p>
          <a:p>
            <a:pPr marL="742950" lvl="1" indent="-285750" algn="just">
              <a:buFont typeface="Arial" panose="020B0604020202020204" pitchFamily="34" charset="0"/>
              <a:buChar char="•"/>
            </a:pPr>
            <a:r>
              <a:rPr lang="vi-VN" sz="1800" i="1" dirty="0"/>
              <a:t>Làng gốm Bát Tràng (Hà Nội)</a:t>
            </a:r>
            <a:r>
              <a:rPr lang="vi-VN" sz="1800" dirty="0"/>
              <a:t>: Tạo việc làm cho hàng nghìn lao động, sản phẩm được xuất khẩu sang nhiều nước.</a:t>
            </a:r>
          </a:p>
          <a:p>
            <a:pPr marL="742950" lvl="1" indent="-285750" algn="just">
              <a:buFont typeface="Arial" panose="020B0604020202020204" pitchFamily="34" charset="0"/>
              <a:buChar char="•"/>
            </a:pPr>
            <a:r>
              <a:rPr lang="vi-VN" sz="1800" i="1" dirty="0"/>
              <a:t>Làng nghề mây tre đan Phú Vinh (Hà Nội)</a:t>
            </a:r>
            <a:r>
              <a:rPr lang="vi-VN" sz="1800" dirty="0"/>
              <a:t>: Giúp người dân tăng thu nhập từ nghề phụ thành nghề chính.</a:t>
            </a:r>
          </a:p>
        </p:txBody>
      </p:sp>
      <p:pic>
        <p:nvPicPr>
          <p:cNvPr id="4" name="Picture 3">
            <a:extLst>
              <a:ext uri="{FF2B5EF4-FFF2-40B4-BE49-F238E27FC236}">
                <a16:creationId xmlns:a16="http://schemas.microsoft.com/office/drawing/2014/main" id="{A9A31A6A-376B-B36E-8403-29FD2BA3475E}"/>
              </a:ext>
            </a:extLst>
          </p:cNvPr>
          <p:cNvPicPr>
            <a:picLocks noChangeAspect="1"/>
          </p:cNvPicPr>
          <p:nvPr/>
        </p:nvPicPr>
        <p:blipFill>
          <a:blip r:embed="rId3"/>
          <a:stretch>
            <a:fillRect/>
          </a:stretch>
        </p:blipFill>
        <p:spPr>
          <a:xfrm>
            <a:off x="8764585" y="1235619"/>
            <a:ext cx="2893808" cy="2011680"/>
          </a:xfrm>
          <a:prstGeom prst="rect">
            <a:avLst/>
          </a:prstGeom>
        </p:spPr>
      </p:pic>
      <p:sp>
        <p:nvSpPr>
          <p:cNvPr id="7" name="TextBox 6">
            <a:extLst>
              <a:ext uri="{FF2B5EF4-FFF2-40B4-BE49-F238E27FC236}">
                <a16:creationId xmlns:a16="http://schemas.microsoft.com/office/drawing/2014/main" id="{9DC5DC25-1695-84D4-8982-FA6916C4CED9}"/>
              </a:ext>
            </a:extLst>
          </p:cNvPr>
          <p:cNvSpPr txBox="1"/>
          <p:nvPr/>
        </p:nvSpPr>
        <p:spPr>
          <a:xfrm>
            <a:off x="882646" y="4057233"/>
            <a:ext cx="6559549" cy="2031325"/>
          </a:xfrm>
          <a:prstGeom prst="rect">
            <a:avLst/>
          </a:prstGeom>
          <a:noFill/>
        </p:spPr>
        <p:txBody>
          <a:bodyPr wrap="square">
            <a:spAutoFit/>
          </a:bodyPr>
          <a:lstStyle/>
          <a:p>
            <a:pPr algn="just">
              <a:buNone/>
            </a:pPr>
            <a:r>
              <a:rPr lang="vi-VN" sz="1800" b="1" dirty="0"/>
              <a:t>2. Gìn giữ và phát huy giá trị văn hóa truyền thống</a:t>
            </a:r>
            <a:r>
              <a:rPr lang="en-US" sz="1800" b="1" dirty="0"/>
              <a:t>: </a:t>
            </a:r>
            <a:r>
              <a:rPr lang="vi-VN" sz="1800" dirty="0"/>
              <a:t>Lưu giữ tinh hoa văn hóa dân tộc qua các sản phẩm thủ công và cách tổ chức sinh hoạt làng xã.</a:t>
            </a:r>
          </a:p>
          <a:p>
            <a:pPr marL="742950" lvl="1" indent="-285750" algn="just">
              <a:buFont typeface="Arial" panose="020B0604020202020204" pitchFamily="34" charset="0"/>
              <a:buChar char="•"/>
            </a:pPr>
            <a:r>
              <a:rPr lang="vi-VN" sz="1800" i="1" dirty="0"/>
              <a:t>Làng tranh Đông Hồ (Bắc Ninh)</a:t>
            </a:r>
            <a:r>
              <a:rPr lang="vi-VN" sz="1800" dirty="0"/>
              <a:t>: Bảo tồn nghệ thuật tranh dân gian, gắn với lễ hội, phong tục tập quán.</a:t>
            </a:r>
          </a:p>
          <a:p>
            <a:pPr marL="742950" lvl="1" indent="-285750" algn="just">
              <a:buFont typeface="Arial" panose="020B0604020202020204" pitchFamily="34" charset="0"/>
              <a:buChar char="•"/>
            </a:pPr>
            <a:r>
              <a:rPr lang="vi-VN" sz="1800" i="1" dirty="0"/>
              <a:t>Làng nón Phú Cam (Huế)</a:t>
            </a:r>
            <a:r>
              <a:rPr lang="vi-VN" sz="1800" dirty="0"/>
              <a:t>: Lưu giữ nghề làm nón lá truyền thống đặc trưng văn hóa cố đô.</a:t>
            </a:r>
          </a:p>
        </p:txBody>
      </p:sp>
      <p:pic>
        <p:nvPicPr>
          <p:cNvPr id="8" name="Picture 7">
            <a:extLst>
              <a:ext uri="{FF2B5EF4-FFF2-40B4-BE49-F238E27FC236}">
                <a16:creationId xmlns:a16="http://schemas.microsoft.com/office/drawing/2014/main" id="{90ED14BF-C9C2-9AF9-6E5A-7C7319D0ED0C}"/>
              </a:ext>
            </a:extLst>
          </p:cNvPr>
          <p:cNvPicPr>
            <a:picLocks noChangeAspect="1"/>
          </p:cNvPicPr>
          <p:nvPr/>
        </p:nvPicPr>
        <p:blipFill>
          <a:blip r:embed="rId4"/>
          <a:stretch>
            <a:fillRect/>
          </a:stretch>
        </p:blipFill>
        <p:spPr>
          <a:xfrm>
            <a:off x="7897811" y="3657652"/>
            <a:ext cx="2685696" cy="2011680"/>
          </a:xfrm>
          <a:prstGeom prst="rect">
            <a:avLst/>
          </a:prstGeom>
        </p:spPr>
      </p:pic>
    </p:spTree>
    <p:extLst>
      <p:ext uri="{BB962C8B-B14F-4D97-AF65-F5344CB8AC3E}">
        <p14:creationId xmlns:p14="http://schemas.microsoft.com/office/powerpoint/2010/main" val="4008974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D4B594DD-DFFB-0DE4-CDBA-561B6B650360}"/>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425E4C42-D1ED-6070-8DAD-F396099AF730}"/>
              </a:ext>
            </a:extLst>
          </p:cNvPr>
          <p:cNvSpPr txBox="1">
            <a:spLocks noGrp="1"/>
          </p:cNvSpPr>
          <p:nvPr>
            <p:ph type="ctrTitle"/>
          </p:nvPr>
        </p:nvSpPr>
        <p:spPr>
          <a:xfrm>
            <a:off x="247118" y="299747"/>
            <a:ext cx="11697232" cy="650000"/>
          </a:xfrm>
          <a:prstGeom prst="rect">
            <a:avLst/>
          </a:prstGeom>
          <a:noFill/>
          <a:ln>
            <a:noFill/>
          </a:ln>
        </p:spPr>
        <p:txBody>
          <a:bodyPr spcFirstLastPara="1" wrap="square" lIns="121900" tIns="121900" rIns="121900" bIns="121900" anchor="t" anchorCtr="0">
            <a:noAutofit/>
          </a:bodyPr>
          <a:lstStyle/>
          <a:p>
            <a:pPr lvl="0" algn="l">
              <a:buSzPts val="2400"/>
            </a:pPr>
            <a:r>
              <a:rPr lang="en-US" sz="2800" dirty="0"/>
              <a:t>Vai </a:t>
            </a:r>
            <a:r>
              <a:rPr lang="en-US" sz="2800" dirty="0" err="1"/>
              <a:t>trò</a:t>
            </a:r>
            <a:r>
              <a:rPr lang="en-US" sz="2800" dirty="0"/>
              <a:t> </a:t>
            </a:r>
            <a:r>
              <a:rPr lang="en-US" sz="2800" dirty="0" err="1"/>
              <a:t>của</a:t>
            </a:r>
            <a:r>
              <a:rPr lang="en-US" sz="2800" dirty="0"/>
              <a:t> </a:t>
            </a:r>
            <a:r>
              <a:rPr lang="en-US" sz="2800" dirty="0" err="1"/>
              <a:t>làng</a:t>
            </a:r>
            <a:r>
              <a:rPr lang="en-US" sz="2800" dirty="0"/>
              <a:t> </a:t>
            </a:r>
            <a:r>
              <a:rPr lang="en-US" sz="2800" dirty="0" err="1"/>
              <a:t>nghề</a:t>
            </a:r>
            <a:endParaRPr sz="2800" dirty="0"/>
          </a:p>
        </p:txBody>
      </p:sp>
      <p:sp>
        <p:nvSpPr>
          <p:cNvPr id="236" name="Google Shape;236;p1">
            <a:extLst>
              <a:ext uri="{FF2B5EF4-FFF2-40B4-BE49-F238E27FC236}">
                <a16:creationId xmlns:a16="http://schemas.microsoft.com/office/drawing/2014/main" id="{9DBA4CE2-E27D-060E-3DF3-45370D488583}"/>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EB6D95BE-F731-FDCA-CD40-3DA9FD7A328E}"/>
              </a:ext>
            </a:extLst>
          </p:cNvPr>
          <p:cNvSpPr txBox="1"/>
          <p:nvPr/>
        </p:nvSpPr>
        <p:spPr>
          <a:xfrm>
            <a:off x="882645" y="1235619"/>
            <a:ext cx="6559549" cy="2308324"/>
          </a:xfrm>
          <a:prstGeom prst="rect">
            <a:avLst/>
          </a:prstGeom>
          <a:noFill/>
        </p:spPr>
        <p:txBody>
          <a:bodyPr wrap="square">
            <a:spAutoFit/>
          </a:bodyPr>
          <a:lstStyle/>
          <a:p>
            <a:pPr algn="just">
              <a:buNone/>
            </a:pPr>
            <a:r>
              <a:rPr lang="vi-VN" sz="1800" b="1" dirty="0"/>
              <a:t>3. Thúc đẩy phát triển du lịch</a:t>
            </a:r>
            <a:r>
              <a:rPr lang="en-US" sz="1800" b="1" dirty="0"/>
              <a:t>: </a:t>
            </a:r>
            <a:r>
              <a:rPr lang="vi-VN" sz="1800" dirty="0"/>
              <a:t>Làng nghề trở thành điểm đến du lịch trải nghiệm văn hóa, thu hút khách trong và ngoài nước.</a:t>
            </a:r>
          </a:p>
          <a:p>
            <a:pPr marL="742950" lvl="1" indent="-285750" algn="just">
              <a:buFont typeface="Arial" panose="020B0604020202020204" pitchFamily="34" charset="0"/>
              <a:buChar char="•"/>
            </a:pPr>
            <a:r>
              <a:rPr lang="vi-VN" sz="1800" i="1" dirty="0"/>
              <a:t>Làng lụa Vạn Phúc (Hà Đông, Hà Nội)</a:t>
            </a:r>
            <a:r>
              <a:rPr lang="vi-VN" sz="1800" dirty="0"/>
              <a:t>: Vừa sản xuất lụa, vừa mở cửa cho khách du lịch tham quan, mua sắm.</a:t>
            </a:r>
          </a:p>
          <a:p>
            <a:pPr marL="742950" lvl="1" indent="-285750" algn="just">
              <a:buFont typeface="Arial" panose="020B0604020202020204" pitchFamily="34" charset="0"/>
              <a:buChar char="•"/>
            </a:pPr>
            <a:r>
              <a:rPr lang="vi-VN" sz="1800" i="1" dirty="0"/>
              <a:t>Làng gốm Thanh Hà (Hội An)</a:t>
            </a:r>
            <a:r>
              <a:rPr lang="vi-VN" sz="1800" dirty="0"/>
              <a:t>: Kết hợp sản xuất và du lịch, phục vụ khách trải nghiệm làm gốm.</a:t>
            </a:r>
          </a:p>
        </p:txBody>
      </p:sp>
      <p:sp>
        <p:nvSpPr>
          <p:cNvPr id="9" name="TextBox 8">
            <a:extLst>
              <a:ext uri="{FF2B5EF4-FFF2-40B4-BE49-F238E27FC236}">
                <a16:creationId xmlns:a16="http://schemas.microsoft.com/office/drawing/2014/main" id="{3B77C712-8CBC-CA21-7DAD-A22ECF68A1A4}"/>
              </a:ext>
            </a:extLst>
          </p:cNvPr>
          <p:cNvSpPr txBox="1"/>
          <p:nvPr/>
        </p:nvSpPr>
        <p:spPr>
          <a:xfrm>
            <a:off x="882645" y="4299059"/>
            <a:ext cx="6559548" cy="2308324"/>
          </a:xfrm>
          <a:prstGeom prst="rect">
            <a:avLst/>
          </a:prstGeom>
          <a:noFill/>
        </p:spPr>
        <p:txBody>
          <a:bodyPr wrap="square">
            <a:spAutoFit/>
          </a:bodyPr>
          <a:lstStyle/>
          <a:p>
            <a:pPr>
              <a:buNone/>
            </a:pPr>
            <a:r>
              <a:rPr lang="vi-VN" sz="1800" b="1" dirty="0"/>
              <a:t>4. Đóng góp vào xuất khẩu, thương hiệu quốc gia:</a:t>
            </a:r>
            <a:r>
              <a:rPr lang="vi-VN" sz="1800" dirty="0"/>
              <a:t> Sản phẩm làng nghề có giá trị cao, tạo ra bản sắc hàng hóa Việt Nam trên thị trường quốc tế.</a:t>
            </a:r>
          </a:p>
          <a:p>
            <a:pPr marL="742950" lvl="1" indent="-285750">
              <a:buFont typeface="Arial" panose="020B0604020202020204" pitchFamily="34" charset="0"/>
              <a:buChar char="•"/>
            </a:pPr>
            <a:r>
              <a:rPr lang="vi-VN" sz="1800" i="1" dirty="0"/>
              <a:t>Gốm sứ Bát Tràng, sơn mài Hạ Thái, lụa Vạn Phúc</a:t>
            </a:r>
            <a:r>
              <a:rPr lang="vi-VN" sz="1800" dirty="0"/>
              <a:t>: Có mặt tại nhiều thị trường như Nhật Bản, Hàn Quốc, EU…</a:t>
            </a:r>
          </a:p>
          <a:p>
            <a:pPr marL="742950" lvl="1" indent="-285750">
              <a:buFont typeface="Arial" panose="020B0604020202020204" pitchFamily="34" charset="0"/>
              <a:buChar char="•"/>
            </a:pPr>
            <a:r>
              <a:rPr lang="vi-VN" sz="1800" i="1" dirty="0"/>
              <a:t>Chạm bạc Đồng Xâm (Thái Bình)</a:t>
            </a:r>
            <a:r>
              <a:rPr lang="vi-VN" sz="1800" dirty="0"/>
              <a:t>: Xuất khẩu nhiều sản phẩm thủ công mỹ nghệ tinh xảo.</a:t>
            </a:r>
          </a:p>
        </p:txBody>
      </p:sp>
      <p:pic>
        <p:nvPicPr>
          <p:cNvPr id="1026" name="Picture 2" descr="Làng lụa Vạn Phúc- Điểm du lịch hấp dẫn của Thủ đô - DNTT online">
            <a:extLst>
              <a:ext uri="{FF2B5EF4-FFF2-40B4-BE49-F238E27FC236}">
                <a16:creationId xmlns:a16="http://schemas.microsoft.com/office/drawing/2014/main" id="{15A60EA9-B8AA-D962-FBDF-40BD9A901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279" y="1188668"/>
            <a:ext cx="268569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ến làng nghề chạm bạc Đồng Xâm Thái Bình chiêm ngưỡng tinh hoa">
            <a:extLst>
              <a:ext uri="{FF2B5EF4-FFF2-40B4-BE49-F238E27FC236}">
                <a16:creationId xmlns:a16="http://schemas.microsoft.com/office/drawing/2014/main" id="{7522977D-A283-2730-EA5D-540EDD7AE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9665" y="4299059"/>
            <a:ext cx="358031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9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8C6BFC00-C250-C870-AE71-711DAEE20207}"/>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31BFB556-E208-56D5-5884-379AB31789B4}"/>
              </a:ext>
            </a:extLst>
          </p:cNvPr>
          <p:cNvSpPr txBox="1">
            <a:spLocks noGrp="1"/>
          </p:cNvSpPr>
          <p:nvPr>
            <p:ph type="ctrTitle"/>
          </p:nvPr>
        </p:nvSpPr>
        <p:spPr>
          <a:xfrm>
            <a:off x="247118" y="299747"/>
            <a:ext cx="11697232" cy="650000"/>
          </a:xfrm>
          <a:prstGeom prst="rect">
            <a:avLst/>
          </a:prstGeom>
          <a:noFill/>
          <a:ln>
            <a:noFill/>
          </a:ln>
        </p:spPr>
        <p:txBody>
          <a:bodyPr spcFirstLastPara="1" wrap="square" lIns="121900" tIns="121900" rIns="121900" bIns="121900" anchor="t" anchorCtr="0">
            <a:noAutofit/>
          </a:bodyPr>
          <a:lstStyle/>
          <a:p>
            <a:pPr lvl="0" algn="l">
              <a:buSzPts val="2400"/>
            </a:pPr>
            <a:r>
              <a:rPr lang="en-US" sz="2800" dirty="0"/>
              <a:t>Vai </a:t>
            </a:r>
            <a:r>
              <a:rPr lang="en-US" sz="2800" dirty="0" err="1"/>
              <a:t>trò</a:t>
            </a:r>
            <a:r>
              <a:rPr lang="en-US" sz="2800" dirty="0"/>
              <a:t> </a:t>
            </a:r>
            <a:r>
              <a:rPr lang="en-US" sz="2800" dirty="0" err="1"/>
              <a:t>của</a:t>
            </a:r>
            <a:r>
              <a:rPr lang="en-US" sz="2800" dirty="0"/>
              <a:t> </a:t>
            </a:r>
            <a:r>
              <a:rPr lang="en-US" sz="2800" dirty="0" err="1"/>
              <a:t>làng</a:t>
            </a:r>
            <a:r>
              <a:rPr lang="en-US" sz="2800" dirty="0"/>
              <a:t> </a:t>
            </a:r>
            <a:r>
              <a:rPr lang="en-US" sz="2800" dirty="0" err="1"/>
              <a:t>nghề</a:t>
            </a:r>
            <a:endParaRPr sz="2800" dirty="0"/>
          </a:p>
        </p:txBody>
      </p:sp>
      <p:sp>
        <p:nvSpPr>
          <p:cNvPr id="236" name="Google Shape;236;p1">
            <a:extLst>
              <a:ext uri="{FF2B5EF4-FFF2-40B4-BE49-F238E27FC236}">
                <a16:creationId xmlns:a16="http://schemas.microsoft.com/office/drawing/2014/main" id="{E1774E37-C2AD-7EF7-EF23-CB55E9887E63}"/>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D97A60C0-6B77-EC9E-A7B7-34798EE4E812}"/>
              </a:ext>
            </a:extLst>
          </p:cNvPr>
          <p:cNvSpPr txBox="1"/>
          <p:nvPr/>
        </p:nvSpPr>
        <p:spPr>
          <a:xfrm>
            <a:off x="882644" y="1384466"/>
            <a:ext cx="10229856" cy="1754326"/>
          </a:xfrm>
          <a:prstGeom prst="rect">
            <a:avLst/>
          </a:prstGeom>
          <a:noFill/>
        </p:spPr>
        <p:txBody>
          <a:bodyPr wrap="square">
            <a:spAutoFit/>
          </a:bodyPr>
          <a:lstStyle/>
          <a:p>
            <a:pPr>
              <a:buNone/>
            </a:pPr>
            <a:r>
              <a:rPr lang="vi-VN" sz="1800" b="1" dirty="0"/>
              <a:t>5. Gắn kết cộng đồng, duy trì tổ chức làng xã truyền thống:</a:t>
            </a:r>
            <a:r>
              <a:rPr lang="vi-VN" sz="1800" dirty="0"/>
              <a:t> Duy trì hương ước, phường hội, thợ cả, tạo sự gắn bó, kế thừa nghề qua các thế hệ.</a:t>
            </a:r>
          </a:p>
          <a:p>
            <a:pPr marL="742950" lvl="1" indent="-285750">
              <a:buFont typeface="Arial" panose="020B0604020202020204" pitchFamily="34" charset="0"/>
              <a:buChar char="•"/>
            </a:pPr>
            <a:r>
              <a:rPr lang="vi-VN" sz="1800" i="1" dirty="0"/>
              <a:t>Làng đúc đồng Phước Kiều (Quảng Nam)</a:t>
            </a:r>
            <a:r>
              <a:rPr lang="vi-VN" sz="1800" dirty="0"/>
              <a:t>: Có tổ chức phường nghề, truyền nghề qua dòng tộc.</a:t>
            </a:r>
          </a:p>
          <a:p>
            <a:pPr marL="742950" lvl="1" indent="-285750">
              <a:buFont typeface="Arial" panose="020B0604020202020204" pitchFamily="34" charset="0"/>
              <a:buChar char="•"/>
            </a:pPr>
            <a:r>
              <a:rPr lang="vi-VN" sz="1800" i="1" dirty="0"/>
              <a:t>Làng mộc Chàng Sơn (Thạch Thất, Hà Nội)</a:t>
            </a:r>
            <a:r>
              <a:rPr lang="vi-VN" sz="1800" dirty="0"/>
              <a:t>: Duy trì truyền thống "cha truyền con nối" trong nghề mộc.</a:t>
            </a:r>
          </a:p>
        </p:txBody>
      </p:sp>
      <p:pic>
        <p:nvPicPr>
          <p:cNvPr id="2050" name="Picture 2" descr="Hương ước, Quy ước góp phần xây dựng nếp sống văn hóa, văn minh">
            <a:extLst>
              <a:ext uri="{FF2B5EF4-FFF2-40B4-BE49-F238E27FC236}">
                <a16:creationId xmlns:a16="http://schemas.microsoft.com/office/drawing/2014/main" id="{9DE90702-3CD5-B4D0-B822-981DAAF6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325" y="4298261"/>
            <a:ext cx="3734067" cy="1554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147D6D7-FB4F-8F1F-DCDC-76DBD9F65701}"/>
              </a:ext>
            </a:extLst>
          </p:cNvPr>
          <p:cNvPicPr>
            <a:picLocks noChangeAspect="1"/>
          </p:cNvPicPr>
          <p:nvPr/>
        </p:nvPicPr>
        <p:blipFill>
          <a:blip r:embed="rId4"/>
          <a:stretch>
            <a:fillRect/>
          </a:stretch>
        </p:blipFill>
        <p:spPr>
          <a:xfrm>
            <a:off x="8426450" y="4621045"/>
            <a:ext cx="2686050" cy="1704975"/>
          </a:xfrm>
          <a:prstGeom prst="rect">
            <a:avLst/>
          </a:prstGeom>
        </p:spPr>
      </p:pic>
      <p:pic>
        <p:nvPicPr>
          <p:cNvPr id="2052" name="Picture 4" descr="Lễ hội truyền thống làng cổ Bát Tràng: Hành trình khám phá miền di sản và  nghệ thuật gốm độc đáo">
            <a:extLst>
              <a:ext uri="{FF2B5EF4-FFF2-40B4-BE49-F238E27FC236}">
                <a16:creationId xmlns:a16="http://schemas.microsoft.com/office/drawing/2014/main" id="{92CE5783-565E-0A7B-362D-8E6F4DA6C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85" y="3295380"/>
            <a:ext cx="3270424" cy="217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677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8F19639F-1AE8-46ED-C8B2-92355350A7D5}"/>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96F7965B-C522-FF27-4794-FA187AC58E4A}"/>
              </a:ext>
            </a:extLst>
          </p:cNvPr>
          <p:cNvSpPr txBox="1">
            <a:spLocks noGrp="1"/>
          </p:cNvSpPr>
          <p:nvPr>
            <p:ph type="ctrTitle"/>
          </p:nvPr>
        </p:nvSpPr>
        <p:spPr>
          <a:xfrm>
            <a:off x="247118" y="299747"/>
            <a:ext cx="8764147" cy="650000"/>
          </a:xfrm>
          <a:prstGeom prst="rect">
            <a:avLst/>
          </a:prstGeom>
          <a:noFill/>
          <a:ln>
            <a:noFill/>
          </a:ln>
        </p:spPr>
        <p:txBody>
          <a:bodyPr spcFirstLastPara="1" wrap="square" lIns="121900" tIns="121900" rIns="121900" bIns="121900" anchor="t" anchorCtr="0">
            <a:noAutofit/>
          </a:bodyPr>
          <a:lstStyle/>
          <a:p>
            <a:pPr lvl="0" algn="l">
              <a:buSzPts val="2400"/>
            </a:pPr>
            <a:r>
              <a:rPr lang="en-US" dirty="0"/>
              <a:t>II. </a:t>
            </a:r>
            <a:r>
              <a:rPr lang="en-US" dirty="0" err="1"/>
              <a:t>Vấn</a:t>
            </a:r>
            <a:r>
              <a:rPr lang="en-US" dirty="0"/>
              <a:t> </a:t>
            </a:r>
            <a:r>
              <a:rPr lang="en-US" dirty="0" err="1"/>
              <a:t>đề</a:t>
            </a:r>
            <a:r>
              <a:rPr lang="en-US" dirty="0"/>
              <a:t> ô </a:t>
            </a:r>
            <a:r>
              <a:rPr lang="en-US" dirty="0" err="1"/>
              <a:t>nhiễm</a:t>
            </a:r>
            <a:r>
              <a:rPr lang="en-US" dirty="0"/>
              <a:t> </a:t>
            </a:r>
            <a:r>
              <a:rPr lang="en-US" dirty="0" err="1"/>
              <a:t>tại</a:t>
            </a:r>
            <a:r>
              <a:rPr lang="en-US" dirty="0"/>
              <a:t> </a:t>
            </a:r>
            <a:r>
              <a:rPr lang="en-US" dirty="0" err="1"/>
              <a:t>các</a:t>
            </a:r>
            <a:r>
              <a:rPr lang="en-US" dirty="0"/>
              <a:t> </a:t>
            </a:r>
            <a:r>
              <a:rPr lang="en-US" dirty="0" err="1"/>
              <a:t>làng</a:t>
            </a:r>
            <a:r>
              <a:rPr lang="en-US" dirty="0"/>
              <a:t> </a:t>
            </a:r>
            <a:r>
              <a:rPr lang="en-US" dirty="0" err="1"/>
              <a:t>nghề</a:t>
            </a:r>
            <a:endParaRPr lang="en-US" dirty="0"/>
          </a:p>
        </p:txBody>
      </p:sp>
      <p:sp>
        <p:nvSpPr>
          <p:cNvPr id="236" name="Google Shape;236;p1">
            <a:extLst>
              <a:ext uri="{FF2B5EF4-FFF2-40B4-BE49-F238E27FC236}">
                <a16:creationId xmlns:a16="http://schemas.microsoft.com/office/drawing/2014/main" id="{FDE0C5EE-5AE8-8BDA-00EB-8B8FFBB32DB9}"/>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A7BAF3D-E28A-038C-9BEF-5CFCBF9E305E}"/>
              </a:ext>
            </a:extLst>
          </p:cNvPr>
          <p:cNvSpPr txBox="1"/>
          <p:nvPr/>
        </p:nvSpPr>
        <p:spPr>
          <a:xfrm>
            <a:off x="807474" y="1261957"/>
            <a:ext cx="6098458" cy="461665"/>
          </a:xfrm>
          <a:prstGeom prst="rect">
            <a:avLst/>
          </a:prstGeom>
          <a:noFill/>
        </p:spPr>
        <p:txBody>
          <a:bodyPr wrap="square">
            <a:spAutoFit/>
          </a:bodyPr>
          <a:lstStyle/>
          <a:p>
            <a:r>
              <a:rPr lang="en-US" sz="2400" b="1" dirty="0">
                <a:solidFill>
                  <a:schemeClr val="dk1"/>
                </a:solidFill>
                <a:latin typeface="Livvic"/>
                <a:sym typeface="Livvic"/>
              </a:rPr>
              <a:t>1 Các </a:t>
            </a:r>
            <a:r>
              <a:rPr lang="en-US" sz="2400" b="1" dirty="0" err="1">
                <a:solidFill>
                  <a:schemeClr val="dk1"/>
                </a:solidFill>
                <a:latin typeface="Livvic"/>
                <a:sym typeface="Livvic"/>
              </a:rPr>
              <a:t>loại</a:t>
            </a:r>
            <a:r>
              <a:rPr lang="en-US" sz="2400" b="1" dirty="0">
                <a:solidFill>
                  <a:schemeClr val="dk1"/>
                </a:solidFill>
                <a:latin typeface="Livvic"/>
                <a:sym typeface="Livvic"/>
              </a:rPr>
              <a:t> </a:t>
            </a:r>
            <a:r>
              <a:rPr lang="en-US" sz="2400" b="1" dirty="0" err="1">
                <a:solidFill>
                  <a:schemeClr val="dk1"/>
                </a:solidFill>
                <a:latin typeface="Livvic"/>
                <a:sym typeface="Livvic"/>
              </a:rPr>
              <a:t>hình</a:t>
            </a:r>
            <a:r>
              <a:rPr lang="en-US" sz="2400" b="1" dirty="0">
                <a:solidFill>
                  <a:schemeClr val="dk1"/>
                </a:solidFill>
                <a:latin typeface="Livvic"/>
                <a:sym typeface="Livvic"/>
              </a:rPr>
              <a:t> </a:t>
            </a:r>
            <a:r>
              <a:rPr lang="en-US" sz="2400" b="1" dirty="0" err="1">
                <a:solidFill>
                  <a:schemeClr val="dk1"/>
                </a:solidFill>
                <a:latin typeface="Livvic"/>
                <a:sym typeface="Livvic"/>
              </a:rPr>
              <a:t>làng</a:t>
            </a:r>
            <a:r>
              <a:rPr lang="en-US" sz="2400" b="1" dirty="0">
                <a:solidFill>
                  <a:schemeClr val="dk1"/>
                </a:solidFill>
                <a:latin typeface="Livvic"/>
                <a:sym typeface="Livvic"/>
              </a:rPr>
              <a:t> </a:t>
            </a:r>
            <a:r>
              <a:rPr lang="en-US" sz="2400" b="1" dirty="0" err="1">
                <a:solidFill>
                  <a:schemeClr val="dk1"/>
                </a:solidFill>
                <a:latin typeface="Livvic"/>
                <a:sym typeface="Livvic"/>
              </a:rPr>
              <a:t>nghề</a:t>
            </a:r>
            <a:r>
              <a:rPr lang="en-US" sz="2400" b="1" dirty="0">
                <a:solidFill>
                  <a:schemeClr val="dk1"/>
                </a:solidFill>
                <a:latin typeface="Livvic"/>
                <a:sym typeface="Livvic"/>
              </a:rPr>
              <a:t> </a:t>
            </a:r>
            <a:r>
              <a:rPr lang="en-US" sz="2400" b="1" dirty="0" err="1">
                <a:solidFill>
                  <a:schemeClr val="dk1"/>
                </a:solidFill>
                <a:latin typeface="Livvic"/>
                <a:sym typeface="Livvic"/>
              </a:rPr>
              <a:t>gây</a:t>
            </a:r>
            <a:r>
              <a:rPr lang="en-US" sz="2400" b="1" dirty="0">
                <a:solidFill>
                  <a:schemeClr val="dk1"/>
                </a:solidFill>
                <a:latin typeface="Livvic"/>
                <a:sym typeface="Livvic"/>
              </a:rPr>
              <a:t> ô </a:t>
            </a:r>
            <a:r>
              <a:rPr lang="en-US" sz="2400" b="1" dirty="0" err="1">
                <a:solidFill>
                  <a:schemeClr val="dk1"/>
                </a:solidFill>
                <a:latin typeface="Livvic"/>
                <a:sym typeface="Livvic"/>
              </a:rPr>
              <a:t>nhiễm</a:t>
            </a:r>
            <a:r>
              <a:rPr lang="en-US" sz="2400" b="1" dirty="0">
                <a:solidFill>
                  <a:schemeClr val="dk1"/>
                </a:solidFill>
                <a:latin typeface="Livvic"/>
                <a:sym typeface="Livvic"/>
              </a:rPr>
              <a:t> </a:t>
            </a:r>
          </a:p>
        </p:txBody>
      </p:sp>
      <p:sp>
        <p:nvSpPr>
          <p:cNvPr id="5" name="TextBox 4">
            <a:extLst>
              <a:ext uri="{FF2B5EF4-FFF2-40B4-BE49-F238E27FC236}">
                <a16:creationId xmlns:a16="http://schemas.microsoft.com/office/drawing/2014/main" id="{F4BD7AD3-FA99-C50C-9FF1-7E6FA1FFCB55}"/>
              </a:ext>
            </a:extLst>
          </p:cNvPr>
          <p:cNvSpPr txBox="1"/>
          <p:nvPr/>
        </p:nvSpPr>
        <p:spPr>
          <a:xfrm>
            <a:off x="247118" y="1932593"/>
            <a:ext cx="6098458" cy="463397"/>
          </a:xfrm>
          <a:prstGeom prst="rect">
            <a:avLst/>
          </a:prstGeom>
          <a:noFill/>
        </p:spPr>
        <p:txBody>
          <a:bodyPr wrap="square">
            <a:spAutoFit/>
          </a:bodyPr>
          <a:lstStyle/>
          <a:p>
            <a:pPr indent="58738" algn="just">
              <a:lnSpc>
                <a:spcPct val="150000"/>
              </a:lnSpc>
              <a:spcAft>
                <a:spcPts val="800"/>
              </a:spcAft>
            </a:pP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Nhóm</a:t>
            </a:r>
            <a:r>
              <a:rPr lang="en-US" sz="1800" b="1" i="1" u="sng" dirty="0">
                <a:solidFill>
                  <a:srgbClr val="000000"/>
                </a:solidFill>
                <a:effectLst/>
                <a:latin typeface="+mn-lt"/>
                <a:ea typeface="Times New Roman" panose="02020603050405020304" pitchFamily="18" charset="0"/>
                <a:cs typeface="Times New Roman" panose="02020603050405020304" pitchFamily="18" charset="0"/>
              </a:rPr>
              <a:t> </a:t>
            </a: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các</a:t>
            </a:r>
            <a:r>
              <a:rPr lang="en-US" sz="1800" b="1" i="1" u="sng" dirty="0">
                <a:solidFill>
                  <a:srgbClr val="000000"/>
                </a:solidFill>
                <a:effectLst/>
                <a:latin typeface="+mn-lt"/>
                <a:ea typeface="Times New Roman" panose="02020603050405020304" pitchFamily="18" charset="0"/>
                <a:cs typeface="Times New Roman" panose="02020603050405020304" pitchFamily="18" charset="0"/>
              </a:rPr>
              <a:t> </a:t>
            </a: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làng</a:t>
            </a:r>
            <a:r>
              <a:rPr lang="en-US" sz="1800" b="1" i="1" u="sng" dirty="0">
                <a:solidFill>
                  <a:srgbClr val="000000"/>
                </a:solidFill>
                <a:effectLst/>
                <a:latin typeface="+mn-lt"/>
                <a:ea typeface="Times New Roman" panose="02020603050405020304" pitchFamily="18" charset="0"/>
                <a:cs typeface="Times New Roman" panose="02020603050405020304" pitchFamily="18" charset="0"/>
              </a:rPr>
              <a:t> </a:t>
            </a: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nghề</a:t>
            </a:r>
            <a:r>
              <a:rPr lang="en-US" sz="1800" b="1" i="1" u="sng" dirty="0">
                <a:solidFill>
                  <a:srgbClr val="000000"/>
                </a:solidFill>
                <a:effectLst/>
                <a:latin typeface="+mn-lt"/>
                <a:ea typeface="Times New Roman" panose="02020603050405020304" pitchFamily="18" charset="0"/>
                <a:cs typeface="Times New Roman" panose="02020603050405020304" pitchFamily="18" charset="0"/>
              </a:rPr>
              <a:t> </a:t>
            </a: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tái</a:t>
            </a:r>
            <a:r>
              <a:rPr lang="en-US" sz="1800" b="1" i="1" u="sng" dirty="0">
                <a:solidFill>
                  <a:srgbClr val="000000"/>
                </a:solidFill>
                <a:effectLst/>
                <a:latin typeface="+mn-lt"/>
                <a:ea typeface="Times New Roman" panose="02020603050405020304" pitchFamily="18" charset="0"/>
                <a:cs typeface="Times New Roman" panose="02020603050405020304" pitchFamily="18" charset="0"/>
              </a:rPr>
              <a:t> </a:t>
            </a: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chế</a:t>
            </a:r>
            <a:r>
              <a:rPr lang="en-US" sz="1800" b="1" i="1" u="sng" dirty="0">
                <a:solidFill>
                  <a:srgbClr val="000000"/>
                </a:solidFill>
                <a:effectLst/>
                <a:latin typeface="+mn-lt"/>
                <a:ea typeface="Times New Roman" panose="02020603050405020304" pitchFamily="18" charset="0"/>
                <a:cs typeface="Times New Roman" panose="02020603050405020304" pitchFamily="18" charset="0"/>
              </a:rPr>
              <a:t> </a:t>
            </a: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kim</a:t>
            </a:r>
            <a:r>
              <a:rPr lang="en-US" sz="1800" b="1" i="1" u="sng" dirty="0">
                <a:solidFill>
                  <a:srgbClr val="000000"/>
                </a:solidFill>
                <a:effectLst/>
                <a:latin typeface="+mn-lt"/>
                <a:ea typeface="Times New Roman" panose="02020603050405020304" pitchFamily="18" charset="0"/>
                <a:cs typeface="Times New Roman" panose="02020603050405020304" pitchFamily="18" charset="0"/>
              </a:rPr>
              <a:t> </a:t>
            </a: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loại</a:t>
            </a:r>
            <a:r>
              <a:rPr lang="en-US" sz="1800" b="1" i="1" u="sng" dirty="0">
                <a:solidFill>
                  <a:srgbClr val="000000"/>
                </a:solidFill>
                <a:effectLst/>
                <a:latin typeface="+mn-lt"/>
                <a:ea typeface="Times New Roman" panose="02020603050405020304" pitchFamily="18" charset="0"/>
                <a:cs typeface="Times New Roman" panose="02020603050405020304" pitchFamily="18" charset="0"/>
              </a:rPr>
              <a:t> </a:t>
            </a: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và</a:t>
            </a:r>
            <a:r>
              <a:rPr lang="en-US" sz="1800" b="1" i="1" u="sng" dirty="0">
                <a:solidFill>
                  <a:srgbClr val="000000"/>
                </a:solidFill>
                <a:effectLst/>
                <a:latin typeface="+mn-lt"/>
                <a:ea typeface="Times New Roman" panose="02020603050405020304" pitchFamily="18" charset="0"/>
                <a:cs typeface="Times New Roman" panose="02020603050405020304" pitchFamily="18" charset="0"/>
              </a:rPr>
              <a:t> </a:t>
            </a: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chất</a:t>
            </a:r>
            <a:r>
              <a:rPr lang="en-US" sz="1800" b="1" i="1" u="sng" dirty="0">
                <a:solidFill>
                  <a:srgbClr val="000000"/>
                </a:solidFill>
                <a:effectLst/>
                <a:latin typeface="+mn-lt"/>
                <a:ea typeface="Times New Roman" panose="02020603050405020304" pitchFamily="18" charset="0"/>
                <a:cs typeface="Times New Roman" panose="02020603050405020304" pitchFamily="18" charset="0"/>
              </a:rPr>
              <a:t> </a:t>
            </a:r>
            <a:r>
              <a:rPr lang="en-US" sz="1800" b="1" i="1" u="sng" dirty="0" err="1">
                <a:solidFill>
                  <a:srgbClr val="000000"/>
                </a:solidFill>
                <a:effectLst/>
                <a:latin typeface="+mn-lt"/>
                <a:ea typeface="Times New Roman" panose="02020603050405020304" pitchFamily="18" charset="0"/>
                <a:cs typeface="Times New Roman" panose="02020603050405020304" pitchFamily="18" charset="0"/>
              </a:rPr>
              <a:t>thải</a:t>
            </a:r>
            <a:endParaRPr lang="en-US" sz="1600" u="sng" dirty="0">
              <a:effectLst/>
              <a:latin typeface="+mn-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46B4244-8012-F153-4D97-22FB154FDC24}"/>
              </a:ext>
            </a:extLst>
          </p:cNvPr>
          <p:cNvPicPr>
            <a:picLocks noChangeAspect="1"/>
          </p:cNvPicPr>
          <p:nvPr/>
        </p:nvPicPr>
        <p:blipFill>
          <a:blip r:embed="rId3"/>
          <a:stretch>
            <a:fillRect/>
          </a:stretch>
        </p:blipFill>
        <p:spPr>
          <a:xfrm>
            <a:off x="7875639" y="1107201"/>
            <a:ext cx="3951256" cy="2577577"/>
          </a:xfrm>
          <a:prstGeom prst="rect">
            <a:avLst/>
          </a:prstGeom>
        </p:spPr>
      </p:pic>
      <p:sp>
        <p:nvSpPr>
          <p:cNvPr id="10" name="TextBox 9">
            <a:extLst>
              <a:ext uri="{FF2B5EF4-FFF2-40B4-BE49-F238E27FC236}">
                <a16:creationId xmlns:a16="http://schemas.microsoft.com/office/drawing/2014/main" id="{ED49BDE4-52BB-E553-3A26-3D629C38973D}"/>
              </a:ext>
            </a:extLst>
          </p:cNvPr>
          <p:cNvSpPr txBox="1"/>
          <p:nvPr/>
        </p:nvSpPr>
        <p:spPr>
          <a:xfrm>
            <a:off x="247118" y="2706468"/>
            <a:ext cx="7481037" cy="830997"/>
          </a:xfrm>
          <a:prstGeom prst="rect">
            <a:avLst/>
          </a:prstGeom>
          <a:noFill/>
        </p:spPr>
        <p:txBody>
          <a:bodyPr wrap="square">
            <a:spAutoFit/>
          </a:bodyPr>
          <a:lstStyle/>
          <a:p>
            <a:pPr>
              <a:buNone/>
            </a:pPr>
            <a:r>
              <a:rPr lang="en-US" sz="1600" b="1" dirty="0" err="1"/>
              <a:t>Làng</a:t>
            </a:r>
            <a:r>
              <a:rPr lang="en-US" sz="1600" b="1" dirty="0"/>
              <a:t> </a:t>
            </a:r>
            <a:r>
              <a:rPr lang="en-US" sz="1600" b="1" dirty="0" err="1"/>
              <a:t>nghề</a:t>
            </a:r>
            <a:r>
              <a:rPr lang="en-US" sz="1600" b="1" dirty="0"/>
              <a:t> </a:t>
            </a:r>
            <a:r>
              <a:rPr lang="vi-VN" sz="1600" b="1" dirty="0"/>
              <a:t>Đông Mai (xã Chỉ Đạo, huyện Văn Lâm, tỉnh Hưng Yên)</a:t>
            </a:r>
          </a:p>
          <a:p>
            <a:pPr>
              <a:buFont typeface="Arial" panose="020B0604020202020204" pitchFamily="34" charset="0"/>
              <a:buChar char="•"/>
            </a:pPr>
            <a:r>
              <a:rPr lang="en-US" sz="1600" b="1" dirty="0"/>
              <a:t> </a:t>
            </a:r>
            <a:r>
              <a:rPr lang="vi-VN" sz="1600" b="1" dirty="0"/>
              <a:t>Loại hình: Tái chế ắc quy chì phế liệu (chì axit)</a:t>
            </a:r>
          </a:p>
          <a:p>
            <a:pPr>
              <a:buFont typeface="Arial" panose="020B0604020202020204" pitchFamily="34" charset="0"/>
              <a:buChar char="•"/>
            </a:pPr>
            <a:r>
              <a:rPr lang="en-US" sz="1600" b="1" dirty="0"/>
              <a:t> </a:t>
            </a:r>
            <a:r>
              <a:rPr lang="vi-VN" sz="1600" b="1" dirty="0"/>
              <a:t>Quy mô: Hàng trăm hộ sản xuất thủ công; sản lượng 20.000 tấn/năm</a:t>
            </a:r>
          </a:p>
        </p:txBody>
      </p:sp>
      <p:sp>
        <p:nvSpPr>
          <p:cNvPr id="12" name="TextBox 11">
            <a:extLst>
              <a:ext uri="{FF2B5EF4-FFF2-40B4-BE49-F238E27FC236}">
                <a16:creationId xmlns:a16="http://schemas.microsoft.com/office/drawing/2014/main" id="{D173BCB9-6CD7-AFA4-AE2D-0764E10DF4B4}"/>
              </a:ext>
            </a:extLst>
          </p:cNvPr>
          <p:cNvSpPr txBox="1"/>
          <p:nvPr/>
        </p:nvSpPr>
        <p:spPr>
          <a:xfrm>
            <a:off x="289602" y="3777839"/>
            <a:ext cx="7187830" cy="830997"/>
          </a:xfrm>
          <a:prstGeom prst="rect">
            <a:avLst/>
          </a:prstGeom>
          <a:noFill/>
        </p:spPr>
        <p:txBody>
          <a:bodyPr wrap="square">
            <a:spAutoFit/>
          </a:bodyPr>
          <a:lstStyle/>
          <a:p>
            <a:pPr>
              <a:buNone/>
            </a:pPr>
            <a:r>
              <a:rPr lang="en-US" sz="1600" b="1" dirty="0" err="1"/>
              <a:t>Làng</a:t>
            </a:r>
            <a:r>
              <a:rPr lang="en-US" sz="1600" b="1" dirty="0"/>
              <a:t> </a:t>
            </a:r>
            <a:r>
              <a:rPr lang="en-US" sz="1600" b="1" dirty="0" err="1"/>
              <a:t>nghề</a:t>
            </a:r>
            <a:r>
              <a:rPr lang="en-US" sz="1600" b="1" dirty="0"/>
              <a:t> </a:t>
            </a:r>
            <a:r>
              <a:rPr lang="vi-VN" sz="1600" b="1" dirty="0"/>
              <a:t>Phùng Xá (huyện Thạch Thất, Hà Nội)</a:t>
            </a:r>
          </a:p>
          <a:p>
            <a:pPr>
              <a:buFont typeface="Arial" panose="020B0604020202020204" pitchFamily="34" charset="0"/>
              <a:buChar char="•"/>
            </a:pPr>
            <a:r>
              <a:rPr lang="en-US" sz="1600" b="1" dirty="0"/>
              <a:t> </a:t>
            </a:r>
            <a:r>
              <a:rPr lang="vi-VN" sz="1600" b="1" dirty="0"/>
              <a:t>Loại hình: Tái chế nhôm phế liệu</a:t>
            </a:r>
          </a:p>
          <a:p>
            <a:pPr>
              <a:buFont typeface="Arial" panose="020B0604020202020204" pitchFamily="34" charset="0"/>
              <a:buChar char="•"/>
            </a:pPr>
            <a:r>
              <a:rPr lang="en-US" sz="1600" b="1" dirty="0"/>
              <a:t> </a:t>
            </a:r>
            <a:r>
              <a:rPr lang="vi-VN" sz="1600" b="1" dirty="0"/>
              <a:t>Quy mô: Gần 1.000 cơ sở, tái chế nhôm từ lon bia, thiết bị cũ...</a:t>
            </a:r>
          </a:p>
        </p:txBody>
      </p:sp>
      <p:sp>
        <p:nvSpPr>
          <p:cNvPr id="14" name="TextBox 13">
            <a:extLst>
              <a:ext uri="{FF2B5EF4-FFF2-40B4-BE49-F238E27FC236}">
                <a16:creationId xmlns:a16="http://schemas.microsoft.com/office/drawing/2014/main" id="{46D0F527-90C3-3463-1BB5-E30A62078336}"/>
              </a:ext>
            </a:extLst>
          </p:cNvPr>
          <p:cNvSpPr txBox="1"/>
          <p:nvPr/>
        </p:nvSpPr>
        <p:spPr>
          <a:xfrm>
            <a:off x="289601" y="4748532"/>
            <a:ext cx="7438554" cy="830997"/>
          </a:xfrm>
          <a:prstGeom prst="rect">
            <a:avLst/>
          </a:prstGeom>
          <a:noFill/>
        </p:spPr>
        <p:txBody>
          <a:bodyPr wrap="square">
            <a:spAutoFit/>
          </a:bodyPr>
          <a:lstStyle/>
          <a:p>
            <a:pPr>
              <a:buNone/>
            </a:pPr>
            <a:r>
              <a:rPr lang="vi-VN" sz="1600" b="1" dirty="0"/>
              <a:t>Làng nghề Đại Bái (xã Đại Bái, huyện Gia Bình, Bắc Ninh)</a:t>
            </a:r>
          </a:p>
          <a:p>
            <a:pPr>
              <a:buFont typeface="Arial" panose="020B0604020202020204" pitchFamily="34" charset="0"/>
              <a:buChar char="•"/>
            </a:pPr>
            <a:r>
              <a:rPr lang="en-US" sz="1600" b="1" dirty="0"/>
              <a:t> </a:t>
            </a:r>
            <a:r>
              <a:rPr lang="vi-VN" sz="1600" b="1" dirty="0"/>
              <a:t>Loại hình: Tái chế đồng, chế tác đồ đồng mỹ nghệ</a:t>
            </a:r>
          </a:p>
          <a:p>
            <a:pPr>
              <a:buFont typeface="Arial" panose="020B0604020202020204" pitchFamily="34" charset="0"/>
              <a:buChar char="•"/>
            </a:pPr>
            <a:r>
              <a:rPr lang="en-US" sz="1600" b="1" dirty="0"/>
              <a:t> </a:t>
            </a:r>
            <a:r>
              <a:rPr lang="vi-VN" sz="1600" b="1" dirty="0"/>
              <a:t>Quy mô: Hơn 300 cơ sở sản xuất</a:t>
            </a:r>
          </a:p>
        </p:txBody>
      </p:sp>
      <p:sp>
        <p:nvSpPr>
          <p:cNvPr id="16" name="TextBox 15">
            <a:extLst>
              <a:ext uri="{FF2B5EF4-FFF2-40B4-BE49-F238E27FC236}">
                <a16:creationId xmlns:a16="http://schemas.microsoft.com/office/drawing/2014/main" id="{970F5B66-EFF4-44AB-17AF-75E229D1689D}"/>
              </a:ext>
            </a:extLst>
          </p:cNvPr>
          <p:cNvSpPr txBox="1"/>
          <p:nvPr/>
        </p:nvSpPr>
        <p:spPr>
          <a:xfrm>
            <a:off x="289600" y="5719225"/>
            <a:ext cx="7187831" cy="830997"/>
          </a:xfrm>
          <a:prstGeom prst="rect">
            <a:avLst/>
          </a:prstGeom>
          <a:noFill/>
        </p:spPr>
        <p:txBody>
          <a:bodyPr wrap="square">
            <a:spAutoFit/>
          </a:bodyPr>
          <a:lstStyle/>
          <a:p>
            <a:pPr>
              <a:buNone/>
            </a:pPr>
            <a:r>
              <a:rPr lang="vi-VN" sz="1600" b="1" dirty="0"/>
              <a:t>Làng nghề Châu Khê (xã Châu Khê, huyện Từ Sơn, Bắc Ninh)</a:t>
            </a:r>
          </a:p>
          <a:p>
            <a:pPr>
              <a:buFont typeface="Arial" panose="020B0604020202020204" pitchFamily="34" charset="0"/>
              <a:buChar char="•"/>
            </a:pPr>
            <a:r>
              <a:rPr lang="en-US" sz="1600" b="1" dirty="0"/>
              <a:t> </a:t>
            </a:r>
            <a:r>
              <a:rPr lang="vi-VN" sz="1600" b="1" dirty="0"/>
              <a:t>Loại hình: Tái chế nhôm, đồng từ dây điện, phế liệu điện tử</a:t>
            </a:r>
          </a:p>
          <a:p>
            <a:pPr>
              <a:buFont typeface="Arial" panose="020B0604020202020204" pitchFamily="34" charset="0"/>
              <a:buChar char="•"/>
            </a:pPr>
            <a:r>
              <a:rPr lang="en-US" sz="1600" b="1" dirty="0"/>
              <a:t> </a:t>
            </a:r>
            <a:r>
              <a:rPr lang="vi-VN" sz="1600" b="1" dirty="0"/>
              <a:t>Quy mô: Khoảng 700 cơ sở tái chế</a:t>
            </a:r>
          </a:p>
        </p:txBody>
      </p:sp>
      <p:sp>
        <p:nvSpPr>
          <p:cNvPr id="18" name="TextBox 17">
            <a:extLst>
              <a:ext uri="{FF2B5EF4-FFF2-40B4-BE49-F238E27FC236}">
                <a16:creationId xmlns:a16="http://schemas.microsoft.com/office/drawing/2014/main" id="{B5DF8AEE-181C-BA24-2468-82AE13B2C927}"/>
              </a:ext>
            </a:extLst>
          </p:cNvPr>
          <p:cNvSpPr txBox="1"/>
          <p:nvPr/>
        </p:nvSpPr>
        <p:spPr>
          <a:xfrm>
            <a:off x="6930513" y="3915250"/>
            <a:ext cx="5158249" cy="584775"/>
          </a:xfrm>
          <a:prstGeom prst="rect">
            <a:avLst/>
          </a:prstGeom>
          <a:noFill/>
        </p:spPr>
        <p:txBody>
          <a:bodyPr wrap="square">
            <a:spAutoFit/>
          </a:bodyPr>
          <a:lstStyle/>
          <a:p>
            <a:pPr>
              <a:buNone/>
            </a:pPr>
            <a:r>
              <a:rPr lang="en-US" sz="1600" b="1" dirty="0" err="1"/>
              <a:t>Làng</a:t>
            </a:r>
            <a:r>
              <a:rPr lang="en-US" sz="1600" b="1" dirty="0"/>
              <a:t> </a:t>
            </a:r>
            <a:r>
              <a:rPr lang="en-US" sz="1600" b="1" dirty="0" err="1"/>
              <a:t>nghê</a:t>
            </a:r>
            <a:r>
              <a:rPr lang="en-US" sz="1600" b="1" dirty="0"/>
              <a:t> Văn Môn (</a:t>
            </a:r>
            <a:r>
              <a:rPr lang="en-US" sz="1600" b="1" dirty="0" err="1"/>
              <a:t>huyện</a:t>
            </a:r>
            <a:r>
              <a:rPr lang="en-US" sz="1600" b="1" dirty="0"/>
              <a:t> Yên Phong, Bắc Ninh)</a:t>
            </a:r>
          </a:p>
          <a:p>
            <a:pPr>
              <a:buFont typeface="Arial" panose="020B0604020202020204" pitchFamily="34" charset="0"/>
              <a:buChar char="•"/>
            </a:pPr>
            <a:r>
              <a:rPr lang="en-US" sz="1600" b="1" dirty="0"/>
              <a:t> </a:t>
            </a:r>
            <a:r>
              <a:rPr lang="en-US" sz="1600" b="1" dirty="0" err="1"/>
              <a:t>Loại</a:t>
            </a:r>
            <a:r>
              <a:rPr lang="en-US" sz="1600" b="1" dirty="0"/>
              <a:t> </a:t>
            </a:r>
            <a:r>
              <a:rPr lang="en-US" sz="1600" b="1" dirty="0" err="1"/>
              <a:t>hình</a:t>
            </a:r>
            <a:r>
              <a:rPr lang="en-US" sz="1600" b="1" dirty="0"/>
              <a:t>: Tái </a:t>
            </a:r>
            <a:r>
              <a:rPr lang="en-US" sz="1600" b="1" dirty="0" err="1"/>
              <a:t>chế</a:t>
            </a:r>
            <a:r>
              <a:rPr lang="en-US" sz="1600" b="1" dirty="0"/>
              <a:t> </a:t>
            </a:r>
            <a:r>
              <a:rPr lang="en-US" sz="1600" b="1" dirty="0" err="1"/>
              <a:t>nhôm</a:t>
            </a:r>
            <a:r>
              <a:rPr lang="en-US" sz="1600" b="1" dirty="0"/>
              <a:t>, </a:t>
            </a:r>
            <a:r>
              <a:rPr lang="en-US" sz="1600" b="1" dirty="0" err="1"/>
              <a:t>sắt</a:t>
            </a:r>
            <a:r>
              <a:rPr lang="en-US" sz="1600" b="1" dirty="0"/>
              <a:t> </a:t>
            </a:r>
            <a:r>
              <a:rPr lang="en-US" sz="1600" b="1" dirty="0" err="1"/>
              <a:t>thép</a:t>
            </a:r>
            <a:endParaRPr lang="en-US" sz="1600" b="1" dirty="0"/>
          </a:p>
        </p:txBody>
      </p:sp>
      <p:sp>
        <p:nvSpPr>
          <p:cNvPr id="20" name="TextBox 19">
            <a:extLst>
              <a:ext uri="{FF2B5EF4-FFF2-40B4-BE49-F238E27FC236}">
                <a16:creationId xmlns:a16="http://schemas.microsoft.com/office/drawing/2014/main" id="{36A9D5B8-592E-F953-ED2D-AD47A02CAEB2}"/>
              </a:ext>
            </a:extLst>
          </p:cNvPr>
          <p:cNvSpPr txBox="1"/>
          <p:nvPr/>
        </p:nvSpPr>
        <p:spPr>
          <a:xfrm>
            <a:off x="6930513" y="4702835"/>
            <a:ext cx="4971886" cy="1569660"/>
          </a:xfrm>
          <a:prstGeom prst="rect">
            <a:avLst/>
          </a:prstGeom>
          <a:noFill/>
        </p:spPr>
        <p:txBody>
          <a:bodyPr wrap="square">
            <a:spAutoFit/>
          </a:bodyPr>
          <a:lstStyle/>
          <a:p>
            <a:pPr>
              <a:buNone/>
            </a:pPr>
            <a:r>
              <a:rPr lang="vi-VN" sz="1600" b="1" dirty="0"/>
              <a:t>Làng nghề Tống Xá (xã Yên Xá, huyện Ý Yên, Nam Định)</a:t>
            </a:r>
          </a:p>
          <a:p>
            <a:pPr>
              <a:buFont typeface="Arial" panose="020B0604020202020204" pitchFamily="34" charset="0"/>
              <a:buChar char="•"/>
            </a:pPr>
            <a:r>
              <a:rPr lang="en-US" sz="1600" b="1" dirty="0"/>
              <a:t> </a:t>
            </a:r>
            <a:r>
              <a:rPr lang="vi-VN" sz="1600" b="1" dirty="0"/>
              <a:t>Loại hình: Cơ khí, tái chế kim loại tổng hợp (đồng, sắt, nhôm)</a:t>
            </a:r>
          </a:p>
          <a:p>
            <a:pPr>
              <a:buFont typeface="Arial" panose="020B0604020202020204" pitchFamily="34" charset="0"/>
              <a:buChar char="•"/>
            </a:pPr>
            <a:r>
              <a:rPr lang="en-US" sz="1600" b="1" dirty="0"/>
              <a:t> </a:t>
            </a:r>
            <a:r>
              <a:rPr lang="vi-VN" sz="1600" b="1" dirty="0"/>
              <a:t>Quy mô: Khoảng 1.000 hộ sản xuất; nổi tiếng với nghề tiện và đúc cơ khí</a:t>
            </a:r>
          </a:p>
        </p:txBody>
      </p:sp>
    </p:spTree>
    <p:extLst>
      <p:ext uri="{BB962C8B-B14F-4D97-AF65-F5344CB8AC3E}">
        <p14:creationId xmlns:p14="http://schemas.microsoft.com/office/powerpoint/2010/main" val="1786832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F4953591-8497-9F12-0998-3E307BDD012E}"/>
            </a:ext>
          </a:extLst>
        </p:cNvPr>
        <p:cNvGrpSpPr/>
        <p:nvPr/>
      </p:nvGrpSpPr>
      <p:grpSpPr>
        <a:xfrm>
          <a:off x="0" y="0"/>
          <a:ext cx="0" cy="0"/>
          <a:chOff x="0" y="0"/>
          <a:chExt cx="0" cy="0"/>
        </a:xfrm>
      </p:grpSpPr>
      <p:sp>
        <p:nvSpPr>
          <p:cNvPr id="231" name="Google Shape;231;p1">
            <a:extLst>
              <a:ext uri="{FF2B5EF4-FFF2-40B4-BE49-F238E27FC236}">
                <a16:creationId xmlns:a16="http://schemas.microsoft.com/office/drawing/2014/main" id="{BC93C533-F547-5EC4-F7C8-7FF1C524810F}"/>
              </a:ext>
            </a:extLst>
          </p:cNvPr>
          <p:cNvSpPr txBox="1">
            <a:spLocks noGrp="1"/>
          </p:cNvSpPr>
          <p:nvPr>
            <p:ph type="ctrTitle"/>
          </p:nvPr>
        </p:nvSpPr>
        <p:spPr>
          <a:xfrm>
            <a:off x="247118" y="299747"/>
            <a:ext cx="8764147" cy="650000"/>
          </a:xfrm>
          <a:prstGeom prst="rect">
            <a:avLst/>
          </a:prstGeom>
          <a:noFill/>
          <a:ln>
            <a:noFill/>
          </a:ln>
        </p:spPr>
        <p:txBody>
          <a:bodyPr spcFirstLastPara="1" wrap="square" lIns="121900" tIns="121900" rIns="121900" bIns="121900" anchor="t" anchorCtr="0">
            <a:noAutofit/>
          </a:bodyPr>
          <a:lstStyle/>
          <a:p>
            <a:pPr lvl="0" algn="l">
              <a:buSzPts val="2400"/>
            </a:pPr>
            <a:r>
              <a:rPr lang="en-US" dirty="0" err="1"/>
              <a:t>Vấn</a:t>
            </a:r>
            <a:r>
              <a:rPr lang="en-US" dirty="0"/>
              <a:t> </a:t>
            </a:r>
            <a:r>
              <a:rPr lang="en-US" dirty="0" err="1"/>
              <a:t>đề</a:t>
            </a:r>
            <a:r>
              <a:rPr lang="en-US" dirty="0"/>
              <a:t> ô </a:t>
            </a:r>
            <a:r>
              <a:rPr lang="en-US" dirty="0" err="1"/>
              <a:t>nhiễm</a:t>
            </a:r>
            <a:r>
              <a:rPr lang="en-US" dirty="0"/>
              <a:t> </a:t>
            </a:r>
            <a:r>
              <a:rPr lang="en-US" dirty="0" err="1"/>
              <a:t>tại</a:t>
            </a:r>
            <a:r>
              <a:rPr lang="en-US" dirty="0"/>
              <a:t> </a:t>
            </a:r>
            <a:r>
              <a:rPr lang="en-US" dirty="0" err="1"/>
              <a:t>các</a:t>
            </a:r>
            <a:r>
              <a:rPr lang="en-US" dirty="0"/>
              <a:t> </a:t>
            </a:r>
            <a:r>
              <a:rPr lang="en-US" dirty="0" err="1"/>
              <a:t>làng</a:t>
            </a:r>
            <a:r>
              <a:rPr lang="en-US" dirty="0"/>
              <a:t> </a:t>
            </a:r>
            <a:r>
              <a:rPr lang="en-US" dirty="0" err="1"/>
              <a:t>nghề</a:t>
            </a:r>
            <a:endParaRPr lang="en-US" dirty="0"/>
          </a:p>
        </p:txBody>
      </p:sp>
      <p:sp>
        <p:nvSpPr>
          <p:cNvPr id="236" name="Google Shape;236;p1">
            <a:extLst>
              <a:ext uri="{FF2B5EF4-FFF2-40B4-BE49-F238E27FC236}">
                <a16:creationId xmlns:a16="http://schemas.microsoft.com/office/drawing/2014/main" id="{FDA6E256-616C-DF19-ED33-8F7CB3E2E0AA}"/>
              </a:ext>
            </a:extLst>
          </p:cNvPr>
          <p:cNvSpPr txBox="1"/>
          <p:nvPr/>
        </p:nvSpPr>
        <p:spPr>
          <a:xfrm>
            <a:off x="2244550" y="6365557"/>
            <a:ext cx="370614" cy="4924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600"/>
              <a:buFont typeface="Arial"/>
              <a:buNone/>
            </a:pPr>
            <a:r>
              <a:rPr lang="en-US" sz="2600" b="1" i="0" u="none" strike="noStrike" cap="none">
                <a:solidFill>
                  <a:srgbClr val="FFFFFF"/>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5EAA9C91-82EC-8404-D088-9ADC5F3FDC80}"/>
              </a:ext>
            </a:extLst>
          </p:cNvPr>
          <p:cNvSpPr txBox="1"/>
          <p:nvPr/>
        </p:nvSpPr>
        <p:spPr>
          <a:xfrm>
            <a:off x="247118" y="1165685"/>
            <a:ext cx="8144714" cy="369332"/>
          </a:xfrm>
          <a:prstGeom prst="rect">
            <a:avLst/>
          </a:prstGeom>
          <a:noFill/>
        </p:spPr>
        <p:txBody>
          <a:bodyPr wrap="square">
            <a:spAutoFit/>
          </a:bodyPr>
          <a:lstStyle/>
          <a:p>
            <a:r>
              <a:rPr lang="en-US" sz="1800" b="1" i="1" u="sng" dirty="0" err="1">
                <a:cs typeface="Times New Roman" panose="02020603050405020304" pitchFamily="18" charset="0"/>
              </a:rPr>
              <a:t>Nhóm</a:t>
            </a:r>
            <a:r>
              <a:rPr lang="en-US" sz="1800" b="1" i="1" u="sng" dirty="0">
                <a:cs typeface="Times New Roman" panose="02020603050405020304" pitchFamily="18" charset="0"/>
              </a:rPr>
              <a:t> </a:t>
            </a:r>
            <a:r>
              <a:rPr lang="en-US" sz="1800" b="1" i="1" u="sng" dirty="0" err="1">
                <a:cs typeface="Times New Roman" panose="02020603050405020304" pitchFamily="18" charset="0"/>
              </a:rPr>
              <a:t>các</a:t>
            </a:r>
            <a:r>
              <a:rPr lang="en-US" sz="1800" b="1" i="1" u="sng" dirty="0">
                <a:cs typeface="Times New Roman" panose="02020603050405020304" pitchFamily="18" charset="0"/>
              </a:rPr>
              <a:t> </a:t>
            </a:r>
            <a:r>
              <a:rPr lang="en-US" sz="1800" b="1" i="1" u="sng" dirty="0" err="1">
                <a:cs typeface="Times New Roman" panose="02020603050405020304" pitchFamily="18" charset="0"/>
              </a:rPr>
              <a:t>làng</a:t>
            </a:r>
            <a:r>
              <a:rPr lang="en-US" sz="1800" b="1" i="1" u="sng" dirty="0">
                <a:cs typeface="Times New Roman" panose="02020603050405020304" pitchFamily="18" charset="0"/>
              </a:rPr>
              <a:t> </a:t>
            </a:r>
            <a:r>
              <a:rPr lang="en-US" sz="1800" b="1" i="1" u="sng" dirty="0" err="1">
                <a:cs typeface="Times New Roman" panose="02020603050405020304" pitchFamily="18" charset="0"/>
              </a:rPr>
              <a:t>nghề</a:t>
            </a:r>
            <a:r>
              <a:rPr lang="en-US" sz="1800" b="1" i="1" u="sng" dirty="0">
                <a:cs typeface="Times New Roman" panose="02020603050405020304" pitchFamily="18" charset="0"/>
              </a:rPr>
              <a:t> </a:t>
            </a:r>
            <a:r>
              <a:rPr lang="en-US" sz="1800" b="1" i="1" u="sng" dirty="0" err="1">
                <a:cs typeface="Times New Roman" panose="02020603050405020304" pitchFamily="18" charset="0"/>
              </a:rPr>
              <a:t>chế</a:t>
            </a:r>
            <a:r>
              <a:rPr lang="en-US" sz="1800" b="1" i="1" u="sng" dirty="0">
                <a:cs typeface="Times New Roman" panose="02020603050405020304" pitchFamily="18" charset="0"/>
              </a:rPr>
              <a:t> </a:t>
            </a:r>
            <a:r>
              <a:rPr lang="en-US" sz="1800" b="1" i="1" u="sng" dirty="0" err="1">
                <a:cs typeface="Times New Roman" panose="02020603050405020304" pitchFamily="18" charset="0"/>
              </a:rPr>
              <a:t>biến</a:t>
            </a:r>
            <a:r>
              <a:rPr lang="en-US" sz="1800" b="1" i="1" u="sng" dirty="0">
                <a:cs typeface="Times New Roman" panose="02020603050405020304" pitchFamily="18" charset="0"/>
              </a:rPr>
              <a:t> </a:t>
            </a:r>
            <a:r>
              <a:rPr lang="en-US" sz="1800" b="1" i="1" u="sng" dirty="0" err="1">
                <a:cs typeface="Times New Roman" panose="02020603050405020304" pitchFamily="18" charset="0"/>
              </a:rPr>
              <a:t>nông</a:t>
            </a:r>
            <a:r>
              <a:rPr lang="en-US" sz="1800" b="1" i="1" u="sng" dirty="0">
                <a:cs typeface="Times New Roman" panose="02020603050405020304" pitchFamily="18" charset="0"/>
              </a:rPr>
              <a:t> </a:t>
            </a:r>
            <a:r>
              <a:rPr lang="en-US" sz="1800" b="1" i="1" u="sng" dirty="0" err="1">
                <a:cs typeface="Times New Roman" panose="02020603050405020304" pitchFamily="18" charset="0"/>
              </a:rPr>
              <a:t>sản</a:t>
            </a:r>
            <a:r>
              <a:rPr lang="en-US" sz="1800" b="1" i="1" u="sng" dirty="0">
                <a:cs typeface="Times New Roman" panose="02020603050405020304" pitchFamily="18" charset="0"/>
              </a:rPr>
              <a:t>, </a:t>
            </a:r>
            <a:r>
              <a:rPr lang="en-US" sz="1800" b="1" i="1" u="sng" dirty="0" err="1">
                <a:cs typeface="Times New Roman" panose="02020603050405020304" pitchFamily="18" charset="0"/>
              </a:rPr>
              <a:t>thực</a:t>
            </a:r>
            <a:r>
              <a:rPr lang="en-US" sz="1800" b="1" i="1" u="sng" dirty="0">
                <a:cs typeface="Times New Roman" panose="02020603050405020304" pitchFamily="18" charset="0"/>
              </a:rPr>
              <a:t> </a:t>
            </a:r>
            <a:r>
              <a:rPr lang="en-US" sz="1800" b="1" i="1" u="sng" dirty="0" err="1">
                <a:cs typeface="Times New Roman" panose="02020603050405020304" pitchFamily="18" charset="0"/>
              </a:rPr>
              <a:t>phẩm</a:t>
            </a:r>
            <a:r>
              <a:rPr lang="en-US" sz="1800" b="1" i="1" u="sng" dirty="0">
                <a:cs typeface="Times New Roman" panose="02020603050405020304" pitchFamily="18" charset="0"/>
              </a:rPr>
              <a:t> </a:t>
            </a:r>
            <a:r>
              <a:rPr lang="en-US" sz="1800" b="1" i="1" u="sng" dirty="0" err="1">
                <a:cs typeface="Times New Roman" panose="02020603050405020304" pitchFamily="18" charset="0"/>
              </a:rPr>
              <a:t>và</a:t>
            </a:r>
            <a:r>
              <a:rPr lang="en-US" sz="1800" b="1" i="1" u="sng" dirty="0">
                <a:cs typeface="Times New Roman" panose="02020603050405020304" pitchFamily="18" charset="0"/>
              </a:rPr>
              <a:t> </a:t>
            </a:r>
            <a:r>
              <a:rPr lang="en-US" sz="1800" b="1" i="1" u="sng" dirty="0" err="1">
                <a:cs typeface="Times New Roman" panose="02020603050405020304" pitchFamily="18" charset="0"/>
              </a:rPr>
              <a:t>giết</a:t>
            </a:r>
            <a:r>
              <a:rPr lang="en-US" sz="1800" b="1" i="1" u="sng" dirty="0">
                <a:cs typeface="Times New Roman" panose="02020603050405020304" pitchFamily="18" charset="0"/>
              </a:rPr>
              <a:t> </a:t>
            </a:r>
            <a:r>
              <a:rPr lang="en-US" sz="1800" b="1" i="1" u="sng" dirty="0" err="1">
                <a:cs typeface="Times New Roman" panose="02020603050405020304" pitchFamily="18" charset="0"/>
              </a:rPr>
              <a:t>mổ</a:t>
            </a:r>
            <a:endParaRPr lang="en-US" sz="1800" b="1" i="1" u="sng" dirty="0">
              <a:cs typeface="Times New Roman" panose="02020603050405020304" pitchFamily="18" charset="0"/>
            </a:endParaRPr>
          </a:p>
        </p:txBody>
      </p:sp>
      <p:sp>
        <p:nvSpPr>
          <p:cNvPr id="7" name="TextBox 6">
            <a:extLst>
              <a:ext uri="{FF2B5EF4-FFF2-40B4-BE49-F238E27FC236}">
                <a16:creationId xmlns:a16="http://schemas.microsoft.com/office/drawing/2014/main" id="{2BCF26FD-AA74-18F5-B30F-98143C11035D}"/>
              </a:ext>
            </a:extLst>
          </p:cNvPr>
          <p:cNvSpPr txBox="1"/>
          <p:nvPr/>
        </p:nvSpPr>
        <p:spPr>
          <a:xfrm>
            <a:off x="247118" y="1798681"/>
            <a:ext cx="5848882" cy="830997"/>
          </a:xfrm>
          <a:prstGeom prst="rect">
            <a:avLst/>
          </a:prstGeom>
          <a:noFill/>
        </p:spPr>
        <p:txBody>
          <a:bodyPr wrap="square">
            <a:spAutoFit/>
          </a:bodyPr>
          <a:lstStyle/>
          <a:p>
            <a:pPr algn="just">
              <a:buNone/>
            </a:pPr>
            <a:r>
              <a:rPr lang="vi-VN" sz="1600" b="1" dirty="0"/>
              <a:t>Làng nghề La Phù (huyện Hoài Đức, Hà Nội)</a:t>
            </a:r>
          </a:p>
          <a:p>
            <a:pPr algn="just">
              <a:buFont typeface="Arial" panose="020B0604020202020204" pitchFamily="34" charset="0"/>
              <a:buChar char="•"/>
            </a:pPr>
            <a:r>
              <a:rPr lang="en-US" sz="1600" b="1" dirty="0"/>
              <a:t> </a:t>
            </a:r>
            <a:r>
              <a:rPr lang="vi-VN" sz="1600" b="1" dirty="0"/>
              <a:t>Loại hình: Chế biến bánh kẹo, giết mổ gia súc gia cầm</a:t>
            </a:r>
          </a:p>
          <a:p>
            <a:pPr algn="just">
              <a:buFont typeface="Arial" panose="020B0604020202020204" pitchFamily="34" charset="0"/>
              <a:buChar char="•"/>
            </a:pPr>
            <a:r>
              <a:rPr lang="en-US" sz="1600" b="1" dirty="0"/>
              <a:t> </a:t>
            </a:r>
            <a:r>
              <a:rPr lang="vi-VN" sz="1600" b="1" dirty="0"/>
              <a:t>Quy mô: Trên 1.000 cơ sở sản xuất hộ gia đình</a:t>
            </a:r>
          </a:p>
        </p:txBody>
      </p:sp>
      <p:sp>
        <p:nvSpPr>
          <p:cNvPr id="9" name="TextBox 8">
            <a:extLst>
              <a:ext uri="{FF2B5EF4-FFF2-40B4-BE49-F238E27FC236}">
                <a16:creationId xmlns:a16="http://schemas.microsoft.com/office/drawing/2014/main" id="{8DC207A6-18E0-D9A8-FA51-7574F212D381}"/>
              </a:ext>
            </a:extLst>
          </p:cNvPr>
          <p:cNvSpPr txBox="1"/>
          <p:nvPr/>
        </p:nvSpPr>
        <p:spPr>
          <a:xfrm>
            <a:off x="1704750" y="2724363"/>
            <a:ext cx="5848882" cy="830997"/>
          </a:xfrm>
          <a:prstGeom prst="rect">
            <a:avLst/>
          </a:prstGeom>
          <a:noFill/>
        </p:spPr>
        <p:txBody>
          <a:bodyPr wrap="square">
            <a:spAutoFit/>
          </a:bodyPr>
          <a:lstStyle/>
          <a:p>
            <a:pPr>
              <a:buNone/>
            </a:pPr>
            <a:r>
              <a:rPr lang="vi-VN" sz="1600" b="1" dirty="0"/>
              <a:t>Làng nghề Phú Đô </a:t>
            </a:r>
            <a:endParaRPr lang="en-US" sz="1600" b="1" dirty="0"/>
          </a:p>
          <a:p>
            <a:pPr>
              <a:buFont typeface="Arial" panose="020B0604020202020204" pitchFamily="34" charset="0"/>
              <a:buChar char="•"/>
            </a:pPr>
            <a:r>
              <a:rPr lang="en-US" sz="1600" b="1" dirty="0"/>
              <a:t> </a:t>
            </a:r>
            <a:r>
              <a:rPr lang="vi-VN" sz="1600" b="1" dirty="0"/>
              <a:t>Loại hình: Chế biến bún, miến</a:t>
            </a:r>
          </a:p>
          <a:p>
            <a:pPr>
              <a:buFont typeface="Arial" panose="020B0604020202020204" pitchFamily="34" charset="0"/>
              <a:buChar char="•"/>
            </a:pPr>
            <a:r>
              <a:rPr lang="en-US" sz="1600" b="1" dirty="0"/>
              <a:t> </a:t>
            </a:r>
            <a:r>
              <a:rPr lang="vi-VN" sz="1600" b="1" dirty="0"/>
              <a:t>Quy mô: Trên 300 hộ sản xuất bún quy mô vừa</a:t>
            </a:r>
          </a:p>
        </p:txBody>
      </p:sp>
      <p:sp>
        <p:nvSpPr>
          <p:cNvPr id="11" name="TextBox 10">
            <a:extLst>
              <a:ext uri="{FF2B5EF4-FFF2-40B4-BE49-F238E27FC236}">
                <a16:creationId xmlns:a16="http://schemas.microsoft.com/office/drawing/2014/main" id="{3A033458-27CD-B84C-7F89-F9ABCA638F03}"/>
              </a:ext>
            </a:extLst>
          </p:cNvPr>
          <p:cNvSpPr txBox="1"/>
          <p:nvPr/>
        </p:nvSpPr>
        <p:spPr>
          <a:xfrm>
            <a:off x="247118" y="3591600"/>
            <a:ext cx="5848882" cy="830997"/>
          </a:xfrm>
          <a:prstGeom prst="rect">
            <a:avLst/>
          </a:prstGeom>
          <a:noFill/>
        </p:spPr>
        <p:txBody>
          <a:bodyPr wrap="square">
            <a:spAutoFit/>
          </a:bodyPr>
          <a:lstStyle/>
          <a:p>
            <a:pPr algn="just"/>
            <a:r>
              <a:rPr lang="vi-VN" sz="1600" b="1" dirty="0"/>
              <a:t>Làng Phúc Lâm (Bắc Giang) </a:t>
            </a:r>
            <a:endParaRPr lang="en-US" sz="1600" b="1" dirty="0"/>
          </a:p>
          <a:p>
            <a:pPr algn="just">
              <a:buFont typeface="Arial" panose="020B0604020202020204" pitchFamily="34" charset="0"/>
              <a:buChar char="•"/>
            </a:pPr>
            <a:r>
              <a:rPr lang="en-US" sz="1600" b="1" dirty="0"/>
              <a:t> </a:t>
            </a:r>
            <a:r>
              <a:rPr lang="vi-VN" sz="1600" b="1" dirty="0"/>
              <a:t>nghề giết mổ trâu bò, thịt được xẻ ngay sau khi mổ, nổi bật với quy mô và tần suất hoạt động cao. </a:t>
            </a:r>
            <a:endParaRPr lang="en-US" sz="1600" b="1" dirty="0"/>
          </a:p>
        </p:txBody>
      </p:sp>
      <p:sp>
        <p:nvSpPr>
          <p:cNvPr id="14" name="TextBox 13">
            <a:extLst>
              <a:ext uri="{FF2B5EF4-FFF2-40B4-BE49-F238E27FC236}">
                <a16:creationId xmlns:a16="http://schemas.microsoft.com/office/drawing/2014/main" id="{39B1C031-830A-C005-ECCE-5D141E473F3D}"/>
              </a:ext>
            </a:extLst>
          </p:cNvPr>
          <p:cNvSpPr txBox="1"/>
          <p:nvPr/>
        </p:nvSpPr>
        <p:spPr>
          <a:xfrm>
            <a:off x="1704750" y="4568684"/>
            <a:ext cx="5848882" cy="1077218"/>
          </a:xfrm>
          <a:prstGeom prst="rect">
            <a:avLst/>
          </a:prstGeom>
          <a:noFill/>
        </p:spPr>
        <p:txBody>
          <a:bodyPr wrap="square">
            <a:spAutoFit/>
          </a:bodyPr>
          <a:lstStyle/>
          <a:p>
            <a:pPr algn="just">
              <a:buNone/>
            </a:pPr>
            <a:r>
              <a:rPr lang="vi-VN" sz="1600" b="1" dirty="0"/>
              <a:t>Làng nghề Vân Đình (huyện Ứng Hòa, Hà Nội)</a:t>
            </a:r>
          </a:p>
          <a:p>
            <a:pPr algn="just">
              <a:buFont typeface="Arial" panose="020B0604020202020204" pitchFamily="34" charset="0"/>
              <a:buChar char="•"/>
            </a:pPr>
            <a:r>
              <a:rPr lang="en-US" sz="1600" b="1" dirty="0"/>
              <a:t> </a:t>
            </a:r>
            <a:r>
              <a:rPr lang="vi-VN" sz="1600" b="1" dirty="0"/>
              <a:t>Loại hình: Giết mổ và chế biến vịt cỏ truyền thống</a:t>
            </a:r>
          </a:p>
          <a:p>
            <a:pPr algn="just">
              <a:buFont typeface="Arial" panose="020B0604020202020204" pitchFamily="34" charset="0"/>
              <a:buChar char="•"/>
            </a:pPr>
            <a:r>
              <a:rPr lang="en-US" sz="1600" b="1" dirty="0"/>
              <a:t> </a:t>
            </a:r>
            <a:r>
              <a:rPr lang="vi-VN" sz="1600" b="1" dirty="0"/>
              <a:t>Quy mô: Tập trung nhiều cơ sở giết mổ vịt, làm tiết canh, lạp vịt quy mô hộ gia đình và hợp tác xã</a:t>
            </a:r>
          </a:p>
        </p:txBody>
      </p:sp>
      <p:sp>
        <p:nvSpPr>
          <p:cNvPr id="16" name="TextBox 15">
            <a:extLst>
              <a:ext uri="{FF2B5EF4-FFF2-40B4-BE49-F238E27FC236}">
                <a16:creationId xmlns:a16="http://schemas.microsoft.com/office/drawing/2014/main" id="{B3BF8C3B-CD23-BC28-A6D8-0822BFAC22E1}"/>
              </a:ext>
            </a:extLst>
          </p:cNvPr>
          <p:cNvSpPr txBox="1"/>
          <p:nvPr/>
        </p:nvSpPr>
        <p:spPr>
          <a:xfrm>
            <a:off x="235165" y="5791990"/>
            <a:ext cx="5848882" cy="1077218"/>
          </a:xfrm>
          <a:prstGeom prst="rect">
            <a:avLst/>
          </a:prstGeom>
          <a:noFill/>
        </p:spPr>
        <p:txBody>
          <a:bodyPr wrap="square">
            <a:spAutoFit/>
          </a:bodyPr>
          <a:lstStyle/>
          <a:p>
            <a:pPr algn="just">
              <a:buNone/>
            </a:pPr>
            <a:r>
              <a:rPr lang="vi-VN" sz="1600" b="1" dirty="0"/>
              <a:t>Làng nghề Ước Lễ (xã Tân Ước, huyện Thanh Oai, Hà Nội)</a:t>
            </a:r>
          </a:p>
          <a:p>
            <a:pPr algn="just">
              <a:buFont typeface="Arial" panose="020B0604020202020204" pitchFamily="34" charset="0"/>
              <a:buChar char="•"/>
            </a:pPr>
            <a:r>
              <a:rPr lang="vi-VN" sz="1600" b="1" dirty="0"/>
              <a:t>Loại hình: Chế biến giò chả, giết mổ gia súc</a:t>
            </a:r>
          </a:p>
          <a:p>
            <a:pPr algn="just">
              <a:buFont typeface="Arial" panose="020B0604020202020204" pitchFamily="34" charset="0"/>
              <a:buChar char="•"/>
            </a:pPr>
            <a:r>
              <a:rPr lang="vi-VN" sz="1600" b="1" dirty="0"/>
              <a:t>Quy mô: Hàng trăm hộ sản xuất giò chả truyền thống, cung cấp cho cả Hà Nội và các tỉnh</a:t>
            </a:r>
          </a:p>
        </p:txBody>
      </p:sp>
      <p:pic>
        <p:nvPicPr>
          <p:cNvPr id="17" name="Picture 16">
            <a:extLst>
              <a:ext uri="{FF2B5EF4-FFF2-40B4-BE49-F238E27FC236}">
                <a16:creationId xmlns:a16="http://schemas.microsoft.com/office/drawing/2014/main" id="{2854EF85-3CDD-D000-935B-C7BBD504D7D8}"/>
              </a:ext>
            </a:extLst>
          </p:cNvPr>
          <p:cNvPicPr>
            <a:picLocks noChangeAspect="1"/>
          </p:cNvPicPr>
          <p:nvPr/>
        </p:nvPicPr>
        <p:blipFill>
          <a:blip r:embed="rId3"/>
          <a:stretch>
            <a:fillRect/>
          </a:stretch>
        </p:blipFill>
        <p:spPr>
          <a:xfrm>
            <a:off x="8612644" y="1106693"/>
            <a:ext cx="3101570" cy="2324395"/>
          </a:xfrm>
          <a:prstGeom prst="rect">
            <a:avLst/>
          </a:prstGeom>
        </p:spPr>
      </p:pic>
      <p:pic>
        <p:nvPicPr>
          <p:cNvPr id="19" name="Picture 18">
            <a:extLst>
              <a:ext uri="{FF2B5EF4-FFF2-40B4-BE49-F238E27FC236}">
                <a16:creationId xmlns:a16="http://schemas.microsoft.com/office/drawing/2014/main" id="{A6550C83-95E1-CF35-4C53-D39511B63A66}"/>
              </a:ext>
            </a:extLst>
          </p:cNvPr>
          <p:cNvPicPr>
            <a:picLocks noChangeAspect="1"/>
          </p:cNvPicPr>
          <p:nvPr/>
        </p:nvPicPr>
        <p:blipFill>
          <a:blip r:embed="rId4"/>
          <a:stretch>
            <a:fillRect/>
          </a:stretch>
        </p:blipFill>
        <p:spPr>
          <a:xfrm>
            <a:off x="8209014" y="4125837"/>
            <a:ext cx="3505200" cy="1962912"/>
          </a:xfrm>
          <a:prstGeom prst="rect">
            <a:avLst/>
          </a:prstGeom>
        </p:spPr>
      </p:pic>
    </p:spTree>
    <p:extLst>
      <p:ext uri="{BB962C8B-B14F-4D97-AF65-F5344CB8AC3E}">
        <p14:creationId xmlns:p14="http://schemas.microsoft.com/office/powerpoint/2010/main" val="2887531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Engineering Project Proposal by Slidesgo">
  <a:themeElements>
    <a:clrScheme name="Simple Light">
      <a:dk1>
        <a:srgbClr val="434343"/>
      </a:dk1>
      <a:lt1>
        <a:srgbClr val="FFFFFF"/>
      </a:lt1>
      <a:dk2>
        <a:srgbClr val="595959"/>
      </a:dk2>
      <a:lt2>
        <a:srgbClr val="EEEEEE"/>
      </a:lt2>
      <a:accent1>
        <a:srgbClr val="387771"/>
      </a:accent1>
      <a:accent2>
        <a:srgbClr val="212121"/>
      </a:accent2>
      <a:accent3>
        <a:srgbClr val="9ECFCB"/>
      </a:accent3>
      <a:accent4>
        <a:srgbClr val="289C91"/>
      </a:accent4>
      <a:accent5>
        <a:srgbClr val="619792"/>
      </a:accent5>
      <a:accent6>
        <a:srgbClr val="384C4B"/>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4497</Words>
  <Application>Microsoft Office PowerPoint</Application>
  <PresentationFormat>Widescreen</PresentationFormat>
  <Paragraphs>395</Paragraphs>
  <Slides>32</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Livvic</vt:lpstr>
      <vt:lpstr>Fira Sans Extra Condensed Medium</vt:lpstr>
      <vt:lpstr>Gill Sans</vt:lpstr>
      <vt:lpstr>Catamaran Light</vt:lpstr>
      <vt:lpstr>Arial</vt:lpstr>
      <vt:lpstr>Times New Roman</vt:lpstr>
      <vt:lpstr>Calibri</vt:lpstr>
      <vt:lpstr>Noto Sans Symbols</vt:lpstr>
      <vt:lpstr>Engineering Project Proposal by Slidesgo</vt:lpstr>
      <vt:lpstr>Office Theme</vt:lpstr>
      <vt:lpstr>Office Theme</vt:lpstr>
      <vt:lpstr>MỐT SỐ VẤN ĐỀ MÔI TRƯỜNG LÀNG NGHỀ KHU VỰC ĐỒNG BẰNG BẮC BỘ VÀ ĐỀ XUẤT GIẢI PHÁP</vt:lpstr>
      <vt:lpstr>NỘI DUNG TRÌNH BÀY</vt:lpstr>
      <vt:lpstr>I. Giới thiệu chung làng nghề Việt Nam</vt:lpstr>
      <vt:lpstr>Làng nghề Việt Nam</vt:lpstr>
      <vt:lpstr>Vai trò của làng nghề</vt:lpstr>
      <vt:lpstr>Vai trò của làng nghề</vt:lpstr>
      <vt:lpstr>Vai trò của làng nghề</vt:lpstr>
      <vt:lpstr>II. Vấn đề ô nhiễm tại các làng nghề</vt:lpstr>
      <vt:lpstr>Vấn đề ô nhiễm tại các làng nghề</vt:lpstr>
      <vt:lpstr>Vấn đề ô nhiễm tại các làng nghề</vt:lpstr>
      <vt:lpstr>Vấn đề ô nhiễm tại các làng nghề</vt:lpstr>
      <vt:lpstr>Ô nhiễm Không khí tại các làng nghề</vt:lpstr>
      <vt:lpstr>Ô nhiễm môi trường nước tại các làng nghề</vt:lpstr>
      <vt:lpstr>Ô nhiễm chất thải rắn tại các làng nghề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bên liên quan trong sáng kiến tác động tập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Quyền Trần</dc:creator>
  <cp:lastModifiedBy>DELL</cp:lastModifiedBy>
  <cp:revision>8</cp:revision>
  <dcterms:created xsi:type="dcterms:W3CDTF">2022-12-15T00:16:30Z</dcterms:created>
  <dcterms:modified xsi:type="dcterms:W3CDTF">2025-06-25T01:37:10Z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d367d-9e3b-49e5-aa9a-caafdafee3aa_Enabled">
    <vt:lpwstr>true</vt:lpwstr>
  </property>
  <property fmtid="{D5CDD505-2E9C-101B-9397-08002B2CF9AE}" pid="3" name="MSIP_Label_65bd367d-9e3b-49e5-aa9a-caafdafee3aa_SetDate">
    <vt:lpwstr>2023-06-26T02:07:34Z</vt:lpwstr>
  </property>
  <property fmtid="{D5CDD505-2E9C-101B-9397-08002B2CF9AE}" pid="4" name="MSIP_Label_65bd367d-9e3b-49e5-aa9a-caafdafee3aa_Method">
    <vt:lpwstr>Standard</vt:lpwstr>
  </property>
  <property fmtid="{D5CDD505-2E9C-101B-9397-08002B2CF9AE}" pid="5" name="MSIP_Label_65bd367d-9e3b-49e5-aa9a-caafdafee3aa_Name">
    <vt:lpwstr>65bd367d-9e3b-49e5-aa9a-caafdafee3aa</vt:lpwstr>
  </property>
  <property fmtid="{D5CDD505-2E9C-101B-9397-08002B2CF9AE}" pid="6" name="MSIP_Label_65bd367d-9e3b-49e5-aa9a-caafdafee3aa_SiteId">
    <vt:lpwstr>9be3e276-28d8-4cd8-8f84-02cf1911da9c</vt:lpwstr>
  </property>
  <property fmtid="{D5CDD505-2E9C-101B-9397-08002B2CF9AE}" pid="7" name="MSIP_Label_65bd367d-9e3b-49e5-aa9a-caafdafee3aa_ActionId">
    <vt:lpwstr>7d942332-e1bc-4166-b2bb-49fde7565768</vt:lpwstr>
  </property>
  <property fmtid="{D5CDD505-2E9C-101B-9397-08002B2CF9AE}" pid="8" name="MSIP_Label_65bd367d-9e3b-49e5-aa9a-caafdafee3aa_ContentBits">
    <vt:lpwstr>0</vt:lpwstr>
  </property>
  <property fmtid="{D5CDD505-2E9C-101B-9397-08002B2CF9AE}" pid="9" name="MediaServiceImageTags">
    <vt:lpwstr/>
  </property>
  <property fmtid="{D5CDD505-2E9C-101B-9397-08002B2CF9AE}" pid="10" name="Month">
    <vt:lpwstr/>
  </property>
  <property fmtid="{D5CDD505-2E9C-101B-9397-08002B2CF9AE}" pid="11" name="ContentTypeId">
    <vt:lpwstr>0x01010011A3AB573F3C4B42A142F6BA375044600E00C2DC18058D91264E872B34760487F2BA</vt:lpwstr>
  </property>
  <property fmtid="{D5CDD505-2E9C-101B-9397-08002B2CF9AE}" pid="12" name="Technical_x002d_Program_x0020_File_x0020_Type">
    <vt:lpwstr/>
  </property>
  <property fmtid="{D5CDD505-2E9C-101B-9397-08002B2CF9AE}" pid="13" name="Cost Center">
    <vt:lpwstr>1;#6997|e6bfea23-11d6-4919-8741-bc6b106bb280</vt:lpwstr>
  </property>
  <property fmtid="{D5CDD505-2E9C-101B-9397-08002B2CF9AE}" pid="14" name="Project_x0020_File_x0020_Type">
    <vt:lpwstr/>
  </property>
  <property fmtid="{D5CDD505-2E9C-101B-9397-08002B2CF9AE}" pid="15" name="Year">
    <vt:lpwstr/>
  </property>
  <property fmtid="{D5CDD505-2E9C-101B-9397-08002B2CF9AE}" pid="16" name="Technical-Program File Type">
    <vt:lpwstr/>
  </property>
  <property fmtid="{D5CDD505-2E9C-101B-9397-08002B2CF9AE}" pid="17" name="Project File Type">
    <vt:lpwstr/>
  </property>
</Properties>
</file>