
<file path=[Content_Types].xml><?xml version="1.0" encoding="utf-8"?>
<Types xmlns="http://schemas.openxmlformats.org/package/2006/content-types">
  <Default Extension="bin" ContentType="image/unknown"/>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2" r:id="rId3"/>
    <p:sldId id="273" r:id="rId4"/>
    <p:sldId id="257" r:id="rId5"/>
    <p:sldId id="259" r:id="rId6"/>
    <p:sldId id="264" r:id="rId7"/>
    <p:sldId id="260" r:id="rId8"/>
    <p:sldId id="266" r:id="rId9"/>
    <p:sldId id="267" r:id="rId10"/>
    <p:sldId id="261" r:id="rId11"/>
    <p:sldId id="262" r:id="rId12"/>
    <p:sldId id="263" r:id="rId13"/>
    <p:sldId id="275" r:id="rId14"/>
    <p:sldId id="274" r:id="rId15"/>
    <p:sldId id="268" r:id="rId16"/>
    <p:sldId id="269" r:id="rId17"/>
    <p:sldId id="276" r:id="rId18"/>
    <p:sldId id="2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29" autoAdjust="0"/>
    <p:restoredTop sz="94660"/>
  </p:normalViewPr>
  <p:slideViewPr>
    <p:cSldViewPr snapToGrid="0">
      <p:cViewPr varScale="1">
        <p:scale>
          <a:sx n="41" d="100"/>
          <a:sy n="41" d="100"/>
        </p:scale>
        <p:origin x="8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F881F-D838-411D-9DAE-A10C3FD680E6}"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vi-VN"/>
        </a:p>
      </dgm:t>
    </dgm:pt>
    <dgm:pt modelId="{B28C1B5E-39D7-455E-9541-529A92ADC95B}">
      <dgm:prSet phldrT="[Text]"/>
      <dgm:spPr/>
      <dgm:t>
        <a:bodyPr/>
        <a:lstStyle/>
        <a:p>
          <a:r>
            <a:rPr lang="en-US" dirty="0"/>
            <a:t>Đất hiếm</a:t>
          </a:r>
          <a:endParaRPr lang="vi-VN" dirty="0"/>
        </a:p>
      </dgm:t>
    </dgm:pt>
    <dgm:pt modelId="{57BF9ED5-169C-425B-8FC8-BFDE3C37FE42}" type="parTrans" cxnId="{3EE5778E-74A0-400D-B6EE-E97D7148503C}">
      <dgm:prSet/>
      <dgm:spPr/>
      <dgm:t>
        <a:bodyPr/>
        <a:lstStyle/>
        <a:p>
          <a:endParaRPr lang="vi-VN"/>
        </a:p>
      </dgm:t>
    </dgm:pt>
    <dgm:pt modelId="{F5F4659D-64F2-4AD3-A15D-8428ED318803}" type="sibTrans" cxnId="{3EE5778E-74A0-400D-B6EE-E97D7148503C}">
      <dgm:prSet/>
      <dgm:spPr/>
      <dgm:t>
        <a:bodyPr/>
        <a:lstStyle/>
        <a:p>
          <a:endParaRPr lang="vi-VN"/>
        </a:p>
      </dgm:t>
    </dgm:pt>
    <dgm:pt modelId="{D59DC373-0481-42C6-88DA-F23B77A6314A}">
      <dgm:prSet phldrT="[Text]" custT="1"/>
      <dgm:spPr/>
      <dgm:t>
        <a:bodyPr/>
        <a:lstStyle/>
        <a:p>
          <a:r>
            <a:rPr lang="en-US" sz="1400" dirty="0"/>
            <a:t>Thiết yếu trong công nghệ cao</a:t>
          </a:r>
          <a:endParaRPr lang="vi-VN" sz="1400" dirty="0"/>
        </a:p>
      </dgm:t>
    </dgm:pt>
    <dgm:pt modelId="{C561FDA6-9BC9-4014-930F-972080DD1F00}" type="parTrans" cxnId="{D7FDD64C-0391-4675-BF16-6B637D239620}">
      <dgm:prSet/>
      <dgm:spPr/>
      <dgm:t>
        <a:bodyPr/>
        <a:lstStyle/>
        <a:p>
          <a:endParaRPr lang="vi-VN"/>
        </a:p>
      </dgm:t>
    </dgm:pt>
    <dgm:pt modelId="{31052A57-A3D8-4A87-B826-99DEFB012D41}" type="sibTrans" cxnId="{D7FDD64C-0391-4675-BF16-6B637D239620}">
      <dgm:prSet/>
      <dgm:spPr/>
      <dgm:t>
        <a:bodyPr/>
        <a:lstStyle/>
        <a:p>
          <a:endParaRPr lang="vi-VN"/>
        </a:p>
      </dgm:t>
    </dgm:pt>
    <dgm:pt modelId="{8F1C2A26-C912-47BC-A7A7-86AB26C4C235}">
      <dgm:prSet phldrT="[Text]" custT="1"/>
      <dgm:spPr/>
      <dgm:t>
        <a:bodyPr/>
        <a:lstStyle/>
        <a:p>
          <a:r>
            <a:rPr lang="vi-VN" sz="1200" b="1" dirty="0"/>
            <a:t>Không thể thay thế trong quốc phòng </a:t>
          </a:r>
          <a:endParaRPr lang="vi-VN" sz="1200" dirty="0"/>
        </a:p>
      </dgm:t>
    </dgm:pt>
    <dgm:pt modelId="{4BE639DE-5ED3-46C1-A11B-80E753028F26}" type="parTrans" cxnId="{9BB8475E-B225-425F-8BFD-5E9D8D980CD7}">
      <dgm:prSet/>
      <dgm:spPr/>
      <dgm:t>
        <a:bodyPr/>
        <a:lstStyle/>
        <a:p>
          <a:endParaRPr lang="vi-VN"/>
        </a:p>
      </dgm:t>
    </dgm:pt>
    <dgm:pt modelId="{5D6BE7BF-6821-4B36-BB51-ACA3E99E6CE1}" type="sibTrans" cxnId="{9BB8475E-B225-425F-8BFD-5E9D8D980CD7}">
      <dgm:prSet/>
      <dgm:spPr/>
      <dgm:t>
        <a:bodyPr/>
        <a:lstStyle/>
        <a:p>
          <a:endParaRPr lang="vi-VN"/>
        </a:p>
      </dgm:t>
    </dgm:pt>
    <dgm:pt modelId="{F73948B2-967B-4840-943B-3FF7DF1AFF97}">
      <dgm:prSet phldrT="[Text]" custT="1"/>
      <dgm:spPr/>
      <dgm:t>
        <a:bodyPr/>
        <a:lstStyle/>
        <a:p>
          <a:r>
            <a:rPr lang="vi-VN" sz="1400" dirty="0"/>
            <a:t>Nền tảng cho chuyển đổi năng lượng</a:t>
          </a:r>
        </a:p>
      </dgm:t>
    </dgm:pt>
    <dgm:pt modelId="{BF8A42B6-FF0D-4558-AE46-7CD207E4BC47}" type="parTrans" cxnId="{B326048D-3CC4-4ACA-9052-00A07E4B33F1}">
      <dgm:prSet/>
      <dgm:spPr/>
      <dgm:t>
        <a:bodyPr/>
        <a:lstStyle/>
        <a:p>
          <a:endParaRPr lang="vi-VN"/>
        </a:p>
      </dgm:t>
    </dgm:pt>
    <dgm:pt modelId="{3F5F5CF2-FCC1-4CD3-A629-102B34CCCA6E}" type="sibTrans" cxnId="{B326048D-3CC4-4ACA-9052-00A07E4B33F1}">
      <dgm:prSet/>
      <dgm:spPr/>
      <dgm:t>
        <a:bodyPr/>
        <a:lstStyle/>
        <a:p>
          <a:endParaRPr lang="vi-VN"/>
        </a:p>
      </dgm:t>
    </dgm:pt>
    <dgm:pt modelId="{4ED8D3CB-76DA-4019-8CB3-2A28BA4F5468}">
      <dgm:prSet phldrT="[Text]" custT="1"/>
      <dgm:spPr/>
      <dgm:t>
        <a:bodyPr/>
        <a:lstStyle/>
        <a:p>
          <a:r>
            <a:rPr lang="vi-VN" sz="1400" dirty="0"/>
            <a:t>Thiết bị chuẩn đoán trong y tế</a:t>
          </a:r>
        </a:p>
      </dgm:t>
    </dgm:pt>
    <dgm:pt modelId="{49712D6A-72F0-4B21-ADFB-6E3B8439B816}" type="parTrans" cxnId="{34C67E9F-DE0C-4DB0-B819-98058B5A9DB2}">
      <dgm:prSet/>
      <dgm:spPr/>
      <dgm:t>
        <a:bodyPr/>
        <a:lstStyle/>
        <a:p>
          <a:endParaRPr lang="vi-VN"/>
        </a:p>
      </dgm:t>
    </dgm:pt>
    <dgm:pt modelId="{30BE96C0-D7B7-4A04-9E14-5A1E901739F7}" type="sibTrans" cxnId="{34C67E9F-DE0C-4DB0-B819-98058B5A9DB2}">
      <dgm:prSet/>
      <dgm:spPr/>
      <dgm:t>
        <a:bodyPr/>
        <a:lstStyle/>
        <a:p>
          <a:endParaRPr lang="vi-VN"/>
        </a:p>
      </dgm:t>
    </dgm:pt>
    <dgm:pt modelId="{4B724DF4-43B2-49C4-9BC6-C14AF00CD3A7}">
      <dgm:prSet/>
      <dgm:spPr/>
    </dgm:pt>
    <dgm:pt modelId="{3F9A079F-FAC3-4D55-8207-3711943F6196}" type="parTrans" cxnId="{6A799C20-4DFC-45F1-A259-6167D2D34940}">
      <dgm:prSet/>
      <dgm:spPr/>
      <dgm:t>
        <a:bodyPr/>
        <a:lstStyle/>
        <a:p>
          <a:endParaRPr lang="vi-VN"/>
        </a:p>
      </dgm:t>
    </dgm:pt>
    <dgm:pt modelId="{4B5FD3EF-AE58-44C6-BF0D-497E5106BA74}" type="sibTrans" cxnId="{6A799C20-4DFC-45F1-A259-6167D2D34940}">
      <dgm:prSet/>
      <dgm:spPr/>
      <dgm:t>
        <a:bodyPr/>
        <a:lstStyle/>
        <a:p>
          <a:endParaRPr lang="vi-VN"/>
        </a:p>
      </dgm:t>
    </dgm:pt>
    <dgm:pt modelId="{8ED4EA97-727D-4BA2-9CF2-B7FC9A9937C2}">
      <dgm:prSet/>
      <dgm:spPr/>
    </dgm:pt>
    <dgm:pt modelId="{E0EFD7C7-D05E-483D-BC86-8CC2B1E10153}" type="parTrans" cxnId="{47999E95-0F36-4CCC-9D05-48D7618C4EAE}">
      <dgm:prSet/>
      <dgm:spPr/>
      <dgm:t>
        <a:bodyPr/>
        <a:lstStyle/>
        <a:p>
          <a:endParaRPr lang="vi-VN"/>
        </a:p>
      </dgm:t>
    </dgm:pt>
    <dgm:pt modelId="{A2601DF8-911B-47DB-96AA-58E58E08D249}" type="sibTrans" cxnId="{47999E95-0F36-4CCC-9D05-48D7618C4EAE}">
      <dgm:prSet/>
      <dgm:spPr/>
      <dgm:t>
        <a:bodyPr/>
        <a:lstStyle/>
        <a:p>
          <a:endParaRPr lang="vi-VN"/>
        </a:p>
      </dgm:t>
    </dgm:pt>
    <dgm:pt modelId="{BE293A6B-6903-4780-99A6-8D4AFB7B1C32}">
      <dgm:prSet/>
      <dgm:spPr/>
    </dgm:pt>
    <dgm:pt modelId="{EBF63112-4350-419D-AC9F-46B5B0FE9A12}" type="parTrans" cxnId="{2C0C7EB9-46D5-401C-A894-AC1F7460D7C1}">
      <dgm:prSet/>
      <dgm:spPr/>
      <dgm:t>
        <a:bodyPr/>
        <a:lstStyle/>
        <a:p>
          <a:endParaRPr lang="vi-VN"/>
        </a:p>
      </dgm:t>
    </dgm:pt>
    <dgm:pt modelId="{FC1D7212-4629-4847-BC91-A3BB83FE7796}" type="sibTrans" cxnId="{2C0C7EB9-46D5-401C-A894-AC1F7460D7C1}">
      <dgm:prSet/>
      <dgm:spPr/>
      <dgm:t>
        <a:bodyPr/>
        <a:lstStyle/>
        <a:p>
          <a:endParaRPr lang="vi-VN"/>
        </a:p>
      </dgm:t>
    </dgm:pt>
    <dgm:pt modelId="{48B7C28D-5B32-406F-95C2-D9C1114630A7}" type="pres">
      <dgm:prSet presAssocID="{D0CF881F-D838-411D-9DAE-A10C3FD680E6}" presName="Name0" presStyleCnt="0">
        <dgm:presLayoutVars>
          <dgm:chMax val="1"/>
          <dgm:dir/>
          <dgm:animLvl val="ctr"/>
          <dgm:resizeHandles val="exact"/>
        </dgm:presLayoutVars>
      </dgm:prSet>
      <dgm:spPr/>
    </dgm:pt>
    <dgm:pt modelId="{2661889D-5DC1-436E-8D1D-6A87D115BC06}" type="pres">
      <dgm:prSet presAssocID="{B28C1B5E-39D7-455E-9541-529A92ADC95B}" presName="centerShape" presStyleLbl="node0" presStyleIdx="0" presStyleCnt="1"/>
      <dgm:spPr/>
    </dgm:pt>
    <dgm:pt modelId="{503DA029-004E-4313-B48A-45536A178BA6}" type="pres">
      <dgm:prSet presAssocID="{C561FDA6-9BC9-4014-930F-972080DD1F00}" presName="parTrans" presStyleLbl="sibTrans2D1" presStyleIdx="0" presStyleCnt="4"/>
      <dgm:spPr/>
    </dgm:pt>
    <dgm:pt modelId="{6765AC01-E300-43DB-86CD-FAF07796FB2A}" type="pres">
      <dgm:prSet presAssocID="{C561FDA6-9BC9-4014-930F-972080DD1F00}" presName="connectorText" presStyleLbl="sibTrans2D1" presStyleIdx="0" presStyleCnt="4"/>
      <dgm:spPr/>
    </dgm:pt>
    <dgm:pt modelId="{32E1685A-AB81-4C84-BB51-2A6F78B46C04}" type="pres">
      <dgm:prSet presAssocID="{D59DC373-0481-42C6-88DA-F23B77A6314A}" presName="node" presStyleLbl="node1" presStyleIdx="0" presStyleCnt="4">
        <dgm:presLayoutVars>
          <dgm:bulletEnabled val="1"/>
        </dgm:presLayoutVars>
      </dgm:prSet>
      <dgm:spPr/>
    </dgm:pt>
    <dgm:pt modelId="{D1513F20-1C1B-4716-A139-06E43AD1928C}" type="pres">
      <dgm:prSet presAssocID="{4BE639DE-5ED3-46C1-A11B-80E753028F26}" presName="parTrans" presStyleLbl="sibTrans2D1" presStyleIdx="1" presStyleCnt="4"/>
      <dgm:spPr/>
    </dgm:pt>
    <dgm:pt modelId="{DC8E7DCA-280D-4AF4-A539-D9377B9F971E}" type="pres">
      <dgm:prSet presAssocID="{4BE639DE-5ED3-46C1-A11B-80E753028F26}" presName="connectorText" presStyleLbl="sibTrans2D1" presStyleIdx="1" presStyleCnt="4"/>
      <dgm:spPr/>
    </dgm:pt>
    <dgm:pt modelId="{CD3229F1-CF93-47E3-9308-1C28346B8149}" type="pres">
      <dgm:prSet presAssocID="{8F1C2A26-C912-47BC-A7A7-86AB26C4C235}" presName="node" presStyleLbl="node1" presStyleIdx="1" presStyleCnt="4">
        <dgm:presLayoutVars>
          <dgm:bulletEnabled val="1"/>
        </dgm:presLayoutVars>
      </dgm:prSet>
      <dgm:spPr/>
    </dgm:pt>
    <dgm:pt modelId="{3C0A57E2-DC85-4B45-98DC-852DAF334C49}" type="pres">
      <dgm:prSet presAssocID="{BF8A42B6-FF0D-4558-AE46-7CD207E4BC47}" presName="parTrans" presStyleLbl="sibTrans2D1" presStyleIdx="2" presStyleCnt="4"/>
      <dgm:spPr/>
    </dgm:pt>
    <dgm:pt modelId="{BCEA6208-5ED1-4014-AB44-2EF76B771AD4}" type="pres">
      <dgm:prSet presAssocID="{BF8A42B6-FF0D-4558-AE46-7CD207E4BC47}" presName="connectorText" presStyleLbl="sibTrans2D1" presStyleIdx="2" presStyleCnt="4"/>
      <dgm:spPr/>
    </dgm:pt>
    <dgm:pt modelId="{0736485D-C3FC-494F-9B2F-1C2C8AD48B15}" type="pres">
      <dgm:prSet presAssocID="{F73948B2-967B-4840-943B-3FF7DF1AFF97}" presName="node" presStyleLbl="node1" presStyleIdx="2" presStyleCnt="4">
        <dgm:presLayoutVars>
          <dgm:bulletEnabled val="1"/>
        </dgm:presLayoutVars>
      </dgm:prSet>
      <dgm:spPr/>
    </dgm:pt>
    <dgm:pt modelId="{612B5FB7-EA82-4EFA-A8D5-D0611FC16E42}" type="pres">
      <dgm:prSet presAssocID="{49712D6A-72F0-4B21-ADFB-6E3B8439B816}" presName="parTrans" presStyleLbl="sibTrans2D1" presStyleIdx="3" presStyleCnt="4"/>
      <dgm:spPr/>
    </dgm:pt>
    <dgm:pt modelId="{BD80E80F-1016-4980-A9A8-91D9C98B65FD}" type="pres">
      <dgm:prSet presAssocID="{49712D6A-72F0-4B21-ADFB-6E3B8439B816}" presName="connectorText" presStyleLbl="sibTrans2D1" presStyleIdx="3" presStyleCnt="4"/>
      <dgm:spPr/>
    </dgm:pt>
    <dgm:pt modelId="{91CC4934-D245-4D08-8502-97FE974D4FD6}" type="pres">
      <dgm:prSet presAssocID="{4ED8D3CB-76DA-4019-8CB3-2A28BA4F5468}" presName="node" presStyleLbl="node1" presStyleIdx="3" presStyleCnt="4">
        <dgm:presLayoutVars>
          <dgm:bulletEnabled val="1"/>
        </dgm:presLayoutVars>
      </dgm:prSet>
      <dgm:spPr/>
    </dgm:pt>
  </dgm:ptLst>
  <dgm:cxnLst>
    <dgm:cxn modelId="{EF01EB09-49EC-49D0-B2BC-FA7061CC6CAE}" type="presOf" srcId="{B28C1B5E-39D7-455E-9541-529A92ADC95B}" destId="{2661889D-5DC1-436E-8D1D-6A87D115BC06}" srcOrd="0" destOrd="0" presId="urn:microsoft.com/office/officeart/2005/8/layout/radial5"/>
    <dgm:cxn modelId="{B7BA7613-1EC5-44DB-8F30-6D6CCB6AB583}" type="presOf" srcId="{49712D6A-72F0-4B21-ADFB-6E3B8439B816}" destId="{BD80E80F-1016-4980-A9A8-91D9C98B65FD}" srcOrd="1" destOrd="0" presId="urn:microsoft.com/office/officeart/2005/8/layout/radial5"/>
    <dgm:cxn modelId="{6A799C20-4DFC-45F1-A259-6167D2D34940}" srcId="{D0CF881F-D838-411D-9DAE-A10C3FD680E6}" destId="{4B724DF4-43B2-49C4-9BC6-C14AF00CD3A7}" srcOrd="1" destOrd="0" parTransId="{3F9A079F-FAC3-4D55-8207-3711943F6196}" sibTransId="{4B5FD3EF-AE58-44C6-BF0D-497E5106BA74}"/>
    <dgm:cxn modelId="{4F384824-C45D-448C-B1C4-02C7383E7AAF}" type="presOf" srcId="{D59DC373-0481-42C6-88DA-F23B77A6314A}" destId="{32E1685A-AB81-4C84-BB51-2A6F78B46C04}" srcOrd="0" destOrd="0" presId="urn:microsoft.com/office/officeart/2005/8/layout/radial5"/>
    <dgm:cxn modelId="{91491536-933C-48DD-87F1-7F1CFA24E59E}" type="presOf" srcId="{D0CF881F-D838-411D-9DAE-A10C3FD680E6}" destId="{48B7C28D-5B32-406F-95C2-D9C1114630A7}" srcOrd="0" destOrd="0" presId="urn:microsoft.com/office/officeart/2005/8/layout/radial5"/>
    <dgm:cxn modelId="{9BB8475E-B225-425F-8BFD-5E9D8D980CD7}" srcId="{B28C1B5E-39D7-455E-9541-529A92ADC95B}" destId="{8F1C2A26-C912-47BC-A7A7-86AB26C4C235}" srcOrd="1" destOrd="0" parTransId="{4BE639DE-5ED3-46C1-A11B-80E753028F26}" sibTransId="{5D6BE7BF-6821-4B36-BB51-ACA3E99E6CE1}"/>
    <dgm:cxn modelId="{3D7F056A-EE9F-4F03-B927-8BB440C814BC}" type="presOf" srcId="{4ED8D3CB-76DA-4019-8CB3-2A28BA4F5468}" destId="{91CC4934-D245-4D08-8502-97FE974D4FD6}" srcOrd="0" destOrd="0" presId="urn:microsoft.com/office/officeart/2005/8/layout/radial5"/>
    <dgm:cxn modelId="{8797B16C-F926-4939-9B69-62E6F6C084C0}" type="presOf" srcId="{C561FDA6-9BC9-4014-930F-972080DD1F00}" destId="{6765AC01-E300-43DB-86CD-FAF07796FB2A}" srcOrd="1" destOrd="0" presId="urn:microsoft.com/office/officeart/2005/8/layout/radial5"/>
    <dgm:cxn modelId="{D7FDD64C-0391-4675-BF16-6B637D239620}" srcId="{B28C1B5E-39D7-455E-9541-529A92ADC95B}" destId="{D59DC373-0481-42C6-88DA-F23B77A6314A}" srcOrd="0" destOrd="0" parTransId="{C561FDA6-9BC9-4014-930F-972080DD1F00}" sibTransId="{31052A57-A3D8-4A87-B826-99DEFB012D41}"/>
    <dgm:cxn modelId="{A34BB98B-F237-4CC7-9FF8-713B281A14B0}" type="presOf" srcId="{8F1C2A26-C912-47BC-A7A7-86AB26C4C235}" destId="{CD3229F1-CF93-47E3-9308-1C28346B8149}" srcOrd="0" destOrd="0" presId="urn:microsoft.com/office/officeart/2005/8/layout/radial5"/>
    <dgm:cxn modelId="{B326048D-3CC4-4ACA-9052-00A07E4B33F1}" srcId="{B28C1B5E-39D7-455E-9541-529A92ADC95B}" destId="{F73948B2-967B-4840-943B-3FF7DF1AFF97}" srcOrd="2" destOrd="0" parTransId="{BF8A42B6-FF0D-4558-AE46-7CD207E4BC47}" sibTransId="{3F5F5CF2-FCC1-4CD3-A629-102B34CCCA6E}"/>
    <dgm:cxn modelId="{3EE5778E-74A0-400D-B6EE-E97D7148503C}" srcId="{D0CF881F-D838-411D-9DAE-A10C3FD680E6}" destId="{B28C1B5E-39D7-455E-9541-529A92ADC95B}" srcOrd="0" destOrd="0" parTransId="{57BF9ED5-169C-425B-8FC8-BFDE3C37FE42}" sibTransId="{F5F4659D-64F2-4AD3-A15D-8428ED318803}"/>
    <dgm:cxn modelId="{193BF58E-83C6-4713-A256-E75C7EA79309}" type="presOf" srcId="{BF8A42B6-FF0D-4558-AE46-7CD207E4BC47}" destId="{BCEA6208-5ED1-4014-AB44-2EF76B771AD4}" srcOrd="1" destOrd="0" presId="urn:microsoft.com/office/officeart/2005/8/layout/radial5"/>
    <dgm:cxn modelId="{47999E95-0F36-4CCC-9D05-48D7618C4EAE}" srcId="{D0CF881F-D838-411D-9DAE-A10C3FD680E6}" destId="{8ED4EA97-727D-4BA2-9CF2-B7FC9A9937C2}" srcOrd="2" destOrd="0" parTransId="{E0EFD7C7-D05E-483D-BC86-8CC2B1E10153}" sibTransId="{A2601DF8-911B-47DB-96AA-58E58E08D249}"/>
    <dgm:cxn modelId="{71208197-10BC-4AB5-A1E6-8E95FB16CFBA}" type="presOf" srcId="{49712D6A-72F0-4B21-ADFB-6E3B8439B816}" destId="{612B5FB7-EA82-4EFA-A8D5-D0611FC16E42}" srcOrd="0" destOrd="0" presId="urn:microsoft.com/office/officeart/2005/8/layout/radial5"/>
    <dgm:cxn modelId="{B01FF99A-48F2-42D0-8342-66D689AF845D}" type="presOf" srcId="{F73948B2-967B-4840-943B-3FF7DF1AFF97}" destId="{0736485D-C3FC-494F-9B2F-1C2C8AD48B15}" srcOrd="0" destOrd="0" presId="urn:microsoft.com/office/officeart/2005/8/layout/radial5"/>
    <dgm:cxn modelId="{34C67E9F-DE0C-4DB0-B819-98058B5A9DB2}" srcId="{B28C1B5E-39D7-455E-9541-529A92ADC95B}" destId="{4ED8D3CB-76DA-4019-8CB3-2A28BA4F5468}" srcOrd="3" destOrd="0" parTransId="{49712D6A-72F0-4B21-ADFB-6E3B8439B816}" sibTransId="{30BE96C0-D7B7-4A04-9E14-5A1E901739F7}"/>
    <dgm:cxn modelId="{92CBDE9F-9F3C-458F-9486-2EB4192381D5}" type="presOf" srcId="{4BE639DE-5ED3-46C1-A11B-80E753028F26}" destId="{DC8E7DCA-280D-4AF4-A539-D9377B9F971E}" srcOrd="1" destOrd="0" presId="urn:microsoft.com/office/officeart/2005/8/layout/radial5"/>
    <dgm:cxn modelId="{2C0C7EB9-46D5-401C-A894-AC1F7460D7C1}" srcId="{D0CF881F-D838-411D-9DAE-A10C3FD680E6}" destId="{BE293A6B-6903-4780-99A6-8D4AFB7B1C32}" srcOrd="3" destOrd="0" parTransId="{EBF63112-4350-419D-AC9F-46B5B0FE9A12}" sibTransId="{FC1D7212-4629-4847-BC91-A3BB83FE7796}"/>
    <dgm:cxn modelId="{23E876D4-2AF7-4603-819B-AFE4F2A5502F}" type="presOf" srcId="{BF8A42B6-FF0D-4558-AE46-7CD207E4BC47}" destId="{3C0A57E2-DC85-4B45-98DC-852DAF334C49}" srcOrd="0" destOrd="0" presId="urn:microsoft.com/office/officeart/2005/8/layout/radial5"/>
    <dgm:cxn modelId="{464BA6E8-072E-4779-8D5A-43D87146C2EA}" type="presOf" srcId="{C561FDA6-9BC9-4014-930F-972080DD1F00}" destId="{503DA029-004E-4313-B48A-45536A178BA6}" srcOrd="0" destOrd="0" presId="urn:microsoft.com/office/officeart/2005/8/layout/radial5"/>
    <dgm:cxn modelId="{195D37F4-DB1A-4CCA-B96C-979A8253EF54}" type="presOf" srcId="{4BE639DE-5ED3-46C1-A11B-80E753028F26}" destId="{D1513F20-1C1B-4716-A139-06E43AD1928C}" srcOrd="0" destOrd="0" presId="urn:microsoft.com/office/officeart/2005/8/layout/radial5"/>
    <dgm:cxn modelId="{1269992F-E158-4434-A5BA-099EF7E62C7B}" type="presParOf" srcId="{48B7C28D-5B32-406F-95C2-D9C1114630A7}" destId="{2661889D-5DC1-436E-8D1D-6A87D115BC06}" srcOrd="0" destOrd="0" presId="urn:microsoft.com/office/officeart/2005/8/layout/radial5"/>
    <dgm:cxn modelId="{EDF4E870-B5AE-490D-95D5-7AA6A27A06F8}" type="presParOf" srcId="{48B7C28D-5B32-406F-95C2-D9C1114630A7}" destId="{503DA029-004E-4313-B48A-45536A178BA6}" srcOrd="1" destOrd="0" presId="urn:microsoft.com/office/officeart/2005/8/layout/radial5"/>
    <dgm:cxn modelId="{8B5853D4-D2E4-433E-8EB7-DB315179B261}" type="presParOf" srcId="{503DA029-004E-4313-B48A-45536A178BA6}" destId="{6765AC01-E300-43DB-86CD-FAF07796FB2A}" srcOrd="0" destOrd="0" presId="urn:microsoft.com/office/officeart/2005/8/layout/radial5"/>
    <dgm:cxn modelId="{67B4C8AB-428D-4438-A0EC-A32C3D682F32}" type="presParOf" srcId="{48B7C28D-5B32-406F-95C2-D9C1114630A7}" destId="{32E1685A-AB81-4C84-BB51-2A6F78B46C04}" srcOrd="2" destOrd="0" presId="urn:microsoft.com/office/officeart/2005/8/layout/radial5"/>
    <dgm:cxn modelId="{46BC7396-B49D-4257-93B7-854CEE085428}" type="presParOf" srcId="{48B7C28D-5B32-406F-95C2-D9C1114630A7}" destId="{D1513F20-1C1B-4716-A139-06E43AD1928C}" srcOrd="3" destOrd="0" presId="urn:microsoft.com/office/officeart/2005/8/layout/radial5"/>
    <dgm:cxn modelId="{64641124-9962-4E7A-B30C-9910C2B679D1}" type="presParOf" srcId="{D1513F20-1C1B-4716-A139-06E43AD1928C}" destId="{DC8E7DCA-280D-4AF4-A539-D9377B9F971E}" srcOrd="0" destOrd="0" presId="urn:microsoft.com/office/officeart/2005/8/layout/radial5"/>
    <dgm:cxn modelId="{B261A074-21D6-4FF7-93A2-F7434AC3C30B}" type="presParOf" srcId="{48B7C28D-5B32-406F-95C2-D9C1114630A7}" destId="{CD3229F1-CF93-47E3-9308-1C28346B8149}" srcOrd="4" destOrd="0" presId="urn:microsoft.com/office/officeart/2005/8/layout/radial5"/>
    <dgm:cxn modelId="{07BFB783-6EA6-444A-B367-C41110EA91D7}" type="presParOf" srcId="{48B7C28D-5B32-406F-95C2-D9C1114630A7}" destId="{3C0A57E2-DC85-4B45-98DC-852DAF334C49}" srcOrd="5" destOrd="0" presId="urn:microsoft.com/office/officeart/2005/8/layout/radial5"/>
    <dgm:cxn modelId="{D77F4895-D362-4020-AB1D-3B1BF534B394}" type="presParOf" srcId="{3C0A57E2-DC85-4B45-98DC-852DAF334C49}" destId="{BCEA6208-5ED1-4014-AB44-2EF76B771AD4}" srcOrd="0" destOrd="0" presId="urn:microsoft.com/office/officeart/2005/8/layout/radial5"/>
    <dgm:cxn modelId="{4EF5DD06-8FAE-48E4-89AF-E64ED36B1A0A}" type="presParOf" srcId="{48B7C28D-5B32-406F-95C2-D9C1114630A7}" destId="{0736485D-C3FC-494F-9B2F-1C2C8AD48B15}" srcOrd="6" destOrd="0" presId="urn:microsoft.com/office/officeart/2005/8/layout/radial5"/>
    <dgm:cxn modelId="{4665CE97-B966-4429-A3C6-CEEECAB120D2}" type="presParOf" srcId="{48B7C28D-5B32-406F-95C2-D9C1114630A7}" destId="{612B5FB7-EA82-4EFA-A8D5-D0611FC16E42}" srcOrd="7" destOrd="0" presId="urn:microsoft.com/office/officeart/2005/8/layout/radial5"/>
    <dgm:cxn modelId="{248251F4-A862-46A9-8405-6407BB8AABC4}" type="presParOf" srcId="{612B5FB7-EA82-4EFA-A8D5-D0611FC16E42}" destId="{BD80E80F-1016-4980-A9A8-91D9C98B65FD}" srcOrd="0" destOrd="0" presId="urn:microsoft.com/office/officeart/2005/8/layout/radial5"/>
    <dgm:cxn modelId="{E694869B-F984-4374-9789-061662B4C234}" type="presParOf" srcId="{48B7C28D-5B32-406F-95C2-D9C1114630A7}" destId="{91CC4934-D245-4D08-8502-97FE974D4FD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85403C-B371-4742-AB63-BD8A0CFFCF9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vi-VN"/>
        </a:p>
      </dgm:t>
    </dgm:pt>
    <dgm:pt modelId="{9D1A0375-BB08-474D-B34E-FBC926F03739}">
      <dgm:prSet phldrT="[Text]"/>
      <dgm:spPr/>
      <dgm:t>
        <a:bodyPr/>
        <a:lstStyle/>
        <a:p>
          <a:r>
            <a:rPr lang="en-US" dirty="0"/>
            <a:t>Xác định mục tiêu</a:t>
          </a:r>
          <a:endParaRPr lang="vi-VN" dirty="0"/>
        </a:p>
      </dgm:t>
    </dgm:pt>
    <dgm:pt modelId="{0078302D-7425-474D-9D19-7D788499741F}" type="parTrans" cxnId="{D4EEBF08-F096-480B-90FC-A1721ECBB9B5}">
      <dgm:prSet/>
      <dgm:spPr/>
      <dgm:t>
        <a:bodyPr/>
        <a:lstStyle/>
        <a:p>
          <a:endParaRPr lang="vi-VN"/>
        </a:p>
      </dgm:t>
    </dgm:pt>
    <dgm:pt modelId="{2B82BECD-39A1-4EC6-8315-567D3720ED55}" type="sibTrans" cxnId="{D4EEBF08-F096-480B-90FC-A1721ECBB9B5}">
      <dgm:prSet/>
      <dgm:spPr/>
      <dgm:t>
        <a:bodyPr/>
        <a:lstStyle/>
        <a:p>
          <a:endParaRPr lang="vi-VN"/>
        </a:p>
      </dgm:t>
    </dgm:pt>
    <dgm:pt modelId="{FF4B8C50-6678-41C4-98BE-4491E025515B}">
      <dgm:prSet phldrT="[Text]"/>
      <dgm:spPr/>
      <dgm:t>
        <a:bodyPr/>
        <a:lstStyle/>
        <a:p>
          <a:r>
            <a:rPr lang="en-US" dirty="0"/>
            <a:t>Thiết kế chương trình</a:t>
          </a:r>
          <a:endParaRPr lang="vi-VN" dirty="0"/>
        </a:p>
      </dgm:t>
    </dgm:pt>
    <dgm:pt modelId="{88D456EF-5558-4EF9-AB38-1321F6B9FE50}" type="parTrans" cxnId="{5B3FF7FD-84FA-40B3-9505-A6CED8CDC6C8}">
      <dgm:prSet/>
      <dgm:spPr/>
      <dgm:t>
        <a:bodyPr/>
        <a:lstStyle/>
        <a:p>
          <a:endParaRPr lang="vi-VN"/>
        </a:p>
      </dgm:t>
    </dgm:pt>
    <dgm:pt modelId="{95A3D4F3-C1BD-4230-9BCB-CC122A907262}" type="sibTrans" cxnId="{5B3FF7FD-84FA-40B3-9505-A6CED8CDC6C8}">
      <dgm:prSet/>
      <dgm:spPr/>
      <dgm:t>
        <a:bodyPr/>
        <a:lstStyle/>
        <a:p>
          <a:endParaRPr lang="vi-VN"/>
        </a:p>
      </dgm:t>
    </dgm:pt>
    <dgm:pt modelId="{EDD192C6-070C-4AB5-AFC8-67011F62C214}">
      <dgm:prSet phldrT="[Text]"/>
      <dgm:spPr/>
      <dgm:t>
        <a:bodyPr/>
        <a:lstStyle/>
        <a:p>
          <a:r>
            <a:rPr lang="en-US" dirty="0"/>
            <a:t>Tiến hành đào tạo</a:t>
          </a:r>
          <a:endParaRPr lang="vi-VN" dirty="0"/>
        </a:p>
      </dgm:t>
    </dgm:pt>
    <dgm:pt modelId="{2E8AEDD6-D88B-4433-8F8E-6A9AC497F3DC}" type="parTrans" cxnId="{A2AF8E6A-0EDB-43D1-802D-B82C67A12D84}">
      <dgm:prSet/>
      <dgm:spPr/>
      <dgm:t>
        <a:bodyPr/>
        <a:lstStyle/>
        <a:p>
          <a:endParaRPr lang="vi-VN"/>
        </a:p>
      </dgm:t>
    </dgm:pt>
    <dgm:pt modelId="{315232B0-CF1C-407F-A73A-960EEEF6C860}" type="sibTrans" cxnId="{A2AF8E6A-0EDB-43D1-802D-B82C67A12D84}">
      <dgm:prSet/>
      <dgm:spPr/>
      <dgm:t>
        <a:bodyPr/>
        <a:lstStyle/>
        <a:p>
          <a:endParaRPr lang="vi-VN"/>
        </a:p>
      </dgm:t>
    </dgm:pt>
    <dgm:pt modelId="{85F703A2-F1D0-4C68-AE21-00F92254B902}">
      <dgm:prSet phldrT="[Text]"/>
      <dgm:spPr/>
      <dgm:t>
        <a:bodyPr/>
        <a:lstStyle/>
        <a:p>
          <a:r>
            <a:rPr lang="en-US" dirty="0"/>
            <a:t>Đánh giá đào tạo</a:t>
          </a:r>
          <a:endParaRPr lang="vi-VN" dirty="0"/>
        </a:p>
      </dgm:t>
    </dgm:pt>
    <dgm:pt modelId="{AE215F11-AAB9-41B7-A272-D002F4581F8F}" type="parTrans" cxnId="{72280969-B480-4D40-B6FD-8987BE0AC41D}">
      <dgm:prSet/>
      <dgm:spPr/>
      <dgm:t>
        <a:bodyPr/>
        <a:lstStyle/>
        <a:p>
          <a:endParaRPr lang="vi-VN"/>
        </a:p>
      </dgm:t>
    </dgm:pt>
    <dgm:pt modelId="{FD8A0E2C-F6EE-4A2D-9EF0-5ABC97D0C475}" type="sibTrans" cxnId="{72280969-B480-4D40-B6FD-8987BE0AC41D}">
      <dgm:prSet/>
      <dgm:spPr/>
      <dgm:t>
        <a:bodyPr/>
        <a:lstStyle/>
        <a:p>
          <a:endParaRPr lang="vi-VN"/>
        </a:p>
      </dgm:t>
    </dgm:pt>
    <dgm:pt modelId="{609DED91-2BD0-47EC-88B9-B56AAE5F6D66}">
      <dgm:prSet phldrT="[Text]"/>
      <dgm:spPr/>
      <dgm:t>
        <a:bodyPr/>
        <a:lstStyle/>
        <a:p>
          <a:r>
            <a:rPr lang="en-US" dirty="0"/>
            <a:t>Đánh giá nhu cầu</a:t>
          </a:r>
          <a:endParaRPr lang="vi-VN" dirty="0"/>
        </a:p>
      </dgm:t>
    </dgm:pt>
    <dgm:pt modelId="{861D3CFF-0BA8-457A-B59E-5624BF58AD6F}" type="parTrans" cxnId="{0249AB74-77EE-423B-9656-62C6D796931A}">
      <dgm:prSet/>
      <dgm:spPr/>
      <dgm:t>
        <a:bodyPr/>
        <a:lstStyle/>
        <a:p>
          <a:endParaRPr lang="vi-VN"/>
        </a:p>
      </dgm:t>
    </dgm:pt>
    <dgm:pt modelId="{8D675CF1-4576-4448-98EF-7418977CFED9}" type="sibTrans" cxnId="{0249AB74-77EE-423B-9656-62C6D796931A}">
      <dgm:prSet/>
      <dgm:spPr/>
      <dgm:t>
        <a:bodyPr/>
        <a:lstStyle/>
        <a:p>
          <a:endParaRPr lang="vi-VN"/>
        </a:p>
      </dgm:t>
    </dgm:pt>
    <dgm:pt modelId="{A5E42D6D-3CBF-4120-970F-9925F4583031}" type="pres">
      <dgm:prSet presAssocID="{F685403C-B371-4742-AB63-BD8A0CFFCF92}" presName="cycle" presStyleCnt="0">
        <dgm:presLayoutVars>
          <dgm:dir/>
          <dgm:resizeHandles val="exact"/>
        </dgm:presLayoutVars>
      </dgm:prSet>
      <dgm:spPr/>
    </dgm:pt>
    <dgm:pt modelId="{6B86F73F-ACE1-4362-A347-78C14EB88CA2}" type="pres">
      <dgm:prSet presAssocID="{9D1A0375-BB08-474D-B34E-FBC926F03739}" presName="dummy" presStyleCnt="0"/>
      <dgm:spPr/>
    </dgm:pt>
    <dgm:pt modelId="{1EF50DAD-F673-400F-842C-D1C5CADA7768}" type="pres">
      <dgm:prSet presAssocID="{9D1A0375-BB08-474D-B34E-FBC926F03739}" presName="node" presStyleLbl="revTx" presStyleIdx="0" presStyleCnt="5" custScaleX="130009" custScaleY="72379" custRadScaleRad="101445" custRadScaleInc="28114">
        <dgm:presLayoutVars>
          <dgm:bulletEnabled val="1"/>
        </dgm:presLayoutVars>
      </dgm:prSet>
      <dgm:spPr/>
    </dgm:pt>
    <dgm:pt modelId="{625B7A75-905F-4495-AF32-957491D78962}" type="pres">
      <dgm:prSet presAssocID="{2B82BECD-39A1-4EC6-8315-567D3720ED55}" presName="sibTrans" presStyleLbl="node1" presStyleIdx="0" presStyleCnt="5" custScaleX="97515" custScaleY="112083"/>
      <dgm:spPr/>
    </dgm:pt>
    <dgm:pt modelId="{429264A6-33DF-49F7-9AE7-2F5D19979A28}" type="pres">
      <dgm:prSet presAssocID="{FF4B8C50-6678-41C4-98BE-4491E025515B}" presName="dummy" presStyleCnt="0"/>
      <dgm:spPr/>
    </dgm:pt>
    <dgm:pt modelId="{AA71FFC3-3C92-453E-81B6-786AD0DBCE03}" type="pres">
      <dgm:prSet presAssocID="{FF4B8C50-6678-41C4-98BE-4491E025515B}" presName="node" presStyleLbl="revTx" presStyleIdx="1" presStyleCnt="5" custScaleX="167851" custRadScaleRad="105669" custRadScaleInc="-4148">
        <dgm:presLayoutVars>
          <dgm:bulletEnabled val="1"/>
        </dgm:presLayoutVars>
      </dgm:prSet>
      <dgm:spPr/>
    </dgm:pt>
    <dgm:pt modelId="{94C473E1-A19F-4516-9BE0-CE949132CE30}" type="pres">
      <dgm:prSet presAssocID="{95A3D4F3-C1BD-4230-9BCB-CC122A907262}" presName="sibTrans" presStyleLbl="node1" presStyleIdx="1" presStyleCnt="5" custScaleX="95167" custScaleY="103711"/>
      <dgm:spPr/>
    </dgm:pt>
    <dgm:pt modelId="{AC52C48D-E376-4661-96BA-A380125F34F1}" type="pres">
      <dgm:prSet presAssocID="{EDD192C6-070C-4AB5-AFC8-67011F62C214}" presName="dummy" presStyleCnt="0"/>
      <dgm:spPr/>
    </dgm:pt>
    <dgm:pt modelId="{F5B2EBAF-53D6-4902-8D21-A0D71B4E693F}" type="pres">
      <dgm:prSet presAssocID="{EDD192C6-070C-4AB5-AFC8-67011F62C214}" presName="node" presStyleLbl="revTx" presStyleIdx="2" presStyleCnt="5" custScaleX="133385" custScaleY="86976" custRadScaleRad="100936" custRadScaleInc="-712">
        <dgm:presLayoutVars>
          <dgm:bulletEnabled val="1"/>
        </dgm:presLayoutVars>
      </dgm:prSet>
      <dgm:spPr/>
    </dgm:pt>
    <dgm:pt modelId="{7E32C4EB-737C-45CE-AF89-744A3E1AC860}" type="pres">
      <dgm:prSet presAssocID="{315232B0-CF1C-407F-A73A-960EEEF6C860}" presName="sibTrans" presStyleLbl="node1" presStyleIdx="2" presStyleCnt="5" custScaleX="99291" custScaleY="105729"/>
      <dgm:spPr/>
    </dgm:pt>
    <dgm:pt modelId="{90250CA4-08A0-428E-AFB5-DDA188E59A27}" type="pres">
      <dgm:prSet presAssocID="{85F703A2-F1D0-4C68-AE21-00F92254B902}" presName="dummy" presStyleCnt="0"/>
      <dgm:spPr/>
    </dgm:pt>
    <dgm:pt modelId="{0BD556C3-3309-4B6D-996D-C766EDF1417E}" type="pres">
      <dgm:prSet presAssocID="{85F703A2-F1D0-4C68-AE21-00F92254B902}" presName="node" presStyleLbl="revTx" presStyleIdx="3" presStyleCnt="5" custScaleX="121454">
        <dgm:presLayoutVars>
          <dgm:bulletEnabled val="1"/>
        </dgm:presLayoutVars>
      </dgm:prSet>
      <dgm:spPr/>
    </dgm:pt>
    <dgm:pt modelId="{F5BA4D59-81C0-4113-BEA7-3D24B631A188}" type="pres">
      <dgm:prSet presAssocID="{FD8A0E2C-F6EE-4A2D-9EF0-5ABC97D0C475}" presName="sibTrans" presStyleLbl="node1" presStyleIdx="3" presStyleCnt="5"/>
      <dgm:spPr/>
    </dgm:pt>
    <dgm:pt modelId="{F0A6C787-632F-4B5B-B769-3CDA5A40C724}" type="pres">
      <dgm:prSet presAssocID="{609DED91-2BD0-47EC-88B9-B56AAE5F6D66}" presName="dummy" presStyleCnt="0"/>
      <dgm:spPr/>
    </dgm:pt>
    <dgm:pt modelId="{D713D4FD-A4A3-465C-ABF2-43505EBBC8D7}" type="pres">
      <dgm:prSet presAssocID="{609DED91-2BD0-47EC-88B9-B56AAE5F6D66}" presName="node" presStyleLbl="revTx" presStyleIdx="4" presStyleCnt="5" custScaleX="111425" custRadScaleRad="101516" custRadScaleInc="-11336">
        <dgm:presLayoutVars>
          <dgm:bulletEnabled val="1"/>
        </dgm:presLayoutVars>
      </dgm:prSet>
      <dgm:spPr/>
    </dgm:pt>
    <dgm:pt modelId="{20E01E83-486E-4053-B4BC-733C2A87430C}" type="pres">
      <dgm:prSet presAssocID="{8D675CF1-4576-4448-98EF-7418977CFED9}" presName="sibTrans" presStyleLbl="node1" presStyleIdx="4" presStyleCnt="5"/>
      <dgm:spPr/>
    </dgm:pt>
  </dgm:ptLst>
  <dgm:cxnLst>
    <dgm:cxn modelId="{D4EEBF08-F096-480B-90FC-A1721ECBB9B5}" srcId="{F685403C-B371-4742-AB63-BD8A0CFFCF92}" destId="{9D1A0375-BB08-474D-B34E-FBC926F03739}" srcOrd="0" destOrd="0" parTransId="{0078302D-7425-474D-9D19-7D788499741F}" sibTransId="{2B82BECD-39A1-4EC6-8315-567D3720ED55}"/>
    <dgm:cxn modelId="{0F6A651E-D7D9-4272-9459-9BCAC583F37D}" type="presOf" srcId="{2B82BECD-39A1-4EC6-8315-567D3720ED55}" destId="{625B7A75-905F-4495-AF32-957491D78962}" srcOrd="0" destOrd="0" presId="urn:microsoft.com/office/officeart/2005/8/layout/cycle1"/>
    <dgm:cxn modelId="{6FC7DF33-DFC9-4F8D-88ED-1E9E2938AE04}" type="presOf" srcId="{8D675CF1-4576-4448-98EF-7418977CFED9}" destId="{20E01E83-486E-4053-B4BC-733C2A87430C}" srcOrd="0" destOrd="0" presId="urn:microsoft.com/office/officeart/2005/8/layout/cycle1"/>
    <dgm:cxn modelId="{5119C739-A04D-44B7-B3F2-117B8A032C32}" type="presOf" srcId="{FD8A0E2C-F6EE-4A2D-9EF0-5ABC97D0C475}" destId="{F5BA4D59-81C0-4113-BEA7-3D24B631A188}" srcOrd="0" destOrd="0" presId="urn:microsoft.com/office/officeart/2005/8/layout/cycle1"/>
    <dgm:cxn modelId="{8BB6DD63-52AD-4BA9-AA69-9820D905C6C8}" type="presOf" srcId="{9D1A0375-BB08-474D-B34E-FBC926F03739}" destId="{1EF50DAD-F673-400F-842C-D1C5CADA7768}" srcOrd="0" destOrd="0" presId="urn:microsoft.com/office/officeart/2005/8/layout/cycle1"/>
    <dgm:cxn modelId="{72280969-B480-4D40-B6FD-8987BE0AC41D}" srcId="{F685403C-B371-4742-AB63-BD8A0CFFCF92}" destId="{85F703A2-F1D0-4C68-AE21-00F92254B902}" srcOrd="3" destOrd="0" parTransId="{AE215F11-AAB9-41B7-A272-D002F4581F8F}" sibTransId="{FD8A0E2C-F6EE-4A2D-9EF0-5ABC97D0C475}"/>
    <dgm:cxn modelId="{A2AF8E6A-0EDB-43D1-802D-B82C67A12D84}" srcId="{F685403C-B371-4742-AB63-BD8A0CFFCF92}" destId="{EDD192C6-070C-4AB5-AFC8-67011F62C214}" srcOrd="2" destOrd="0" parTransId="{2E8AEDD6-D88B-4433-8F8E-6A9AC497F3DC}" sibTransId="{315232B0-CF1C-407F-A73A-960EEEF6C860}"/>
    <dgm:cxn modelId="{0249AB74-77EE-423B-9656-62C6D796931A}" srcId="{F685403C-B371-4742-AB63-BD8A0CFFCF92}" destId="{609DED91-2BD0-47EC-88B9-B56AAE5F6D66}" srcOrd="4" destOrd="0" parTransId="{861D3CFF-0BA8-457A-B59E-5624BF58AD6F}" sibTransId="{8D675CF1-4576-4448-98EF-7418977CFED9}"/>
    <dgm:cxn modelId="{7D19205A-8A01-473F-9BFD-DD196D12630E}" type="presOf" srcId="{609DED91-2BD0-47EC-88B9-B56AAE5F6D66}" destId="{D713D4FD-A4A3-465C-ABF2-43505EBBC8D7}" srcOrd="0" destOrd="0" presId="urn:microsoft.com/office/officeart/2005/8/layout/cycle1"/>
    <dgm:cxn modelId="{B3CC407F-8EFF-4F62-A26D-DB36E448B49F}" type="presOf" srcId="{FF4B8C50-6678-41C4-98BE-4491E025515B}" destId="{AA71FFC3-3C92-453E-81B6-786AD0DBCE03}" srcOrd="0" destOrd="0" presId="urn:microsoft.com/office/officeart/2005/8/layout/cycle1"/>
    <dgm:cxn modelId="{2B284F90-3CC6-4218-ABE4-B9B52B3FE31A}" type="presOf" srcId="{F685403C-B371-4742-AB63-BD8A0CFFCF92}" destId="{A5E42D6D-3CBF-4120-970F-9925F4583031}" srcOrd="0" destOrd="0" presId="urn:microsoft.com/office/officeart/2005/8/layout/cycle1"/>
    <dgm:cxn modelId="{24C57890-03D4-46DE-9DD1-82A627AA7C34}" type="presOf" srcId="{EDD192C6-070C-4AB5-AFC8-67011F62C214}" destId="{F5B2EBAF-53D6-4902-8D21-A0D71B4E693F}" srcOrd="0" destOrd="0" presId="urn:microsoft.com/office/officeart/2005/8/layout/cycle1"/>
    <dgm:cxn modelId="{C056EE97-DD33-4F54-9020-92ED08ED9490}" type="presOf" srcId="{315232B0-CF1C-407F-A73A-960EEEF6C860}" destId="{7E32C4EB-737C-45CE-AF89-744A3E1AC860}" srcOrd="0" destOrd="0" presId="urn:microsoft.com/office/officeart/2005/8/layout/cycle1"/>
    <dgm:cxn modelId="{DF9FD19F-5D2A-4DB5-880C-B1A980101F7E}" type="presOf" srcId="{95A3D4F3-C1BD-4230-9BCB-CC122A907262}" destId="{94C473E1-A19F-4516-9BE0-CE949132CE30}" srcOrd="0" destOrd="0" presId="urn:microsoft.com/office/officeart/2005/8/layout/cycle1"/>
    <dgm:cxn modelId="{7CAFC5B9-FE94-4640-B424-DC161FD10D05}" type="presOf" srcId="{85F703A2-F1D0-4C68-AE21-00F92254B902}" destId="{0BD556C3-3309-4B6D-996D-C766EDF1417E}" srcOrd="0" destOrd="0" presId="urn:microsoft.com/office/officeart/2005/8/layout/cycle1"/>
    <dgm:cxn modelId="{5B3FF7FD-84FA-40B3-9505-A6CED8CDC6C8}" srcId="{F685403C-B371-4742-AB63-BD8A0CFFCF92}" destId="{FF4B8C50-6678-41C4-98BE-4491E025515B}" srcOrd="1" destOrd="0" parTransId="{88D456EF-5558-4EF9-AB38-1321F6B9FE50}" sibTransId="{95A3D4F3-C1BD-4230-9BCB-CC122A907262}"/>
    <dgm:cxn modelId="{3ABE9330-2CA5-4799-80B5-D224B66EC930}" type="presParOf" srcId="{A5E42D6D-3CBF-4120-970F-9925F4583031}" destId="{6B86F73F-ACE1-4362-A347-78C14EB88CA2}" srcOrd="0" destOrd="0" presId="urn:microsoft.com/office/officeart/2005/8/layout/cycle1"/>
    <dgm:cxn modelId="{F05AF4AA-8558-4C12-B3C6-B5B933EFE682}" type="presParOf" srcId="{A5E42D6D-3CBF-4120-970F-9925F4583031}" destId="{1EF50DAD-F673-400F-842C-D1C5CADA7768}" srcOrd="1" destOrd="0" presId="urn:microsoft.com/office/officeart/2005/8/layout/cycle1"/>
    <dgm:cxn modelId="{895F71AC-EA31-4FD8-8A10-FAB7DAB78F6E}" type="presParOf" srcId="{A5E42D6D-3CBF-4120-970F-9925F4583031}" destId="{625B7A75-905F-4495-AF32-957491D78962}" srcOrd="2" destOrd="0" presId="urn:microsoft.com/office/officeart/2005/8/layout/cycle1"/>
    <dgm:cxn modelId="{038A6177-ECFB-4440-BCD2-B9E265462768}" type="presParOf" srcId="{A5E42D6D-3CBF-4120-970F-9925F4583031}" destId="{429264A6-33DF-49F7-9AE7-2F5D19979A28}" srcOrd="3" destOrd="0" presId="urn:microsoft.com/office/officeart/2005/8/layout/cycle1"/>
    <dgm:cxn modelId="{8881418E-F501-4C96-A315-DB512423E839}" type="presParOf" srcId="{A5E42D6D-3CBF-4120-970F-9925F4583031}" destId="{AA71FFC3-3C92-453E-81B6-786AD0DBCE03}" srcOrd="4" destOrd="0" presId="urn:microsoft.com/office/officeart/2005/8/layout/cycle1"/>
    <dgm:cxn modelId="{6767AF38-2780-4878-83B6-E664BAA70881}" type="presParOf" srcId="{A5E42D6D-3CBF-4120-970F-9925F4583031}" destId="{94C473E1-A19F-4516-9BE0-CE949132CE30}" srcOrd="5" destOrd="0" presId="urn:microsoft.com/office/officeart/2005/8/layout/cycle1"/>
    <dgm:cxn modelId="{A59E4C6F-4E6F-4E71-8F4A-7E4BB9B3A181}" type="presParOf" srcId="{A5E42D6D-3CBF-4120-970F-9925F4583031}" destId="{AC52C48D-E376-4661-96BA-A380125F34F1}" srcOrd="6" destOrd="0" presId="urn:microsoft.com/office/officeart/2005/8/layout/cycle1"/>
    <dgm:cxn modelId="{FAF97665-5944-456F-9A9C-01F3073E7137}" type="presParOf" srcId="{A5E42D6D-3CBF-4120-970F-9925F4583031}" destId="{F5B2EBAF-53D6-4902-8D21-A0D71B4E693F}" srcOrd="7" destOrd="0" presId="urn:microsoft.com/office/officeart/2005/8/layout/cycle1"/>
    <dgm:cxn modelId="{A67F2214-0C19-4E0C-A5BC-E85B2477DB04}" type="presParOf" srcId="{A5E42D6D-3CBF-4120-970F-9925F4583031}" destId="{7E32C4EB-737C-45CE-AF89-744A3E1AC860}" srcOrd="8" destOrd="0" presId="urn:microsoft.com/office/officeart/2005/8/layout/cycle1"/>
    <dgm:cxn modelId="{AC00B2F1-CD62-4A96-A155-EC404EF02C93}" type="presParOf" srcId="{A5E42D6D-3CBF-4120-970F-9925F4583031}" destId="{90250CA4-08A0-428E-AFB5-DDA188E59A27}" srcOrd="9" destOrd="0" presId="urn:microsoft.com/office/officeart/2005/8/layout/cycle1"/>
    <dgm:cxn modelId="{FEA01DB3-D165-49EC-970A-A990F7A3E4EF}" type="presParOf" srcId="{A5E42D6D-3CBF-4120-970F-9925F4583031}" destId="{0BD556C3-3309-4B6D-996D-C766EDF1417E}" srcOrd="10" destOrd="0" presId="urn:microsoft.com/office/officeart/2005/8/layout/cycle1"/>
    <dgm:cxn modelId="{6A1C4B23-4E41-4018-A05F-4BBFD63EE7B0}" type="presParOf" srcId="{A5E42D6D-3CBF-4120-970F-9925F4583031}" destId="{F5BA4D59-81C0-4113-BEA7-3D24B631A188}" srcOrd="11" destOrd="0" presId="urn:microsoft.com/office/officeart/2005/8/layout/cycle1"/>
    <dgm:cxn modelId="{BE2B5C77-E2AD-4ED7-B7D1-79A26BB0F4BA}" type="presParOf" srcId="{A5E42D6D-3CBF-4120-970F-9925F4583031}" destId="{F0A6C787-632F-4B5B-B769-3CDA5A40C724}" srcOrd="12" destOrd="0" presId="urn:microsoft.com/office/officeart/2005/8/layout/cycle1"/>
    <dgm:cxn modelId="{3A3F0AF4-4375-4ABA-AFA5-3DE4F046381A}" type="presParOf" srcId="{A5E42D6D-3CBF-4120-970F-9925F4583031}" destId="{D713D4FD-A4A3-465C-ABF2-43505EBBC8D7}" srcOrd="13" destOrd="0" presId="urn:microsoft.com/office/officeart/2005/8/layout/cycle1"/>
    <dgm:cxn modelId="{F6C82E88-F61F-4F62-894E-F1946CC1D491}" type="presParOf" srcId="{A5E42D6D-3CBF-4120-970F-9925F4583031}" destId="{20E01E83-486E-4053-B4BC-733C2A87430C}"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1889D-5DC1-436E-8D1D-6A87D115BC06}">
      <dsp:nvSpPr>
        <dsp:cNvPr id="0" name=""/>
        <dsp:cNvSpPr/>
      </dsp:nvSpPr>
      <dsp:spPr>
        <a:xfrm>
          <a:off x="2762389" y="1604308"/>
          <a:ext cx="1142720" cy="11427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Đất hiếm</a:t>
          </a:r>
          <a:endParaRPr lang="vi-VN" sz="2600" kern="1200" dirty="0"/>
        </a:p>
      </dsp:txBody>
      <dsp:txXfrm>
        <a:off x="2929736" y="1771655"/>
        <a:ext cx="808026" cy="808026"/>
      </dsp:txXfrm>
    </dsp:sp>
    <dsp:sp modelId="{503DA029-004E-4313-B48A-45536A178BA6}">
      <dsp:nvSpPr>
        <dsp:cNvPr id="0" name=""/>
        <dsp:cNvSpPr/>
      </dsp:nvSpPr>
      <dsp:spPr>
        <a:xfrm rot="16200000">
          <a:off x="3212193" y="1187575"/>
          <a:ext cx="243112" cy="38852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vi-VN" sz="1700" kern="1200"/>
        </a:p>
      </dsp:txBody>
      <dsp:txXfrm>
        <a:off x="3248660" y="1301747"/>
        <a:ext cx="170178" cy="233115"/>
      </dsp:txXfrm>
    </dsp:sp>
    <dsp:sp modelId="{32E1685A-AB81-4C84-BB51-2A6F78B46C04}">
      <dsp:nvSpPr>
        <dsp:cNvPr id="0" name=""/>
        <dsp:cNvSpPr/>
      </dsp:nvSpPr>
      <dsp:spPr>
        <a:xfrm>
          <a:off x="2762389" y="2884"/>
          <a:ext cx="1142720" cy="114272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Thiết yếu trong công nghệ cao</a:t>
          </a:r>
          <a:endParaRPr lang="vi-VN" sz="1400" kern="1200" dirty="0"/>
        </a:p>
      </dsp:txBody>
      <dsp:txXfrm>
        <a:off x="2929736" y="170231"/>
        <a:ext cx="808026" cy="808026"/>
      </dsp:txXfrm>
    </dsp:sp>
    <dsp:sp modelId="{D1513F20-1C1B-4716-A139-06E43AD1928C}">
      <dsp:nvSpPr>
        <dsp:cNvPr id="0" name=""/>
        <dsp:cNvSpPr/>
      </dsp:nvSpPr>
      <dsp:spPr>
        <a:xfrm>
          <a:off x="4006025" y="1981406"/>
          <a:ext cx="243112" cy="38852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vi-VN" sz="1700" kern="1200"/>
        </a:p>
      </dsp:txBody>
      <dsp:txXfrm>
        <a:off x="4006025" y="2059111"/>
        <a:ext cx="170178" cy="233115"/>
      </dsp:txXfrm>
    </dsp:sp>
    <dsp:sp modelId="{CD3229F1-CF93-47E3-9308-1C28346B8149}">
      <dsp:nvSpPr>
        <dsp:cNvPr id="0" name=""/>
        <dsp:cNvSpPr/>
      </dsp:nvSpPr>
      <dsp:spPr>
        <a:xfrm>
          <a:off x="4363813" y="1604308"/>
          <a:ext cx="1142720" cy="114272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vi-VN" sz="1200" b="1" kern="1200" dirty="0"/>
            <a:t>Không thể thay thế trong quốc phòng </a:t>
          </a:r>
          <a:endParaRPr lang="vi-VN" sz="1200" kern="1200" dirty="0"/>
        </a:p>
      </dsp:txBody>
      <dsp:txXfrm>
        <a:off x="4531160" y="1771655"/>
        <a:ext cx="808026" cy="808026"/>
      </dsp:txXfrm>
    </dsp:sp>
    <dsp:sp modelId="{3C0A57E2-DC85-4B45-98DC-852DAF334C49}">
      <dsp:nvSpPr>
        <dsp:cNvPr id="0" name=""/>
        <dsp:cNvSpPr/>
      </dsp:nvSpPr>
      <dsp:spPr>
        <a:xfrm rot="5400000">
          <a:off x="3212193" y="2775237"/>
          <a:ext cx="243112" cy="38852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vi-VN" sz="1700" kern="1200"/>
        </a:p>
      </dsp:txBody>
      <dsp:txXfrm>
        <a:off x="3248660" y="2816475"/>
        <a:ext cx="170178" cy="233115"/>
      </dsp:txXfrm>
    </dsp:sp>
    <dsp:sp modelId="{0736485D-C3FC-494F-9B2F-1C2C8AD48B15}">
      <dsp:nvSpPr>
        <dsp:cNvPr id="0" name=""/>
        <dsp:cNvSpPr/>
      </dsp:nvSpPr>
      <dsp:spPr>
        <a:xfrm>
          <a:off x="2762389" y="3205732"/>
          <a:ext cx="1142720" cy="114272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vi-VN" sz="1400" kern="1200" dirty="0"/>
            <a:t>Nền tảng cho chuyển đổi năng lượng</a:t>
          </a:r>
        </a:p>
      </dsp:txBody>
      <dsp:txXfrm>
        <a:off x="2929736" y="3373079"/>
        <a:ext cx="808026" cy="808026"/>
      </dsp:txXfrm>
    </dsp:sp>
    <dsp:sp modelId="{612B5FB7-EA82-4EFA-A8D5-D0611FC16E42}">
      <dsp:nvSpPr>
        <dsp:cNvPr id="0" name=""/>
        <dsp:cNvSpPr/>
      </dsp:nvSpPr>
      <dsp:spPr>
        <a:xfrm rot="10800000">
          <a:off x="2418362" y="1981406"/>
          <a:ext cx="243112" cy="38852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vi-VN" sz="1700" kern="1200"/>
        </a:p>
      </dsp:txBody>
      <dsp:txXfrm rot="10800000">
        <a:off x="2491296" y="2059111"/>
        <a:ext cx="170178" cy="233115"/>
      </dsp:txXfrm>
    </dsp:sp>
    <dsp:sp modelId="{91CC4934-D245-4D08-8502-97FE974D4FD6}">
      <dsp:nvSpPr>
        <dsp:cNvPr id="0" name=""/>
        <dsp:cNvSpPr/>
      </dsp:nvSpPr>
      <dsp:spPr>
        <a:xfrm>
          <a:off x="1160965" y="1604308"/>
          <a:ext cx="1142720" cy="114272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vi-VN" sz="1400" kern="1200" dirty="0"/>
            <a:t>Thiết bị chuẩn đoán trong y tế</a:t>
          </a:r>
        </a:p>
      </dsp:txBody>
      <dsp:txXfrm>
        <a:off x="1328312" y="1771655"/>
        <a:ext cx="808026" cy="808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50DAD-F673-400F-842C-D1C5CADA7768}">
      <dsp:nvSpPr>
        <dsp:cNvPr id="0" name=""/>
        <dsp:cNvSpPr/>
      </dsp:nvSpPr>
      <dsp:spPr>
        <a:xfrm>
          <a:off x="3602366" y="350288"/>
          <a:ext cx="1483061" cy="825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Xác định mục tiêu</a:t>
          </a:r>
          <a:endParaRPr lang="vi-VN" sz="2600" kern="1200" dirty="0"/>
        </a:p>
      </dsp:txBody>
      <dsp:txXfrm>
        <a:off x="3602366" y="350288"/>
        <a:ext cx="1483061" cy="825654"/>
      </dsp:txXfrm>
    </dsp:sp>
    <dsp:sp modelId="{625B7A75-905F-4495-AF32-957491D78962}">
      <dsp:nvSpPr>
        <dsp:cNvPr id="0" name=""/>
        <dsp:cNvSpPr/>
      </dsp:nvSpPr>
      <dsp:spPr>
        <a:xfrm>
          <a:off x="1062773" y="-104201"/>
          <a:ext cx="4169896" cy="4792846"/>
        </a:xfrm>
        <a:prstGeom prst="circularArrow">
          <a:avLst>
            <a:gd name="adj1" fmla="val 5202"/>
            <a:gd name="adj2" fmla="val 336044"/>
            <a:gd name="adj3" fmla="val 21082748"/>
            <a:gd name="adj4" fmla="val 19437327"/>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71FFC3-3C92-453E-81B6-786AD0DBCE03}">
      <dsp:nvSpPr>
        <dsp:cNvPr id="0" name=""/>
        <dsp:cNvSpPr/>
      </dsp:nvSpPr>
      <dsp:spPr>
        <a:xfrm>
          <a:off x="3997238" y="2192270"/>
          <a:ext cx="1914739" cy="1140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Thiết kế chương trình</a:t>
          </a:r>
          <a:endParaRPr lang="vi-VN" sz="2600" kern="1200" dirty="0"/>
        </a:p>
      </dsp:txBody>
      <dsp:txXfrm>
        <a:off x="3997238" y="2192270"/>
        <a:ext cx="1914739" cy="1140737"/>
      </dsp:txXfrm>
    </dsp:sp>
    <dsp:sp modelId="{94C473E1-A19F-4516-9BE0-CE949132CE30}">
      <dsp:nvSpPr>
        <dsp:cNvPr id="0" name=""/>
        <dsp:cNvSpPr/>
      </dsp:nvSpPr>
      <dsp:spPr>
        <a:xfrm>
          <a:off x="1173168" y="-87268"/>
          <a:ext cx="4069491" cy="4434846"/>
        </a:xfrm>
        <a:prstGeom prst="circularArrow">
          <a:avLst>
            <a:gd name="adj1" fmla="val 5202"/>
            <a:gd name="adj2" fmla="val 336044"/>
            <a:gd name="adj3" fmla="val 3964980"/>
            <a:gd name="adj4" fmla="val 2360969"/>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B2EBAF-53D6-4902-8D21-A0D71B4E693F}">
      <dsp:nvSpPr>
        <dsp:cNvPr id="0" name=""/>
        <dsp:cNvSpPr/>
      </dsp:nvSpPr>
      <dsp:spPr>
        <a:xfrm>
          <a:off x="2282527" y="3595150"/>
          <a:ext cx="1521573" cy="992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Tiến hành đào tạo</a:t>
          </a:r>
          <a:endParaRPr lang="vi-VN" sz="2600" kern="1200" dirty="0"/>
        </a:p>
      </dsp:txBody>
      <dsp:txXfrm>
        <a:off x="2282527" y="3595150"/>
        <a:ext cx="1521573" cy="992168"/>
      </dsp:txXfrm>
    </dsp:sp>
    <dsp:sp modelId="{7E32C4EB-737C-45CE-AF89-744A3E1AC860}">
      <dsp:nvSpPr>
        <dsp:cNvPr id="0" name=""/>
        <dsp:cNvSpPr/>
      </dsp:nvSpPr>
      <dsp:spPr>
        <a:xfrm>
          <a:off x="936538" y="-55196"/>
          <a:ext cx="4245840" cy="4521139"/>
        </a:xfrm>
        <a:prstGeom prst="circularArrow">
          <a:avLst>
            <a:gd name="adj1" fmla="val 5202"/>
            <a:gd name="adj2" fmla="val 336044"/>
            <a:gd name="adj3" fmla="val 8275801"/>
            <a:gd name="adj4" fmla="val 6850545"/>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556C3-3309-4B6D-996D-C766EDF1417E}">
      <dsp:nvSpPr>
        <dsp:cNvPr id="0" name=""/>
        <dsp:cNvSpPr/>
      </dsp:nvSpPr>
      <dsp:spPr>
        <a:xfrm>
          <a:off x="540619" y="2192254"/>
          <a:ext cx="1385471" cy="1140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Đánh giá đào tạo</a:t>
          </a:r>
          <a:endParaRPr lang="vi-VN" sz="2600" kern="1200" dirty="0"/>
        </a:p>
      </dsp:txBody>
      <dsp:txXfrm>
        <a:off x="540619" y="2192254"/>
        <a:ext cx="1385471" cy="1140737"/>
      </dsp:txXfrm>
    </dsp:sp>
    <dsp:sp modelId="{F5BA4D59-81C0-4113-BEA7-3D24B631A188}">
      <dsp:nvSpPr>
        <dsp:cNvPr id="0" name=""/>
        <dsp:cNvSpPr/>
      </dsp:nvSpPr>
      <dsp:spPr>
        <a:xfrm>
          <a:off x="898139" y="-19986"/>
          <a:ext cx="4276158" cy="4276158"/>
        </a:xfrm>
        <a:prstGeom prst="circularArrow">
          <a:avLst>
            <a:gd name="adj1" fmla="val 5202"/>
            <a:gd name="adj2" fmla="val 336044"/>
            <a:gd name="adj3" fmla="val 12109704"/>
            <a:gd name="adj4" fmla="val 10665577"/>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13D4FD-A4A3-465C-ABF2-43505EBBC8D7}">
      <dsp:nvSpPr>
        <dsp:cNvPr id="0" name=""/>
        <dsp:cNvSpPr/>
      </dsp:nvSpPr>
      <dsp:spPr>
        <a:xfrm>
          <a:off x="1197399" y="103454"/>
          <a:ext cx="1271067" cy="1140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Đánh giá nhu cầu</a:t>
          </a:r>
          <a:endParaRPr lang="vi-VN" sz="2600" kern="1200" dirty="0"/>
        </a:p>
      </dsp:txBody>
      <dsp:txXfrm>
        <a:off x="1197399" y="103454"/>
        <a:ext cx="1271067" cy="1140737"/>
      </dsp:txXfrm>
    </dsp:sp>
    <dsp:sp modelId="{20E01E83-486E-4053-B4BC-733C2A87430C}">
      <dsp:nvSpPr>
        <dsp:cNvPr id="0" name=""/>
        <dsp:cNvSpPr/>
      </dsp:nvSpPr>
      <dsp:spPr>
        <a:xfrm>
          <a:off x="897664" y="8765"/>
          <a:ext cx="4276158" cy="4276158"/>
        </a:xfrm>
        <a:prstGeom prst="circularArrow">
          <a:avLst>
            <a:gd name="adj1" fmla="val 5202"/>
            <a:gd name="adj2" fmla="val 336044"/>
            <a:gd name="adj3" fmla="val 16988184"/>
            <a:gd name="adj4" fmla="val 15156061"/>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A98C3-06D4-4D07-9FA8-1B685E2310CC}" type="datetimeFigureOut">
              <a:rPr lang="en-US" smtClean="0"/>
              <a:t>6/27/2025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6FC332-065E-4055-807B-B65022E3E26E}" type="slidenum">
              <a:rPr lang="en-US" smtClean="0"/>
              <a:t>‹#›</a:t>
            </a:fld>
            <a:endParaRPr lang="en-US"/>
          </a:p>
        </p:txBody>
      </p:sp>
    </p:spTree>
    <p:extLst>
      <p:ext uri="{BB962C8B-B14F-4D97-AF65-F5344CB8AC3E}">
        <p14:creationId xmlns:p14="http://schemas.microsoft.com/office/powerpoint/2010/main" val="356524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6FC332-065E-4055-807B-B65022E3E26E}" type="slidenum">
              <a:rPr lang="en-US" smtClean="0"/>
              <a:t>1</a:t>
            </a:fld>
            <a:endParaRPr lang="en-US"/>
          </a:p>
        </p:txBody>
      </p:sp>
    </p:spTree>
    <p:extLst>
      <p:ext uri="{BB962C8B-B14F-4D97-AF65-F5344CB8AC3E}">
        <p14:creationId xmlns:p14="http://schemas.microsoft.com/office/powerpoint/2010/main" val="124708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2451-DD58-3065-C82D-29B34FA691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BB46A1-3ADF-7469-0348-C08059AA86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EC5E2B-302C-B5FC-6B77-8358705CB439}"/>
              </a:ext>
            </a:extLst>
          </p:cNvPr>
          <p:cNvSpPr>
            <a:spLocks noGrp="1"/>
          </p:cNvSpPr>
          <p:nvPr>
            <p:ph type="dt" sz="half" idx="10"/>
          </p:nvPr>
        </p:nvSpPr>
        <p:spPr/>
        <p:txBody>
          <a:bodyPr/>
          <a:lstStyle/>
          <a:p>
            <a:fld id="{0BE9B223-D674-4B67-9DBE-4FF1AE7D6424}" type="datetimeFigureOut">
              <a:rPr lang="en-US" smtClean="0"/>
              <a:t>6/27/2025</a:t>
            </a:fld>
            <a:endParaRPr lang="en-US"/>
          </a:p>
        </p:txBody>
      </p:sp>
      <p:sp>
        <p:nvSpPr>
          <p:cNvPr id="5" name="Footer Placeholder 4">
            <a:extLst>
              <a:ext uri="{FF2B5EF4-FFF2-40B4-BE49-F238E27FC236}">
                <a16:creationId xmlns:a16="http://schemas.microsoft.com/office/drawing/2014/main" id="{9B7226FD-20D9-436E-A298-597E4527F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352DB-5615-A545-E78E-2621B87404A1}"/>
              </a:ext>
            </a:extLst>
          </p:cNvPr>
          <p:cNvSpPr>
            <a:spLocks noGrp="1"/>
          </p:cNvSpPr>
          <p:nvPr>
            <p:ph type="sldNum" sz="quarter" idx="12"/>
          </p:nvPr>
        </p:nvSpPr>
        <p:spPr/>
        <p:txBody>
          <a:bodyPr/>
          <a:lstStyle/>
          <a:p>
            <a:fld id="{2FC78C65-CB1C-44E9-A022-31FCE46EF6FB}" type="slidenum">
              <a:rPr lang="en-US" smtClean="0"/>
              <a:t>‹#›</a:t>
            </a:fld>
            <a:endParaRPr lang="en-US"/>
          </a:p>
        </p:txBody>
      </p:sp>
    </p:spTree>
    <p:extLst>
      <p:ext uri="{BB962C8B-B14F-4D97-AF65-F5344CB8AC3E}">
        <p14:creationId xmlns:p14="http://schemas.microsoft.com/office/powerpoint/2010/main" val="2720054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1762B-4B31-6644-D8BA-11E20A289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552936-D882-DAA9-323F-E2795DDF68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0E963-1ABA-B9B5-8EE9-1F871CB844BE}"/>
              </a:ext>
            </a:extLst>
          </p:cNvPr>
          <p:cNvSpPr>
            <a:spLocks noGrp="1"/>
          </p:cNvSpPr>
          <p:nvPr>
            <p:ph type="dt" sz="half" idx="10"/>
          </p:nvPr>
        </p:nvSpPr>
        <p:spPr/>
        <p:txBody>
          <a:bodyPr/>
          <a:lstStyle/>
          <a:p>
            <a:fld id="{0BE9B223-D674-4B67-9DBE-4FF1AE7D6424}" type="datetimeFigureOut">
              <a:rPr lang="en-US" smtClean="0"/>
              <a:t>6/27/2025</a:t>
            </a:fld>
            <a:endParaRPr lang="en-US"/>
          </a:p>
        </p:txBody>
      </p:sp>
      <p:sp>
        <p:nvSpPr>
          <p:cNvPr id="5" name="Footer Placeholder 4">
            <a:extLst>
              <a:ext uri="{FF2B5EF4-FFF2-40B4-BE49-F238E27FC236}">
                <a16:creationId xmlns:a16="http://schemas.microsoft.com/office/drawing/2014/main" id="{B26C9662-2E83-AFBF-5717-901939FD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6C468-80E7-794F-E653-06B6645FEC1D}"/>
              </a:ext>
            </a:extLst>
          </p:cNvPr>
          <p:cNvSpPr>
            <a:spLocks noGrp="1"/>
          </p:cNvSpPr>
          <p:nvPr>
            <p:ph type="sldNum" sz="quarter" idx="12"/>
          </p:nvPr>
        </p:nvSpPr>
        <p:spPr/>
        <p:txBody>
          <a:bodyPr/>
          <a:lstStyle/>
          <a:p>
            <a:fld id="{2FC78C65-CB1C-44E9-A022-31FCE46EF6FB}" type="slidenum">
              <a:rPr lang="en-US" smtClean="0"/>
              <a:t>‹#›</a:t>
            </a:fld>
            <a:endParaRPr lang="en-US"/>
          </a:p>
        </p:txBody>
      </p:sp>
    </p:spTree>
    <p:extLst>
      <p:ext uri="{BB962C8B-B14F-4D97-AF65-F5344CB8AC3E}">
        <p14:creationId xmlns:p14="http://schemas.microsoft.com/office/powerpoint/2010/main" val="223221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FB8C2-452D-FE18-5E42-8E6359E417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8F5C8-4169-4BF8-E506-A1C66E7891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172FC-D9D8-5237-8507-B7BCBEE329B2}"/>
              </a:ext>
            </a:extLst>
          </p:cNvPr>
          <p:cNvSpPr>
            <a:spLocks noGrp="1"/>
          </p:cNvSpPr>
          <p:nvPr>
            <p:ph type="dt" sz="half" idx="10"/>
          </p:nvPr>
        </p:nvSpPr>
        <p:spPr/>
        <p:txBody>
          <a:bodyPr/>
          <a:lstStyle/>
          <a:p>
            <a:fld id="{0BE9B223-D674-4B67-9DBE-4FF1AE7D6424}" type="datetimeFigureOut">
              <a:rPr lang="en-US" smtClean="0"/>
              <a:t>6/27/2025</a:t>
            </a:fld>
            <a:endParaRPr lang="en-US"/>
          </a:p>
        </p:txBody>
      </p:sp>
      <p:sp>
        <p:nvSpPr>
          <p:cNvPr id="5" name="Footer Placeholder 4">
            <a:extLst>
              <a:ext uri="{FF2B5EF4-FFF2-40B4-BE49-F238E27FC236}">
                <a16:creationId xmlns:a16="http://schemas.microsoft.com/office/drawing/2014/main" id="{4FC92832-37FC-ADFC-5D4F-263AD0A73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2733E-04A1-8F9D-53C8-C34D382DB950}"/>
              </a:ext>
            </a:extLst>
          </p:cNvPr>
          <p:cNvSpPr>
            <a:spLocks noGrp="1"/>
          </p:cNvSpPr>
          <p:nvPr>
            <p:ph type="sldNum" sz="quarter" idx="12"/>
          </p:nvPr>
        </p:nvSpPr>
        <p:spPr/>
        <p:txBody>
          <a:bodyPr/>
          <a:lstStyle/>
          <a:p>
            <a:fld id="{2FC78C65-CB1C-44E9-A022-31FCE46EF6FB}" type="slidenum">
              <a:rPr lang="en-US" smtClean="0"/>
              <a:t>‹#›</a:t>
            </a:fld>
            <a:endParaRPr lang="en-US"/>
          </a:p>
        </p:txBody>
      </p:sp>
    </p:spTree>
    <p:extLst>
      <p:ext uri="{BB962C8B-B14F-4D97-AF65-F5344CB8AC3E}">
        <p14:creationId xmlns:p14="http://schemas.microsoft.com/office/powerpoint/2010/main" val="301028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6D597-A10F-2BA6-37C4-CEB86E823B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ABCF8-4D53-EB6B-FA8F-B0BE727FB5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3979F-0331-0174-EEE4-BA6074D63AD4}"/>
              </a:ext>
            </a:extLst>
          </p:cNvPr>
          <p:cNvSpPr>
            <a:spLocks noGrp="1"/>
          </p:cNvSpPr>
          <p:nvPr>
            <p:ph type="dt" sz="half" idx="10"/>
          </p:nvPr>
        </p:nvSpPr>
        <p:spPr/>
        <p:txBody>
          <a:bodyPr/>
          <a:lstStyle/>
          <a:p>
            <a:fld id="{0BE9B223-D674-4B67-9DBE-4FF1AE7D6424}" type="datetimeFigureOut">
              <a:rPr lang="en-US" smtClean="0"/>
              <a:t>6/27/2025</a:t>
            </a:fld>
            <a:endParaRPr lang="en-US"/>
          </a:p>
        </p:txBody>
      </p:sp>
      <p:sp>
        <p:nvSpPr>
          <p:cNvPr id="5" name="Footer Placeholder 4">
            <a:extLst>
              <a:ext uri="{FF2B5EF4-FFF2-40B4-BE49-F238E27FC236}">
                <a16:creationId xmlns:a16="http://schemas.microsoft.com/office/drawing/2014/main" id="{87ED872F-9BF2-C68E-27DD-F9BBC5338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002AC-8D17-7672-8D62-AC034F2A429F}"/>
              </a:ext>
            </a:extLst>
          </p:cNvPr>
          <p:cNvSpPr>
            <a:spLocks noGrp="1"/>
          </p:cNvSpPr>
          <p:nvPr>
            <p:ph type="sldNum" sz="quarter" idx="12"/>
          </p:nvPr>
        </p:nvSpPr>
        <p:spPr/>
        <p:txBody>
          <a:bodyPr/>
          <a:lstStyle/>
          <a:p>
            <a:fld id="{2FC78C65-CB1C-44E9-A022-31FCE46EF6FB}" type="slidenum">
              <a:rPr lang="en-US" smtClean="0"/>
              <a:t>‹#›</a:t>
            </a:fld>
            <a:endParaRPr lang="en-US"/>
          </a:p>
        </p:txBody>
      </p:sp>
    </p:spTree>
    <p:extLst>
      <p:ext uri="{BB962C8B-B14F-4D97-AF65-F5344CB8AC3E}">
        <p14:creationId xmlns:p14="http://schemas.microsoft.com/office/powerpoint/2010/main" val="195413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DD3D8-38E1-F0CB-4F14-34AED16D05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694FDF-F088-4692-E9A9-F4108D9C2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358D2B-7421-8035-BC3B-5A70DEFD5988}"/>
              </a:ext>
            </a:extLst>
          </p:cNvPr>
          <p:cNvSpPr>
            <a:spLocks noGrp="1"/>
          </p:cNvSpPr>
          <p:nvPr>
            <p:ph type="dt" sz="half" idx="10"/>
          </p:nvPr>
        </p:nvSpPr>
        <p:spPr/>
        <p:txBody>
          <a:bodyPr/>
          <a:lstStyle/>
          <a:p>
            <a:fld id="{0BE9B223-D674-4B67-9DBE-4FF1AE7D6424}" type="datetimeFigureOut">
              <a:rPr lang="en-US" smtClean="0"/>
              <a:t>6/27/2025</a:t>
            </a:fld>
            <a:endParaRPr lang="en-US"/>
          </a:p>
        </p:txBody>
      </p:sp>
      <p:sp>
        <p:nvSpPr>
          <p:cNvPr id="5" name="Footer Placeholder 4">
            <a:extLst>
              <a:ext uri="{FF2B5EF4-FFF2-40B4-BE49-F238E27FC236}">
                <a16:creationId xmlns:a16="http://schemas.microsoft.com/office/drawing/2014/main" id="{67CCCA81-04C2-5985-8C67-C430B6B69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6A855-4FAD-1580-0D3D-3DF7CCB01119}"/>
              </a:ext>
            </a:extLst>
          </p:cNvPr>
          <p:cNvSpPr>
            <a:spLocks noGrp="1"/>
          </p:cNvSpPr>
          <p:nvPr>
            <p:ph type="sldNum" sz="quarter" idx="12"/>
          </p:nvPr>
        </p:nvSpPr>
        <p:spPr/>
        <p:txBody>
          <a:bodyPr/>
          <a:lstStyle/>
          <a:p>
            <a:fld id="{2FC78C65-CB1C-44E9-A022-31FCE46EF6FB}" type="slidenum">
              <a:rPr lang="en-US" smtClean="0"/>
              <a:t>‹#›</a:t>
            </a:fld>
            <a:endParaRPr lang="en-US"/>
          </a:p>
        </p:txBody>
      </p:sp>
    </p:spTree>
    <p:extLst>
      <p:ext uri="{BB962C8B-B14F-4D97-AF65-F5344CB8AC3E}">
        <p14:creationId xmlns:p14="http://schemas.microsoft.com/office/powerpoint/2010/main" val="113066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476-B08A-D48C-18E2-0703AEBF4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A59D6-9651-5642-4A68-B386D16C39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26C046-FC78-C422-DCD0-1812B2EE62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A74110-FFD9-45B7-9644-0CB8E4FB7565}"/>
              </a:ext>
            </a:extLst>
          </p:cNvPr>
          <p:cNvSpPr>
            <a:spLocks noGrp="1"/>
          </p:cNvSpPr>
          <p:nvPr>
            <p:ph type="dt" sz="half" idx="10"/>
          </p:nvPr>
        </p:nvSpPr>
        <p:spPr/>
        <p:txBody>
          <a:bodyPr/>
          <a:lstStyle/>
          <a:p>
            <a:fld id="{0BE9B223-D674-4B67-9DBE-4FF1AE7D6424}" type="datetimeFigureOut">
              <a:rPr lang="en-US" smtClean="0"/>
              <a:t>6/27/2025</a:t>
            </a:fld>
            <a:endParaRPr lang="en-US"/>
          </a:p>
        </p:txBody>
      </p:sp>
      <p:sp>
        <p:nvSpPr>
          <p:cNvPr id="6" name="Footer Placeholder 5">
            <a:extLst>
              <a:ext uri="{FF2B5EF4-FFF2-40B4-BE49-F238E27FC236}">
                <a16:creationId xmlns:a16="http://schemas.microsoft.com/office/drawing/2014/main" id="{2D6AC745-F0DB-B203-B6CC-24A2A00E2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4EF7D1-5B58-32D6-D455-5FE20019202D}"/>
              </a:ext>
            </a:extLst>
          </p:cNvPr>
          <p:cNvSpPr>
            <a:spLocks noGrp="1"/>
          </p:cNvSpPr>
          <p:nvPr>
            <p:ph type="sldNum" sz="quarter" idx="12"/>
          </p:nvPr>
        </p:nvSpPr>
        <p:spPr/>
        <p:txBody>
          <a:bodyPr/>
          <a:lstStyle/>
          <a:p>
            <a:fld id="{2FC78C65-CB1C-44E9-A022-31FCE46EF6FB}" type="slidenum">
              <a:rPr lang="en-US" smtClean="0"/>
              <a:t>‹#›</a:t>
            </a:fld>
            <a:endParaRPr lang="en-US"/>
          </a:p>
        </p:txBody>
      </p:sp>
    </p:spTree>
    <p:extLst>
      <p:ext uri="{BB962C8B-B14F-4D97-AF65-F5344CB8AC3E}">
        <p14:creationId xmlns:p14="http://schemas.microsoft.com/office/powerpoint/2010/main" val="239500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0F95-EF4F-2E0A-9DE0-B9FC5CB6E1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F3C9C0-8329-CB35-545E-C2087B1D2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2D9ED9-E426-898B-FDF3-2A3B70D686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6BB24A-FC39-19B2-E306-9AA1C78816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FCDFDD-F1E9-5595-F985-3499DB924C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10A187-8D7A-D134-0660-ECBF40BF312C}"/>
              </a:ext>
            </a:extLst>
          </p:cNvPr>
          <p:cNvSpPr>
            <a:spLocks noGrp="1"/>
          </p:cNvSpPr>
          <p:nvPr>
            <p:ph type="dt" sz="half" idx="10"/>
          </p:nvPr>
        </p:nvSpPr>
        <p:spPr/>
        <p:txBody>
          <a:bodyPr/>
          <a:lstStyle/>
          <a:p>
            <a:fld id="{0BE9B223-D674-4B67-9DBE-4FF1AE7D6424}" type="datetimeFigureOut">
              <a:rPr lang="en-US" smtClean="0"/>
              <a:t>6/27/2025</a:t>
            </a:fld>
            <a:endParaRPr lang="en-US"/>
          </a:p>
        </p:txBody>
      </p:sp>
      <p:sp>
        <p:nvSpPr>
          <p:cNvPr id="8" name="Footer Placeholder 7">
            <a:extLst>
              <a:ext uri="{FF2B5EF4-FFF2-40B4-BE49-F238E27FC236}">
                <a16:creationId xmlns:a16="http://schemas.microsoft.com/office/drawing/2014/main" id="{1F49EBAF-6E8B-6D24-6020-13C6CF3F22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16FA15-527C-54CE-C98D-11E500A18635}"/>
              </a:ext>
            </a:extLst>
          </p:cNvPr>
          <p:cNvSpPr>
            <a:spLocks noGrp="1"/>
          </p:cNvSpPr>
          <p:nvPr>
            <p:ph type="sldNum" sz="quarter" idx="12"/>
          </p:nvPr>
        </p:nvSpPr>
        <p:spPr/>
        <p:txBody>
          <a:bodyPr/>
          <a:lstStyle/>
          <a:p>
            <a:fld id="{2FC78C65-CB1C-44E9-A022-31FCE46EF6FB}" type="slidenum">
              <a:rPr lang="en-US" smtClean="0"/>
              <a:t>‹#›</a:t>
            </a:fld>
            <a:endParaRPr lang="en-US"/>
          </a:p>
        </p:txBody>
      </p:sp>
    </p:spTree>
    <p:extLst>
      <p:ext uri="{BB962C8B-B14F-4D97-AF65-F5344CB8AC3E}">
        <p14:creationId xmlns:p14="http://schemas.microsoft.com/office/powerpoint/2010/main" val="189238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6CFE-D507-5DFA-2CF1-EF826D3138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F120B3-14BF-CB39-A658-674B487A05A4}"/>
              </a:ext>
            </a:extLst>
          </p:cNvPr>
          <p:cNvSpPr>
            <a:spLocks noGrp="1"/>
          </p:cNvSpPr>
          <p:nvPr>
            <p:ph type="dt" sz="half" idx="10"/>
          </p:nvPr>
        </p:nvSpPr>
        <p:spPr/>
        <p:txBody>
          <a:bodyPr/>
          <a:lstStyle/>
          <a:p>
            <a:fld id="{0BE9B223-D674-4B67-9DBE-4FF1AE7D6424}" type="datetimeFigureOut">
              <a:rPr lang="en-US" smtClean="0"/>
              <a:t>6/27/2025</a:t>
            </a:fld>
            <a:endParaRPr lang="en-US"/>
          </a:p>
        </p:txBody>
      </p:sp>
      <p:sp>
        <p:nvSpPr>
          <p:cNvPr id="4" name="Footer Placeholder 3">
            <a:extLst>
              <a:ext uri="{FF2B5EF4-FFF2-40B4-BE49-F238E27FC236}">
                <a16:creationId xmlns:a16="http://schemas.microsoft.com/office/drawing/2014/main" id="{D630CFB3-08BF-C23A-6560-AB6D6A657D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7915C7-8E05-8200-DD09-8399A434BCDA}"/>
              </a:ext>
            </a:extLst>
          </p:cNvPr>
          <p:cNvSpPr>
            <a:spLocks noGrp="1"/>
          </p:cNvSpPr>
          <p:nvPr>
            <p:ph type="sldNum" sz="quarter" idx="12"/>
          </p:nvPr>
        </p:nvSpPr>
        <p:spPr/>
        <p:txBody>
          <a:bodyPr/>
          <a:lstStyle/>
          <a:p>
            <a:fld id="{2FC78C65-CB1C-44E9-A022-31FCE46EF6FB}" type="slidenum">
              <a:rPr lang="en-US" smtClean="0"/>
              <a:t>‹#›</a:t>
            </a:fld>
            <a:endParaRPr lang="en-US"/>
          </a:p>
        </p:txBody>
      </p:sp>
    </p:spTree>
    <p:extLst>
      <p:ext uri="{BB962C8B-B14F-4D97-AF65-F5344CB8AC3E}">
        <p14:creationId xmlns:p14="http://schemas.microsoft.com/office/powerpoint/2010/main" val="224564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B82872-DB8F-7637-FAF9-E9610AA37C0F}"/>
              </a:ext>
            </a:extLst>
          </p:cNvPr>
          <p:cNvSpPr>
            <a:spLocks noGrp="1"/>
          </p:cNvSpPr>
          <p:nvPr>
            <p:ph type="dt" sz="half" idx="10"/>
          </p:nvPr>
        </p:nvSpPr>
        <p:spPr/>
        <p:txBody>
          <a:bodyPr/>
          <a:lstStyle/>
          <a:p>
            <a:fld id="{0BE9B223-D674-4B67-9DBE-4FF1AE7D6424}" type="datetimeFigureOut">
              <a:rPr lang="en-US" smtClean="0"/>
              <a:t>6/27/2025</a:t>
            </a:fld>
            <a:endParaRPr lang="en-US"/>
          </a:p>
        </p:txBody>
      </p:sp>
      <p:sp>
        <p:nvSpPr>
          <p:cNvPr id="3" name="Footer Placeholder 2">
            <a:extLst>
              <a:ext uri="{FF2B5EF4-FFF2-40B4-BE49-F238E27FC236}">
                <a16:creationId xmlns:a16="http://schemas.microsoft.com/office/drawing/2014/main" id="{3543C69F-01DB-5D3F-5EEC-67A1FE7086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0D9C22-4E95-FFD0-681D-1F892978E29B}"/>
              </a:ext>
            </a:extLst>
          </p:cNvPr>
          <p:cNvSpPr>
            <a:spLocks noGrp="1"/>
          </p:cNvSpPr>
          <p:nvPr>
            <p:ph type="sldNum" sz="quarter" idx="12"/>
          </p:nvPr>
        </p:nvSpPr>
        <p:spPr/>
        <p:txBody>
          <a:bodyPr/>
          <a:lstStyle/>
          <a:p>
            <a:fld id="{2FC78C65-CB1C-44E9-A022-31FCE46EF6FB}" type="slidenum">
              <a:rPr lang="en-US" smtClean="0"/>
              <a:t>‹#›</a:t>
            </a:fld>
            <a:endParaRPr lang="en-US"/>
          </a:p>
        </p:txBody>
      </p:sp>
    </p:spTree>
    <p:extLst>
      <p:ext uri="{BB962C8B-B14F-4D97-AF65-F5344CB8AC3E}">
        <p14:creationId xmlns:p14="http://schemas.microsoft.com/office/powerpoint/2010/main" val="119523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A653-8CA0-E535-DEA3-5A6DEB4D11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D72C88-5C30-73AB-2A23-2342CCBFA3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B0E298-ECFE-EAA5-91CC-6642D24A9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C8D7E-9B1C-A3F5-84BB-96CDDD3D070E}"/>
              </a:ext>
            </a:extLst>
          </p:cNvPr>
          <p:cNvSpPr>
            <a:spLocks noGrp="1"/>
          </p:cNvSpPr>
          <p:nvPr>
            <p:ph type="dt" sz="half" idx="10"/>
          </p:nvPr>
        </p:nvSpPr>
        <p:spPr/>
        <p:txBody>
          <a:bodyPr/>
          <a:lstStyle/>
          <a:p>
            <a:fld id="{0BE9B223-D674-4B67-9DBE-4FF1AE7D6424}" type="datetimeFigureOut">
              <a:rPr lang="en-US" smtClean="0"/>
              <a:t>6/27/2025</a:t>
            </a:fld>
            <a:endParaRPr lang="en-US"/>
          </a:p>
        </p:txBody>
      </p:sp>
      <p:sp>
        <p:nvSpPr>
          <p:cNvPr id="6" name="Footer Placeholder 5">
            <a:extLst>
              <a:ext uri="{FF2B5EF4-FFF2-40B4-BE49-F238E27FC236}">
                <a16:creationId xmlns:a16="http://schemas.microsoft.com/office/drawing/2014/main" id="{86FC0348-30FE-4E93-3539-5179E200B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1C0E7A-F8C1-D3BC-5461-ACACD941F502}"/>
              </a:ext>
            </a:extLst>
          </p:cNvPr>
          <p:cNvSpPr>
            <a:spLocks noGrp="1"/>
          </p:cNvSpPr>
          <p:nvPr>
            <p:ph type="sldNum" sz="quarter" idx="12"/>
          </p:nvPr>
        </p:nvSpPr>
        <p:spPr/>
        <p:txBody>
          <a:bodyPr/>
          <a:lstStyle/>
          <a:p>
            <a:fld id="{2FC78C65-CB1C-44E9-A022-31FCE46EF6FB}" type="slidenum">
              <a:rPr lang="en-US" smtClean="0"/>
              <a:t>‹#›</a:t>
            </a:fld>
            <a:endParaRPr lang="en-US"/>
          </a:p>
        </p:txBody>
      </p:sp>
    </p:spTree>
    <p:extLst>
      <p:ext uri="{BB962C8B-B14F-4D97-AF65-F5344CB8AC3E}">
        <p14:creationId xmlns:p14="http://schemas.microsoft.com/office/powerpoint/2010/main" val="724339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FD10-03A8-DDE4-FBAB-33F2CC9ED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9A0C09-A2FC-68D8-07D1-60B7688D68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1C0E1E-9512-1AB8-9064-6794D0048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AEAEB4-E3A3-3F0F-55D2-008958B824EE}"/>
              </a:ext>
            </a:extLst>
          </p:cNvPr>
          <p:cNvSpPr>
            <a:spLocks noGrp="1"/>
          </p:cNvSpPr>
          <p:nvPr>
            <p:ph type="dt" sz="half" idx="10"/>
          </p:nvPr>
        </p:nvSpPr>
        <p:spPr/>
        <p:txBody>
          <a:bodyPr/>
          <a:lstStyle/>
          <a:p>
            <a:fld id="{0BE9B223-D674-4B67-9DBE-4FF1AE7D6424}" type="datetimeFigureOut">
              <a:rPr lang="en-US" smtClean="0"/>
              <a:t>6/27/2025</a:t>
            </a:fld>
            <a:endParaRPr lang="en-US"/>
          </a:p>
        </p:txBody>
      </p:sp>
      <p:sp>
        <p:nvSpPr>
          <p:cNvPr id="6" name="Footer Placeholder 5">
            <a:extLst>
              <a:ext uri="{FF2B5EF4-FFF2-40B4-BE49-F238E27FC236}">
                <a16:creationId xmlns:a16="http://schemas.microsoft.com/office/drawing/2014/main" id="{BEC32DE1-52AC-F8F2-C0B3-CFD146CF8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2265D4-3555-90C0-E4AA-9F3C31B81C03}"/>
              </a:ext>
            </a:extLst>
          </p:cNvPr>
          <p:cNvSpPr>
            <a:spLocks noGrp="1"/>
          </p:cNvSpPr>
          <p:nvPr>
            <p:ph type="sldNum" sz="quarter" idx="12"/>
          </p:nvPr>
        </p:nvSpPr>
        <p:spPr/>
        <p:txBody>
          <a:bodyPr/>
          <a:lstStyle/>
          <a:p>
            <a:fld id="{2FC78C65-CB1C-44E9-A022-31FCE46EF6FB}" type="slidenum">
              <a:rPr lang="en-US" smtClean="0"/>
              <a:t>‹#›</a:t>
            </a:fld>
            <a:endParaRPr lang="en-US"/>
          </a:p>
        </p:txBody>
      </p:sp>
    </p:spTree>
    <p:extLst>
      <p:ext uri="{BB962C8B-B14F-4D97-AF65-F5344CB8AC3E}">
        <p14:creationId xmlns:p14="http://schemas.microsoft.com/office/powerpoint/2010/main" val="18181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9172F-18D3-C298-D447-2CED31D2E0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43584A-83AC-4DF2-C32F-CD1D6681BD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D9F95-9828-62C2-77F3-766A2C72C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9B223-D674-4B67-9DBE-4FF1AE7D6424}" type="datetimeFigureOut">
              <a:rPr lang="en-US" smtClean="0"/>
              <a:t>6/27/2025</a:t>
            </a:fld>
            <a:endParaRPr lang="en-US"/>
          </a:p>
        </p:txBody>
      </p:sp>
      <p:sp>
        <p:nvSpPr>
          <p:cNvPr id="5" name="Footer Placeholder 4">
            <a:extLst>
              <a:ext uri="{FF2B5EF4-FFF2-40B4-BE49-F238E27FC236}">
                <a16:creationId xmlns:a16="http://schemas.microsoft.com/office/drawing/2014/main" id="{2E96CD51-ECBE-B83A-5F2E-35356231F9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25DCAE-7F7B-BC57-3BA8-805D049447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78C65-CB1C-44E9-A022-31FCE46EF6FB}" type="slidenum">
              <a:rPr lang="en-US" smtClean="0"/>
              <a:t>‹#›</a:t>
            </a:fld>
            <a:endParaRPr lang="en-US"/>
          </a:p>
        </p:txBody>
      </p:sp>
    </p:spTree>
    <p:extLst>
      <p:ext uri="{BB962C8B-B14F-4D97-AF65-F5344CB8AC3E}">
        <p14:creationId xmlns:p14="http://schemas.microsoft.com/office/powerpoint/2010/main" val="1091115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C1BF-76A5-8EAB-A2A2-8093263284C3}"/>
              </a:ext>
            </a:extLst>
          </p:cNvPr>
          <p:cNvSpPr>
            <a:spLocks noGrp="1"/>
          </p:cNvSpPr>
          <p:nvPr>
            <p:ph type="ctrTitle"/>
          </p:nvPr>
        </p:nvSpPr>
        <p:spPr>
          <a:xfrm>
            <a:off x="547027" y="1648107"/>
            <a:ext cx="11230991" cy="2009719"/>
          </a:xfrm>
        </p:spPr>
        <p:txBody>
          <a:bodyPr>
            <a:normAutofit/>
          </a:bodyPr>
          <a:lstStyle/>
          <a:p>
            <a:pPr>
              <a:lnSpc>
                <a:spcPct val="125000"/>
              </a:lnSpc>
              <a:spcBef>
                <a:spcPts val="600"/>
              </a:spcBef>
              <a:spcAft>
                <a:spcPts val="600"/>
              </a:spcAft>
            </a:pP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THỰC TRẠNG ĐÀO TẠO NGUỒN NHÂN LỰC </a:t>
            </a:r>
            <a:b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b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CHO NGÀNH CHẾ BIẾN ĐẤT HIẾM VÀ </a:t>
            </a:r>
            <a:b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b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CÁC KHOÁNG SẢN CHIẾN LƯỢC KHÁC TẠI VIỆT NAM</a:t>
            </a:r>
            <a:endParaRPr lang="en-US" sz="4800" dirty="0">
              <a:solidFill>
                <a:srgbClr val="C00000"/>
              </a:solidFill>
            </a:endParaRPr>
          </a:p>
        </p:txBody>
      </p:sp>
      <p:sp>
        <p:nvSpPr>
          <p:cNvPr id="3" name="Subtitle 2">
            <a:extLst>
              <a:ext uri="{FF2B5EF4-FFF2-40B4-BE49-F238E27FC236}">
                <a16:creationId xmlns:a16="http://schemas.microsoft.com/office/drawing/2014/main" id="{F6BC72C2-7727-45A9-DA2D-748B53F3978F}"/>
              </a:ext>
            </a:extLst>
          </p:cNvPr>
          <p:cNvSpPr>
            <a:spLocks noGrp="1"/>
          </p:cNvSpPr>
          <p:nvPr>
            <p:ph type="subTitle" idx="1"/>
          </p:nvPr>
        </p:nvSpPr>
        <p:spPr>
          <a:xfrm>
            <a:off x="1523996" y="3984634"/>
            <a:ext cx="9244088" cy="1406231"/>
          </a:xfrm>
        </p:spPr>
        <p:txBody>
          <a:bodyPr>
            <a:normAutofit/>
          </a:bodyPr>
          <a:lstStyle/>
          <a:p>
            <a:endParaRPr lang="en-US" sz="2000" dirty="0">
              <a:solidFill>
                <a:srgbClr val="C00000"/>
              </a:solidFill>
            </a:endParaRPr>
          </a:p>
          <a:p>
            <a:r>
              <a:rPr lang="en-US" b="1" dirty="0">
                <a:solidFill>
                  <a:srgbClr val="002060"/>
                </a:solidFill>
                <a:latin typeface="Times New Roman" panose="02020603050405020304" pitchFamily="18" charset="0"/>
                <a:cs typeface="Times New Roman" panose="02020603050405020304" pitchFamily="18" charset="0"/>
              </a:rPr>
              <a:t>PGS.TS </a:t>
            </a:r>
            <a:r>
              <a:rPr lang="en-US" b="1" dirty="0" err="1">
                <a:solidFill>
                  <a:srgbClr val="002060"/>
                </a:solidFill>
                <a:latin typeface="Times New Roman" panose="02020603050405020304" pitchFamily="18" charset="0"/>
                <a:cs typeface="Times New Roman" panose="02020603050405020304" pitchFamily="18" charset="0"/>
              </a:rPr>
              <a:t>Nhữ</a:t>
            </a:r>
            <a:r>
              <a:rPr lang="en-US" b="1" dirty="0">
                <a:solidFill>
                  <a:srgbClr val="002060"/>
                </a:solidFill>
                <a:latin typeface="Times New Roman" panose="02020603050405020304" pitchFamily="18" charset="0"/>
                <a:cs typeface="Times New Roman" panose="02020603050405020304" pitchFamily="18" charset="0"/>
              </a:rPr>
              <a:t> Thị Kim Dung</a:t>
            </a:r>
          </a:p>
          <a:p>
            <a:endParaRPr lang="en-US" b="1" dirty="0">
              <a:solidFill>
                <a:srgbClr val="00206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5970BF7-32A2-C7BA-DE63-960128D7B1DB}"/>
              </a:ext>
            </a:extLst>
          </p:cNvPr>
          <p:cNvPicPr>
            <a:picLocks noChangeAspect="1"/>
          </p:cNvPicPr>
          <p:nvPr/>
        </p:nvPicPr>
        <p:blipFill>
          <a:blip r:embed="rId3"/>
          <a:stretch>
            <a:fillRect/>
          </a:stretch>
        </p:blipFill>
        <p:spPr>
          <a:xfrm>
            <a:off x="547027" y="149715"/>
            <a:ext cx="5638841" cy="1171584"/>
          </a:xfrm>
          <a:prstGeom prst="rect">
            <a:avLst/>
          </a:prstGeom>
        </p:spPr>
      </p:pic>
      <p:sp>
        <p:nvSpPr>
          <p:cNvPr id="4" name="Rectangle 3"/>
          <p:cNvSpPr/>
          <p:nvPr/>
        </p:nvSpPr>
        <p:spPr>
          <a:xfrm>
            <a:off x="5117206" y="6069421"/>
            <a:ext cx="1957587" cy="400110"/>
          </a:xfrm>
          <a:prstGeom prst="rect">
            <a:avLst/>
          </a:prstGeom>
        </p:spPr>
        <p:txBody>
          <a:bodyPr wrap="none">
            <a:spAutoFit/>
          </a:bodyPr>
          <a:lstStyle/>
          <a:p>
            <a:r>
              <a:rPr lang="en-US" sz="2000" b="1" dirty="0">
                <a:solidFill>
                  <a:schemeClr val="accent1"/>
                </a:solidFill>
                <a:latin typeface="Times New Roman" panose="02020603050405020304" pitchFamily="18" charset="0"/>
                <a:cs typeface="Times New Roman" panose="02020603050405020304" pitchFamily="18" charset="0"/>
              </a:rPr>
              <a:t>HÀ NỘI, 6/2025</a:t>
            </a:r>
          </a:p>
        </p:txBody>
      </p:sp>
    </p:spTree>
    <p:extLst>
      <p:ext uri="{BB962C8B-B14F-4D97-AF65-F5344CB8AC3E}">
        <p14:creationId xmlns:p14="http://schemas.microsoft.com/office/powerpoint/2010/main" val="1593461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10E2-FA63-328D-DEC8-696FFB5037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C74196-239D-4110-DE31-AA0AF9D2A0CD}"/>
              </a:ext>
            </a:extLst>
          </p:cNvPr>
          <p:cNvSpPr>
            <a:spLocks noGrp="1"/>
          </p:cNvSpPr>
          <p:nvPr>
            <p:ph type="title"/>
          </p:nvPr>
        </p:nvSpPr>
        <p:spPr>
          <a:xfrm>
            <a:off x="838200" y="0"/>
            <a:ext cx="10515600" cy="1108833"/>
          </a:xfrm>
        </p:spPr>
        <p:txBody>
          <a:bodyPr>
            <a:normAutofit/>
          </a:bodyPr>
          <a:lstStyle/>
          <a:p>
            <a:r>
              <a:rPr lang="en-US" sz="3600" b="1" dirty="0" err="1">
                <a:solidFill>
                  <a:srgbClr val="FF0000"/>
                </a:solidFill>
                <a:latin typeface="Times New Roman" panose="02020603050405020304" pitchFamily="18" charset="0"/>
                <a:cs typeface="Times New Roman" panose="02020603050405020304" pitchFamily="18" charset="0"/>
              </a:rPr>
              <a:t>Đánh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giá</a:t>
            </a:r>
            <a:r>
              <a:rPr lang="en-US" sz="3600" b="1" dirty="0">
                <a:solidFill>
                  <a:srgbClr val="FF0000"/>
                </a:solidFill>
                <a:latin typeface="Times New Roman" panose="02020603050405020304" pitchFamily="18" charset="0"/>
                <a:cs typeface="Times New Roman" panose="02020603050405020304" pitchFamily="18" charset="0"/>
              </a:rPr>
              <a:t> thực trạng </a:t>
            </a:r>
            <a:r>
              <a:rPr lang="en-US" sz="3600" b="1" dirty="0" err="1">
                <a:solidFill>
                  <a:srgbClr val="FF0000"/>
                </a:solidFill>
                <a:latin typeface="Times New Roman" panose="02020603050405020304" pitchFamily="18" charset="0"/>
                <a:cs typeface="Times New Roman" panose="02020603050405020304" pitchFamily="18" charset="0"/>
              </a:rPr>
              <a:t>nguồn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nay</a:t>
            </a:r>
          </a:p>
        </p:txBody>
      </p:sp>
      <p:sp>
        <p:nvSpPr>
          <p:cNvPr id="3" name="Content Placeholder 2">
            <a:extLst>
              <a:ext uri="{FF2B5EF4-FFF2-40B4-BE49-F238E27FC236}">
                <a16:creationId xmlns:a16="http://schemas.microsoft.com/office/drawing/2014/main" id="{AF0FF698-0AA9-E2A3-7E03-3A88DCA73C6A}"/>
              </a:ext>
            </a:extLst>
          </p:cNvPr>
          <p:cNvSpPr>
            <a:spLocks noGrp="1"/>
          </p:cNvSpPr>
          <p:nvPr>
            <p:ph idx="1"/>
          </p:nvPr>
        </p:nvSpPr>
        <p:spPr>
          <a:xfrm>
            <a:off x="838200" y="1276066"/>
            <a:ext cx="10571328" cy="4900897"/>
          </a:xfrm>
        </p:spPr>
        <p:txBody>
          <a:bodyPr>
            <a:normAutofit lnSpcReduction="10000"/>
          </a:bodyPr>
          <a:lstStyle/>
          <a:p>
            <a:pPr marL="0" indent="0">
              <a:buNone/>
            </a:pPr>
            <a:r>
              <a:rPr lang="en-US" b="1" dirty="0">
                <a:solidFill>
                  <a:srgbClr val="00B050"/>
                </a:solidFill>
                <a:latin typeface="Times New Roman" panose="02020603050405020304" pitchFamily="18" charset="0"/>
                <a:cs typeface="Times New Roman" panose="02020603050405020304" pitchFamily="18" charset="0"/>
              </a:rPr>
              <a:t>4. </a:t>
            </a:r>
            <a:r>
              <a:rPr lang="en-US" b="1" dirty="0" err="1">
                <a:solidFill>
                  <a:srgbClr val="00B050"/>
                </a:solidFill>
                <a:latin typeface="Times New Roman" panose="02020603050405020304" pitchFamily="18" charset="0"/>
                <a:cs typeface="Times New Roman" panose="02020603050405020304" pitchFamily="18" charset="0"/>
              </a:rPr>
              <a:t>Về</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hợp</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tác</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quốc</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tế</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và</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chuyển</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giao</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công</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nghệ</a:t>
            </a:r>
            <a:endParaRPr lang="en-US" b="1" dirty="0">
              <a:solidFill>
                <a:srgbClr val="00B050"/>
              </a:solidFill>
              <a:latin typeface="Times New Roman" panose="02020603050405020304" pitchFamily="18" charset="0"/>
              <a:cs typeface="Times New Roman" panose="02020603050405020304" pitchFamily="18" charset="0"/>
            </a:endParaRPr>
          </a:p>
          <a:p>
            <a:pPr marL="0" indent="0" algn="just">
              <a:lnSpc>
                <a:spcPct val="110000"/>
              </a:lnSpc>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Mức độ chuyển giao công nghệ tiên tiến từ nước ngoài và mạng lưới chuyên gia quốc tế vẫn chưa đủ rộng, đặc biệt trong lĩnh vực khoáng sản đặc thù và phức tạp như đất hiếm.</a:t>
            </a:r>
            <a:endParaRPr lang="en-US" dirty="0">
              <a:latin typeface="Times New Roman" panose="02020603050405020304" pitchFamily="18" charset="0"/>
              <a:cs typeface="Times New Roman" panose="02020603050405020304" pitchFamily="18" charset="0"/>
            </a:endParaRPr>
          </a:p>
          <a:p>
            <a:pPr algn="just">
              <a:lnSpc>
                <a:spcPct val="110000"/>
              </a:lnSpc>
              <a:buFontTx/>
              <a:buChar char="-"/>
            </a:pPr>
            <a:r>
              <a:rPr lang="vi-VN" dirty="0">
                <a:latin typeface="Times New Roman" panose="02020603050405020304" pitchFamily="18" charset="0"/>
                <a:cs typeface="Times New Roman" panose="02020603050405020304" pitchFamily="18" charset="0"/>
              </a:rPr>
              <a:t>Quỹ đầu tư và hệ thống chính sách thúc đẩy đào tạo chuyên sâu, hợp tác quốc tế vẫn đang ở giai đoạn khởi đầu, chưa tạo ra cú hích mạnh mẽ về nhân lực chất lượng cao.</a:t>
            </a:r>
            <a:endParaRPr lang="en-US" dirty="0">
              <a:latin typeface="Times New Roman" panose="02020603050405020304" pitchFamily="18" charset="0"/>
              <a:cs typeface="Times New Roman" panose="02020603050405020304" pitchFamily="18" charset="0"/>
            </a:endParaRPr>
          </a:p>
          <a:p>
            <a:pPr algn="just">
              <a:lnSpc>
                <a:spcPct val="110000"/>
              </a:lnSpc>
              <a:buFontTx/>
              <a:buChar char="-"/>
            </a:pPr>
            <a:r>
              <a:rPr lang="vi-VN" b="1" dirty="0">
                <a:latin typeface="Times New Roman" panose="02020603050405020304" pitchFamily="18" charset="0"/>
                <a:cs typeface="Times New Roman" panose="02020603050405020304" pitchFamily="18" charset="0"/>
              </a:rPr>
              <a:t>Ngành công nghiệp bán dẫn: </a:t>
            </a:r>
            <a:r>
              <a:rPr lang="en-US" dirty="0">
                <a:latin typeface="Times New Roman" panose="02020603050405020304" pitchFamily="18" charset="0"/>
                <a:cs typeface="Times New Roman" panose="02020603050405020304" pitchFamily="18" charset="0"/>
              </a:rPr>
              <a:t>VN </a:t>
            </a:r>
            <a:r>
              <a:rPr lang="vi-VN" dirty="0">
                <a:latin typeface="Times New Roman" panose="02020603050405020304" pitchFamily="18" charset="0"/>
                <a:cs typeface="Times New Roman" panose="02020603050405020304" pitchFamily="18" charset="0"/>
              </a:rPr>
              <a:t>đã triển khai </a:t>
            </a:r>
            <a:r>
              <a:rPr lang="en-US" dirty="0">
                <a:latin typeface="Times New Roman" panose="02020603050405020304" pitchFamily="18" charset="0"/>
                <a:cs typeface="Times New Roman" panose="02020603050405020304" pitchFamily="18" charset="0"/>
              </a:rPr>
              <a:t>CTĐT </a:t>
            </a:r>
            <a:r>
              <a:rPr lang="vi-VN" dirty="0">
                <a:latin typeface="Times New Roman" panose="02020603050405020304" pitchFamily="18" charset="0"/>
                <a:cs typeface="Times New Roman" panose="02020603050405020304" pitchFamily="18" charset="0"/>
              </a:rPr>
              <a:t>50.000 kỹ sư bán dẫn đến năm 2030, với mục tiêu đào tạo chuyên sâu và hợp tác chặt chẽ giữa nhà trường và doanh nghiệp</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0169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A75C5-6571-F19C-EC23-1480E609E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5E6D2D-A328-CA89-1A12-B85DC74139A4}"/>
              </a:ext>
            </a:extLst>
          </p:cNvPr>
          <p:cNvSpPr>
            <a:spLocks noGrp="1"/>
          </p:cNvSpPr>
          <p:nvPr>
            <p:ph type="title"/>
          </p:nvPr>
        </p:nvSpPr>
        <p:spPr>
          <a:xfrm>
            <a:off x="838200" y="0"/>
            <a:ext cx="10515600" cy="1108833"/>
          </a:xfrm>
        </p:spPr>
        <p:txBody>
          <a:bodyPr>
            <a:normAutofit/>
          </a:bodyPr>
          <a:lstStyle/>
          <a:p>
            <a:r>
              <a:rPr lang="en-US" sz="3600" b="1" dirty="0" err="1">
                <a:solidFill>
                  <a:srgbClr val="FF0000"/>
                </a:solidFill>
                <a:latin typeface="Times New Roman" panose="02020603050405020304" pitchFamily="18" charset="0"/>
                <a:cs typeface="Times New Roman" panose="02020603050405020304" pitchFamily="18" charset="0"/>
              </a:rPr>
              <a:t>Đánh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giá</a:t>
            </a:r>
            <a:r>
              <a:rPr lang="en-US" sz="3600" b="1" dirty="0">
                <a:solidFill>
                  <a:srgbClr val="FF0000"/>
                </a:solidFill>
                <a:latin typeface="Times New Roman" panose="02020603050405020304" pitchFamily="18" charset="0"/>
                <a:cs typeface="Times New Roman" panose="02020603050405020304" pitchFamily="18" charset="0"/>
              </a:rPr>
              <a:t> thực trạng </a:t>
            </a:r>
            <a:r>
              <a:rPr lang="en-US" sz="3600" b="1" dirty="0" err="1">
                <a:solidFill>
                  <a:srgbClr val="FF0000"/>
                </a:solidFill>
                <a:latin typeface="Times New Roman" panose="02020603050405020304" pitchFamily="18" charset="0"/>
                <a:cs typeface="Times New Roman" panose="02020603050405020304" pitchFamily="18" charset="0"/>
              </a:rPr>
              <a:t>nguồn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nay</a:t>
            </a:r>
          </a:p>
        </p:txBody>
      </p:sp>
      <p:sp>
        <p:nvSpPr>
          <p:cNvPr id="3" name="Content Placeholder 2">
            <a:extLst>
              <a:ext uri="{FF2B5EF4-FFF2-40B4-BE49-F238E27FC236}">
                <a16:creationId xmlns:a16="http://schemas.microsoft.com/office/drawing/2014/main" id="{C5D831A8-215E-C37D-44DA-DD09D8B76C29}"/>
              </a:ext>
            </a:extLst>
          </p:cNvPr>
          <p:cNvSpPr>
            <a:spLocks noGrp="1"/>
          </p:cNvSpPr>
          <p:nvPr>
            <p:ph idx="1"/>
          </p:nvPr>
        </p:nvSpPr>
        <p:spPr>
          <a:xfrm>
            <a:off x="547048" y="1347454"/>
            <a:ext cx="4598158" cy="4351338"/>
          </a:xfrm>
        </p:spPr>
        <p:txBody>
          <a:bodyPr>
            <a:normAutofit lnSpcReduction="10000"/>
          </a:bodyPr>
          <a:lstStyle/>
          <a:p>
            <a:pPr marL="0" indent="0">
              <a:buNone/>
            </a:pPr>
            <a:r>
              <a:rPr lang="en-US" b="1" dirty="0">
                <a:solidFill>
                  <a:srgbClr val="00B050"/>
                </a:solidFill>
                <a:latin typeface="Times New Roman" panose="02020603050405020304" pitchFamily="18" charset="0"/>
                <a:cs typeface="Times New Roman" panose="02020603050405020304" pitchFamily="18" charset="0"/>
              </a:rPr>
              <a:t>5. </a:t>
            </a:r>
            <a:r>
              <a:rPr lang="en-US" b="1" dirty="0" err="1">
                <a:solidFill>
                  <a:srgbClr val="00B050"/>
                </a:solidFill>
                <a:latin typeface="Times New Roman" panose="02020603050405020304" pitchFamily="18" charset="0"/>
                <a:cs typeface="Times New Roman" panose="02020603050405020304" pitchFamily="18" charset="0"/>
              </a:rPr>
              <a:t>Về</a:t>
            </a:r>
            <a:r>
              <a:rPr lang="en-US" b="1" dirty="0">
                <a:solidFill>
                  <a:srgbClr val="00B050"/>
                </a:solidFill>
                <a:latin typeface="Times New Roman" panose="02020603050405020304" pitchFamily="18" charset="0"/>
                <a:cs typeface="Times New Roman" panose="02020603050405020304" pitchFamily="18" charset="0"/>
              </a:rPr>
              <a:t> c</a:t>
            </a:r>
            <a:r>
              <a:rPr lang="vi-VN" b="1" dirty="0">
                <a:solidFill>
                  <a:srgbClr val="00B050"/>
                </a:solidFill>
                <a:latin typeface="Times New Roman" panose="02020603050405020304" pitchFamily="18" charset="0"/>
                <a:cs typeface="Times New Roman" panose="02020603050405020304" pitchFamily="18" charset="0"/>
              </a:rPr>
              <a:t>hính sách và đầu tư</a:t>
            </a:r>
            <a:endParaRPr lang="en-US" b="1" dirty="0">
              <a:solidFill>
                <a:srgbClr val="00B050"/>
              </a:solidFill>
              <a:latin typeface="Times New Roman" panose="02020603050405020304" pitchFamily="18" charset="0"/>
              <a:cs typeface="Times New Roman" panose="02020603050405020304" pitchFamily="18" charset="0"/>
            </a:endParaRPr>
          </a:p>
          <a:p>
            <a:pPr algn="just">
              <a:lnSpc>
                <a:spcPct val="110000"/>
              </a:lnSpc>
              <a:buFontTx/>
              <a:buChar char="-"/>
            </a:pPr>
            <a:r>
              <a:rPr lang="vi-VN" sz="2400" dirty="0">
                <a:latin typeface="Times New Roman" panose="02020603050405020304" pitchFamily="18" charset="0"/>
                <a:cs typeface="Times New Roman" panose="02020603050405020304" pitchFamily="18" charset="0"/>
              </a:rPr>
              <a:t>Nhà nước đã hoạch định chiến lược cho điều tra, khai thác, chế biến khoáng sản đến 2030, tầm nhìn đến 2045</a:t>
            </a:r>
            <a:r>
              <a:rPr lang="en-US" sz="2400" dirty="0">
                <a:latin typeface="Times New Roman" panose="02020603050405020304" pitchFamily="18" charset="0"/>
                <a:cs typeface="Times New Roman" panose="02020603050405020304" pitchFamily="18" charset="0"/>
              </a:rPr>
              <a:t>.</a:t>
            </a:r>
          </a:p>
          <a:p>
            <a:pPr algn="just">
              <a:lnSpc>
                <a:spcPct val="110000"/>
              </a:lnSpc>
              <a:buFontTx/>
              <a:buChar char="-"/>
            </a:pPr>
            <a:r>
              <a:rPr lang="vi-VN" sz="2400" dirty="0">
                <a:latin typeface="Times New Roman" panose="02020603050405020304" pitchFamily="18" charset="0"/>
                <a:cs typeface="Times New Roman" panose="02020603050405020304" pitchFamily="18" charset="0"/>
              </a:rPr>
              <a:t> Tuy nhiên, trong thực tế, cơ chế tài chính và chính sách khuyến khích đào tạo, thu hút nhân tài, nhất là lĩnh vực đất hiếm, vẫn chưa đủ mạnh để biến chiến lược 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vi-VN" sz="2400" dirty="0">
                <a:latin typeface="Times New Roman" panose="02020603050405020304" pitchFamily="18" charset="0"/>
                <a:cs typeface="Times New Roman" panose="02020603050405020304" pitchFamily="18" charset="0"/>
              </a:rPr>
              <a:t> thực.</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752" y="1347454"/>
            <a:ext cx="6619164" cy="4433225"/>
          </a:xfrm>
          <a:prstGeom prst="rect">
            <a:avLst/>
          </a:prstGeom>
        </p:spPr>
      </p:pic>
    </p:spTree>
    <p:extLst>
      <p:ext uri="{BB962C8B-B14F-4D97-AF65-F5344CB8AC3E}">
        <p14:creationId xmlns:p14="http://schemas.microsoft.com/office/powerpoint/2010/main" val="138160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1B5F-73AC-0D63-E7D2-4129C02CB0B2}"/>
              </a:ext>
            </a:extLst>
          </p:cNvPr>
          <p:cNvSpPr>
            <a:spLocks noGrp="1"/>
          </p:cNvSpPr>
          <p:nvPr>
            <p:ph type="title"/>
          </p:nvPr>
        </p:nvSpPr>
        <p:spPr>
          <a:xfrm>
            <a:off x="838200" y="365125"/>
            <a:ext cx="10515600" cy="1020123"/>
          </a:xfrm>
        </p:spPr>
        <p:txBody>
          <a:bodyPr>
            <a:normAutofit/>
          </a:bodyPr>
          <a:lstStyle/>
          <a:p>
            <a:r>
              <a:rPr lang="en-US" sz="3600" b="1" dirty="0" err="1">
                <a:solidFill>
                  <a:srgbClr val="0000CC"/>
                </a:solidFill>
                <a:latin typeface="Times New Roman" panose="02020603050405020304" pitchFamily="18" charset="0"/>
                <a:cs typeface="Times New Roman" panose="02020603050405020304" pitchFamily="18" charset="0"/>
              </a:rPr>
              <a:t>Tóm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tắt</a:t>
            </a:r>
            <a:r>
              <a:rPr lang="en-US" sz="3600" b="1" dirty="0">
                <a:solidFill>
                  <a:srgbClr val="0000CC"/>
                </a:solidFill>
                <a:latin typeface="Times New Roman" panose="02020603050405020304" pitchFamily="18" charset="0"/>
                <a:cs typeface="Times New Roman" panose="02020603050405020304" pitchFamily="18" charset="0"/>
              </a:rPr>
              <a:t> thực trạng</a:t>
            </a:r>
          </a:p>
        </p:txBody>
      </p:sp>
      <p:graphicFrame>
        <p:nvGraphicFramePr>
          <p:cNvPr id="4" name="Content Placeholder 3">
            <a:extLst>
              <a:ext uri="{FF2B5EF4-FFF2-40B4-BE49-F238E27FC236}">
                <a16:creationId xmlns:a16="http://schemas.microsoft.com/office/drawing/2014/main" id="{7478A7B6-E5B6-A28C-5170-8F311C70BCE4}"/>
              </a:ext>
            </a:extLst>
          </p:cNvPr>
          <p:cNvGraphicFramePr>
            <a:graphicFrameLocks noGrp="1"/>
          </p:cNvGraphicFramePr>
          <p:nvPr>
            <p:ph idx="1"/>
            <p:extLst>
              <p:ext uri="{D42A27DB-BD31-4B8C-83A1-F6EECF244321}">
                <p14:modId xmlns:p14="http://schemas.microsoft.com/office/powerpoint/2010/main" val="4277860028"/>
              </p:ext>
            </p:extLst>
          </p:nvPr>
        </p:nvGraphicFramePr>
        <p:xfrm>
          <a:off x="838199" y="1825625"/>
          <a:ext cx="10639568" cy="4180120"/>
        </p:xfrm>
        <a:graphic>
          <a:graphicData uri="http://schemas.openxmlformats.org/drawingml/2006/table">
            <a:tbl>
              <a:tblPr firstRow="1" bandRow="1">
                <a:tableStyleId>{5C22544A-7EE6-4342-B048-85BDC9FD1C3A}</a:tableStyleId>
              </a:tblPr>
              <a:tblGrid>
                <a:gridCol w="5319784">
                  <a:extLst>
                    <a:ext uri="{9D8B030D-6E8A-4147-A177-3AD203B41FA5}">
                      <a16:colId xmlns:a16="http://schemas.microsoft.com/office/drawing/2014/main" val="219255319"/>
                    </a:ext>
                  </a:extLst>
                </a:gridCol>
                <a:gridCol w="5319784">
                  <a:extLst>
                    <a:ext uri="{9D8B030D-6E8A-4147-A177-3AD203B41FA5}">
                      <a16:colId xmlns:a16="http://schemas.microsoft.com/office/drawing/2014/main" val="2071847125"/>
                    </a:ext>
                  </a:extLst>
                </a:gridCol>
              </a:tblGrid>
              <a:tr h="793570">
                <a:tc>
                  <a:txBody>
                    <a:bodyPr/>
                    <a:lstStyle/>
                    <a:p>
                      <a:pPr algn="ctr"/>
                      <a:r>
                        <a:rPr lang="en-US" sz="2800" dirty="0" err="1"/>
                        <a:t>Vấn</a:t>
                      </a:r>
                      <a:r>
                        <a:rPr lang="en-US" sz="2800" dirty="0"/>
                        <a:t> </a:t>
                      </a:r>
                      <a:r>
                        <a:rPr lang="en-US" sz="2800" dirty="0" err="1"/>
                        <a:t>đề</a:t>
                      </a:r>
                      <a:endParaRPr lang="en-US" sz="2800" dirty="0"/>
                    </a:p>
                  </a:txBody>
                  <a:tcPr/>
                </a:tc>
                <a:tc>
                  <a:txBody>
                    <a:bodyPr/>
                    <a:lstStyle/>
                    <a:p>
                      <a:pPr algn="ctr"/>
                      <a:r>
                        <a:rPr lang="en-US" sz="2800" dirty="0"/>
                        <a:t>Thực trạng</a:t>
                      </a:r>
                    </a:p>
                  </a:txBody>
                  <a:tcPr/>
                </a:tc>
                <a:extLst>
                  <a:ext uri="{0D108BD9-81ED-4DB2-BD59-A6C34878D82A}">
                    <a16:rowId xmlns:a16="http://schemas.microsoft.com/office/drawing/2014/main" val="2421222682"/>
                  </a:ext>
                </a:extLst>
              </a:tr>
              <a:tr h="793570">
                <a:tc>
                  <a:txBody>
                    <a:bodyPr/>
                    <a:lstStyle/>
                    <a:p>
                      <a:r>
                        <a:rPr lang="en-US" sz="2000" b="1" dirty="0"/>
                        <a:t>Chuyên </a:t>
                      </a:r>
                      <a:r>
                        <a:rPr lang="en-US" sz="2000" b="1" dirty="0" err="1"/>
                        <a:t>môn</a:t>
                      </a:r>
                      <a:r>
                        <a:rPr lang="en-US" sz="2000" b="1" dirty="0"/>
                        <a:t> &amp; </a:t>
                      </a:r>
                      <a:r>
                        <a:rPr lang="en-US" sz="2000" b="1" dirty="0" err="1"/>
                        <a:t>công</a:t>
                      </a:r>
                      <a:r>
                        <a:rPr lang="en-US" sz="2000" b="1" dirty="0"/>
                        <a:t> </a:t>
                      </a:r>
                      <a:r>
                        <a:rPr lang="en-US" sz="2000" b="1" dirty="0" err="1"/>
                        <a:t>nghệ</a:t>
                      </a:r>
                      <a:endParaRPr lang="en-US" sz="2000" dirty="0"/>
                    </a:p>
                  </a:txBody>
                  <a:tcPr anchor="ctr"/>
                </a:tc>
                <a:tc>
                  <a:txBody>
                    <a:bodyPr/>
                    <a:lstStyle/>
                    <a:p>
                      <a:pPr algn="just"/>
                      <a:r>
                        <a:rPr lang="vi-VN" sz="2000" dirty="0"/>
                        <a:t>Chưa đủ khả năng chế biến sâu, kỹ thuật và đội ngũ còn yếu.</a:t>
                      </a:r>
                    </a:p>
                  </a:txBody>
                  <a:tcPr anchor="ctr"/>
                </a:tc>
                <a:extLst>
                  <a:ext uri="{0D108BD9-81ED-4DB2-BD59-A6C34878D82A}">
                    <a16:rowId xmlns:a16="http://schemas.microsoft.com/office/drawing/2014/main" val="3914029782"/>
                  </a:ext>
                </a:extLst>
              </a:tr>
              <a:tr h="793570">
                <a:tc>
                  <a:txBody>
                    <a:bodyPr/>
                    <a:lstStyle/>
                    <a:p>
                      <a:r>
                        <a:rPr lang="en-US" sz="2000" b="1" dirty="0"/>
                        <a:t>Đào </a:t>
                      </a:r>
                      <a:r>
                        <a:rPr lang="en-US" sz="2000" b="1" dirty="0" err="1"/>
                        <a:t>tạo</a:t>
                      </a:r>
                      <a:endParaRPr lang="en-US" sz="2000" dirty="0"/>
                    </a:p>
                  </a:txBody>
                  <a:tcPr anchor="ctr"/>
                </a:tc>
                <a:tc>
                  <a:txBody>
                    <a:bodyPr/>
                    <a:lstStyle/>
                    <a:p>
                      <a:pPr algn="just"/>
                      <a:r>
                        <a:rPr lang="vi-VN" sz="2000" dirty="0"/>
                        <a:t>Thiếu chương trình chuyên sâu, công cụ thực hành chưa phát triển.</a:t>
                      </a:r>
                      <a:endParaRPr lang="en-US" sz="2000" dirty="0"/>
                    </a:p>
                  </a:txBody>
                  <a:tcPr/>
                </a:tc>
                <a:extLst>
                  <a:ext uri="{0D108BD9-81ED-4DB2-BD59-A6C34878D82A}">
                    <a16:rowId xmlns:a16="http://schemas.microsoft.com/office/drawing/2014/main" val="1854399457"/>
                  </a:ext>
                </a:extLst>
              </a:tr>
              <a:tr h="793570">
                <a:tc>
                  <a:txBody>
                    <a:bodyPr/>
                    <a:lstStyle/>
                    <a:p>
                      <a:r>
                        <a:rPr lang="en-US" sz="2000" b="1" dirty="0"/>
                        <a:t>Hợp </a:t>
                      </a:r>
                      <a:r>
                        <a:rPr lang="en-US" sz="2000" b="1" dirty="0" err="1"/>
                        <a:t>tác</a:t>
                      </a:r>
                      <a:r>
                        <a:rPr lang="en-US" sz="2000" b="1" dirty="0"/>
                        <a:t> - </a:t>
                      </a:r>
                      <a:r>
                        <a:rPr lang="en-US" sz="2000" b="1" dirty="0" err="1"/>
                        <a:t>chuyển</a:t>
                      </a:r>
                      <a:r>
                        <a:rPr lang="en-US" sz="2000" b="1" dirty="0"/>
                        <a:t> </a:t>
                      </a:r>
                      <a:r>
                        <a:rPr lang="en-US" sz="2000" b="1" dirty="0" err="1"/>
                        <a:t>giao</a:t>
                      </a:r>
                      <a:endParaRPr lang="en-US" sz="2000" b="1" dirty="0"/>
                    </a:p>
                  </a:txBody>
                  <a:tcPr/>
                </a:tc>
                <a:tc>
                  <a:txBody>
                    <a:bodyPr/>
                    <a:lstStyle/>
                    <a:p>
                      <a:pPr algn="just"/>
                      <a:r>
                        <a:rPr lang="vi-VN" sz="2000" dirty="0"/>
                        <a:t>Còn yếu, chưa thu hút được chuyên gia và vốn từ bên ngoài.</a:t>
                      </a:r>
                      <a:endParaRPr lang="en-US" sz="2000" dirty="0"/>
                    </a:p>
                  </a:txBody>
                  <a:tcPr/>
                </a:tc>
                <a:extLst>
                  <a:ext uri="{0D108BD9-81ED-4DB2-BD59-A6C34878D82A}">
                    <a16:rowId xmlns:a16="http://schemas.microsoft.com/office/drawing/2014/main" val="1365520923"/>
                  </a:ext>
                </a:extLst>
              </a:tr>
              <a:tr h="793570">
                <a:tc>
                  <a:txBody>
                    <a:bodyPr/>
                    <a:lstStyle/>
                    <a:p>
                      <a:r>
                        <a:rPr lang="en-US" sz="2000" b="1" dirty="0" err="1"/>
                        <a:t>Chính</a:t>
                      </a:r>
                      <a:r>
                        <a:rPr lang="en-US" sz="2000" b="1" dirty="0"/>
                        <a:t> </a:t>
                      </a:r>
                      <a:r>
                        <a:rPr lang="en-US" sz="2000" b="1" dirty="0" err="1"/>
                        <a:t>sách</a:t>
                      </a:r>
                      <a:r>
                        <a:rPr lang="en-US" sz="2000" b="1" dirty="0"/>
                        <a:t> </a:t>
                      </a:r>
                      <a:r>
                        <a:rPr lang="en-US" sz="2000" b="1" dirty="0" err="1"/>
                        <a:t>tài</a:t>
                      </a:r>
                      <a:r>
                        <a:rPr lang="en-US" sz="2000" b="1" dirty="0"/>
                        <a:t> </a:t>
                      </a:r>
                      <a:r>
                        <a:rPr lang="en-US" sz="2000" b="1" dirty="0" err="1"/>
                        <a:t>chính</a:t>
                      </a:r>
                      <a:endParaRPr lang="en-US" sz="2000" b="1" dirty="0"/>
                    </a:p>
                  </a:txBody>
                  <a:tcPr/>
                </a:tc>
                <a:tc>
                  <a:txBody>
                    <a:bodyPr/>
                    <a:lstStyle/>
                    <a:p>
                      <a:pPr algn="just"/>
                      <a:r>
                        <a:rPr lang="vi-VN" sz="2000" dirty="0"/>
                        <a:t>Một số chính sách đã được xây dựng, nhưng chưa hiệu lực và quy mô đầu tư còn khiêm tốn.</a:t>
                      </a:r>
                      <a:endParaRPr lang="en-US" sz="2000" dirty="0"/>
                    </a:p>
                  </a:txBody>
                  <a:tcPr/>
                </a:tc>
                <a:extLst>
                  <a:ext uri="{0D108BD9-81ED-4DB2-BD59-A6C34878D82A}">
                    <a16:rowId xmlns:a16="http://schemas.microsoft.com/office/drawing/2014/main" val="3154388215"/>
                  </a:ext>
                </a:extLst>
              </a:tr>
            </a:tbl>
          </a:graphicData>
        </a:graphic>
      </p:graphicFrame>
    </p:spTree>
    <p:extLst>
      <p:ext uri="{BB962C8B-B14F-4D97-AF65-F5344CB8AC3E}">
        <p14:creationId xmlns:p14="http://schemas.microsoft.com/office/powerpoint/2010/main" val="2789759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C880-DAC5-CEB2-1860-C7C559126EBB}"/>
              </a:ext>
            </a:extLst>
          </p:cNvPr>
          <p:cNvSpPr>
            <a:spLocks noGrp="1"/>
          </p:cNvSpPr>
          <p:nvPr>
            <p:ph type="title"/>
          </p:nvPr>
        </p:nvSpPr>
        <p:spPr>
          <a:xfrm>
            <a:off x="865496" y="0"/>
            <a:ext cx="10515600" cy="999651"/>
          </a:xfrm>
        </p:spPr>
        <p:txBody>
          <a:bodyPr>
            <a:normAutofit/>
          </a:bodyPr>
          <a:lstStyle/>
          <a:p>
            <a:pPr algn="just"/>
            <a:r>
              <a:rPr lang="vi-VN" sz="3600" b="1" dirty="0">
                <a:solidFill>
                  <a:srgbClr val="FF0000"/>
                </a:solidFill>
              </a:rPr>
              <a:t>Đề xuất giải pháp nâng cao chất lượng đào tạo</a:t>
            </a:r>
            <a:endParaRPr lang="en-US" sz="3600" b="1" dirty="0">
              <a:solidFill>
                <a:srgbClr val="FF0000"/>
              </a:solidFill>
            </a:endParaRPr>
          </a:p>
        </p:txBody>
      </p:sp>
      <p:sp>
        <p:nvSpPr>
          <p:cNvPr id="3" name="Content Placeholder 2">
            <a:extLst>
              <a:ext uri="{FF2B5EF4-FFF2-40B4-BE49-F238E27FC236}">
                <a16:creationId xmlns:a16="http://schemas.microsoft.com/office/drawing/2014/main" id="{FE32542B-A045-BCA6-5884-D121BB649A00}"/>
              </a:ext>
            </a:extLst>
          </p:cNvPr>
          <p:cNvSpPr>
            <a:spLocks noGrp="1"/>
          </p:cNvSpPr>
          <p:nvPr>
            <p:ph idx="1"/>
          </p:nvPr>
        </p:nvSpPr>
        <p:spPr>
          <a:xfrm>
            <a:off x="416483" y="1900403"/>
            <a:ext cx="4978477" cy="2869717"/>
          </a:xfrm>
        </p:spPr>
        <p:txBody>
          <a:bodyPr>
            <a:normAutofit/>
          </a:bodyPr>
          <a:lstStyle/>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Xây dựng chương trình đào tạo chuyên sâu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Phát triển các chương trình đào tạo kỹ sư và công nhân kỹ thuật chuyên ngành chế biến khoáng sản đất hiếm và KS chiến lược, kết hợp lý thuyết với thực hành.</a:t>
            </a:r>
            <a:r>
              <a:rPr lang="en-US" sz="2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grpSp>
        <p:nvGrpSpPr>
          <p:cNvPr id="8" name="Group 7"/>
          <p:cNvGrpSpPr/>
          <p:nvPr/>
        </p:nvGrpSpPr>
        <p:grpSpPr>
          <a:xfrm>
            <a:off x="5586029" y="1364776"/>
            <a:ext cx="6339840" cy="4609305"/>
            <a:chOff x="5638800" y="1364776"/>
            <a:chExt cx="6339840" cy="4609305"/>
          </a:xfrm>
        </p:grpSpPr>
        <p:graphicFrame>
          <p:nvGraphicFramePr>
            <p:cNvPr id="6" name="Diagram 5"/>
            <p:cNvGraphicFramePr/>
            <p:nvPr>
              <p:extLst>
                <p:ext uri="{D42A27DB-BD31-4B8C-83A1-F6EECF244321}">
                  <p14:modId xmlns:p14="http://schemas.microsoft.com/office/powerpoint/2010/main" val="484945183"/>
                </p:ext>
              </p:extLst>
            </p:nvPr>
          </p:nvGraphicFramePr>
          <p:xfrm>
            <a:off x="5638800" y="1364776"/>
            <a:ext cx="6339840" cy="4609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7530152" y="2361290"/>
              <a:ext cx="231648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Xây dựng chương trình đào tạo</a:t>
              </a:r>
              <a:endParaRPr lang="vi-VN" sz="2800" dirty="0"/>
            </a:p>
          </p:txBody>
        </p:sp>
      </p:grpSp>
    </p:spTree>
    <p:extLst>
      <p:ext uri="{BB962C8B-B14F-4D97-AF65-F5344CB8AC3E}">
        <p14:creationId xmlns:p14="http://schemas.microsoft.com/office/powerpoint/2010/main" val="2305274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C880-DAC5-CEB2-1860-C7C559126EBB}"/>
              </a:ext>
            </a:extLst>
          </p:cNvPr>
          <p:cNvSpPr>
            <a:spLocks noGrp="1"/>
          </p:cNvSpPr>
          <p:nvPr>
            <p:ph type="title"/>
          </p:nvPr>
        </p:nvSpPr>
        <p:spPr>
          <a:xfrm>
            <a:off x="756313" y="0"/>
            <a:ext cx="10515600" cy="999651"/>
          </a:xfrm>
        </p:spPr>
        <p:txBody>
          <a:bodyPr>
            <a:normAutofit/>
          </a:bodyPr>
          <a:lstStyle/>
          <a:p>
            <a:pPr algn="just"/>
            <a:r>
              <a:rPr lang="vi-VN" sz="3600" b="1" dirty="0">
                <a:solidFill>
                  <a:srgbClr val="FF0000"/>
                </a:solidFill>
              </a:rPr>
              <a:t>Đề xuất giải pháp nâng cao chất lượng đào tạo</a:t>
            </a:r>
            <a:endParaRPr lang="en-US" sz="3600" b="1" dirty="0">
              <a:solidFill>
                <a:srgbClr val="FF0000"/>
              </a:solidFill>
            </a:endParaRPr>
          </a:p>
        </p:txBody>
      </p:sp>
      <p:sp>
        <p:nvSpPr>
          <p:cNvPr id="3" name="Content Placeholder 2">
            <a:extLst>
              <a:ext uri="{FF2B5EF4-FFF2-40B4-BE49-F238E27FC236}">
                <a16:creationId xmlns:a16="http://schemas.microsoft.com/office/drawing/2014/main" id="{FE32542B-A045-BCA6-5884-D121BB649A00}"/>
              </a:ext>
            </a:extLst>
          </p:cNvPr>
          <p:cNvSpPr>
            <a:spLocks noGrp="1"/>
          </p:cNvSpPr>
          <p:nvPr>
            <p:ph idx="1"/>
          </p:nvPr>
        </p:nvSpPr>
        <p:spPr>
          <a:xfrm>
            <a:off x="594360" y="1961363"/>
            <a:ext cx="4663440" cy="4111891"/>
          </a:xfrm>
        </p:spPr>
        <p:txBody>
          <a:bodyPr>
            <a:normAutofit fontScale="92500" lnSpcReduction="10000"/>
          </a:bodyPr>
          <a:lstStyle/>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Hợp tác với doanh nghiệp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Tạo cơ chế hợp tác chặt chẽ giữa các cơ sở đào tạo và doanh nghiệp để đảm bảo chương trình đào tạo phù hợp với nhu cầu thực tế.</a:t>
            </a:r>
            <a:r>
              <a:rPr lang="en-US" sz="2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Hợp tác đào tạo với các trường đại học trên thế giới: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Tăng cường công tác hợp tác trong đào tạo, cử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học viên, giảng viên đi học tập trao đổi với các trường đại học cùng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lĩnh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5707" y="808582"/>
            <a:ext cx="6258138" cy="328759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5568"/>
          <a:stretch/>
        </p:blipFill>
        <p:spPr>
          <a:xfrm>
            <a:off x="5745707" y="3560409"/>
            <a:ext cx="6258138" cy="3270296"/>
          </a:xfrm>
          <a:prstGeom prst="rect">
            <a:avLst/>
          </a:prstGeom>
        </p:spPr>
      </p:pic>
    </p:spTree>
    <p:extLst>
      <p:ext uri="{BB962C8B-B14F-4D97-AF65-F5344CB8AC3E}">
        <p14:creationId xmlns:p14="http://schemas.microsoft.com/office/powerpoint/2010/main" val="1456283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C880-DAC5-CEB2-1860-C7C559126EBB}"/>
              </a:ext>
            </a:extLst>
          </p:cNvPr>
          <p:cNvSpPr>
            <a:spLocks noGrp="1"/>
          </p:cNvSpPr>
          <p:nvPr>
            <p:ph type="title"/>
          </p:nvPr>
        </p:nvSpPr>
        <p:spPr>
          <a:xfrm>
            <a:off x="731520" y="-14690"/>
            <a:ext cx="10515600" cy="999651"/>
          </a:xfrm>
        </p:spPr>
        <p:txBody>
          <a:bodyPr>
            <a:normAutofit/>
          </a:bodyPr>
          <a:lstStyle/>
          <a:p>
            <a:pPr algn="just"/>
            <a:r>
              <a:rPr lang="vi-VN" sz="3600" b="1" dirty="0">
                <a:solidFill>
                  <a:srgbClr val="FF0000"/>
                </a:solidFill>
              </a:rPr>
              <a:t>Đề xuất giải pháp nâng cao chất lượng đào tạo</a:t>
            </a:r>
            <a:endParaRPr lang="en-US" sz="3600" b="1" dirty="0">
              <a:solidFill>
                <a:srgbClr val="FF0000"/>
              </a:solidFill>
            </a:endParaRPr>
          </a:p>
        </p:txBody>
      </p:sp>
      <p:sp>
        <p:nvSpPr>
          <p:cNvPr id="3" name="Content Placeholder 2">
            <a:extLst>
              <a:ext uri="{FF2B5EF4-FFF2-40B4-BE49-F238E27FC236}">
                <a16:creationId xmlns:a16="http://schemas.microsoft.com/office/drawing/2014/main" id="{FE32542B-A045-BCA6-5884-D121BB649A00}"/>
              </a:ext>
            </a:extLst>
          </p:cNvPr>
          <p:cNvSpPr>
            <a:spLocks noGrp="1"/>
          </p:cNvSpPr>
          <p:nvPr>
            <p:ph idx="1"/>
          </p:nvPr>
        </p:nvSpPr>
        <p:spPr>
          <a:xfrm>
            <a:off x="731520" y="1427963"/>
            <a:ext cx="4729404" cy="4831307"/>
          </a:xfrm>
        </p:spPr>
        <p:txBody>
          <a:bodyPr>
            <a:normAutofit/>
          </a:bodyPr>
          <a:lstStyle/>
          <a:p>
            <a:pPr marL="0" marR="0" lvl="0" indent="0" algn="just">
              <a:lnSpc>
                <a:spcPct val="107000"/>
              </a:lnSpc>
              <a:spcAft>
                <a:spcPts val="800"/>
              </a:spcAft>
              <a:buSzPts val="1000"/>
              <a:buNone/>
              <a:tabLst>
                <a:tab pos="457200" algn="l"/>
              </a:tabLs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Đào tạo giảng viên chuyên ngành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a:lnSpc>
                <a:spcPct val="107000"/>
              </a:lnSpc>
              <a:spcAft>
                <a:spcPts val="800"/>
              </a:spcAft>
              <a:buSzPts val="1000"/>
              <a:buNone/>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Tổ chức các khóa đào tạo, bồi dưỡng cho giảng viên về chuyên môn và kỹ năng giảng dạy trong lĩnh vực chế biến khoáng sản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đất hiếm và KS chiến lược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a:lnSpc>
                <a:spcPct val="107000"/>
              </a:lnSpc>
              <a:spcAft>
                <a:spcPts val="800"/>
              </a:spcAft>
              <a:buSzPts val="1000"/>
              <a:buNone/>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Tăng cường công tác NCKH và trao đổi học thuật nhằm nâng cao trình độ chuyên môn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9013"/>
          <a:stretch/>
        </p:blipFill>
        <p:spPr>
          <a:xfrm>
            <a:off x="6322022" y="3821374"/>
            <a:ext cx="5829034" cy="302297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023" y="984961"/>
            <a:ext cx="5812392" cy="2808027"/>
          </a:xfrm>
          <a:prstGeom prst="rect">
            <a:avLst/>
          </a:prstGeom>
        </p:spPr>
      </p:pic>
    </p:spTree>
    <p:extLst>
      <p:ext uri="{BB962C8B-B14F-4D97-AF65-F5344CB8AC3E}">
        <p14:creationId xmlns:p14="http://schemas.microsoft.com/office/powerpoint/2010/main" val="1641029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2B44D-7865-6246-4EBF-B0BC5AE7E1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0B316-62A0-3FB3-06D0-21173386AB39}"/>
              </a:ext>
            </a:extLst>
          </p:cNvPr>
          <p:cNvSpPr>
            <a:spLocks noGrp="1"/>
          </p:cNvSpPr>
          <p:nvPr>
            <p:ph type="title"/>
          </p:nvPr>
        </p:nvSpPr>
        <p:spPr>
          <a:xfrm>
            <a:off x="838200" y="201352"/>
            <a:ext cx="10515600" cy="999651"/>
          </a:xfrm>
        </p:spPr>
        <p:txBody>
          <a:bodyPr>
            <a:normAutofit/>
          </a:bodyPr>
          <a:lstStyle/>
          <a:p>
            <a:pPr algn="just"/>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giải pháp </a:t>
            </a:r>
            <a:r>
              <a:rPr lang="en-US" sz="3600" b="1" dirty="0" err="1">
                <a:solidFill>
                  <a:srgbClr val="FF0000"/>
                </a:solidFill>
                <a:latin typeface="Times New Roman" panose="02020603050405020304" pitchFamily="18" charset="0"/>
                <a:cs typeface="Times New Roman" panose="02020603050405020304" pitchFamily="18" charset="0"/>
              </a:rPr>
              <a:t>cụ</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DEAD41-4B1B-1A93-DECB-B7589E4ACBDA}"/>
              </a:ext>
            </a:extLst>
          </p:cNvPr>
          <p:cNvSpPr>
            <a:spLocks noGrp="1"/>
          </p:cNvSpPr>
          <p:nvPr>
            <p:ph idx="1"/>
          </p:nvPr>
        </p:nvSpPr>
        <p:spPr>
          <a:xfrm>
            <a:off x="838200" y="1364776"/>
            <a:ext cx="10632744" cy="4974609"/>
          </a:xfrm>
        </p:spPr>
        <p:txBody>
          <a:bodyPr>
            <a:normAutofit fontScale="85000" lnSpcReduction="10000"/>
          </a:bodyPr>
          <a:lstStyle/>
          <a:p>
            <a:pPr marL="0" indent="0" algn="just">
              <a:lnSpc>
                <a:spcPct val="120000"/>
              </a:lnSpc>
              <a:buNone/>
            </a:pPr>
            <a:r>
              <a:rPr lang="en-US" b="1" dirty="0">
                <a:latin typeface="Times New Roman" panose="02020603050405020304" pitchFamily="18" charset="0"/>
                <a:cs typeface="Times New Roman" panose="02020603050405020304" pitchFamily="18" charset="0"/>
              </a:rPr>
              <a:t>1. </a:t>
            </a:r>
            <a:r>
              <a:rPr lang="vi-VN" b="1" dirty="0">
                <a:latin typeface="Times New Roman" panose="02020603050405020304" pitchFamily="18" charset="0"/>
                <a:cs typeface="Times New Roman" panose="02020603050405020304" pitchFamily="18" charset="0"/>
              </a:rPr>
              <a:t>Tăng cường đầu tư cho đào tạo, nghiên cứu ứng dụng theo hướng chuyên môn cao:</a:t>
            </a:r>
            <a:r>
              <a:rPr lang="vi-VN" dirty="0">
                <a:latin typeface="Times New Roman" panose="02020603050405020304" pitchFamily="18" charset="0"/>
                <a:cs typeface="Times New Roman" panose="02020603050405020304" pitchFamily="18" charset="0"/>
              </a:rPr>
              <a:t> thành lập các trung tâm đào tạo, phòng thí nghiệm thực hành ngay sát mỏ khai thác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chế </a:t>
            </a:r>
            <a:r>
              <a:rPr lang="en-US" dirty="0" err="1">
                <a:latin typeface="Times New Roman" panose="02020603050405020304" pitchFamily="18" charset="0"/>
                <a:cs typeface="Times New Roman" panose="02020603050405020304" pitchFamily="18" charset="0"/>
              </a:rPr>
              <a:t>biến</a:t>
            </a:r>
            <a:r>
              <a:rPr lang="vi-VN" dirty="0">
                <a:latin typeface="Times New Roman" panose="02020603050405020304" pitchFamily="18" charset="0"/>
                <a:cs typeface="Times New Roman" panose="02020603050405020304" pitchFamily="18" charset="0"/>
              </a:rPr>
              <a:t>, gắn chặt lý thuyết với thực hành.</a:t>
            </a:r>
            <a:endParaRPr lang="en-US" dirty="0">
              <a:latin typeface="Times New Roman" panose="02020603050405020304" pitchFamily="18" charset="0"/>
              <a:cs typeface="Times New Roman" panose="02020603050405020304" pitchFamily="18" charset="0"/>
            </a:endParaRPr>
          </a:p>
          <a:p>
            <a:pPr marL="0" indent="0" algn="just">
              <a:lnSpc>
                <a:spcPct val="120000"/>
              </a:lnSpc>
              <a:buNone/>
            </a:pPr>
            <a:r>
              <a:rPr lang="en-US" b="1" dirty="0">
                <a:latin typeface="Times New Roman" panose="02020603050405020304" pitchFamily="18" charset="0"/>
                <a:cs typeface="Times New Roman" panose="02020603050405020304" pitchFamily="18" charset="0"/>
              </a:rPr>
              <a:t>2. </a:t>
            </a:r>
            <a:r>
              <a:rPr lang="vi-VN" b="1" dirty="0">
                <a:latin typeface="Times New Roman" panose="02020603050405020304" pitchFamily="18" charset="0"/>
                <a:cs typeface="Times New Roman" panose="02020603050405020304" pitchFamily="18" charset="0"/>
              </a:rPr>
              <a:t>Thúc đẩy hợp tác quốc tế: </a:t>
            </a:r>
            <a:r>
              <a:rPr lang="vi-VN" dirty="0">
                <a:latin typeface="Times New Roman" panose="02020603050405020304" pitchFamily="18" charset="0"/>
                <a:cs typeface="Times New Roman" panose="02020603050405020304" pitchFamily="18" charset="0"/>
              </a:rPr>
              <a:t>mời chuyên gia nước ngoài, liên kết đào tạo cùng các trường đại học – viện nghiên cứu nước ngoài để tr</a:t>
            </a:r>
            <a:r>
              <a:rPr lang="en-US" dirty="0" err="1">
                <a:latin typeface="Times New Roman" panose="02020603050405020304" pitchFamily="18" charset="0"/>
                <a:cs typeface="Times New Roman" panose="02020603050405020304" pitchFamily="18" charset="0"/>
              </a:rPr>
              <a:t>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vi-VN" dirty="0">
                <a:latin typeface="Times New Roman" panose="02020603050405020304" pitchFamily="18" charset="0"/>
                <a:cs typeface="Times New Roman" panose="02020603050405020304" pitchFamily="18" charset="0"/>
              </a:rPr>
              <a:t> công nghệ mới.</a:t>
            </a:r>
            <a:endParaRPr lang="en-US" dirty="0">
              <a:latin typeface="Times New Roman" panose="02020603050405020304" pitchFamily="18" charset="0"/>
              <a:cs typeface="Times New Roman" panose="02020603050405020304" pitchFamily="18" charset="0"/>
            </a:endParaRPr>
          </a:p>
          <a:p>
            <a:pPr marL="0" indent="0" algn="just">
              <a:lnSpc>
                <a:spcPct val="120000"/>
              </a:lnSpc>
              <a:buNone/>
            </a:pPr>
            <a:r>
              <a:rPr lang="en-US" b="1" dirty="0">
                <a:latin typeface="Times New Roman" panose="02020603050405020304" pitchFamily="18" charset="0"/>
                <a:cs typeface="Times New Roman" panose="02020603050405020304" pitchFamily="18" charset="0"/>
              </a:rPr>
              <a:t>3. </a:t>
            </a:r>
            <a:r>
              <a:rPr lang="vi-VN" b="1" dirty="0">
                <a:latin typeface="Times New Roman" panose="02020603050405020304" pitchFamily="18" charset="0"/>
                <a:cs typeface="Times New Roman" panose="02020603050405020304" pitchFamily="18" charset="0"/>
              </a:rPr>
              <a:t>Chính sách đãi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hút</a:t>
            </a:r>
            <a:r>
              <a:rPr lang="vi-VN" b="1" dirty="0">
                <a:latin typeface="Times New Roman" panose="02020603050405020304" pitchFamily="18" charset="0"/>
                <a:cs typeface="Times New Roman" panose="02020603050405020304" pitchFamily="18" charset="0"/>
              </a:rPr>
              <a:t> nhân lực: </a:t>
            </a:r>
            <a:r>
              <a:rPr lang="vi-VN" dirty="0">
                <a:latin typeface="Times New Roman" panose="02020603050405020304" pitchFamily="18" charset="0"/>
                <a:cs typeface="Times New Roman" panose="02020603050405020304" pitchFamily="18" charset="0"/>
              </a:rPr>
              <a:t>có các chương trình học bổng, điều chỉnh đãi ngộ để thu hút nhân tài trong ngành chế biến khoáng sản chiến lược.</a:t>
            </a:r>
            <a:endParaRPr lang="en-US" dirty="0">
              <a:latin typeface="Times New Roman" panose="02020603050405020304" pitchFamily="18" charset="0"/>
              <a:cs typeface="Times New Roman" panose="02020603050405020304" pitchFamily="18" charset="0"/>
            </a:endParaRPr>
          </a:p>
          <a:p>
            <a:pPr marL="0" indent="0" algn="just">
              <a:lnSpc>
                <a:spcPct val="120000"/>
              </a:lnSpc>
              <a:buNone/>
            </a:pPr>
            <a:r>
              <a:rPr lang="en-US" b="1" dirty="0">
                <a:latin typeface="Times New Roman" panose="02020603050405020304" pitchFamily="18" charset="0"/>
                <a:cs typeface="Times New Roman" panose="02020603050405020304" pitchFamily="18" charset="0"/>
              </a:rPr>
              <a:t>4. </a:t>
            </a:r>
            <a:r>
              <a:rPr lang="vi-VN" b="1" dirty="0">
                <a:latin typeface="Times New Roman" panose="02020603050405020304" pitchFamily="18" charset="0"/>
                <a:cs typeface="Times New Roman" panose="02020603050405020304" pitchFamily="18" charset="0"/>
              </a:rPr>
              <a:t>Khuyến khích doanh nghiệp đầu tư dây chuyền chế biến sâu: </a:t>
            </a:r>
            <a:r>
              <a:rPr lang="vi-VN" dirty="0">
                <a:latin typeface="Times New Roman" panose="02020603050405020304" pitchFamily="18" charset="0"/>
                <a:cs typeface="Times New Roman" panose="02020603050405020304" pitchFamily="18" charset="0"/>
              </a:rPr>
              <a:t>kết hợp với ngân sách và khuyến khích đầu tư tư nhân để hiện đại hóa công nghệ, nâng cao kỹ năng </a:t>
            </a:r>
            <a:r>
              <a:rPr lang="en-US" dirty="0" err="1">
                <a:latin typeface="Times New Roman" panose="02020603050405020304" pitchFamily="18" charset="0"/>
                <a:cs typeface="Times New Roman" panose="02020603050405020304" pitchFamily="18" charset="0"/>
              </a:rPr>
              <a:t>nghề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95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2B44D-7865-6246-4EBF-B0BC5AE7E1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0B316-62A0-3FB3-06D0-21173386AB39}"/>
              </a:ext>
            </a:extLst>
          </p:cNvPr>
          <p:cNvSpPr>
            <a:spLocks noGrp="1"/>
          </p:cNvSpPr>
          <p:nvPr>
            <p:ph type="title"/>
          </p:nvPr>
        </p:nvSpPr>
        <p:spPr>
          <a:xfrm>
            <a:off x="838200" y="201352"/>
            <a:ext cx="10515600" cy="999651"/>
          </a:xfrm>
        </p:spPr>
        <p:txBody>
          <a:bodyPr>
            <a:normAutofit/>
          </a:bodyPr>
          <a:lstStyle/>
          <a:p>
            <a:pPr algn="just"/>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giải pháp </a:t>
            </a:r>
            <a:r>
              <a:rPr lang="en-US" sz="3600" b="1" dirty="0" err="1">
                <a:solidFill>
                  <a:srgbClr val="FF0000"/>
                </a:solidFill>
                <a:latin typeface="Times New Roman" panose="02020603050405020304" pitchFamily="18" charset="0"/>
                <a:cs typeface="Times New Roman" panose="02020603050405020304" pitchFamily="18" charset="0"/>
              </a:rPr>
              <a:t>cụ</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DEAD41-4B1B-1A93-DECB-B7589E4ACBDA}"/>
              </a:ext>
            </a:extLst>
          </p:cNvPr>
          <p:cNvSpPr>
            <a:spLocks noGrp="1"/>
          </p:cNvSpPr>
          <p:nvPr>
            <p:ph idx="1"/>
          </p:nvPr>
        </p:nvSpPr>
        <p:spPr>
          <a:xfrm>
            <a:off x="838200" y="1364776"/>
            <a:ext cx="10515600" cy="4974609"/>
          </a:xfrm>
        </p:spPr>
        <p:txBody>
          <a:bodyPr>
            <a:normAutofit/>
          </a:bodyPr>
          <a:lstStyle/>
          <a:p>
            <a:pPr marL="0" indent="0" algn="just">
              <a:lnSpc>
                <a:spcPct val="120000"/>
              </a:lnSpc>
              <a:spcBef>
                <a:spcPts val="0"/>
              </a:spcBef>
              <a:buNone/>
            </a:pPr>
            <a:r>
              <a:rPr lang="en-US" b="1" dirty="0">
                <a:latin typeface="Times New Roman" panose="02020603050405020304" pitchFamily="18" charset="0"/>
                <a:cs typeface="Times New Roman" panose="02020603050405020304" pitchFamily="18" charset="0"/>
              </a:rPr>
              <a:t>Ngoài ra </a:t>
            </a:r>
            <a:r>
              <a:rPr lang="en-US" b="1" dirty="0" err="1">
                <a:latin typeface="Times New Roman" panose="02020603050405020304" pitchFamily="18" charset="0"/>
                <a:cs typeface="Times New Roman" panose="02020603050405020304" pitchFamily="18" charset="0"/>
              </a:rPr>
              <a:t>cũng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cần</a:t>
            </a:r>
            <a:r>
              <a:rPr lang="en-US" b="1" dirty="0">
                <a:latin typeface="Times New Roman" panose="02020603050405020304" pitchFamily="18" charset="0"/>
                <a:cs typeface="Times New Roman" panose="02020603050405020304" pitchFamily="18" charset="0"/>
              </a:rPr>
              <a:t> có những giải pháp để để tăng cường công tác đầu tư phát triển lĩnh vực chế biến đất hiếm bằng những chính sách chung như: </a:t>
            </a:r>
          </a:p>
          <a:p>
            <a:r>
              <a:rPr lang="vi-VN" sz="2400" dirty="0">
                <a:latin typeface="Times New Roman" panose="02020603050405020304" pitchFamily="18" charset="0"/>
                <a:cs typeface="Times New Roman" panose="02020603050405020304" pitchFamily="18" charset="0"/>
              </a:rPr>
              <a:t>Hoàn thiện chính sách pháp lý: cấm xuất khẩu thô, ưu đãi chế biến sâu</a:t>
            </a:r>
          </a:p>
          <a:p>
            <a:r>
              <a:rPr lang="vi-VN" sz="2400" dirty="0">
                <a:latin typeface="Times New Roman" panose="02020603050405020304" pitchFamily="18" charset="0"/>
                <a:cs typeface="Times New Roman" panose="02020603050405020304" pitchFamily="18" charset="0"/>
              </a:rPr>
              <a:t>Đầu tư </a:t>
            </a:r>
            <a:r>
              <a:rPr lang="vi-VN" sz="2400" dirty="0" err="1">
                <a:latin typeface="Times New Roman" panose="02020603050405020304" pitchFamily="18" charset="0"/>
                <a:cs typeface="Times New Roman" panose="02020603050405020304" pitchFamily="18" charset="0"/>
              </a:rPr>
              <a:t>pilot</a:t>
            </a:r>
            <a:r>
              <a:rPr lang="vi-VN" sz="2400" dirty="0">
                <a:latin typeface="Times New Roman" panose="02020603050405020304" pitchFamily="18" charset="0"/>
                <a:cs typeface="Times New Roman" panose="02020603050405020304" pitchFamily="18" charset="0"/>
              </a:rPr>
              <a:t>, nhà máy chế biến và hạ tầng khu công nghiệp đất hiếm</a:t>
            </a:r>
          </a:p>
          <a:p>
            <a:r>
              <a:rPr lang="vi-VN" sz="2400" dirty="0">
                <a:latin typeface="Times New Roman" panose="02020603050405020304" pitchFamily="18" charset="0"/>
                <a:cs typeface="Times New Roman" panose="02020603050405020304" pitchFamily="18" charset="0"/>
              </a:rPr>
              <a:t>Hợp tác quốc tế về công nghệ chiết tách, tinh luyện.</a:t>
            </a:r>
          </a:p>
          <a:p>
            <a:r>
              <a:rPr lang="vi-VN" sz="2400" dirty="0">
                <a:latin typeface="Times New Roman" panose="02020603050405020304" pitchFamily="18" charset="0"/>
                <a:cs typeface="Times New Roman" panose="02020603050405020304" pitchFamily="18" charset="0"/>
              </a:rPr>
              <a:t>Kêu gọi đầu tư vào sản phẩm ứng dụng: nam châm, pin, vật liệu quang học</a:t>
            </a:r>
          </a:p>
          <a:p>
            <a:r>
              <a:rPr lang="vi-VN" sz="2400" dirty="0">
                <a:latin typeface="Times New Roman" panose="02020603050405020304" pitchFamily="18" charset="0"/>
                <a:cs typeface="Times New Roman" panose="02020603050405020304" pitchFamily="18" charset="0"/>
              </a:rPr>
              <a:t>Tăng cường giám sát môi trường và tiêu chuẩn xanh trong khai thác</a:t>
            </a:r>
          </a:p>
          <a:p>
            <a:pPr marL="0" indent="0" algn="just">
              <a:lnSpc>
                <a:spcPct val="120000"/>
              </a:lnSpc>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412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B5A2-81EA-6070-3CAF-099FA40D8B10}"/>
              </a:ext>
            </a:extLst>
          </p:cNvPr>
          <p:cNvSpPr>
            <a:spLocks noGrp="1"/>
          </p:cNvSpPr>
          <p:nvPr>
            <p:ph type="title"/>
          </p:nvPr>
        </p:nvSpPr>
        <p:spPr>
          <a:xfrm>
            <a:off x="838200" y="365125"/>
            <a:ext cx="10515600" cy="1020123"/>
          </a:xfrm>
        </p:spPr>
        <p:txBody>
          <a:bodyPr>
            <a:normAutofit/>
          </a:bodyPr>
          <a:lstStyle/>
          <a:p>
            <a:r>
              <a:rPr lang="en-US" sz="3600" b="1" dirty="0" err="1">
                <a:solidFill>
                  <a:srgbClr val="FF0000"/>
                </a:solidFill>
                <a:latin typeface="Times New Roman" panose="02020603050405020304" pitchFamily="18" charset="0"/>
                <a:cs typeface="Times New Roman" panose="02020603050405020304" pitchFamily="18" charset="0"/>
              </a:rPr>
              <a:t>Kết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luận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A1ED90-EEE6-4860-4F8D-65181FD951DF}"/>
              </a:ext>
            </a:extLst>
          </p:cNvPr>
          <p:cNvSpPr>
            <a:spLocks noGrp="1"/>
          </p:cNvSpPr>
          <p:nvPr>
            <p:ph idx="1"/>
          </p:nvPr>
        </p:nvSpPr>
        <p:spPr>
          <a:xfrm>
            <a:off x="838200" y="1549021"/>
            <a:ext cx="10515600" cy="4627942"/>
          </a:xfrm>
        </p:spPr>
        <p:txBody>
          <a:bodyPr>
            <a:normAutofit fontScale="85000" lnSpcReduction="20000"/>
          </a:bodyPr>
          <a:lstStyle/>
          <a:p>
            <a:pPr marL="0" marR="0" indent="0" algn="just">
              <a:lnSpc>
                <a:spcPct val="107000"/>
              </a:lnSpc>
              <a:spcAft>
                <a:spcPts val="80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Việc phát triển nguồn nhân lực chất lượng cao cho ngành chế biến đất hiếm và khoáng sản chiến lược là yếu tố quyết định để VN có thể tận dụng tối đa tiềm năng tài nguyên, thúc đẩy công nghiệp chế biến sâu và nâng cao giá trị gia tăng trong chuỗi cung ứng toàn cầu.</a:t>
            </a:r>
          </a:p>
          <a:p>
            <a:pPr marL="0" marR="0" indent="0" algn="just">
              <a:lnSpc>
                <a:spcPct val="107000"/>
              </a:lnSpc>
              <a:spcAft>
                <a:spcPts val="800"/>
              </a:spcAft>
              <a:buNone/>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07000"/>
              </a:lnSpc>
              <a:spcAft>
                <a:spcPts val="800"/>
              </a:spcAft>
              <a:buNone/>
            </a:pPr>
            <a:r>
              <a:rPr lang="en-US" sz="3500" b="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5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35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R="0" algn="just">
              <a:lnSpc>
                <a:spcPct val="107000"/>
              </a:lnSpc>
              <a:spcBef>
                <a:spcPts val="600"/>
              </a:spcBef>
              <a:spcAft>
                <a:spcPts val="600"/>
              </a:spcAft>
              <a:buFontTx/>
              <a:buChar char="-"/>
            </a:pPr>
            <a:r>
              <a:rPr lang="vi-VN" b="1"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Phát triển chương trình đào tạo chuyên sâu, gắn lý thuyết với thực hành;</a:t>
            </a:r>
            <a:endParaRPr lang="en-US" b="1"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07000"/>
              </a:lnSpc>
              <a:spcBef>
                <a:spcPts val="600"/>
              </a:spcBef>
              <a:spcAft>
                <a:spcPts val="600"/>
              </a:spcAft>
              <a:buFontTx/>
              <a:buChar char="-"/>
            </a:pPr>
            <a:r>
              <a:rPr lang="vi-VN" b="1"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Tăng cường đầu tư cho cơ sở vật chất đào tạo và nghiên cứu;</a:t>
            </a:r>
            <a:endParaRPr lang="en-US" b="1"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07000"/>
              </a:lnSpc>
              <a:spcBef>
                <a:spcPts val="600"/>
              </a:spcBef>
              <a:spcAft>
                <a:spcPts val="600"/>
              </a:spcAft>
              <a:buFontTx/>
              <a:buChar char="-"/>
            </a:pPr>
            <a:r>
              <a:rPr lang="vi-VN" b="1"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Thu hút và đãi ngộ nguồn nhân lực chất lượng cao trong và ngoài nước;</a:t>
            </a:r>
            <a:endParaRPr lang="en-US" b="1"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07000"/>
              </a:lnSpc>
              <a:spcBef>
                <a:spcPts val="600"/>
              </a:spcBef>
              <a:spcAft>
                <a:spcPts val="600"/>
              </a:spcAft>
              <a:buFontTx/>
              <a:buChar char="-"/>
            </a:pPr>
            <a:r>
              <a:rPr lang="vi-VN" b="1"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Mở rộng hợp tác quốc tế trong đào tạo và chuyển giao công nghệ.</a:t>
            </a:r>
            <a:endParaRPr lang="en-US" b="1"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68851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4F29C-7D72-D3C7-3305-0AAE629CBE9F}"/>
              </a:ext>
            </a:extLst>
          </p:cNvPr>
          <p:cNvSpPr>
            <a:spLocks noGrp="1"/>
          </p:cNvSpPr>
          <p:nvPr>
            <p:ph idx="1"/>
          </p:nvPr>
        </p:nvSpPr>
        <p:spPr>
          <a:xfrm>
            <a:off x="838200" y="812042"/>
            <a:ext cx="10503090" cy="5364921"/>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400" b="1" dirty="0">
                <a:solidFill>
                  <a:srgbClr val="C00000"/>
                </a:solidFill>
                <a:latin typeface="Cambria" panose="02040503050406030204" pitchFamily="18" charset="0"/>
                <a:ea typeface="Cambria" panose="02040503050406030204" pitchFamily="18" charset="0"/>
              </a:rPr>
              <a:t>Trân </a:t>
            </a:r>
            <a:r>
              <a:rPr lang="en-US" sz="4400" b="1" dirty="0" err="1">
                <a:solidFill>
                  <a:srgbClr val="C00000"/>
                </a:solidFill>
                <a:latin typeface="Cambria" panose="02040503050406030204" pitchFamily="18" charset="0"/>
                <a:ea typeface="Cambria" panose="02040503050406030204" pitchFamily="18" charset="0"/>
              </a:rPr>
              <a:t>trọng</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cảm</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ơn</a:t>
            </a:r>
            <a:r>
              <a:rPr lang="en-US" sz="4400" b="1" dirty="0">
                <a:solidFill>
                  <a:srgbClr val="C00000"/>
                </a:solidFill>
                <a:latin typeface="Cambria" panose="02040503050406030204" pitchFamily="18" charset="0"/>
                <a:ea typeface="Cambria" panose="02040503050406030204" pitchFamily="18" charset="0"/>
              </a:rPr>
              <a:t> !</a:t>
            </a:r>
          </a:p>
          <a:p>
            <a:pPr marL="0" indent="0" algn="ctr">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1211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10515600" cy="1226585"/>
          </a:xfrm>
        </p:spPr>
        <p:txBody>
          <a:bodyPr/>
          <a:lstStyle/>
          <a:p>
            <a:r>
              <a:rPr lang="en-US" b="1" dirty="0">
                <a:solidFill>
                  <a:srgbClr val="FF0000"/>
                </a:solidFill>
                <a:latin typeface="Times New Roman" panose="02020603050405020304" pitchFamily="18" charset="0"/>
                <a:ea typeface="Times New Roman" panose="02020603050405020304" pitchFamily="18" charset="0"/>
              </a:rPr>
              <a:t>Đặt vấn đề</a:t>
            </a:r>
            <a:endParaRPr lang="vi-V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2406425"/>
              </p:ext>
            </p:extLst>
          </p:nvPr>
        </p:nvGraphicFramePr>
        <p:xfrm>
          <a:off x="3433476" y="842998"/>
          <a:ext cx="66675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
          <p:cNvSpPr>
            <a:spLocks noChangeArrowheads="1"/>
          </p:cNvSpPr>
          <p:nvPr/>
        </p:nvSpPr>
        <p:spPr bwMode="auto">
          <a:xfrm>
            <a:off x="7262526" y="897339"/>
            <a:ext cx="40693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vi-VN" altLang="vi-VN" sz="1600" i="0" u="none" strike="noStrike" cap="none" normalizeH="0" baseline="0" dirty="0">
                <a:ln>
                  <a:noFill/>
                </a:ln>
                <a:solidFill>
                  <a:schemeClr val="tx1"/>
                </a:solidFill>
                <a:effectLst/>
                <a:latin typeface="+mj-lt"/>
              </a:rPr>
              <a:t>Nam châm siêu mạnh (</a:t>
            </a:r>
            <a:r>
              <a:rPr kumimoji="0" lang="vi-VN" altLang="vi-VN" sz="1600" i="0" u="none" strike="noStrike" cap="none" normalizeH="0" baseline="0" dirty="0" err="1">
                <a:ln>
                  <a:noFill/>
                </a:ln>
                <a:solidFill>
                  <a:schemeClr val="tx1"/>
                </a:solidFill>
                <a:effectLst/>
                <a:latin typeface="+mj-lt"/>
              </a:rPr>
              <a:t>NdFeB</a:t>
            </a:r>
            <a:r>
              <a:rPr kumimoji="0" lang="vi-VN" altLang="vi-VN" sz="1600" i="0" u="none" strike="noStrike" cap="none" normalizeH="0" baseline="0" dirty="0">
                <a:ln>
                  <a:noFill/>
                </a:ln>
                <a:solidFill>
                  <a:schemeClr val="tx1"/>
                </a:solidFill>
                <a:effectLst/>
                <a:latin typeface="+mj-lt"/>
              </a:rPr>
              <a:t>) → dùng trong xe điện, </a:t>
            </a:r>
            <a:r>
              <a:rPr kumimoji="0" lang="vi-VN" altLang="vi-VN" sz="1600" i="0" u="none" strike="noStrike" cap="none" normalizeH="0" baseline="0" dirty="0" err="1">
                <a:ln>
                  <a:noFill/>
                </a:ln>
                <a:solidFill>
                  <a:schemeClr val="tx1"/>
                </a:solidFill>
                <a:effectLst/>
                <a:latin typeface="+mj-lt"/>
              </a:rPr>
              <a:t>tuabin</a:t>
            </a:r>
            <a:r>
              <a:rPr kumimoji="0" lang="vi-VN" altLang="vi-VN" sz="1600" i="0" u="none" strike="noStrike" cap="none" normalizeH="0" baseline="0" dirty="0">
                <a:ln>
                  <a:noFill/>
                </a:ln>
                <a:solidFill>
                  <a:schemeClr val="tx1"/>
                </a:solidFill>
                <a:effectLst/>
                <a:latin typeface="+mj-lt"/>
              </a:rPr>
              <a:t> gió</a:t>
            </a:r>
          </a:p>
          <a:p>
            <a:pPr lvl="0" eaLnBrk="0" fontAlgn="base" hangingPunct="0">
              <a:spcBef>
                <a:spcPct val="0"/>
              </a:spcBef>
              <a:spcAft>
                <a:spcPct val="0"/>
              </a:spcAft>
              <a:buFontTx/>
              <a:buChar char="•"/>
            </a:pPr>
            <a:r>
              <a:rPr lang="vi-VN" sz="1600" dirty="0">
                <a:latin typeface="+mj-lt"/>
              </a:rPr>
              <a:t>Vật liệu quang điện, </a:t>
            </a:r>
            <a:r>
              <a:rPr lang="vi-VN" sz="1600" dirty="0" err="1">
                <a:latin typeface="+mj-lt"/>
              </a:rPr>
              <a:t>laser</a:t>
            </a:r>
            <a:r>
              <a:rPr lang="vi-VN" sz="1600" dirty="0">
                <a:latin typeface="+mj-lt"/>
              </a:rPr>
              <a:t>, vật liệu siêu dẫn</a:t>
            </a:r>
            <a:endParaRPr kumimoji="0" lang="vi-VN" altLang="vi-VN" sz="1600" i="0" u="none" strike="noStrike" cap="none" normalizeH="0" baseline="0" dirty="0">
              <a:ln>
                <a:noFill/>
              </a:ln>
              <a:solidFill>
                <a:schemeClr val="tx1"/>
              </a:solidFill>
              <a:effectLst/>
              <a:latin typeface="+mj-lt"/>
            </a:endParaRPr>
          </a:p>
        </p:txBody>
      </p:sp>
      <p:sp>
        <p:nvSpPr>
          <p:cNvPr id="6" name="Rectangle 5"/>
          <p:cNvSpPr/>
          <p:nvPr/>
        </p:nvSpPr>
        <p:spPr>
          <a:xfrm>
            <a:off x="8137685" y="3558971"/>
            <a:ext cx="4054315" cy="830997"/>
          </a:xfrm>
          <a:prstGeom prst="rect">
            <a:avLst/>
          </a:prstGeom>
        </p:spPr>
        <p:txBody>
          <a:bodyPr wrap="none">
            <a:spAutoFit/>
          </a:bodyPr>
          <a:lstStyle/>
          <a:p>
            <a:pPr marL="285750" indent="-285750">
              <a:buFontTx/>
              <a:buChar char="-"/>
            </a:pPr>
            <a:r>
              <a:rPr lang="vi-VN" sz="1600" dirty="0" err="1">
                <a:latin typeface="+mj-lt"/>
              </a:rPr>
              <a:t>Radar</a:t>
            </a:r>
            <a:r>
              <a:rPr lang="vi-VN" sz="1600" dirty="0">
                <a:latin typeface="+mj-lt"/>
              </a:rPr>
              <a:t>, tên lửa, kính nhìn đêm</a:t>
            </a:r>
          </a:p>
          <a:p>
            <a:pPr marL="285750" indent="-285750">
              <a:buFontTx/>
              <a:buChar char="-"/>
            </a:pPr>
            <a:r>
              <a:rPr lang="vi-VN" sz="1600" dirty="0">
                <a:latin typeface="+mj-lt"/>
              </a:rPr>
              <a:t>Vật tư cho máy bay chiến đấu, </a:t>
            </a:r>
            <a:r>
              <a:rPr lang="vi-VN" sz="1600" dirty="0" err="1">
                <a:latin typeface="+mj-lt"/>
              </a:rPr>
              <a:t>tầu</a:t>
            </a:r>
            <a:r>
              <a:rPr lang="vi-VN" sz="1600" dirty="0">
                <a:latin typeface="+mj-lt"/>
              </a:rPr>
              <a:t> ngầm,…</a:t>
            </a:r>
          </a:p>
          <a:p>
            <a:pPr marL="285750" indent="-285750">
              <a:buFontTx/>
              <a:buChar char="-"/>
            </a:pPr>
            <a:r>
              <a:rPr lang="vi-VN" sz="1600" dirty="0">
                <a:latin typeface="+mj-lt"/>
              </a:rPr>
              <a:t>Tên lửa dẫn đường, cảm biến hồng ngoại</a:t>
            </a:r>
          </a:p>
        </p:txBody>
      </p:sp>
      <p:sp>
        <p:nvSpPr>
          <p:cNvPr id="7" name="Rectangle 6"/>
          <p:cNvSpPr/>
          <p:nvPr/>
        </p:nvSpPr>
        <p:spPr>
          <a:xfrm>
            <a:off x="3432518" y="3558971"/>
            <a:ext cx="3171061" cy="584775"/>
          </a:xfrm>
          <a:prstGeom prst="rect">
            <a:avLst/>
          </a:prstGeom>
        </p:spPr>
        <p:txBody>
          <a:bodyPr wrap="none">
            <a:spAutoFit/>
          </a:bodyPr>
          <a:lstStyle/>
          <a:p>
            <a:pPr marL="285750" indent="-285750">
              <a:buFontTx/>
              <a:buChar char="-"/>
            </a:pPr>
            <a:r>
              <a:rPr lang="vi-VN" sz="1600" dirty="0">
                <a:solidFill>
                  <a:srgbClr val="333333"/>
                </a:solidFill>
                <a:latin typeface="+mj-lt"/>
              </a:rPr>
              <a:t>Máy MRI, máy chụp X-quang…</a:t>
            </a:r>
          </a:p>
          <a:p>
            <a:pPr marL="285750" indent="-285750">
              <a:buFontTx/>
              <a:buChar char="-"/>
            </a:pPr>
            <a:r>
              <a:rPr lang="vi-VN" sz="1600" dirty="0">
                <a:solidFill>
                  <a:srgbClr val="333333"/>
                </a:solidFill>
                <a:latin typeface="+mj-lt"/>
              </a:rPr>
              <a:t>Thiết bị điều trị ung thư,…</a:t>
            </a:r>
            <a:endParaRPr lang="vi-VN" sz="1600" dirty="0">
              <a:latin typeface="+mj-lt"/>
            </a:endParaRPr>
          </a:p>
        </p:txBody>
      </p:sp>
      <p:sp>
        <p:nvSpPr>
          <p:cNvPr id="8" name="Rectangle 7"/>
          <p:cNvSpPr/>
          <p:nvPr/>
        </p:nvSpPr>
        <p:spPr>
          <a:xfrm>
            <a:off x="6503996" y="5284865"/>
            <a:ext cx="4434227" cy="830997"/>
          </a:xfrm>
          <a:prstGeom prst="rect">
            <a:avLst/>
          </a:prstGeom>
        </p:spPr>
        <p:txBody>
          <a:bodyPr wrap="none">
            <a:spAutoFit/>
          </a:bodyPr>
          <a:lstStyle/>
          <a:p>
            <a:pPr eaLnBrk="0" fontAlgn="base" hangingPunct="0">
              <a:spcBef>
                <a:spcPct val="0"/>
              </a:spcBef>
              <a:spcAft>
                <a:spcPct val="0"/>
              </a:spcAft>
              <a:buFontTx/>
              <a:buChar char="•"/>
            </a:pPr>
            <a:r>
              <a:rPr lang="vi-VN" altLang="vi-VN" sz="1600" dirty="0">
                <a:latin typeface="+mj-lt"/>
              </a:rPr>
              <a:t> Pin điện, </a:t>
            </a:r>
            <a:r>
              <a:rPr lang="vi-VN" altLang="vi-VN" sz="1600" dirty="0" err="1">
                <a:latin typeface="+mj-lt"/>
              </a:rPr>
              <a:t>tuabin</a:t>
            </a:r>
            <a:r>
              <a:rPr lang="vi-VN" altLang="vi-VN" sz="1600" dirty="0">
                <a:latin typeface="+mj-lt"/>
              </a:rPr>
              <a:t> gió, pin mặt trời…</a:t>
            </a:r>
          </a:p>
          <a:p>
            <a:pPr lvl="0" eaLnBrk="0" fontAlgn="base" hangingPunct="0">
              <a:spcBef>
                <a:spcPct val="0"/>
              </a:spcBef>
              <a:spcAft>
                <a:spcPct val="0"/>
              </a:spcAft>
              <a:buFontTx/>
              <a:buChar char="•"/>
            </a:pPr>
            <a:r>
              <a:rPr lang="vi-VN" altLang="vi-VN" sz="1600" dirty="0">
                <a:latin typeface="+mj-lt"/>
              </a:rPr>
              <a:t>Thiết bị điện tử dân dụng: </a:t>
            </a:r>
            <a:r>
              <a:rPr lang="vi-VN" altLang="vi-VN" sz="1600" dirty="0" err="1">
                <a:latin typeface="+mj-lt"/>
              </a:rPr>
              <a:t>smartphone</a:t>
            </a:r>
            <a:r>
              <a:rPr lang="vi-VN" altLang="vi-VN" sz="1600" dirty="0">
                <a:latin typeface="+mj-lt"/>
              </a:rPr>
              <a:t>, màn hình,..</a:t>
            </a:r>
          </a:p>
          <a:p>
            <a:pPr lvl="0" eaLnBrk="0" fontAlgn="base" hangingPunct="0">
              <a:spcBef>
                <a:spcPct val="0"/>
              </a:spcBef>
              <a:spcAft>
                <a:spcPct val="0"/>
              </a:spcAft>
              <a:buFontTx/>
              <a:buChar char="•"/>
            </a:pPr>
            <a:r>
              <a:rPr lang="vi-VN" altLang="vi-VN" sz="1600" dirty="0">
                <a:latin typeface="+mj-lt"/>
              </a:rPr>
              <a:t>Xúc tác hóa học,… </a:t>
            </a:r>
          </a:p>
        </p:txBody>
      </p:sp>
      <p:sp>
        <p:nvSpPr>
          <p:cNvPr id="9" name="Rectangle 8"/>
          <p:cNvSpPr/>
          <p:nvPr/>
        </p:nvSpPr>
        <p:spPr>
          <a:xfrm>
            <a:off x="438150" y="1393250"/>
            <a:ext cx="2994368" cy="2397579"/>
          </a:xfrm>
          <a:prstGeom prst="rect">
            <a:avLst/>
          </a:prstGeom>
        </p:spPr>
        <p:txBody>
          <a:bodyPr wrap="square">
            <a:spAutoFit/>
          </a:bodyPr>
          <a:lstStyle/>
          <a:p>
            <a:pPr lvl="0" algn="just">
              <a:lnSpc>
                <a:spcPct val="107000"/>
              </a:lnSpc>
              <a:spcAft>
                <a:spcPts val="800"/>
              </a:spcAft>
              <a:buSzPts val="1000"/>
              <a:tabLst>
                <a:tab pos="4572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Đất hiếm và các khoáng sản chiến lược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như lithium, cobalt, nickel đóng vai trò then chốt trong sản xuất các thiết bị công nghệ cao, năng lượng tái tạo và quốc phòng.</a:t>
            </a:r>
          </a:p>
        </p:txBody>
      </p:sp>
    </p:spTree>
    <p:extLst>
      <p:ext uri="{BB962C8B-B14F-4D97-AF65-F5344CB8AC3E}">
        <p14:creationId xmlns:p14="http://schemas.microsoft.com/office/powerpoint/2010/main" val="106362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1DB48B-93FC-4B40-BA61-C7DC57FAC565}"/>
              </a:ext>
            </a:extLst>
          </p:cNvPr>
          <p:cNvSpPr>
            <a:spLocks noGrp="1"/>
          </p:cNvSpPr>
          <p:nvPr>
            <p:ph idx="1"/>
          </p:nvPr>
        </p:nvSpPr>
        <p:spPr>
          <a:xfrm>
            <a:off x="479878" y="1414471"/>
            <a:ext cx="3567793" cy="3849659"/>
          </a:xfrm>
        </p:spPr>
        <p:txBody>
          <a:bodyPr>
            <a:normAutofit/>
          </a:bodyPr>
          <a:lstStyle/>
          <a:p>
            <a:pPr lvl="0" algn="just">
              <a:lnSpc>
                <a:spcPct val="107000"/>
              </a:lnSpc>
              <a:spcAft>
                <a:spcPts val="800"/>
              </a:spcAft>
              <a:buSzPts val="1000"/>
              <a:buFontTx/>
              <a:buChar char="-"/>
              <a:tabLst>
                <a:tab pos="457200" algn="l"/>
              </a:tabLst>
            </a:pPr>
            <a:r>
              <a:rPr lang="vi-VN" sz="2000" dirty="0">
                <a:latin typeface="Times New Roman" panose="02020603050405020304" pitchFamily="18" charset="0"/>
                <a:ea typeface="Calibri" panose="020F0502020204030204" pitchFamily="34" charset="0"/>
                <a:cs typeface="Times New Roman" panose="02020603050405020304" pitchFamily="18" charset="0"/>
              </a:rPr>
              <a:t>Nguồn cung đất hiếm rất hạn chế, tập trung ở một số quốc gia (Trung Quốc chiếm hơn 60–70% thị phần chế biến).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800"/>
              </a:spcAft>
              <a:buSzPts val="1000"/>
              <a:buFontTx/>
              <a:buChar char="-"/>
              <a:tabLst>
                <a:tab pos="457200" algn="l"/>
              </a:tabLst>
            </a:pPr>
            <a:r>
              <a:rPr lang="vi-VN" sz="2000" dirty="0">
                <a:latin typeface="Times New Roman" panose="02020603050405020304" pitchFamily="18" charset="0"/>
                <a:ea typeface="Calibri" panose="020F0502020204030204" pitchFamily="34" charset="0"/>
                <a:cs typeface="Times New Roman" panose="02020603050405020304" pitchFamily="18" charset="0"/>
              </a:rPr>
              <a:t>Nhiều quốc gia (Mỹ, EU, Nhật, Hàn)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coi đây là khoáng sản chiến lược và xây dựng chuỗi cung ứng riêng biệt để tránh phụ thuộc.</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SzPts val="1000"/>
              <a:buNone/>
              <a:tabLst>
                <a:tab pos="45720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itle 1"/>
          <p:cNvSpPr txBox="1">
            <a:spLocks/>
          </p:cNvSpPr>
          <p:nvPr/>
        </p:nvSpPr>
        <p:spPr>
          <a:xfrm>
            <a:off x="742950" y="0"/>
            <a:ext cx="10515600" cy="12265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FF0000"/>
                </a:solidFill>
                <a:latin typeface="Times New Roman" panose="02020603050405020304" pitchFamily="18" charset="0"/>
                <a:ea typeface="Times New Roman" panose="02020603050405020304" pitchFamily="18" charset="0"/>
              </a:rPr>
              <a:t>Đặt vấn đề</a:t>
            </a:r>
            <a:endParaRPr lang="vi-VN"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6171" y="921784"/>
            <a:ext cx="7445829" cy="4530232"/>
          </a:xfrm>
          <a:prstGeom prst="rect">
            <a:avLst/>
          </a:prstGeom>
        </p:spPr>
      </p:pic>
      <p:sp>
        <p:nvSpPr>
          <p:cNvPr id="5" name="Rectangle 4"/>
          <p:cNvSpPr/>
          <p:nvPr/>
        </p:nvSpPr>
        <p:spPr>
          <a:xfrm>
            <a:off x="1248230" y="6019638"/>
            <a:ext cx="10943770" cy="830997"/>
          </a:xfrm>
          <a:prstGeom prst="rect">
            <a:avLst/>
          </a:prstGeom>
          <a:solidFill>
            <a:schemeClr val="accent6">
              <a:lumMod val="40000"/>
              <a:lumOff val="60000"/>
            </a:schemeClr>
          </a:solidFill>
        </p:spPr>
        <p:txBody>
          <a:bodyPr wrap="square">
            <a:spAutoFit/>
          </a:bodyPr>
          <a:lstStyle/>
          <a:p>
            <a:pPr algn="ctr"/>
            <a:r>
              <a:rPr lang="vi-VN" sz="2400" dirty="0">
                <a:solidFill>
                  <a:srgbClr val="C00000"/>
                </a:solidFill>
              </a:rPr>
              <a:t>Biến động chính trị, thương mại dễ gây gián đoạn chuỗi cung ứng. </a:t>
            </a:r>
          </a:p>
          <a:p>
            <a:pPr algn="ctr"/>
            <a:r>
              <a:rPr lang="vi-VN" sz="2400" dirty="0">
                <a:solidFill>
                  <a:srgbClr val="C00000"/>
                </a:solidFill>
              </a:rPr>
              <a:t>Cần tăng cường năng lực nội tại nhằm chủ động và đa dạng hóa nguồn cung.</a:t>
            </a:r>
          </a:p>
        </p:txBody>
      </p:sp>
      <p:sp>
        <p:nvSpPr>
          <p:cNvPr id="6" name="Right Arrow 5"/>
          <p:cNvSpPr/>
          <p:nvPr/>
        </p:nvSpPr>
        <p:spPr>
          <a:xfrm>
            <a:off x="580572" y="6268666"/>
            <a:ext cx="667658" cy="447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31971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1DB48B-93FC-4B40-BA61-C7DC57FAC565}"/>
              </a:ext>
            </a:extLst>
          </p:cNvPr>
          <p:cNvSpPr>
            <a:spLocks noGrp="1"/>
          </p:cNvSpPr>
          <p:nvPr>
            <p:ph idx="1"/>
          </p:nvPr>
        </p:nvSpPr>
        <p:spPr>
          <a:xfrm>
            <a:off x="742950" y="1226585"/>
            <a:ext cx="3567793" cy="4929351"/>
          </a:xfrm>
        </p:spPr>
        <p:txBody>
          <a:bodyPr>
            <a:normAutofit/>
          </a:bodyPr>
          <a:lstStyle/>
          <a:p>
            <a:pPr marL="0" lvl="0" indent="0" algn="just">
              <a:lnSpc>
                <a:spcPct val="107000"/>
              </a:lnSpc>
              <a:spcAft>
                <a:spcPts val="800"/>
              </a:spcAft>
              <a:buSzPts val="1000"/>
              <a:buNone/>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VN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có trữ lượng đất hiếm lớn (như mỏ Đông Pao,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Yên Phú, Bắc Nậm Xe,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Nam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Nậm Xe</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SzPts val="1000"/>
              <a:buNone/>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VN có </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ơ hội 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Tham gia chuỗi cung ứng toàn cầu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Phát triển ngành công nghiệp chế biến – vật liệu công nghệ cao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Tăng cường vị thế chiến lược khu vực.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4" name="Title 1"/>
          <p:cNvSpPr txBox="1">
            <a:spLocks/>
          </p:cNvSpPr>
          <p:nvPr/>
        </p:nvSpPr>
        <p:spPr>
          <a:xfrm>
            <a:off x="742950" y="0"/>
            <a:ext cx="10515600" cy="12265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FF0000"/>
                </a:solidFill>
                <a:latin typeface="Times New Roman" panose="02020603050405020304" pitchFamily="18" charset="0"/>
                <a:ea typeface="Times New Roman" panose="02020603050405020304" pitchFamily="18" charset="0"/>
              </a:rPr>
              <a:t>Đặt vấn đề</a:t>
            </a:r>
            <a:endParaRPr lang="vi-VN" dirty="0"/>
          </a:p>
        </p:txBody>
      </p:sp>
      <p:sp>
        <p:nvSpPr>
          <p:cNvPr id="6" name="Content Placeholder 2">
            <a:extLst>
              <a:ext uri="{FF2B5EF4-FFF2-40B4-BE49-F238E27FC236}">
                <a16:creationId xmlns:a16="http://schemas.microsoft.com/office/drawing/2014/main" id="{FA524952-1C73-0A81-9BAA-AADFB3D3ABD9}"/>
              </a:ext>
            </a:extLst>
          </p:cNvPr>
          <p:cNvSpPr txBox="1">
            <a:spLocks/>
          </p:cNvSpPr>
          <p:nvPr/>
        </p:nvSpPr>
        <p:spPr>
          <a:xfrm>
            <a:off x="7150100" y="1833813"/>
            <a:ext cx="4889500" cy="2788275"/>
          </a:xfrm>
          <a:prstGeom prst="rect">
            <a:avLst/>
          </a:prstGeom>
          <a:solidFill>
            <a:schemeClr val="accent4">
              <a:lumMod val="60000"/>
              <a:lumOff val="40000"/>
            </a:schemeClr>
          </a:solidFill>
          <a:effectLst>
            <a:innerShdw blurRad="63500" dist="50800" dir="8100000">
              <a:prstClr val="black">
                <a:alpha val="50000"/>
              </a:prstClr>
            </a:innerShdw>
          </a:effectLst>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7000"/>
              </a:lnSpc>
              <a:spcAft>
                <a:spcPts val="800"/>
              </a:spcAft>
              <a:buSzPts val="1000"/>
              <a:buFont typeface="Symbol" panose="05050102010706020507" pitchFamily="18" charset="2"/>
              <a:buChar char=""/>
              <a:tabLst>
                <a:tab pos="457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Thực trạng chế biến đất hiếm hiện nay?</a:t>
            </a:r>
          </a:p>
          <a:p>
            <a:pPr marL="342900" indent="-342900" algn="just">
              <a:lnSpc>
                <a:spcPct val="107000"/>
              </a:lnSpc>
              <a:spcAft>
                <a:spcPts val="800"/>
              </a:spcAft>
              <a:buSzPts val="1000"/>
              <a:buFont typeface="Symbol" panose="05050102010706020507" pitchFamily="18" charset="2"/>
              <a:buChar char=""/>
              <a:tabLst>
                <a:tab pos="457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Nhu cầu nhân lực cho ngành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chế biến đất hiếm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và các khoáng sản chiến lược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ra sao?</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Hệ thống đào tạo hiện tại đáp ứng đến đâu?</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Thiếu hụt kỹ năng/chuyên môn nào?</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112" y="1998202"/>
            <a:ext cx="2397988" cy="2623886"/>
          </a:xfrm>
          <a:prstGeom prst="rect">
            <a:avLst/>
          </a:prstGeom>
        </p:spPr>
      </p:pic>
    </p:spTree>
    <p:extLst>
      <p:ext uri="{BB962C8B-B14F-4D97-AF65-F5344CB8AC3E}">
        <p14:creationId xmlns:p14="http://schemas.microsoft.com/office/powerpoint/2010/main" val="158007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3DB7-A331-4395-7975-7754391FA04B}"/>
              </a:ext>
            </a:extLst>
          </p:cNvPr>
          <p:cNvSpPr>
            <a:spLocks noGrp="1"/>
          </p:cNvSpPr>
          <p:nvPr>
            <p:ph type="title"/>
          </p:nvPr>
        </p:nvSpPr>
        <p:spPr>
          <a:xfrm>
            <a:off x="1181100" y="0"/>
            <a:ext cx="10515600" cy="1108833"/>
          </a:xfrm>
        </p:spPr>
        <p:txBody>
          <a:bodyPr>
            <a:normAutofit/>
          </a:bodyPr>
          <a:lstStyle/>
          <a:p>
            <a:r>
              <a:rPr lang="en-US" sz="3600" b="1" dirty="0" err="1">
                <a:solidFill>
                  <a:srgbClr val="FF0000"/>
                </a:solidFill>
                <a:latin typeface="Times New Roman" panose="02020603050405020304" pitchFamily="18" charset="0"/>
                <a:cs typeface="Times New Roman" panose="02020603050405020304" pitchFamily="18" charset="0"/>
              </a:rPr>
              <a:t>Đánh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giá</a:t>
            </a:r>
            <a:r>
              <a:rPr lang="en-US" sz="3600" b="1" dirty="0">
                <a:solidFill>
                  <a:srgbClr val="FF0000"/>
                </a:solidFill>
                <a:latin typeface="Times New Roman" panose="02020603050405020304" pitchFamily="18" charset="0"/>
                <a:cs typeface="Times New Roman" panose="02020603050405020304" pitchFamily="18" charset="0"/>
              </a:rPr>
              <a:t> thực trạng </a:t>
            </a:r>
            <a:r>
              <a:rPr lang="en-US" sz="3600" b="1" dirty="0" err="1">
                <a:solidFill>
                  <a:srgbClr val="FF0000"/>
                </a:solidFill>
                <a:latin typeface="Times New Roman" panose="02020603050405020304" pitchFamily="18" charset="0"/>
                <a:cs typeface="Times New Roman" panose="02020603050405020304" pitchFamily="18" charset="0"/>
              </a:rPr>
              <a:t>nguồn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nay</a:t>
            </a:r>
          </a:p>
        </p:txBody>
      </p:sp>
      <p:sp>
        <p:nvSpPr>
          <p:cNvPr id="3" name="Content Placeholder 2">
            <a:extLst>
              <a:ext uri="{FF2B5EF4-FFF2-40B4-BE49-F238E27FC236}">
                <a16:creationId xmlns:a16="http://schemas.microsoft.com/office/drawing/2014/main" id="{591C8A51-A952-ACCD-25B6-58CA1579048D}"/>
              </a:ext>
            </a:extLst>
          </p:cNvPr>
          <p:cNvSpPr>
            <a:spLocks noGrp="1"/>
          </p:cNvSpPr>
          <p:nvPr>
            <p:ph idx="1"/>
          </p:nvPr>
        </p:nvSpPr>
        <p:spPr>
          <a:xfrm>
            <a:off x="533400" y="1473958"/>
            <a:ext cx="4610100" cy="4351338"/>
          </a:xfrm>
        </p:spPr>
        <p:txBody>
          <a:bodyPr>
            <a:normAutofit/>
          </a:bodyPr>
          <a:lstStyle/>
          <a:p>
            <a:pPr marL="0" indent="0">
              <a:buNone/>
            </a:pPr>
            <a:r>
              <a:rPr lang="en-US" b="1" dirty="0">
                <a:solidFill>
                  <a:srgbClr val="00B050"/>
                </a:solidFill>
                <a:latin typeface="Times New Roman" panose="02020603050405020304" pitchFamily="18" charset="0"/>
                <a:cs typeface="Times New Roman" panose="02020603050405020304" pitchFamily="18" charset="0"/>
              </a:rPr>
              <a:t>1. </a:t>
            </a:r>
            <a:r>
              <a:rPr lang="en-US" b="1" dirty="0" err="1">
                <a:solidFill>
                  <a:srgbClr val="00B050"/>
                </a:solidFill>
                <a:latin typeface="Times New Roman" panose="02020603050405020304" pitchFamily="18" charset="0"/>
                <a:cs typeface="Times New Roman" panose="02020603050405020304" pitchFamily="18" charset="0"/>
              </a:rPr>
              <a:t>Về</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công</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nghệ</a:t>
            </a:r>
            <a:endParaRPr lang="en-US" b="1" dirty="0">
              <a:solidFill>
                <a:srgbClr val="00B050"/>
              </a:solidFill>
              <a:latin typeface="Times New Roman" panose="02020603050405020304" pitchFamily="18" charset="0"/>
              <a:cs typeface="Times New Roman" panose="02020603050405020304" pitchFamily="18" charset="0"/>
            </a:endParaRPr>
          </a:p>
          <a:p>
            <a:pPr algn="just">
              <a:buFontTx/>
              <a:buChar char="-"/>
            </a:pPr>
            <a:endParaRPr lang="vi-VN" sz="2400" dirty="0">
              <a:latin typeface="Times New Roman" panose="02020603050405020304" pitchFamily="18" charset="0"/>
              <a:cs typeface="Times New Roman" panose="02020603050405020304" pitchFamily="18" charset="0"/>
            </a:endParaRPr>
          </a:p>
          <a:p>
            <a:pPr algn="just">
              <a:buFontTx/>
              <a:buChar char="-"/>
            </a:pPr>
            <a:r>
              <a:rPr lang="vi-VN" sz="2400" dirty="0">
                <a:latin typeface="Times New Roman" panose="02020603050405020304" pitchFamily="18" charset="0"/>
                <a:cs typeface="Times New Roman" panose="02020603050405020304" pitchFamily="18" charset="0"/>
              </a:rPr>
              <a:t>Các doanh nghiệp chủ yếu khai thác thô, chưa đủ năng lực chế biến sâu, dẫn đến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thấp. </a:t>
            </a:r>
          </a:p>
          <a:p>
            <a:pPr algn="just">
              <a:buFontTx/>
              <a:buChar char="-"/>
            </a:pPr>
            <a:r>
              <a:rPr lang="vi-VN" sz="2400" dirty="0">
                <a:latin typeface="Times New Roman" panose="02020603050405020304" pitchFamily="18" charset="0"/>
                <a:cs typeface="Times New Roman" panose="02020603050405020304" pitchFamily="18" charset="0"/>
              </a:rPr>
              <a:t>Ví dụ điển hình là mỏ đất hiếm Đông Pao: sử dụng công nghệ chưa hiện đại nên chưa thể chế biến sâu và còn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gây ô nhiễm môi trường</a:t>
            </a:r>
            <a:r>
              <a:rPr lang="en-US" sz="24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715223"/>
            <a:ext cx="6172200" cy="4114800"/>
          </a:xfrm>
          <a:prstGeom prst="rect">
            <a:avLst/>
          </a:prstGeom>
        </p:spPr>
      </p:pic>
    </p:spTree>
    <p:extLst>
      <p:ext uri="{BB962C8B-B14F-4D97-AF65-F5344CB8AC3E}">
        <p14:creationId xmlns:p14="http://schemas.microsoft.com/office/powerpoint/2010/main" val="264404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04D9-F637-CC7B-CE0A-58748D745C77}"/>
              </a:ext>
            </a:extLst>
          </p:cNvPr>
          <p:cNvSpPr>
            <a:spLocks noGrp="1"/>
          </p:cNvSpPr>
          <p:nvPr>
            <p:ph type="title"/>
          </p:nvPr>
        </p:nvSpPr>
        <p:spPr>
          <a:xfrm>
            <a:off x="228600" y="1108833"/>
            <a:ext cx="10515600" cy="944102"/>
          </a:xfrm>
        </p:spPr>
        <p:txBody>
          <a:bodyPr>
            <a:normAutofit/>
          </a:bodyPr>
          <a:lstStyle/>
          <a:p>
            <a:r>
              <a:rPr lang="en-US" sz="3200" b="1" dirty="0">
                <a:solidFill>
                  <a:schemeClr val="accent6"/>
                </a:solidFill>
                <a:latin typeface="Times New Roman" panose="02020603050405020304" pitchFamily="18" charset="0"/>
                <a:cs typeface="Times New Roman" panose="02020603050405020304" pitchFamily="18" charset="0"/>
              </a:rPr>
              <a:t>2. Nguồn nhân lực </a:t>
            </a:r>
          </a:p>
        </p:txBody>
      </p:sp>
      <p:graphicFrame>
        <p:nvGraphicFramePr>
          <p:cNvPr id="4" name="Content Placeholder 3">
            <a:extLst>
              <a:ext uri="{FF2B5EF4-FFF2-40B4-BE49-F238E27FC236}">
                <a16:creationId xmlns:a16="http://schemas.microsoft.com/office/drawing/2014/main" id="{5F7F81A0-AC12-DED3-6F73-D1BF2137B92B}"/>
              </a:ext>
            </a:extLst>
          </p:cNvPr>
          <p:cNvGraphicFramePr>
            <a:graphicFrameLocks noGrp="1"/>
          </p:cNvGraphicFramePr>
          <p:nvPr>
            <p:ph idx="1"/>
            <p:extLst>
              <p:ext uri="{D42A27DB-BD31-4B8C-83A1-F6EECF244321}">
                <p14:modId xmlns:p14="http://schemas.microsoft.com/office/powerpoint/2010/main" val="3212812171"/>
              </p:ext>
            </p:extLst>
          </p:nvPr>
        </p:nvGraphicFramePr>
        <p:xfrm>
          <a:off x="4775198" y="1508607"/>
          <a:ext cx="7150102" cy="4183612"/>
        </p:xfrm>
        <a:graphic>
          <a:graphicData uri="http://schemas.openxmlformats.org/drawingml/2006/table">
            <a:tbl>
              <a:tblPr firstRow="1" bandRow="1">
                <a:tableStyleId>{5C22544A-7EE6-4342-B048-85BDC9FD1C3A}</a:tableStyleId>
              </a:tblPr>
              <a:tblGrid>
                <a:gridCol w="4615734">
                  <a:extLst>
                    <a:ext uri="{9D8B030D-6E8A-4147-A177-3AD203B41FA5}">
                      <a16:colId xmlns:a16="http://schemas.microsoft.com/office/drawing/2014/main" val="3852103591"/>
                    </a:ext>
                  </a:extLst>
                </a:gridCol>
                <a:gridCol w="2534368">
                  <a:extLst>
                    <a:ext uri="{9D8B030D-6E8A-4147-A177-3AD203B41FA5}">
                      <a16:colId xmlns:a16="http://schemas.microsoft.com/office/drawing/2014/main" val="1600644116"/>
                    </a:ext>
                  </a:extLst>
                </a:gridCol>
              </a:tblGrid>
              <a:tr h="701193">
                <a:tc>
                  <a:txBody>
                    <a:bodyPr/>
                    <a:lstStyle/>
                    <a:p>
                      <a:pPr algn="ctr"/>
                      <a:r>
                        <a:rPr lang="en-US" sz="2400" dirty="0"/>
                        <a:t>Trình </a:t>
                      </a:r>
                      <a:r>
                        <a:rPr lang="en-US" sz="2400" dirty="0" err="1"/>
                        <a:t>độ</a:t>
                      </a:r>
                      <a:endParaRPr lang="en-US" sz="2400" dirty="0"/>
                    </a:p>
                  </a:txBody>
                  <a:tcPr/>
                </a:tc>
                <a:tc>
                  <a:txBody>
                    <a:bodyPr/>
                    <a:lstStyle/>
                    <a:p>
                      <a:pPr algn="ctr"/>
                      <a:r>
                        <a:rPr lang="vi-VN" sz="2400" dirty="0"/>
                        <a:t>Ư</a:t>
                      </a:r>
                      <a:r>
                        <a:rPr lang="en-US" sz="2400" dirty="0" err="1"/>
                        <a:t>ớc</a:t>
                      </a:r>
                      <a:r>
                        <a:rPr lang="en-US" sz="2400" dirty="0"/>
                        <a:t> </a:t>
                      </a:r>
                      <a:r>
                        <a:rPr lang="en-US" sz="2400" dirty="0" err="1"/>
                        <a:t>lượng</a:t>
                      </a:r>
                      <a:r>
                        <a:rPr lang="en-US" sz="2400" dirty="0"/>
                        <a:t> </a:t>
                      </a:r>
                      <a:r>
                        <a:rPr lang="en-US" sz="2400" b="0" dirty="0"/>
                        <a:t>(</a:t>
                      </a:r>
                      <a:r>
                        <a:rPr lang="en-US" sz="2400" b="0" dirty="0" err="1"/>
                        <a:t>người</a:t>
                      </a:r>
                      <a:r>
                        <a:rPr lang="en-US" sz="2400" b="0" dirty="0"/>
                        <a:t>)</a:t>
                      </a:r>
                    </a:p>
                  </a:txBody>
                  <a:tcPr/>
                </a:tc>
                <a:extLst>
                  <a:ext uri="{0D108BD9-81ED-4DB2-BD59-A6C34878D82A}">
                    <a16:rowId xmlns:a16="http://schemas.microsoft.com/office/drawing/2014/main" val="1803202361"/>
                  </a:ext>
                </a:extLst>
              </a:tr>
              <a:tr h="653041">
                <a:tc>
                  <a:txBody>
                    <a:bodyPr/>
                    <a:lstStyle/>
                    <a:p>
                      <a:r>
                        <a:rPr lang="en-US" sz="2000" b="0" dirty="0" err="1"/>
                        <a:t>Số</a:t>
                      </a:r>
                      <a:r>
                        <a:rPr lang="en-US" sz="2000" b="0" dirty="0"/>
                        <a:t> </a:t>
                      </a:r>
                      <a:r>
                        <a:rPr lang="en-US" sz="2000" b="0" dirty="0" err="1"/>
                        <a:t>tiến</a:t>
                      </a:r>
                      <a:r>
                        <a:rPr lang="en-US" sz="2000" b="0" dirty="0"/>
                        <a:t> </a:t>
                      </a:r>
                      <a:r>
                        <a:rPr lang="en-US" sz="2000" b="0" dirty="0" err="1"/>
                        <a:t>sĩ</a:t>
                      </a:r>
                      <a:r>
                        <a:rPr lang="en-US" sz="2000" b="0" dirty="0"/>
                        <a:t> </a:t>
                      </a:r>
                      <a:r>
                        <a:rPr lang="en-US" sz="2000" b="0" dirty="0" err="1"/>
                        <a:t>chuyên</a:t>
                      </a:r>
                      <a:r>
                        <a:rPr lang="en-US" sz="2000" b="0" dirty="0"/>
                        <a:t> </a:t>
                      </a:r>
                      <a:r>
                        <a:rPr lang="en-US" sz="2000" b="0" dirty="0" err="1"/>
                        <a:t>ngành</a:t>
                      </a:r>
                      <a:r>
                        <a:rPr lang="en-US" sz="2000" b="0" dirty="0"/>
                        <a:t> chế </a:t>
                      </a:r>
                      <a:r>
                        <a:rPr lang="en-US" sz="2000" b="0" dirty="0" err="1"/>
                        <a:t>biến</a:t>
                      </a:r>
                      <a:r>
                        <a:rPr lang="en-US" sz="2000" b="0" dirty="0"/>
                        <a:t> khoáng </a:t>
                      </a:r>
                      <a:r>
                        <a:rPr lang="en-US" sz="2000" b="0" dirty="0" err="1"/>
                        <a:t>sản</a:t>
                      </a:r>
                      <a:r>
                        <a:rPr lang="en-US" sz="2000" b="0" dirty="0"/>
                        <a:t> (</a:t>
                      </a:r>
                      <a:r>
                        <a:rPr lang="en-US" sz="2000" b="0" dirty="0" err="1"/>
                        <a:t>Tuyển</a:t>
                      </a:r>
                      <a:r>
                        <a:rPr lang="en-US" sz="2000" b="0" dirty="0"/>
                        <a:t> khoáng – </a:t>
                      </a:r>
                      <a:r>
                        <a:rPr lang="en-US" sz="2000" b="0" dirty="0" err="1"/>
                        <a:t>Luyện</a:t>
                      </a:r>
                      <a:r>
                        <a:rPr lang="en-US" sz="2000" b="0" dirty="0"/>
                        <a:t> </a:t>
                      </a:r>
                      <a:r>
                        <a:rPr lang="en-US" sz="2000" b="0" dirty="0" err="1"/>
                        <a:t>kim</a:t>
                      </a:r>
                      <a:r>
                        <a:rPr lang="en-US" sz="2000" b="0" dirty="0"/>
                        <a:t>)</a:t>
                      </a:r>
                    </a:p>
                  </a:txBody>
                  <a:tcPr/>
                </a:tc>
                <a:tc>
                  <a:txBody>
                    <a:bodyPr/>
                    <a:lstStyle/>
                    <a:p>
                      <a:pPr algn="ctr"/>
                      <a:r>
                        <a:rPr lang="en-US" sz="2000" b="0" dirty="0"/>
                        <a:t>~30</a:t>
                      </a:r>
                    </a:p>
                  </a:txBody>
                  <a:tcPr/>
                </a:tc>
                <a:extLst>
                  <a:ext uri="{0D108BD9-81ED-4DB2-BD59-A6C34878D82A}">
                    <a16:rowId xmlns:a16="http://schemas.microsoft.com/office/drawing/2014/main" val="3967567906"/>
                  </a:ext>
                </a:extLst>
              </a:tr>
              <a:tr h="556492">
                <a:tc>
                  <a:txBody>
                    <a:bodyPr/>
                    <a:lstStyle/>
                    <a:p>
                      <a:r>
                        <a:rPr lang="en-US" sz="2000" b="0" dirty="0" err="1"/>
                        <a:t>Số</a:t>
                      </a:r>
                      <a:r>
                        <a:rPr lang="en-US" sz="2000" b="0" dirty="0"/>
                        <a:t> </a:t>
                      </a:r>
                      <a:r>
                        <a:rPr lang="en-US" sz="2000" b="0" dirty="0" err="1"/>
                        <a:t>thạc</a:t>
                      </a:r>
                      <a:r>
                        <a:rPr lang="en-US" sz="2000" b="0" dirty="0"/>
                        <a:t> </a:t>
                      </a:r>
                      <a:r>
                        <a:rPr lang="en-US" sz="2000" b="0" dirty="0" err="1"/>
                        <a:t>sĩ</a:t>
                      </a:r>
                      <a:r>
                        <a:rPr lang="en-US" sz="2000" b="0" dirty="0"/>
                        <a:t> </a:t>
                      </a:r>
                      <a:r>
                        <a:rPr lang="en-US" sz="2000" b="0" dirty="0" err="1"/>
                        <a:t>chuyên</a:t>
                      </a:r>
                      <a:r>
                        <a:rPr lang="en-US" sz="2000" b="0" dirty="0"/>
                        <a:t> </a:t>
                      </a:r>
                      <a:r>
                        <a:rPr lang="en-US" sz="2000" b="0" dirty="0" err="1"/>
                        <a:t>ngành</a:t>
                      </a:r>
                      <a:endParaRPr lang="en-US" sz="2000" b="0" dirty="0"/>
                    </a:p>
                  </a:txBody>
                  <a:tcPr/>
                </a:tc>
                <a:tc>
                  <a:txBody>
                    <a:bodyPr/>
                    <a:lstStyle/>
                    <a:p>
                      <a:pPr algn="ctr"/>
                      <a:r>
                        <a:rPr lang="en-US" sz="2000" b="0" dirty="0"/>
                        <a:t>~300</a:t>
                      </a:r>
                    </a:p>
                  </a:txBody>
                  <a:tcPr/>
                </a:tc>
                <a:extLst>
                  <a:ext uri="{0D108BD9-81ED-4DB2-BD59-A6C34878D82A}">
                    <a16:rowId xmlns:a16="http://schemas.microsoft.com/office/drawing/2014/main" val="2415098386"/>
                  </a:ext>
                </a:extLst>
              </a:tr>
              <a:tr h="653041">
                <a:tc>
                  <a:txBody>
                    <a:bodyPr/>
                    <a:lstStyle/>
                    <a:p>
                      <a:r>
                        <a:rPr lang="vi-VN" sz="2000" b="0" dirty="0"/>
                        <a:t>Số kỹ sư/kỹ thuật viên vận hành chế biến</a:t>
                      </a:r>
                      <a:endParaRPr lang="en-US" sz="2000" b="0" dirty="0"/>
                    </a:p>
                  </a:txBody>
                  <a:tcPr/>
                </a:tc>
                <a:tc>
                  <a:txBody>
                    <a:bodyPr/>
                    <a:lstStyle/>
                    <a:p>
                      <a:pPr algn="ctr"/>
                      <a:r>
                        <a:rPr lang="en-US" sz="2000" b="0" dirty="0"/>
                        <a:t>~1000</a:t>
                      </a:r>
                    </a:p>
                  </a:txBody>
                  <a:tcPr/>
                </a:tc>
                <a:extLst>
                  <a:ext uri="{0D108BD9-81ED-4DB2-BD59-A6C34878D82A}">
                    <a16:rowId xmlns:a16="http://schemas.microsoft.com/office/drawing/2014/main" val="3816347363"/>
                  </a:ext>
                </a:extLst>
              </a:tr>
              <a:tr h="653041">
                <a:tc>
                  <a:txBody>
                    <a:bodyPr/>
                    <a:lstStyle/>
                    <a:p>
                      <a:r>
                        <a:rPr lang="en-US" sz="2000" b="0" dirty="0" err="1"/>
                        <a:t>Số</a:t>
                      </a:r>
                      <a:r>
                        <a:rPr lang="en-US" sz="2000" b="0" dirty="0"/>
                        <a:t> </a:t>
                      </a:r>
                      <a:r>
                        <a:rPr lang="en-US" sz="2000" b="0" dirty="0" err="1"/>
                        <a:t>chuyên</a:t>
                      </a:r>
                      <a:r>
                        <a:rPr lang="en-US" sz="2000" b="0" dirty="0"/>
                        <a:t> </a:t>
                      </a:r>
                      <a:r>
                        <a:rPr lang="en-US" sz="2000" b="0" dirty="0" err="1"/>
                        <a:t>gia</a:t>
                      </a:r>
                      <a:r>
                        <a:rPr lang="en-US" sz="2000" b="0" dirty="0"/>
                        <a:t> chế </a:t>
                      </a:r>
                      <a:r>
                        <a:rPr lang="en-US" sz="2000" b="0" dirty="0" err="1"/>
                        <a:t>biến</a:t>
                      </a:r>
                      <a:r>
                        <a:rPr lang="en-US" sz="2000" b="0" dirty="0"/>
                        <a:t> </a:t>
                      </a:r>
                      <a:r>
                        <a:rPr lang="en-US" sz="2000" b="0" dirty="0" err="1"/>
                        <a:t>đất</a:t>
                      </a:r>
                      <a:r>
                        <a:rPr lang="en-US" sz="2000" b="0" dirty="0"/>
                        <a:t> </a:t>
                      </a:r>
                      <a:r>
                        <a:rPr lang="en-US" sz="2000" b="0" dirty="0" err="1"/>
                        <a:t>hiếm</a:t>
                      </a:r>
                      <a:r>
                        <a:rPr lang="en-US" sz="2000" b="0" dirty="0"/>
                        <a:t> </a:t>
                      </a:r>
                      <a:r>
                        <a:rPr lang="en-US" sz="2000" b="0" dirty="0" err="1"/>
                        <a:t>chuyên</a:t>
                      </a:r>
                      <a:r>
                        <a:rPr lang="en-US" sz="2000" b="0" dirty="0"/>
                        <a:t> </a:t>
                      </a:r>
                      <a:r>
                        <a:rPr lang="en-US" sz="2000" b="0" dirty="0" err="1"/>
                        <a:t>sâu</a:t>
                      </a:r>
                      <a:endParaRPr lang="en-US" sz="2000" b="0" dirty="0"/>
                    </a:p>
                  </a:txBody>
                  <a:tcPr/>
                </a:tc>
                <a:tc>
                  <a:txBody>
                    <a:bodyPr/>
                    <a:lstStyle/>
                    <a:p>
                      <a:pPr algn="ctr"/>
                      <a:r>
                        <a:rPr lang="en-US" sz="2000" b="0" dirty="0" err="1"/>
                        <a:t>Vài</a:t>
                      </a:r>
                      <a:r>
                        <a:rPr lang="en-US" sz="2000" b="0" dirty="0"/>
                        <a:t> </a:t>
                      </a:r>
                      <a:r>
                        <a:rPr lang="en-US" sz="2000" b="0" dirty="0" err="1"/>
                        <a:t>chục</a:t>
                      </a:r>
                      <a:r>
                        <a:rPr lang="en-US" sz="2000" b="0" dirty="0"/>
                        <a:t> </a:t>
                      </a:r>
                    </a:p>
                  </a:txBody>
                  <a:tcPr/>
                </a:tc>
                <a:extLst>
                  <a:ext uri="{0D108BD9-81ED-4DB2-BD59-A6C34878D82A}">
                    <a16:rowId xmlns:a16="http://schemas.microsoft.com/office/drawing/2014/main" val="2033682524"/>
                  </a:ext>
                </a:extLst>
              </a:tr>
              <a:tr h="653041">
                <a:tc>
                  <a:txBody>
                    <a:bodyPr/>
                    <a:lstStyle/>
                    <a:p>
                      <a:r>
                        <a:rPr lang="vi-VN" sz="2000" b="0" dirty="0"/>
                        <a:t>Tỷ lệ nhân sự đáp ứng được vị trí cao cấp</a:t>
                      </a:r>
                      <a:endParaRPr lang="en-US" sz="2000" b="0" dirty="0"/>
                    </a:p>
                  </a:txBody>
                  <a:tcPr/>
                </a:tc>
                <a:tc>
                  <a:txBody>
                    <a:bodyPr/>
                    <a:lstStyle/>
                    <a:p>
                      <a:pPr algn="ctr"/>
                      <a:r>
                        <a:rPr lang="en-US" sz="2000" b="0" dirty="0"/>
                        <a:t>&lt; 10 %</a:t>
                      </a:r>
                    </a:p>
                  </a:txBody>
                  <a:tcPr/>
                </a:tc>
                <a:extLst>
                  <a:ext uri="{0D108BD9-81ED-4DB2-BD59-A6C34878D82A}">
                    <a16:rowId xmlns:a16="http://schemas.microsoft.com/office/drawing/2014/main" val="3670945989"/>
                  </a:ext>
                </a:extLst>
              </a:tr>
            </a:tbl>
          </a:graphicData>
        </a:graphic>
      </p:graphicFrame>
      <p:sp>
        <p:nvSpPr>
          <p:cNvPr id="3" name="Rectangle 2"/>
          <p:cNvSpPr/>
          <p:nvPr/>
        </p:nvSpPr>
        <p:spPr>
          <a:xfrm>
            <a:off x="228600" y="2052935"/>
            <a:ext cx="4102100" cy="3046988"/>
          </a:xfrm>
          <a:prstGeom prst="rect">
            <a:avLst/>
          </a:prstGeom>
        </p:spPr>
        <p:txBody>
          <a:bodyPr wrap="square">
            <a:spAutoFit/>
          </a:bodyPr>
          <a:lstStyle/>
          <a:p>
            <a:pPr algn="just">
              <a:buFontTx/>
              <a:buChar char="-"/>
            </a:pPr>
            <a:r>
              <a:rPr lang="vi-VN" sz="2400" dirty="0">
                <a:latin typeface="Times New Roman" panose="02020603050405020304" pitchFamily="18" charset="0"/>
                <a:cs typeface="Times New Roman" panose="02020603050405020304" pitchFamily="18" charset="0"/>
              </a:rPr>
              <a:t>Thiếu công nghệ chế biến sâu và nhân lực kỹ thuật</a:t>
            </a:r>
          </a:p>
          <a:p>
            <a:pPr algn="just">
              <a:buFontTx/>
              <a:buChar char="-"/>
            </a:pPr>
            <a:endParaRPr lang="vi-VN" sz="2400" dirty="0">
              <a:latin typeface="Times New Roman" panose="02020603050405020304" pitchFamily="18" charset="0"/>
              <a:cs typeface="Times New Roman" panose="02020603050405020304" pitchFamily="18" charset="0"/>
            </a:endParaRPr>
          </a:p>
          <a:p>
            <a:pPr algn="just">
              <a:buFontTx/>
              <a:buChar char="-"/>
            </a:pPr>
            <a:r>
              <a:rPr lang="vi-VN" sz="2400" b="1" dirty="0">
                <a:latin typeface="Times New Roman" panose="02020603050405020304" pitchFamily="18" charset="0"/>
                <a:cs typeface="Times New Roman" panose="02020603050405020304" pitchFamily="18" charset="0"/>
              </a:rPr>
              <a:t>Thiếu hụt chuyên gia: </a:t>
            </a:r>
            <a:r>
              <a:rPr lang="vi-VN" sz="2400" dirty="0">
                <a:latin typeface="Times New Roman" panose="02020603050405020304" pitchFamily="18" charset="0"/>
                <a:cs typeface="Times New Roman" panose="02020603050405020304" pitchFamily="18" charset="0"/>
              </a:rPr>
              <a:t>Ngành chế biến khoáng sản chiến lược thiếu đội ngũ kỹ sư, công nhân kỹ thuật có trình độ chuyên môn cao.</a:t>
            </a:r>
          </a:p>
        </p:txBody>
      </p:sp>
      <p:sp>
        <p:nvSpPr>
          <p:cNvPr id="5" name="Title 1">
            <a:extLst>
              <a:ext uri="{FF2B5EF4-FFF2-40B4-BE49-F238E27FC236}">
                <a16:creationId xmlns:a16="http://schemas.microsoft.com/office/drawing/2014/main" id="{351D3DB7-A331-4395-7975-7754391FA04B}"/>
              </a:ext>
            </a:extLst>
          </p:cNvPr>
          <p:cNvSpPr txBox="1">
            <a:spLocks/>
          </p:cNvSpPr>
          <p:nvPr/>
        </p:nvSpPr>
        <p:spPr>
          <a:xfrm>
            <a:off x="1181100" y="0"/>
            <a:ext cx="10515600" cy="11088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FF0000"/>
                </a:solidFill>
                <a:latin typeface="Times New Roman" panose="02020603050405020304" pitchFamily="18" charset="0"/>
                <a:cs typeface="Times New Roman" panose="02020603050405020304" pitchFamily="18" charset="0"/>
              </a:rPr>
              <a:t>Đánh giá thực trạng nguồn nhân lực hiện nay</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29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7211F-0CA9-17F4-6FF4-119A0BBA1B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18D70-9970-FB24-E4B1-793166FA6629}"/>
              </a:ext>
            </a:extLst>
          </p:cNvPr>
          <p:cNvSpPr>
            <a:spLocks noGrp="1"/>
          </p:cNvSpPr>
          <p:nvPr>
            <p:ph type="title"/>
          </p:nvPr>
        </p:nvSpPr>
        <p:spPr>
          <a:xfrm>
            <a:off x="838200" y="0"/>
            <a:ext cx="10515600" cy="1108833"/>
          </a:xfrm>
        </p:spPr>
        <p:txBody>
          <a:bodyPr>
            <a:normAutofit/>
          </a:bodyPr>
          <a:lstStyle/>
          <a:p>
            <a:r>
              <a:rPr lang="en-US" sz="3600" b="1" dirty="0" err="1">
                <a:solidFill>
                  <a:srgbClr val="FF0000"/>
                </a:solidFill>
                <a:latin typeface="Times New Roman" panose="02020603050405020304" pitchFamily="18" charset="0"/>
                <a:cs typeface="Times New Roman" panose="02020603050405020304" pitchFamily="18" charset="0"/>
              </a:rPr>
              <a:t>Đánh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giá</a:t>
            </a:r>
            <a:r>
              <a:rPr lang="en-US" sz="3600" b="1" dirty="0">
                <a:solidFill>
                  <a:srgbClr val="FF0000"/>
                </a:solidFill>
                <a:latin typeface="Times New Roman" panose="02020603050405020304" pitchFamily="18" charset="0"/>
                <a:cs typeface="Times New Roman" panose="02020603050405020304" pitchFamily="18" charset="0"/>
              </a:rPr>
              <a:t> thực trạng </a:t>
            </a:r>
            <a:r>
              <a:rPr lang="en-US" sz="3600" b="1" dirty="0" err="1">
                <a:solidFill>
                  <a:srgbClr val="FF0000"/>
                </a:solidFill>
                <a:latin typeface="Times New Roman" panose="02020603050405020304" pitchFamily="18" charset="0"/>
                <a:cs typeface="Times New Roman" panose="02020603050405020304" pitchFamily="18" charset="0"/>
              </a:rPr>
              <a:t>nguồn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nay</a:t>
            </a:r>
          </a:p>
        </p:txBody>
      </p:sp>
      <p:sp>
        <p:nvSpPr>
          <p:cNvPr id="3" name="Content Placeholder 2">
            <a:extLst>
              <a:ext uri="{FF2B5EF4-FFF2-40B4-BE49-F238E27FC236}">
                <a16:creationId xmlns:a16="http://schemas.microsoft.com/office/drawing/2014/main" id="{991E41EF-8444-2A48-B28C-620FE850B781}"/>
              </a:ext>
            </a:extLst>
          </p:cNvPr>
          <p:cNvSpPr>
            <a:spLocks noGrp="1"/>
          </p:cNvSpPr>
          <p:nvPr>
            <p:ph idx="1"/>
          </p:nvPr>
        </p:nvSpPr>
        <p:spPr>
          <a:xfrm>
            <a:off x="807720" y="1108832"/>
            <a:ext cx="5166360" cy="5355088"/>
          </a:xfrm>
        </p:spPr>
        <p:txBody>
          <a:bodyPr>
            <a:normAutofit fontScale="85000" lnSpcReduction="10000"/>
          </a:bodyPr>
          <a:lstStyle/>
          <a:p>
            <a:pPr marL="0" indent="0">
              <a:buNone/>
            </a:pPr>
            <a:r>
              <a:rPr lang="en-US" sz="3300" b="1" dirty="0">
                <a:solidFill>
                  <a:srgbClr val="00B050"/>
                </a:solidFill>
                <a:latin typeface="Times New Roman" panose="02020603050405020304" pitchFamily="18" charset="0"/>
                <a:cs typeface="Times New Roman" panose="02020603050405020304" pitchFamily="18" charset="0"/>
              </a:rPr>
              <a:t>3. Về chương trình đào tạo</a:t>
            </a:r>
          </a:p>
          <a:p>
            <a:pPr marL="0" indent="0">
              <a:buNone/>
            </a:pPr>
            <a:endParaRPr lang="en-US" sz="1500" b="1" dirty="0">
              <a:solidFill>
                <a:srgbClr val="00B050"/>
              </a:solidFill>
              <a:latin typeface="Times New Roman" panose="02020603050405020304" pitchFamily="18" charset="0"/>
              <a:cs typeface="Times New Roman" panose="02020603050405020304" pitchFamily="18" charset="0"/>
            </a:endParaRPr>
          </a:p>
          <a:p>
            <a:pPr algn="just">
              <a:lnSpc>
                <a:spcPct val="110000"/>
              </a:lnSpc>
              <a:buFontTx/>
              <a:buChar char="-"/>
            </a:pPr>
            <a:r>
              <a:rPr lang="en-US" dirty="0">
                <a:latin typeface="Times New Roman" panose="02020603050405020304" pitchFamily="18" charset="0"/>
                <a:cs typeface="Times New Roman" panose="02020603050405020304" pitchFamily="18" charset="0"/>
              </a:rPr>
              <a:t>C</a:t>
            </a:r>
            <a:r>
              <a:rPr lang="vi-VN" dirty="0">
                <a:latin typeface="Times New Roman" panose="02020603050405020304" pitchFamily="18" charset="0"/>
                <a:cs typeface="Times New Roman" panose="02020603050405020304" pitchFamily="18" charset="0"/>
              </a:rPr>
              <a:t>ơ sở đào tạo còn tập trung vào đào tạo chung, thiếu các chương trình chuyên </a:t>
            </a:r>
            <a:r>
              <a:rPr lang="en-US" dirty="0" err="1">
                <a:latin typeface="Times New Roman" panose="02020603050405020304" pitchFamily="18" charset="0"/>
                <a:cs typeface="Times New Roman" panose="02020603050405020304" pitchFamily="18" charset="0"/>
              </a:rPr>
              <a:t>sâu</a:t>
            </a:r>
            <a:r>
              <a:rPr lang="vi-VN" dirty="0">
                <a:latin typeface="Times New Roman" panose="02020603050405020304" pitchFamily="18" charset="0"/>
                <a:cs typeface="Times New Roman" panose="02020603050405020304" pitchFamily="18" charset="0"/>
              </a:rPr>
              <a:t> về chế biến đất hiếm.</a:t>
            </a:r>
            <a:r>
              <a:rPr lang="en-US" dirty="0">
                <a:latin typeface="Times New Roman" panose="02020603050405020304" pitchFamily="18" charset="0"/>
                <a:cs typeface="Times New Roman" panose="02020603050405020304" pitchFamily="18" charset="0"/>
              </a:rPr>
              <a:t> </a:t>
            </a:r>
          </a:p>
          <a:p>
            <a:pPr algn="just">
              <a:lnSpc>
                <a:spcPct val="110000"/>
              </a:lnSpc>
              <a:buFontTx/>
              <a:buChar char="-"/>
            </a:pPr>
            <a:r>
              <a:rPr lang="vi-VN" dirty="0">
                <a:latin typeface="Times New Roman" panose="02020603050405020304" pitchFamily="18" charset="0"/>
                <a:cs typeface="Times New Roman" panose="02020603050405020304" pitchFamily="18" charset="0"/>
              </a:rPr>
              <a:t>Các chương trình đào tạo hiện tại chưa chú trọng đến thực hành và thiếu gắn kết với nhu cầu thực tế của ngành</a:t>
            </a:r>
            <a:r>
              <a:rPr lang="en-US" dirty="0">
                <a:latin typeface="Times New Roman" panose="02020603050405020304" pitchFamily="18" charset="0"/>
                <a:cs typeface="Times New Roman" panose="02020603050405020304" pitchFamily="18" charset="0"/>
              </a:rPr>
              <a:t>.</a:t>
            </a:r>
          </a:p>
          <a:p>
            <a:pPr algn="just">
              <a:lnSpc>
                <a:spcPct val="110000"/>
              </a:lnSpc>
              <a:buFontTx/>
              <a:buChar char="-"/>
            </a:pPr>
            <a:r>
              <a:rPr lang="en-US" dirty="0">
                <a:latin typeface="Times New Roman" panose="02020603050405020304" pitchFamily="18" charset="0"/>
                <a:cs typeface="Times New Roman" panose="02020603050405020304" pitchFamily="18" charset="0"/>
              </a:rPr>
              <a:t>Cơ sở vật chất và vật tư cho NCKH chưa được quan tâm đầu tư </a:t>
            </a:r>
            <a:r>
              <a:rPr lang="en-US" i="1" dirty="0">
                <a:latin typeface="Times New Roman" panose="02020603050405020304" pitchFamily="18" charset="0"/>
                <a:cs typeface="Times New Roman" panose="02020603050405020304" pitchFamily="18" charset="0"/>
              </a:rPr>
              <a:t>(Đặc biệt cho các ngành đang đào tạo về chế biến khoáng sản)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384" t="6587"/>
          <a:stretch/>
        </p:blipFill>
        <p:spPr>
          <a:xfrm>
            <a:off x="6674226" y="3870960"/>
            <a:ext cx="5136774" cy="298704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335" t="3376" r="9809"/>
          <a:stretch/>
        </p:blipFill>
        <p:spPr>
          <a:xfrm>
            <a:off x="6674226" y="1108832"/>
            <a:ext cx="5136774" cy="2762127"/>
          </a:xfrm>
          <a:prstGeom prst="rect">
            <a:avLst/>
          </a:prstGeom>
        </p:spPr>
      </p:pic>
    </p:spTree>
    <p:extLst>
      <p:ext uri="{BB962C8B-B14F-4D97-AF65-F5344CB8AC3E}">
        <p14:creationId xmlns:p14="http://schemas.microsoft.com/office/powerpoint/2010/main" val="872510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28447-D69D-5CEF-5FE9-BB6932B22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69C7C-DA60-CA8E-BF35-0D0218779483}"/>
              </a:ext>
            </a:extLst>
          </p:cNvPr>
          <p:cNvSpPr>
            <a:spLocks noGrp="1"/>
          </p:cNvSpPr>
          <p:nvPr>
            <p:ph type="title"/>
          </p:nvPr>
        </p:nvSpPr>
        <p:spPr/>
        <p:txBody>
          <a:bodyPr>
            <a:normAutofit/>
          </a:bodyPr>
          <a:lstStyle/>
          <a:p>
            <a:r>
              <a:rPr lang="en-US" sz="3200" b="1" dirty="0">
                <a:solidFill>
                  <a:srgbClr val="0000CC"/>
                </a:solidFill>
                <a:latin typeface="Times New Roman" panose="02020603050405020304" pitchFamily="18" charset="0"/>
                <a:cs typeface="Times New Roman" panose="02020603050405020304" pitchFamily="18" charset="0"/>
              </a:rPr>
              <a:t>Ví dụ: CTĐT ngành KT tuyển khoáng (HUMG) </a:t>
            </a:r>
            <a:br>
              <a:rPr lang="en-US" sz="3200" b="1" dirty="0">
                <a:solidFill>
                  <a:srgbClr val="0000CC"/>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Trình độ thạc sĩ</a:t>
            </a:r>
          </a:p>
        </p:txBody>
      </p:sp>
      <p:pic>
        <p:nvPicPr>
          <p:cNvPr id="5" name="Content Placeholder 4">
            <a:extLst>
              <a:ext uri="{FF2B5EF4-FFF2-40B4-BE49-F238E27FC236}">
                <a16:creationId xmlns:a16="http://schemas.microsoft.com/office/drawing/2014/main" id="{91DB707F-09AE-F656-DF4F-7B9806E41E7E}"/>
              </a:ext>
            </a:extLst>
          </p:cNvPr>
          <p:cNvPicPr>
            <a:picLocks noGrp="1" noChangeAspect="1"/>
          </p:cNvPicPr>
          <p:nvPr>
            <p:ph idx="1"/>
          </p:nvPr>
        </p:nvPicPr>
        <p:blipFill rotWithShape="1">
          <a:blip r:embed="rId2"/>
          <a:srcRect r="28054"/>
          <a:stretch/>
        </p:blipFill>
        <p:spPr>
          <a:xfrm>
            <a:off x="6667500" y="1508252"/>
            <a:ext cx="5359400" cy="5242956"/>
          </a:xfrm>
          <a:prstGeom prst="rect">
            <a:avLst/>
          </a:prstGeom>
        </p:spPr>
      </p:pic>
      <p:pic>
        <p:nvPicPr>
          <p:cNvPr id="4" name="Content Placeholder 5">
            <a:extLst>
              <a:ext uri="{FF2B5EF4-FFF2-40B4-BE49-F238E27FC236}">
                <a16:creationId xmlns:a16="http://schemas.microsoft.com/office/drawing/2014/main" id="{EEA087BC-DDFC-0A41-51FA-C57E9D3A7A3C}"/>
              </a:ext>
            </a:extLst>
          </p:cNvPr>
          <p:cNvPicPr>
            <a:picLocks noChangeAspect="1"/>
          </p:cNvPicPr>
          <p:nvPr/>
        </p:nvPicPr>
        <p:blipFill rotWithShape="1">
          <a:blip r:embed="rId3"/>
          <a:srcRect r="28558"/>
          <a:stretch/>
        </p:blipFill>
        <p:spPr>
          <a:xfrm>
            <a:off x="508527" y="1508252"/>
            <a:ext cx="5523973" cy="5349748"/>
          </a:xfrm>
          <a:prstGeom prst="rect">
            <a:avLst/>
          </a:prstGeom>
        </p:spPr>
      </p:pic>
    </p:spTree>
    <p:extLst>
      <p:ext uri="{BB962C8B-B14F-4D97-AF65-F5344CB8AC3E}">
        <p14:creationId xmlns:p14="http://schemas.microsoft.com/office/powerpoint/2010/main" val="205898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9103-562F-9562-F4AD-4A11EE440586}"/>
              </a:ext>
            </a:extLst>
          </p:cNvPr>
          <p:cNvSpPr>
            <a:spLocks noGrp="1"/>
          </p:cNvSpPr>
          <p:nvPr>
            <p:ph type="title"/>
          </p:nvPr>
        </p:nvSpPr>
        <p:spPr>
          <a:xfrm>
            <a:off x="838200" y="365125"/>
            <a:ext cx="10515600" cy="1033771"/>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Trình </a:t>
            </a:r>
            <a:r>
              <a:rPr lang="en-US" sz="3600" b="1" dirty="0" err="1">
                <a:solidFill>
                  <a:srgbClr val="FF0000"/>
                </a:solidFill>
                <a:latin typeface="Times New Roman" panose="02020603050405020304" pitchFamily="18" charset="0"/>
                <a:cs typeface="Times New Roman" panose="02020603050405020304" pitchFamily="18" charset="0"/>
              </a:rPr>
              <a:t>độ</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sĩ</a:t>
            </a:r>
            <a:endParaRPr lang="en-US" sz="3600" dirty="0"/>
          </a:p>
        </p:txBody>
      </p:sp>
      <p:pic>
        <p:nvPicPr>
          <p:cNvPr id="5" name="Content Placeholder 4">
            <a:extLst>
              <a:ext uri="{FF2B5EF4-FFF2-40B4-BE49-F238E27FC236}">
                <a16:creationId xmlns:a16="http://schemas.microsoft.com/office/drawing/2014/main" id="{14EA7371-3FEC-5178-109E-D22C16AFDDA2}"/>
              </a:ext>
            </a:extLst>
          </p:cNvPr>
          <p:cNvPicPr>
            <a:picLocks noGrp="1" noChangeAspect="1"/>
          </p:cNvPicPr>
          <p:nvPr>
            <p:ph idx="1"/>
          </p:nvPr>
        </p:nvPicPr>
        <p:blipFill>
          <a:blip r:embed="rId2"/>
          <a:stretch>
            <a:fillRect/>
          </a:stretch>
        </p:blipFill>
        <p:spPr>
          <a:xfrm>
            <a:off x="1701416" y="1446663"/>
            <a:ext cx="8706547" cy="4783539"/>
          </a:xfrm>
          <a:prstGeom prst="rect">
            <a:avLst/>
          </a:prstGeom>
        </p:spPr>
      </p:pic>
    </p:spTree>
    <p:extLst>
      <p:ext uri="{BB962C8B-B14F-4D97-AF65-F5344CB8AC3E}">
        <p14:creationId xmlns:p14="http://schemas.microsoft.com/office/powerpoint/2010/main" val="737488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579</TotalTime>
  <Words>1708</Words>
  <Application>Microsoft Office PowerPoint</Application>
  <PresentationFormat>Widescreen</PresentationFormat>
  <Paragraphs>124</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Calibri</vt:lpstr>
      <vt:lpstr>Calibri Light</vt:lpstr>
      <vt:lpstr>Cambria</vt:lpstr>
      <vt:lpstr>Symbol</vt:lpstr>
      <vt:lpstr>Times New Roman</vt:lpstr>
      <vt:lpstr>Office Theme</vt:lpstr>
      <vt:lpstr>THỰC TRẠNG ĐÀO TẠO NGUỒN NHÂN LỰC  CHO NGÀNH CHẾ BIẾN ĐẤT HIẾM VÀ  CÁC KHOÁNG SẢN CHIẾN LƯỢC KHÁC TẠI VIỆT NAM</vt:lpstr>
      <vt:lpstr>Đặt vấn đề</vt:lpstr>
      <vt:lpstr>PowerPoint Presentation</vt:lpstr>
      <vt:lpstr>PowerPoint Presentation</vt:lpstr>
      <vt:lpstr>Đánh giá thực trạng nguồn nhân lực hiện nay</vt:lpstr>
      <vt:lpstr>2. Nguồn nhân lực </vt:lpstr>
      <vt:lpstr>Đánh giá thực trạng nguồn nhân lực hiện nay</vt:lpstr>
      <vt:lpstr>Ví dụ: CTĐT ngành KT tuyển khoáng (HUMG)  Trình độ thạc sĩ</vt:lpstr>
      <vt:lpstr>Trình độ tiến sĩ</vt:lpstr>
      <vt:lpstr>Đánh giá thực trạng nguồn nhân lực hiện nay</vt:lpstr>
      <vt:lpstr>Đánh giá thực trạng nguồn nhân lực hiện nay</vt:lpstr>
      <vt:lpstr>Tóm tắt thực trạng</vt:lpstr>
      <vt:lpstr>Đề xuất giải pháp nâng cao chất lượng đào tạo</vt:lpstr>
      <vt:lpstr>Đề xuất giải pháp nâng cao chất lượng đào tạo</vt:lpstr>
      <vt:lpstr>Đề xuất giải pháp nâng cao chất lượng đào tạo</vt:lpstr>
      <vt:lpstr>Một số giải pháp cụ thể</vt:lpstr>
      <vt:lpstr>Một số giải pháp cụ thể</vt:lpstr>
      <vt:lpstr>Kết luận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trạng về đào tạo nguồn nhân lực cho ngành chế biến đất hiếm và các khoáng sản chiến lược khác tại Việt Nam </dc:title>
  <dc:creator>Admin</dc:creator>
  <cp:lastModifiedBy>Nhu Thi Kim Dung</cp:lastModifiedBy>
  <cp:revision>36</cp:revision>
  <dcterms:created xsi:type="dcterms:W3CDTF">2025-06-16T10:07:26Z</dcterms:created>
  <dcterms:modified xsi:type="dcterms:W3CDTF">2025-06-27T03:06:04Z</dcterms:modified>
</cp:coreProperties>
</file>