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60" r:id="rId1"/>
  </p:sldMasterIdLst>
  <p:sldIdLst>
    <p:sldId id="256" r:id="rId2"/>
    <p:sldId id="275" r:id="rId3"/>
    <p:sldId id="259" r:id="rId4"/>
    <p:sldId id="276" r:id="rId5"/>
    <p:sldId id="288" r:id="rId6"/>
    <p:sldId id="289" r:id="rId7"/>
    <p:sldId id="290" r:id="rId8"/>
    <p:sldId id="291" r:id="rId9"/>
    <p:sldId id="292" r:id="rId10"/>
    <p:sldId id="293" r:id="rId11"/>
    <p:sldId id="294" r:id="rId12"/>
    <p:sldId id="295" r:id="rId13"/>
    <p:sldId id="296" r:id="rId14"/>
    <p:sldId id="287" r:id="rId15"/>
    <p:sldId id="267" r:id="rId16"/>
    <p:sldId id="26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141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299603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0483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064548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784351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70EC60-87E4-43AD-87B5-49B7715A2DB1}" type="datetimeFigureOut">
              <a:rPr lang="en-US" smtClean="0"/>
              <a:t>29/5/2025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9331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70EC60-87E4-43AD-87B5-49B7715A2DB1}" type="datetimeFigureOut">
              <a:rPr lang="en-US" smtClean="0"/>
              <a:t>29/5/2025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72491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70EC60-87E4-43AD-87B5-49B7715A2DB1}" type="datetimeFigureOut">
              <a:rPr lang="en-US" smtClean="0"/>
              <a:t>29/5/2025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40621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70EC60-87E4-43AD-87B5-49B7715A2DB1}" type="datetimeFigureOut">
              <a:rPr lang="en-US" smtClean="0"/>
              <a:t>29/5/2025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17824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70EC60-87E4-43AD-87B5-49B7715A2DB1}" type="datetimeFigureOut">
              <a:rPr lang="en-US" smtClean="0"/>
              <a:t>29/5/2025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14081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29/5/2025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2237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29/5/2025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9296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0EC60-87E4-43AD-87B5-49B7715A2DB1}" type="datetimeFigureOut">
              <a:rPr lang="en-US" smtClean="0"/>
              <a:t>29/5/2025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0C7E81-6BFA-4122-B37F-95B49A0051B8}" type="slidenum">
              <a:rPr lang="en-US" smtClean="0"/>
              <a:t>‹#›</a:t>
            </a:fld>
            <a:endParaRPr lang="en-US"/>
          </a:p>
        </p:txBody>
      </p:sp>
    </p:spTree>
    <p:extLst>
      <p:ext uri="{BB962C8B-B14F-4D97-AF65-F5344CB8AC3E}">
        <p14:creationId xmlns:p14="http://schemas.microsoft.com/office/powerpoint/2010/main" val="822781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012F8B-5210-41C6-B2BD-45BBE85E0491}"/>
              </a:ext>
            </a:extLst>
          </p:cNvPr>
          <p:cNvSpPr>
            <a:spLocks noGrp="1"/>
          </p:cNvSpPr>
          <p:nvPr>
            <p:ph type="subTitle" idx="1"/>
          </p:nvPr>
        </p:nvSpPr>
        <p:spPr>
          <a:xfrm>
            <a:off x="0" y="265043"/>
            <a:ext cx="9144000" cy="6592957"/>
          </a:xfrm>
        </p:spPr>
        <p:txBody>
          <a:bodyPr>
            <a:normAutofit/>
          </a:bodyPr>
          <a:lstStyle/>
          <a:p>
            <a:r>
              <a:rPr lang="en-US" dirty="0">
                <a:latin typeface="Times New Roman" panose="02020603050405020304" pitchFamily="18" charset="0"/>
                <a:cs typeface="Times New Roman" panose="02020603050405020304" pitchFamily="18" charset="0"/>
              </a:rPr>
              <a:t>BỘ GIÁO DỤC VÀ ĐÀO TẠO</a:t>
            </a:r>
          </a:p>
          <a:p>
            <a:r>
              <a:rPr lang="en-US" dirty="0">
                <a:latin typeface="Times New Roman" panose="02020603050405020304" pitchFamily="18" charset="0"/>
                <a:cs typeface="Times New Roman" panose="02020603050405020304" pitchFamily="18" charset="0"/>
              </a:rPr>
              <a:t>TRƯỜNG ĐẠI HỌC MỎ - ĐỊA CHẤT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BÁO CÁO HỌC THUẬT</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solidFill>
                  <a:srgbClr val="0070C0"/>
                </a:solidFill>
                <a:latin typeface="Times New Roman" panose="02020603050405020304" pitchFamily="18" charset="0"/>
                <a:cs typeface="Times New Roman" panose="02020603050405020304" pitchFamily="18" charset="0"/>
              </a:rPr>
              <a:t>XÁC SUẤT CÓ ĐIỀU KIỆN</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TH.S NGUYỄN THẾ LÂM</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HÀ NỘI, THÁNG 06 / 2025</a:t>
            </a:r>
          </a:p>
        </p:txBody>
      </p:sp>
    </p:spTree>
    <p:extLst>
      <p:ext uri="{BB962C8B-B14F-4D97-AF65-F5344CB8AC3E}">
        <p14:creationId xmlns:p14="http://schemas.microsoft.com/office/powerpoint/2010/main" val="16945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Effect transition="in" filter="fade">
                                      <p:cBhvr>
                                        <p:cTn id="29" dur="1000"/>
                                        <p:tgtEl>
                                          <p:spTgt spid="3">
                                            <p:txEl>
                                              <p:pRg st="11" end="11"/>
                                            </p:txEl>
                                          </p:spTgt>
                                        </p:tgtEl>
                                      </p:cBhvr>
                                    </p:animEffect>
                                    <p:anim calcmode="lin" valueType="num">
                                      <p:cBhvr>
                                        <p:cTn id="3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fade">
                                      <p:cBhvr>
                                        <p:cTn id="34" dur="1000"/>
                                        <p:tgtEl>
                                          <p:spTgt spid="3">
                                            <p:txEl>
                                              <p:pRg st="13" end="13"/>
                                            </p:txEl>
                                          </p:spTgt>
                                        </p:tgtEl>
                                      </p:cBhvr>
                                    </p:animEffect>
                                    <p:anim calcmode="lin" valueType="num">
                                      <p:cBhvr>
                                        <p:cTn id="3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2C84E61-66AE-82A4-3505-F36E892D7CF9}"/>
              </a:ext>
            </a:extLst>
          </p:cNvPr>
          <p:cNvPicPr>
            <a:picLocks noGrp="1" noChangeAspect="1"/>
          </p:cNvPicPr>
          <p:nvPr>
            <p:ph idx="1"/>
          </p:nvPr>
        </p:nvPicPr>
        <p:blipFill>
          <a:blip r:embed="rId2"/>
          <a:stretch>
            <a:fillRect/>
          </a:stretch>
        </p:blipFill>
        <p:spPr>
          <a:xfrm>
            <a:off x="1" y="122830"/>
            <a:ext cx="8993874" cy="6837528"/>
          </a:xfrm>
          <a:prstGeom prst="rect">
            <a:avLst/>
          </a:prstGeom>
        </p:spPr>
      </p:pic>
    </p:spTree>
    <p:extLst>
      <p:ext uri="{BB962C8B-B14F-4D97-AF65-F5344CB8AC3E}">
        <p14:creationId xmlns:p14="http://schemas.microsoft.com/office/powerpoint/2010/main" val="415152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1B113BF-58BB-DE14-1D66-8A6AE4A98248}"/>
              </a:ext>
            </a:extLst>
          </p:cNvPr>
          <p:cNvPicPr>
            <a:picLocks noGrp="1" noChangeAspect="1"/>
          </p:cNvPicPr>
          <p:nvPr>
            <p:ph idx="1"/>
          </p:nvPr>
        </p:nvPicPr>
        <p:blipFill>
          <a:blip r:embed="rId2"/>
          <a:stretch>
            <a:fillRect/>
          </a:stretch>
        </p:blipFill>
        <p:spPr>
          <a:xfrm>
            <a:off x="122830" y="464280"/>
            <a:ext cx="9021170" cy="1978152"/>
          </a:xfrm>
          <a:prstGeom prst="rect">
            <a:avLst/>
          </a:prstGeom>
        </p:spPr>
      </p:pic>
      <p:pic>
        <p:nvPicPr>
          <p:cNvPr id="7" name="Picture 6">
            <a:extLst>
              <a:ext uri="{FF2B5EF4-FFF2-40B4-BE49-F238E27FC236}">
                <a16:creationId xmlns:a16="http://schemas.microsoft.com/office/drawing/2014/main" id="{DFD9D678-5FB9-8F70-9F15-394E6BE9039D}"/>
              </a:ext>
            </a:extLst>
          </p:cNvPr>
          <p:cNvPicPr>
            <a:picLocks noChangeAspect="1"/>
          </p:cNvPicPr>
          <p:nvPr/>
        </p:nvPicPr>
        <p:blipFill>
          <a:blip r:embed="rId3"/>
          <a:stretch>
            <a:fillRect/>
          </a:stretch>
        </p:blipFill>
        <p:spPr>
          <a:xfrm>
            <a:off x="122830" y="2442432"/>
            <a:ext cx="8898340" cy="4299561"/>
          </a:xfrm>
          <a:prstGeom prst="rect">
            <a:avLst/>
          </a:prstGeom>
        </p:spPr>
      </p:pic>
    </p:spTree>
    <p:extLst>
      <p:ext uri="{BB962C8B-B14F-4D97-AF65-F5344CB8AC3E}">
        <p14:creationId xmlns:p14="http://schemas.microsoft.com/office/powerpoint/2010/main" val="165961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08C5F2-7E8F-39B1-8BCA-45C8F2773A87}"/>
              </a:ext>
            </a:extLst>
          </p:cNvPr>
          <p:cNvSpPr>
            <a:spLocks noGrp="1"/>
          </p:cNvSpPr>
          <p:nvPr>
            <p:ph idx="1"/>
          </p:nvPr>
        </p:nvSpPr>
        <p:spPr>
          <a:xfrm>
            <a:off x="0" y="395785"/>
            <a:ext cx="9034818" cy="3033215"/>
          </a:xfrm>
        </p:spPr>
        <p:txBody>
          <a:bodyPr>
            <a:normAutofit/>
          </a:bodyPr>
          <a:lstStyle/>
          <a:p>
            <a:r>
              <a:rPr lang="vi-VN" dirty="0">
                <a:latin typeface="+mj-lt"/>
              </a:rPr>
              <a:t>Câu </a:t>
            </a:r>
            <a:r>
              <a:rPr lang="en-US" dirty="0">
                <a:latin typeface="+mj-lt"/>
              </a:rPr>
              <a:t>3</a:t>
            </a:r>
            <a:r>
              <a:rPr lang="vi-VN" dirty="0">
                <a:latin typeface="+mj-lt"/>
              </a:rPr>
              <a:t>.Áo sơ mi An Phước trước khi xuất khẩu sang Mỹ phải qua 2 lần kiểm tra, nếu cả hai lần đều đạt thì chiếc áo đó mới đủ tiêu chuẩn xuất khẩu. Biết rằng bình quân 98% sản phẩm làm ra qua được lần kiểm tra thứ nhất, và 95% sản phẩm qua được lần kiểm tra đầu sẽ tiếp tục qua được lần kiểm tra thứ hai. Tìm xác suất để 1 chiếc áo sơ mi đủ tiêu chuẩn xuất khẩu?</a:t>
            </a:r>
            <a:endParaRPr lang="en-US" dirty="0">
              <a:latin typeface="+mj-lt"/>
            </a:endParaRPr>
          </a:p>
        </p:txBody>
      </p:sp>
      <p:pic>
        <p:nvPicPr>
          <p:cNvPr id="6" name="Picture 5">
            <a:extLst>
              <a:ext uri="{FF2B5EF4-FFF2-40B4-BE49-F238E27FC236}">
                <a16:creationId xmlns:a16="http://schemas.microsoft.com/office/drawing/2014/main" id="{676FCE05-E05B-FE48-14BA-08A319735A46}"/>
              </a:ext>
            </a:extLst>
          </p:cNvPr>
          <p:cNvPicPr>
            <a:picLocks noChangeAspect="1"/>
          </p:cNvPicPr>
          <p:nvPr/>
        </p:nvPicPr>
        <p:blipFill>
          <a:blip r:embed="rId2"/>
          <a:stretch>
            <a:fillRect/>
          </a:stretch>
        </p:blipFill>
        <p:spPr>
          <a:xfrm>
            <a:off x="382137" y="3140916"/>
            <a:ext cx="8529851" cy="3491895"/>
          </a:xfrm>
          <a:prstGeom prst="rect">
            <a:avLst/>
          </a:prstGeom>
        </p:spPr>
      </p:pic>
    </p:spTree>
    <p:extLst>
      <p:ext uri="{BB962C8B-B14F-4D97-AF65-F5344CB8AC3E}">
        <p14:creationId xmlns:p14="http://schemas.microsoft.com/office/powerpoint/2010/main" val="25276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6C1E1-5401-7688-C67E-DFCA478D00F7}"/>
              </a:ext>
            </a:extLst>
          </p:cNvPr>
          <p:cNvSpPr>
            <a:spLocks noGrp="1"/>
          </p:cNvSpPr>
          <p:nvPr>
            <p:ph idx="1"/>
          </p:nvPr>
        </p:nvSpPr>
        <p:spPr>
          <a:xfrm>
            <a:off x="0" y="327546"/>
            <a:ext cx="9144000" cy="6530454"/>
          </a:xfrm>
        </p:spPr>
        <p:txBody>
          <a:bodyPr/>
          <a:lstStyle/>
          <a:p>
            <a:r>
              <a:rPr lang="vi-VN" dirty="0">
                <a:latin typeface="+mj-lt"/>
              </a:rPr>
              <a:t>Câu </a:t>
            </a:r>
            <a:r>
              <a:rPr lang="en-US" dirty="0">
                <a:latin typeface="+mj-lt"/>
              </a:rPr>
              <a:t>4</a:t>
            </a:r>
            <a:r>
              <a:rPr lang="vi-VN" dirty="0">
                <a:latin typeface="+mj-lt"/>
              </a:rPr>
              <a:t>.Lớp Toán Sư Phạm có 95 Sinh viên, trong đó có 40 nam và 55 nữ. Trong kỳ thi môn Xác suất thống kê có 23 sinh viên đạt điểm giỏi (trong đó có 12 nam và 11 nữ). Gọi tên ngẫu nhiên một sinh viên trong danh sách lớp. Tìm xác suất gọi được sinh viên đạt điểm giỏi môn Xác suất thống kê, biết rằng sinh viên đó là nữ?</a:t>
            </a:r>
            <a:endParaRPr lang="en-US" dirty="0">
              <a:latin typeface="+mj-lt"/>
            </a:endParaRPr>
          </a:p>
        </p:txBody>
      </p:sp>
      <p:pic>
        <p:nvPicPr>
          <p:cNvPr id="5" name="Picture 4">
            <a:extLst>
              <a:ext uri="{FF2B5EF4-FFF2-40B4-BE49-F238E27FC236}">
                <a16:creationId xmlns:a16="http://schemas.microsoft.com/office/drawing/2014/main" id="{E9A35C02-D091-91FC-8A59-210F53A6E2DE}"/>
              </a:ext>
            </a:extLst>
          </p:cNvPr>
          <p:cNvPicPr>
            <a:picLocks noChangeAspect="1"/>
          </p:cNvPicPr>
          <p:nvPr/>
        </p:nvPicPr>
        <p:blipFill>
          <a:blip r:embed="rId2"/>
          <a:stretch>
            <a:fillRect/>
          </a:stretch>
        </p:blipFill>
        <p:spPr>
          <a:xfrm>
            <a:off x="327547" y="2866029"/>
            <a:ext cx="8625384" cy="3664425"/>
          </a:xfrm>
          <a:prstGeom prst="rect">
            <a:avLst/>
          </a:prstGeom>
        </p:spPr>
      </p:pic>
    </p:spTree>
    <p:extLst>
      <p:ext uri="{BB962C8B-B14F-4D97-AF65-F5344CB8AC3E}">
        <p14:creationId xmlns:p14="http://schemas.microsoft.com/office/powerpoint/2010/main" val="240606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3D4E83-4E66-F72A-DA54-3AEAB9622F20}"/>
              </a:ext>
            </a:extLst>
          </p:cNvPr>
          <p:cNvSpPr>
            <a:spLocks noGrp="1"/>
          </p:cNvSpPr>
          <p:nvPr>
            <p:ph idx="1"/>
          </p:nvPr>
        </p:nvSpPr>
        <p:spPr>
          <a:xfrm>
            <a:off x="0" y="109182"/>
            <a:ext cx="9144000" cy="6748818"/>
          </a:xfrm>
        </p:spPr>
        <p:txBody>
          <a:bodyPr>
            <a:normAutofit/>
          </a:bodyPr>
          <a:lstStyle/>
          <a:p>
            <a:pPr marL="0" indent="0" algn="ctr">
              <a:lnSpc>
                <a:spcPct val="115000"/>
              </a:lnSpc>
              <a:spcBef>
                <a:spcPts val="2400"/>
              </a:spcBef>
              <a:buNone/>
            </a:pPr>
            <a:r>
              <a:rPr lang="vi-VN" sz="2800" b="1" kern="0" dirty="0">
                <a:solidFill>
                  <a:srgbClr val="365F91"/>
                </a:solidFill>
                <a:effectLst/>
                <a:latin typeface="Times New Roman" panose="02020603050405020304" pitchFamily="18" charset="0"/>
                <a:ea typeface="Times New Roman" panose="02020603050405020304" pitchFamily="18" charset="0"/>
                <a:cs typeface="Times New Roman" panose="02020603050405020304" pitchFamily="18" charset="0"/>
              </a:rPr>
              <a:t>KẾT LUẬN</a:t>
            </a:r>
            <a:endParaRPr lang="en-US" sz="2800" b="1" kern="0" dirty="0">
              <a:solidFill>
                <a:srgbClr val="365F91"/>
              </a:solidFill>
              <a:effectLst/>
              <a:latin typeface="Cambria" panose="02040503050406030204" pitchFamily="18" charset="0"/>
              <a:ea typeface="SimSun" panose="02010600030101010101" pitchFamily="2" charset="-122"/>
              <a:cs typeface="Times New Roman" panose="02020603050405020304" pitchFamily="18" charset="0"/>
            </a:endParaRPr>
          </a:p>
          <a:p>
            <a:pPr marL="0" indent="0">
              <a:lnSpc>
                <a:spcPct val="115000"/>
              </a:lnSpc>
              <a:spcAft>
                <a:spcPts val="1000"/>
              </a:spcAft>
              <a:buNone/>
            </a:pPr>
            <a:r>
              <a:rPr lang="vi-VN" sz="2000" dirty="0">
                <a:effectLst/>
                <a:latin typeface="+mj-lt"/>
                <a:ea typeface="Calibri" panose="020F0502020204030204" pitchFamily="34" charset="0"/>
                <a:cs typeface="Times New Roman" panose="02020603050405020304" pitchFamily="18" charset="0"/>
              </a:rPr>
              <a:t> </a:t>
            </a:r>
            <a:endParaRPr lang="en-US" sz="2000" dirty="0">
              <a:effectLst/>
              <a:latin typeface="+mj-lt"/>
              <a:ea typeface="Calibri" panose="020F0502020204030204" pitchFamily="34" charset="0"/>
              <a:cs typeface="Times New Roman" panose="02020603050405020304" pitchFamily="18" charset="0"/>
            </a:endParaRPr>
          </a:p>
          <a:p>
            <a:pPr marL="0" indent="0">
              <a:buNone/>
            </a:pPr>
            <a:r>
              <a:rPr lang="vi-VN" dirty="0">
                <a:latin typeface="+mj-lt"/>
              </a:rPr>
              <a:t>Nội dung được trình bày trong báo cáo là những kiến thức bổ ích giúp người đọc hiểu được vai trò quan trọng của xác suất có điều kiện, rèn cho người đọc kỹ năng giải toán về xác suất có điều kiện. Báo cáo là tài liệu tham khảo tốt cho các em sinh viên năm thứ nhất các trường Đại học. Do thời gian có hạn nên những nội dung được trình bày trong báo cáo vẫn còn hạn chế. Vì vậy nếu bạn đọc muốn tìm hiểu sâu hơn về báo cáo có thể tham khảo thêm các tài liệu được trích ở cuối báo cáo này.</a:t>
            </a:r>
            <a:endParaRPr lang="en-US" dirty="0">
              <a:latin typeface="+mj-lt"/>
            </a:endParaRPr>
          </a:p>
        </p:txBody>
      </p:sp>
    </p:spTree>
    <p:extLst>
      <p:ext uri="{BB962C8B-B14F-4D97-AF65-F5344CB8AC3E}">
        <p14:creationId xmlns:p14="http://schemas.microsoft.com/office/powerpoint/2010/main" val="3035818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F30252-A53D-4C8F-AF20-CEEF402C28D8}"/>
              </a:ext>
            </a:extLst>
          </p:cNvPr>
          <p:cNvSpPr>
            <a:spLocks noGrp="1"/>
          </p:cNvSpPr>
          <p:nvPr>
            <p:ph idx="1"/>
          </p:nvPr>
        </p:nvSpPr>
        <p:spPr>
          <a:xfrm>
            <a:off x="0" y="1"/>
            <a:ext cx="9144001" cy="6857999"/>
          </a:xfrm>
        </p:spPr>
        <p:txBody>
          <a:bodyPr>
            <a:normAutofit fontScale="70000" lnSpcReduction="20000"/>
          </a:bodyPr>
          <a:lstStyle/>
          <a:p>
            <a:pPr marL="0" marR="0" indent="0" algn="ctr">
              <a:lnSpc>
                <a:spcPct val="150000"/>
              </a:lnSpc>
              <a:spcBef>
                <a:spcPts val="0"/>
              </a:spcBef>
              <a:spcAft>
                <a:spcPts val="0"/>
              </a:spcAft>
              <a:buNone/>
            </a:pPr>
            <a:r>
              <a:rPr lang="en-US" b="1" kern="0" dirty="0">
                <a:solidFill>
                  <a:srgbClr val="365F91"/>
                </a:solidFill>
                <a:latin typeface="Times New Roman" panose="02020603050405020304" pitchFamily="18" charset="0"/>
                <a:ea typeface="Times New Roman" panose="02020603050405020304" pitchFamily="18" charset="0"/>
                <a:cs typeface="Times New Roman" panose="02020603050405020304" pitchFamily="18" charset="0"/>
              </a:rPr>
              <a:t>TÀI LIỆU THAM KHẢO</a:t>
            </a:r>
            <a:endParaRPr lang="en-US" b="1" kern="0" dirty="0">
              <a:solidFill>
                <a:srgbClr val="365F91"/>
              </a:solidFill>
              <a:latin typeface="Cambria" panose="02040503050406030204" pitchFamily="18" charset="0"/>
              <a:ea typeface="宋体" panose="02010600030101010101" pitchFamily="2" charset="-122"/>
              <a:cs typeface="Times New Roman" panose="02020603050405020304" pitchFamily="18" charset="0"/>
            </a:endParaRPr>
          </a:p>
          <a:p>
            <a:pPr marL="0" lvl="0" indent="0">
              <a:lnSpc>
                <a:spcPct val="150000"/>
              </a:lnSpc>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50000"/>
              </a:lnSpc>
              <a:spcAft>
                <a:spcPts val="1000"/>
              </a:spcAft>
              <a:buNone/>
            </a:pPr>
            <a:r>
              <a:rPr lang="vi-VN" dirty="0">
                <a:effectLst/>
                <a:latin typeface="Times New Roman" panose="02020603050405020304" pitchFamily="18" charset="0"/>
                <a:ea typeface="Calibri" panose="020F0502020204030204" pitchFamily="34" charset="0"/>
                <a:cs typeface="Times New Roman" panose="02020603050405020304" pitchFamily="18" charset="0"/>
              </a:rPr>
              <a:t>1.	Đào Hữu Hồ, Xác suất thống kê, NXB Đại học Quốc gia Hà Nội, xuất bản lần thứ  6, 2001.</a:t>
            </a:r>
          </a:p>
          <a:p>
            <a:pPr marL="0" lvl="0" indent="0">
              <a:lnSpc>
                <a:spcPct val="150000"/>
              </a:lnSpc>
              <a:spcAft>
                <a:spcPts val="1000"/>
              </a:spcAft>
              <a:buNone/>
            </a:pPr>
            <a:r>
              <a:rPr lang="vi-VN" dirty="0">
                <a:effectLst/>
                <a:latin typeface="Times New Roman" panose="02020603050405020304" pitchFamily="18" charset="0"/>
                <a:ea typeface="Calibri" panose="020F0502020204030204" pitchFamily="34" charset="0"/>
                <a:cs typeface="Times New Roman" panose="02020603050405020304" pitchFamily="18" charset="0"/>
              </a:rPr>
              <a:t>2.	Đặng Hùng Thắng, Mở đầu về lí thuyết xác suất và các ứng dụng, NXB Giáo Dục, 2005.</a:t>
            </a:r>
          </a:p>
          <a:p>
            <a:pPr marL="0" lvl="0" indent="0">
              <a:lnSpc>
                <a:spcPct val="150000"/>
              </a:lnSpc>
              <a:spcAft>
                <a:spcPts val="1000"/>
              </a:spcAft>
              <a:buNone/>
            </a:pPr>
            <a:r>
              <a:rPr lang="vi-VN" dirty="0">
                <a:effectLst/>
                <a:latin typeface="Times New Roman" panose="02020603050405020304" pitchFamily="18" charset="0"/>
                <a:ea typeface="Calibri" panose="020F0502020204030204" pitchFamily="34" charset="0"/>
                <a:cs typeface="Times New Roman" panose="02020603050405020304" pitchFamily="18" charset="0"/>
              </a:rPr>
              <a:t>3.	Bộ môn toán, trường Đại học Thủy Lợi, xác suất và thống kê, NXB Khoa Học Tự Nhiên Và Công Nghệ Hà nội, 2010.</a:t>
            </a:r>
          </a:p>
          <a:p>
            <a:pPr marL="0" lvl="0" indent="0">
              <a:lnSpc>
                <a:spcPct val="150000"/>
              </a:lnSpc>
              <a:spcAft>
                <a:spcPts val="1000"/>
              </a:spcAft>
              <a:buNone/>
            </a:pPr>
            <a:r>
              <a:rPr lang="vi-VN" dirty="0">
                <a:effectLst/>
                <a:latin typeface="Times New Roman" panose="02020603050405020304" pitchFamily="18" charset="0"/>
                <a:ea typeface="Calibri" panose="020F0502020204030204" pitchFamily="34" charset="0"/>
                <a:cs typeface="Times New Roman" panose="02020603050405020304" pitchFamily="18" charset="0"/>
              </a:rPr>
              <a:t>4.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Walpole</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Raymond</a:t>
            </a:r>
            <a:r>
              <a:rPr lang="vi-VN" dirty="0">
                <a:effectLst/>
                <a:latin typeface="Times New Roman" panose="02020603050405020304" pitchFamily="18" charset="0"/>
                <a:ea typeface="Calibri" panose="020F0502020204030204" pitchFamily="34" charset="0"/>
                <a:cs typeface="Times New Roman" panose="02020603050405020304" pitchFamily="18" charset="0"/>
              </a:rPr>
              <a:t>. H.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Myers</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and</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Sharon</a:t>
            </a:r>
            <a:r>
              <a:rPr lang="vi-VN" dirty="0">
                <a:effectLst/>
                <a:latin typeface="Times New Roman" panose="02020603050405020304" pitchFamily="18" charset="0"/>
                <a:ea typeface="Calibri" panose="020F0502020204030204" pitchFamily="34" charset="0"/>
                <a:cs typeface="Times New Roman" panose="02020603050405020304" pitchFamily="18" charset="0"/>
              </a:rPr>
              <a:t> L.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Myers</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Probability</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and</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statistics</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for</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Engineers</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and</a:t>
            </a:r>
            <a:r>
              <a:rPr lang="vi-VN" dirty="0">
                <a:effectLst/>
                <a:latin typeface="Times New Roman" panose="02020603050405020304" pitchFamily="18" charset="0"/>
                <a:ea typeface="Calibri" panose="020F0502020204030204" pitchFamily="34" charset="0"/>
                <a:cs typeface="Times New Roman" panose="02020603050405020304" pitchFamily="18" charset="0"/>
              </a:rPr>
              <a:t>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scientists</a:t>
            </a:r>
            <a:r>
              <a:rPr lang="vi-VN" dirty="0">
                <a:effectLst/>
                <a:latin typeface="Times New Roman" panose="02020603050405020304" pitchFamily="18" charset="0"/>
                <a:ea typeface="Calibri" panose="020F0502020204030204" pitchFamily="34" charset="0"/>
                <a:cs typeface="Times New Roman" panose="02020603050405020304" pitchFamily="18" charset="0"/>
              </a:rPr>
              <a:t> (xuất bản lần thứ 6 tại Hoa Kỳ).</a:t>
            </a:r>
          </a:p>
          <a:p>
            <a:pPr marL="0" lvl="0" indent="0">
              <a:lnSpc>
                <a:spcPct val="150000"/>
              </a:lnSpc>
              <a:spcAft>
                <a:spcPts val="1000"/>
              </a:spcAft>
              <a:buNone/>
            </a:pPr>
            <a:r>
              <a:rPr lang="vi-VN" dirty="0">
                <a:effectLst/>
                <a:latin typeface="Times New Roman" panose="02020603050405020304" pitchFamily="18" charset="0"/>
                <a:ea typeface="Calibri" panose="020F0502020204030204" pitchFamily="34" charset="0"/>
                <a:cs typeface="Times New Roman" panose="02020603050405020304" pitchFamily="18" charset="0"/>
              </a:rPr>
              <a:t>5.	Trường Đại Học Mỏ Địa Chất, TS. Nguyễn Thị Hằng, TS. Lê Bích Phượng (Đồng chủ biên)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ThS</a:t>
            </a:r>
            <a:r>
              <a:rPr lang="vi-VN" dirty="0">
                <a:effectLst/>
                <a:latin typeface="Times New Roman" panose="02020603050405020304" pitchFamily="18" charset="0"/>
                <a:ea typeface="Calibri" panose="020F0502020204030204" pitchFamily="34" charset="0"/>
                <a:cs typeface="Times New Roman" panose="02020603050405020304" pitchFamily="18" charset="0"/>
              </a:rPr>
              <a:t>. Phạm Ngọc Anh,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ThS</a:t>
            </a:r>
            <a:r>
              <a:rPr lang="vi-VN" dirty="0">
                <a:effectLst/>
                <a:latin typeface="Times New Roman" panose="02020603050405020304" pitchFamily="18" charset="0"/>
                <a:ea typeface="Calibri" panose="020F0502020204030204" pitchFamily="34" charset="0"/>
                <a:cs typeface="Times New Roman" panose="02020603050405020304" pitchFamily="18" charset="0"/>
              </a:rPr>
              <a:t> Nguyễn Thu Hằng, </a:t>
            </a:r>
            <a:r>
              <a:rPr lang="vi-VN" dirty="0" err="1">
                <a:effectLst/>
                <a:latin typeface="Times New Roman" panose="02020603050405020304" pitchFamily="18" charset="0"/>
                <a:ea typeface="Calibri" panose="020F0502020204030204" pitchFamily="34" charset="0"/>
                <a:cs typeface="Times New Roman" panose="02020603050405020304" pitchFamily="18" charset="0"/>
              </a:rPr>
              <a:t>ThS</a:t>
            </a:r>
            <a:r>
              <a:rPr lang="vi-VN" dirty="0">
                <a:effectLst/>
                <a:latin typeface="Times New Roman" panose="02020603050405020304" pitchFamily="18" charset="0"/>
                <a:ea typeface="Calibri" panose="020F0502020204030204" pitchFamily="34" charset="0"/>
                <a:cs typeface="Times New Roman" panose="02020603050405020304" pitchFamily="18" charset="0"/>
              </a:rPr>
              <a:t> Nguyễn Thế Lâm, Giáo trình lý thuyết xác suất và thống kê toán học, NXB Giao Thông Vận Tải, 2024.</a:t>
            </a:r>
          </a:p>
          <a:p>
            <a:pPr marL="0" lvl="0" indent="0">
              <a:lnSpc>
                <a:spcPct val="150000"/>
              </a:lnSpc>
              <a:spcAft>
                <a:spcPts val="1000"/>
              </a:spcAft>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0" algn="l"/>
              </a:tabLs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997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CE8B1D5C-08DB-4DC8-8854-8F9AA60C9CBA}"/>
              </a:ext>
            </a:extLst>
          </p:cNvPr>
          <p:cNvSpPr>
            <a:spLocks noGrp="1"/>
          </p:cNvSpPr>
          <p:nvPr>
            <p:ph idx="1"/>
          </p:nvPr>
        </p:nvSpPr>
        <p:spPr>
          <a:xfrm>
            <a:off x="3335481" y="591344"/>
            <a:ext cx="5179868" cy="5585619"/>
          </a:xfrm>
        </p:spPr>
        <p:txBody>
          <a:bodyPr anchor="ctr">
            <a:normAutofit/>
          </a:bodyPr>
          <a:lstStyle/>
          <a:p>
            <a:pPr marL="0" indent="0">
              <a:buNone/>
            </a:pPr>
            <a:r>
              <a:rPr lang="en-US"/>
              <a:t>THE AND</a:t>
            </a:r>
          </a:p>
          <a:p>
            <a:pPr marL="0" indent="0">
              <a:buNone/>
            </a:pPr>
            <a:endParaRPr lang="en-US"/>
          </a:p>
          <a:p>
            <a:pPr marL="0" indent="0">
              <a:buNone/>
            </a:pPr>
            <a:r>
              <a:rPr lang="en-US"/>
              <a:t>XIN CHÂN THÀNH CẢM </a:t>
            </a:r>
            <a:r>
              <a:rPr lang="vi-VN"/>
              <a:t>Ơ</a:t>
            </a:r>
            <a:r>
              <a:rPr lang="en-US"/>
              <a:t>N</a:t>
            </a:r>
          </a:p>
        </p:txBody>
      </p:sp>
    </p:spTree>
    <p:extLst>
      <p:ext uri="{BB962C8B-B14F-4D97-AF65-F5344CB8AC3E}">
        <p14:creationId xmlns:p14="http://schemas.microsoft.com/office/powerpoint/2010/main" val="22934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7871E5-127C-4273-8E46-661B657DF863}"/>
              </a:ext>
            </a:extLst>
          </p:cNvPr>
          <p:cNvSpPr>
            <a:spLocks noGrp="1"/>
          </p:cNvSpPr>
          <p:nvPr>
            <p:ph idx="1"/>
          </p:nvPr>
        </p:nvSpPr>
        <p:spPr>
          <a:xfrm>
            <a:off x="0" y="191068"/>
            <a:ext cx="9144000" cy="6666931"/>
          </a:xfrm>
        </p:spPr>
        <p:txBody>
          <a:bodyPr>
            <a:normAutofit/>
          </a:bodyPr>
          <a:lstStyle/>
          <a:p>
            <a:pPr indent="457200">
              <a:lnSpc>
                <a:spcPct val="150000"/>
              </a:lnSpc>
              <a:spcAft>
                <a:spcPts val="1000"/>
              </a:spcAft>
              <a:buNone/>
            </a:pP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suất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giúp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suất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biết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rằng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B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xảy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phép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hiểu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rõ</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mối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phụ</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thuộc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nơi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này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ảnh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hưởng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suất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suất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lĩnh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vực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tài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chính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y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đưa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đoán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hoặc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quyết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giúp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đánh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chính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hơn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rủi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liên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thêm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ràng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buộc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50000"/>
              </a:lnSpc>
              <a:spcAft>
                <a:spcPts val="10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báo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cáo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đầy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đủ</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gồm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trắc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nghiệm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luận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kèm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lời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giải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tiết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dễ</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hiểu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22602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C22A71-57D2-401D-8D10-BE0905D96C24}"/>
              </a:ext>
            </a:extLst>
          </p:cNvPr>
          <p:cNvSpPr>
            <a:spLocks noGrp="1"/>
          </p:cNvSpPr>
          <p:nvPr>
            <p:ph idx="1"/>
          </p:nvPr>
        </p:nvSpPr>
        <p:spPr>
          <a:xfrm>
            <a:off x="0" y="238538"/>
            <a:ext cx="9144000" cy="6619461"/>
          </a:xfrm>
        </p:spPr>
        <p:txBody>
          <a:bodyPr/>
          <a:lstStyle/>
          <a:p>
            <a:r>
              <a:rPr lang="vi-VN" dirty="0"/>
              <a:t>Báo cáo gồm 2 phần: </a:t>
            </a:r>
            <a:endParaRPr lang="en-US" dirty="0"/>
          </a:p>
          <a:p>
            <a:r>
              <a:rPr lang="en-US" dirty="0"/>
              <a:t>                    </a:t>
            </a:r>
            <a:r>
              <a:rPr lang="vi-VN" dirty="0"/>
              <a:t>Phần 1:Trình bày về </a:t>
            </a:r>
            <a:r>
              <a:rPr lang="en-US" dirty="0" err="1"/>
              <a:t>xác</a:t>
            </a:r>
            <a:r>
              <a:rPr lang="en-US" dirty="0"/>
              <a:t> </a:t>
            </a:r>
            <a:r>
              <a:rPr lang="en-US" dirty="0" err="1"/>
              <a:t>suất</a:t>
            </a:r>
            <a:r>
              <a:rPr lang="en-US" dirty="0"/>
              <a:t> </a:t>
            </a:r>
            <a:r>
              <a:rPr lang="en-US" dirty="0" err="1"/>
              <a:t>có</a:t>
            </a:r>
            <a:r>
              <a:rPr lang="en-US" dirty="0"/>
              <a:t> </a:t>
            </a:r>
            <a:r>
              <a:rPr lang="en-US" dirty="0" err="1"/>
              <a:t>điều</a:t>
            </a:r>
            <a:r>
              <a:rPr lang="en-US" dirty="0"/>
              <a:t> </a:t>
            </a:r>
            <a:r>
              <a:rPr lang="en-US" dirty="0" err="1"/>
              <a:t>kiện</a:t>
            </a:r>
            <a:r>
              <a:rPr lang="en-US" dirty="0"/>
              <a:t> </a:t>
            </a:r>
            <a:r>
              <a:rPr lang="vi-VN" dirty="0"/>
              <a:t>.</a:t>
            </a:r>
            <a:endParaRPr lang="en-US" dirty="0"/>
          </a:p>
          <a:p>
            <a:r>
              <a:rPr lang="vi-VN" dirty="0"/>
              <a:t>                Phần 2: </a:t>
            </a:r>
            <a:r>
              <a:rPr lang="en-US" dirty="0" err="1"/>
              <a:t>Là</a:t>
            </a:r>
            <a:r>
              <a:rPr lang="en-US" dirty="0"/>
              <a:t> </a:t>
            </a:r>
            <a:r>
              <a:rPr lang="en-US" dirty="0" err="1"/>
              <a:t>hệ</a:t>
            </a:r>
            <a:r>
              <a:rPr lang="en-US" dirty="0"/>
              <a:t> </a:t>
            </a:r>
            <a:r>
              <a:rPr lang="en-US" dirty="0" err="1"/>
              <a:t>thống</a:t>
            </a:r>
            <a:r>
              <a:rPr lang="en-US" dirty="0"/>
              <a:t> </a:t>
            </a:r>
            <a:r>
              <a:rPr lang="en-US" dirty="0" err="1"/>
              <a:t>bài</a:t>
            </a:r>
            <a:r>
              <a:rPr lang="en-US" dirty="0"/>
              <a:t> </a:t>
            </a:r>
            <a:r>
              <a:rPr lang="en-US" dirty="0" err="1"/>
              <a:t>tập</a:t>
            </a:r>
            <a:r>
              <a:rPr lang="en-US" dirty="0"/>
              <a:t> </a:t>
            </a:r>
            <a:r>
              <a:rPr lang="vi-VN" dirty="0"/>
              <a:t>.</a:t>
            </a:r>
            <a:endParaRPr lang="en-US" dirty="0"/>
          </a:p>
          <a:p>
            <a:r>
              <a:rPr lang="vi-VN" dirty="0"/>
              <a:t> </a:t>
            </a:r>
            <a:r>
              <a:rPr lang="en-US" dirty="0"/>
              <a:t>	</a:t>
            </a:r>
            <a:r>
              <a:rPr lang="en-US" dirty="0" err="1"/>
              <a:t>Đây</a:t>
            </a:r>
            <a:r>
              <a:rPr lang="en-US" dirty="0"/>
              <a:t> </a:t>
            </a:r>
            <a:r>
              <a:rPr lang="en-US" dirty="0" err="1"/>
              <a:t>là</a:t>
            </a:r>
            <a:r>
              <a:rPr lang="en-US" dirty="0"/>
              <a:t> </a:t>
            </a:r>
            <a:r>
              <a:rPr lang="en-US" dirty="0" err="1"/>
              <a:t>tài</a:t>
            </a:r>
            <a:r>
              <a:rPr lang="en-US" dirty="0"/>
              <a:t> </a:t>
            </a:r>
            <a:r>
              <a:rPr lang="en-US" dirty="0" err="1"/>
              <a:t>liệu</a:t>
            </a:r>
            <a:r>
              <a:rPr lang="en-US" dirty="0"/>
              <a:t> </a:t>
            </a:r>
            <a:r>
              <a:rPr lang="en-US" dirty="0" err="1"/>
              <a:t>bổ</a:t>
            </a:r>
            <a:r>
              <a:rPr lang="en-US" dirty="0"/>
              <a:t> </a:t>
            </a:r>
            <a:r>
              <a:rPr lang="en-US" dirty="0" err="1"/>
              <a:t>ích</a:t>
            </a:r>
            <a:r>
              <a:rPr lang="en-US" dirty="0"/>
              <a:t> </a:t>
            </a:r>
            <a:r>
              <a:rPr lang="en-US" dirty="0" err="1"/>
              <a:t>giúp</a:t>
            </a:r>
            <a:r>
              <a:rPr lang="en-US" dirty="0"/>
              <a:t> </a:t>
            </a:r>
            <a:r>
              <a:rPr lang="en-US" dirty="0" err="1"/>
              <a:t>các</a:t>
            </a:r>
            <a:r>
              <a:rPr lang="en-US" dirty="0"/>
              <a:t> </a:t>
            </a:r>
            <a:r>
              <a:rPr lang="en-US" dirty="0" err="1"/>
              <a:t>em</a:t>
            </a:r>
            <a:r>
              <a:rPr lang="en-US" dirty="0"/>
              <a:t> </a:t>
            </a:r>
            <a:r>
              <a:rPr lang="en-US" dirty="0" err="1"/>
              <a:t>sinh</a:t>
            </a:r>
            <a:r>
              <a:rPr lang="en-US" dirty="0"/>
              <a:t> </a:t>
            </a:r>
            <a:r>
              <a:rPr lang="en-US" dirty="0" err="1"/>
              <a:t>viên</a:t>
            </a:r>
            <a:r>
              <a:rPr lang="en-US" dirty="0"/>
              <a:t> </a:t>
            </a:r>
            <a:r>
              <a:rPr lang="en-US" dirty="0" err="1"/>
              <a:t>và</a:t>
            </a:r>
            <a:r>
              <a:rPr lang="en-US" dirty="0"/>
              <a:t> </a:t>
            </a:r>
            <a:r>
              <a:rPr lang="en-US" dirty="0" err="1"/>
              <a:t>cả</a:t>
            </a:r>
            <a:r>
              <a:rPr lang="en-US" dirty="0"/>
              <a:t> </a:t>
            </a:r>
            <a:r>
              <a:rPr lang="en-US" dirty="0" err="1"/>
              <a:t>các</a:t>
            </a:r>
            <a:r>
              <a:rPr lang="en-US" dirty="0"/>
              <a:t> </a:t>
            </a:r>
            <a:r>
              <a:rPr lang="en-US" dirty="0" err="1"/>
              <a:t>thầy</a:t>
            </a:r>
            <a:r>
              <a:rPr lang="en-US" dirty="0"/>
              <a:t> </a:t>
            </a:r>
            <a:r>
              <a:rPr lang="en-US" dirty="0" err="1"/>
              <a:t>cô</a:t>
            </a:r>
            <a:r>
              <a:rPr lang="en-US" dirty="0"/>
              <a:t> </a:t>
            </a:r>
            <a:r>
              <a:rPr lang="en-US" dirty="0" err="1"/>
              <a:t>hiểu</a:t>
            </a:r>
            <a:r>
              <a:rPr lang="en-US" dirty="0"/>
              <a:t> </a:t>
            </a:r>
            <a:r>
              <a:rPr lang="en-US" dirty="0" err="1"/>
              <a:t>hơn</a:t>
            </a:r>
            <a:r>
              <a:rPr lang="en-US" dirty="0"/>
              <a:t> </a:t>
            </a:r>
            <a:r>
              <a:rPr lang="en-US" dirty="0" err="1"/>
              <a:t>về</a:t>
            </a:r>
            <a:r>
              <a:rPr lang="en-US" dirty="0"/>
              <a:t> </a:t>
            </a:r>
            <a:r>
              <a:rPr lang="en-US" dirty="0" err="1"/>
              <a:t>xác</a:t>
            </a:r>
            <a:r>
              <a:rPr lang="en-US" dirty="0"/>
              <a:t> </a:t>
            </a:r>
            <a:r>
              <a:rPr lang="en-US" dirty="0" err="1"/>
              <a:t>suất</a:t>
            </a:r>
            <a:r>
              <a:rPr lang="en-US" dirty="0"/>
              <a:t> </a:t>
            </a:r>
            <a:r>
              <a:rPr lang="en-US" dirty="0" err="1"/>
              <a:t>có</a:t>
            </a:r>
            <a:r>
              <a:rPr lang="en-US" dirty="0"/>
              <a:t> </a:t>
            </a:r>
            <a:r>
              <a:rPr lang="en-US" dirty="0" err="1"/>
              <a:t>điều</a:t>
            </a:r>
            <a:r>
              <a:rPr lang="en-US" dirty="0"/>
              <a:t> </a:t>
            </a:r>
            <a:r>
              <a:rPr lang="en-US" dirty="0" err="1"/>
              <a:t>kiện</a:t>
            </a:r>
            <a:r>
              <a:rPr lang="en-US" dirty="0"/>
              <a:t>, </a:t>
            </a:r>
            <a:r>
              <a:rPr lang="en-US" dirty="0" err="1"/>
              <a:t>rèn</a:t>
            </a:r>
            <a:r>
              <a:rPr lang="en-US" dirty="0"/>
              <a:t> </a:t>
            </a:r>
            <a:r>
              <a:rPr lang="en-US" dirty="0" err="1"/>
              <a:t>luyện</a:t>
            </a:r>
            <a:r>
              <a:rPr lang="en-US" dirty="0"/>
              <a:t> </a:t>
            </a:r>
            <a:r>
              <a:rPr lang="en-US" dirty="0" err="1"/>
              <a:t>cho</a:t>
            </a:r>
            <a:r>
              <a:rPr lang="en-US" dirty="0"/>
              <a:t> </a:t>
            </a:r>
            <a:r>
              <a:rPr lang="en-US" dirty="0" err="1"/>
              <a:t>các</a:t>
            </a:r>
            <a:r>
              <a:rPr lang="en-US" dirty="0"/>
              <a:t> </a:t>
            </a:r>
            <a:r>
              <a:rPr lang="en-US" dirty="0" err="1"/>
              <a:t>em</a:t>
            </a:r>
            <a:r>
              <a:rPr lang="en-US" dirty="0"/>
              <a:t> </a:t>
            </a:r>
            <a:r>
              <a:rPr lang="en-US" dirty="0" err="1"/>
              <a:t>khả</a:t>
            </a:r>
            <a:r>
              <a:rPr lang="en-US" dirty="0"/>
              <a:t> </a:t>
            </a:r>
            <a:r>
              <a:rPr lang="en-US" dirty="0" err="1"/>
              <a:t>năng</a:t>
            </a:r>
            <a:r>
              <a:rPr lang="en-US" dirty="0"/>
              <a:t> </a:t>
            </a:r>
            <a:r>
              <a:rPr lang="en-US" dirty="0" err="1"/>
              <a:t>giải</a:t>
            </a:r>
            <a:r>
              <a:rPr lang="en-US" dirty="0"/>
              <a:t> </a:t>
            </a:r>
            <a:r>
              <a:rPr lang="en-US" dirty="0" err="1"/>
              <a:t>các</a:t>
            </a:r>
            <a:r>
              <a:rPr lang="en-US" dirty="0"/>
              <a:t> </a:t>
            </a:r>
            <a:r>
              <a:rPr lang="en-US" dirty="0" err="1"/>
              <a:t>bài</a:t>
            </a:r>
            <a:r>
              <a:rPr lang="en-US" dirty="0"/>
              <a:t> </a:t>
            </a:r>
            <a:r>
              <a:rPr lang="en-US" dirty="0" err="1"/>
              <a:t>toán</a:t>
            </a:r>
            <a:r>
              <a:rPr lang="en-US" dirty="0"/>
              <a:t> </a:t>
            </a:r>
            <a:r>
              <a:rPr lang="en-US" dirty="0" err="1"/>
              <a:t>về</a:t>
            </a:r>
            <a:r>
              <a:rPr lang="en-US" dirty="0"/>
              <a:t> </a:t>
            </a:r>
            <a:r>
              <a:rPr lang="en-US" dirty="0" err="1"/>
              <a:t>xác</a:t>
            </a:r>
            <a:r>
              <a:rPr lang="en-US" dirty="0"/>
              <a:t> </a:t>
            </a:r>
            <a:r>
              <a:rPr lang="en-US" dirty="0" err="1"/>
              <a:t>suất</a:t>
            </a:r>
            <a:r>
              <a:rPr lang="en-US" dirty="0"/>
              <a:t> </a:t>
            </a:r>
            <a:r>
              <a:rPr lang="en-US" dirty="0" err="1"/>
              <a:t>có</a:t>
            </a:r>
            <a:r>
              <a:rPr lang="en-US" dirty="0"/>
              <a:t> </a:t>
            </a:r>
            <a:r>
              <a:rPr lang="en-US" dirty="0" err="1"/>
              <a:t>điều</a:t>
            </a:r>
            <a:r>
              <a:rPr lang="en-US" dirty="0"/>
              <a:t> </a:t>
            </a:r>
            <a:r>
              <a:rPr lang="en-US" dirty="0" err="1"/>
              <a:t>kiện</a:t>
            </a:r>
            <a:r>
              <a:rPr lang="en-US" dirty="0"/>
              <a:t>. </a:t>
            </a:r>
          </a:p>
          <a:p>
            <a:endParaRPr lang="en-US"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74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ABBC3-7ED0-8D6A-80C0-373D835E030A}"/>
              </a:ext>
            </a:extLst>
          </p:cNvPr>
          <p:cNvSpPr>
            <a:spLocks noGrp="1"/>
          </p:cNvSpPr>
          <p:nvPr>
            <p:ph type="title"/>
          </p:nvPr>
        </p:nvSpPr>
        <p:spPr>
          <a:xfrm>
            <a:off x="628650" y="177421"/>
            <a:ext cx="7886700" cy="1323834"/>
          </a:xfrm>
        </p:spPr>
        <p:txBody>
          <a:bodyPr>
            <a:normAutofit fontScale="90000"/>
          </a:bodyPr>
          <a:lstStyle/>
          <a:p>
            <a:pPr algn="ctr">
              <a:lnSpc>
                <a:spcPct val="115000"/>
              </a:lnSpc>
              <a:spcBef>
                <a:spcPts val="2400"/>
              </a:spcBef>
            </a:pPr>
            <a:r>
              <a:rPr lang="en-US" sz="3600" b="0" kern="0" dirty="0">
                <a:solidFill>
                  <a:srgbClr val="365F91"/>
                </a:solidFill>
                <a:effectLst/>
                <a:latin typeface="Times New Roman" panose="02020603050405020304" pitchFamily="18" charset="0"/>
                <a:ea typeface="SimSun" panose="02010600030101010101" pitchFamily="2" charset="-122"/>
                <a:cs typeface="Times New Roman" panose="02020603050405020304" pitchFamily="18" charset="0"/>
              </a:rPr>
              <a:t>PHẦN 1. </a:t>
            </a:r>
            <a:r>
              <a:rPr lang="en-US" sz="3600" kern="0" dirty="0">
                <a:solidFill>
                  <a:srgbClr val="365F91"/>
                </a:solidFill>
                <a:latin typeface="Times New Roman" panose="02020603050405020304" pitchFamily="18" charset="0"/>
                <a:ea typeface="SimSun" panose="02010600030101010101" pitchFamily="2" charset="-122"/>
                <a:cs typeface="Times New Roman" panose="02020603050405020304" pitchFamily="18" charset="0"/>
              </a:rPr>
              <a:t>XÁC SUẤT CÓ ĐIỀU KIỆN</a:t>
            </a:r>
            <a:br>
              <a:rPr lang="en-US" sz="4400" b="1" kern="0" dirty="0">
                <a:solidFill>
                  <a:srgbClr val="365F91"/>
                </a:solidFill>
                <a:effectLst/>
                <a:latin typeface="Cambria" panose="02040503050406030204" pitchFamily="18" charset="0"/>
                <a:ea typeface="SimSun" panose="02010600030101010101" pitchFamily="2" charset="-122"/>
                <a:cs typeface="Times New Roman" panose="02020603050405020304" pitchFamily="18" charset="0"/>
              </a:rPr>
            </a:br>
            <a:endParaRPr lang="en-US" dirty="0"/>
          </a:p>
        </p:txBody>
      </p:sp>
      <p:pic>
        <p:nvPicPr>
          <p:cNvPr id="26" name="Content Placeholder 25">
            <a:extLst>
              <a:ext uri="{FF2B5EF4-FFF2-40B4-BE49-F238E27FC236}">
                <a16:creationId xmlns:a16="http://schemas.microsoft.com/office/drawing/2014/main" id="{5AC92D19-6409-6605-61A9-D6F8E1BA720E}"/>
              </a:ext>
            </a:extLst>
          </p:cNvPr>
          <p:cNvPicPr>
            <a:picLocks noGrp="1" noChangeAspect="1"/>
          </p:cNvPicPr>
          <p:nvPr>
            <p:ph idx="1"/>
          </p:nvPr>
        </p:nvPicPr>
        <p:blipFill>
          <a:blip r:embed="rId2"/>
          <a:stretch>
            <a:fillRect/>
          </a:stretch>
        </p:blipFill>
        <p:spPr>
          <a:xfrm>
            <a:off x="218365" y="1351119"/>
            <a:ext cx="8652680" cy="3985146"/>
          </a:xfrm>
          <a:prstGeom prst="rect">
            <a:avLst/>
          </a:prstGeom>
        </p:spPr>
      </p:pic>
    </p:spTree>
    <p:extLst>
      <p:ext uri="{BB962C8B-B14F-4D97-AF65-F5344CB8AC3E}">
        <p14:creationId xmlns:p14="http://schemas.microsoft.com/office/powerpoint/2010/main" val="403290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BEDB5FF-BEF5-78DB-8EC7-4D85641FC005}"/>
              </a:ext>
            </a:extLst>
          </p:cNvPr>
          <p:cNvPicPr>
            <a:picLocks noGrp="1" noChangeAspect="1"/>
          </p:cNvPicPr>
          <p:nvPr>
            <p:ph idx="1"/>
          </p:nvPr>
        </p:nvPicPr>
        <p:blipFill>
          <a:blip r:embed="rId2"/>
          <a:stretch>
            <a:fillRect/>
          </a:stretch>
        </p:blipFill>
        <p:spPr>
          <a:xfrm>
            <a:off x="436728" y="559558"/>
            <a:ext cx="8570794" cy="4531057"/>
          </a:xfrm>
          <a:prstGeom prst="rect">
            <a:avLst/>
          </a:prstGeom>
        </p:spPr>
      </p:pic>
    </p:spTree>
    <p:extLst>
      <p:ext uri="{BB962C8B-B14F-4D97-AF65-F5344CB8AC3E}">
        <p14:creationId xmlns:p14="http://schemas.microsoft.com/office/powerpoint/2010/main" val="59234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D011D9E-D83F-7840-14DE-D879D0BD2E4A}"/>
              </a:ext>
            </a:extLst>
          </p:cNvPr>
          <p:cNvPicPr>
            <a:picLocks noGrp="1" noChangeAspect="1"/>
          </p:cNvPicPr>
          <p:nvPr>
            <p:ph idx="1"/>
          </p:nvPr>
        </p:nvPicPr>
        <p:blipFill>
          <a:blip r:embed="rId2"/>
          <a:stretch>
            <a:fillRect/>
          </a:stretch>
        </p:blipFill>
        <p:spPr>
          <a:xfrm>
            <a:off x="204715" y="395784"/>
            <a:ext cx="8789159" cy="4885899"/>
          </a:xfrm>
          <a:prstGeom prst="rect">
            <a:avLst/>
          </a:prstGeom>
        </p:spPr>
      </p:pic>
    </p:spTree>
    <p:extLst>
      <p:ext uri="{BB962C8B-B14F-4D97-AF65-F5344CB8AC3E}">
        <p14:creationId xmlns:p14="http://schemas.microsoft.com/office/powerpoint/2010/main" val="374656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E4C0BBC-49FB-9586-8E88-C088BA02EF00}"/>
              </a:ext>
            </a:extLst>
          </p:cNvPr>
          <p:cNvPicPr>
            <a:picLocks noGrp="1" noChangeAspect="1"/>
          </p:cNvPicPr>
          <p:nvPr>
            <p:ph idx="1"/>
          </p:nvPr>
        </p:nvPicPr>
        <p:blipFill>
          <a:blip r:embed="rId2"/>
          <a:stretch>
            <a:fillRect/>
          </a:stretch>
        </p:blipFill>
        <p:spPr>
          <a:xfrm>
            <a:off x="204716" y="450376"/>
            <a:ext cx="8557147" cy="5281684"/>
          </a:xfrm>
          <a:prstGeom prst="rect">
            <a:avLst/>
          </a:prstGeom>
        </p:spPr>
      </p:pic>
    </p:spTree>
    <p:extLst>
      <p:ext uri="{BB962C8B-B14F-4D97-AF65-F5344CB8AC3E}">
        <p14:creationId xmlns:p14="http://schemas.microsoft.com/office/powerpoint/2010/main" val="1317471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26426FAD-AFC9-709E-284B-D285CAE0EBB3}"/>
              </a:ext>
            </a:extLst>
          </p:cNvPr>
          <p:cNvPicPr>
            <a:picLocks noGrp="1" noChangeAspect="1"/>
          </p:cNvPicPr>
          <p:nvPr>
            <p:ph idx="1"/>
          </p:nvPr>
        </p:nvPicPr>
        <p:blipFill>
          <a:blip r:embed="rId2"/>
          <a:stretch>
            <a:fillRect/>
          </a:stretch>
        </p:blipFill>
        <p:spPr>
          <a:xfrm>
            <a:off x="0" y="259306"/>
            <a:ext cx="9143999" cy="2838735"/>
          </a:xfrm>
          <a:prstGeom prst="rect">
            <a:avLst/>
          </a:prstGeom>
        </p:spPr>
      </p:pic>
      <p:sp>
        <p:nvSpPr>
          <p:cNvPr id="9" name="TextBox 8">
            <a:extLst>
              <a:ext uri="{FF2B5EF4-FFF2-40B4-BE49-F238E27FC236}">
                <a16:creationId xmlns:a16="http://schemas.microsoft.com/office/drawing/2014/main" id="{2C4069BD-DC6E-6FFC-FC2F-B65A9BF10C76}"/>
              </a:ext>
            </a:extLst>
          </p:cNvPr>
          <p:cNvSpPr txBox="1"/>
          <p:nvPr/>
        </p:nvSpPr>
        <p:spPr>
          <a:xfrm>
            <a:off x="0" y="3377816"/>
            <a:ext cx="9007521" cy="2554545"/>
          </a:xfrm>
          <a:prstGeom prst="rect">
            <a:avLst/>
          </a:prstGeom>
          <a:noFill/>
        </p:spPr>
        <p:txBody>
          <a:bodyPr wrap="square" rtlCol="0">
            <a:spAutoFit/>
          </a:bodyPr>
          <a:lstStyle/>
          <a:p>
            <a:r>
              <a:rPr lang="vi-VN" sz="2000" dirty="0">
                <a:latin typeface="+mj-lt"/>
              </a:rPr>
              <a:t>Chú ý 3:</a:t>
            </a:r>
          </a:p>
          <a:p>
            <a:r>
              <a:rPr lang="vi-VN" sz="2000" dirty="0">
                <a:latin typeface="+mj-lt"/>
              </a:rPr>
              <a:t>	• Xác suất của một biến cố có thể phụ thuộc vào nhiều yếu tố, điều kiện khác nhau nào đó mà có thể được nói ra hoặc không nói ra (điều kiện hiểu ngầm). Để chỉ ra một cách cụ thể hơn về việc xác suất của một sự kiện A nào đó phụ thuộc vào một điều kiện B nào đó ra sao, ta sử dụng xác suất có điều kiện.</a:t>
            </a:r>
          </a:p>
          <a:p>
            <a:r>
              <a:rPr lang="vi-VN" sz="2000" dirty="0">
                <a:latin typeface="+mj-lt"/>
              </a:rPr>
              <a:t>	• Những bài toán xảy ra xác suất điều kiện thường đi kèm với việc sử dụng quy tắc nhân xác suất, khi gặp bài toán này ta cần lưu ý đến sự độc lập của biến cố để vận dụng công thức đúng.</a:t>
            </a:r>
          </a:p>
        </p:txBody>
      </p:sp>
    </p:spTree>
    <p:extLst>
      <p:ext uri="{BB962C8B-B14F-4D97-AF65-F5344CB8AC3E}">
        <p14:creationId xmlns:p14="http://schemas.microsoft.com/office/powerpoint/2010/main" val="14261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CEF46127-DEA0-EAA5-7A85-B553197EF76F}"/>
              </a:ext>
            </a:extLst>
          </p:cNvPr>
          <p:cNvPicPr>
            <a:picLocks noGrp="1" noChangeAspect="1"/>
          </p:cNvPicPr>
          <p:nvPr>
            <p:ph idx="1"/>
          </p:nvPr>
        </p:nvPicPr>
        <p:blipFill>
          <a:blip r:embed="rId2"/>
          <a:stretch>
            <a:fillRect/>
          </a:stretch>
        </p:blipFill>
        <p:spPr>
          <a:xfrm>
            <a:off x="482600" y="1017360"/>
            <a:ext cx="8178799" cy="4823279"/>
          </a:xfrm>
          <a:prstGeom prst="rect">
            <a:avLst/>
          </a:prstGeom>
        </p:spPr>
      </p:pic>
    </p:spTree>
    <p:extLst>
      <p:ext uri="{BB962C8B-B14F-4D97-AF65-F5344CB8AC3E}">
        <p14:creationId xmlns:p14="http://schemas.microsoft.com/office/powerpoint/2010/main" val="227219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TotalTime>
  <Words>889</Words>
  <Application>Microsoft Office PowerPoint</Application>
  <PresentationFormat>On-screen Show (4:3)</PresentationFormat>
  <Paragraphs>39</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Calibri Light</vt:lpstr>
      <vt:lpstr>Cambria</vt:lpstr>
      <vt:lpstr>Times New Roman</vt:lpstr>
      <vt:lpstr>Office Theme</vt:lpstr>
      <vt:lpstr>MathType 7.0 Equation</vt:lpstr>
      <vt:lpstr>PowerPoint Presentation</vt:lpstr>
      <vt:lpstr>PowerPoint Presentation</vt:lpstr>
      <vt:lpstr>PowerPoint Presentation</vt:lpstr>
      <vt:lpstr>PHẦN 1. XÁC SUẤT CÓ ĐIỀU KIỆN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Thế Lâm</dc:creator>
  <cp:lastModifiedBy>Nguyễn Thế Lâm</cp:lastModifiedBy>
  <cp:revision>13</cp:revision>
  <dcterms:created xsi:type="dcterms:W3CDTF">2021-01-21T16:53:50Z</dcterms:created>
  <dcterms:modified xsi:type="dcterms:W3CDTF">2025-05-29T14:52:42Z</dcterms:modified>
</cp:coreProperties>
</file>