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7">
  <p:sldMasterIdLst>
    <p:sldMasterId id="2147483660" r:id="rId1"/>
  </p:sldMasterIdLst>
  <p:sldIdLst>
    <p:sldId id="256" r:id="rId2"/>
    <p:sldId id="275" r:id="rId3"/>
    <p:sldId id="259" r:id="rId4"/>
    <p:sldId id="276" r:id="rId5"/>
    <p:sldId id="277" r:id="rId6"/>
    <p:sldId id="278" r:id="rId7"/>
    <p:sldId id="281" r:id="rId8"/>
    <p:sldId id="282" r:id="rId9"/>
    <p:sldId id="283" r:id="rId10"/>
    <p:sldId id="284" r:id="rId11"/>
    <p:sldId id="285" r:id="rId12"/>
    <p:sldId id="286" r:id="rId13"/>
    <p:sldId id="287" r:id="rId14"/>
    <p:sldId id="267" r:id="rId15"/>
    <p:sldId id="268"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0" d="100"/>
          <a:sy n="70" d="100"/>
        </p:scale>
        <p:origin x="141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170EC60-87E4-43AD-87B5-49B7715A2DB1}" type="datetimeFigureOut">
              <a:rPr lang="en-US" smtClean="0"/>
              <a:t>26/12/2024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2996037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170EC60-87E4-43AD-87B5-49B7715A2DB1}" type="datetimeFigureOut">
              <a:rPr lang="en-US" smtClean="0"/>
              <a:t>26/12/2024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3804837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170EC60-87E4-43AD-87B5-49B7715A2DB1}" type="datetimeFigureOut">
              <a:rPr lang="en-US" smtClean="0"/>
              <a:t>26/12/2024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1064548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170EC60-87E4-43AD-87B5-49B7715A2DB1}" type="datetimeFigureOut">
              <a:rPr lang="en-US" smtClean="0"/>
              <a:t>26/12/2024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784351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170EC60-87E4-43AD-87B5-49B7715A2DB1}" type="datetimeFigureOut">
              <a:rPr lang="en-US" smtClean="0"/>
              <a:t>26/12/2024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393313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170EC60-87E4-43AD-87B5-49B7715A2DB1}" type="datetimeFigureOut">
              <a:rPr lang="en-US" smtClean="0"/>
              <a:t>26/12/2024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472491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170EC60-87E4-43AD-87B5-49B7715A2DB1}" type="datetimeFigureOut">
              <a:rPr lang="en-US" smtClean="0"/>
              <a:t>26/12/2024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1406211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170EC60-87E4-43AD-87B5-49B7715A2DB1}" type="datetimeFigureOut">
              <a:rPr lang="en-US" smtClean="0"/>
              <a:t>26/12/2024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38178243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70EC60-87E4-43AD-87B5-49B7715A2DB1}" type="datetimeFigureOut">
              <a:rPr lang="en-US" smtClean="0"/>
              <a:t>26/12/2024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414081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170EC60-87E4-43AD-87B5-49B7715A2DB1}" type="datetimeFigureOut">
              <a:rPr lang="en-US" smtClean="0"/>
              <a:t>26/12/2024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4223727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170EC60-87E4-43AD-87B5-49B7715A2DB1}" type="datetimeFigureOut">
              <a:rPr lang="en-US" smtClean="0"/>
              <a:t>26/12/2024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4929690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70EC60-87E4-43AD-87B5-49B7715A2DB1}" type="datetimeFigureOut">
              <a:rPr lang="en-US" smtClean="0"/>
              <a:t>26/12/2024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0C7E81-6BFA-4122-B37F-95B49A0051B8}" type="slidenum">
              <a:rPr lang="en-US" smtClean="0"/>
              <a:t>‹#›</a:t>
            </a:fld>
            <a:endParaRPr lang="en-US"/>
          </a:p>
        </p:txBody>
      </p:sp>
    </p:spTree>
    <p:extLst>
      <p:ext uri="{BB962C8B-B14F-4D97-AF65-F5344CB8AC3E}">
        <p14:creationId xmlns:p14="http://schemas.microsoft.com/office/powerpoint/2010/main" val="8227814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0012F8B-5210-41C6-B2BD-45BBE85E0491}"/>
              </a:ext>
            </a:extLst>
          </p:cNvPr>
          <p:cNvSpPr>
            <a:spLocks noGrp="1"/>
          </p:cNvSpPr>
          <p:nvPr>
            <p:ph type="subTitle" idx="1"/>
          </p:nvPr>
        </p:nvSpPr>
        <p:spPr>
          <a:xfrm>
            <a:off x="0" y="265043"/>
            <a:ext cx="9144000" cy="6592957"/>
          </a:xfrm>
        </p:spPr>
        <p:txBody>
          <a:bodyPr>
            <a:normAutofit/>
          </a:bodyPr>
          <a:lstStyle/>
          <a:p>
            <a:r>
              <a:rPr lang="en-US" dirty="0">
                <a:latin typeface="Times New Roman" panose="02020603050405020304" pitchFamily="18" charset="0"/>
                <a:cs typeface="Times New Roman" panose="02020603050405020304" pitchFamily="18" charset="0"/>
              </a:rPr>
              <a:t>BỘ GIÁO DỤC VÀ ĐÀO TẠO</a:t>
            </a:r>
          </a:p>
          <a:p>
            <a:r>
              <a:rPr lang="en-US" dirty="0">
                <a:latin typeface="Times New Roman" panose="02020603050405020304" pitchFamily="18" charset="0"/>
                <a:cs typeface="Times New Roman" panose="02020603050405020304" pitchFamily="18" charset="0"/>
              </a:rPr>
              <a:t>TRƯỜNG ĐẠI HỌC MỎ - ĐỊA CHẤT</a:t>
            </a: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BÁO CÁO HỌC THUẬT</a:t>
            </a: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dirty="0">
                <a:solidFill>
                  <a:srgbClr val="0070C0"/>
                </a:solidFill>
                <a:latin typeface="Times New Roman" panose="02020603050405020304" pitchFamily="18" charset="0"/>
                <a:cs typeface="Times New Roman" panose="02020603050405020304" pitchFamily="18" charset="0"/>
              </a:rPr>
              <a:t>TỌA ĐỘ CỰC</a:t>
            </a: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 TH.S NGUYỄN THẾ LÂM</a:t>
            </a: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HÀ NỘI, THÁNG 01 / 2025</a:t>
            </a:r>
          </a:p>
        </p:txBody>
      </p:sp>
    </p:spTree>
    <p:extLst>
      <p:ext uri="{BB962C8B-B14F-4D97-AF65-F5344CB8AC3E}">
        <p14:creationId xmlns:p14="http://schemas.microsoft.com/office/powerpoint/2010/main" val="1694560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1000"/>
                                        <p:tgtEl>
                                          <p:spTgt spid="3">
                                            <p:txEl>
                                              <p:pRg st="6" end="6"/>
                                            </p:txEl>
                                          </p:spTgt>
                                        </p:tgtEl>
                                      </p:cBhvr>
                                    </p:animEffect>
                                    <p:anim calcmode="lin" valueType="num">
                                      <p:cBhvr>
                                        <p:cTn id="2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animEffect transition="in" filter="fade">
                                      <p:cBhvr>
                                        <p:cTn id="29" dur="1000"/>
                                        <p:tgtEl>
                                          <p:spTgt spid="3">
                                            <p:txEl>
                                              <p:pRg st="11" end="11"/>
                                            </p:txEl>
                                          </p:spTgt>
                                        </p:tgtEl>
                                      </p:cBhvr>
                                    </p:animEffect>
                                    <p:anim calcmode="lin" valueType="num">
                                      <p:cBhvr>
                                        <p:cTn id="30"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11" end="11"/>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fade">
                                      <p:cBhvr>
                                        <p:cTn id="34" dur="1000"/>
                                        <p:tgtEl>
                                          <p:spTgt spid="3">
                                            <p:txEl>
                                              <p:pRg st="13" end="13"/>
                                            </p:txEl>
                                          </p:spTgt>
                                        </p:tgtEl>
                                      </p:cBhvr>
                                    </p:animEffect>
                                    <p:anim calcmode="lin" valueType="num">
                                      <p:cBhvr>
                                        <p:cTn id="35"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FDF56F54-5A1F-04CA-30EB-6CC5B52D062A}"/>
              </a:ext>
            </a:extLst>
          </p:cNvPr>
          <p:cNvPicPr>
            <a:picLocks noGrp="1" noChangeAspect="1"/>
          </p:cNvPicPr>
          <p:nvPr>
            <p:ph idx="1"/>
          </p:nvPr>
        </p:nvPicPr>
        <p:blipFill>
          <a:blip r:embed="rId2"/>
          <a:stretch>
            <a:fillRect/>
          </a:stretch>
        </p:blipFill>
        <p:spPr>
          <a:xfrm>
            <a:off x="95534" y="95534"/>
            <a:ext cx="9048466" cy="6762466"/>
          </a:xfrm>
          <a:prstGeom prst="rect">
            <a:avLst/>
          </a:prstGeom>
        </p:spPr>
      </p:pic>
    </p:spTree>
    <p:extLst>
      <p:ext uri="{BB962C8B-B14F-4D97-AF65-F5344CB8AC3E}">
        <p14:creationId xmlns:p14="http://schemas.microsoft.com/office/powerpoint/2010/main" val="1574122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5BC6FD3D-3CF9-44A5-AF60-5CD4E428127C}"/>
              </a:ext>
            </a:extLst>
          </p:cNvPr>
          <p:cNvPicPr>
            <a:picLocks noGrp="1" noChangeAspect="1"/>
          </p:cNvPicPr>
          <p:nvPr>
            <p:ph idx="1"/>
          </p:nvPr>
        </p:nvPicPr>
        <p:blipFill>
          <a:blip r:embed="rId2"/>
          <a:stretch>
            <a:fillRect/>
          </a:stretch>
        </p:blipFill>
        <p:spPr>
          <a:xfrm>
            <a:off x="0" y="136478"/>
            <a:ext cx="9144000" cy="6721522"/>
          </a:xfrm>
          <a:prstGeom prst="rect">
            <a:avLst/>
          </a:prstGeom>
        </p:spPr>
      </p:pic>
    </p:spTree>
    <p:extLst>
      <p:ext uri="{BB962C8B-B14F-4D97-AF65-F5344CB8AC3E}">
        <p14:creationId xmlns:p14="http://schemas.microsoft.com/office/powerpoint/2010/main" val="1973561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65B2DEC-8F0A-25C3-AC9A-240123118186}"/>
              </a:ext>
            </a:extLst>
          </p:cNvPr>
          <p:cNvSpPr>
            <a:spLocks noGrp="1"/>
          </p:cNvSpPr>
          <p:nvPr>
            <p:ph idx="1"/>
          </p:nvPr>
        </p:nvSpPr>
        <p:spPr>
          <a:xfrm>
            <a:off x="0" y="204716"/>
            <a:ext cx="9144000" cy="6653284"/>
          </a:xfrm>
        </p:spPr>
        <p:txBody>
          <a:bodyPr>
            <a:normAutofit fontScale="92500"/>
          </a:bodyPr>
          <a:lstStyle/>
          <a:p>
            <a:pPr algn="just">
              <a:lnSpc>
                <a:spcPct val="150000"/>
              </a:lnSpc>
              <a:spcAft>
                <a:spcPts val="1000"/>
              </a:spcAft>
            </a:pPr>
            <a:r>
              <a:rPr lang="en-US" dirty="0">
                <a:latin typeface="Times New Roman" panose="02020603050405020304" pitchFamily="18" charset="0"/>
                <a:ea typeface="SimSun" panose="02010600030101010101" pitchFamily="2" charset="-122"/>
                <a:cs typeface="Times New Roman" panose="02020603050405020304" pitchFamily="18" charset="0"/>
              </a:rPr>
              <a:t>B</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a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bài</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toán</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dựng</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hình</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Hy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Lạp</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cổ</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điển</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chưa</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giải</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được</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ở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đầu</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thế</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kỷ</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19.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Các</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bài</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toán</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này</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như</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sau</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ct val="150000"/>
              </a:lnSpc>
              <a:spcAft>
                <a:spcPts val="1000"/>
              </a:spcAft>
              <a:buNone/>
            </a:pP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1. Chia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ba</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một</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góc</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nghĩa</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là</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chia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một</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góc</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đã</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cho</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thành</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ba</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phần</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bằng</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nhau</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ct val="150000"/>
              </a:lnSpc>
              <a:spcAft>
                <a:spcPts val="1000"/>
              </a:spcAft>
              <a:buNone/>
            </a:pP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2.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Làm</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gấp</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đôi</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một</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hình</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lập</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phương</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nghĩa</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là</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dựng</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cạnh</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của</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một</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hình</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lập</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phương</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có</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thể</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tích</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gấp</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đôi</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thể</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tích</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hình</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đã</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cho</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ct val="150000"/>
              </a:lnSpc>
              <a:spcAft>
                <a:spcPts val="1000"/>
              </a:spcAft>
              <a:buNone/>
            </a:pP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3.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Bẻ</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vuông</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một</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đường</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tròn</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nghĩa</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là</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dựng</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một</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hình</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vuông</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sao</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cho</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diện</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tích</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của</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nó</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bằng</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diện</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tích</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đường</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tròn</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đã</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800" dirty="0" err="1">
                <a:effectLst/>
                <a:latin typeface="Times New Roman" panose="02020603050405020304" pitchFamily="18" charset="0"/>
                <a:ea typeface="SimSun" panose="02010600030101010101" pitchFamily="2" charset="-122"/>
                <a:cs typeface="Times New Roman" panose="02020603050405020304" pitchFamily="18" charset="0"/>
              </a:rPr>
              <a:t>cho</a:t>
            </a:r>
            <a:r>
              <a:rPr lang="en-US" sz="2800" dirty="0">
                <a:effectLst/>
                <a:latin typeface="Times New Roman" panose="02020603050405020304" pitchFamily="18" charset="0"/>
                <a:ea typeface="SimSun" panose="02010600030101010101" pitchFamily="2" charset="-122"/>
                <a:cs typeface="Times New Roman" panose="02020603050405020304" pitchFamily="18" charset="0"/>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440793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13D4E83-4E66-F72A-DA54-3AEAB9622F20}"/>
              </a:ext>
            </a:extLst>
          </p:cNvPr>
          <p:cNvSpPr>
            <a:spLocks noGrp="1"/>
          </p:cNvSpPr>
          <p:nvPr>
            <p:ph idx="1"/>
          </p:nvPr>
        </p:nvSpPr>
        <p:spPr>
          <a:xfrm>
            <a:off x="0" y="109182"/>
            <a:ext cx="9144000" cy="6748818"/>
          </a:xfrm>
        </p:spPr>
        <p:txBody>
          <a:bodyPr>
            <a:normAutofit lnSpcReduction="10000"/>
          </a:bodyPr>
          <a:lstStyle/>
          <a:p>
            <a:pPr marL="0" indent="0" algn="ctr">
              <a:lnSpc>
                <a:spcPct val="115000"/>
              </a:lnSpc>
              <a:spcBef>
                <a:spcPts val="2400"/>
              </a:spcBef>
              <a:buNone/>
            </a:pPr>
            <a:r>
              <a:rPr lang="vi-VN" sz="2800" b="1" kern="0" dirty="0">
                <a:solidFill>
                  <a:srgbClr val="365F91"/>
                </a:solidFill>
                <a:effectLst/>
                <a:latin typeface="Times New Roman" panose="02020603050405020304" pitchFamily="18" charset="0"/>
                <a:ea typeface="Times New Roman" panose="02020603050405020304" pitchFamily="18" charset="0"/>
                <a:cs typeface="Times New Roman" panose="02020603050405020304" pitchFamily="18" charset="0"/>
              </a:rPr>
              <a:t>KẾT LUẬN</a:t>
            </a:r>
            <a:endParaRPr lang="en-US" sz="2800" b="1" kern="0" dirty="0">
              <a:solidFill>
                <a:srgbClr val="365F91"/>
              </a:solidFill>
              <a:effectLst/>
              <a:latin typeface="Cambria" panose="02040503050406030204" pitchFamily="18" charset="0"/>
              <a:ea typeface="SimSun" panose="02010600030101010101" pitchFamily="2" charset="-122"/>
              <a:cs typeface="Times New Roman" panose="02020603050405020304" pitchFamily="18" charset="0"/>
            </a:endParaRPr>
          </a:p>
          <a:p>
            <a:pPr marL="0" indent="0">
              <a:lnSpc>
                <a:spcPct val="115000"/>
              </a:lnSpc>
              <a:spcAft>
                <a:spcPts val="1000"/>
              </a:spcAft>
              <a:buNone/>
            </a:pPr>
            <a:r>
              <a:rPr lang="vi-VN" sz="2000" dirty="0">
                <a:effectLst/>
                <a:latin typeface="Calibri" panose="020F0502020204030204" pitchFamily="34" charset="0"/>
                <a:ea typeface="Calibri" panose="020F0502020204030204" pitchFamily="34" charset="0"/>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1000"/>
              </a:spcAft>
            </a:pP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Nội dung được trình bày trong báo cáo là những kiến thức bổ ích giúp người đọc hiểu được phần nào về vai trò quan </a:t>
            </a:r>
            <a:r>
              <a:rPr lang="vi-VN" sz="2800" dirty="0" err="1">
                <a:effectLst/>
                <a:latin typeface="Times New Roman" panose="02020603050405020304" pitchFamily="18" charset="0"/>
                <a:ea typeface="Times New Roman" panose="02020603050405020304" pitchFamily="18" charset="0"/>
                <a:cs typeface="Times New Roman" panose="02020603050405020304" pitchFamily="18" charset="0"/>
              </a:rPr>
              <a:t>tr</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ọng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tọa</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độ</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cực</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biết</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đồ</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thị</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số</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cong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đặc</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biệt</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toạ</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độ</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cực</a:t>
            </a:r>
            <a:r>
              <a:rPr lang="vi-VN" sz="2800" dirty="0">
                <a:effectLst/>
                <a:latin typeface="Times New Roman" panose="02020603050405020304" pitchFamily="18" charset="0"/>
                <a:ea typeface="Calibri" panose="020F0502020204030204" pitchFamily="34" charset="0"/>
                <a:cs typeface="Times New Roman" panose="02020603050405020304" pitchFamily="18" charset="0"/>
              </a:rPr>
              <a:t>.</a:t>
            </a: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 Báo cáo là tài liệu tham khảo tốt cho các em sinh viên năm thứ nhất các trường Đại học. Do thời gian có hạn nên những nội dung được trình bày trong báo cáo vẫn còn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hạn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chế</a:t>
            </a: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 Vì vậy nếu bạn đọc muốn tìm hiểu sâu hơn về báo cáo có thể tham khảo thêm các tài liệu được trích ở cuối báo cáo này.</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30358189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F30252-A53D-4C8F-AF20-CEEF402C28D8}"/>
              </a:ext>
            </a:extLst>
          </p:cNvPr>
          <p:cNvSpPr>
            <a:spLocks noGrp="1"/>
          </p:cNvSpPr>
          <p:nvPr>
            <p:ph idx="1"/>
          </p:nvPr>
        </p:nvSpPr>
        <p:spPr>
          <a:xfrm>
            <a:off x="0" y="1"/>
            <a:ext cx="9144001" cy="6857999"/>
          </a:xfrm>
        </p:spPr>
        <p:txBody>
          <a:bodyPr/>
          <a:lstStyle/>
          <a:p>
            <a:pPr marL="0" marR="0" indent="0" algn="ctr">
              <a:lnSpc>
                <a:spcPct val="150000"/>
              </a:lnSpc>
              <a:spcBef>
                <a:spcPts val="0"/>
              </a:spcBef>
              <a:spcAft>
                <a:spcPts val="0"/>
              </a:spcAft>
              <a:buNone/>
            </a:pPr>
            <a:r>
              <a:rPr lang="en-US" b="1" kern="0" dirty="0">
                <a:solidFill>
                  <a:srgbClr val="365F91"/>
                </a:solidFill>
                <a:latin typeface="Times New Roman" panose="02020603050405020304" pitchFamily="18" charset="0"/>
                <a:ea typeface="Times New Roman" panose="02020603050405020304" pitchFamily="18" charset="0"/>
                <a:cs typeface="Times New Roman" panose="02020603050405020304" pitchFamily="18" charset="0"/>
              </a:rPr>
              <a:t>TÀI LIỆU THAM KHẢO</a:t>
            </a:r>
            <a:endParaRPr lang="en-US" b="1" kern="0" dirty="0">
              <a:solidFill>
                <a:srgbClr val="365F91"/>
              </a:solidFill>
              <a:latin typeface="Cambria" panose="02040503050406030204" pitchFamily="18" charset="0"/>
              <a:ea typeface="宋体" panose="02010600030101010101" pitchFamily="2" charset="-122"/>
              <a:cs typeface="Times New Roman" panose="02020603050405020304" pitchFamily="18" charset="0"/>
            </a:endParaRPr>
          </a:p>
          <a:p>
            <a:pPr marL="0" lvl="0" indent="0">
              <a:lnSpc>
                <a:spcPct val="150000"/>
              </a:lnSpc>
              <a:buNone/>
            </a:pPr>
            <a:endParaRPr lang="en-US"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50000"/>
              </a:lnSpc>
              <a:buFont typeface="+mj-lt"/>
              <a:buAutoNum type="arabicPeriod"/>
            </a:pPr>
            <a:r>
              <a:rPr lang="en-US" u="sng" dirty="0">
                <a:effectLst/>
                <a:latin typeface="Times New Roman" panose="02020603050405020304" pitchFamily="18" charset="0"/>
                <a:ea typeface="Times New Roman" panose="02020603050405020304" pitchFamily="18" charset="0"/>
                <a:cs typeface="Times New Roman" panose="02020603050405020304" pitchFamily="18" charset="0"/>
              </a:rPr>
              <a:t>Nguyễn </a:t>
            </a:r>
            <a:r>
              <a:rPr lang="en-US" u="sng" dirty="0" err="1">
                <a:effectLst/>
                <a:latin typeface="Times New Roman" panose="02020603050405020304" pitchFamily="18" charset="0"/>
                <a:ea typeface="Times New Roman" panose="02020603050405020304" pitchFamily="18" charset="0"/>
                <a:cs typeface="Times New Roman" panose="02020603050405020304" pitchFamily="18" charset="0"/>
              </a:rPr>
              <a:t>Đình</a:t>
            </a:r>
            <a:r>
              <a:rPr lang="en-US" u="sng"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u="sng" dirty="0" err="1">
                <a:effectLst/>
                <a:latin typeface="Times New Roman" panose="02020603050405020304" pitchFamily="18" charset="0"/>
                <a:ea typeface="Times New Roman" panose="02020603050405020304" pitchFamily="18" charset="0"/>
                <a:cs typeface="Times New Roman" panose="02020603050405020304" pitchFamily="18" charset="0"/>
              </a:rPr>
              <a:t>Trí</a:t>
            </a:r>
            <a:r>
              <a:rPr lang="en-US" u="sng"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u="sng" dirty="0" err="1">
                <a:effectLst/>
                <a:latin typeface="Times New Roman" panose="02020603050405020304" pitchFamily="18" charset="0"/>
                <a:ea typeface="Times New Roman" panose="02020603050405020304" pitchFamily="18" charset="0"/>
                <a:cs typeface="Times New Roman" panose="02020603050405020304" pitchFamily="18" charset="0"/>
              </a:rPr>
              <a:t>chủ</a:t>
            </a:r>
            <a:r>
              <a:rPr lang="en-US" u="sng"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u="sng" dirty="0" err="1">
                <a:effectLst/>
                <a:latin typeface="Times New Roman" panose="02020603050405020304" pitchFamily="18" charset="0"/>
                <a:ea typeface="Times New Roman" panose="02020603050405020304" pitchFamily="18" charset="0"/>
                <a:cs typeface="Times New Roman" panose="02020603050405020304" pitchFamily="18" charset="0"/>
              </a:rPr>
              <a:t>biên</a:t>
            </a:r>
            <a:r>
              <a:rPr lang="en-US" u="sng"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u="sng" dirty="0" err="1">
                <a:effectLst/>
                <a:latin typeface="Times New Roman" panose="02020603050405020304" pitchFamily="18" charset="0"/>
                <a:ea typeface="Times New Roman" panose="02020603050405020304" pitchFamily="18" charset="0"/>
                <a:cs typeface="Times New Roman" panose="02020603050405020304" pitchFamily="18" charset="0"/>
              </a:rPr>
              <a:t>Toán</a:t>
            </a:r>
            <a:r>
              <a:rPr lang="en-US" u="sng"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u="sng" dirty="0" err="1">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u="sng"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u="sng" dirty="0" err="1">
                <a:effectLst/>
                <a:latin typeface="Times New Roman" panose="02020603050405020304" pitchFamily="18" charset="0"/>
                <a:ea typeface="Times New Roman" panose="02020603050405020304" pitchFamily="18" charset="0"/>
                <a:cs typeface="Times New Roman" panose="02020603050405020304" pitchFamily="18" charset="0"/>
              </a:rPr>
              <a:t>cao</a:t>
            </a:r>
            <a:r>
              <a:rPr lang="en-US" u="sng"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u="sng" dirty="0" err="1">
                <a:effectLst/>
                <a:latin typeface="Times New Roman" panose="02020603050405020304" pitchFamily="18" charset="0"/>
                <a:ea typeface="Times New Roman" panose="02020603050405020304" pitchFamily="18" charset="0"/>
                <a:cs typeface="Times New Roman" panose="02020603050405020304" pitchFamily="18" charset="0"/>
              </a:rPr>
              <a:t>cấp</a:t>
            </a:r>
            <a:r>
              <a:rPr lang="en-US" u="sng"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u="sng" dirty="0" err="1">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u="sng" dirty="0">
                <a:effectLst/>
                <a:latin typeface="Times New Roman" panose="02020603050405020304" pitchFamily="18" charset="0"/>
                <a:ea typeface="Times New Roman" panose="02020603050405020304" pitchFamily="18" charset="0"/>
                <a:cs typeface="Times New Roman" panose="02020603050405020304" pitchFamily="18" charset="0"/>
              </a:rPr>
              <a:t> 2, NXB </a:t>
            </a:r>
            <a:r>
              <a:rPr lang="en-US" u="sng" dirty="0" err="1">
                <a:effectLst/>
                <a:latin typeface="Times New Roman" panose="02020603050405020304" pitchFamily="18" charset="0"/>
                <a:ea typeface="Times New Roman" panose="02020603050405020304" pitchFamily="18" charset="0"/>
                <a:cs typeface="Times New Roman" panose="02020603050405020304" pitchFamily="18" charset="0"/>
              </a:rPr>
              <a:t>Giáo</a:t>
            </a:r>
            <a:r>
              <a:rPr lang="en-US" u="sng"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u="sng" dirty="0" err="1">
                <a:effectLst/>
                <a:latin typeface="Times New Roman" panose="02020603050405020304" pitchFamily="18" charset="0"/>
                <a:ea typeface="Times New Roman" panose="02020603050405020304" pitchFamily="18" charset="0"/>
                <a:cs typeface="Times New Roman" panose="02020603050405020304" pitchFamily="18" charset="0"/>
              </a:rPr>
              <a:t>Dục</a:t>
            </a:r>
            <a:r>
              <a:rPr lang="en-US" u="sng" dirty="0">
                <a:effectLst/>
                <a:latin typeface="Times New Roman" panose="02020603050405020304" pitchFamily="18" charset="0"/>
                <a:ea typeface="Times New Roman" panose="02020603050405020304" pitchFamily="18" charset="0"/>
                <a:cs typeface="Times New Roman" panose="02020603050405020304" pitchFamily="18" charset="0"/>
              </a:rPr>
              <a:t>, 2009.</a:t>
            </a:r>
            <a:endParaRPr lang="en-US"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50000"/>
              </a:lnSpc>
              <a:buFont typeface="+mj-lt"/>
              <a:buAutoNum type="arabicPeriod"/>
            </a:pP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Nguyễn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Đình</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Trí</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chủ</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biên</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Toán</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cao</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cấp</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2, NXB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Giáo</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Dục</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2009.</a:t>
            </a:r>
            <a:endParaRPr lang="en-US"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50000"/>
              </a:lnSpc>
              <a:spcAft>
                <a:spcPts val="1000"/>
              </a:spcAft>
              <a:buFont typeface="+mj-lt"/>
              <a:buAutoNum type="arabicPeriod"/>
            </a:pP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Trường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Đại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học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Thuỷ</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lợi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bộ</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môn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Toán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Giải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tích</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biến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NXB Khoa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Học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Tự</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Nhiên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Công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Nghệ</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2010.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50000"/>
              </a:lnSpc>
              <a:spcAft>
                <a:spcPts val="1000"/>
              </a:spcAft>
              <a:buNone/>
            </a:pPr>
            <a:endParaRPr lang="en-US"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0" algn="l"/>
              </a:tabLst>
            </a:pP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099791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125454"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662801" y="2455479"/>
            <a:ext cx="3062575"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CE8B1D5C-08DB-4DC8-8854-8F9AA60C9CBA}"/>
              </a:ext>
            </a:extLst>
          </p:cNvPr>
          <p:cNvSpPr>
            <a:spLocks noGrp="1"/>
          </p:cNvSpPr>
          <p:nvPr>
            <p:ph idx="1"/>
          </p:nvPr>
        </p:nvSpPr>
        <p:spPr>
          <a:xfrm>
            <a:off x="3335481" y="591344"/>
            <a:ext cx="5179868" cy="5585619"/>
          </a:xfrm>
        </p:spPr>
        <p:txBody>
          <a:bodyPr anchor="ctr">
            <a:normAutofit/>
          </a:bodyPr>
          <a:lstStyle/>
          <a:p>
            <a:pPr marL="0" indent="0">
              <a:buNone/>
            </a:pPr>
            <a:r>
              <a:rPr lang="en-US"/>
              <a:t>THE AND</a:t>
            </a:r>
          </a:p>
          <a:p>
            <a:pPr marL="0" indent="0">
              <a:buNone/>
            </a:pPr>
            <a:endParaRPr lang="en-US"/>
          </a:p>
          <a:p>
            <a:pPr marL="0" indent="0">
              <a:buNone/>
            </a:pPr>
            <a:r>
              <a:rPr lang="en-US"/>
              <a:t>XIN CHÂN THÀNH CẢM </a:t>
            </a:r>
            <a:r>
              <a:rPr lang="vi-VN"/>
              <a:t>Ơ</a:t>
            </a:r>
            <a:r>
              <a:rPr lang="en-US"/>
              <a:t>N</a:t>
            </a:r>
          </a:p>
        </p:txBody>
      </p:sp>
    </p:spTree>
    <p:extLst>
      <p:ext uri="{BB962C8B-B14F-4D97-AF65-F5344CB8AC3E}">
        <p14:creationId xmlns:p14="http://schemas.microsoft.com/office/powerpoint/2010/main" val="2293475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C7871E5-127C-4273-8E46-661B657DF863}"/>
              </a:ext>
            </a:extLst>
          </p:cNvPr>
          <p:cNvSpPr>
            <a:spLocks noGrp="1"/>
          </p:cNvSpPr>
          <p:nvPr>
            <p:ph idx="1"/>
          </p:nvPr>
        </p:nvSpPr>
        <p:spPr>
          <a:xfrm>
            <a:off x="0" y="191068"/>
            <a:ext cx="9144000" cy="6666931"/>
          </a:xfrm>
        </p:spPr>
        <p:txBody>
          <a:bodyPr>
            <a:normAutofit/>
          </a:bodyPr>
          <a:lstStyle/>
          <a:p>
            <a:pPr indent="457200">
              <a:lnSpc>
                <a:spcPct val="150000"/>
              </a:lnSpc>
              <a:spcAft>
                <a:spcPts val="1000"/>
              </a:spcAft>
            </a:pPr>
            <a:r>
              <a:rPr lang="en-US" dirty="0"/>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Như</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ta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đã</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biết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hệ</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tọa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độ</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cực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mặt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phẳng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cho</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chúng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ta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mối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liên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hệ</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cặp</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hai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sắp</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thứ</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tự</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với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điểm</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mặt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phẳng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này</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đơn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giản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nhưng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rất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mạnh</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việc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cho</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phép</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chúng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ta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nghiên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cứu</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nhiều</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bài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toán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hình</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học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đặc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biệt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nghiên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cứu</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tính</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chất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đường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cong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bằng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phương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pháp</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đại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giải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tích</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226029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EC22A71-57D2-401D-8D10-BE0905D96C24}"/>
              </a:ext>
            </a:extLst>
          </p:cNvPr>
          <p:cNvSpPr>
            <a:spLocks noGrp="1"/>
          </p:cNvSpPr>
          <p:nvPr>
            <p:ph idx="1"/>
          </p:nvPr>
        </p:nvSpPr>
        <p:spPr>
          <a:xfrm>
            <a:off x="0" y="238538"/>
            <a:ext cx="9144000" cy="6619461"/>
          </a:xfrm>
        </p:spPr>
        <p:txBody>
          <a:bodyPr/>
          <a:lstStyle/>
          <a:p>
            <a:pPr indent="457200" algn="just">
              <a:lnSpc>
                <a:spcPct val="150000"/>
              </a:lnSpc>
              <a:spcAft>
                <a:spcPts val="1000"/>
              </a:spcAft>
            </a:pPr>
            <a:r>
              <a:rPr lang="vi-VN" dirty="0"/>
              <a:t>  </a:t>
            </a:r>
            <a:r>
              <a:rPr lang="vi-VN" dirty="0">
                <a:latin typeface="Times New Roman" panose="02020603050405020304" pitchFamily="18" charset="0"/>
                <a:ea typeface="Calibri" panose="020F0502020204030204" pitchFamily="34" charset="0"/>
                <a:cs typeface="Times New Roman" panose="02020603050405020304" pitchFamily="18" charset="0"/>
              </a:rPr>
              <a:t>Báo cáo gồm 2 phần: </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ct val="150000"/>
              </a:lnSpc>
              <a:spcAft>
                <a:spcPts val="1000"/>
              </a:spcAft>
              <a:buNone/>
            </a:pP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vi-VN" dirty="0">
                <a:latin typeface="Times New Roman" panose="02020603050405020304" pitchFamily="18" charset="0"/>
                <a:ea typeface="Calibri" panose="020F0502020204030204" pitchFamily="34" charset="0"/>
                <a:cs typeface="Times New Roman" panose="02020603050405020304" pitchFamily="18" charset="0"/>
              </a:rPr>
              <a:t>Phần 1:Trình bày về </a:t>
            </a:r>
            <a:r>
              <a:rPr lang="en-US" dirty="0" err="1">
                <a:latin typeface="Times New Roman" panose="02020603050405020304" pitchFamily="18" charset="0"/>
                <a:ea typeface="Calibri" panose="020F0502020204030204" pitchFamily="34" charset="0"/>
                <a:cs typeface="Times New Roman" panose="02020603050405020304" pitchFamily="18" charset="0"/>
              </a:rPr>
              <a:t>Tọa</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độ</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cực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đồ</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thị</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của</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một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số</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phương</a:t>
            </a:r>
            <a:endParaRPr lang="en-US" dirty="0">
              <a:latin typeface="Times New Roman" panose="02020603050405020304" pitchFamily="18" charset="0"/>
              <a:ea typeface="Calibri" panose="020F0502020204030204" pitchFamily="34" charset="0"/>
              <a:cs typeface="Times New Roman" panose="02020603050405020304" pitchFamily="18" charset="0"/>
            </a:endParaRPr>
          </a:p>
          <a:p>
            <a:pPr marL="0" indent="0" algn="just">
              <a:lnSpc>
                <a:spcPct val="150000"/>
              </a:lnSpc>
              <a:spcAft>
                <a:spcPts val="1000"/>
              </a:spcAft>
              <a:buNone/>
            </a:pP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trình</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cực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vi-VN" dirty="0">
                <a:latin typeface="Times New Roman" panose="02020603050405020304" pitchFamily="18" charset="0"/>
                <a:ea typeface="Calibri" panose="020F0502020204030204" pitchFamily="34" charset="0"/>
                <a:cs typeface="Times New Roman" panose="02020603050405020304" pitchFamily="18" charset="0"/>
              </a:rPr>
              <a:t>.</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ct val="150000"/>
              </a:lnSpc>
              <a:spcAft>
                <a:spcPts val="1000"/>
              </a:spcAft>
              <a:buNone/>
            </a:pPr>
            <a:r>
              <a:rPr lang="vi-VN" dirty="0">
                <a:latin typeface="Times New Roman" panose="02020603050405020304" pitchFamily="18" charset="0"/>
                <a:ea typeface="Calibri" panose="020F0502020204030204" pitchFamily="34"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vi-VN" dirty="0">
                <a:latin typeface="Times New Roman" panose="02020603050405020304" pitchFamily="18" charset="0"/>
                <a:ea typeface="Calibri" panose="020F0502020204030204" pitchFamily="34" charset="0"/>
                <a:cs typeface="Times New Roman" panose="02020603050405020304" pitchFamily="18" charset="0"/>
              </a:rPr>
              <a:t>Phần 2: </a:t>
            </a:r>
            <a:r>
              <a:rPr lang="en-US" dirty="0" err="1">
                <a:latin typeface="Times New Roman" panose="02020603050405020304" pitchFamily="18" charset="0"/>
                <a:ea typeface="Calibri" panose="020F0502020204030204" pitchFamily="34" charset="0"/>
                <a:cs typeface="Times New Roman" panose="02020603050405020304" pitchFamily="18" charset="0"/>
              </a:rPr>
              <a:t>Là</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hệ</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thống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bài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tập</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vi-VN" dirty="0">
                <a:latin typeface="Times New Roman" panose="02020603050405020304" pitchFamily="18" charset="0"/>
                <a:ea typeface="Calibri" panose="020F0502020204030204" pitchFamily="34" charset="0"/>
                <a:cs typeface="Times New Roman" panose="02020603050405020304" pitchFamily="18" charset="0"/>
              </a:rPr>
              <a:t>.</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endParaRPr lang="en-US"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34742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ABBC3-7ED0-8D6A-80C0-373D835E030A}"/>
              </a:ext>
            </a:extLst>
          </p:cNvPr>
          <p:cNvSpPr>
            <a:spLocks noGrp="1"/>
          </p:cNvSpPr>
          <p:nvPr>
            <p:ph type="title"/>
          </p:nvPr>
        </p:nvSpPr>
        <p:spPr>
          <a:xfrm>
            <a:off x="628650" y="177421"/>
            <a:ext cx="7886700" cy="1323834"/>
          </a:xfrm>
        </p:spPr>
        <p:txBody>
          <a:bodyPr>
            <a:normAutofit fontScale="90000"/>
          </a:bodyPr>
          <a:lstStyle/>
          <a:p>
            <a:pPr algn="ctr">
              <a:lnSpc>
                <a:spcPct val="115000"/>
              </a:lnSpc>
              <a:spcBef>
                <a:spcPts val="2400"/>
              </a:spcBef>
            </a:pPr>
            <a:r>
              <a:rPr lang="en-US" sz="3600" b="0" kern="0" dirty="0">
                <a:solidFill>
                  <a:srgbClr val="365F91"/>
                </a:solidFill>
                <a:effectLst/>
                <a:latin typeface="Times New Roman" panose="02020603050405020304" pitchFamily="18" charset="0"/>
                <a:ea typeface="SimSun" panose="02010600030101010101" pitchFamily="2" charset="-122"/>
                <a:cs typeface="Times New Roman" panose="02020603050405020304" pitchFamily="18" charset="0"/>
              </a:rPr>
              <a:t>PHẦN 1.</a:t>
            </a:r>
            <a:r>
              <a:rPr lang="en-US" sz="3600" b="1" kern="0" dirty="0">
                <a:solidFill>
                  <a:srgbClr val="365F91"/>
                </a:solidFill>
                <a:effectLst/>
                <a:latin typeface="Times New Roman" panose="02020603050405020304" pitchFamily="18" charset="0"/>
                <a:ea typeface="SimSun" panose="02010600030101010101" pitchFamily="2" charset="-122"/>
                <a:cs typeface="Times New Roman" panose="02020603050405020304" pitchFamily="18" charset="0"/>
              </a:rPr>
              <a:t>TỌA ĐỘ CỰC</a:t>
            </a:r>
            <a:br>
              <a:rPr lang="en-US" sz="4400" b="1" kern="0" dirty="0">
                <a:solidFill>
                  <a:srgbClr val="365F91"/>
                </a:solidFill>
                <a:effectLst/>
                <a:latin typeface="Cambria" panose="02040503050406030204" pitchFamily="18" charset="0"/>
                <a:ea typeface="SimSun" panose="02010600030101010101" pitchFamily="2" charset="-122"/>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FBEB92CF-5A1E-B093-2FB4-9BA87A8295D3}"/>
              </a:ext>
            </a:extLst>
          </p:cNvPr>
          <p:cNvSpPr>
            <a:spLocks noGrp="1"/>
          </p:cNvSpPr>
          <p:nvPr>
            <p:ph idx="1"/>
          </p:nvPr>
        </p:nvSpPr>
        <p:spPr>
          <a:xfrm>
            <a:off x="0" y="900752"/>
            <a:ext cx="9144000" cy="5957248"/>
          </a:xfrm>
        </p:spPr>
        <p:txBody>
          <a:bodyPr>
            <a:normAutofit lnSpcReduction="10000"/>
          </a:bodyPr>
          <a:lstStyle/>
          <a:p>
            <a:pPr algn="just">
              <a:lnSpc>
                <a:spcPct val="150000"/>
              </a:lnSpc>
              <a:spcAft>
                <a:spcPts val="1000"/>
              </a:spcAft>
            </a:pP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Trước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đây</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chúng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ta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mới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chỉ</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biết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hệ</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tọa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độ</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Đề</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vuông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góc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đó</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ta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đặt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mặt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phẳng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hai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trục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vuông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góc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Tuy</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nhiên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thường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xảy</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ra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trường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hợp</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đường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cong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xuất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hiện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mối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quan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hệ</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đặc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biệt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với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gốc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tọa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độ</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như</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đường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hành</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tinh</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xung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quanh</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quỹ</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đạo</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nó</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bởi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lực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hấp</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dẫn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mặt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trời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Đường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cong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như</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vậy</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mô</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tả</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tốt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nhất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như</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chuyển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động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điểm</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mà</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vị</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trí</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nó</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chỉ</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rõ</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bởi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hướng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đến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gốc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tọa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độ</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khoảng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cách</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đến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gốc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tọa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độ</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Đó</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chính</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những</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gì</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mà</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tọa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độ</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cực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sẽ</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làm</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40329067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Shape 10">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282117" y="-253670"/>
            <a:ext cx="137072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668730" y="422146"/>
            <a:ext cx="484026"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7532611" y="655140"/>
            <a:ext cx="515604"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7017482" y="0"/>
            <a:ext cx="2126518"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Isosceles Triangle 18">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982258" y="6115501"/>
            <a:ext cx="1120884"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98DE800F-A2FD-3BA4-0396-385C31C63FCB}"/>
              </a:ext>
            </a:extLst>
          </p:cNvPr>
          <p:cNvPicPr>
            <a:picLocks noGrp="1" noChangeAspect="1"/>
          </p:cNvPicPr>
          <p:nvPr>
            <p:ph idx="1"/>
          </p:nvPr>
        </p:nvPicPr>
        <p:blipFill>
          <a:blip r:embed="rId2"/>
          <a:stretch>
            <a:fillRect/>
          </a:stretch>
        </p:blipFill>
        <p:spPr>
          <a:xfrm>
            <a:off x="4449182" y="119177"/>
            <a:ext cx="4625412" cy="3483820"/>
          </a:xfrm>
          <a:prstGeom prst="rect">
            <a:avLst/>
          </a:prstGeom>
          <a:ln>
            <a:noFill/>
          </a:ln>
        </p:spPr>
      </p:pic>
      <p:sp>
        <p:nvSpPr>
          <p:cNvPr id="21" name="Isosceles Triangle 20">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703060" y="6453143"/>
            <a:ext cx="611177"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a:extLst>
              <a:ext uri="{FF2B5EF4-FFF2-40B4-BE49-F238E27FC236}">
                <a16:creationId xmlns:a16="http://schemas.microsoft.com/office/drawing/2014/main" id="{F69096E0-51D2-B906-752A-2FEDC2047512}"/>
              </a:ext>
            </a:extLst>
          </p:cNvPr>
          <p:cNvPicPr>
            <a:picLocks noChangeAspect="1"/>
          </p:cNvPicPr>
          <p:nvPr/>
        </p:nvPicPr>
        <p:blipFill>
          <a:blip r:embed="rId3"/>
          <a:stretch>
            <a:fillRect/>
          </a:stretch>
        </p:blipFill>
        <p:spPr>
          <a:xfrm>
            <a:off x="164942" y="3461169"/>
            <a:ext cx="8909652" cy="3277653"/>
          </a:xfrm>
          <a:prstGeom prst="rect">
            <a:avLst/>
          </a:prstGeom>
        </p:spPr>
      </p:pic>
    </p:spTree>
    <p:extLst>
      <p:ext uri="{BB962C8B-B14F-4D97-AF65-F5344CB8AC3E}">
        <p14:creationId xmlns:p14="http://schemas.microsoft.com/office/powerpoint/2010/main" val="4273440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D4610643-7D4E-7F0E-38AE-455015A88BFC}"/>
              </a:ext>
            </a:extLst>
          </p:cNvPr>
          <p:cNvPicPr>
            <a:picLocks noGrp="1" noChangeAspect="1"/>
          </p:cNvPicPr>
          <p:nvPr>
            <p:ph idx="1"/>
          </p:nvPr>
        </p:nvPicPr>
        <p:blipFill>
          <a:blip r:embed="rId2"/>
          <a:stretch>
            <a:fillRect/>
          </a:stretch>
        </p:blipFill>
        <p:spPr>
          <a:xfrm>
            <a:off x="122830" y="682394"/>
            <a:ext cx="8857397" cy="2320113"/>
          </a:xfrm>
          <a:prstGeom prst="rect">
            <a:avLst/>
          </a:prstGeom>
        </p:spPr>
      </p:pic>
      <p:pic>
        <p:nvPicPr>
          <p:cNvPr id="10" name="Picture 9">
            <a:extLst>
              <a:ext uri="{FF2B5EF4-FFF2-40B4-BE49-F238E27FC236}">
                <a16:creationId xmlns:a16="http://schemas.microsoft.com/office/drawing/2014/main" id="{731EC22F-419D-B3D6-9A28-DFA65946E7F8}"/>
              </a:ext>
            </a:extLst>
          </p:cNvPr>
          <p:cNvPicPr>
            <a:picLocks noChangeAspect="1"/>
          </p:cNvPicPr>
          <p:nvPr/>
        </p:nvPicPr>
        <p:blipFill>
          <a:blip r:embed="rId3"/>
          <a:stretch>
            <a:fillRect/>
          </a:stretch>
        </p:blipFill>
        <p:spPr>
          <a:xfrm>
            <a:off x="122830" y="3192310"/>
            <a:ext cx="9021170" cy="3665690"/>
          </a:xfrm>
          <a:prstGeom prst="rect">
            <a:avLst/>
          </a:prstGeom>
        </p:spPr>
      </p:pic>
    </p:spTree>
    <p:extLst>
      <p:ext uri="{BB962C8B-B14F-4D97-AF65-F5344CB8AC3E}">
        <p14:creationId xmlns:p14="http://schemas.microsoft.com/office/powerpoint/2010/main" val="1869961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2B9539-DC87-D34D-BA33-D65FFDDDAD4A}"/>
            </a:ext>
          </a:extLst>
        </p:cNvPr>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BE82A560-9803-3503-FF12-8B1F1A21D747}"/>
              </a:ext>
            </a:extLst>
          </p:cNvPr>
          <p:cNvPicPr>
            <a:picLocks noGrp="1" noChangeAspect="1"/>
          </p:cNvPicPr>
          <p:nvPr>
            <p:ph idx="1"/>
          </p:nvPr>
        </p:nvPicPr>
        <p:blipFill>
          <a:blip r:embed="rId2"/>
          <a:stretch>
            <a:fillRect/>
          </a:stretch>
        </p:blipFill>
        <p:spPr>
          <a:xfrm>
            <a:off x="0" y="518614"/>
            <a:ext cx="9144000" cy="1091821"/>
          </a:xfrm>
          <a:prstGeom prst="rect">
            <a:avLst/>
          </a:prstGeom>
        </p:spPr>
      </p:pic>
      <p:pic>
        <p:nvPicPr>
          <p:cNvPr id="8" name="Picture 7">
            <a:extLst>
              <a:ext uri="{FF2B5EF4-FFF2-40B4-BE49-F238E27FC236}">
                <a16:creationId xmlns:a16="http://schemas.microsoft.com/office/drawing/2014/main" id="{48F2BCEE-79A1-0925-226E-50285838A8E3}"/>
              </a:ext>
            </a:extLst>
          </p:cNvPr>
          <p:cNvPicPr>
            <a:picLocks noChangeAspect="1"/>
          </p:cNvPicPr>
          <p:nvPr/>
        </p:nvPicPr>
        <p:blipFill>
          <a:blip r:embed="rId3"/>
          <a:stretch>
            <a:fillRect/>
          </a:stretch>
        </p:blipFill>
        <p:spPr>
          <a:xfrm>
            <a:off x="1" y="1951630"/>
            <a:ext cx="8720918" cy="2374710"/>
          </a:xfrm>
          <a:prstGeom prst="rect">
            <a:avLst/>
          </a:prstGeom>
        </p:spPr>
      </p:pic>
      <p:pic>
        <p:nvPicPr>
          <p:cNvPr id="3" name="Picture 2">
            <a:extLst>
              <a:ext uri="{FF2B5EF4-FFF2-40B4-BE49-F238E27FC236}">
                <a16:creationId xmlns:a16="http://schemas.microsoft.com/office/drawing/2014/main" id="{5B0807F1-9336-D137-8246-A7EC86A5CA03}"/>
              </a:ext>
            </a:extLst>
          </p:cNvPr>
          <p:cNvPicPr>
            <a:picLocks noChangeAspect="1"/>
          </p:cNvPicPr>
          <p:nvPr/>
        </p:nvPicPr>
        <p:blipFill>
          <a:blip r:embed="rId4"/>
          <a:stretch>
            <a:fillRect/>
          </a:stretch>
        </p:blipFill>
        <p:spPr>
          <a:xfrm>
            <a:off x="1842449" y="4185996"/>
            <a:ext cx="5322626" cy="2553056"/>
          </a:xfrm>
          <a:prstGeom prst="rect">
            <a:avLst/>
          </a:prstGeom>
        </p:spPr>
      </p:pic>
    </p:spTree>
    <p:extLst>
      <p:ext uri="{BB962C8B-B14F-4D97-AF65-F5344CB8AC3E}">
        <p14:creationId xmlns:p14="http://schemas.microsoft.com/office/powerpoint/2010/main" val="1258443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6581EAD-2FD3-76ED-17DB-A3EE2BCDFE92}"/>
              </a:ext>
            </a:extLst>
          </p:cNvPr>
          <p:cNvPicPr>
            <a:picLocks noGrp="1" noChangeAspect="1"/>
          </p:cNvPicPr>
          <p:nvPr>
            <p:ph idx="1"/>
          </p:nvPr>
        </p:nvPicPr>
        <p:blipFill>
          <a:blip r:embed="rId2"/>
          <a:stretch>
            <a:fillRect/>
          </a:stretch>
        </p:blipFill>
        <p:spPr>
          <a:xfrm>
            <a:off x="1" y="136478"/>
            <a:ext cx="9144000" cy="3589361"/>
          </a:xfrm>
          <a:prstGeom prst="rect">
            <a:avLst/>
          </a:prstGeom>
        </p:spPr>
      </p:pic>
    </p:spTree>
    <p:extLst>
      <p:ext uri="{BB962C8B-B14F-4D97-AF65-F5344CB8AC3E}">
        <p14:creationId xmlns:p14="http://schemas.microsoft.com/office/powerpoint/2010/main" val="4278343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CAEC1E2-B7BB-2876-17D6-F9874923DDFA}"/>
              </a:ext>
            </a:extLst>
          </p:cNvPr>
          <p:cNvSpPr>
            <a:spLocks noGrp="1"/>
          </p:cNvSpPr>
          <p:nvPr>
            <p:ph idx="1"/>
          </p:nvPr>
        </p:nvSpPr>
        <p:spPr>
          <a:xfrm>
            <a:off x="0" y="150124"/>
            <a:ext cx="9144000" cy="6707875"/>
          </a:xfrm>
        </p:spPr>
        <p:txBody>
          <a:bodyPr/>
          <a:lstStyle/>
          <a:p>
            <a:r>
              <a:rPr lang="en-US" dirty="0" err="1">
                <a:latin typeface="Times New Roman" panose="02020603050405020304" pitchFamily="18" charset="0"/>
                <a:cs typeface="Times New Roman" panose="02020603050405020304" pitchFamily="18" charset="0"/>
              </a:rPr>
              <a:t>Xét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a:t>
            </a:r>
          </a:p>
        </p:txBody>
      </p:sp>
      <p:pic>
        <p:nvPicPr>
          <p:cNvPr id="5" name="Picture 4">
            <a:extLst>
              <a:ext uri="{FF2B5EF4-FFF2-40B4-BE49-F238E27FC236}">
                <a16:creationId xmlns:a16="http://schemas.microsoft.com/office/drawing/2014/main" id="{052ACA3E-3C49-88F2-CB49-6DF602123048}"/>
              </a:ext>
            </a:extLst>
          </p:cNvPr>
          <p:cNvPicPr>
            <a:picLocks noChangeAspect="1"/>
          </p:cNvPicPr>
          <p:nvPr/>
        </p:nvPicPr>
        <p:blipFill>
          <a:blip r:embed="rId2"/>
          <a:stretch>
            <a:fillRect/>
          </a:stretch>
        </p:blipFill>
        <p:spPr>
          <a:xfrm>
            <a:off x="0" y="900752"/>
            <a:ext cx="9034818" cy="1819904"/>
          </a:xfrm>
          <a:prstGeom prst="rect">
            <a:avLst/>
          </a:prstGeom>
        </p:spPr>
      </p:pic>
    </p:spTree>
    <p:extLst>
      <p:ext uri="{BB962C8B-B14F-4D97-AF65-F5344CB8AC3E}">
        <p14:creationId xmlns:p14="http://schemas.microsoft.com/office/powerpoint/2010/main" val="216132086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335</TotalTime>
  <Words>597</Words>
  <Application>Microsoft Office PowerPoint</Application>
  <PresentationFormat>On-screen Show (4:3)</PresentationFormat>
  <Paragraphs>37</Paragraphs>
  <Slides>15</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2" baseType="lpstr">
      <vt:lpstr>Arial</vt:lpstr>
      <vt:lpstr>Calibri</vt:lpstr>
      <vt:lpstr>Calibri Light</vt:lpstr>
      <vt:lpstr>Cambria</vt:lpstr>
      <vt:lpstr>Times New Roman</vt:lpstr>
      <vt:lpstr>Office Theme</vt:lpstr>
      <vt:lpstr>MathType 7.0 Equation</vt:lpstr>
      <vt:lpstr>PowerPoint Presentation</vt:lpstr>
      <vt:lpstr>PowerPoint Presentation</vt:lpstr>
      <vt:lpstr>PowerPoint Presentation</vt:lpstr>
      <vt:lpstr>PHẦN 1.TỌA ĐỘ CỰC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Nguyễn Thế Lâm</dc:creator>
  <cp:lastModifiedBy>Nguyễn Thế Lâm</cp:lastModifiedBy>
  <cp:revision>12</cp:revision>
  <dcterms:created xsi:type="dcterms:W3CDTF">2021-01-21T16:53:50Z</dcterms:created>
  <dcterms:modified xsi:type="dcterms:W3CDTF">2024-12-26T17:19:43Z</dcterms:modified>
</cp:coreProperties>
</file>