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1" r:id="rId25"/>
    <p:sldId id="280" r:id="rId26"/>
    <p:sldId id="279" r:id="rId27"/>
  </p:sldIdLst>
  <p:sldSz cx="18288000" cy="10287000"/>
  <p:notesSz cx="6858000" cy="9144000"/>
  <p:embeddedFontLs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9" d="100"/>
          <a:sy n="49" d="100"/>
        </p:scale>
        <p:origin x="883"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anh Hai" userId="c6dd5ba6-5f27-4c46-a52d-23a2d428349e" providerId="ADAL" clId="{D8BEFBC1-F040-4049-8757-225CF3642D21}"/>
    <pc:docChg chg="undo custSel addSld delSld modSld sldOrd">
      <pc:chgData name="Pham Thanh Hai" userId="c6dd5ba6-5f27-4c46-a52d-23a2d428349e" providerId="ADAL" clId="{D8BEFBC1-F040-4049-8757-225CF3642D21}" dt="2025-06-22T22:32:16.774" v="855"/>
      <pc:docMkLst>
        <pc:docMk/>
      </pc:docMkLst>
      <pc:sldChg chg="addSp modSp mod">
        <pc:chgData name="Pham Thanh Hai" userId="c6dd5ba6-5f27-4c46-a52d-23a2d428349e" providerId="ADAL" clId="{D8BEFBC1-F040-4049-8757-225CF3642D21}" dt="2025-06-19T09:52:46.146" v="50" actId="1076"/>
        <pc:sldMkLst>
          <pc:docMk/>
          <pc:sldMk cId="0" sldId="256"/>
        </pc:sldMkLst>
        <pc:spChg chg="mod">
          <ac:chgData name="Pham Thanh Hai" userId="c6dd5ba6-5f27-4c46-a52d-23a2d428349e" providerId="ADAL" clId="{D8BEFBC1-F040-4049-8757-225CF3642D21}" dt="2025-06-19T09:52:19.725" v="48" actId="1076"/>
          <ac:spMkLst>
            <pc:docMk/>
            <pc:sldMk cId="0" sldId="256"/>
            <ac:spMk id="14" creationId="{00000000-0000-0000-0000-000000000000}"/>
          </ac:spMkLst>
        </pc:spChg>
        <pc:spChg chg="mod">
          <ac:chgData name="Pham Thanh Hai" userId="c6dd5ba6-5f27-4c46-a52d-23a2d428349e" providerId="ADAL" clId="{D8BEFBC1-F040-4049-8757-225CF3642D21}" dt="2025-06-19T09:52:46.146" v="50" actId="1076"/>
          <ac:spMkLst>
            <pc:docMk/>
            <pc:sldMk cId="0" sldId="256"/>
            <ac:spMk id="15" creationId="{00000000-0000-0000-0000-000000000000}"/>
          </ac:spMkLst>
        </pc:spChg>
        <pc:picChg chg="add mod">
          <ac:chgData name="Pham Thanh Hai" userId="c6dd5ba6-5f27-4c46-a52d-23a2d428349e" providerId="ADAL" clId="{D8BEFBC1-F040-4049-8757-225CF3642D21}" dt="2025-06-19T09:46:25.523" v="1" actId="1076"/>
          <ac:picMkLst>
            <pc:docMk/>
            <pc:sldMk cId="0" sldId="256"/>
            <ac:picMk id="18" creationId="{79BC30E2-AB22-4E81-805C-9653C038C7BE}"/>
          </ac:picMkLst>
        </pc:picChg>
      </pc:sldChg>
      <pc:sldChg chg="addSp modSp mod">
        <pc:chgData name="Pham Thanh Hai" userId="c6dd5ba6-5f27-4c46-a52d-23a2d428349e" providerId="ADAL" clId="{D8BEFBC1-F040-4049-8757-225CF3642D21}" dt="2025-06-19T09:55:21.375" v="60" actId="1038"/>
        <pc:sldMkLst>
          <pc:docMk/>
          <pc:sldMk cId="0" sldId="257"/>
        </pc:sldMkLst>
        <pc:spChg chg="mod">
          <ac:chgData name="Pham Thanh Hai" userId="c6dd5ba6-5f27-4c46-a52d-23a2d428349e" providerId="ADAL" clId="{D8BEFBC1-F040-4049-8757-225CF3642D21}" dt="2025-06-19T09:54:39.040" v="58" actId="20577"/>
          <ac:spMkLst>
            <pc:docMk/>
            <pc:sldMk cId="0" sldId="257"/>
            <ac:spMk id="13" creationId="{00000000-0000-0000-0000-000000000000}"/>
          </ac:spMkLst>
        </pc:spChg>
        <pc:grpChg chg="mod">
          <ac:chgData name="Pham Thanh Hai" userId="c6dd5ba6-5f27-4c46-a52d-23a2d428349e" providerId="ADAL" clId="{D8BEFBC1-F040-4049-8757-225CF3642D21}" dt="2025-06-19T09:55:21.375" v="60" actId="1038"/>
          <ac:grpSpMkLst>
            <pc:docMk/>
            <pc:sldMk cId="0" sldId="257"/>
            <ac:grpSpMk id="7" creationId="{00000000-0000-0000-0000-000000000000}"/>
          </ac:grpSpMkLst>
        </pc:grpChg>
        <pc:picChg chg="add mod">
          <ac:chgData name="Pham Thanh Hai" userId="c6dd5ba6-5f27-4c46-a52d-23a2d428349e" providerId="ADAL" clId="{D8BEFBC1-F040-4049-8757-225CF3642D21}" dt="2025-06-19T09:46:30.848" v="2"/>
          <ac:picMkLst>
            <pc:docMk/>
            <pc:sldMk cId="0" sldId="257"/>
            <ac:picMk id="17" creationId="{9723790B-CEFF-4D38-AFA9-939E9D372FE7}"/>
          </ac:picMkLst>
        </pc:picChg>
      </pc:sldChg>
      <pc:sldChg chg="addSp modSp mod">
        <pc:chgData name="Pham Thanh Hai" userId="c6dd5ba6-5f27-4c46-a52d-23a2d428349e" providerId="ADAL" clId="{D8BEFBC1-F040-4049-8757-225CF3642D21}" dt="2025-06-19T10:11:47.225" v="150" actId="20577"/>
        <pc:sldMkLst>
          <pc:docMk/>
          <pc:sldMk cId="0" sldId="258"/>
        </pc:sldMkLst>
        <pc:spChg chg="mod">
          <ac:chgData name="Pham Thanh Hai" userId="c6dd5ba6-5f27-4c46-a52d-23a2d428349e" providerId="ADAL" clId="{D8BEFBC1-F040-4049-8757-225CF3642D21}" dt="2025-06-19T10:11:29.035" v="132" actId="20577"/>
          <ac:spMkLst>
            <pc:docMk/>
            <pc:sldMk cId="0" sldId="258"/>
            <ac:spMk id="2" creationId="{00000000-0000-0000-0000-000000000000}"/>
          </ac:spMkLst>
        </pc:spChg>
        <pc:spChg chg="mod">
          <ac:chgData name="Pham Thanh Hai" userId="c6dd5ba6-5f27-4c46-a52d-23a2d428349e" providerId="ADAL" clId="{D8BEFBC1-F040-4049-8757-225CF3642D21}" dt="2025-06-19T10:11:28.536" v="131" actId="20577"/>
          <ac:spMkLst>
            <pc:docMk/>
            <pc:sldMk cId="0" sldId="258"/>
            <ac:spMk id="3" creationId="{00000000-0000-0000-0000-000000000000}"/>
          </ac:spMkLst>
        </pc:spChg>
        <pc:spChg chg="mod">
          <ac:chgData name="Pham Thanh Hai" userId="c6dd5ba6-5f27-4c46-a52d-23a2d428349e" providerId="ADAL" clId="{D8BEFBC1-F040-4049-8757-225CF3642D21}" dt="2025-06-19T10:11:35.857" v="138" actId="20577"/>
          <ac:spMkLst>
            <pc:docMk/>
            <pc:sldMk cId="0" sldId="258"/>
            <ac:spMk id="12" creationId="{00000000-0000-0000-0000-000000000000}"/>
          </ac:spMkLst>
        </pc:spChg>
        <pc:spChg chg="mod">
          <ac:chgData name="Pham Thanh Hai" userId="c6dd5ba6-5f27-4c46-a52d-23a2d428349e" providerId="ADAL" clId="{D8BEFBC1-F040-4049-8757-225CF3642D21}" dt="2025-06-19T10:11:40.995" v="144" actId="20577"/>
          <ac:spMkLst>
            <pc:docMk/>
            <pc:sldMk cId="0" sldId="258"/>
            <ac:spMk id="16" creationId="{00000000-0000-0000-0000-000000000000}"/>
          </ac:spMkLst>
        </pc:spChg>
        <pc:spChg chg="mod">
          <ac:chgData name="Pham Thanh Hai" userId="c6dd5ba6-5f27-4c46-a52d-23a2d428349e" providerId="ADAL" clId="{D8BEFBC1-F040-4049-8757-225CF3642D21}" dt="2025-06-19T10:11:47.225" v="150" actId="20577"/>
          <ac:spMkLst>
            <pc:docMk/>
            <pc:sldMk cId="0" sldId="258"/>
            <ac:spMk id="20" creationId="{00000000-0000-0000-0000-000000000000}"/>
          </ac:spMkLst>
        </pc:spChg>
        <pc:picChg chg="mod">
          <ac:chgData name="Pham Thanh Hai" userId="c6dd5ba6-5f27-4c46-a52d-23a2d428349e" providerId="ADAL" clId="{D8BEFBC1-F040-4049-8757-225CF3642D21}" dt="2025-06-19T09:46:50.121" v="5" actId="1076"/>
          <ac:picMkLst>
            <pc:docMk/>
            <pc:sldMk cId="0" sldId="258"/>
            <ac:picMk id="28" creationId="{95B6D62C-9567-40F8-A305-C5848EEFF2C5}"/>
          </ac:picMkLst>
        </pc:picChg>
        <pc:picChg chg="add mod">
          <ac:chgData name="Pham Thanh Hai" userId="c6dd5ba6-5f27-4c46-a52d-23a2d428349e" providerId="ADAL" clId="{D8BEFBC1-F040-4049-8757-225CF3642D21}" dt="2025-06-19T09:46:37.165" v="3"/>
          <ac:picMkLst>
            <pc:docMk/>
            <pc:sldMk cId="0" sldId="258"/>
            <ac:picMk id="30" creationId="{7DF8F163-EA5E-4D0B-8FC9-5497AC8C1D28}"/>
          </ac:picMkLst>
        </pc:picChg>
        <pc:picChg chg="mod">
          <ac:chgData name="Pham Thanh Hai" userId="c6dd5ba6-5f27-4c46-a52d-23a2d428349e" providerId="ADAL" clId="{D8BEFBC1-F040-4049-8757-225CF3642D21}" dt="2025-06-19T09:46:46.067" v="4" actId="1076"/>
          <ac:picMkLst>
            <pc:docMk/>
            <pc:sldMk cId="0" sldId="258"/>
            <ac:picMk id="1032" creationId="{85AA9FC4-F1BB-4AB0-9EF9-601019B7947F}"/>
          </ac:picMkLst>
        </pc:picChg>
      </pc:sldChg>
      <pc:sldChg chg="addSp modSp mod">
        <pc:chgData name="Pham Thanh Hai" userId="c6dd5ba6-5f27-4c46-a52d-23a2d428349e" providerId="ADAL" clId="{D8BEFBC1-F040-4049-8757-225CF3642D21}" dt="2025-06-19T10:12:04.920" v="162" actId="1037"/>
        <pc:sldMkLst>
          <pc:docMk/>
          <pc:sldMk cId="0" sldId="259"/>
        </pc:sldMkLst>
        <pc:spChg chg="mod">
          <ac:chgData name="Pham Thanh Hai" userId="c6dd5ba6-5f27-4c46-a52d-23a2d428349e" providerId="ADAL" clId="{D8BEFBC1-F040-4049-8757-225CF3642D21}" dt="2025-06-19T10:11:56.028" v="156" actId="20577"/>
          <ac:spMkLst>
            <pc:docMk/>
            <pc:sldMk cId="0" sldId="259"/>
            <ac:spMk id="11" creationId="{00000000-0000-0000-0000-000000000000}"/>
          </ac:spMkLst>
        </pc:spChg>
        <pc:grpChg chg="mod">
          <ac:chgData name="Pham Thanh Hai" userId="c6dd5ba6-5f27-4c46-a52d-23a2d428349e" providerId="ADAL" clId="{D8BEFBC1-F040-4049-8757-225CF3642D21}" dt="2025-06-19T10:12:04.920" v="162" actId="1037"/>
          <ac:grpSpMkLst>
            <pc:docMk/>
            <pc:sldMk cId="0" sldId="259"/>
            <ac:grpSpMk id="8" creationId="{00000000-0000-0000-0000-000000000000}"/>
          </ac:grpSpMkLst>
        </pc:grpChg>
        <pc:picChg chg="add mod">
          <ac:chgData name="Pham Thanh Hai" userId="c6dd5ba6-5f27-4c46-a52d-23a2d428349e" providerId="ADAL" clId="{D8BEFBC1-F040-4049-8757-225CF3642D21}" dt="2025-06-19T09:48:53.120" v="6"/>
          <ac:picMkLst>
            <pc:docMk/>
            <pc:sldMk cId="0" sldId="259"/>
            <ac:picMk id="26" creationId="{7D7A6884-5484-4310-98B1-BD01487A8AA3}"/>
          </ac:picMkLst>
        </pc:picChg>
      </pc:sldChg>
      <pc:sldChg chg="addSp modSp">
        <pc:chgData name="Pham Thanh Hai" userId="c6dd5ba6-5f27-4c46-a52d-23a2d428349e" providerId="ADAL" clId="{D8BEFBC1-F040-4049-8757-225CF3642D21}" dt="2025-06-19T09:48:55.848" v="7"/>
        <pc:sldMkLst>
          <pc:docMk/>
          <pc:sldMk cId="0" sldId="260"/>
        </pc:sldMkLst>
        <pc:picChg chg="add mod">
          <ac:chgData name="Pham Thanh Hai" userId="c6dd5ba6-5f27-4c46-a52d-23a2d428349e" providerId="ADAL" clId="{D8BEFBC1-F040-4049-8757-225CF3642D21}" dt="2025-06-19T09:48:55.848" v="7"/>
          <ac:picMkLst>
            <pc:docMk/>
            <pc:sldMk cId="0" sldId="260"/>
            <ac:picMk id="24" creationId="{AE24223F-34FF-454D-AF5E-5B7424C731EF}"/>
          </ac:picMkLst>
        </pc:picChg>
      </pc:sldChg>
      <pc:sldChg chg="addSp modSp mod">
        <pc:chgData name="Pham Thanh Hai" userId="c6dd5ba6-5f27-4c46-a52d-23a2d428349e" providerId="ADAL" clId="{D8BEFBC1-F040-4049-8757-225CF3642D21}" dt="2025-06-19T10:13:39.595" v="201" actId="20577"/>
        <pc:sldMkLst>
          <pc:docMk/>
          <pc:sldMk cId="0" sldId="261"/>
        </pc:sldMkLst>
        <pc:spChg chg="mod">
          <ac:chgData name="Pham Thanh Hai" userId="c6dd5ba6-5f27-4c46-a52d-23a2d428349e" providerId="ADAL" clId="{D8BEFBC1-F040-4049-8757-225CF3642D21}" dt="2025-06-19T10:12:45.257" v="168" actId="20577"/>
          <ac:spMkLst>
            <pc:docMk/>
            <pc:sldMk cId="0" sldId="261"/>
            <ac:spMk id="3" creationId="{00000000-0000-0000-0000-000000000000}"/>
          </ac:spMkLst>
        </pc:spChg>
        <pc:spChg chg="mod">
          <ac:chgData name="Pham Thanh Hai" userId="c6dd5ba6-5f27-4c46-a52d-23a2d428349e" providerId="ADAL" clId="{D8BEFBC1-F040-4049-8757-225CF3642D21}" dt="2025-06-19T09:49:11.859" v="12" actId="1036"/>
          <ac:spMkLst>
            <pc:docMk/>
            <pc:sldMk cId="0" sldId="261"/>
            <ac:spMk id="4" creationId="{00000000-0000-0000-0000-000000000000}"/>
          </ac:spMkLst>
        </pc:spChg>
        <pc:spChg chg="mod">
          <ac:chgData name="Pham Thanh Hai" userId="c6dd5ba6-5f27-4c46-a52d-23a2d428349e" providerId="ADAL" clId="{D8BEFBC1-F040-4049-8757-225CF3642D21}" dt="2025-06-19T10:13:39.595" v="201" actId="20577"/>
          <ac:spMkLst>
            <pc:docMk/>
            <pc:sldMk cId="0" sldId="261"/>
            <ac:spMk id="5" creationId="{00000000-0000-0000-0000-000000000000}"/>
          </ac:spMkLst>
        </pc:spChg>
        <pc:spChg chg="mod">
          <ac:chgData name="Pham Thanh Hai" userId="c6dd5ba6-5f27-4c46-a52d-23a2d428349e" providerId="ADAL" clId="{D8BEFBC1-F040-4049-8757-225CF3642D21}" dt="2025-06-19T10:13:21.899" v="191" actId="20577"/>
          <ac:spMkLst>
            <pc:docMk/>
            <pc:sldMk cId="0" sldId="261"/>
            <ac:spMk id="6" creationId="{00000000-0000-0000-0000-000000000000}"/>
          </ac:spMkLst>
        </pc:spChg>
        <pc:picChg chg="add mod">
          <ac:chgData name="Pham Thanh Hai" userId="c6dd5ba6-5f27-4c46-a52d-23a2d428349e" providerId="ADAL" clId="{D8BEFBC1-F040-4049-8757-225CF3642D21}" dt="2025-06-19T09:48:58.664" v="8"/>
          <ac:picMkLst>
            <pc:docMk/>
            <pc:sldMk cId="0" sldId="261"/>
            <ac:picMk id="7" creationId="{9753B916-64DF-4532-857B-C322CF24680A}"/>
          </ac:picMkLst>
        </pc:picChg>
      </pc:sldChg>
      <pc:sldChg chg="addSp modSp mod">
        <pc:chgData name="Pham Thanh Hai" userId="c6dd5ba6-5f27-4c46-a52d-23a2d428349e" providerId="ADAL" clId="{D8BEFBC1-F040-4049-8757-225CF3642D21}" dt="2025-06-19T10:19:18.381" v="349" actId="20577"/>
        <pc:sldMkLst>
          <pc:docMk/>
          <pc:sldMk cId="0" sldId="263"/>
        </pc:sldMkLst>
        <pc:spChg chg="mod">
          <ac:chgData name="Pham Thanh Hai" userId="c6dd5ba6-5f27-4c46-a52d-23a2d428349e" providerId="ADAL" clId="{D8BEFBC1-F040-4049-8757-225CF3642D21}" dt="2025-06-19T10:15:39.969" v="277" actId="113"/>
          <ac:spMkLst>
            <pc:docMk/>
            <pc:sldMk cId="0" sldId="263"/>
            <ac:spMk id="5" creationId="{00000000-0000-0000-0000-000000000000}"/>
          </ac:spMkLst>
        </pc:spChg>
        <pc:spChg chg="mod">
          <ac:chgData name="Pham Thanh Hai" userId="c6dd5ba6-5f27-4c46-a52d-23a2d428349e" providerId="ADAL" clId="{D8BEFBC1-F040-4049-8757-225CF3642D21}" dt="2025-06-19T10:16:26.181" v="294" actId="20577"/>
          <ac:spMkLst>
            <pc:docMk/>
            <pc:sldMk cId="0" sldId="263"/>
            <ac:spMk id="11" creationId="{00000000-0000-0000-0000-000000000000}"/>
          </ac:spMkLst>
        </pc:spChg>
        <pc:spChg chg="mod">
          <ac:chgData name="Pham Thanh Hai" userId="c6dd5ba6-5f27-4c46-a52d-23a2d428349e" providerId="ADAL" clId="{D8BEFBC1-F040-4049-8757-225CF3642D21}" dt="2025-06-19T10:16:17.895" v="288" actId="20577"/>
          <ac:spMkLst>
            <pc:docMk/>
            <pc:sldMk cId="0" sldId="263"/>
            <ac:spMk id="16" creationId="{00000000-0000-0000-0000-000000000000}"/>
          </ac:spMkLst>
        </pc:spChg>
        <pc:spChg chg="mod">
          <ac:chgData name="Pham Thanh Hai" userId="c6dd5ba6-5f27-4c46-a52d-23a2d428349e" providerId="ADAL" clId="{D8BEFBC1-F040-4049-8757-225CF3642D21}" dt="2025-06-19T10:19:18.381" v="349" actId="20577"/>
          <ac:spMkLst>
            <pc:docMk/>
            <pc:sldMk cId="0" sldId="263"/>
            <ac:spMk id="17" creationId="{00000000-0000-0000-0000-000000000000}"/>
          </ac:spMkLst>
        </pc:spChg>
        <pc:picChg chg="add mod">
          <ac:chgData name="Pham Thanh Hai" userId="c6dd5ba6-5f27-4c46-a52d-23a2d428349e" providerId="ADAL" clId="{D8BEFBC1-F040-4049-8757-225CF3642D21}" dt="2025-06-19T09:49:33.093" v="18"/>
          <ac:picMkLst>
            <pc:docMk/>
            <pc:sldMk cId="0" sldId="263"/>
            <ac:picMk id="19" creationId="{E19462F2-6A77-4A6C-AF87-73DA13A481C5}"/>
          </ac:picMkLst>
        </pc:picChg>
      </pc:sldChg>
      <pc:sldChg chg="addSp modSp mod">
        <pc:chgData name="Pham Thanh Hai" userId="c6dd5ba6-5f27-4c46-a52d-23a2d428349e" providerId="ADAL" clId="{D8BEFBC1-F040-4049-8757-225CF3642D21}" dt="2025-06-19T10:28:31.770" v="481" actId="1076"/>
        <pc:sldMkLst>
          <pc:docMk/>
          <pc:sldMk cId="0" sldId="264"/>
        </pc:sldMkLst>
        <pc:spChg chg="mod">
          <ac:chgData name="Pham Thanh Hai" userId="c6dd5ba6-5f27-4c46-a52d-23a2d428349e" providerId="ADAL" clId="{D8BEFBC1-F040-4049-8757-225CF3642D21}" dt="2025-06-19T10:19:50.829" v="361" actId="20577"/>
          <ac:spMkLst>
            <pc:docMk/>
            <pc:sldMk cId="0" sldId="264"/>
            <ac:spMk id="3" creationId="{00000000-0000-0000-0000-000000000000}"/>
          </ac:spMkLst>
        </pc:spChg>
        <pc:spChg chg="mod">
          <ac:chgData name="Pham Thanh Hai" userId="c6dd5ba6-5f27-4c46-a52d-23a2d428349e" providerId="ADAL" clId="{D8BEFBC1-F040-4049-8757-225CF3642D21}" dt="2025-06-19T10:19:57.830" v="367" actId="20577"/>
          <ac:spMkLst>
            <pc:docMk/>
            <pc:sldMk cId="0" sldId="264"/>
            <ac:spMk id="5" creationId="{00000000-0000-0000-0000-000000000000}"/>
          </ac:spMkLst>
        </pc:spChg>
        <pc:spChg chg="add mod">
          <ac:chgData name="Pham Thanh Hai" userId="c6dd5ba6-5f27-4c46-a52d-23a2d428349e" providerId="ADAL" clId="{D8BEFBC1-F040-4049-8757-225CF3642D21}" dt="2025-06-19T10:28:31.770" v="481" actId="1076"/>
          <ac:spMkLst>
            <pc:docMk/>
            <pc:sldMk cId="0" sldId="264"/>
            <ac:spMk id="10" creationId="{7B533FC0-96E1-4EB7-BF0E-C60198B6B52B}"/>
          </ac:spMkLst>
        </pc:spChg>
        <pc:picChg chg="add mod">
          <ac:chgData name="Pham Thanh Hai" userId="c6dd5ba6-5f27-4c46-a52d-23a2d428349e" providerId="ADAL" clId="{D8BEFBC1-F040-4049-8757-225CF3642D21}" dt="2025-06-19T09:49:36.134" v="19"/>
          <ac:picMkLst>
            <pc:docMk/>
            <pc:sldMk cId="0" sldId="264"/>
            <ac:picMk id="9" creationId="{2D3E6D50-7229-460C-B6CF-64304F7F1CE4}"/>
          </ac:picMkLst>
        </pc:picChg>
      </pc:sldChg>
      <pc:sldChg chg="addSp modSp mod">
        <pc:chgData name="Pham Thanh Hai" userId="c6dd5ba6-5f27-4c46-a52d-23a2d428349e" providerId="ADAL" clId="{D8BEFBC1-F040-4049-8757-225CF3642D21}" dt="2025-06-19T10:28:50.782" v="483" actId="1076"/>
        <pc:sldMkLst>
          <pc:docMk/>
          <pc:sldMk cId="0" sldId="265"/>
        </pc:sldMkLst>
        <pc:spChg chg="mod">
          <ac:chgData name="Pham Thanh Hai" userId="c6dd5ba6-5f27-4c46-a52d-23a2d428349e" providerId="ADAL" clId="{D8BEFBC1-F040-4049-8757-225CF3642D21}" dt="2025-06-19T10:25:28.555" v="432" actId="20577"/>
          <ac:spMkLst>
            <pc:docMk/>
            <pc:sldMk cId="0" sldId="265"/>
            <ac:spMk id="3" creationId="{00000000-0000-0000-0000-000000000000}"/>
          </ac:spMkLst>
        </pc:spChg>
        <pc:spChg chg="mod">
          <ac:chgData name="Pham Thanh Hai" userId="c6dd5ba6-5f27-4c46-a52d-23a2d428349e" providerId="ADAL" clId="{D8BEFBC1-F040-4049-8757-225CF3642D21}" dt="2025-06-19T10:23:06.156" v="414" actId="1036"/>
          <ac:spMkLst>
            <pc:docMk/>
            <pc:sldMk cId="0" sldId="265"/>
            <ac:spMk id="5" creationId="{00000000-0000-0000-0000-000000000000}"/>
          </ac:spMkLst>
        </pc:spChg>
        <pc:spChg chg="add mod">
          <ac:chgData name="Pham Thanh Hai" userId="c6dd5ba6-5f27-4c46-a52d-23a2d428349e" providerId="ADAL" clId="{D8BEFBC1-F040-4049-8757-225CF3642D21}" dt="2025-06-19T10:28:50.782" v="483" actId="1076"/>
          <ac:spMkLst>
            <pc:docMk/>
            <pc:sldMk cId="0" sldId="265"/>
            <ac:spMk id="7" creationId="{652FDFE0-61C6-438F-9768-F2105D9FCD8A}"/>
          </ac:spMkLst>
        </pc:spChg>
        <pc:picChg chg="add mod">
          <ac:chgData name="Pham Thanh Hai" userId="c6dd5ba6-5f27-4c46-a52d-23a2d428349e" providerId="ADAL" clId="{D8BEFBC1-F040-4049-8757-225CF3642D21}" dt="2025-06-19T09:49:38.958" v="20"/>
          <ac:picMkLst>
            <pc:docMk/>
            <pc:sldMk cId="0" sldId="265"/>
            <ac:picMk id="6" creationId="{BEADB1F9-2223-43FA-A3E6-5F2BF94C8F82}"/>
          </ac:picMkLst>
        </pc:picChg>
      </pc:sldChg>
      <pc:sldChg chg="addSp modSp mod">
        <pc:chgData name="Pham Thanh Hai" userId="c6dd5ba6-5f27-4c46-a52d-23a2d428349e" providerId="ADAL" clId="{D8BEFBC1-F040-4049-8757-225CF3642D21}" dt="2025-06-19T10:30:13.726" v="498" actId="20577"/>
        <pc:sldMkLst>
          <pc:docMk/>
          <pc:sldMk cId="0" sldId="266"/>
        </pc:sldMkLst>
        <pc:spChg chg="mod">
          <ac:chgData name="Pham Thanh Hai" userId="c6dd5ba6-5f27-4c46-a52d-23a2d428349e" providerId="ADAL" clId="{D8BEFBC1-F040-4049-8757-225CF3642D21}" dt="2025-06-19T09:49:45.749" v="22" actId="1076"/>
          <ac:spMkLst>
            <pc:docMk/>
            <pc:sldMk cId="0" sldId="266"/>
            <ac:spMk id="2" creationId="{00000000-0000-0000-0000-000000000000}"/>
          </ac:spMkLst>
        </pc:spChg>
        <pc:spChg chg="mod">
          <ac:chgData name="Pham Thanh Hai" userId="c6dd5ba6-5f27-4c46-a52d-23a2d428349e" providerId="ADAL" clId="{D8BEFBC1-F040-4049-8757-225CF3642D21}" dt="2025-06-19T10:30:13.726" v="498" actId="20577"/>
          <ac:spMkLst>
            <pc:docMk/>
            <pc:sldMk cId="0" sldId="266"/>
            <ac:spMk id="4" creationId="{00000000-0000-0000-0000-000000000000}"/>
          </ac:spMkLst>
        </pc:spChg>
        <pc:spChg chg="add mod">
          <ac:chgData name="Pham Thanh Hai" userId="c6dd5ba6-5f27-4c46-a52d-23a2d428349e" providerId="ADAL" clId="{D8BEFBC1-F040-4049-8757-225CF3642D21}" dt="2025-06-19T10:29:36.141" v="492" actId="6549"/>
          <ac:spMkLst>
            <pc:docMk/>
            <pc:sldMk cId="0" sldId="266"/>
            <ac:spMk id="7" creationId="{96F61489-AAD4-4C6B-AA3C-D92EBF922C79}"/>
          </ac:spMkLst>
        </pc:spChg>
        <pc:picChg chg="add mod">
          <ac:chgData name="Pham Thanh Hai" userId="c6dd5ba6-5f27-4c46-a52d-23a2d428349e" providerId="ADAL" clId="{D8BEFBC1-F040-4049-8757-225CF3642D21}" dt="2025-06-19T09:49:41.973" v="21"/>
          <ac:picMkLst>
            <pc:docMk/>
            <pc:sldMk cId="0" sldId="266"/>
            <ac:picMk id="6" creationId="{85390743-15BF-4BF1-9E83-D1EA9EAED202}"/>
          </ac:picMkLst>
        </pc:picChg>
      </pc:sldChg>
      <pc:sldChg chg="modSp mod">
        <pc:chgData name="Pham Thanh Hai" userId="c6dd5ba6-5f27-4c46-a52d-23a2d428349e" providerId="ADAL" clId="{D8BEFBC1-F040-4049-8757-225CF3642D21}" dt="2025-06-19T10:39:14.061" v="629" actId="20577"/>
        <pc:sldMkLst>
          <pc:docMk/>
          <pc:sldMk cId="0" sldId="267"/>
        </pc:sldMkLst>
        <pc:graphicFrameChg chg="modGraphic">
          <ac:chgData name="Pham Thanh Hai" userId="c6dd5ba6-5f27-4c46-a52d-23a2d428349e" providerId="ADAL" clId="{D8BEFBC1-F040-4049-8757-225CF3642D21}" dt="2025-06-19T10:39:14.061" v="629" actId="20577"/>
          <ac:graphicFrameMkLst>
            <pc:docMk/>
            <pc:sldMk cId="0" sldId="267"/>
            <ac:graphicFrameMk id="5" creationId="{D4D92816-5723-442D-A533-2F73982267A0}"/>
          </ac:graphicFrameMkLst>
        </pc:graphicFrameChg>
      </pc:sldChg>
      <pc:sldChg chg="addSp modSp mod">
        <pc:chgData name="Pham Thanh Hai" userId="c6dd5ba6-5f27-4c46-a52d-23a2d428349e" providerId="ADAL" clId="{D8BEFBC1-F040-4049-8757-225CF3642D21}" dt="2025-06-19T10:30:30.973" v="504" actId="20577"/>
        <pc:sldMkLst>
          <pc:docMk/>
          <pc:sldMk cId="0" sldId="268"/>
        </pc:sldMkLst>
        <pc:spChg chg="mod">
          <ac:chgData name="Pham Thanh Hai" userId="c6dd5ba6-5f27-4c46-a52d-23a2d428349e" providerId="ADAL" clId="{D8BEFBC1-F040-4049-8757-225CF3642D21}" dt="2025-06-19T10:30:30.973" v="504" actId="20577"/>
          <ac:spMkLst>
            <pc:docMk/>
            <pc:sldMk cId="0" sldId="268"/>
            <ac:spMk id="13" creationId="{00000000-0000-0000-0000-000000000000}"/>
          </ac:spMkLst>
        </pc:spChg>
        <pc:picChg chg="add mod">
          <ac:chgData name="Pham Thanh Hai" userId="c6dd5ba6-5f27-4c46-a52d-23a2d428349e" providerId="ADAL" clId="{D8BEFBC1-F040-4049-8757-225CF3642D21}" dt="2025-06-19T09:49:56.327" v="24"/>
          <ac:picMkLst>
            <pc:docMk/>
            <pc:sldMk cId="0" sldId="268"/>
            <ac:picMk id="18" creationId="{64B7FDBD-45DF-4DB4-AD02-32570FE1D424}"/>
          </ac:picMkLst>
        </pc:picChg>
      </pc:sldChg>
      <pc:sldChg chg="modSp mod">
        <pc:chgData name="Pham Thanh Hai" userId="c6dd5ba6-5f27-4c46-a52d-23a2d428349e" providerId="ADAL" clId="{D8BEFBC1-F040-4049-8757-225CF3642D21}" dt="2025-06-19T10:40:22.109" v="661" actId="20577"/>
        <pc:sldMkLst>
          <pc:docMk/>
          <pc:sldMk cId="0" sldId="269"/>
        </pc:sldMkLst>
        <pc:graphicFrameChg chg="modGraphic">
          <ac:chgData name="Pham Thanh Hai" userId="c6dd5ba6-5f27-4c46-a52d-23a2d428349e" providerId="ADAL" clId="{D8BEFBC1-F040-4049-8757-225CF3642D21}" dt="2025-06-19T10:40:22.109" v="661" actId="20577"/>
          <ac:graphicFrameMkLst>
            <pc:docMk/>
            <pc:sldMk cId="0" sldId="269"/>
            <ac:graphicFrameMk id="5" creationId="{31F06571-DFB8-40B1-A0EE-59D1AB2D43AD}"/>
          </ac:graphicFrameMkLst>
        </pc:graphicFrameChg>
      </pc:sldChg>
      <pc:sldChg chg="modSp mod">
        <pc:chgData name="Pham Thanh Hai" userId="c6dd5ba6-5f27-4c46-a52d-23a2d428349e" providerId="ADAL" clId="{D8BEFBC1-F040-4049-8757-225CF3642D21}" dt="2025-06-19T10:42:25.359" v="724" actId="20577"/>
        <pc:sldMkLst>
          <pc:docMk/>
          <pc:sldMk cId="0" sldId="270"/>
        </pc:sldMkLst>
        <pc:graphicFrameChg chg="modGraphic">
          <ac:chgData name="Pham Thanh Hai" userId="c6dd5ba6-5f27-4c46-a52d-23a2d428349e" providerId="ADAL" clId="{D8BEFBC1-F040-4049-8757-225CF3642D21}" dt="2025-06-19T10:42:25.359" v="724" actId="20577"/>
          <ac:graphicFrameMkLst>
            <pc:docMk/>
            <pc:sldMk cId="0" sldId="270"/>
            <ac:graphicFrameMk id="3" creationId="{CDE985F5-09D9-48E2-B693-BB358C91B114}"/>
          </ac:graphicFrameMkLst>
        </pc:graphicFrameChg>
      </pc:sldChg>
      <pc:sldChg chg="modSp mod">
        <pc:chgData name="Pham Thanh Hai" userId="c6dd5ba6-5f27-4c46-a52d-23a2d428349e" providerId="ADAL" clId="{D8BEFBC1-F040-4049-8757-225CF3642D21}" dt="2025-06-19T10:44:08.657" v="780" actId="20577"/>
        <pc:sldMkLst>
          <pc:docMk/>
          <pc:sldMk cId="0" sldId="271"/>
        </pc:sldMkLst>
        <pc:graphicFrameChg chg="modGraphic">
          <ac:chgData name="Pham Thanh Hai" userId="c6dd5ba6-5f27-4c46-a52d-23a2d428349e" providerId="ADAL" clId="{D8BEFBC1-F040-4049-8757-225CF3642D21}" dt="2025-06-19T10:44:08.657" v="780" actId="20577"/>
          <ac:graphicFrameMkLst>
            <pc:docMk/>
            <pc:sldMk cId="0" sldId="271"/>
            <ac:graphicFrameMk id="3" creationId="{AAB70898-6C28-4092-B0CA-1C99859AA573}"/>
          </ac:graphicFrameMkLst>
        </pc:graphicFrameChg>
      </pc:sldChg>
      <pc:sldChg chg="addSp modSp mod">
        <pc:chgData name="Pham Thanh Hai" userId="c6dd5ba6-5f27-4c46-a52d-23a2d428349e" providerId="ADAL" clId="{D8BEFBC1-F040-4049-8757-225CF3642D21}" dt="2025-06-22T22:23:16.167" v="843" actId="20577"/>
        <pc:sldMkLst>
          <pc:docMk/>
          <pc:sldMk cId="0" sldId="272"/>
        </pc:sldMkLst>
        <pc:spChg chg="mod">
          <ac:chgData name="Pham Thanh Hai" userId="c6dd5ba6-5f27-4c46-a52d-23a2d428349e" providerId="ADAL" clId="{D8BEFBC1-F040-4049-8757-225CF3642D21}" dt="2025-06-19T10:30:42.135" v="510" actId="20577"/>
          <ac:spMkLst>
            <pc:docMk/>
            <pc:sldMk cId="0" sldId="272"/>
            <ac:spMk id="8" creationId="{00000000-0000-0000-0000-000000000000}"/>
          </ac:spMkLst>
        </pc:spChg>
        <pc:spChg chg="mod">
          <ac:chgData name="Pham Thanh Hai" userId="c6dd5ba6-5f27-4c46-a52d-23a2d428349e" providerId="ADAL" clId="{D8BEFBC1-F040-4049-8757-225CF3642D21}" dt="2025-06-22T22:21:59.380" v="812" actId="20577"/>
          <ac:spMkLst>
            <pc:docMk/>
            <pc:sldMk cId="0" sldId="272"/>
            <ac:spMk id="9" creationId="{00000000-0000-0000-0000-000000000000}"/>
          </ac:spMkLst>
        </pc:spChg>
        <pc:spChg chg="mod">
          <ac:chgData name="Pham Thanh Hai" userId="c6dd5ba6-5f27-4c46-a52d-23a2d428349e" providerId="ADAL" clId="{D8BEFBC1-F040-4049-8757-225CF3642D21}" dt="2025-06-19T10:30:49.843" v="516" actId="20577"/>
          <ac:spMkLst>
            <pc:docMk/>
            <pc:sldMk cId="0" sldId="272"/>
            <ac:spMk id="10" creationId="{00000000-0000-0000-0000-000000000000}"/>
          </ac:spMkLst>
        </pc:spChg>
        <pc:spChg chg="mod">
          <ac:chgData name="Pham Thanh Hai" userId="c6dd5ba6-5f27-4c46-a52d-23a2d428349e" providerId="ADAL" clId="{D8BEFBC1-F040-4049-8757-225CF3642D21}" dt="2025-06-19T10:44:18.663" v="782" actId="20577"/>
          <ac:spMkLst>
            <pc:docMk/>
            <pc:sldMk cId="0" sldId="272"/>
            <ac:spMk id="11" creationId="{00000000-0000-0000-0000-000000000000}"/>
          </ac:spMkLst>
        </pc:spChg>
        <pc:spChg chg="mod">
          <ac:chgData name="Pham Thanh Hai" userId="c6dd5ba6-5f27-4c46-a52d-23a2d428349e" providerId="ADAL" clId="{D8BEFBC1-F040-4049-8757-225CF3642D21}" dt="2025-06-19T10:30:55.507" v="522" actId="20577"/>
          <ac:spMkLst>
            <pc:docMk/>
            <pc:sldMk cId="0" sldId="272"/>
            <ac:spMk id="12" creationId="{00000000-0000-0000-0000-000000000000}"/>
          </ac:spMkLst>
        </pc:spChg>
        <pc:spChg chg="mod">
          <ac:chgData name="Pham Thanh Hai" userId="c6dd5ba6-5f27-4c46-a52d-23a2d428349e" providerId="ADAL" clId="{D8BEFBC1-F040-4049-8757-225CF3642D21}" dt="2025-06-22T22:23:16.167" v="843" actId="20577"/>
          <ac:spMkLst>
            <pc:docMk/>
            <pc:sldMk cId="0" sldId="272"/>
            <ac:spMk id="13" creationId="{00000000-0000-0000-0000-000000000000}"/>
          </ac:spMkLst>
        </pc:spChg>
        <pc:picChg chg="add mod">
          <ac:chgData name="Pham Thanh Hai" userId="c6dd5ba6-5f27-4c46-a52d-23a2d428349e" providerId="ADAL" clId="{D8BEFBC1-F040-4049-8757-225CF3642D21}" dt="2025-06-19T09:50:06.095" v="26"/>
          <ac:picMkLst>
            <pc:docMk/>
            <pc:sldMk cId="0" sldId="272"/>
            <ac:picMk id="14" creationId="{A7F6EC65-6686-4D72-824C-6CB4948608FD}"/>
          </ac:picMkLst>
        </pc:picChg>
      </pc:sldChg>
      <pc:sldChg chg="addSp modSp mod">
        <pc:chgData name="Pham Thanh Hai" userId="c6dd5ba6-5f27-4c46-a52d-23a2d428349e" providerId="ADAL" clId="{D8BEFBC1-F040-4049-8757-225CF3642D21}" dt="2025-06-19T10:00:01.990" v="75" actId="14100"/>
        <pc:sldMkLst>
          <pc:docMk/>
          <pc:sldMk cId="0" sldId="273"/>
        </pc:sldMkLst>
        <pc:spChg chg="mod">
          <ac:chgData name="Pham Thanh Hai" userId="c6dd5ba6-5f27-4c46-a52d-23a2d428349e" providerId="ADAL" clId="{D8BEFBC1-F040-4049-8757-225CF3642D21}" dt="2025-06-19T09:51:29.371" v="41" actId="255"/>
          <ac:spMkLst>
            <pc:docMk/>
            <pc:sldMk cId="0" sldId="273"/>
            <ac:spMk id="17" creationId="{00000000-0000-0000-0000-000000000000}"/>
          </ac:spMkLst>
        </pc:spChg>
        <pc:grpChg chg="mod">
          <ac:chgData name="Pham Thanh Hai" userId="c6dd5ba6-5f27-4c46-a52d-23a2d428349e" providerId="ADAL" clId="{D8BEFBC1-F040-4049-8757-225CF3642D21}" dt="2025-06-19T09:58:53.761" v="61" actId="14100"/>
          <ac:grpSpMkLst>
            <pc:docMk/>
            <pc:sldMk cId="0" sldId="273"/>
            <ac:grpSpMk id="2" creationId="{00000000-0000-0000-0000-000000000000}"/>
          </ac:grpSpMkLst>
        </pc:grpChg>
        <pc:grpChg chg="mod">
          <ac:chgData name="Pham Thanh Hai" userId="c6dd5ba6-5f27-4c46-a52d-23a2d428349e" providerId="ADAL" clId="{D8BEFBC1-F040-4049-8757-225CF3642D21}" dt="2025-06-19T10:00:01.990" v="75" actId="14100"/>
          <ac:grpSpMkLst>
            <pc:docMk/>
            <pc:sldMk cId="0" sldId="273"/>
            <ac:grpSpMk id="5" creationId="{00000000-0000-0000-0000-000000000000}"/>
          </ac:grpSpMkLst>
        </pc:grpChg>
        <pc:grpChg chg="mod">
          <ac:chgData name="Pham Thanh Hai" userId="c6dd5ba6-5f27-4c46-a52d-23a2d428349e" providerId="ADAL" clId="{D8BEFBC1-F040-4049-8757-225CF3642D21}" dt="2025-06-19T09:59:57.792" v="74" actId="14100"/>
          <ac:grpSpMkLst>
            <pc:docMk/>
            <pc:sldMk cId="0" sldId="273"/>
            <ac:grpSpMk id="11" creationId="{00000000-0000-0000-0000-000000000000}"/>
          </ac:grpSpMkLst>
        </pc:grpChg>
        <pc:picChg chg="add mod">
          <ac:chgData name="Pham Thanh Hai" userId="c6dd5ba6-5f27-4c46-a52d-23a2d428349e" providerId="ADAL" clId="{D8BEFBC1-F040-4049-8757-225CF3642D21}" dt="2025-06-19T09:50:10.802" v="27"/>
          <ac:picMkLst>
            <pc:docMk/>
            <pc:sldMk cId="0" sldId="273"/>
            <ac:picMk id="22" creationId="{3BBBB5F7-7D9D-487A-960D-E69403D4A31C}"/>
          </ac:picMkLst>
        </pc:picChg>
      </pc:sldChg>
      <pc:sldChg chg="addSp modSp mod">
        <pc:chgData name="Pham Thanh Hai" userId="c6dd5ba6-5f27-4c46-a52d-23a2d428349e" providerId="ADAL" clId="{D8BEFBC1-F040-4049-8757-225CF3642D21}" dt="2025-06-22T22:25:03.242" v="844" actId="20577"/>
        <pc:sldMkLst>
          <pc:docMk/>
          <pc:sldMk cId="0" sldId="274"/>
        </pc:sldMkLst>
        <pc:spChg chg="mod">
          <ac:chgData name="Pham Thanh Hai" userId="c6dd5ba6-5f27-4c46-a52d-23a2d428349e" providerId="ADAL" clId="{D8BEFBC1-F040-4049-8757-225CF3642D21}" dt="2025-06-19T09:51:25.223" v="40" actId="255"/>
          <ac:spMkLst>
            <pc:docMk/>
            <pc:sldMk cId="0" sldId="274"/>
            <ac:spMk id="16" creationId="{00000000-0000-0000-0000-000000000000}"/>
          </ac:spMkLst>
        </pc:spChg>
        <pc:spChg chg="mod">
          <ac:chgData name="Pham Thanh Hai" userId="c6dd5ba6-5f27-4c46-a52d-23a2d428349e" providerId="ADAL" clId="{D8BEFBC1-F040-4049-8757-225CF3642D21}" dt="2025-06-22T22:25:03.242" v="844" actId="20577"/>
          <ac:spMkLst>
            <pc:docMk/>
            <pc:sldMk cId="0" sldId="274"/>
            <ac:spMk id="18" creationId="{00000000-0000-0000-0000-000000000000}"/>
          </ac:spMkLst>
        </pc:spChg>
        <pc:grpChg chg="mod">
          <ac:chgData name="Pham Thanh Hai" userId="c6dd5ba6-5f27-4c46-a52d-23a2d428349e" providerId="ADAL" clId="{D8BEFBC1-F040-4049-8757-225CF3642D21}" dt="2025-06-19T10:00:19.667" v="79" actId="14100"/>
          <ac:grpSpMkLst>
            <pc:docMk/>
            <pc:sldMk cId="0" sldId="274"/>
            <ac:grpSpMk id="2" creationId="{00000000-0000-0000-0000-000000000000}"/>
          </ac:grpSpMkLst>
        </pc:grpChg>
        <pc:grpChg chg="mod">
          <ac:chgData name="Pham Thanh Hai" userId="c6dd5ba6-5f27-4c46-a52d-23a2d428349e" providerId="ADAL" clId="{D8BEFBC1-F040-4049-8757-225CF3642D21}" dt="2025-06-19T10:00:15.448" v="78" actId="14100"/>
          <ac:grpSpMkLst>
            <pc:docMk/>
            <pc:sldMk cId="0" sldId="274"/>
            <ac:grpSpMk id="5" creationId="{00000000-0000-0000-0000-000000000000}"/>
          </ac:grpSpMkLst>
        </pc:grpChg>
        <pc:grpChg chg="mod">
          <ac:chgData name="Pham Thanh Hai" userId="c6dd5ba6-5f27-4c46-a52d-23a2d428349e" providerId="ADAL" clId="{D8BEFBC1-F040-4049-8757-225CF3642D21}" dt="2025-06-19T10:00:23.662" v="80" actId="14100"/>
          <ac:grpSpMkLst>
            <pc:docMk/>
            <pc:sldMk cId="0" sldId="274"/>
            <ac:grpSpMk id="11" creationId="{00000000-0000-0000-0000-000000000000}"/>
          </ac:grpSpMkLst>
        </pc:grpChg>
        <pc:picChg chg="add mod">
          <ac:chgData name="Pham Thanh Hai" userId="c6dd5ba6-5f27-4c46-a52d-23a2d428349e" providerId="ADAL" clId="{D8BEFBC1-F040-4049-8757-225CF3642D21}" dt="2025-06-19T09:50:17.332" v="28"/>
          <ac:picMkLst>
            <pc:docMk/>
            <pc:sldMk cId="0" sldId="274"/>
            <ac:picMk id="22" creationId="{4AEA765E-6EC1-4B32-9E50-05D627974B66}"/>
          </ac:picMkLst>
        </pc:picChg>
      </pc:sldChg>
      <pc:sldChg chg="addSp modSp mod">
        <pc:chgData name="Pham Thanh Hai" userId="c6dd5ba6-5f27-4c46-a52d-23a2d428349e" providerId="ADAL" clId="{D8BEFBC1-F040-4049-8757-225CF3642D21}" dt="2025-06-22T22:26:08.537" v="850" actId="20577"/>
        <pc:sldMkLst>
          <pc:docMk/>
          <pc:sldMk cId="0" sldId="275"/>
        </pc:sldMkLst>
        <pc:spChg chg="mod">
          <ac:chgData name="Pham Thanh Hai" userId="c6dd5ba6-5f27-4c46-a52d-23a2d428349e" providerId="ADAL" clId="{D8BEFBC1-F040-4049-8757-225CF3642D21}" dt="2025-06-22T22:26:08.537" v="850" actId="20577"/>
          <ac:spMkLst>
            <pc:docMk/>
            <pc:sldMk cId="0" sldId="275"/>
            <ac:spMk id="13" creationId="{00000000-0000-0000-0000-000000000000}"/>
          </ac:spMkLst>
        </pc:spChg>
        <pc:spChg chg="mod">
          <ac:chgData name="Pham Thanh Hai" userId="c6dd5ba6-5f27-4c46-a52d-23a2d428349e" providerId="ADAL" clId="{D8BEFBC1-F040-4049-8757-225CF3642D21}" dt="2025-06-19T09:51:19.631" v="39" actId="255"/>
          <ac:spMkLst>
            <pc:docMk/>
            <pc:sldMk cId="0" sldId="275"/>
            <ac:spMk id="17" creationId="{00000000-0000-0000-0000-000000000000}"/>
          </ac:spMkLst>
        </pc:spChg>
        <pc:grpChg chg="mod">
          <ac:chgData name="Pham Thanh Hai" userId="c6dd5ba6-5f27-4c46-a52d-23a2d428349e" providerId="ADAL" clId="{D8BEFBC1-F040-4049-8757-225CF3642D21}" dt="2025-06-19T10:00:40.601" v="84" actId="14100"/>
          <ac:grpSpMkLst>
            <pc:docMk/>
            <pc:sldMk cId="0" sldId="275"/>
            <ac:grpSpMk id="2" creationId="{00000000-0000-0000-0000-000000000000}"/>
          </ac:grpSpMkLst>
        </pc:grpChg>
        <pc:grpChg chg="mod">
          <ac:chgData name="Pham Thanh Hai" userId="c6dd5ba6-5f27-4c46-a52d-23a2d428349e" providerId="ADAL" clId="{D8BEFBC1-F040-4049-8757-225CF3642D21}" dt="2025-06-19T10:00:36.537" v="82" actId="14100"/>
          <ac:grpSpMkLst>
            <pc:docMk/>
            <pc:sldMk cId="0" sldId="275"/>
            <ac:grpSpMk id="5" creationId="{00000000-0000-0000-0000-000000000000}"/>
          </ac:grpSpMkLst>
        </pc:grpChg>
        <pc:grpChg chg="mod">
          <ac:chgData name="Pham Thanh Hai" userId="c6dd5ba6-5f27-4c46-a52d-23a2d428349e" providerId="ADAL" clId="{D8BEFBC1-F040-4049-8757-225CF3642D21}" dt="2025-06-19T10:00:44.642" v="85" actId="14100"/>
          <ac:grpSpMkLst>
            <pc:docMk/>
            <pc:sldMk cId="0" sldId="275"/>
            <ac:grpSpMk id="11" creationId="{00000000-0000-0000-0000-000000000000}"/>
          </ac:grpSpMkLst>
        </pc:grpChg>
        <pc:picChg chg="add mod">
          <ac:chgData name="Pham Thanh Hai" userId="c6dd5ba6-5f27-4c46-a52d-23a2d428349e" providerId="ADAL" clId="{D8BEFBC1-F040-4049-8757-225CF3642D21}" dt="2025-06-19T09:50:19.912" v="29"/>
          <ac:picMkLst>
            <pc:docMk/>
            <pc:sldMk cId="0" sldId="275"/>
            <ac:picMk id="22" creationId="{6712F6C9-21ED-4425-B2E7-254AF1A4A42F}"/>
          </ac:picMkLst>
        </pc:picChg>
      </pc:sldChg>
      <pc:sldChg chg="addSp modSp mod">
        <pc:chgData name="Pham Thanh Hai" userId="c6dd5ba6-5f27-4c46-a52d-23a2d428349e" providerId="ADAL" clId="{D8BEFBC1-F040-4049-8757-225CF3642D21}" dt="2025-06-19T09:51:12.872" v="38" actId="255"/>
        <pc:sldMkLst>
          <pc:docMk/>
          <pc:sldMk cId="0" sldId="276"/>
        </pc:sldMkLst>
        <pc:spChg chg="mod">
          <ac:chgData name="Pham Thanh Hai" userId="c6dd5ba6-5f27-4c46-a52d-23a2d428349e" providerId="ADAL" clId="{D8BEFBC1-F040-4049-8757-225CF3642D21}" dt="2025-06-19T09:51:12.872" v="38" actId="255"/>
          <ac:spMkLst>
            <pc:docMk/>
            <pc:sldMk cId="0" sldId="276"/>
            <ac:spMk id="17" creationId="{00000000-0000-0000-0000-000000000000}"/>
          </ac:spMkLst>
        </pc:spChg>
        <pc:picChg chg="add mod">
          <ac:chgData name="Pham Thanh Hai" userId="c6dd5ba6-5f27-4c46-a52d-23a2d428349e" providerId="ADAL" clId="{D8BEFBC1-F040-4049-8757-225CF3642D21}" dt="2025-06-19T09:50:23.211" v="30"/>
          <ac:picMkLst>
            <pc:docMk/>
            <pc:sldMk cId="0" sldId="276"/>
            <ac:picMk id="41" creationId="{09E4E1D8-92B5-474C-A92B-7C4763884037}"/>
          </ac:picMkLst>
        </pc:picChg>
      </pc:sldChg>
      <pc:sldChg chg="addSp modSp mod">
        <pc:chgData name="Pham Thanh Hai" userId="c6dd5ba6-5f27-4c46-a52d-23a2d428349e" providerId="ADAL" clId="{D8BEFBC1-F040-4049-8757-225CF3642D21}" dt="2025-06-22T22:29:32.326" v="853" actId="20577"/>
        <pc:sldMkLst>
          <pc:docMk/>
          <pc:sldMk cId="0" sldId="277"/>
        </pc:sldMkLst>
        <pc:spChg chg="mod">
          <ac:chgData name="Pham Thanh Hai" userId="c6dd5ba6-5f27-4c46-a52d-23a2d428349e" providerId="ADAL" clId="{D8BEFBC1-F040-4049-8757-225CF3642D21}" dt="2025-06-22T22:29:32.326" v="853" actId="20577"/>
          <ac:spMkLst>
            <pc:docMk/>
            <pc:sldMk cId="0" sldId="277"/>
            <ac:spMk id="9" creationId="{00000000-0000-0000-0000-000000000000}"/>
          </ac:spMkLst>
        </pc:spChg>
        <pc:picChg chg="add mod">
          <ac:chgData name="Pham Thanh Hai" userId="c6dd5ba6-5f27-4c46-a52d-23a2d428349e" providerId="ADAL" clId="{D8BEFBC1-F040-4049-8757-225CF3642D21}" dt="2025-06-19T09:50:26.114" v="31"/>
          <ac:picMkLst>
            <pc:docMk/>
            <pc:sldMk cId="0" sldId="277"/>
            <ac:picMk id="16" creationId="{47CD18D0-E486-43F9-A5CB-2BA3135CE832}"/>
          </ac:picMkLst>
        </pc:picChg>
      </pc:sldChg>
      <pc:sldChg chg="addSp modSp mod">
        <pc:chgData name="Pham Thanh Hai" userId="c6dd5ba6-5f27-4c46-a52d-23a2d428349e" providerId="ADAL" clId="{D8BEFBC1-F040-4049-8757-225CF3642D21}" dt="2025-06-19T09:51:00.979" v="37" actId="1076"/>
        <pc:sldMkLst>
          <pc:docMk/>
          <pc:sldMk cId="0" sldId="278"/>
        </pc:sldMkLst>
        <pc:grpChg chg="mod">
          <ac:chgData name="Pham Thanh Hai" userId="c6dd5ba6-5f27-4c46-a52d-23a2d428349e" providerId="ADAL" clId="{D8BEFBC1-F040-4049-8757-225CF3642D21}" dt="2025-06-19T09:51:00.979" v="37" actId="1076"/>
          <ac:grpSpMkLst>
            <pc:docMk/>
            <pc:sldMk cId="0" sldId="278"/>
            <ac:grpSpMk id="10" creationId="{00000000-0000-0000-0000-000000000000}"/>
          </ac:grpSpMkLst>
        </pc:grpChg>
        <pc:picChg chg="add mod">
          <ac:chgData name="Pham Thanh Hai" userId="c6dd5ba6-5f27-4c46-a52d-23a2d428349e" providerId="ADAL" clId="{D8BEFBC1-F040-4049-8757-225CF3642D21}" dt="2025-06-19T09:50:29.398" v="32"/>
          <ac:picMkLst>
            <pc:docMk/>
            <pc:sldMk cId="0" sldId="278"/>
            <ac:picMk id="16" creationId="{A8CCBBBA-1F91-402A-8C09-6C7C951ABD8C}"/>
          </ac:picMkLst>
        </pc:picChg>
      </pc:sldChg>
      <pc:sldChg chg="addSp delSp modSp ord">
        <pc:chgData name="Pham Thanh Hai" userId="c6dd5ba6-5f27-4c46-a52d-23a2d428349e" providerId="ADAL" clId="{D8BEFBC1-F040-4049-8757-225CF3642D21}" dt="2025-06-22T22:32:16.774" v="855"/>
        <pc:sldMkLst>
          <pc:docMk/>
          <pc:sldMk cId="0" sldId="279"/>
        </pc:sldMkLst>
        <pc:picChg chg="add del mod">
          <ac:chgData name="Pham Thanh Hai" userId="c6dd5ba6-5f27-4c46-a52d-23a2d428349e" providerId="ADAL" clId="{D8BEFBC1-F040-4049-8757-225CF3642D21}" dt="2025-06-19T09:50:37.451" v="34"/>
          <ac:picMkLst>
            <pc:docMk/>
            <pc:sldMk cId="0" sldId="279"/>
            <ac:picMk id="15" creationId="{7982A83F-1CF4-499C-9B1B-86F7C70A22A0}"/>
          </ac:picMkLst>
        </pc:picChg>
      </pc:sldChg>
      <pc:sldChg chg="addSp modSp mod">
        <pc:chgData name="Pham Thanh Hai" userId="c6dd5ba6-5f27-4c46-a52d-23a2d428349e" providerId="ADAL" clId="{D8BEFBC1-F040-4049-8757-225CF3642D21}" dt="2025-06-19T10:37:20.514" v="578" actId="1037"/>
        <pc:sldMkLst>
          <pc:docMk/>
          <pc:sldMk cId="0" sldId="280"/>
        </pc:sldMkLst>
        <pc:spChg chg="mod">
          <ac:chgData name="Pham Thanh Hai" userId="c6dd5ba6-5f27-4c46-a52d-23a2d428349e" providerId="ADAL" clId="{D8BEFBC1-F040-4049-8757-225CF3642D21}" dt="2025-06-19T09:50:47.854" v="36" actId="1076"/>
          <ac:spMkLst>
            <pc:docMk/>
            <pc:sldMk cId="0" sldId="280"/>
            <ac:spMk id="14" creationId="{00000000-0000-0000-0000-000000000000}"/>
          </ac:spMkLst>
        </pc:spChg>
        <pc:grpChg chg="mod">
          <ac:chgData name="Pham Thanh Hai" userId="c6dd5ba6-5f27-4c46-a52d-23a2d428349e" providerId="ADAL" clId="{D8BEFBC1-F040-4049-8757-225CF3642D21}" dt="2025-06-19T10:37:20.514" v="578" actId="1037"/>
          <ac:grpSpMkLst>
            <pc:docMk/>
            <pc:sldMk cId="0" sldId="280"/>
            <ac:grpSpMk id="4" creationId="{00000000-0000-0000-0000-000000000000}"/>
          </ac:grpSpMkLst>
        </pc:grpChg>
        <pc:grpChg chg="mod">
          <ac:chgData name="Pham Thanh Hai" userId="c6dd5ba6-5f27-4c46-a52d-23a2d428349e" providerId="ADAL" clId="{D8BEFBC1-F040-4049-8757-225CF3642D21}" dt="2025-06-19T10:37:12.604" v="576" actId="1038"/>
          <ac:grpSpMkLst>
            <pc:docMk/>
            <pc:sldMk cId="0" sldId="280"/>
            <ac:grpSpMk id="10" creationId="{00000000-0000-0000-0000-000000000000}"/>
          </ac:grpSpMkLst>
        </pc:grpChg>
        <pc:picChg chg="add mod">
          <ac:chgData name="Pham Thanh Hai" userId="c6dd5ba6-5f27-4c46-a52d-23a2d428349e" providerId="ADAL" clId="{D8BEFBC1-F040-4049-8757-225CF3642D21}" dt="2025-06-19T09:50:40.448" v="35"/>
          <ac:picMkLst>
            <pc:docMk/>
            <pc:sldMk cId="0" sldId="280"/>
            <ac:picMk id="18" creationId="{EE0F2127-3BE2-41D2-B9B9-E6B2413C476B}"/>
          </ac:picMkLst>
        </pc:picChg>
      </pc:sldChg>
      <pc:sldChg chg="delSp modSp add mod">
        <pc:chgData name="Pham Thanh Hai" userId="c6dd5ba6-5f27-4c46-a52d-23a2d428349e" providerId="ADAL" clId="{D8BEFBC1-F040-4049-8757-225CF3642D21}" dt="2025-06-19T10:34:26.429" v="569" actId="2711"/>
        <pc:sldMkLst>
          <pc:docMk/>
          <pc:sldMk cId="2287740973" sldId="281"/>
        </pc:sldMkLst>
        <pc:spChg chg="mod">
          <ac:chgData name="Pham Thanh Hai" userId="c6dd5ba6-5f27-4c46-a52d-23a2d428349e" providerId="ADAL" clId="{D8BEFBC1-F040-4049-8757-225CF3642D21}" dt="2025-06-19T10:34:26.429" v="569" actId="2711"/>
          <ac:spMkLst>
            <pc:docMk/>
            <pc:sldMk cId="2287740973" sldId="281"/>
            <ac:spMk id="12" creationId="{00000000-0000-0000-0000-000000000000}"/>
          </ac:spMkLst>
        </pc:spChg>
        <pc:spChg chg="mod">
          <ac:chgData name="Pham Thanh Hai" userId="c6dd5ba6-5f27-4c46-a52d-23a2d428349e" providerId="ADAL" clId="{D8BEFBC1-F040-4049-8757-225CF3642D21}" dt="2025-06-19T10:14:19.844" v="234" actId="20577"/>
          <ac:spMkLst>
            <pc:docMk/>
            <pc:sldMk cId="2287740973" sldId="281"/>
            <ac:spMk id="14" creationId="{00000000-0000-0000-0000-000000000000}"/>
          </ac:spMkLst>
        </pc:spChg>
        <pc:grpChg chg="mod">
          <ac:chgData name="Pham Thanh Hai" userId="c6dd5ba6-5f27-4c46-a52d-23a2d428349e" providerId="ADAL" clId="{D8BEFBC1-F040-4049-8757-225CF3642D21}" dt="2025-06-19T10:14:25.345" v="254" actId="1038"/>
          <ac:grpSpMkLst>
            <pc:docMk/>
            <pc:sldMk cId="2287740973" sldId="281"/>
            <ac:grpSpMk id="2" creationId="{00000000-0000-0000-0000-000000000000}"/>
          </ac:grpSpMkLst>
        </pc:grpChg>
        <pc:grpChg chg="del">
          <ac:chgData name="Pham Thanh Hai" userId="c6dd5ba6-5f27-4c46-a52d-23a2d428349e" providerId="ADAL" clId="{D8BEFBC1-F040-4049-8757-225CF3642D21}" dt="2025-06-19T10:15:10.228" v="273" actId="478"/>
          <ac:grpSpMkLst>
            <pc:docMk/>
            <pc:sldMk cId="2287740973" sldId="281"/>
            <ac:grpSpMk id="6" creationId="{00000000-0000-0000-0000-000000000000}"/>
          </ac:grpSpMkLst>
        </pc:grpChg>
        <pc:grpChg chg="del">
          <ac:chgData name="Pham Thanh Hai" userId="c6dd5ba6-5f27-4c46-a52d-23a2d428349e" providerId="ADAL" clId="{D8BEFBC1-F040-4049-8757-225CF3642D21}" dt="2025-06-19T10:15:09.442" v="272" actId="478"/>
          <ac:grpSpMkLst>
            <pc:docMk/>
            <pc:sldMk cId="2287740973" sldId="281"/>
            <ac:grpSpMk id="10" creationId="{00000000-0000-0000-0000-000000000000}"/>
          </ac:grpSpMkLst>
        </pc:grpChg>
      </pc:sldChg>
      <pc:sldChg chg="add del">
        <pc:chgData name="Pham Thanh Hai" userId="c6dd5ba6-5f27-4c46-a52d-23a2d428349e" providerId="ADAL" clId="{D8BEFBC1-F040-4049-8757-225CF3642D21}" dt="2025-06-19T10:14:30.836" v="256"/>
        <pc:sldMkLst>
          <pc:docMk/>
          <pc:sldMk cId="1970701225" sldId="282"/>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2010" y="1484666"/>
            <a:ext cx="8312084" cy="800223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5117" r="-25117"/>
              </a:stretch>
            </a:blipFill>
          </p:spPr>
        </p:sp>
      </p:grpSp>
      <p:grpSp>
        <p:nvGrpSpPr>
          <p:cNvPr id="4" name="Group 4"/>
          <p:cNvGrpSpPr/>
          <p:nvPr/>
        </p:nvGrpSpPr>
        <p:grpSpPr>
          <a:xfrm>
            <a:off x="7985938" y="3600450"/>
            <a:ext cx="11123616" cy="2221056"/>
            <a:chOff x="0" y="0"/>
            <a:chExt cx="2929677" cy="584969"/>
          </a:xfrm>
        </p:grpSpPr>
        <p:sp>
          <p:nvSpPr>
            <p:cNvPr id="5" name="Freeform 5"/>
            <p:cNvSpPr/>
            <p:nvPr/>
          </p:nvSpPr>
          <p:spPr>
            <a:xfrm>
              <a:off x="0" y="0"/>
              <a:ext cx="2929677" cy="584969"/>
            </a:xfrm>
            <a:custGeom>
              <a:avLst/>
              <a:gdLst/>
              <a:ahLst/>
              <a:cxnLst/>
              <a:rect l="l" t="t" r="r" b="b"/>
              <a:pathLst>
                <a:path w="2929677" h="584969">
                  <a:moveTo>
                    <a:pt x="0" y="0"/>
                  </a:moveTo>
                  <a:lnTo>
                    <a:pt x="2929677" y="0"/>
                  </a:lnTo>
                  <a:lnTo>
                    <a:pt x="2929677" y="584969"/>
                  </a:lnTo>
                  <a:lnTo>
                    <a:pt x="0" y="584969"/>
                  </a:lnTo>
                  <a:close/>
                </a:path>
              </a:pathLst>
            </a:custGeom>
            <a:solidFill>
              <a:srgbClr val="2B485F"/>
            </a:solidFill>
          </p:spPr>
        </p:sp>
        <p:sp>
          <p:nvSpPr>
            <p:cNvPr id="6" name="TextBox 6"/>
            <p:cNvSpPr txBox="1"/>
            <p:nvPr/>
          </p:nvSpPr>
          <p:spPr>
            <a:xfrm>
              <a:off x="0" y="-38100"/>
              <a:ext cx="2929677" cy="623069"/>
            </a:xfrm>
            <a:prstGeom prst="rect">
              <a:avLst/>
            </a:prstGeom>
          </p:spPr>
          <p:txBody>
            <a:bodyPr lIns="50800" tIns="50800" rIns="50800" bIns="50800" rtlCol="0" anchor="ctr"/>
            <a:lstStyle/>
            <a:p>
              <a:pPr algn="ctr">
                <a:lnSpc>
                  <a:spcPts val="2659"/>
                </a:lnSpc>
                <a:spcBef>
                  <a:spcPct val="0"/>
                </a:spcBef>
              </a:pPr>
              <a:endParaRPr>
                <a:latin typeface="Times New Roman" panose="02020603050405020304" pitchFamily="18" charset="0"/>
                <a:cs typeface="Times New Roman" panose="02020603050405020304" pitchFamily="18" charset="0"/>
              </a:endParaRPr>
            </a:p>
          </p:txBody>
        </p:sp>
      </p:grpSp>
      <p:grpSp>
        <p:nvGrpSpPr>
          <p:cNvPr id="7" name="Group 7"/>
          <p:cNvGrpSpPr/>
          <p:nvPr/>
        </p:nvGrpSpPr>
        <p:grpSpPr>
          <a:xfrm>
            <a:off x="-2485983" y="3600450"/>
            <a:ext cx="3257995" cy="3045824"/>
            <a:chOff x="0" y="0"/>
            <a:chExt cx="812800" cy="759868"/>
          </a:xfrm>
        </p:grpSpPr>
        <p:sp>
          <p:nvSpPr>
            <p:cNvPr id="8" name="Freeform 8"/>
            <p:cNvSpPr/>
            <p:nvPr/>
          </p:nvSpPr>
          <p:spPr>
            <a:xfrm>
              <a:off x="0" y="0"/>
              <a:ext cx="812800" cy="759868"/>
            </a:xfrm>
            <a:custGeom>
              <a:avLst/>
              <a:gdLst/>
              <a:ahLst/>
              <a:cxnLst/>
              <a:rect l="l" t="t" r="r" b="b"/>
              <a:pathLst>
                <a:path w="812800" h="759868">
                  <a:moveTo>
                    <a:pt x="609600" y="0"/>
                  </a:moveTo>
                  <a:lnTo>
                    <a:pt x="0" y="0"/>
                  </a:lnTo>
                  <a:lnTo>
                    <a:pt x="0" y="759868"/>
                  </a:lnTo>
                  <a:lnTo>
                    <a:pt x="609600" y="759868"/>
                  </a:lnTo>
                  <a:lnTo>
                    <a:pt x="812800" y="379934"/>
                  </a:lnTo>
                  <a:lnTo>
                    <a:pt x="609600" y="0"/>
                  </a:lnTo>
                  <a:close/>
                </a:path>
              </a:pathLst>
            </a:custGeom>
            <a:solidFill>
              <a:srgbClr val="2B485F"/>
            </a:solidFill>
          </p:spPr>
        </p:sp>
        <p:sp>
          <p:nvSpPr>
            <p:cNvPr id="9" name="TextBox 9"/>
            <p:cNvSpPr txBox="1"/>
            <p:nvPr/>
          </p:nvSpPr>
          <p:spPr>
            <a:xfrm>
              <a:off x="0" y="-38100"/>
              <a:ext cx="698500" cy="797968"/>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10" name="Group 10"/>
          <p:cNvGrpSpPr/>
          <p:nvPr/>
        </p:nvGrpSpPr>
        <p:grpSpPr>
          <a:xfrm rot="-10800000">
            <a:off x="6099873" y="3600450"/>
            <a:ext cx="2173192" cy="2221056"/>
            <a:chOff x="0" y="0"/>
            <a:chExt cx="535089" cy="546874"/>
          </a:xfrm>
        </p:grpSpPr>
        <p:sp>
          <p:nvSpPr>
            <p:cNvPr id="11" name="Freeform 11"/>
            <p:cNvSpPr/>
            <p:nvPr/>
          </p:nvSpPr>
          <p:spPr>
            <a:xfrm>
              <a:off x="0" y="0"/>
              <a:ext cx="535089" cy="546874"/>
            </a:xfrm>
            <a:custGeom>
              <a:avLst/>
              <a:gdLst/>
              <a:ahLst/>
              <a:cxnLst/>
              <a:rect l="l" t="t" r="r" b="b"/>
              <a:pathLst>
                <a:path w="535089" h="546874">
                  <a:moveTo>
                    <a:pt x="331889" y="0"/>
                  </a:moveTo>
                  <a:lnTo>
                    <a:pt x="0" y="0"/>
                  </a:lnTo>
                  <a:lnTo>
                    <a:pt x="0" y="546874"/>
                  </a:lnTo>
                  <a:lnTo>
                    <a:pt x="331889" y="546874"/>
                  </a:lnTo>
                  <a:lnTo>
                    <a:pt x="535089" y="273437"/>
                  </a:lnTo>
                  <a:lnTo>
                    <a:pt x="331889" y="0"/>
                  </a:lnTo>
                  <a:close/>
                </a:path>
              </a:pathLst>
            </a:custGeom>
            <a:solidFill>
              <a:srgbClr val="2B485F"/>
            </a:solidFill>
          </p:spPr>
        </p:sp>
        <p:sp>
          <p:nvSpPr>
            <p:cNvPr id="12" name="TextBox 12"/>
            <p:cNvSpPr txBox="1"/>
            <p:nvPr/>
          </p:nvSpPr>
          <p:spPr>
            <a:xfrm>
              <a:off x="0" y="-38100"/>
              <a:ext cx="420789" cy="584974"/>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13" name="Freeform 13"/>
          <p:cNvSpPr/>
          <p:nvPr/>
        </p:nvSpPr>
        <p:spPr>
          <a:xfrm rot="5400000">
            <a:off x="1402672" y="654728"/>
            <a:ext cx="455966" cy="1203911"/>
          </a:xfrm>
          <a:custGeom>
            <a:avLst/>
            <a:gdLst/>
            <a:ahLst/>
            <a:cxnLst/>
            <a:rect l="l" t="t" r="r" b="b"/>
            <a:pathLst>
              <a:path w="455966" h="1203911">
                <a:moveTo>
                  <a:pt x="0" y="0"/>
                </a:moveTo>
                <a:lnTo>
                  <a:pt x="455966" y="0"/>
                </a:lnTo>
                <a:lnTo>
                  <a:pt x="455966" y="1203910"/>
                </a:lnTo>
                <a:lnTo>
                  <a:pt x="0" y="12039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2998827" y="491209"/>
            <a:ext cx="12290345" cy="666849"/>
          </a:xfrm>
          <a:prstGeom prst="rect">
            <a:avLst/>
          </a:prstGeom>
        </p:spPr>
        <p:txBody>
          <a:bodyPr wrap="square" lIns="0" tIns="0" rIns="0" bIns="0" rtlCol="0" anchor="t">
            <a:spAutoFit/>
          </a:bodyPr>
          <a:lstStyle/>
          <a:p>
            <a:pPr algn="ctr">
              <a:lnSpc>
                <a:spcPts val="5179"/>
              </a:lnSpc>
              <a:spcBef>
                <a:spcPct val="0"/>
              </a:spcBef>
            </a:pPr>
            <a:r>
              <a:rPr lang="en-US" sz="4800" b="1" dirty="0">
                <a:solidFill>
                  <a:srgbClr val="000000"/>
                </a:solidFill>
                <a:latin typeface="Times New Roman" panose="02020603050405020304" pitchFamily="18" charset="0"/>
                <a:ea typeface="Inter Bold"/>
                <a:cs typeface="Times New Roman" panose="02020603050405020304" pitchFamily="18" charset="0"/>
                <a:sym typeface="Inter Bold"/>
              </a:rPr>
              <a:t>TRƯỜNG ĐẠI HỌC MỎ  - ĐỊA CHẤT</a:t>
            </a:r>
          </a:p>
        </p:txBody>
      </p:sp>
      <p:sp>
        <p:nvSpPr>
          <p:cNvPr id="15" name="TextBox 15"/>
          <p:cNvSpPr txBox="1"/>
          <p:nvPr/>
        </p:nvSpPr>
        <p:spPr>
          <a:xfrm>
            <a:off x="6625083" y="4126436"/>
            <a:ext cx="11635369" cy="1359346"/>
          </a:xfrm>
          <a:prstGeom prst="rect">
            <a:avLst/>
          </a:prstGeom>
        </p:spPr>
        <p:txBody>
          <a:bodyPr lIns="0" tIns="0" rIns="0" bIns="0" rtlCol="0" anchor="t">
            <a:spAutoFit/>
          </a:bodyPr>
          <a:lstStyle/>
          <a:p>
            <a:pPr algn="ctr">
              <a:lnSpc>
                <a:spcPts val="5319"/>
              </a:lnSpc>
              <a:spcBef>
                <a:spcPct val="0"/>
              </a:spcBef>
            </a:pPr>
            <a:r>
              <a:rPr lang="en-US" sz="5400" dirty="0">
                <a:solidFill>
                  <a:srgbClr val="FFFFFF"/>
                </a:solidFill>
                <a:latin typeface="Times New Roman" panose="02020603050405020304" pitchFamily="18" charset="0"/>
                <a:ea typeface="League Spartan"/>
                <a:cs typeface="Times New Roman" panose="02020603050405020304" pitchFamily="18" charset="0"/>
                <a:sym typeface="League Spartan"/>
              </a:rPr>
              <a:t>CÔNG NGHỆ TUYỂN QUẶNG ĐẤT HIẾM TẠI VIỆT NAM</a:t>
            </a:r>
          </a:p>
        </p:txBody>
      </p:sp>
      <p:sp>
        <p:nvSpPr>
          <p:cNvPr id="16" name="TextBox 16"/>
          <p:cNvSpPr txBox="1"/>
          <p:nvPr/>
        </p:nvSpPr>
        <p:spPr>
          <a:xfrm>
            <a:off x="6099872" y="9452726"/>
            <a:ext cx="5442029" cy="563809"/>
          </a:xfrm>
          <a:prstGeom prst="rect">
            <a:avLst/>
          </a:prstGeom>
        </p:spPr>
        <p:txBody>
          <a:bodyPr lIns="0" tIns="0" rIns="0" bIns="0" rtlCol="0" anchor="t">
            <a:spAutoFit/>
          </a:bodyPr>
          <a:lstStyle/>
          <a:p>
            <a:pPr algn="ctr">
              <a:lnSpc>
                <a:spcPts val="4759"/>
              </a:lnSpc>
              <a:spcBef>
                <a:spcPct val="0"/>
              </a:spcBef>
            </a:pPr>
            <a:r>
              <a:rPr lang="en-US" sz="3399" b="1" dirty="0">
                <a:solidFill>
                  <a:srgbClr val="000000"/>
                </a:solidFill>
                <a:latin typeface="Times New Roman" panose="02020603050405020304" pitchFamily="18" charset="0"/>
                <a:ea typeface="Inter Bold"/>
                <a:cs typeface="Times New Roman" panose="02020603050405020304" pitchFamily="18" charset="0"/>
                <a:sym typeface="Inter Bold"/>
              </a:rPr>
              <a:t>23</a:t>
            </a:r>
            <a:r>
              <a:rPr lang="en-US" sz="3399" b="1" baseline="30000" dirty="0">
                <a:solidFill>
                  <a:srgbClr val="000000"/>
                </a:solidFill>
                <a:latin typeface="Times New Roman" panose="02020603050405020304" pitchFamily="18" charset="0"/>
                <a:ea typeface="Inter Bold"/>
                <a:cs typeface="Times New Roman" panose="02020603050405020304" pitchFamily="18" charset="0"/>
                <a:sym typeface="Inter Bold"/>
              </a:rPr>
              <a:t>rd</a:t>
            </a:r>
            <a:r>
              <a:rPr lang="en-US" sz="3399" b="1" dirty="0">
                <a:solidFill>
                  <a:srgbClr val="000000"/>
                </a:solidFill>
                <a:latin typeface="Times New Roman" panose="02020603050405020304" pitchFamily="18" charset="0"/>
                <a:ea typeface="Inter Bold"/>
                <a:cs typeface="Times New Roman" panose="02020603050405020304" pitchFamily="18" charset="0"/>
                <a:sym typeface="Inter Bold"/>
              </a:rPr>
              <a:t> June, 2025</a:t>
            </a:r>
          </a:p>
        </p:txBody>
      </p:sp>
      <p:sp>
        <p:nvSpPr>
          <p:cNvPr id="17" name="TextBox 17"/>
          <p:cNvSpPr txBox="1"/>
          <p:nvPr/>
        </p:nvSpPr>
        <p:spPr>
          <a:xfrm>
            <a:off x="8686800" y="6880777"/>
            <a:ext cx="9220199" cy="1500411"/>
          </a:xfrm>
          <a:prstGeom prst="rect">
            <a:avLst/>
          </a:prstGeom>
        </p:spPr>
        <p:txBody>
          <a:bodyPr wrap="square" lIns="0" tIns="0" rIns="0" bIns="0" rtlCol="0" anchor="t">
            <a:spAutoFit/>
          </a:bodyPr>
          <a:lstStyle/>
          <a:p>
            <a:pPr algn="ctr">
              <a:lnSpc>
                <a:spcPts val="3518"/>
              </a:lnSpc>
              <a:spcBef>
                <a:spcPts val="600"/>
              </a:spcBef>
              <a:spcAft>
                <a:spcPts val="600"/>
              </a:spcAft>
            </a:pPr>
            <a:r>
              <a:rPr lang="en-US" sz="3200" b="1" dirty="0">
                <a:solidFill>
                  <a:srgbClr val="000000"/>
                </a:solidFill>
                <a:latin typeface="Times New Roman" panose="02020603050405020304" pitchFamily="18" charset="0"/>
                <a:ea typeface="Inter Bold"/>
                <a:cs typeface="Times New Roman" panose="02020603050405020304" pitchFamily="18" charset="0"/>
                <a:sym typeface="Inter Bold"/>
              </a:rPr>
              <a:t>TS. </a:t>
            </a:r>
            <a:r>
              <a:rPr lang="en-US" sz="3200" b="1" dirty="0" err="1">
                <a:solidFill>
                  <a:srgbClr val="000000"/>
                </a:solidFill>
                <a:latin typeface="Times New Roman" panose="02020603050405020304" pitchFamily="18" charset="0"/>
                <a:ea typeface="Inter Bold"/>
                <a:cs typeface="Times New Roman" panose="02020603050405020304" pitchFamily="18" charset="0"/>
                <a:sym typeface="Inter Bold"/>
              </a:rPr>
              <a:t>Phạm</a:t>
            </a:r>
            <a:r>
              <a:rPr lang="en-US" sz="3200" b="1" dirty="0">
                <a:solidFill>
                  <a:srgbClr val="000000"/>
                </a:solidFill>
                <a:latin typeface="Times New Roman" panose="02020603050405020304" pitchFamily="18" charset="0"/>
                <a:ea typeface="Inter Bold"/>
                <a:cs typeface="Times New Roman" panose="02020603050405020304" pitchFamily="18" charset="0"/>
                <a:sym typeface="Inter Bold"/>
              </a:rPr>
              <a:t> Thanh </a:t>
            </a:r>
            <a:r>
              <a:rPr lang="en-US" sz="3200" b="1" dirty="0" err="1">
                <a:solidFill>
                  <a:srgbClr val="000000"/>
                </a:solidFill>
                <a:latin typeface="Times New Roman" panose="02020603050405020304" pitchFamily="18" charset="0"/>
                <a:ea typeface="Inter Bold"/>
                <a:cs typeface="Times New Roman" panose="02020603050405020304" pitchFamily="18" charset="0"/>
                <a:sym typeface="Inter Bold"/>
              </a:rPr>
              <a:t>Hải</a:t>
            </a:r>
            <a:endParaRPr lang="en-US" sz="3200" b="1" dirty="0">
              <a:solidFill>
                <a:srgbClr val="000000"/>
              </a:solidFill>
              <a:latin typeface="Times New Roman" panose="02020603050405020304" pitchFamily="18" charset="0"/>
              <a:ea typeface="Inter Bold"/>
              <a:cs typeface="Times New Roman" panose="02020603050405020304" pitchFamily="18" charset="0"/>
              <a:sym typeface="Inter Bold"/>
            </a:endParaRPr>
          </a:p>
          <a:p>
            <a:pPr algn="just">
              <a:lnSpc>
                <a:spcPts val="3518"/>
              </a:lnSpc>
              <a:spcBef>
                <a:spcPts val="600"/>
              </a:spcBef>
              <a:spcAft>
                <a:spcPts val="600"/>
              </a:spcAft>
            </a:pPr>
            <a:r>
              <a:rPr lang="en-US" sz="3200" b="1" dirty="0" err="1">
                <a:solidFill>
                  <a:srgbClr val="000000"/>
                </a:solidFill>
                <a:latin typeface="Times New Roman" panose="02020603050405020304" pitchFamily="18" charset="0"/>
                <a:ea typeface="Inter Bold"/>
                <a:cs typeface="Times New Roman" panose="02020603050405020304" pitchFamily="18" charset="0"/>
                <a:sym typeface="Inter Bold"/>
              </a:rPr>
              <a:t>Nhóm</a:t>
            </a:r>
            <a:r>
              <a:rPr lang="en-US" sz="32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200" b="1" dirty="0" err="1">
                <a:solidFill>
                  <a:srgbClr val="000000"/>
                </a:solidFill>
                <a:latin typeface="Times New Roman" panose="02020603050405020304" pitchFamily="18" charset="0"/>
                <a:ea typeface="Inter Bold"/>
                <a:cs typeface="Times New Roman" panose="02020603050405020304" pitchFamily="18" charset="0"/>
                <a:sym typeface="Inter Bold"/>
              </a:rPr>
              <a:t>nghiên</a:t>
            </a:r>
            <a:r>
              <a:rPr lang="en-US" sz="32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200" b="1" dirty="0" err="1">
                <a:solidFill>
                  <a:srgbClr val="000000"/>
                </a:solidFill>
                <a:latin typeface="Times New Roman" panose="02020603050405020304" pitchFamily="18" charset="0"/>
                <a:ea typeface="Inter Bold"/>
                <a:cs typeface="Times New Roman" panose="02020603050405020304" pitchFamily="18" charset="0"/>
                <a:sym typeface="Inter Bold"/>
              </a:rPr>
              <a:t>cứu</a:t>
            </a:r>
            <a:r>
              <a:rPr lang="en-US" sz="32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200" b="1" dirty="0" err="1">
                <a:solidFill>
                  <a:srgbClr val="000000"/>
                </a:solidFill>
                <a:latin typeface="Times New Roman" panose="02020603050405020304" pitchFamily="18" charset="0"/>
                <a:ea typeface="Inter Bold"/>
                <a:cs typeface="Times New Roman" panose="02020603050405020304" pitchFamily="18" charset="0"/>
                <a:sym typeface="Inter Bold"/>
              </a:rPr>
              <a:t>Công</a:t>
            </a:r>
            <a:r>
              <a:rPr lang="en-US" sz="32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200" b="1" dirty="0" err="1">
                <a:solidFill>
                  <a:srgbClr val="000000"/>
                </a:solidFill>
                <a:latin typeface="Times New Roman" panose="02020603050405020304" pitchFamily="18" charset="0"/>
                <a:ea typeface="Inter Bold"/>
                <a:cs typeface="Times New Roman" panose="02020603050405020304" pitchFamily="18" charset="0"/>
                <a:sym typeface="Inter Bold"/>
              </a:rPr>
              <a:t>nghệ</a:t>
            </a:r>
            <a:r>
              <a:rPr lang="en-US" sz="32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200" b="1" dirty="0" err="1">
                <a:solidFill>
                  <a:srgbClr val="000000"/>
                </a:solidFill>
                <a:latin typeface="Times New Roman" panose="02020603050405020304" pitchFamily="18" charset="0"/>
                <a:ea typeface="Inter Bold"/>
                <a:cs typeface="Times New Roman" panose="02020603050405020304" pitchFamily="18" charset="0"/>
                <a:sym typeface="Inter Bold"/>
              </a:rPr>
              <a:t>tiên</a:t>
            </a:r>
            <a:r>
              <a:rPr lang="en-US" sz="32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200" b="1" dirty="0" err="1">
                <a:solidFill>
                  <a:srgbClr val="000000"/>
                </a:solidFill>
                <a:latin typeface="Times New Roman" panose="02020603050405020304" pitchFamily="18" charset="0"/>
                <a:ea typeface="Inter Bold"/>
                <a:cs typeface="Times New Roman" panose="02020603050405020304" pitchFamily="18" charset="0"/>
                <a:sym typeface="Inter Bold"/>
              </a:rPr>
              <a:t>tiến</a:t>
            </a:r>
            <a:r>
              <a:rPr lang="en-US" sz="32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200" b="1" dirty="0" err="1">
                <a:solidFill>
                  <a:srgbClr val="000000"/>
                </a:solidFill>
                <a:latin typeface="Times New Roman" panose="02020603050405020304" pitchFamily="18" charset="0"/>
                <a:ea typeface="Inter Bold"/>
                <a:cs typeface="Times New Roman" panose="02020603050405020304" pitchFamily="18" charset="0"/>
                <a:sym typeface="Inter Bold"/>
              </a:rPr>
              <a:t>trong</a:t>
            </a:r>
            <a:r>
              <a:rPr lang="en-US" sz="32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200" b="1" dirty="0" err="1">
                <a:solidFill>
                  <a:srgbClr val="000000"/>
                </a:solidFill>
                <a:latin typeface="Times New Roman" panose="02020603050405020304" pitchFamily="18" charset="0"/>
                <a:ea typeface="Inter Bold"/>
                <a:cs typeface="Times New Roman" panose="02020603050405020304" pitchFamily="18" charset="0"/>
                <a:sym typeface="Inter Bold"/>
              </a:rPr>
              <a:t>chế</a:t>
            </a:r>
            <a:r>
              <a:rPr lang="en-US" sz="32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200" b="1" dirty="0" err="1">
                <a:solidFill>
                  <a:srgbClr val="000000"/>
                </a:solidFill>
                <a:latin typeface="Times New Roman" panose="02020603050405020304" pitchFamily="18" charset="0"/>
                <a:ea typeface="Inter Bold"/>
                <a:cs typeface="Times New Roman" panose="02020603050405020304" pitchFamily="18" charset="0"/>
                <a:sym typeface="Inter Bold"/>
              </a:rPr>
              <a:t>biến</a:t>
            </a:r>
            <a:r>
              <a:rPr lang="en-US" sz="32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200" b="1" dirty="0" err="1">
                <a:solidFill>
                  <a:srgbClr val="000000"/>
                </a:solidFill>
                <a:latin typeface="Times New Roman" panose="02020603050405020304" pitchFamily="18" charset="0"/>
                <a:ea typeface="Inter Bold"/>
                <a:cs typeface="Times New Roman" panose="02020603050405020304" pitchFamily="18" charset="0"/>
                <a:sym typeface="Inter Bold"/>
              </a:rPr>
              <a:t>khoáng</a:t>
            </a:r>
            <a:r>
              <a:rPr lang="en-US" sz="32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200" b="1" dirty="0" err="1">
                <a:solidFill>
                  <a:srgbClr val="000000"/>
                </a:solidFill>
                <a:latin typeface="Times New Roman" panose="02020603050405020304" pitchFamily="18" charset="0"/>
                <a:ea typeface="Inter Bold"/>
                <a:cs typeface="Times New Roman" panose="02020603050405020304" pitchFamily="18" charset="0"/>
                <a:sym typeface="Inter Bold"/>
              </a:rPr>
              <a:t>sản</a:t>
            </a:r>
            <a:r>
              <a:rPr lang="en-US" sz="32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200" b="1" dirty="0" err="1">
                <a:solidFill>
                  <a:srgbClr val="000000"/>
                </a:solidFill>
                <a:latin typeface="Times New Roman" panose="02020603050405020304" pitchFamily="18" charset="0"/>
                <a:ea typeface="Inter Bold"/>
                <a:cs typeface="Times New Roman" panose="02020603050405020304" pitchFamily="18" charset="0"/>
                <a:sym typeface="Inter Bold"/>
              </a:rPr>
              <a:t>và</a:t>
            </a:r>
            <a:r>
              <a:rPr lang="en-US" sz="32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200" b="1" dirty="0" err="1">
                <a:solidFill>
                  <a:srgbClr val="000000"/>
                </a:solidFill>
                <a:latin typeface="Times New Roman" panose="02020603050405020304" pitchFamily="18" charset="0"/>
                <a:ea typeface="Inter Bold"/>
                <a:cs typeface="Times New Roman" panose="02020603050405020304" pitchFamily="18" charset="0"/>
                <a:sym typeface="Inter Bold"/>
              </a:rPr>
              <a:t>tái</a:t>
            </a:r>
            <a:r>
              <a:rPr lang="en-US" sz="32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200" b="1" dirty="0" err="1">
                <a:solidFill>
                  <a:srgbClr val="000000"/>
                </a:solidFill>
                <a:latin typeface="Times New Roman" panose="02020603050405020304" pitchFamily="18" charset="0"/>
                <a:ea typeface="Inter Bold"/>
                <a:cs typeface="Times New Roman" panose="02020603050405020304" pitchFamily="18" charset="0"/>
                <a:sym typeface="Inter Bold"/>
              </a:rPr>
              <a:t>chế</a:t>
            </a:r>
            <a:r>
              <a:rPr lang="en-US" sz="3200" b="1" dirty="0">
                <a:solidFill>
                  <a:srgbClr val="000000"/>
                </a:solidFill>
                <a:latin typeface="Times New Roman" panose="02020603050405020304" pitchFamily="18" charset="0"/>
                <a:ea typeface="Inter Bold"/>
                <a:cs typeface="Times New Roman" panose="02020603050405020304" pitchFamily="18" charset="0"/>
                <a:sym typeface="Inter Bold"/>
              </a:rPr>
              <a:t> </a:t>
            </a:r>
          </a:p>
        </p:txBody>
      </p:sp>
      <p:pic>
        <p:nvPicPr>
          <p:cNvPr id="18" name="Picture 17" descr="Logo&#10;&#10;Description automatically generated">
            <a:extLst>
              <a:ext uri="{FF2B5EF4-FFF2-40B4-BE49-F238E27FC236}">
                <a16:creationId xmlns:a16="http://schemas.microsoft.com/office/drawing/2014/main" id="{79BC30E2-AB22-4E81-805C-9653C038C7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52432" y="6850"/>
            <a:ext cx="1635568" cy="163556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1284048" cy="10287000"/>
          </a:xfrm>
          <a:custGeom>
            <a:avLst/>
            <a:gdLst/>
            <a:ahLst/>
            <a:cxnLst/>
            <a:rect l="l" t="t" r="r" b="b"/>
            <a:pathLst>
              <a:path w="11284048" h="10287000">
                <a:moveTo>
                  <a:pt x="0" y="0"/>
                </a:moveTo>
                <a:lnTo>
                  <a:pt x="11284048" y="0"/>
                </a:lnTo>
                <a:lnTo>
                  <a:pt x="11284048" y="10287000"/>
                </a:lnTo>
                <a:lnTo>
                  <a:pt x="0" y="10287000"/>
                </a:lnTo>
                <a:lnTo>
                  <a:pt x="0" y="0"/>
                </a:lnTo>
                <a:close/>
              </a:path>
            </a:pathLst>
          </a:custGeom>
          <a:blipFill>
            <a:blip r:embed="rId2"/>
            <a:stretch>
              <a:fillRect/>
            </a:stretch>
          </a:blipFill>
          <a:scene3d>
            <a:camera prst="orthographicFront"/>
            <a:lightRig rig="threePt" dir="t"/>
          </a:scene3d>
          <a:sp3d>
            <a:bevelT/>
          </a:sp3d>
        </p:spPr>
      </p:sp>
      <p:sp>
        <p:nvSpPr>
          <p:cNvPr id="3" name="TextBox 3"/>
          <p:cNvSpPr txBox="1"/>
          <p:nvPr/>
        </p:nvSpPr>
        <p:spPr>
          <a:xfrm>
            <a:off x="11823487" y="1697693"/>
            <a:ext cx="4094302" cy="576504"/>
          </a:xfrm>
          <a:prstGeom prst="rect">
            <a:avLst/>
          </a:prstGeom>
        </p:spPr>
        <p:txBody>
          <a:bodyPr lIns="0" tIns="0" rIns="0" bIns="0" rtlCol="0" anchor="t">
            <a:spAutoFit/>
          </a:bodyPr>
          <a:lstStyle/>
          <a:p>
            <a:pPr algn="l">
              <a:lnSpc>
                <a:spcPts val="4902"/>
              </a:lnSpc>
              <a:spcBef>
                <a:spcPct val="0"/>
              </a:spcBef>
            </a:pPr>
            <a:r>
              <a:rPr lang="en-US" sz="3501" b="1" dirty="0" err="1">
                <a:solidFill>
                  <a:srgbClr val="000000"/>
                </a:solidFill>
                <a:latin typeface="Times New Roman" panose="02020603050405020304" pitchFamily="18" charset="0"/>
                <a:ea typeface="Inter Bold"/>
                <a:cs typeface="Times New Roman" panose="02020603050405020304" pitchFamily="18" charset="0"/>
                <a:sym typeface="Inter Bold"/>
              </a:rPr>
              <a:t>Vật</a:t>
            </a:r>
            <a:r>
              <a:rPr lang="en-US" sz="3501"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501" b="1" dirty="0" err="1">
                <a:solidFill>
                  <a:srgbClr val="000000"/>
                </a:solidFill>
                <a:latin typeface="Times New Roman" panose="02020603050405020304" pitchFamily="18" charset="0"/>
                <a:ea typeface="Inter Bold"/>
                <a:cs typeface="Times New Roman" panose="02020603050405020304" pitchFamily="18" charset="0"/>
                <a:sym typeface="Inter Bold"/>
              </a:rPr>
              <a:t>liệu</a:t>
            </a:r>
            <a:r>
              <a:rPr lang="en-US" sz="3501"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501" b="1" dirty="0" err="1">
                <a:solidFill>
                  <a:srgbClr val="000000"/>
                </a:solidFill>
                <a:latin typeface="Times New Roman" panose="02020603050405020304" pitchFamily="18" charset="0"/>
                <a:ea typeface="Inter Bold"/>
                <a:cs typeface="Times New Roman" panose="02020603050405020304" pitchFamily="18" charset="0"/>
                <a:sym typeface="Inter Bold"/>
              </a:rPr>
              <a:t>đầu</a:t>
            </a:r>
            <a:r>
              <a:rPr lang="en-US" sz="3501" b="1" dirty="0">
                <a:solidFill>
                  <a:srgbClr val="000000"/>
                </a:solidFill>
                <a:latin typeface="Times New Roman" panose="02020603050405020304" pitchFamily="18" charset="0"/>
                <a:ea typeface="Inter Bold"/>
                <a:cs typeface="Times New Roman" panose="02020603050405020304" pitchFamily="18" charset="0"/>
                <a:sym typeface="Inter Bold"/>
              </a:rPr>
              <a:t> [9] </a:t>
            </a:r>
          </a:p>
        </p:txBody>
      </p:sp>
      <p:sp>
        <p:nvSpPr>
          <p:cNvPr id="4" name="TextBox 4"/>
          <p:cNvSpPr txBox="1"/>
          <p:nvPr/>
        </p:nvSpPr>
        <p:spPr>
          <a:xfrm>
            <a:off x="11601438" y="3001252"/>
            <a:ext cx="6497976" cy="2808782"/>
          </a:xfrm>
          <a:prstGeom prst="rect">
            <a:avLst/>
          </a:prstGeom>
        </p:spPr>
        <p:txBody>
          <a:bodyPr lIns="0" tIns="0" rIns="0" bIns="0" rtlCol="0" anchor="t">
            <a:spAutoFit/>
          </a:bodyPr>
          <a:lstStyle/>
          <a:p>
            <a:pPr marL="578177" lvl="1" indent="-289089" algn="just">
              <a:lnSpc>
                <a:spcPts val="3749"/>
              </a:lnSpc>
              <a:buFont typeface="Arial"/>
              <a:buChar char="•"/>
            </a:pPr>
            <a:r>
              <a:rPr lang="en-US" sz="2677" dirty="0" err="1">
                <a:solidFill>
                  <a:srgbClr val="000000"/>
                </a:solidFill>
                <a:latin typeface="Times New Roman" panose="02020603050405020304" pitchFamily="18" charset="0"/>
                <a:ea typeface="Inter"/>
                <a:cs typeface="Times New Roman" panose="02020603050405020304" pitchFamily="18" charset="0"/>
                <a:sym typeface="Inter"/>
              </a:rPr>
              <a:t>Khoáng</a:t>
            </a:r>
            <a:r>
              <a:rPr lang="en-US" sz="2677"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77" dirty="0" err="1">
                <a:solidFill>
                  <a:srgbClr val="000000"/>
                </a:solidFill>
                <a:latin typeface="Times New Roman" panose="02020603050405020304" pitchFamily="18" charset="0"/>
                <a:ea typeface="Inter"/>
                <a:cs typeface="Times New Roman" panose="02020603050405020304" pitchFamily="18" charset="0"/>
                <a:sym typeface="Inter"/>
              </a:rPr>
              <a:t>vật</a:t>
            </a:r>
            <a:r>
              <a:rPr lang="en-US" sz="2677"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77" dirty="0" err="1">
                <a:solidFill>
                  <a:srgbClr val="000000"/>
                </a:solidFill>
                <a:latin typeface="Times New Roman" panose="02020603050405020304" pitchFamily="18" charset="0"/>
                <a:ea typeface="Inter"/>
                <a:cs typeface="Times New Roman" panose="02020603050405020304" pitchFamily="18" charset="0"/>
                <a:sym typeface="Inter"/>
              </a:rPr>
              <a:t>chính</a:t>
            </a:r>
            <a:r>
              <a:rPr lang="en-US" sz="2677"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77" dirty="0" err="1">
                <a:solidFill>
                  <a:srgbClr val="000000"/>
                </a:solidFill>
                <a:latin typeface="Times New Roman" panose="02020603050405020304" pitchFamily="18" charset="0"/>
                <a:ea typeface="Inter"/>
                <a:cs typeface="Times New Roman" panose="02020603050405020304" pitchFamily="18" charset="0"/>
                <a:sym typeface="Inter"/>
              </a:rPr>
              <a:t>Bastnezit</a:t>
            </a:r>
            <a:endParaRPr lang="en-US" sz="2677" dirty="0">
              <a:solidFill>
                <a:srgbClr val="000000"/>
              </a:solidFill>
              <a:latin typeface="Times New Roman" panose="02020603050405020304" pitchFamily="18" charset="0"/>
              <a:ea typeface="Inter"/>
              <a:cs typeface="Times New Roman" panose="02020603050405020304" pitchFamily="18" charset="0"/>
              <a:sym typeface="Inter"/>
            </a:endParaRPr>
          </a:p>
          <a:p>
            <a:pPr marL="578177" lvl="1" indent="-289089" algn="just">
              <a:lnSpc>
                <a:spcPts val="3749"/>
              </a:lnSpc>
              <a:buFont typeface="Arial"/>
              <a:buChar char="•"/>
            </a:pPr>
            <a:r>
              <a:rPr lang="en-US" sz="2677" dirty="0" err="1">
                <a:solidFill>
                  <a:srgbClr val="000000"/>
                </a:solidFill>
                <a:latin typeface="Times New Roman" panose="02020603050405020304" pitchFamily="18" charset="0"/>
                <a:ea typeface="Inter"/>
                <a:cs typeface="Times New Roman" panose="02020603050405020304" pitchFamily="18" charset="0"/>
                <a:sym typeface="Inter"/>
              </a:rPr>
              <a:t>Một</a:t>
            </a:r>
            <a:r>
              <a:rPr lang="en-US" sz="2677"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77" dirty="0" err="1">
                <a:solidFill>
                  <a:srgbClr val="000000"/>
                </a:solidFill>
                <a:latin typeface="Times New Roman" panose="02020603050405020304" pitchFamily="18" charset="0"/>
                <a:ea typeface="Inter"/>
                <a:cs typeface="Times New Roman" panose="02020603050405020304" pitchFamily="18" charset="0"/>
                <a:sym typeface="Inter"/>
              </a:rPr>
              <a:t>số</a:t>
            </a:r>
            <a:r>
              <a:rPr lang="en-US" sz="2677"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77" dirty="0" err="1">
                <a:solidFill>
                  <a:srgbClr val="000000"/>
                </a:solidFill>
                <a:latin typeface="Times New Roman" panose="02020603050405020304" pitchFamily="18" charset="0"/>
                <a:ea typeface="Inter"/>
                <a:cs typeface="Times New Roman" panose="02020603050405020304" pitchFamily="18" charset="0"/>
                <a:sym typeface="Inter"/>
              </a:rPr>
              <a:t>ít</a:t>
            </a:r>
            <a:r>
              <a:rPr lang="en-US" sz="2677" dirty="0">
                <a:solidFill>
                  <a:srgbClr val="000000"/>
                </a:solidFill>
                <a:latin typeface="Times New Roman" panose="02020603050405020304" pitchFamily="18" charset="0"/>
                <a:ea typeface="Inter"/>
                <a:cs typeface="Times New Roman" panose="02020603050405020304" pitchFamily="18" charset="0"/>
                <a:sym typeface="Inter"/>
              </a:rPr>
              <a:t> REE </a:t>
            </a:r>
            <a:r>
              <a:rPr lang="en-US" sz="2677" dirty="0" err="1">
                <a:solidFill>
                  <a:srgbClr val="000000"/>
                </a:solidFill>
                <a:latin typeface="Times New Roman" panose="02020603050405020304" pitchFamily="18" charset="0"/>
                <a:ea typeface="Inter"/>
                <a:cs typeface="Times New Roman" panose="02020603050405020304" pitchFamily="18" charset="0"/>
                <a:sym typeface="Inter"/>
              </a:rPr>
              <a:t>tồn</a:t>
            </a:r>
            <a:r>
              <a:rPr lang="en-US" sz="2677"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77" dirty="0" err="1">
                <a:solidFill>
                  <a:srgbClr val="000000"/>
                </a:solidFill>
                <a:latin typeface="Times New Roman" panose="02020603050405020304" pitchFamily="18" charset="0"/>
                <a:ea typeface="Inter"/>
                <a:cs typeface="Times New Roman" panose="02020603050405020304" pitchFamily="18" charset="0"/>
                <a:sym typeface="Inter"/>
              </a:rPr>
              <a:t>tại</a:t>
            </a:r>
            <a:r>
              <a:rPr lang="en-US" sz="2677"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77" dirty="0" err="1">
                <a:solidFill>
                  <a:srgbClr val="000000"/>
                </a:solidFill>
                <a:latin typeface="Times New Roman" panose="02020603050405020304" pitchFamily="18" charset="0"/>
                <a:ea typeface="Inter"/>
                <a:cs typeface="Times New Roman" panose="02020603050405020304" pitchFamily="18" charset="0"/>
                <a:sym typeface="Inter"/>
              </a:rPr>
              <a:t>dưới</a:t>
            </a:r>
            <a:r>
              <a:rPr lang="en-US" sz="2677"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77" dirty="0" err="1">
                <a:solidFill>
                  <a:srgbClr val="000000"/>
                </a:solidFill>
                <a:latin typeface="Times New Roman" panose="02020603050405020304" pitchFamily="18" charset="0"/>
                <a:ea typeface="Inter"/>
                <a:cs typeface="Times New Roman" panose="02020603050405020304" pitchFamily="18" charset="0"/>
                <a:sym typeface="Inter"/>
              </a:rPr>
              <a:t>dạng</a:t>
            </a:r>
            <a:r>
              <a:rPr lang="en-US" sz="2677"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77" dirty="0" err="1">
                <a:solidFill>
                  <a:srgbClr val="000000"/>
                </a:solidFill>
                <a:latin typeface="Times New Roman" panose="02020603050405020304" pitchFamily="18" charset="0"/>
                <a:ea typeface="Inter"/>
                <a:cs typeface="Times New Roman" panose="02020603050405020304" pitchFamily="18" charset="0"/>
                <a:sym typeface="Inter"/>
              </a:rPr>
              <a:t>Ca,Y</a:t>
            </a:r>
            <a:r>
              <a:rPr lang="en-US" sz="2677" dirty="0">
                <a:solidFill>
                  <a:srgbClr val="000000"/>
                </a:solidFill>
                <a:latin typeface="Times New Roman" panose="02020603050405020304" pitchFamily="18" charset="0"/>
                <a:ea typeface="Inter"/>
                <a:cs typeface="Times New Roman" panose="02020603050405020304" pitchFamily="18" charset="0"/>
                <a:sym typeface="Inter"/>
              </a:rPr>
              <a:t>)F</a:t>
            </a:r>
            <a:r>
              <a:rPr lang="en-US" sz="2677" baseline="-25000" dirty="0">
                <a:solidFill>
                  <a:srgbClr val="000000"/>
                </a:solidFill>
                <a:latin typeface="Times New Roman" panose="02020603050405020304" pitchFamily="18" charset="0"/>
                <a:ea typeface="Inter"/>
                <a:cs typeface="Times New Roman" panose="02020603050405020304" pitchFamily="18" charset="0"/>
                <a:sym typeface="Inter"/>
              </a:rPr>
              <a:t>2-3</a:t>
            </a:r>
            <a:r>
              <a:rPr lang="en-US" sz="2677" dirty="0">
                <a:solidFill>
                  <a:srgbClr val="000000"/>
                </a:solidFill>
                <a:latin typeface="Times New Roman" panose="02020603050405020304" pitchFamily="18" charset="0"/>
                <a:ea typeface="Inter"/>
                <a:cs typeface="Times New Roman" panose="02020603050405020304" pitchFamily="18" charset="0"/>
                <a:sym typeface="Inter"/>
              </a:rPr>
              <a:t> - Yttrofluorite </a:t>
            </a:r>
            <a:r>
              <a:rPr lang="en-US" sz="2677" dirty="0" err="1">
                <a:solidFill>
                  <a:srgbClr val="000000"/>
                </a:solidFill>
                <a:latin typeface="Times New Roman" panose="02020603050405020304" pitchFamily="18" charset="0"/>
                <a:ea typeface="Inter"/>
                <a:cs typeface="Times New Roman" panose="02020603050405020304" pitchFamily="18" charset="0"/>
                <a:sym typeface="Inter"/>
              </a:rPr>
              <a:t>và</a:t>
            </a:r>
            <a:r>
              <a:rPr lang="en-US" sz="2677"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77" dirty="0" err="1">
                <a:solidFill>
                  <a:srgbClr val="000000"/>
                </a:solidFill>
                <a:latin typeface="Times New Roman" panose="02020603050405020304" pitchFamily="18" charset="0"/>
                <a:ea typeface="Inter"/>
                <a:cs typeface="Times New Roman" panose="02020603050405020304" pitchFamily="18" charset="0"/>
                <a:sym typeface="Inter"/>
              </a:rPr>
              <a:t>fluorit</a:t>
            </a:r>
            <a:r>
              <a:rPr lang="en-US" sz="2677"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77" dirty="0" err="1">
                <a:solidFill>
                  <a:srgbClr val="000000"/>
                </a:solidFill>
                <a:latin typeface="Times New Roman" panose="02020603050405020304" pitchFamily="18" charset="0"/>
                <a:ea typeface="Inter"/>
                <a:cs typeface="Times New Roman" panose="02020603050405020304" pitchFamily="18" charset="0"/>
                <a:sym typeface="Inter"/>
              </a:rPr>
              <a:t>tồn</a:t>
            </a:r>
            <a:r>
              <a:rPr lang="en-US" sz="2677"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77" dirty="0" err="1">
                <a:solidFill>
                  <a:srgbClr val="000000"/>
                </a:solidFill>
                <a:latin typeface="Times New Roman" panose="02020603050405020304" pitchFamily="18" charset="0"/>
                <a:ea typeface="Inter"/>
                <a:cs typeface="Times New Roman" panose="02020603050405020304" pitchFamily="18" charset="0"/>
                <a:sym typeface="Inter"/>
              </a:rPr>
              <a:t>tại</a:t>
            </a:r>
            <a:r>
              <a:rPr lang="en-US" sz="2677"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77" dirty="0" err="1">
                <a:solidFill>
                  <a:srgbClr val="000000"/>
                </a:solidFill>
                <a:latin typeface="Times New Roman" panose="02020603050405020304" pitchFamily="18" charset="0"/>
                <a:ea typeface="Inter"/>
                <a:cs typeface="Times New Roman" panose="02020603050405020304" pitchFamily="18" charset="0"/>
                <a:sym typeface="Inter"/>
              </a:rPr>
              <a:t>dưới</a:t>
            </a:r>
            <a:r>
              <a:rPr lang="en-US" sz="2677"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77" dirty="0" err="1">
                <a:solidFill>
                  <a:srgbClr val="000000"/>
                </a:solidFill>
                <a:latin typeface="Times New Roman" panose="02020603050405020304" pitchFamily="18" charset="0"/>
                <a:ea typeface="Inter"/>
                <a:cs typeface="Times New Roman" panose="02020603050405020304" pitchFamily="18" charset="0"/>
                <a:sym typeface="Inter"/>
              </a:rPr>
              <a:t>dạng</a:t>
            </a:r>
            <a:r>
              <a:rPr lang="en-US" sz="2677" dirty="0">
                <a:solidFill>
                  <a:srgbClr val="000000"/>
                </a:solidFill>
                <a:latin typeface="Times New Roman" panose="02020603050405020304" pitchFamily="18" charset="0"/>
                <a:ea typeface="Inter"/>
                <a:cs typeface="Times New Roman" panose="02020603050405020304" pitchFamily="18" charset="0"/>
                <a:sym typeface="Inter"/>
              </a:rPr>
              <a:t> CaF</a:t>
            </a:r>
            <a:r>
              <a:rPr lang="en-US" sz="2677" baseline="-25000" dirty="0">
                <a:solidFill>
                  <a:srgbClr val="000000"/>
                </a:solidFill>
                <a:latin typeface="Times New Roman" panose="02020603050405020304" pitchFamily="18" charset="0"/>
                <a:ea typeface="Inter"/>
                <a:cs typeface="Times New Roman" panose="02020603050405020304" pitchFamily="18" charset="0"/>
                <a:sym typeface="Inter"/>
              </a:rPr>
              <a:t>2</a:t>
            </a:r>
            <a:r>
              <a:rPr lang="en-US" sz="2677" dirty="0">
                <a:solidFill>
                  <a:srgbClr val="000000"/>
                </a:solidFill>
                <a:latin typeface="Times New Roman" panose="02020603050405020304" pitchFamily="18" charset="0"/>
                <a:ea typeface="Inter"/>
                <a:cs typeface="Times New Roman" panose="02020603050405020304" pitchFamily="18" charset="0"/>
                <a:sym typeface="Inter"/>
              </a:rPr>
              <a:t>.[(CaF</a:t>
            </a:r>
            <a:r>
              <a:rPr lang="en-US" sz="2677" baseline="-25000" dirty="0">
                <a:solidFill>
                  <a:srgbClr val="000000"/>
                </a:solidFill>
                <a:latin typeface="Times New Roman" panose="02020603050405020304" pitchFamily="18" charset="0"/>
                <a:ea typeface="Inter"/>
                <a:cs typeface="Times New Roman" panose="02020603050405020304" pitchFamily="18" charset="0"/>
                <a:sym typeface="Inter"/>
              </a:rPr>
              <a:t>2</a:t>
            </a:r>
            <a:r>
              <a:rPr lang="en-US" sz="2677" dirty="0">
                <a:solidFill>
                  <a:srgbClr val="000000"/>
                </a:solidFill>
                <a:latin typeface="Times New Roman" panose="02020603050405020304" pitchFamily="18" charset="0"/>
                <a:ea typeface="Inter"/>
                <a:cs typeface="Times New Roman" panose="02020603050405020304" pitchFamily="18" charset="0"/>
                <a:sym typeface="Inter"/>
              </a:rPr>
              <a:t>)</a:t>
            </a:r>
            <a:r>
              <a:rPr lang="en-US" sz="2677" baseline="-25000" dirty="0">
                <a:solidFill>
                  <a:srgbClr val="000000"/>
                </a:solidFill>
                <a:latin typeface="Times New Roman" panose="02020603050405020304" pitchFamily="18" charset="0"/>
                <a:ea typeface="Inter"/>
                <a:cs typeface="Times New Roman" panose="02020603050405020304" pitchFamily="18" charset="0"/>
                <a:sym typeface="Inter"/>
              </a:rPr>
              <a:t>0,75</a:t>
            </a:r>
            <a:r>
              <a:rPr lang="en-US" sz="2677" dirty="0">
                <a:solidFill>
                  <a:srgbClr val="000000"/>
                </a:solidFill>
                <a:latin typeface="Times New Roman" panose="02020603050405020304" pitchFamily="18" charset="0"/>
                <a:ea typeface="Inter"/>
                <a:cs typeface="Times New Roman" panose="02020603050405020304" pitchFamily="18" charset="0"/>
                <a:sym typeface="Inter"/>
              </a:rPr>
              <a:t>(YF</a:t>
            </a:r>
            <a:r>
              <a:rPr lang="en-US" sz="2677" baseline="-25000" dirty="0">
                <a:solidFill>
                  <a:srgbClr val="000000"/>
                </a:solidFill>
                <a:latin typeface="Times New Roman" panose="02020603050405020304" pitchFamily="18" charset="0"/>
                <a:ea typeface="Inter"/>
                <a:cs typeface="Times New Roman" panose="02020603050405020304" pitchFamily="18" charset="0"/>
                <a:sym typeface="Inter"/>
              </a:rPr>
              <a:t>3</a:t>
            </a:r>
            <a:r>
              <a:rPr lang="en-US" sz="2677" dirty="0">
                <a:solidFill>
                  <a:srgbClr val="000000"/>
                </a:solidFill>
                <a:latin typeface="Times New Roman" panose="02020603050405020304" pitchFamily="18" charset="0"/>
                <a:ea typeface="Inter"/>
                <a:cs typeface="Times New Roman" panose="02020603050405020304" pitchFamily="18" charset="0"/>
                <a:sym typeface="Inter"/>
              </a:rPr>
              <a:t>)</a:t>
            </a:r>
            <a:r>
              <a:rPr lang="en-US" sz="2677" baseline="-25000" dirty="0">
                <a:solidFill>
                  <a:srgbClr val="000000"/>
                </a:solidFill>
                <a:latin typeface="Times New Roman" panose="02020603050405020304" pitchFamily="18" charset="0"/>
                <a:ea typeface="Inter"/>
                <a:cs typeface="Times New Roman" panose="02020603050405020304" pitchFamily="18" charset="0"/>
                <a:sym typeface="Inter"/>
              </a:rPr>
              <a:t>0,25</a:t>
            </a:r>
            <a:r>
              <a:rPr lang="en-US" sz="2677" dirty="0">
                <a:solidFill>
                  <a:srgbClr val="000000"/>
                </a:solidFill>
                <a:latin typeface="Times New Roman" panose="02020603050405020304" pitchFamily="18" charset="0"/>
                <a:ea typeface="Inter"/>
                <a:cs typeface="Times New Roman" panose="02020603050405020304" pitchFamily="18" charset="0"/>
                <a:sym typeface="Inter"/>
              </a:rPr>
              <a:t>]</a:t>
            </a:r>
          </a:p>
          <a:p>
            <a:pPr marL="578177" lvl="1" indent="-289089" algn="just">
              <a:lnSpc>
                <a:spcPts val="3749"/>
              </a:lnSpc>
              <a:buFont typeface="Arial"/>
              <a:buChar char="•"/>
            </a:pPr>
            <a:r>
              <a:rPr lang="en-US" sz="2677" dirty="0" err="1">
                <a:solidFill>
                  <a:srgbClr val="000000"/>
                </a:solidFill>
                <a:latin typeface="Times New Roman" panose="02020603050405020304" pitchFamily="18" charset="0"/>
                <a:ea typeface="Inter"/>
                <a:cs typeface="Times New Roman" panose="02020603050405020304" pitchFamily="18" charset="0"/>
                <a:sym typeface="Inter"/>
              </a:rPr>
              <a:t>Quặng</a:t>
            </a:r>
            <a:r>
              <a:rPr lang="en-US" sz="2677"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77" dirty="0" err="1">
                <a:solidFill>
                  <a:srgbClr val="000000"/>
                </a:solidFill>
                <a:latin typeface="Times New Roman" panose="02020603050405020304" pitchFamily="18" charset="0"/>
                <a:ea typeface="Inter"/>
                <a:cs typeface="Times New Roman" panose="02020603050405020304" pitchFamily="18" charset="0"/>
                <a:sym typeface="Inter"/>
              </a:rPr>
              <a:t>có</a:t>
            </a:r>
            <a:r>
              <a:rPr lang="en-US" sz="2677"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77" dirty="0" err="1">
                <a:solidFill>
                  <a:srgbClr val="000000"/>
                </a:solidFill>
                <a:latin typeface="Times New Roman" panose="02020603050405020304" pitchFamily="18" charset="0"/>
                <a:ea typeface="Inter"/>
                <a:cs typeface="Times New Roman" panose="02020603050405020304" pitchFamily="18" charset="0"/>
                <a:sym typeface="Inter"/>
              </a:rPr>
              <a:t>hàm</a:t>
            </a:r>
            <a:r>
              <a:rPr lang="en-US" sz="2677"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77" dirty="0" err="1">
                <a:solidFill>
                  <a:srgbClr val="000000"/>
                </a:solidFill>
                <a:latin typeface="Times New Roman" panose="02020603050405020304" pitchFamily="18" charset="0"/>
                <a:ea typeface="Inter"/>
                <a:cs typeface="Times New Roman" panose="02020603050405020304" pitchFamily="18" charset="0"/>
                <a:sym typeface="Inter"/>
              </a:rPr>
              <a:t>lượng</a:t>
            </a:r>
            <a:r>
              <a:rPr lang="en-US" sz="2677"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77" dirty="0" err="1">
                <a:solidFill>
                  <a:srgbClr val="000000"/>
                </a:solidFill>
                <a:latin typeface="Times New Roman" panose="02020603050405020304" pitchFamily="18" charset="0"/>
                <a:ea typeface="Inter"/>
                <a:cs typeface="Times New Roman" panose="02020603050405020304" pitchFamily="18" charset="0"/>
                <a:sym typeface="Inter"/>
              </a:rPr>
              <a:t>trung</a:t>
            </a:r>
            <a:r>
              <a:rPr lang="en-US" sz="2677"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77" dirty="0" err="1">
                <a:solidFill>
                  <a:srgbClr val="000000"/>
                </a:solidFill>
                <a:latin typeface="Times New Roman" panose="02020603050405020304" pitchFamily="18" charset="0"/>
                <a:ea typeface="Inter"/>
                <a:cs typeface="Times New Roman" panose="02020603050405020304" pitchFamily="18" charset="0"/>
                <a:sym typeface="Inter"/>
              </a:rPr>
              <a:t>bình</a:t>
            </a:r>
            <a:r>
              <a:rPr lang="en-US" sz="2677" dirty="0">
                <a:solidFill>
                  <a:srgbClr val="000000"/>
                </a:solidFill>
                <a:latin typeface="Times New Roman" panose="02020603050405020304" pitchFamily="18" charset="0"/>
                <a:ea typeface="Inter"/>
                <a:cs typeface="Times New Roman" panose="02020603050405020304" pitchFamily="18" charset="0"/>
                <a:sym typeface="Inter"/>
              </a:rPr>
              <a:t> ~ 5,98% REO, 21,58% BaSO</a:t>
            </a:r>
            <a:r>
              <a:rPr lang="en-US" sz="2677" baseline="-25000" dirty="0">
                <a:solidFill>
                  <a:srgbClr val="000000"/>
                </a:solidFill>
                <a:latin typeface="Times New Roman" panose="02020603050405020304" pitchFamily="18" charset="0"/>
                <a:ea typeface="Inter"/>
                <a:cs typeface="Times New Roman" panose="02020603050405020304" pitchFamily="18" charset="0"/>
                <a:sym typeface="Inter"/>
              </a:rPr>
              <a:t>4</a:t>
            </a:r>
            <a:r>
              <a:rPr lang="en-US" sz="2677" dirty="0">
                <a:solidFill>
                  <a:srgbClr val="000000"/>
                </a:solidFill>
                <a:latin typeface="Times New Roman" panose="02020603050405020304" pitchFamily="18" charset="0"/>
                <a:ea typeface="Inter"/>
                <a:cs typeface="Times New Roman" panose="02020603050405020304" pitchFamily="18" charset="0"/>
                <a:sym typeface="Inter"/>
              </a:rPr>
              <a:t>, 12,35% CaF</a:t>
            </a:r>
            <a:r>
              <a:rPr lang="en-US" sz="2677" baseline="-25000" dirty="0">
                <a:solidFill>
                  <a:srgbClr val="000000"/>
                </a:solidFill>
                <a:latin typeface="Times New Roman" panose="02020603050405020304" pitchFamily="18" charset="0"/>
                <a:ea typeface="Inter"/>
                <a:cs typeface="Times New Roman" panose="02020603050405020304" pitchFamily="18" charset="0"/>
                <a:sym typeface="Inter"/>
              </a:rPr>
              <a:t>2</a:t>
            </a:r>
          </a:p>
        </p:txBody>
      </p:sp>
      <p:sp>
        <p:nvSpPr>
          <p:cNvPr id="5" name="AutoShape 5"/>
          <p:cNvSpPr/>
          <p:nvPr/>
        </p:nvSpPr>
        <p:spPr>
          <a:xfrm>
            <a:off x="12032492" y="2476500"/>
            <a:ext cx="1838146" cy="0"/>
          </a:xfrm>
          <a:prstGeom prst="line">
            <a:avLst/>
          </a:prstGeom>
          <a:ln w="142875" cap="flat">
            <a:solidFill>
              <a:srgbClr val="2B485F"/>
            </a:solidFill>
            <a:prstDash val="solid"/>
            <a:headEnd type="none" w="sm" len="sm"/>
            <a:tailEnd type="none" w="sm" len="sm"/>
          </a:ln>
        </p:spPr>
      </p:sp>
      <p:pic>
        <p:nvPicPr>
          <p:cNvPr id="6" name="Picture 5" descr="Logo&#10;&#10;Description automatically generated">
            <a:extLst>
              <a:ext uri="{FF2B5EF4-FFF2-40B4-BE49-F238E27FC236}">
                <a16:creationId xmlns:a16="http://schemas.microsoft.com/office/drawing/2014/main" id="{BEADB1F9-2223-43FA-A3E6-5F2BF94C8F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52432" y="6850"/>
            <a:ext cx="1635568" cy="1635568"/>
          </a:xfrm>
          <a:prstGeom prst="rect">
            <a:avLst/>
          </a:prstGeom>
        </p:spPr>
      </p:pic>
      <p:sp>
        <p:nvSpPr>
          <p:cNvPr id="7" name="TextBox 6">
            <a:extLst>
              <a:ext uri="{FF2B5EF4-FFF2-40B4-BE49-F238E27FC236}">
                <a16:creationId xmlns:a16="http://schemas.microsoft.com/office/drawing/2014/main" id="{652FDFE0-61C6-438F-9768-F2105D9FCD8A}"/>
              </a:ext>
            </a:extLst>
          </p:cNvPr>
          <p:cNvSpPr txBox="1"/>
          <p:nvPr/>
        </p:nvSpPr>
        <p:spPr>
          <a:xfrm>
            <a:off x="8077200" y="97397"/>
            <a:ext cx="685800"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[10]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2192000" y="3619500"/>
            <a:ext cx="1838146" cy="0"/>
          </a:xfrm>
          <a:prstGeom prst="line">
            <a:avLst/>
          </a:prstGeom>
          <a:ln w="142875" cap="flat">
            <a:solidFill>
              <a:srgbClr val="2B485F"/>
            </a:solidFill>
            <a:prstDash val="solid"/>
            <a:headEnd type="none" w="sm" len="sm"/>
            <a:tailEnd type="none" w="sm" len="sm"/>
          </a:ln>
        </p:spPr>
      </p:sp>
      <p:sp>
        <p:nvSpPr>
          <p:cNvPr id="3" name="Freeform 3"/>
          <p:cNvSpPr/>
          <p:nvPr/>
        </p:nvSpPr>
        <p:spPr>
          <a:xfrm>
            <a:off x="0" y="0"/>
            <a:ext cx="8039005" cy="10287000"/>
          </a:xfrm>
          <a:custGeom>
            <a:avLst/>
            <a:gdLst/>
            <a:ahLst/>
            <a:cxnLst/>
            <a:rect l="l" t="t" r="r" b="b"/>
            <a:pathLst>
              <a:path w="8039005" h="10287000">
                <a:moveTo>
                  <a:pt x="0" y="0"/>
                </a:moveTo>
                <a:lnTo>
                  <a:pt x="8039005" y="0"/>
                </a:lnTo>
                <a:lnTo>
                  <a:pt x="8039005" y="10287000"/>
                </a:lnTo>
                <a:lnTo>
                  <a:pt x="0" y="10287000"/>
                </a:lnTo>
                <a:lnTo>
                  <a:pt x="0" y="0"/>
                </a:lnTo>
                <a:close/>
              </a:path>
            </a:pathLst>
          </a:custGeom>
          <a:blipFill>
            <a:blip r:embed="rId2"/>
            <a:stretch>
              <a:fillRect t="-5517" b="-33411"/>
            </a:stretch>
          </a:blipFill>
          <a:scene3d>
            <a:camera prst="orthographicFront"/>
            <a:lightRig rig="threePt" dir="t"/>
          </a:scene3d>
          <a:sp3d>
            <a:bevelT/>
          </a:sp3d>
        </p:spPr>
      </p:sp>
      <p:sp>
        <p:nvSpPr>
          <p:cNvPr id="4" name="TextBox 4"/>
          <p:cNvSpPr txBox="1"/>
          <p:nvPr/>
        </p:nvSpPr>
        <p:spPr>
          <a:xfrm>
            <a:off x="8329424" y="2054593"/>
            <a:ext cx="9563298" cy="1189940"/>
          </a:xfrm>
          <a:prstGeom prst="rect">
            <a:avLst/>
          </a:prstGeom>
        </p:spPr>
        <p:txBody>
          <a:bodyPr lIns="0" tIns="0" rIns="0" bIns="0" rtlCol="0" anchor="t">
            <a:spAutoFit/>
          </a:bodyPr>
          <a:lstStyle/>
          <a:p>
            <a:pPr algn="ctr">
              <a:lnSpc>
                <a:spcPts val="4762"/>
              </a:lnSpc>
              <a:spcBef>
                <a:spcPct val="0"/>
              </a:spcBef>
            </a:pPr>
            <a:r>
              <a:rPr lang="en-US" sz="3401" b="1" dirty="0" err="1">
                <a:solidFill>
                  <a:srgbClr val="000000"/>
                </a:solidFill>
                <a:latin typeface="Times New Roman" panose="02020603050405020304" pitchFamily="18" charset="0"/>
                <a:ea typeface="Inter Bold"/>
                <a:cs typeface="Times New Roman" panose="02020603050405020304" pitchFamily="18" charset="0"/>
                <a:sym typeface="Inter Bold"/>
              </a:rPr>
              <a:t>Sơ</a:t>
            </a:r>
            <a:r>
              <a:rPr lang="en-US" sz="3401"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401" b="1" dirty="0" err="1">
                <a:solidFill>
                  <a:srgbClr val="000000"/>
                </a:solidFill>
                <a:latin typeface="Times New Roman" panose="02020603050405020304" pitchFamily="18" charset="0"/>
                <a:ea typeface="Inter Bold"/>
                <a:cs typeface="Times New Roman" panose="02020603050405020304" pitchFamily="18" charset="0"/>
                <a:sym typeface="Inter Bold"/>
              </a:rPr>
              <a:t>đồ</a:t>
            </a:r>
            <a:r>
              <a:rPr lang="en-US" sz="3401"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401" b="1" dirty="0" err="1">
                <a:solidFill>
                  <a:srgbClr val="000000"/>
                </a:solidFill>
                <a:latin typeface="Times New Roman" panose="02020603050405020304" pitchFamily="18" charset="0"/>
                <a:ea typeface="Inter Bold"/>
                <a:cs typeface="Times New Roman" panose="02020603050405020304" pitchFamily="18" charset="0"/>
                <a:sym typeface="Inter Bold"/>
              </a:rPr>
              <a:t>tuyển</a:t>
            </a:r>
            <a:r>
              <a:rPr lang="en-US" sz="3401"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401" b="1" dirty="0" err="1">
                <a:solidFill>
                  <a:srgbClr val="000000"/>
                </a:solidFill>
                <a:latin typeface="Times New Roman" panose="02020603050405020304" pitchFamily="18" charset="0"/>
                <a:ea typeface="Inter Bold"/>
                <a:cs typeface="Times New Roman" panose="02020603050405020304" pitchFamily="18" charset="0"/>
                <a:sym typeface="Inter Bold"/>
              </a:rPr>
              <a:t>nổi</a:t>
            </a:r>
            <a:r>
              <a:rPr lang="en-US" sz="3401"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401" b="1" dirty="0" err="1">
                <a:solidFill>
                  <a:srgbClr val="000000"/>
                </a:solidFill>
                <a:latin typeface="Times New Roman" panose="02020603050405020304" pitchFamily="18" charset="0"/>
                <a:ea typeface="Inter Bold"/>
                <a:cs typeface="Times New Roman" panose="02020603050405020304" pitchFamily="18" charset="0"/>
                <a:sym typeface="Inter Bold"/>
              </a:rPr>
              <a:t>đất</a:t>
            </a:r>
            <a:r>
              <a:rPr lang="en-US" sz="3401"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401" b="1" dirty="0" err="1">
                <a:solidFill>
                  <a:srgbClr val="000000"/>
                </a:solidFill>
                <a:latin typeface="Times New Roman" panose="02020603050405020304" pitchFamily="18" charset="0"/>
                <a:ea typeface="Inter Bold"/>
                <a:cs typeface="Times New Roman" panose="02020603050405020304" pitchFamily="18" charset="0"/>
                <a:sym typeface="Inter Bold"/>
              </a:rPr>
              <a:t>hiếm</a:t>
            </a:r>
            <a:r>
              <a:rPr lang="en-US" sz="3401"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401" b="1" dirty="0" err="1">
                <a:solidFill>
                  <a:srgbClr val="000000"/>
                </a:solidFill>
                <a:latin typeface="Times New Roman" panose="02020603050405020304" pitchFamily="18" charset="0"/>
                <a:ea typeface="Inter Bold"/>
                <a:cs typeface="Times New Roman" panose="02020603050405020304" pitchFamily="18" charset="0"/>
                <a:sym typeface="Inter Bold"/>
              </a:rPr>
              <a:t>Đông</a:t>
            </a:r>
            <a:r>
              <a:rPr lang="en-US" sz="3401" b="1" dirty="0">
                <a:solidFill>
                  <a:srgbClr val="000000"/>
                </a:solidFill>
                <a:latin typeface="Times New Roman" panose="02020603050405020304" pitchFamily="18" charset="0"/>
                <a:ea typeface="Inter Bold"/>
                <a:cs typeface="Times New Roman" panose="02020603050405020304" pitchFamily="18" charset="0"/>
                <a:sym typeface="Inter Bold"/>
              </a:rPr>
              <a:t> Pao </a:t>
            </a:r>
            <a:r>
              <a:rPr lang="en-US" sz="3401" b="1" dirty="0" err="1">
                <a:solidFill>
                  <a:srgbClr val="000000"/>
                </a:solidFill>
                <a:latin typeface="Times New Roman" panose="02020603050405020304" pitchFamily="18" charset="0"/>
                <a:ea typeface="Inter Bold"/>
                <a:cs typeface="Times New Roman" panose="02020603050405020304" pitchFamily="18" charset="0"/>
                <a:sym typeface="Inter Bold"/>
              </a:rPr>
              <a:t>kiến</a:t>
            </a:r>
            <a:r>
              <a:rPr lang="en-US" sz="3401"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401" b="1" dirty="0" err="1">
                <a:solidFill>
                  <a:srgbClr val="000000"/>
                </a:solidFill>
                <a:latin typeface="Times New Roman" panose="02020603050405020304" pitchFamily="18" charset="0"/>
                <a:ea typeface="Inter Bold"/>
                <a:cs typeface="Times New Roman" panose="02020603050405020304" pitchFamily="18" charset="0"/>
                <a:sym typeface="Inter Bold"/>
              </a:rPr>
              <a:t>nghị</a:t>
            </a:r>
            <a:r>
              <a:rPr lang="en-US" sz="3401"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401" b="1" dirty="0" err="1">
                <a:solidFill>
                  <a:srgbClr val="000000"/>
                </a:solidFill>
                <a:latin typeface="Times New Roman" panose="02020603050405020304" pitchFamily="18" charset="0"/>
                <a:ea typeface="Inter Bold"/>
                <a:cs typeface="Times New Roman" panose="02020603050405020304" pitchFamily="18" charset="0"/>
                <a:sym typeface="Inter Bold"/>
              </a:rPr>
              <a:t>từ</a:t>
            </a:r>
            <a:r>
              <a:rPr lang="en-US" sz="3401"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401" b="1" dirty="0" err="1">
                <a:solidFill>
                  <a:srgbClr val="000000"/>
                </a:solidFill>
                <a:latin typeface="Times New Roman" panose="02020603050405020304" pitchFamily="18" charset="0"/>
                <a:ea typeface="Inter Bold"/>
                <a:cs typeface="Times New Roman" panose="02020603050405020304" pitchFamily="18" charset="0"/>
                <a:sym typeface="Inter Bold"/>
              </a:rPr>
              <a:t>dự</a:t>
            </a:r>
            <a:r>
              <a:rPr lang="en-US" sz="3401"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401" b="1" dirty="0" err="1">
                <a:solidFill>
                  <a:srgbClr val="000000"/>
                </a:solidFill>
                <a:latin typeface="Times New Roman" panose="02020603050405020304" pitchFamily="18" charset="0"/>
                <a:ea typeface="Inter Bold"/>
                <a:cs typeface="Times New Roman" panose="02020603050405020304" pitchFamily="18" charset="0"/>
                <a:sym typeface="Inter Bold"/>
              </a:rPr>
              <a:t>án</a:t>
            </a:r>
            <a:r>
              <a:rPr lang="en-US" sz="3401"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401" b="1" dirty="0" err="1">
                <a:solidFill>
                  <a:srgbClr val="000000"/>
                </a:solidFill>
                <a:latin typeface="Times New Roman" panose="02020603050405020304" pitchFamily="18" charset="0"/>
                <a:ea typeface="Inter Bold"/>
                <a:cs typeface="Times New Roman" panose="02020603050405020304" pitchFamily="18" charset="0"/>
                <a:sym typeface="Inter Bold"/>
              </a:rPr>
              <a:t>hợp</a:t>
            </a:r>
            <a:r>
              <a:rPr lang="en-US" sz="3401"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401" b="1" dirty="0" err="1">
                <a:solidFill>
                  <a:srgbClr val="000000"/>
                </a:solidFill>
                <a:latin typeface="Times New Roman" panose="02020603050405020304" pitchFamily="18" charset="0"/>
                <a:ea typeface="Inter Bold"/>
                <a:cs typeface="Times New Roman" panose="02020603050405020304" pitchFamily="18" charset="0"/>
                <a:sym typeface="Inter Bold"/>
              </a:rPr>
              <a:t>tác</a:t>
            </a:r>
            <a:r>
              <a:rPr lang="en-US" sz="3401"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401" b="1" dirty="0" err="1">
                <a:solidFill>
                  <a:srgbClr val="000000"/>
                </a:solidFill>
                <a:latin typeface="Times New Roman" panose="02020603050405020304" pitchFamily="18" charset="0"/>
                <a:ea typeface="Inter Bold"/>
                <a:cs typeface="Times New Roman" panose="02020603050405020304" pitchFamily="18" charset="0"/>
                <a:sym typeface="Inter Bold"/>
              </a:rPr>
              <a:t>với</a:t>
            </a:r>
            <a:r>
              <a:rPr lang="en-US" sz="3401" b="1" dirty="0">
                <a:solidFill>
                  <a:srgbClr val="000000"/>
                </a:solidFill>
                <a:latin typeface="Times New Roman" panose="02020603050405020304" pitchFamily="18" charset="0"/>
                <a:ea typeface="Inter Bold"/>
                <a:cs typeface="Times New Roman" panose="02020603050405020304" pitchFamily="18" charset="0"/>
                <a:sym typeface="Inter Bold"/>
              </a:rPr>
              <a:t> CHLB </a:t>
            </a:r>
            <a:r>
              <a:rPr lang="en-US" sz="3401" b="1" dirty="0" err="1">
                <a:solidFill>
                  <a:srgbClr val="000000"/>
                </a:solidFill>
                <a:latin typeface="Times New Roman" panose="02020603050405020304" pitchFamily="18" charset="0"/>
                <a:ea typeface="Inter Bold"/>
                <a:cs typeface="Times New Roman" panose="02020603050405020304" pitchFamily="18" charset="0"/>
                <a:sym typeface="Inter Bold"/>
              </a:rPr>
              <a:t>Đức</a:t>
            </a:r>
            <a:r>
              <a:rPr lang="en-US" sz="3401" b="1" dirty="0">
                <a:solidFill>
                  <a:srgbClr val="000000"/>
                </a:solidFill>
                <a:latin typeface="Times New Roman" panose="02020603050405020304" pitchFamily="18" charset="0"/>
                <a:ea typeface="Inter Bold"/>
                <a:cs typeface="Times New Roman" panose="02020603050405020304" pitchFamily="18" charset="0"/>
                <a:sym typeface="Inter Bold"/>
              </a:rPr>
              <a:t> [1]</a:t>
            </a:r>
          </a:p>
        </p:txBody>
      </p:sp>
      <p:sp>
        <p:nvSpPr>
          <p:cNvPr id="5" name="TextBox 5"/>
          <p:cNvSpPr txBox="1"/>
          <p:nvPr/>
        </p:nvSpPr>
        <p:spPr>
          <a:xfrm>
            <a:off x="8901113" y="4369435"/>
            <a:ext cx="8358187" cy="959365"/>
          </a:xfrm>
          <a:prstGeom prst="rect">
            <a:avLst/>
          </a:prstGeom>
        </p:spPr>
        <p:txBody>
          <a:bodyPr lIns="0" tIns="0" rIns="0" bIns="0" rtlCol="0" anchor="t">
            <a:spAutoFit/>
          </a:bodyPr>
          <a:lstStyle/>
          <a:p>
            <a:pPr algn="just">
              <a:lnSpc>
                <a:spcPts val="3919"/>
              </a:lnSpc>
              <a:spcBef>
                <a:spcPct val="0"/>
              </a:spcBef>
            </a:pP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Kết</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quả</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nổi</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được</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cho</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ở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Bảng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1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với</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tổng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hàm</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lượng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quặng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tinh</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đất</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hiếm</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30,34% REO ở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mức</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thực</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thu</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66,75% </a:t>
            </a:r>
          </a:p>
        </p:txBody>
      </p:sp>
      <p:pic>
        <p:nvPicPr>
          <p:cNvPr id="6" name="Picture 5" descr="Logo&#10;&#10;Description automatically generated">
            <a:extLst>
              <a:ext uri="{FF2B5EF4-FFF2-40B4-BE49-F238E27FC236}">
                <a16:creationId xmlns:a16="http://schemas.microsoft.com/office/drawing/2014/main" id="{85390743-15BF-4BF1-9E83-D1EA9EAED2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52432" y="6850"/>
            <a:ext cx="1635568" cy="1635568"/>
          </a:xfrm>
          <a:prstGeom prst="rect">
            <a:avLst/>
          </a:prstGeom>
        </p:spPr>
      </p:pic>
      <p:sp>
        <p:nvSpPr>
          <p:cNvPr id="7" name="TextBox 6">
            <a:extLst>
              <a:ext uri="{FF2B5EF4-FFF2-40B4-BE49-F238E27FC236}">
                <a16:creationId xmlns:a16="http://schemas.microsoft.com/office/drawing/2014/main" id="{96F61489-AAD4-4C6B-AA3C-D92EBF922C79}"/>
              </a:ext>
            </a:extLst>
          </p:cNvPr>
          <p:cNvSpPr txBox="1"/>
          <p:nvPr/>
        </p:nvSpPr>
        <p:spPr>
          <a:xfrm>
            <a:off x="5791200" y="-38100"/>
            <a:ext cx="685800"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4D92816-5723-442D-A533-2F73982267A0}"/>
              </a:ext>
            </a:extLst>
          </p:cNvPr>
          <p:cNvGraphicFramePr>
            <a:graphicFrameLocks/>
          </p:cNvGraphicFramePr>
          <p:nvPr>
            <p:extLst>
              <p:ext uri="{D42A27DB-BD31-4B8C-83A1-F6EECF244321}">
                <p14:modId xmlns:p14="http://schemas.microsoft.com/office/powerpoint/2010/main" val="352707555"/>
              </p:ext>
            </p:extLst>
          </p:nvPr>
        </p:nvGraphicFramePr>
        <p:xfrm>
          <a:off x="0" y="0"/>
          <a:ext cx="18288000" cy="1028700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3004641775"/>
                    </a:ext>
                  </a:extLst>
                </a:gridCol>
                <a:gridCol w="4145280">
                  <a:extLst>
                    <a:ext uri="{9D8B030D-6E8A-4147-A177-3AD203B41FA5}">
                      <a16:colId xmlns:a16="http://schemas.microsoft.com/office/drawing/2014/main" val="3965020020"/>
                    </a:ext>
                  </a:extLst>
                </a:gridCol>
                <a:gridCol w="1869440">
                  <a:extLst>
                    <a:ext uri="{9D8B030D-6E8A-4147-A177-3AD203B41FA5}">
                      <a16:colId xmlns:a16="http://schemas.microsoft.com/office/drawing/2014/main" val="1110650217"/>
                    </a:ext>
                  </a:extLst>
                </a:gridCol>
                <a:gridCol w="1463040">
                  <a:extLst>
                    <a:ext uri="{9D8B030D-6E8A-4147-A177-3AD203B41FA5}">
                      <a16:colId xmlns:a16="http://schemas.microsoft.com/office/drawing/2014/main" val="175180802"/>
                    </a:ext>
                  </a:extLst>
                </a:gridCol>
                <a:gridCol w="2011680">
                  <a:extLst>
                    <a:ext uri="{9D8B030D-6E8A-4147-A177-3AD203B41FA5}">
                      <a16:colId xmlns:a16="http://schemas.microsoft.com/office/drawing/2014/main" val="4248127791"/>
                    </a:ext>
                  </a:extLst>
                </a:gridCol>
                <a:gridCol w="1889760">
                  <a:extLst>
                    <a:ext uri="{9D8B030D-6E8A-4147-A177-3AD203B41FA5}">
                      <a16:colId xmlns:a16="http://schemas.microsoft.com/office/drawing/2014/main" val="2804549147"/>
                    </a:ext>
                  </a:extLst>
                </a:gridCol>
                <a:gridCol w="1706880">
                  <a:extLst>
                    <a:ext uri="{9D8B030D-6E8A-4147-A177-3AD203B41FA5}">
                      <a16:colId xmlns:a16="http://schemas.microsoft.com/office/drawing/2014/main" val="2892298798"/>
                    </a:ext>
                  </a:extLst>
                </a:gridCol>
                <a:gridCol w="1869440">
                  <a:extLst>
                    <a:ext uri="{9D8B030D-6E8A-4147-A177-3AD203B41FA5}">
                      <a16:colId xmlns:a16="http://schemas.microsoft.com/office/drawing/2014/main" val="3484426461"/>
                    </a:ext>
                  </a:extLst>
                </a:gridCol>
                <a:gridCol w="1686560">
                  <a:extLst>
                    <a:ext uri="{9D8B030D-6E8A-4147-A177-3AD203B41FA5}">
                      <a16:colId xmlns:a16="http://schemas.microsoft.com/office/drawing/2014/main" val="1715332670"/>
                    </a:ext>
                  </a:extLst>
                </a:gridCol>
              </a:tblGrid>
              <a:tr h="1021702">
                <a:tc rowSpan="2">
                  <a:txBody>
                    <a:bodyPr/>
                    <a:lstStyle/>
                    <a:p>
                      <a:pPr algn="ct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2800" dirty="0">
                          <a:latin typeface="Times New Roman" panose="02020603050405020304" pitchFamily="18" charset="0"/>
                          <a:cs typeface="Times New Roman" panose="02020603050405020304" pitchFamily="18" charset="0"/>
                        </a:rPr>
                        <a:t>Thu </a:t>
                      </a:r>
                      <a:r>
                        <a:rPr lang="en-US" sz="2800" dirty="0" err="1">
                          <a:latin typeface="Times New Roman" panose="02020603050405020304" pitchFamily="18" charset="0"/>
                          <a:cs typeface="Times New Roman" panose="02020603050405020304" pitchFamily="18" charset="0"/>
                        </a:rPr>
                        <a:t>hoạch</a:t>
                      </a: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US" sz="2800" dirty="0" err="1">
                          <a:latin typeface="Times New Roman" panose="02020603050405020304" pitchFamily="18" charset="0"/>
                          <a:cs typeface="Times New Roman" panose="02020603050405020304" pitchFamily="18" charset="0"/>
                        </a:rPr>
                        <a:t>Hàm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c gridSpan="3">
                  <a:txBody>
                    <a:bodyPr/>
                    <a:lstStyle/>
                    <a:p>
                      <a:pPr algn="ct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389489268"/>
                  </a:ext>
                </a:extLst>
              </a:tr>
              <a:tr h="1021702">
                <a:tc vMerge="1">
                  <a:txBody>
                    <a:bodyPr/>
                    <a:lstStyle/>
                    <a:p>
                      <a:pPr algn="ctr"/>
                      <a:endParaRPr lang="en-US" dirty="0">
                        <a:latin typeface="Times New Roman" panose="02020603050405020304" pitchFamily="18" charset="0"/>
                        <a:cs typeface="Times New Roman" panose="02020603050405020304" pitchFamily="18" charset="0"/>
                      </a:endParaRPr>
                    </a:p>
                  </a:txBody>
                  <a:tcPr/>
                </a:tc>
                <a:tc vMerge="1">
                  <a:txBody>
                    <a:bodyPr/>
                    <a:lstStyle/>
                    <a:p>
                      <a:pPr algn="ctr"/>
                      <a:endParaRPr lang="en-US" dirty="0">
                        <a:latin typeface="Times New Roman" panose="02020603050405020304" pitchFamily="18" charset="0"/>
                        <a:cs typeface="Times New Roman" panose="02020603050405020304" pitchFamily="18" charset="0"/>
                      </a:endParaRPr>
                    </a:p>
                  </a:txBody>
                  <a:tcPr/>
                </a:tc>
                <a:tc vMerge="1">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sz="2800" b="1" dirty="0">
                          <a:solidFill>
                            <a:schemeClr val="bg1"/>
                          </a:solidFill>
                          <a:latin typeface="Times New Roman" panose="02020603050405020304" pitchFamily="18" charset="0"/>
                          <a:cs typeface="Times New Roman" panose="02020603050405020304" pitchFamily="18" charset="0"/>
                        </a:rPr>
                        <a:t>REO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chemeClr val="bg1"/>
                          </a:solidFill>
                          <a:latin typeface="Times New Roman" panose="02020603050405020304" pitchFamily="18" charset="0"/>
                          <a:cs typeface="Times New Roman" panose="02020603050405020304" pitchFamily="18" charset="0"/>
                        </a:rPr>
                        <a:t>BaSO</a:t>
                      </a:r>
                      <a:r>
                        <a:rPr lang="en-US" sz="2800" b="1" baseline="-25000" dirty="0">
                          <a:solidFill>
                            <a:schemeClr val="bg1"/>
                          </a:solidFill>
                          <a:latin typeface="Times New Roman" panose="02020603050405020304" pitchFamily="18" charset="0"/>
                          <a:cs typeface="Times New Roman" panose="02020603050405020304" pitchFamily="18"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chemeClr val="bg1"/>
                          </a:solidFill>
                          <a:latin typeface="Times New Roman" panose="02020603050405020304" pitchFamily="18" charset="0"/>
                          <a:cs typeface="Times New Roman" panose="02020603050405020304" pitchFamily="18" charset="0"/>
                        </a:rPr>
                        <a:t>CaF</a:t>
                      </a:r>
                      <a:r>
                        <a:rPr lang="en-US" sz="2800" b="1" baseline="-25000" dirty="0">
                          <a:solidFill>
                            <a:schemeClr val="bg1"/>
                          </a:solidFill>
                          <a:latin typeface="Times New Roman" panose="02020603050405020304" pitchFamily="18" charset="0"/>
                          <a:cs typeface="Times New Roman" panose="020206030504050203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chemeClr val="bg1"/>
                          </a:solidFill>
                          <a:latin typeface="Times New Roman" panose="02020603050405020304" pitchFamily="18" charset="0"/>
                          <a:cs typeface="Times New Roman" panose="02020603050405020304" pitchFamily="18" charset="0"/>
                        </a:rPr>
                        <a:t>REO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chemeClr val="bg1"/>
                          </a:solidFill>
                          <a:latin typeface="Times New Roman" panose="02020603050405020304" pitchFamily="18" charset="0"/>
                          <a:cs typeface="Times New Roman" panose="02020603050405020304" pitchFamily="18" charset="0"/>
                        </a:rPr>
                        <a:t>BaSO</a:t>
                      </a:r>
                      <a:r>
                        <a:rPr lang="en-US" sz="2800" b="1" baseline="-25000" dirty="0">
                          <a:solidFill>
                            <a:schemeClr val="bg1"/>
                          </a:solidFill>
                          <a:latin typeface="Times New Roman" panose="02020603050405020304" pitchFamily="18" charset="0"/>
                          <a:cs typeface="Times New Roman" panose="02020603050405020304" pitchFamily="18"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chemeClr val="bg1"/>
                          </a:solidFill>
                          <a:latin typeface="Times New Roman" panose="02020603050405020304" pitchFamily="18" charset="0"/>
                          <a:cs typeface="Times New Roman" panose="02020603050405020304" pitchFamily="18" charset="0"/>
                        </a:rPr>
                        <a:t>CaF</a:t>
                      </a:r>
                      <a:r>
                        <a:rPr lang="en-US" sz="2800" b="1" baseline="-25000" dirty="0">
                          <a:solidFill>
                            <a:schemeClr val="bg1"/>
                          </a:solidFill>
                          <a:latin typeface="Times New Roman" panose="02020603050405020304" pitchFamily="18" charset="0"/>
                          <a:cs typeface="Times New Roman" panose="020206030504050203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834110"/>
                  </a:ext>
                </a:extLst>
              </a:tr>
              <a:tr h="1021702">
                <a:tc>
                  <a:txBody>
                    <a:bodyPr/>
                    <a:lstStyle/>
                    <a:p>
                      <a:pPr algn="ct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49,53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10,44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701436275"/>
                  </a:ext>
                </a:extLst>
              </a:tr>
              <a:tr h="1021702">
                <a:tc rowSpan="2">
                  <a:txBody>
                    <a:bodyPr/>
                    <a:lstStyle/>
                    <a:p>
                      <a:pPr algn="ctr"/>
                      <a:r>
                        <a:rPr lang="en-US" sz="2800" dirty="0" err="1">
                          <a:latin typeface="Times New Roman" panose="02020603050405020304" pitchFamily="18" charset="0"/>
                          <a:cs typeface="Times New Roman" panose="02020603050405020304" pitchFamily="18" charset="0"/>
                        </a:rPr>
                        <a:t>Nghiền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Sàng</a:t>
                      </a: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hiếm</a:t>
                      </a:r>
                      <a:r>
                        <a:rPr lang="en-US" sz="2800" dirty="0">
                          <a:latin typeface="Times New Roman" panose="02020603050405020304" pitchFamily="18" charset="0"/>
                          <a:cs typeface="Times New Roman" panose="02020603050405020304" pitchFamily="18" charset="0"/>
                        </a:rPr>
                        <a:t> I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13,62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38,09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14,71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4,12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46,37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4,07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5,40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777871701"/>
                  </a:ext>
                </a:extLst>
              </a:tr>
              <a:tr h="1021702">
                <a:tc vMerge="1">
                  <a:txBody>
                    <a:bodyPr/>
                    <a:lstStyle/>
                    <a:p>
                      <a:pPr algn="ctr"/>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r>
                        <a:rPr lang="en-US" sz="2800" dirty="0" err="1">
                          <a:latin typeface="Times New Roman" panose="02020603050405020304" pitchFamily="18" charset="0"/>
                          <a:cs typeface="Times New Roman" panose="02020603050405020304" pitchFamily="18" charset="0"/>
                        </a:rPr>
                        <a:t>Cỡ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+ 0,03 mm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86,38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6,99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55,05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11,44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53,63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95,93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94,60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861452321"/>
                  </a:ext>
                </a:extLst>
              </a:tr>
              <a:tr h="1021702">
                <a:tc rowSpan="5">
                  <a:txBody>
                    <a:bodyPr/>
                    <a:lstStyle/>
                    <a:p>
                      <a:pPr algn="ctr"/>
                      <a:r>
                        <a:rPr lang="en-US" sz="2800" dirty="0" err="1">
                          <a:latin typeface="Times New Roman" panose="02020603050405020304" pitchFamily="18" charset="0"/>
                          <a:cs typeface="Times New Roman" panose="02020603050405020304" pitchFamily="18" charset="0"/>
                        </a:rPr>
                        <a:t>Tuyển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Barit (7)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51,79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0,77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86,50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3,54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90,44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8,19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248364313"/>
                  </a:ext>
                </a:extLst>
              </a:tr>
              <a:tr h="1021702">
                <a:tc vMerge="1">
                  <a:txBody>
                    <a:bodyPr/>
                    <a:lstStyle/>
                    <a:p>
                      <a:pPr algn="ctr"/>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đuôi</a:t>
                      </a:r>
                      <a:r>
                        <a:rPr lang="en-US" sz="2800" dirty="0">
                          <a:latin typeface="Times New Roman" panose="02020603050405020304" pitchFamily="18" charset="0"/>
                          <a:cs typeface="Times New Roman" panose="02020603050405020304" pitchFamily="18" charset="0"/>
                        </a:rPr>
                        <a:t> CaF</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7,66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15,6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7,45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5,04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10,53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3,66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851314690"/>
                  </a:ext>
                </a:extLst>
              </a:tr>
              <a:tr h="1021702">
                <a:tc vMerge="1">
                  <a:txBody>
                    <a:bodyPr/>
                    <a:lstStyle/>
                    <a:p>
                      <a:pPr algn="ctr"/>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CaF</a:t>
                      </a:r>
                      <a:r>
                        <a:rPr lang="en-US" sz="2800" baseline="-25000" dirty="0">
                          <a:latin typeface="Times New Roman" panose="02020603050405020304" pitchFamily="18" charset="0"/>
                          <a:cs typeface="Times New Roman" panose="020206030504050203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15,88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13,58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39,10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49,18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59,48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813978089"/>
                  </a:ext>
                </a:extLst>
              </a:tr>
              <a:tr h="1021702">
                <a:tc vMerge="1">
                  <a:txBody>
                    <a:bodyPr/>
                    <a:lstStyle/>
                    <a:p>
                      <a:pPr algn="ctr"/>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hiếm</a:t>
                      </a:r>
                      <a:r>
                        <a:rPr lang="en-US" sz="2800" dirty="0">
                          <a:latin typeface="Times New Roman" panose="02020603050405020304" pitchFamily="18" charset="0"/>
                          <a:cs typeface="Times New Roman" panose="02020603050405020304" pitchFamily="18" charset="0"/>
                        </a:rPr>
                        <a:t> (10)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11,95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20,74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21,90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20,38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2,75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23,27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95443548"/>
                  </a:ext>
                </a:extLst>
              </a:tr>
              <a:tr h="1091682">
                <a:tc vMerge="1">
                  <a:txBody>
                    <a:bodyPr/>
                    <a:lstStyle/>
                    <a:p>
                      <a:pPr algn="ctr"/>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hiếm</a:t>
                      </a:r>
                      <a:r>
                        <a:rPr lang="en-US" sz="2800" dirty="0">
                          <a:latin typeface="Times New Roman" panose="02020603050405020304" pitchFamily="18" charset="0"/>
                          <a:cs typeface="Times New Roman" panose="02020603050405020304" pitchFamily="18" charset="0"/>
                        </a:rPr>
                        <a:t> (1) + (10)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24,47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30,34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13,65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12,10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66,75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6,82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28,67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135044319"/>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84739" y="3398094"/>
            <a:ext cx="3477166" cy="1161344"/>
          </a:xfrm>
          <a:prstGeom prst="rect">
            <a:avLst/>
          </a:prstGeom>
        </p:spPr>
        <p:txBody>
          <a:bodyPr wrap="square" lIns="0" tIns="0" rIns="0" bIns="0" rtlCol="0" anchor="t">
            <a:spAutoFit/>
          </a:bodyPr>
          <a:lstStyle/>
          <a:p>
            <a:pPr algn="ctr">
              <a:lnSpc>
                <a:spcPts val="4759"/>
              </a:lnSpc>
              <a:spcBef>
                <a:spcPct val="0"/>
              </a:spcBef>
            </a:pPr>
            <a:r>
              <a:rPr lang="en-US" sz="2800" b="1" i="1" dirty="0" err="1">
                <a:solidFill>
                  <a:srgbClr val="000000"/>
                </a:solidFill>
                <a:latin typeface="Times New Roman" panose="02020603050405020304" pitchFamily="18" charset="0"/>
                <a:ea typeface="Inter Italics"/>
                <a:cs typeface="Times New Roman" panose="02020603050405020304" pitchFamily="18" charset="0"/>
                <a:sym typeface="Inter Italics"/>
              </a:rPr>
              <a:t>Tuyển</a:t>
            </a:r>
            <a:r>
              <a:rPr lang="en-US" sz="2800" b="1" i="1" dirty="0">
                <a:solidFill>
                  <a:srgbClr val="000000"/>
                </a:solidFill>
                <a:latin typeface="Times New Roman" panose="02020603050405020304" pitchFamily="18" charset="0"/>
                <a:ea typeface="Inter Italics"/>
                <a:cs typeface="Times New Roman" panose="02020603050405020304" pitchFamily="18" charset="0"/>
                <a:sym typeface="Inter Italics"/>
              </a:rPr>
              <a:t> </a:t>
            </a:r>
            <a:r>
              <a:rPr lang="en-US" sz="2800" b="1" i="1" dirty="0" err="1">
                <a:solidFill>
                  <a:srgbClr val="000000"/>
                </a:solidFill>
                <a:latin typeface="Times New Roman" panose="02020603050405020304" pitchFamily="18" charset="0"/>
                <a:ea typeface="Inter Italics"/>
                <a:cs typeface="Times New Roman" panose="02020603050405020304" pitchFamily="18" charset="0"/>
                <a:sym typeface="Inter Italics"/>
              </a:rPr>
              <a:t>nổi</a:t>
            </a:r>
            <a:r>
              <a:rPr lang="en-US" sz="2800" b="1" i="1" dirty="0">
                <a:solidFill>
                  <a:srgbClr val="000000"/>
                </a:solidFill>
                <a:latin typeface="Times New Roman" panose="02020603050405020304" pitchFamily="18" charset="0"/>
                <a:ea typeface="Inter Italics"/>
                <a:cs typeface="Times New Roman" panose="02020603050405020304" pitchFamily="18" charset="0"/>
                <a:sym typeface="Inter Italics"/>
              </a:rPr>
              <a:t> </a:t>
            </a:r>
            <a:r>
              <a:rPr lang="en-US" sz="2800" b="1" i="1" dirty="0" err="1">
                <a:solidFill>
                  <a:srgbClr val="000000"/>
                </a:solidFill>
                <a:latin typeface="Times New Roman" panose="02020603050405020304" pitchFamily="18" charset="0"/>
                <a:ea typeface="Inter Italics"/>
                <a:cs typeface="Times New Roman" panose="02020603050405020304" pitchFamily="18" charset="0"/>
                <a:sym typeface="Inter Italics"/>
              </a:rPr>
              <a:t>trực</a:t>
            </a:r>
            <a:r>
              <a:rPr lang="en-US" sz="2800" b="1" i="1" dirty="0">
                <a:solidFill>
                  <a:srgbClr val="000000"/>
                </a:solidFill>
                <a:latin typeface="Times New Roman" panose="02020603050405020304" pitchFamily="18" charset="0"/>
                <a:ea typeface="Inter Italics"/>
                <a:cs typeface="Times New Roman" panose="02020603050405020304" pitchFamily="18" charset="0"/>
                <a:sym typeface="Inter Italics"/>
              </a:rPr>
              <a:t> </a:t>
            </a:r>
            <a:r>
              <a:rPr lang="en-US" sz="2800" b="1" i="1" dirty="0" err="1">
                <a:solidFill>
                  <a:srgbClr val="000000"/>
                </a:solidFill>
                <a:latin typeface="Times New Roman" panose="02020603050405020304" pitchFamily="18" charset="0"/>
                <a:ea typeface="Inter Italics"/>
                <a:cs typeface="Times New Roman" panose="02020603050405020304" pitchFamily="18" charset="0"/>
                <a:sym typeface="Inter Italics"/>
              </a:rPr>
              <a:t>tiếp</a:t>
            </a:r>
            <a:r>
              <a:rPr lang="en-US" sz="2800" b="1" i="1" dirty="0">
                <a:solidFill>
                  <a:srgbClr val="000000"/>
                </a:solidFill>
                <a:latin typeface="Times New Roman" panose="02020603050405020304" pitchFamily="18" charset="0"/>
                <a:ea typeface="Inter Italics"/>
                <a:cs typeface="Times New Roman" panose="02020603050405020304" pitchFamily="18" charset="0"/>
                <a:sym typeface="Inter Italics"/>
              </a:rPr>
              <a:t> </a:t>
            </a:r>
            <a:r>
              <a:rPr lang="en-US" sz="2800" b="1" i="1" dirty="0" err="1">
                <a:solidFill>
                  <a:srgbClr val="000000"/>
                </a:solidFill>
                <a:latin typeface="Times New Roman" panose="02020603050405020304" pitchFamily="18" charset="0"/>
                <a:ea typeface="Inter Italics"/>
                <a:cs typeface="Times New Roman" panose="02020603050405020304" pitchFamily="18" charset="0"/>
                <a:sym typeface="Inter Italics"/>
              </a:rPr>
              <a:t>quặng</a:t>
            </a:r>
            <a:r>
              <a:rPr lang="en-US" sz="2800" b="1" i="1" dirty="0">
                <a:solidFill>
                  <a:srgbClr val="000000"/>
                </a:solidFill>
                <a:latin typeface="Times New Roman" panose="02020603050405020304" pitchFamily="18" charset="0"/>
                <a:ea typeface="Inter Italics"/>
                <a:cs typeface="Times New Roman" panose="02020603050405020304" pitchFamily="18" charset="0"/>
                <a:sym typeface="Inter Italics"/>
              </a:rPr>
              <a:t> </a:t>
            </a:r>
            <a:r>
              <a:rPr lang="en-US" sz="2800" b="1" i="1" dirty="0" err="1">
                <a:solidFill>
                  <a:srgbClr val="000000"/>
                </a:solidFill>
                <a:latin typeface="Times New Roman" panose="02020603050405020304" pitchFamily="18" charset="0"/>
                <a:ea typeface="Inter Italics"/>
                <a:cs typeface="Times New Roman" panose="02020603050405020304" pitchFamily="18" charset="0"/>
                <a:sym typeface="Inter Italics"/>
              </a:rPr>
              <a:t>đầu</a:t>
            </a:r>
            <a:endParaRPr lang="en-US" sz="2800" b="1" i="1" dirty="0">
              <a:solidFill>
                <a:srgbClr val="000000"/>
              </a:solidFill>
              <a:latin typeface="Times New Roman" panose="02020603050405020304" pitchFamily="18" charset="0"/>
              <a:ea typeface="Inter Italics"/>
              <a:cs typeface="Times New Roman" panose="02020603050405020304" pitchFamily="18" charset="0"/>
              <a:sym typeface="Inter Italics"/>
            </a:endParaRPr>
          </a:p>
        </p:txBody>
      </p:sp>
      <p:sp>
        <p:nvSpPr>
          <p:cNvPr id="3" name="TextBox 3"/>
          <p:cNvSpPr txBox="1"/>
          <p:nvPr/>
        </p:nvSpPr>
        <p:spPr>
          <a:xfrm>
            <a:off x="593068" y="5191161"/>
            <a:ext cx="4938445" cy="2459776"/>
          </a:xfrm>
          <a:prstGeom prst="rect">
            <a:avLst/>
          </a:prstGeom>
        </p:spPr>
        <p:txBody>
          <a:bodyPr lIns="0" tIns="0" rIns="0" bIns="0" rtlCol="0" anchor="t">
            <a:spAutoFit/>
          </a:bodyPr>
          <a:lstStyle/>
          <a:p>
            <a:pPr algn="just">
              <a:lnSpc>
                <a:spcPts val="3919"/>
              </a:lnSpc>
            </a:pP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nổi</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tập</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trung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thu</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hồi</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khoáng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vật</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bastnezit</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với</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hàm</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lượng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REO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đạt</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6,76% ở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mức</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thực</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thu</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45,40%</a:t>
            </a:r>
          </a:p>
          <a:p>
            <a:pPr algn="just">
              <a:lnSpc>
                <a:spcPts val="3919"/>
              </a:lnSpc>
              <a:spcBef>
                <a:spcPct val="0"/>
              </a:spcBef>
            </a:pP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Kết</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quả</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nổi</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cho</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ở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Bảng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3</a:t>
            </a:r>
          </a:p>
        </p:txBody>
      </p:sp>
      <p:sp>
        <p:nvSpPr>
          <p:cNvPr id="4" name="TextBox 4"/>
          <p:cNvSpPr txBox="1"/>
          <p:nvPr/>
        </p:nvSpPr>
        <p:spPr>
          <a:xfrm>
            <a:off x="7358079" y="3398094"/>
            <a:ext cx="3477166" cy="1161344"/>
          </a:xfrm>
          <a:prstGeom prst="rect">
            <a:avLst/>
          </a:prstGeom>
        </p:spPr>
        <p:txBody>
          <a:bodyPr wrap="square" lIns="0" tIns="0" rIns="0" bIns="0" rtlCol="0" anchor="t">
            <a:spAutoFit/>
          </a:bodyPr>
          <a:lstStyle/>
          <a:p>
            <a:pPr algn="ctr">
              <a:lnSpc>
                <a:spcPts val="4759"/>
              </a:lnSpc>
              <a:spcBef>
                <a:spcPct val="0"/>
              </a:spcBef>
            </a:pPr>
            <a:r>
              <a:rPr lang="en-US" sz="2800" b="1" i="1" dirty="0" err="1">
                <a:solidFill>
                  <a:srgbClr val="000000"/>
                </a:solidFill>
                <a:latin typeface="Times New Roman" panose="02020603050405020304" pitchFamily="18" charset="0"/>
                <a:ea typeface="Inter Italics"/>
                <a:cs typeface="Times New Roman" panose="02020603050405020304" pitchFamily="18" charset="0"/>
                <a:sym typeface="Inter Italics"/>
              </a:rPr>
              <a:t>Tuyển</a:t>
            </a:r>
            <a:r>
              <a:rPr lang="en-US" sz="2800" b="1" i="1" dirty="0">
                <a:solidFill>
                  <a:srgbClr val="000000"/>
                </a:solidFill>
                <a:latin typeface="Times New Roman" panose="02020603050405020304" pitchFamily="18" charset="0"/>
                <a:ea typeface="Inter Italics"/>
                <a:cs typeface="Times New Roman" panose="02020603050405020304" pitchFamily="18" charset="0"/>
                <a:sym typeface="Inter Italics"/>
              </a:rPr>
              <a:t> </a:t>
            </a:r>
            <a:r>
              <a:rPr lang="en-US" sz="2800" b="1" i="1" dirty="0" err="1">
                <a:solidFill>
                  <a:srgbClr val="000000"/>
                </a:solidFill>
                <a:latin typeface="Times New Roman" panose="02020603050405020304" pitchFamily="18" charset="0"/>
                <a:ea typeface="Inter Italics"/>
                <a:cs typeface="Times New Roman" panose="02020603050405020304" pitchFamily="18" charset="0"/>
                <a:sym typeface="Inter Italics"/>
              </a:rPr>
              <a:t>nổi</a:t>
            </a:r>
            <a:r>
              <a:rPr lang="en-US" sz="2800" b="1" i="1" dirty="0">
                <a:solidFill>
                  <a:srgbClr val="000000"/>
                </a:solidFill>
                <a:latin typeface="Times New Roman" panose="02020603050405020304" pitchFamily="18" charset="0"/>
                <a:ea typeface="Inter Italics"/>
                <a:cs typeface="Times New Roman" panose="02020603050405020304" pitchFamily="18" charset="0"/>
                <a:sym typeface="Inter Italics"/>
              </a:rPr>
              <a:t> </a:t>
            </a:r>
            <a:r>
              <a:rPr lang="en-US" sz="2800" b="1" i="1" dirty="0" err="1">
                <a:solidFill>
                  <a:srgbClr val="000000"/>
                </a:solidFill>
                <a:latin typeface="Times New Roman" panose="02020603050405020304" pitchFamily="18" charset="0"/>
                <a:ea typeface="Inter Italics"/>
                <a:cs typeface="Times New Roman" panose="02020603050405020304" pitchFamily="18" charset="0"/>
                <a:sym typeface="Inter Italics"/>
              </a:rPr>
              <a:t>chọn</a:t>
            </a:r>
            <a:r>
              <a:rPr lang="en-US" sz="2800" b="1" i="1" dirty="0">
                <a:solidFill>
                  <a:srgbClr val="000000"/>
                </a:solidFill>
                <a:latin typeface="Times New Roman" panose="02020603050405020304" pitchFamily="18" charset="0"/>
                <a:ea typeface="Inter Italics"/>
                <a:cs typeface="Times New Roman" panose="02020603050405020304" pitchFamily="18" charset="0"/>
                <a:sym typeface="Inter Italics"/>
              </a:rPr>
              <a:t> </a:t>
            </a:r>
            <a:r>
              <a:rPr lang="en-US" sz="2800" b="1" i="1" dirty="0" err="1">
                <a:solidFill>
                  <a:srgbClr val="000000"/>
                </a:solidFill>
                <a:latin typeface="Times New Roman" panose="02020603050405020304" pitchFamily="18" charset="0"/>
                <a:ea typeface="Inter Italics"/>
                <a:cs typeface="Times New Roman" panose="02020603050405020304" pitchFamily="18" charset="0"/>
                <a:sym typeface="Inter Italics"/>
              </a:rPr>
              <a:t>riêng</a:t>
            </a:r>
            <a:r>
              <a:rPr lang="en-US" sz="2800" b="1" i="1" dirty="0">
                <a:solidFill>
                  <a:srgbClr val="000000"/>
                </a:solidFill>
                <a:latin typeface="Times New Roman" panose="02020603050405020304" pitchFamily="18" charset="0"/>
                <a:ea typeface="Inter Italics"/>
                <a:cs typeface="Times New Roman" panose="02020603050405020304" pitchFamily="18" charset="0"/>
                <a:sym typeface="Inter Italics"/>
              </a:rPr>
              <a:t> CaF</a:t>
            </a:r>
            <a:r>
              <a:rPr lang="en-US" sz="2800" b="1" i="1" baseline="-25000" dirty="0">
                <a:solidFill>
                  <a:srgbClr val="000000"/>
                </a:solidFill>
                <a:latin typeface="Times New Roman" panose="02020603050405020304" pitchFamily="18" charset="0"/>
                <a:ea typeface="Inter Italics"/>
                <a:cs typeface="Times New Roman" panose="02020603050405020304" pitchFamily="18" charset="0"/>
                <a:sym typeface="Inter Italics"/>
              </a:rPr>
              <a:t>2</a:t>
            </a:r>
            <a:r>
              <a:rPr lang="en-US" sz="2800" b="1" i="1" dirty="0">
                <a:solidFill>
                  <a:srgbClr val="000000"/>
                </a:solidFill>
                <a:latin typeface="Times New Roman" panose="02020603050405020304" pitchFamily="18" charset="0"/>
                <a:ea typeface="Inter Italics"/>
                <a:cs typeface="Times New Roman" panose="02020603050405020304" pitchFamily="18" charset="0"/>
                <a:sym typeface="Inter Italics"/>
              </a:rPr>
              <a:t> - BaSO</a:t>
            </a:r>
            <a:r>
              <a:rPr lang="en-US" sz="2800" b="1" i="1" baseline="-25000" dirty="0">
                <a:solidFill>
                  <a:srgbClr val="000000"/>
                </a:solidFill>
                <a:latin typeface="Times New Roman" panose="02020603050405020304" pitchFamily="18" charset="0"/>
                <a:ea typeface="Inter Italics"/>
                <a:cs typeface="Times New Roman" panose="02020603050405020304" pitchFamily="18" charset="0"/>
                <a:sym typeface="Inter Italics"/>
              </a:rPr>
              <a:t>4</a:t>
            </a:r>
            <a:r>
              <a:rPr lang="en-US" sz="2800" b="1" i="1" dirty="0">
                <a:solidFill>
                  <a:srgbClr val="000000"/>
                </a:solidFill>
                <a:latin typeface="Times New Roman" panose="02020603050405020304" pitchFamily="18" charset="0"/>
                <a:ea typeface="Inter Italics"/>
                <a:cs typeface="Times New Roman" panose="02020603050405020304" pitchFamily="18" charset="0"/>
                <a:sym typeface="Inter Italics"/>
              </a:rPr>
              <a:t> - REO</a:t>
            </a:r>
          </a:p>
        </p:txBody>
      </p:sp>
      <p:sp>
        <p:nvSpPr>
          <p:cNvPr id="5" name="TextBox 5"/>
          <p:cNvSpPr txBox="1"/>
          <p:nvPr/>
        </p:nvSpPr>
        <p:spPr>
          <a:xfrm>
            <a:off x="6358429" y="5191161"/>
            <a:ext cx="5694481" cy="1481455"/>
          </a:xfrm>
          <a:prstGeom prst="rect">
            <a:avLst/>
          </a:prstGeom>
        </p:spPr>
        <p:txBody>
          <a:bodyPr lIns="0" tIns="0" rIns="0" bIns="0" rtlCol="0" anchor="t">
            <a:spAutoFit/>
          </a:bodyPr>
          <a:lstStyle/>
          <a:p>
            <a:pPr algn="just">
              <a:lnSpc>
                <a:spcPts val="3919"/>
              </a:lnSpc>
              <a:spcBef>
                <a:spcPct val="0"/>
              </a:spcBef>
            </a:pPr>
            <a:r>
              <a:rPr lang="en-US" sz="2799">
                <a:solidFill>
                  <a:srgbClr val="000000"/>
                </a:solidFill>
                <a:latin typeface="Times New Roman" panose="02020603050405020304" pitchFamily="18" charset="0"/>
                <a:ea typeface="Inter"/>
                <a:cs typeface="Times New Roman" panose="02020603050405020304" pitchFamily="18" charset="0"/>
                <a:sym typeface="Inter"/>
              </a:rPr>
              <a:t>Kết quả tuyển nổi được cho ở Bảng 4 với hàm lượng REO đạt 34,3% với thực thu 57,6%</a:t>
            </a:r>
          </a:p>
        </p:txBody>
      </p:sp>
      <p:sp>
        <p:nvSpPr>
          <p:cNvPr id="6" name="TextBox 6"/>
          <p:cNvSpPr txBox="1"/>
          <p:nvPr/>
        </p:nvSpPr>
        <p:spPr>
          <a:xfrm>
            <a:off x="12917063" y="5195089"/>
            <a:ext cx="5195435" cy="1481455"/>
          </a:xfrm>
          <a:prstGeom prst="rect">
            <a:avLst/>
          </a:prstGeom>
        </p:spPr>
        <p:txBody>
          <a:bodyPr lIns="0" tIns="0" rIns="0" bIns="0" rtlCol="0" anchor="t">
            <a:spAutoFit/>
          </a:bodyPr>
          <a:lstStyle/>
          <a:p>
            <a:pPr algn="just">
              <a:lnSpc>
                <a:spcPts val="3919"/>
              </a:lnSpc>
              <a:spcBef>
                <a:spcPct val="0"/>
              </a:spcBef>
            </a:pPr>
            <a:r>
              <a:rPr lang="en-US" sz="2799">
                <a:solidFill>
                  <a:srgbClr val="000000"/>
                </a:solidFill>
                <a:latin typeface="Times New Roman" panose="02020603050405020304" pitchFamily="18" charset="0"/>
                <a:ea typeface="Inter"/>
                <a:cs typeface="Times New Roman" panose="02020603050405020304" pitchFamily="18" charset="0"/>
                <a:sym typeface="Inter"/>
              </a:rPr>
              <a:t>Kết quả tuyển cho ở Bảng 5 với hàm lượng REO 30.6 % ở mức thực thu 67.1%</a:t>
            </a:r>
          </a:p>
        </p:txBody>
      </p:sp>
      <p:grpSp>
        <p:nvGrpSpPr>
          <p:cNvPr id="7" name="Group 7"/>
          <p:cNvGrpSpPr/>
          <p:nvPr/>
        </p:nvGrpSpPr>
        <p:grpSpPr>
          <a:xfrm>
            <a:off x="-4860371" y="9791864"/>
            <a:ext cx="7788442" cy="990272"/>
            <a:chOff x="0" y="0"/>
            <a:chExt cx="5136921" cy="653141"/>
          </a:xfrm>
        </p:grpSpPr>
        <p:sp>
          <p:nvSpPr>
            <p:cNvPr id="8" name="Freeform 8"/>
            <p:cNvSpPr/>
            <p:nvPr/>
          </p:nvSpPr>
          <p:spPr>
            <a:xfrm>
              <a:off x="0" y="0"/>
              <a:ext cx="5136921" cy="653141"/>
            </a:xfrm>
            <a:custGeom>
              <a:avLst/>
              <a:gdLst/>
              <a:ahLst/>
              <a:cxnLst/>
              <a:rect l="l" t="t" r="r" b="b"/>
              <a:pathLst>
                <a:path w="5136921" h="653141">
                  <a:moveTo>
                    <a:pt x="4933721" y="0"/>
                  </a:moveTo>
                  <a:lnTo>
                    <a:pt x="0" y="0"/>
                  </a:lnTo>
                  <a:lnTo>
                    <a:pt x="0" y="653141"/>
                  </a:lnTo>
                  <a:lnTo>
                    <a:pt x="4933721" y="653141"/>
                  </a:lnTo>
                  <a:lnTo>
                    <a:pt x="5136921" y="326570"/>
                  </a:lnTo>
                  <a:lnTo>
                    <a:pt x="4933721" y="0"/>
                  </a:lnTo>
                  <a:close/>
                </a:path>
              </a:pathLst>
            </a:custGeom>
            <a:solidFill>
              <a:srgbClr val="2B485F"/>
            </a:solidFill>
          </p:spPr>
        </p:sp>
        <p:sp>
          <p:nvSpPr>
            <p:cNvPr id="9" name="TextBox 9"/>
            <p:cNvSpPr txBox="1"/>
            <p:nvPr/>
          </p:nvSpPr>
          <p:spPr>
            <a:xfrm>
              <a:off x="0" y="-38100"/>
              <a:ext cx="5022621" cy="691241"/>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10" name="Group 10"/>
          <p:cNvGrpSpPr/>
          <p:nvPr/>
        </p:nvGrpSpPr>
        <p:grpSpPr>
          <a:xfrm rot="-5400000">
            <a:off x="16794749" y="10088062"/>
            <a:ext cx="2348007" cy="990272"/>
            <a:chOff x="0" y="0"/>
            <a:chExt cx="1548645" cy="653141"/>
          </a:xfrm>
        </p:grpSpPr>
        <p:sp>
          <p:nvSpPr>
            <p:cNvPr id="11" name="Freeform 11"/>
            <p:cNvSpPr/>
            <p:nvPr/>
          </p:nvSpPr>
          <p:spPr>
            <a:xfrm>
              <a:off x="0" y="0"/>
              <a:ext cx="1548645" cy="653141"/>
            </a:xfrm>
            <a:custGeom>
              <a:avLst/>
              <a:gdLst/>
              <a:ahLst/>
              <a:cxnLst/>
              <a:rect l="l" t="t" r="r" b="b"/>
              <a:pathLst>
                <a:path w="1548645" h="653141">
                  <a:moveTo>
                    <a:pt x="1345445" y="0"/>
                  </a:moveTo>
                  <a:lnTo>
                    <a:pt x="0" y="0"/>
                  </a:lnTo>
                  <a:lnTo>
                    <a:pt x="0" y="653141"/>
                  </a:lnTo>
                  <a:lnTo>
                    <a:pt x="1345445" y="653141"/>
                  </a:lnTo>
                  <a:lnTo>
                    <a:pt x="1548645" y="326570"/>
                  </a:lnTo>
                  <a:lnTo>
                    <a:pt x="1345445" y="0"/>
                  </a:lnTo>
                  <a:close/>
                </a:path>
              </a:pathLst>
            </a:custGeom>
            <a:solidFill>
              <a:srgbClr val="2B485F"/>
            </a:solidFill>
          </p:spPr>
        </p:sp>
        <p:sp>
          <p:nvSpPr>
            <p:cNvPr id="12" name="TextBox 12"/>
            <p:cNvSpPr txBox="1"/>
            <p:nvPr/>
          </p:nvSpPr>
          <p:spPr>
            <a:xfrm>
              <a:off x="0" y="-38100"/>
              <a:ext cx="1434345" cy="691241"/>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13" name="TextBox 13"/>
          <p:cNvSpPr txBox="1"/>
          <p:nvPr/>
        </p:nvSpPr>
        <p:spPr>
          <a:xfrm>
            <a:off x="362965" y="1812936"/>
            <a:ext cx="17685407" cy="1189990"/>
          </a:xfrm>
          <a:prstGeom prst="rect">
            <a:avLst/>
          </a:prstGeom>
        </p:spPr>
        <p:txBody>
          <a:bodyPr lIns="0" tIns="0" rIns="0" bIns="0" rtlCol="0" anchor="t">
            <a:spAutoFit/>
          </a:bodyPr>
          <a:lstStyle/>
          <a:p>
            <a:pPr algn="ctr">
              <a:lnSpc>
                <a:spcPts val="4759"/>
              </a:lnSpc>
              <a:spcBef>
                <a:spcPct val="0"/>
              </a:spcBef>
            </a:pPr>
            <a:r>
              <a:rPr lang="en-US" sz="3399" b="1" dirty="0" err="1">
                <a:solidFill>
                  <a:srgbClr val="2B485F"/>
                </a:solidFill>
                <a:latin typeface="Times New Roman" panose="02020603050405020304" pitchFamily="18" charset="0"/>
                <a:ea typeface="Inter Bold"/>
                <a:cs typeface="Times New Roman" panose="02020603050405020304" pitchFamily="18" charset="0"/>
                <a:sym typeface="Inter Bold"/>
              </a:rPr>
              <a:t>Quặng</a:t>
            </a:r>
            <a:r>
              <a:rPr lang="en-US" sz="3399"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3399" b="1" dirty="0" err="1">
                <a:solidFill>
                  <a:srgbClr val="2B485F"/>
                </a:solidFill>
                <a:latin typeface="Times New Roman" panose="02020603050405020304" pitchFamily="18" charset="0"/>
                <a:ea typeface="Inter Bold"/>
                <a:cs typeface="Times New Roman" panose="02020603050405020304" pitchFamily="18" charset="0"/>
                <a:sym typeface="Inter Bold"/>
              </a:rPr>
              <a:t>đất</a:t>
            </a:r>
            <a:r>
              <a:rPr lang="en-US" sz="3399"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3399" b="1" dirty="0" err="1">
                <a:solidFill>
                  <a:srgbClr val="2B485F"/>
                </a:solidFill>
                <a:latin typeface="Times New Roman" panose="02020603050405020304" pitchFamily="18" charset="0"/>
                <a:ea typeface="Inter Bold"/>
                <a:cs typeface="Times New Roman" panose="02020603050405020304" pitchFamily="18" charset="0"/>
                <a:sym typeface="Inter Bold"/>
              </a:rPr>
              <a:t>hiếm</a:t>
            </a:r>
            <a:r>
              <a:rPr lang="en-US" sz="3399"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3399" b="1" dirty="0" err="1">
                <a:solidFill>
                  <a:srgbClr val="2B485F"/>
                </a:solidFill>
                <a:latin typeface="Times New Roman" panose="02020603050405020304" pitchFamily="18" charset="0"/>
                <a:ea typeface="Inter Bold"/>
                <a:cs typeface="Times New Roman" panose="02020603050405020304" pitchFamily="18" charset="0"/>
                <a:sym typeface="Inter Bold"/>
              </a:rPr>
              <a:t>Đông</a:t>
            </a:r>
            <a:r>
              <a:rPr lang="en-US" sz="3399" b="1" dirty="0">
                <a:solidFill>
                  <a:srgbClr val="2B485F"/>
                </a:solidFill>
                <a:latin typeface="Times New Roman" panose="02020603050405020304" pitchFamily="18" charset="0"/>
                <a:ea typeface="Inter Bold"/>
                <a:cs typeface="Times New Roman" panose="02020603050405020304" pitchFamily="18" charset="0"/>
                <a:sym typeface="Inter Bold"/>
              </a:rPr>
              <a:t> Pao </a:t>
            </a:r>
            <a:r>
              <a:rPr lang="en-US" sz="3399" b="1" dirty="0" err="1">
                <a:solidFill>
                  <a:srgbClr val="2B485F"/>
                </a:solidFill>
                <a:latin typeface="Times New Roman" panose="02020603050405020304" pitchFamily="18" charset="0"/>
                <a:ea typeface="Inter Bold"/>
                <a:cs typeface="Times New Roman" panose="02020603050405020304" pitchFamily="18" charset="0"/>
                <a:sym typeface="Inter Bold"/>
              </a:rPr>
              <a:t>được</a:t>
            </a:r>
            <a:r>
              <a:rPr lang="en-US" sz="3399"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3399" b="1" dirty="0" err="1">
                <a:solidFill>
                  <a:srgbClr val="2B485F"/>
                </a:solidFill>
                <a:latin typeface="Times New Roman" panose="02020603050405020304" pitchFamily="18" charset="0"/>
                <a:ea typeface="Inter Bold"/>
                <a:cs typeface="Times New Roman" panose="02020603050405020304" pitchFamily="18" charset="0"/>
                <a:sym typeface="Inter Bold"/>
              </a:rPr>
              <a:t>gửi</a:t>
            </a:r>
            <a:r>
              <a:rPr lang="en-US" sz="3399"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3399" b="1" dirty="0" err="1">
                <a:solidFill>
                  <a:srgbClr val="2B485F"/>
                </a:solidFill>
                <a:latin typeface="Times New Roman" panose="02020603050405020304" pitchFamily="18" charset="0"/>
                <a:ea typeface="Inter Bold"/>
                <a:cs typeface="Times New Roman" panose="02020603050405020304" pitchFamily="18" charset="0"/>
                <a:sym typeface="Inter Bold"/>
              </a:rPr>
              <a:t>đến</a:t>
            </a:r>
            <a:r>
              <a:rPr lang="en-US" sz="3399"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3399" b="1" dirty="0" err="1">
                <a:solidFill>
                  <a:srgbClr val="2B485F"/>
                </a:solidFill>
                <a:latin typeface="Times New Roman" panose="02020603050405020304" pitchFamily="18" charset="0"/>
                <a:ea typeface="Inter Bold"/>
                <a:cs typeface="Times New Roman" panose="02020603050405020304" pitchFamily="18" charset="0"/>
                <a:sym typeface="Inter Bold"/>
              </a:rPr>
              <a:t>Phòng</a:t>
            </a:r>
            <a:r>
              <a:rPr lang="en-US" sz="3399"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3399" b="1" dirty="0" err="1">
                <a:solidFill>
                  <a:srgbClr val="2B485F"/>
                </a:solidFill>
                <a:latin typeface="Times New Roman" panose="02020603050405020304" pitchFamily="18" charset="0"/>
                <a:ea typeface="Inter Bold"/>
                <a:cs typeface="Times New Roman" panose="02020603050405020304" pitchFamily="18" charset="0"/>
                <a:sym typeface="Inter Bold"/>
              </a:rPr>
              <a:t>thí</a:t>
            </a:r>
            <a:r>
              <a:rPr lang="en-US" sz="3399"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3399" b="1" dirty="0" err="1">
                <a:solidFill>
                  <a:srgbClr val="2B485F"/>
                </a:solidFill>
                <a:latin typeface="Times New Roman" panose="02020603050405020304" pitchFamily="18" charset="0"/>
                <a:ea typeface="Inter Bold"/>
                <a:cs typeface="Times New Roman" panose="02020603050405020304" pitchFamily="18" charset="0"/>
                <a:sym typeface="Inter Bold"/>
              </a:rPr>
              <a:t>nghiệm</a:t>
            </a:r>
            <a:r>
              <a:rPr lang="en-US" sz="3399"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3399" b="1" dirty="0" err="1">
                <a:solidFill>
                  <a:srgbClr val="2B485F"/>
                </a:solidFill>
                <a:latin typeface="Times New Roman" panose="02020603050405020304" pitchFamily="18" charset="0"/>
                <a:ea typeface="Inter Bold"/>
                <a:cs typeface="Times New Roman" panose="02020603050405020304" pitchFamily="18" charset="0"/>
                <a:sym typeface="Inter Bold"/>
              </a:rPr>
              <a:t>nghiên</a:t>
            </a:r>
            <a:r>
              <a:rPr lang="en-US" sz="3399"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3399" b="1" dirty="0" err="1">
                <a:solidFill>
                  <a:srgbClr val="2B485F"/>
                </a:solidFill>
                <a:latin typeface="Times New Roman" panose="02020603050405020304" pitchFamily="18" charset="0"/>
                <a:ea typeface="Inter Bold"/>
                <a:cs typeface="Times New Roman" panose="02020603050405020304" pitchFamily="18" charset="0"/>
                <a:sym typeface="Inter Bold"/>
              </a:rPr>
              <a:t>cứu</a:t>
            </a:r>
            <a:r>
              <a:rPr lang="en-US" sz="3399" b="1" dirty="0">
                <a:solidFill>
                  <a:srgbClr val="2B485F"/>
                </a:solidFill>
                <a:latin typeface="Times New Roman" panose="02020603050405020304" pitchFamily="18" charset="0"/>
                <a:ea typeface="Inter Bold"/>
                <a:cs typeface="Times New Roman" panose="02020603050405020304" pitchFamily="18" charset="0"/>
                <a:sym typeface="Inter Bold"/>
              </a:rPr>
              <a:t> Lakefield ở Ontario, Canada [1]</a:t>
            </a:r>
          </a:p>
        </p:txBody>
      </p:sp>
      <p:sp>
        <p:nvSpPr>
          <p:cNvPr id="14" name="TextBox 14"/>
          <p:cNvSpPr txBox="1"/>
          <p:nvPr/>
        </p:nvSpPr>
        <p:spPr>
          <a:xfrm>
            <a:off x="13776197" y="3398094"/>
            <a:ext cx="3477167" cy="1161344"/>
          </a:xfrm>
          <a:prstGeom prst="rect">
            <a:avLst/>
          </a:prstGeom>
        </p:spPr>
        <p:txBody>
          <a:bodyPr wrap="square" lIns="0" tIns="0" rIns="0" bIns="0" rtlCol="0" anchor="t">
            <a:spAutoFit/>
          </a:bodyPr>
          <a:lstStyle/>
          <a:p>
            <a:pPr algn="ctr">
              <a:lnSpc>
                <a:spcPts val="4759"/>
              </a:lnSpc>
              <a:spcBef>
                <a:spcPct val="0"/>
              </a:spcBef>
            </a:pPr>
            <a:r>
              <a:rPr lang="en-US" sz="2800" b="1" i="1" dirty="0" err="1">
                <a:solidFill>
                  <a:srgbClr val="000000"/>
                </a:solidFill>
                <a:latin typeface="Times New Roman" panose="02020603050405020304" pitchFamily="18" charset="0"/>
                <a:ea typeface="Inter Italics"/>
                <a:cs typeface="Times New Roman" panose="02020603050405020304" pitchFamily="18" charset="0"/>
                <a:sym typeface="Inter Italics"/>
              </a:rPr>
              <a:t>Tuyển</a:t>
            </a:r>
            <a:r>
              <a:rPr lang="en-US" sz="2800" b="1" i="1" dirty="0">
                <a:solidFill>
                  <a:srgbClr val="000000"/>
                </a:solidFill>
                <a:latin typeface="Times New Roman" panose="02020603050405020304" pitchFamily="18" charset="0"/>
                <a:ea typeface="Inter Italics"/>
                <a:cs typeface="Times New Roman" panose="02020603050405020304" pitchFamily="18" charset="0"/>
                <a:sym typeface="Inter Italics"/>
              </a:rPr>
              <a:t> </a:t>
            </a:r>
            <a:r>
              <a:rPr lang="en-US" sz="2800" b="1" i="1" dirty="0" err="1">
                <a:solidFill>
                  <a:srgbClr val="000000"/>
                </a:solidFill>
                <a:latin typeface="Times New Roman" panose="02020603050405020304" pitchFamily="18" charset="0"/>
                <a:ea typeface="Inter Italics"/>
                <a:cs typeface="Times New Roman" panose="02020603050405020304" pitchFamily="18" charset="0"/>
                <a:sym typeface="Inter Italics"/>
              </a:rPr>
              <a:t>nổi</a:t>
            </a:r>
            <a:r>
              <a:rPr lang="en-US" sz="2800" b="1" i="1" dirty="0">
                <a:solidFill>
                  <a:srgbClr val="000000"/>
                </a:solidFill>
                <a:latin typeface="Times New Roman" panose="02020603050405020304" pitchFamily="18" charset="0"/>
                <a:ea typeface="Inter Italics"/>
                <a:cs typeface="Times New Roman" panose="02020603050405020304" pitchFamily="18" charset="0"/>
                <a:sym typeface="Inter Italics"/>
              </a:rPr>
              <a:t> </a:t>
            </a:r>
            <a:r>
              <a:rPr lang="en-US" sz="2800" b="1" i="1" dirty="0" err="1">
                <a:solidFill>
                  <a:srgbClr val="000000"/>
                </a:solidFill>
                <a:latin typeface="Times New Roman" panose="02020603050405020304" pitchFamily="18" charset="0"/>
                <a:ea typeface="Inter Italics"/>
                <a:cs typeface="Times New Roman" panose="02020603050405020304" pitchFamily="18" charset="0"/>
                <a:sym typeface="Inter Italics"/>
              </a:rPr>
              <a:t>chọn</a:t>
            </a:r>
            <a:r>
              <a:rPr lang="en-US" sz="2800" b="1" i="1" dirty="0">
                <a:solidFill>
                  <a:srgbClr val="000000"/>
                </a:solidFill>
                <a:latin typeface="Times New Roman" panose="02020603050405020304" pitchFamily="18" charset="0"/>
                <a:ea typeface="Inter Italics"/>
                <a:cs typeface="Times New Roman" panose="02020603050405020304" pitchFamily="18" charset="0"/>
                <a:sym typeface="Inter Italics"/>
              </a:rPr>
              <a:t> </a:t>
            </a:r>
            <a:r>
              <a:rPr lang="en-US" sz="2800" b="1" i="1" dirty="0" err="1">
                <a:solidFill>
                  <a:srgbClr val="000000"/>
                </a:solidFill>
                <a:latin typeface="Times New Roman" panose="02020603050405020304" pitchFamily="18" charset="0"/>
                <a:ea typeface="Inter Italics"/>
                <a:cs typeface="Times New Roman" panose="02020603050405020304" pitchFamily="18" charset="0"/>
                <a:sym typeface="Inter Italics"/>
              </a:rPr>
              <a:t>riêng</a:t>
            </a:r>
            <a:r>
              <a:rPr lang="en-US" sz="2800" b="1" i="1" dirty="0">
                <a:solidFill>
                  <a:srgbClr val="000000"/>
                </a:solidFill>
                <a:latin typeface="Times New Roman" panose="02020603050405020304" pitchFamily="18" charset="0"/>
                <a:ea typeface="Inter Italics"/>
                <a:cs typeface="Times New Roman" panose="02020603050405020304" pitchFamily="18" charset="0"/>
                <a:sym typeface="Inter Italics"/>
              </a:rPr>
              <a:t> BaSO</a:t>
            </a:r>
            <a:r>
              <a:rPr lang="en-US" sz="2800" b="1" i="1" baseline="-25000" dirty="0">
                <a:solidFill>
                  <a:srgbClr val="000000"/>
                </a:solidFill>
                <a:latin typeface="Times New Roman" panose="02020603050405020304" pitchFamily="18" charset="0"/>
                <a:ea typeface="Inter Italics"/>
                <a:cs typeface="Times New Roman" panose="02020603050405020304" pitchFamily="18" charset="0"/>
                <a:sym typeface="Inter Italics"/>
              </a:rPr>
              <a:t>4</a:t>
            </a:r>
            <a:r>
              <a:rPr lang="en-US" sz="2800" b="1" i="1" dirty="0">
                <a:solidFill>
                  <a:srgbClr val="000000"/>
                </a:solidFill>
                <a:latin typeface="Times New Roman" panose="02020603050405020304" pitchFamily="18" charset="0"/>
                <a:ea typeface="Inter Italics"/>
                <a:cs typeface="Times New Roman" panose="02020603050405020304" pitchFamily="18" charset="0"/>
                <a:sym typeface="Inter Italics"/>
              </a:rPr>
              <a:t> -CaF</a:t>
            </a:r>
            <a:r>
              <a:rPr lang="en-US" sz="2800" b="1" i="1" baseline="-25000" dirty="0">
                <a:solidFill>
                  <a:srgbClr val="000000"/>
                </a:solidFill>
                <a:latin typeface="Times New Roman" panose="02020603050405020304" pitchFamily="18" charset="0"/>
                <a:ea typeface="Inter Italics"/>
                <a:cs typeface="Times New Roman" panose="02020603050405020304" pitchFamily="18" charset="0"/>
                <a:sym typeface="Inter Italics"/>
              </a:rPr>
              <a:t>2</a:t>
            </a:r>
            <a:r>
              <a:rPr lang="en-US" sz="2800" b="1" i="1" dirty="0">
                <a:solidFill>
                  <a:srgbClr val="000000"/>
                </a:solidFill>
                <a:latin typeface="Times New Roman" panose="02020603050405020304" pitchFamily="18" charset="0"/>
                <a:ea typeface="Inter Italics"/>
                <a:cs typeface="Times New Roman" panose="02020603050405020304" pitchFamily="18" charset="0"/>
                <a:sym typeface="Inter Italics"/>
              </a:rPr>
              <a:t> - REO</a:t>
            </a:r>
          </a:p>
        </p:txBody>
      </p:sp>
      <p:sp>
        <p:nvSpPr>
          <p:cNvPr id="15" name="AutoShape 15"/>
          <p:cNvSpPr/>
          <p:nvPr/>
        </p:nvSpPr>
        <p:spPr>
          <a:xfrm>
            <a:off x="1284738" y="4783347"/>
            <a:ext cx="3477166" cy="0"/>
          </a:xfrm>
          <a:prstGeom prst="line">
            <a:avLst/>
          </a:prstGeom>
          <a:ln w="142875" cap="flat">
            <a:solidFill>
              <a:srgbClr val="2B485F"/>
            </a:solidFill>
            <a:prstDash val="solid"/>
            <a:headEnd type="none" w="sm" len="sm"/>
            <a:tailEnd type="none" w="sm" len="sm"/>
          </a:ln>
        </p:spPr>
      </p:sp>
      <p:sp>
        <p:nvSpPr>
          <p:cNvPr id="16" name="AutoShape 16"/>
          <p:cNvSpPr/>
          <p:nvPr/>
        </p:nvSpPr>
        <p:spPr>
          <a:xfrm>
            <a:off x="7358078" y="4783347"/>
            <a:ext cx="3477166" cy="0"/>
          </a:xfrm>
          <a:prstGeom prst="line">
            <a:avLst/>
          </a:prstGeom>
          <a:ln w="142875" cap="flat">
            <a:solidFill>
              <a:srgbClr val="2B485F"/>
            </a:solidFill>
            <a:prstDash val="solid"/>
            <a:headEnd type="none" w="sm" len="sm"/>
            <a:tailEnd type="none" w="sm" len="sm"/>
          </a:ln>
        </p:spPr>
      </p:sp>
      <p:sp>
        <p:nvSpPr>
          <p:cNvPr id="17" name="AutoShape 17"/>
          <p:cNvSpPr/>
          <p:nvPr/>
        </p:nvSpPr>
        <p:spPr>
          <a:xfrm>
            <a:off x="13776198" y="4711909"/>
            <a:ext cx="3477166" cy="0"/>
          </a:xfrm>
          <a:prstGeom prst="line">
            <a:avLst/>
          </a:prstGeom>
          <a:ln w="142875" cap="flat">
            <a:solidFill>
              <a:srgbClr val="2B485F"/>
            </a:solidFill>
            <a:prstDash val="solid"/>
            <a:headEnd type="none" w="sm" len="sm"/>
            <a:tailEnd type="none" w="sm" len="sm"/>
          </a:ln>
        </p:spPr>
      </p:sp>
      <p:pic>
        <p:nvPicPr>
          <p:cNvPr id="18" name="Picture 17" descr="Logo&#10;&#10;Description automatically generated">
            <a:extLst>
              <a:ext uri="{FF2B5EF4-FFF2-40B4-BE49-F238E27FC236}">
                <a16:creationId xmlns:a16="http://schemas.microsoft.com/office/drawing/2014/main" id="{64B7FDBD-45DF-4DB4-AD02-32570FE1D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52432" y="6850"/>
            <a:ext cx="1635568" cy="163556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1F06571-DFB8-40B1-A0EE-59D1AB2D43AD}"/>
              </a:ext>
            </a:extLst>
          </p:cNvPr>
          <p:cNvGraphicFramePr>
            <a:graphicFrameLocks/>
          </p:cNvGraphicFramePr>
          <p:nvPr>
            <p:extLst>
              <p:ext uri="{D42A27DB-BD31-4B8C-83A1-F6EECF244321}">
                <p14:modId xmlns:p14="http://schemas.microsoft.com/office/powerpoint/2010/main" val="3045525719"/>
              </p:ext>
            </p:extLst>
          </p:nvPr>
        </p:nvGraphicFramePr>
        <p:xfrm>
          <a:off x="76200" y="0"/>
          <a:ext cx="18211799" cy="10287000"/>
        </p:xfrm>
        <a:graphic>
          <a:graphicData uri="http://schemas.openxmlformats.org/drawingml/2006/table">
            <a:tbl>
              <a:tblPr firstRow="1" bandRow="1">
                <a:tableStyleId>{5C22544A-7EE6-4342-B048-85BDC9FD1C3A}</a:tableStyleId>
              </a:tblPr>
              <a:tblGrid>
                <a:gridCol w="4536273">
                  <a:extLst>
                    <a:ext uri="{9D8B030D-6E8A-4147-A177-3AD203B41FA5}">
                      <a16:colId xmlns:a16="http://schemas.microsoft.com/office/drawing/2014/main" val="3965020020"/>
                    </a:ext>
                  </a:extLst>
                </a:gridCol>
                <a:gridCol w="2045770">
                  <a:extLst>
                    <a:ext uri="{9D8B030D-6E8A-4147-A177-3AD203B41FA5}">
                      <a16:colId xmlns:a16="http://schemas.microsoft.com/office/drawing/2014/main" val="1110650217"/>
                    </a:ext>
                  </a:extLst>
                </a:gridCol>
                <a:gridCol w="1601037">
                  <a:extLst>
                    <a:ext uri="{9D8B030D-6E8A-4147-A177-3AD203B41FA5}">
                      <a16:colId xmlns:a16="http://schemas.microsoft.com/office/drawing/2014/main" val="175180802"/>
                    </a:ext>
                  </a:extLst>
                </a:gridCol>
                <a:gridCol w="2201425">
                  <a:extLst>
                    <a:ext uri="{9D8B030D-6E8A-4147-A177-3AD203B41FA5}">
                      <a16:colId xmlns:a16="http://schemas.microsoft.com/office/drawing/2014/main" val="4248127791"/>
                    </a:ext>
                  </a:extLst>
                </a:gridCol>
                <a:gridCol w="2068005">
                  <a:extLst>
                    <a:ext uri="{9D8B030D-6E8A-4147-A177-3AD203B41FA5}">
                      <a16:colId xmlns:a16="http://schemas.microsoft.com/office/drawing/2014/main" val="2804549147"/>
                    </a:ext>
                  </a:extLst>
                </a:gridCol>
                <a:gridCol w="1867877">
                  <a:extLst>
                    <a:ext uri="{9D8B030D-6E8A-4147-A177-3AD203B41FA5}">
                      <a16:colId xmlns:a16="http://schemas.microsoft.com/office/drawing/2014/main" val="2892298798"/>
                    </a:ext>
                  </a:extLst>
                </a:gridCol>
                <a:gridCol w="2045770">
                  <a:extLst>
                    <a:ext uri="{9D8B030D-6E8A-4147-A177-3AD203B41FA5}">
                      <a16:colId xmlns:a16="http://schemas.microsoft.com/office/drawing/2014/main" val="3484426461"/>
                    </a:ext>
                  </a:extLst>
                </a:gridCol>
                <a:gridCol w="1845642">
                  <a:extLst>
                    <a:ext uri="{9D8B030D-6E8A-4147-A177-3AD203B41FA5}">
                      <a16:colId xmlns:a16="http://schemas.microsoft.com/office/drawing/2014/main" val="1715332670"/>
                    </a:ext>
                  </a:extLst>
                </a:gridCol>
              </a:tblGrid>
              <a:tr h="1303354">
                <a:tc rowSpan="2">
                  <a:txBody>
                    <a:bodyPr/>
                    <a:lstStyle/>
                    <a:p>
                      <a:pPr algn="ct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2800" dirty="0">
                          <a:latin typeface="Times New Roman" panose="02020603050405020304" pitchFamily="18" charset="0"/>
                          <a:cs typeface="Times New Roman" panose="02020603050405020304" pitchFamily="18" charset="0"/>
                        </a:rPr>
                        <a:t>Thu </a:t>
                      </a:r>
                      <a:r>
                        <a:rPr lang="en-US" sz="2800" dirty="0" err="1">
                          <a:latin typeface="Times New Roman" panose="02020603050405020304" pitchFamily="18" charset="0"/>
                          <a:cs typeface="Times New Roman" panose="02020603050405020304" pitchFamily="18" charset="0"/>
                        </a:rPr>
                        <a:t>hoạch</a:t>
                      </a: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US" sz="2800" dirty="0" err="1">
                          <a:latin typeface="Times New Roman" panose="02020603050405020304" pitchFamily="18" charset="0"/>
                          <a:cs typeface="Times New Roman" panose="02020603050405020304" pitchFamily="18" charset="0"/>
                        </a:rPr>
                        <a:t>Hàm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c gridSpan="3">
                  <a:txBody>
                    <a:bodyPr/>
                    <a:lstStyle/>
                    <a:p>
                      <a:pPr algn="ct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389489268"/>
                  </a:ext>
                </a:extLst>
              </a:tr>
              <a:tr h="1303354">
                <a:tc vMerge="1">
                  <a:txBody>
                    <a:bodyPr/>
                    <a:lstStyle/>
                    <a:p>
                      <a:pPr algn="ctr"/>
                      <a:endParaRPr lang="en-US" dirty="0">
                        <a:latin typeface="Times New Roman" panose="02020603050405020304" pitchFamily="18" charset="0"/>
                        <a:cs typeface="Times New Roman" panose="02020603050405020304" pitchFamily="18" charset="0"/>
                      </a:endParaRPr>
                    </a:p>
                  </a:txBody>
                  <a:tcPr/>
                </a:tc>
                <a:tc vMerge="1">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sz="2800" b="1" dirty="0">
                          <a:solidFill>
                            <a:schemeClr val="bg1"/>
                          </a:solidFill>
                          <a:latin typeface="Times New Roman" panose="02020603050405020304" pitchFamily="18" charset="0"/>
                          <a:cs typeface="Times New Roman" panose="02020603050405020304" pitchFamily="18" charset="0"/>
                        </a:rPr>
                        <a:t>REO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chemeClr val="bg1"/>
                          </a:solidFill>
                          <a:latin typeface="Times New Roman" panose="02020603050405020304" pitchFamily="18" charset="0"/>
                          <a:cs typeface="Times New Roman" panose="02020603050405020304" pitchFamily="18" charset="0"/>
                        </a:rPr>
                        <a:t>BaSO</a:t>
                      </a:r>
                      <a:r>
                        <a:rPr lang="en-US" sz="2800" b="1" baseline="-25000" dirty="0">
                          <a:solidFill>
                            <a:schemeClr val="bg1"/>
                          </a:solidFill>
                          <a:latin typeface="Times New Roman" panose="02020603050405020304" pitchFamily="18" charset="0"/>
                          <a:cs typeface="Times New Roman" panose="02020603050405020304" pitchFamily="18"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chemeClr val="bg1"/>
                          </a:solidFill>
                          <a:latin typeface="Times New Roman" panose="02020603050405020304" pitchFamily="18" charset="0"/>
                          <a:cs typeface="Times New Roman" panose="02020603050405020304" pitchFamily="18" charset="0"/>
                        </a:rPr>
                        <a:t>CaF</a:t>
                      </a:r>
                      <a:r>
                        <a:rPr lang="en-US" sz="2800" b="1" baseline="-25000" dirty="0">
                          <a:solidFill>
                            <a:schemeClr val="bg1"/>
                          </a:solidFill>
                          <a:latin typeface="Times New Roman" panose="02020603050405020304" pitchFamily="18" charset="0"/>
                          <a:cs typeface="Times New Roman" panose="020206030504050203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chemeClr val="bg1"/>
                          </a:solidFill>
                          <a:latin typeface="Times New Roman" panose="02020603050405020304" pitchFamily="18" charset="0"/>
                          <a:cs typeface="Times New Roman" panose="02020603050405020304" pitchFamily="18" charset="0"/>
                        </a:rPr>
                        <a:t>REO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chemeClr val="bg1"/>
                          </a:solidFill>
                          <a:latin typeface="Times New Roman" panose="02020603050405020304" pitchFamily="18" charset="0"/>
                          <a:cs typeface="Times New Roman" panose="02020603050405020304" pitchFamily="18" charset="0"/>
                        </a:rPr>
                        <a:t>BaSO</a:t>
                      </a:r>
                      <a:r>
                        <a:rPr lang="en-US" sz="2800" b="1" baseline="-25000" dirty="0">
                          <a:solidFill>
                            <a:schemeClr val="bg1"/>
                          </a:solidFill>
                          <a:latin typeface="Times New Roman" panose="02020603050405020304" pitchFamily="18" charset="0"/>
                          <a:cs typeface="Times New Roman" panose="02020603050405020304" pitchFamily="18"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chemeClr val="bg1"/>
                          </a:solidFill>
                          <a:latin typeface="Times New Roman" panose="02020603050405020304" pitchFamily="18" charset="0"/>
                          <a:cs typeface="Times New Roman" panose="02020603050405020304" pitchFamily="18" charset="0"/>
                        </a:rPr>
                        <a:t>CaF</a:t>
                      </a:r>
                      <a:r>
                        <a:rPr lang="en-US" sz="2800" b="1" baseline="-25000" dirty="0">
                          <a:solidFill>
                            <a:schemeClr val="bg1"/>
                          </a:solidFill>
                          <a:latin typeface="Times New Roman" panose="02020603050405020304" pitchFamily="18" charset="0"/>
                          <a:cs typeface="Times New Roman" panose="020206030504050203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834110"/>
                  </a:ext>
                </a:extLst>
              </a:tr>
              <a:tr h="1622168">
                <a:tc>
                  <a:txBody>
                    <a:bodyPr/>
                    <a:lstStyle/>
                    <a:p>
                      <a:pPr algn="just"/>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REO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33,63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6,76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38,60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45,4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21,20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49,10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248364313"/>
                  </a:ext>
                </a:extLst>
              </a:tr>
              <a:tr h="147712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REO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62,06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5,96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54,20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5,82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73,9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54,9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81,10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851314690"/>
                  </a:ext>
                </a:extLst>
              </a:tr>
              <a:tr h="1611666">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REO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87,89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5,58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58,60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5,03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98,0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84,2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99,4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175290434"/>
                  </a:ext>
                </a:extLst>
              </a:tr>
              <a:tr h="1665976">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đuôi</a:t>
                      </a:r>
                      <a:r>
                        <a:rPr lang="en-US" sz="2800" dirty="0">
                          <a:latin typeface="Times New Roman" panose="02020603050405020304" pitchFamily="18" charset="0"/>
                          <a:cs typeface="Times New Roman" panose="02020603050405020304" pitchFamily="18" charset="0"/>
                        </a:rPr>
                        <a:t> REO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12,11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0,81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0919339"/>
                  </a:ext>
                </a:extLst>
              </a:tr>
              <a:tr h="1303354">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61,20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imes New Roman" panose="02020603050405020304" pitchFamily="18" charset="0"/>
                          <a:cs typeface="Times New Roman" panose="02020603050405020304" pitchFamily="18" charset="0"/>
                        </a:rPr>
                        <a:t>4,45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94353924"/>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DE985F5-09D9-48E2-B693-BB358C91B114}"/>
              </a:ext>
            </a:extLst>
          </p:cNvPr>
          <p:cNvGraphicFramePr>
            <a:graphicFrameLocks/>
          </p:cNvGraphicFramePr>
          <p:nvPr>
            <p:extLst>
              <p:ext uri="{D42A27DB-BD31-4B8C-83A1-F6EECF244321}">
                <p14:modId xmlns:p14="http://schemas.microsoft.com/office/powerpoint/2010/main" val="1189162719"/>
              </p:ext>
            </p:extLst>
          </p:nvPr>
        </p:nvGraphicFramePr>
        <p:xfrm>
          <a:off x="5255" y="0"/>
          <a:ext cx="18282746" cy="10287002"/>
        </p:xfrm>
        <a:graphic>
          <a:graphicData uri="http://schemas.openxmlformats.org/drawingml/2006/table">
            <a:tbl>
              <a:tblPr firstRow="1" bandRow="1">
                <a:tableStyleId>{5C22544A-7EE6-4342-B048-85BDC9FD1C3A}</a:tableStyleId>
              </a:tblPr>
              <a:tblGrid>
                <a:gridCol w="4553944">
                  <a:extLst>
                    <a:ext uri="{9D8B030D-6E8A-4147-A177-3AD203B41FA5}">
                      <a16:colId xmlns:a16="http://schemas.microsoft.com/office/drawing/2014/main" val="3965020020"/>
                    </a:ext>
                  </a:extLst>
                </a:gridCol>
                <a:gridCol w="2053740">
                  <a:extLst>
                    <a:ext uri="{9D8B030D-6E8A-4147-A177-3AD203B41FA5}">
                      <a16:colId xmlns:a16="http://schemas.microsoft.com/office/drawing/2014/main" val="1110650217"/>
                    </a:ext>
                  </a:extLst>
                </a:gridCol>
                <a:gridCol w="1607274">
                  <a:extLst>
                    <a:ext uri="{9D8B030D-6E8A-4147-A177-3AD203B41FA5}">
                      <a16:colId xmlns:a16="http://schemas.microsoft.com/office/drawing/2014/main" val="175180802"/>
                    </a:ext>
                  </a:extLst>
                </a:gridCol>
                <a:gridCol w="2210002">
                  <a:extLst>
                    <a:ext uri="{9D8B030D-6E8A-4147-A177-3AD203B41FA5}">
                      <a16:colId xmlns:a16="http://schemas.microsoft.com/office/drawing/2014/main" val="4248127791"/>
                    </a:ext>
                  </a:extLst>
                </a:gridCol>
                <a:gridCol w="2076062">
                  <a:extLst>
                    <a:ext uri="{9D8B030D-6E8A-4147-A177-3AD203B41FA5}">
                      <a16:colId xmlns:a16="http://schemas.microsoft.com/office/drawing/2014/main" val="2804549147"/>
                    </a:ext>
                  </a:extLst>
                </a:gridCol>
                <a:gridCol w="1875154">
                  <a:extLst>
                    <a:ext uri="{9D8B030D-6E8A-4147-A177-3AD203B41FA5}">
                      <a16:colId xmlns:a16="http://schemas.microsoft.com/office/drawing/2014/main" val="2892298798"/>
                    </a:ext>
                  </a:extLst>
                </a:gridCol>
                <a:gridCol w="2053740">
                  <a:extLst>
                    <a:ext uri="{9D8B030D-6E8A-4147-A177-3AD203B41FA5}">
                      <a16:colId xmlns:a16="http://schemas.microsoft.com/office/drawing/2014/main" val="3484426461"/>
                    </a:ext>
                  </a:extLst>
                </a:gridCol>
                <a:gridCol w="1852830">
                  <a:extLst>
                    <a:ext uri="{9D8B030D-6E8A-4147-A177-3AD203B41FA5}">
                      <a16:colId xmlns:a16="http://schemas.microsoft.com/office/drawing/2014/main" val="1715332670"/>
                    </a:ext>
                  </a:extLst>
                </a:gridCol>
              </a:tblGrid>
              <a:tr h="981635">
                <a:tc rowSpan="2">
                  <a:txBody>
                    <a:bodyPr/>
                    <a:lstStyle/>
                    <a:p>
                      <a:pPr algn="ct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2800" dirty="0">
                          <a:latin typeface="Times New Roman" panose="02020603050405020304" pitchFamily="18" charset="0"/>
                          <a:cs typeface="Times New Roman" panose="02020603050405020304" pitchFamily="18" charset="0"/>
                        </a:rPr>
                        <a:t>Thu </a:t>
                      </a:r>
                      <a:r>
                        <a:rPr lang="en-US" sz="2800" dirty="0" err="1">
                          <a:latin typeface="Times New Roman" panose="02020603050405020304" pitchFamily="18" charset="0"/>
                          <a:cs typeface="Times New Roman" panose="02020603050405020304" pitchFamily="18" charset="0"/>
                        </a:rPr>
                        <a:t>hoạch</a:t>
                      </a: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US" sz="2800" dirty="0" err="1">
                          <a:latin typeface="Times New Roman" panose="02020603050405020304" pitchFamily="18" charset="0"/>
                          <a:cs typeface="Times New Roman" panose="02020603050405020304" pitchFamily="18" charset="0"/>
                        </a:rPr>
                        <a:t>Hàm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c gridSpan="3">
                  <a:txBody>
                    <a:bodyPr/>
                    <a:lstStyle/>
                    <a:p>
                      <a:pPr algn="ct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389489268"/>
                  </a:ext>
                </a:extLst>
              </a:tr>
              <a:tr h="981635">
                <a:tc vMerge="1">
                  <a:txBody>
                    <a:bodyPr/>
                    <a:lstStyle/>
                    <a:p>
                      <a:pPr algn="ctr"/>
                      <a:endParaRPr lang="en-US" dirty="0">
                        <a:latin typeface="Times New Roman" panose="02020603050405020304" pitchFamily="18" charset="0"/>
                        <a:cs typeface="Times New Roman" panose="02020603050405020304" pitchFamily="18" charset="0"/>
                      </a:endParaRPr>
                    </a:p>
                  </a:txBody>
                  <a:tcPr/>
                </a:tc>
                <a:tc vMerge="1">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sz="2800" b="1" dirty="0">
                          <a:solidFill>
                            <a:schemeClr val="bg1"/>
                          </a:solidFill>
                          <a:latin typeface="Times New Roman" panose="02020603050405020304" pitchFamily="18" charset="0"/>
                          <a:cs typeface="Times New Roman" panose="02020603050405020304" pitchFamily="18" charset="0"/>
                        </a:rPr>
                        <a:t>REO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chemeClr val="bg1"/>
                          </a:solidFill>
                          <a:latin typeface="Times New Roman" panose="02020603050405020304" pitchFamily="18" charset="0"/>
                          <a:cs typeface="Times New Roman" panose="02020603050405020304" pitchFamily="18" charset="0"/>
                        </a:rPr>
                        <a:t>BaSO</a:t>
                      </a:r>
                      <a:r>
                        <a:rPr lang="en-US" sz="2800" b="1" baseline="-25000" dirty="0">
                          <a:solidFill>
                            <a:schemeClr val="bg1"/>
                          </a:solidFill>
                          <a:latin typeface="Times New Roman" panose="02020603050405020304" pitchFamily="18" charset="0"/>
                          <a:cs typeface="Times New Roman" panose="02020603050405020304" pitchFamily="18"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chemeClr val="bg1"/>
                          </a:solidFill>
                          <a:latin typeface="Times New Roman" panose="02020603050405020304" pitchFamily="18" charset="0"/>
                          <a:cs typeface="Times New Roman" panose="02020603050405020304" pitchFamily="18" charset="0"/>
                        </a:rPr>
                        <a:t>CaF</a:t>
                      </a:r>
                      <a:r>
                        <a:rPr lang="en-US" sz="2800" b="1" baseline="-25000" dirty="0">
                          <a:solidFill>
                            <a:schemeClr val="bg1"/>
                          </a:solidFill>
                          <a:latin typeface="Times New Roman" panose="02020603050405020304" pitchFamily="18" charset="0"/>
                          <a:cs typeface="Times New Roman" panose="020206030504050203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chemeClr val="bg1"/>
                          </a:solidFill>
                          <a:latin typeface="Times New Roman" panose="02020603050405020304" pitchFamily="18" charset="0"/>
                          <a:cs typeface="Times New Roman" panose="02020603050405020304" pitchFamily="18" charset="0"/>
                        </a:rPr>
                        <a:t>REO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chemeClr val="bg1"/>
                          </a:solidFill>
                          <a:latin typeface="Times New Roman" panose="02020603050405020304" pitchFamily="18" charset="0"/>
                          <a:cs typeface="Times New Roman" panose="02020603050405020304" pitchFamily="18" charset="0"/>
                        </a:rPr>
                        <a:t>BaSO</a:t>
                      </a:r>
                      <a:r>
                        <a:rPr lang="en-US" sz="2800" b="1" baseline="-25000" dirty="0">
                          <a:solidFill>
                            <a:schemeClr val="bg1"/>
                          </a:solidFill>
                          <a:latin typeface="Times New Roman" panose="02020603050405020304" pitchFamily="18" charset="0"/>
                          <a:cs typeface="Times New Roman" panose="02020603050405020304" pitchFamily="18"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chemeClr val="bg1"/>
                          </a:solidFill>
                          <a:latin typeface="Times New Roman" panose="02020603050405020304" pitchFamily="18" charset="0"/>
                          <a:cs typeface="Times New Roman" panose="02020603050405020304" pitchFamily="18" charset="0"/>
                        </a:rPr>
                        <a:t>CaF</a:t>
                      </a:r>
                      <a:r>
                        <a:rPr lang="en-US" sz="2800" b="1" baseline="-25000" dirty="0">
                          <a:solidFill>
                            <a:schemeClr val="bg1"/>
                          </a:solidFill>
                          <a:latin typeface="Times New Roman" panose="02020603050405020304" pitchFamily="18" charset="0"/>
                          <a:cs typeface="Times New Roman" panose="020206030504050203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834110"/>
                  </a:ext>
                </a:extLst>
              </a:tr>
              <a:tr h="1048871">
                <a:tc>
                  <a:txBody>
                    <a:bodyPr/>
                    <a:lstStyle/>
                    <a:p>
                      <a:pPr algn="just"/>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CaF</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15,33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2,39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79,7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7,63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18,80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25,9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701436275"/>
                  </a:ext>
                </a:extLst>
              </a:tr>
              <a:tr h="1048871">
                <a:tc>
                  <a:txBody>
                    <a:bodyPr/>
                    <a:lstStyle/>
                    <a:p>
                      <a:pPr algn="just"/>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CaF</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16,94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2,61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79,3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7,24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2,07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27,2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777871701"/>
                  </a:ext>
                </a:extLst>
              </a:tr>
              <a:tr h="1048871">
                <a:tc>
                  <a:txBody>
                    <a:bodyPr/>
                    <a:lstStyle/>
                    <a:p>
                      <a:pPr algn="just"/>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Barit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55,54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86,2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3,29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74,0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40,5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861452321"/>
                  </a:ext>
                </a:extLst>
              </a:tr>
              <a:tr h="1048871">
                <a:tc>
                  <a:txBody>
                    <a:bodyPr/>
                    <a:lstStyle/>
                    <a:p>
                      <a:pPr algn="just"/>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Barit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58,64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2,14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82,89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3,61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19,70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74,9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47,0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248364313"/>
                  </a:ext>
                </a:extLst>
              </a:tr>
              <a:tr h="1048871">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REO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10,73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34,3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23,4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57,6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851314690"/>
                  </a:ext>
                </a:extLst>
              </a:tr>
              <a:tr h="1048871">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REO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13,42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30,9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8,41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175290434"/>
                  </a:ext>
                </a:extLst>
              </a:tr>
              <a:tr h="1048871">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đuôi</a:t>
                      </a:r>
                      <a:r>
                        <a:rPr lang="en-US" sz="2800" dirty="0">
                          <a:latin typeface="Times New Roman" panose="02020603050405020304" pitchFamily="18" charset="0"/>
                          <a:cs typeface="Times New Roman" panose="02020603050405020304" pitchFamily="18" charset="0"/>
                        </a:rPr>
                        <a:t> REO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11,0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4,89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0,35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0919339"/>
                  </a:ext>
                </a:extLst>
              </a:tr>
              <a:tr h="981635">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6,39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64,90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4,51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94353924"/>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AB70898-6C28-4092-B0CA-1C99859AA573}"/>
              </a:ext>
            </a:extLst>
          </p:cNvPr>
          <p:cNvGraphicFramePr>
            <a:graphicFrameLocks/>
          </p:cNvGraphicFramePr>
          <p:nvPr>
            <p:extLst>
              <p:ext uri="{D42A27DB-BD31-4B8C-83A1-F6EECF244321}">
                <p14:modId xmlns:p14="http://schemas.microsoft.com/office/powerpoint/2010/main" val="2841886622"/>
              </p:ext>
            </p:extLst>
          </p:nvPr>
        </p:nvGraphicFramePr>
        <p:xfrm>
          <a:off x="26276" y="6568"/>
          <a:ext cx="18261726" cy="10280431"/>
        </p:xfrm>
        <a:graphic>
          <a:graphicData uri="http://schemas.openxmlformats.org/drawingml/2006/table">
            <a:tbl>
              <a:tblPr firstRow="1" bandRow="1">
                <a:tableStyleId>{5C22544A-7EE6-4342-B048-85BDC9FD1C3A}</a:tableStyleId>
              </a:tblPr>
              <a:tblGrid>
                <a:gridCol w="4548708">
                  <a:extLst>
                    <a:ext uri="{9D8B030D-6E8A-4147-A177-3AD203B41FA5}">
                      <a16:colId xmlns:a16="http://schemas.microsoft.com/office/drawing/2014/main" val="3965020020"/>
                    </a:ext>
                  </a:extLst>
                </a:gridCol>
                <a:gridCol w="2051379">
                  <a:extLst>
                    <a:ext uri="{9D8B030D-6E8A-4147-A177-3AD203B41FA5}">
                      <a16:colId xmlns:a16="http://schemas.microsoft.com/office/drawing/2014/main" val="1110650217"/>
                    </a:ext>
                  </a:extLst>
                </a:gridCol>
                <a:gridCol w="1605426">
                  <a:extLst>
                    <a:ext uri="{9D8B030D-6E8A-4147-A177-3AD203B41FA5}">
                      <a16:colId xmlns:a16="http://schemas.microsoft.com/office/drawing/2014/main" val="175180802"/>
                    </a:ext>
                  </a:extLst>
                </a:gridCol>
                <a:gridCol w="2207461">
                  <a:extLst>
                    <a:ext uri="{9D8B030D-6E8A-4147-A177-3AD203B41FA5}">
                      <a16:colId xmlns:a16="http://schemas.microsoft.com/office/drawing/2014/main" val="4248127791"/>
                    </a:ext>
                  </a:extLst>
                </a:gridCol>
                <a:gridCol w="2073675">
                  <a:extLst>
                    <a:ext uri="{9D8B030D-6E8A-4147-A177-3AD203B41FA5}">
                      <a16:colId xmlns:a16="http://schemas.microsoft.com/office/drawing/2014/main" val="2804549147"/>
                    </a:ext>
                  </a:extLst>
                </a:gridCol>
                <a:gridCol w="1872998">
                  <a:extLst>
                    <a:ext uri="{9D8B030D-6E8A-4147-A177-3AD203B41FA5}">
                      <a16:colId xmlns:a16="http://schemas.microsoft.com/office/drawing/2014/main" val="2892298798"/>
                    </a:ext>
                  </a:extLst>
                </a:gridCol>
                <a:gridCol w="2051379">
                  <a:extLst>
                    <a:ext uri="{9D8B030D-6E8A-4147-A177-3AD203B41FA5}">
                      <a16:colId xmlns:a16="http://schemas.microsoft.com/office/drawing/2014/main" val="3484426461"/>
                    </a:ext>
                  </a:extLst>
                </a:gridCol>
                <a:gridCol w="1850700">
                  <a:extLst>
                    <a:ext uri="{9D8B030D-6E8A-4147-A177-3AD203B41FA5}">
                      <a16:colId xmlns:a16="http://schemas.microsoft.com/office/drawing/2014/main" val="1715332670"/>
                    </a:ext>
                  </a:extLst>
                </a:gridCol>
              </a:tblGrid>
              <a:tr h="981008">
                <a:tc rowSpan="2">
                  <a:txBody>
                    <a:bodyPr/>
                    <a:lstStyle/>
                    <a:p>
                      <a:pPr algn="ct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2800" dirty="0">
                          <a:latin typeface="Times New Roman" panose="02020603050405020304" pitchFamily="18" charset="0"/>
                          <a:cs typeface="Times New Roman" panose="02020603050405020304" pitchFamily="18" charset="0"/>
                        </a:rPr>
                        <a:t>Thu </a:t>
                      </a:r>
                      <a:r>
                        <a:rPr lang="en-US" sz="2800" dirty="0" err="1">
                          <a:latin typeface="Times New Roman" panose="02020603050405020304" pitchFamily="18" charset="0"/>
                          <a:cs typeface="Times New Roman" panose="02020603050405020304" pitchFamily="18" charset="0"/>
                        </a:rPr>
                        <a:t>hoạch</a:t>
                      </a: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US" sz="2800" dirty="0" err="1">
                          <a:latin typeface="Times New Roman" panose="02020603050405020304" pitchFamily="18" charset="0"/>
                          <a:cs typeface="Times New Roman" panose="02020603050405020304" pitchFamily="18" charset="0"/>
                        </a:rPr>
                        <a:t>Hàm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c gridSpan="3">
                  <a:txBody>
                    <a:bodyPr/>
                    <a:lstStyle/>
                    <a:p>
                      <a:pPr algn="ct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389489268"/>
                  </a:ext>
                </a:extLst>
              </a:tr>
              <a:tr h="981008">
                <a:tc vMerge="1">
                  <a:txBody>
                    <a:bodyPr/>
                    <a:lstStyle/>
                    <a:p>
                      <a:pPr algn="ctr"/>
                      <a:endParaRPr lang="en-US" dirty="0">
                        <a:latin typeface="Times New Roman" panose="02020603050405020304" pitchFamily="18" charset="0"/>
                        <a:cs typeface="Times New Roman" panose="02020603050405020304" pitchFamily="18" charset="0"/>
                      </a:endParaRPr>
                    </a:p>
                  </a:txBody>
                  <a:tcPr/>
                </a:tc>
                <a:tc vMerge="1">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sz="2800" b="1" dirty="0">
                          <a:solidFill>
                            <a:schemeClr val="bg1"/>
                          </a:solidFill>
                          <a:latin typeface="Times New Roman" panose="02020603050405020304" pitchFamily="18" charset="0"/>
                          <a:cs typeface="Times New Roman" panose="02020603050405020304" pitchFamily="18" charset="0"/>
                        </a:rPr>
                        <a:t>REO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chemeClr val="bg1"/>
                          </a:solidFill>
                          <a:latin typeface="Times New Roman" panose="02020603050405020304" pitchFamily="18" charset="0"/>
                          <a:cs typeface="Times New Roman" panose="02020603050405020304" pitchFamily="18" charset="0"/>
                        </a:rPr>
                        <a:t>BaSO</a:t>
                      </a:r>
                      <a:r>
                        <a:rPr lang="en-US" sz="2800" b="1" baseline="-25000" dirty="0">
                          <a:solidFill>
                            <a:schemeClr val="bg1"/>
                          </a:solidFill>
                          <a:latin typeface="Times New Roman" panose="02020603050405020304" pitchFamily="18" charset="0"/>
                          <a:cs typeface="Times New Roman" panose="02020603050405020304" pitchFamily="18"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chemeClr val="bg1"/>
                          </a:solidFill>
                          <a:latin typeface="Times New Roman" panose="02020603050405020304" pitchFamily="18" charset="0"/>
                          <a:cs typeface="Times New Roman" panose="02020603050405020304" pitchFamily="18" charset="0"/>
                        </a:rPr>
                        <a:t>CaF</a:t>
                      </a:r>
                      <a:r>
                        <a:rPr lang="en-US" sz="2800" b="1" baseline="-25000" dirty="0">
                          <a:solidFill>
                            <a:schemeClr val="bg1"/>
                          </a:solidFill>
                          <a:latin typeface="Times New Roman" panose="02020603050405020304" pitchFamily="18" charset="0"/>
                          <a:cs typeface="Times New Roman" panose="020206030504050203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chemeClr val="bg1"/>
                          </a:solidFill>
                          <a:latin typeface="Times New Roman" panose="02020603050405020304" pitchFamily="18" charset="0"/>
                          <a:cs typeface="Times New Roman" panose="02020603050405020304" pitchFamily="18" charset="0"/>
                        </a:rPr>
                        <a:t>REO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chemeClr val="bg1"/>
                          </a:solidFill>
                          <a:latin typeface="Times New Roman" panose="02020603050405020304" pitchFamily="18" charset="0"/>
                          <a:cs typeface="Times New Roman" panose="02020603050405020304" pitchFamily="18" charset="0"/>
                        </a:rPr>
                        <a:t>BaSO</a:t>
                      </a:r>
                      <a:r>
                        <a:rPr lang="en-US" sz="2800" b="1" baseline="-25000" dirty="0">
                          <a:solidFill>
                            <a:schemeClr val="bg1"/>
                          </a:solidFill>
                          <a:latin typeface="Times New Roman" panose="02020603050405020304" pitchFamily="18" charset="0"/>
                          <a:cs typeface="Times New Roman" panose="02020603050405020304" pitchFamily="18"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chemeClr val="bg1"/>
                          </a:solidFill>
                          <a:latin typeface="Times New Roman" panose="02020603050405020304" pitchFamily="18" charset="0"/>
                          <a:cs typeface="Times New Roman" panose="02020603050405020304" pitchFamily="18" charset="0"/>
                        </a:rPr>
                        <a:t>CaF</a:t>
                      </a:r>
                      <a:r>
                        <a:rPr lang="en-US" sz="2800" b="1" baseline="-25000" dirty="0">
                          <a:solidFill>
                            <a:schemeClr val="bg1"/>
                          </a:solidFill>
                          <a:latin typeface="Times New Roman" panose="02020603050405020304" pitchFamily="18" charset="0"/>
                          <a:cs typeface="Times New Roman" panose="020206030504050203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834110"/>
                  </a:ext>
                </a:extLst>
              </a:tr>
              <a:tr h="1048201">
                <a:tc>
                  <a:txBody>
                    <a:bodyPr/>
                    <a:lstStyle/>
                    <a:p>
                      <a:pPr algn="just"/>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Barit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58,7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0,55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97,1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0,06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85,2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701436275"/>
                  </a:ext>
                </a:extLst>
              </a:tr>
              <a:tr h="1048201">
                <a:tc>
                  <a:txBody>
                    <a:bodyPr/>
                    <a:lstStyle/>
                    <a:p>
                      <a:pPr algn="just"/>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Barit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62,88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0,82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96,2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0,09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90,4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777871701"/>
                  </a:ext>
                </a:extLst>
              </a:tr>
              <a:tr h="1048201">
                <a:tc>
                  <a:txBody>
                    <a:bodyPr/>
                    <a:lstStyle/>
                    <a:p>
                      <a:pPr algn="just"/>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CaF</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9,47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4,48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42,2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49,1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861452321"/>
                  </a:ext>
                </a:extLst>
              </a:tr>
              <a:tr h="1048201">
                <a:tc>
                  <a:txBody>
                    <a:bodyPr/>
                    <a:lstStyle/>
                    <a:p>
                      <a:pPr algn="just"/>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CaF</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10,96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5,57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41,7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53,8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248364313"/>
                  </a:ext>
                </a:extLst>
              </a:tr>
              <a:tr h="1048201">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REO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13,88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30,60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6,26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67,1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40,2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851314690"/>
                  </a:ext>
                </a:extLst>
              </a:tr>
              <a:tr h="1048201">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REO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19,5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9,01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4,69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76,9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42,4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175290434"/>
                  </a:ext>
                </a:extLst>
              </a:tr>
              <a:tr h="1048201">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đuôi</a:t>
                      </a:r>
                      <a:r>
                        <a:rPr lang="en-US" sz="2800" dirty="0">
                          <a:latin typeface="Times New Roman" panose="02020603050405020304" pitchFamily="18" charset="0"/>
                          <a:cs typeface="Times New Roman" panose="02020603050405020304" pitchFamily="18" charset="0"/>
                        </a:rPr>
                        <a:t> REO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6,66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4,97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0,41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0919339"/>
                  </a:ext>
                </a:extLst>
              </a:tr>
              <a:tr h="98100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6,33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66,9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latin typeface="Times New Roman" panose="02020603050405020304" pitchFamily="18" charset="0"/>
                          <a:cs typeface="Times New Roman" panose="02020603050405020304" pitchFamily="18"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94353924"/>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60371" y="9791864"/>
            <a:ext cx="7788442" cy="990272"/>
            <a:chOff x="0" y="0"/>
            <a:chExt cx="5136921" cy="653141"/>
          </a:xfrm>
        </p:grpSpPr>
        <p:sp>
          <p:nvSpPr>
            <p:cNvPr id="3" name="Freeform 3"/>
            <p:cNvSpPr/>
            <p:nvPr/>
          </p:nvSpPr>
          <p:spPr>
            <a:xfrm>
              <a:off x="0" y="0"/>
              <a:ext cx="5136921" cy="653141"/>
            </a:xfrm>
            <a:custGeom>
              <a:avLst/>
              <a:gdLst/>
              <a:ahLst/>
              <a:cxnLst/>
              <a:rect l="l" t="t" r="r" b="b"/>
              <a:pathLst>
                <a:path w="5136921" h="653141">
                  <a:moveTo>
                    <a:pt x="4933721" y="0"/>
                  </a:moveTo>
                  <a:lnTo>
                    <a:pt x="0" y="0"/>
                  </a:lnTo>
                  <a:lnTo>
                    <a:pt x="0" y="653141"/>
                  </a:lnTo>
                  <a:lnTo>
                    <a:pt x="4933721" y="653141"/>
                  </a:lnTo>
                  <a:lnTo>
                    <a:pt x="5136921" y="326570"/>
                  </a:lnTo>
                  <a:lnTo>
                    <a:pt x="4933721" y="0"/>
                  </a:lnTo>
                  <a:close/>
                </a:path>
              </a:pathLst>
            </a:custGeom>
            <a:solidFill>
              <a:srgbClr val="2B485F"/>
            </a:solidFill>
          </p:spPr>
        </p:sp>
        <p:sp>
          <p:nvSpPr>
            <p:cNvPr id="4" name="TextBox 4"/>
            <p:cNvSpPr txBox="1"/>
            <p:nvPr/>
          </p:nvSpPr>
          <p:spPr>
            <a:xfrm>
              <a:off x="0" y="-38100"/>
              <a:ext cx="5022621" cy="691241"/>
            </a:xfrm>
            <a:prstGeom prst="rect">
              <a:avLst/>
            </a:prstGeom>
          </p:spPr>
          <p:txBody>
            <a:bodyPr lIns="50800" tIns="50800" rIns="50800" bIns="50800" rtlCol="0" anchor="ctr"/>
            <a:lstStyle/>
            <a:p>
              <a:pPr algn="ctr">
                <a:lnSpc>
                  <a:spcPts val="2659"/>
                </a:lnSpc>
              </a:pPr>
              <a:endParaRPr sz="2800">
                <a:latin typeface="Times New Roman" panose="02020603050405020304" pitchFamily="18" charset="0"/>
                <a:cs typeface="Times New Roman" panose="02020603050405020304" pitchFamily="18" charset="0"/>
              </a:endParaRPr>
            </a:p>
          </p:txBody>
        </p:sp>
      </p:grpSp>
      <p:grpSp>
        <p:nvGrpSpPr>
          <p:cNvPr id="5" name="Group 5"/>
          <p:cNvGrpSpPr/>
          <p:nvPr/>
        </p:nvGrpSpPr>
        <p:grpSpPr>
          <a:xfrm rot="-5400000">
            <a:off x="16804274" y="9564187"/>
            <a:ext cx="2348007" cy="990272"/>
            <a:chOff x="0" y="0"/>
            <a:chExt cx="1548645" cy="653141"/>
          </a:xfrm>
        </p:grpSpPr>
        <p:sp>
          <p:nvSpPr>
            <p:cNvPr id="6" name="Freeform 6"/>
            <p:cNvSpPr/>
            <p:nvPr/>
          </p:nvSpPr>
          <p:spPr>
            <a:xfrm>
              <a:off x="0" y="0"/>
              <a:ext cx="1548645" cy="653141"/>
            </a:xfrm>
            <a:custGeom>
              <a:avLst/>
              <a:gdLst/>
              <a:ahLst/>
              <a:cxnLst/>
              <a:rect l="l" t="t" r="r" b="b"/>
              <a:pathLst>
                <a:path w="1548645" h="653141">
                  <a:moveTo>
                    <a:pt x="1345445" y="0"/>
                  </a:moveTo>
                  <a:lnTo>
                    <a:pt x="0" y="0"/>
                  </a:lnTo>
                  <a:lnTo>
                    <a:pt x="0" y="653141"/>
                  </a:lnTo>
                  <a:lnTo>
                    <a:pt x="1345445" y="653141"/>
                  </a:lnTo>
                  <a:lnTo>
                    <a:pt x="1548645" y="326570"/>
                  </a:lnTo>
                  <a:lnTo>
                    <a:pt x="1345445" y="0"/>
                  </a:lnTo>
                  <a:close/>
                </a:path>
              </a:pathLst>
            </a:custGeom>
            <a:solidFill>
              <a:srgbClr val="2B485F"/>
            </a:solidFill>
          </p:spPr>
        </p:sp>
        <p:sp>
          <p:nvSpPr>
            <p:cNvPr id="7" name="TextBox 7"/>
            <p:cNvSpPr txBox="1"/>
            <p:nvPr/>
          </p:nvSpPr>
          <p:spPr>
            <a:xfrm>
              <a:off x="0" y="-38100"/>
              <a:ext cx="1434345" cy="691241"/>
            </a:xfrm>
            <a:prstGeom prst="rect">
              <a:avLst/>
            </a:prstGeom>
          </p:spPr>
          <p:txBody>
            <a:bodyPr lIns="50800" tIns="50800" rIns="50800" bIns="50800" rtlCol="0" anchor="ctr"/>
            <a:lstStyle/>
            <a:p>
              <a:pPr algn="ctr">
                <a:lnSpc>
                  <a:spcPts val="2659"/>
                </a:lnSpc>
              </a:pPr>
              <a:endParaRPr sz="2800">
                <a:latin typeface="Times New Roman" panose="02020603050405020304" pitchFamily="18" charset="0"/>
                <a:cs typeface="Times New Roman" panose="02020603050405020304" pitchFamily="18" charset="0"/>
              </a:endParaRPr>
            </a:p>
          </p:txBody>
        </p:sp>
      </p:grpSp>
      <p:sp>
        <p:nvSpPr>
          <p:cNvPr id="8" name="TextBox 8"/>
          <p:cNvSpPr txBox="1"/>
          <p:nvPr/>
        </p:nvSpPr>
        <p:spPr>
          <a:xfrm>
            <a:off x="1295400" y="952500"/>
            <a:ext cx="15849600" cy="545790"/>
          </a:xfrm>
          <a:prstGeom prst="rect">
            <a:avLst/>
          </a:prstGeom>
        </p:spPr>
        <p:txBody>
          <a:bodyPr wrap="square" lIns="0" tIns="0" rIns="0" bIns="0" rtlCol="0" anchor="t">
            <a:spAutoFit/>
          </a:bodyPr>
          <a:lstStyle/>
          <a:p>
            <a:pPr algn="just">
              <a:lnSpc>
                <a:spcPts val="4759"/>
              </a:lnSpc>
              <a:spcBef>
                <a:spcPct val="0"/>
              </a:spcBef>
            </a:pPr>
            <a:r>
              <a:rPr lang="en-US" sz="2800" b="1" dirty="0" err="1">
                <a:solidFill>
                  <a:srgbClr val="2B485F"/>
                </a:solidFill>
                <a:latin typeface="Times New Roman" panose="02020603050405020304" pitchFamily="18" charset="0"/>
                <a:ea typeface="Inter Bold"/>
                <a:cs typeface="Times New Roman" panose="02020603050405020304" pitchFamily="18" charset="0"/>
                <a:sym typeface="Inter Bold"/>
              </a:rPr>
              <a:t>Quặng</a:t>
            </a:r>
            <a:r>
              <a:rPr lang="en-US" sz="2800"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2B485F"/>
                </a:solidFill>
                <a:latin typeface="Times New Roman" panose="02020603050405020304" pitchFamily="18" charset="0"/>
                <a:ea typeface="Inter Bold"/>
                <a:cs typeface="Times New Roman" panose="02020603050405020304" pitchFamily="18" charset="0"/>
                <a:sym typeface="Inter Bold"/>
              </a:rPr>
              <a:t>đất</a:t>
            </a:r>
            <a:r>
              <a:rPr lang="en-US" sz="2800"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2B485F"/>
                </a:solidFill>
                <a:latin typeface="Times New Roman" panose="02020603050405020304" pitchFamily="18" charset="0"/>
                <a:ea typeface="Inter Bold"/>
                <a:cs typeface="Times New Roman" panose="02020603050405020304" pitchFamily="18" charset="0"/>
                <a:sym typeface="Inter Bold"/>
              </a:rPr>
              <a:t>hiếm</a:t>
            </a:r>
            <a:r>
              <a:rPr lang="en-US" sz="2800"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2B485F"/>
                </a:solidFill>
                <a:latin typeface="Times New Roman" panose="02020603050405020304" pitchFamily="18" charset="0"/>
                <a:ea typeface="Inter Bold"/>
                <a:cs typeface="Times New Roman" panose="02020603050405020304" pitchFamily="18" charset="0"/>
                <a:sym typeface="Inter Bold"/>
              </a:rPr>
              <a:t>Đông</a:t>
            </a:r>
            <a:r>
              <a:rPr lang="en-US" sz="2800" b="1" dirty="0">
                <a:solidFill>
                  <a:srgbClr val="2B485F"/>
                </a:solidFill>
                <a:latin typeface="Times New Roman" panose="02020603050405020304" pitchFamily="18" charset="0"/>
                <a:ea typeface="Inter Bold"/>
                <a:cs typeface="Times New Roman" panose="02020603050405020304" pitchFamily="18" charset="0"/>
                <a:sym typeface="Inter Bold"/>
              </a:rPr>
              <a:t> Pao </a:t>
            </a:r>
            <a:r>
              <a:rPr lang="en-US" sz="2800" b="1" dirty="0" err="1">
                <a:solidFill>
                  <a:srgbClr val="2B485F"/>
                </a:solidFill>
                <a:latin typeface="Times New Roman" panose="02020603050405020304" pitchFamily="18" charset="0"/>
                <a:ea typeface="Inter Bold"/>
                <a:cs typeface="Times New Roman" panose="02020603050405020304" pitchFamily="18" charset="0"/>
                <a:sym typeface="Inter Bold"/>
              </a:rPr>
              <a:t>được</a:t>
            </a:r>
            <a:r>
              <a:rPr lang="en-US" sz="2800"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2B485F"/>
                </a:solidFill>
                <a:latin typeface="Times New Roman" panose="02020603050405020304" pitchFamily="18" charset="0"/>
                <a:ea typeface="Inter Bold"/>
                <a:cs typeface="Times New Roman" panose="02020603050405020304" pitchFamily="18" charset="0"/>
                <a:sym typeface="Inter Bold"/>
              </a:rPr>
              <a:t>nghiên</a:t>
            </a:r>
            <a:r>
              <a:rPr lang="en-US" sz="2800"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2B485F"/>
                </a:solidFill>
                <a:latin typeface="Times New Roman" panose="02020603050405020304" pitchFamily="18" charset="0"/>
                <a:ea typeface="Inter Bold"/>
                <a:cs typeface="Times New Roman" panose="02020603050405020304" pitchFamily="18" charset="0"/>
                <a:sym typeface="Inter Bold"/>
              </a:rPr>
              <a:t>cứu</a:t>
            </a:r>
            <a:r>
              <a:rPr lang="en-US" sz="2800"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2B485F"/>
                </a:solidFill>
                <a:latin typeface="Times New Roman" panose="02020603050405020304" pitchFamily="18" charset="0"/>
                <a:ea typeface="Inter Bold"/>
                <a:cs typeface="Times New Roman" panose="02020603050405020304" pitchFamily="18" charset="0"/>
                <a:sym typeface="Inter Bold"/>
              </a:rPr>
              <a:t>bởi</a:t>
            </a:r>
            <a:r>
              <a:rPr lang="en-US" sz="2800" b="1" dirty="0">
                <a:solidFill>
                  <a:srgbClr val="2B485F"/>
                </a:solidFill>
                <a:latin typeface="Times New Roman" panose="02020603050405020304" pitchFamily="18" charset="0"/>
                <a:ea typeface="Inter Bold"/>
                <a:cs typeface="Times New Roman" panose="02020603050405020304" pitchFamily="18" charset="0"/>
                <a:sym typeface="Inter Bold"/>
              </a:rPr>
              <a:t> Sumitomo Metal Mining Company, </a:t>
            </a:r>
            <a:r>
              <a:rPr lang="en-US" sz="2800" b="1" dirty="0" err="1">
                <a:solidFill>
                  <a:srgbClr val="2B485F"/>
                </a:solidFill>
                <a:latin typeface="Times New Roman" panose="02020603050405020304" pitchFamily="18" charset="0"/>
                <a:ea typeface="Inter Bold"/>
                <a:cs typeface="Times New Roman" panose="02020603050405020304" pitchFamily="18" charset="0"/>
                <a:sym typeface="Inter Bold"/>
              </a:rPr>
              <a:t>Nhật</a:t>
            </a:r>
            <a:r>
              <a:rPr lang="en-US" sz="2800"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2B485F"/>
                </a:solidFill>
                <a:latin typeface="Times New Roman" panose="02020603050405020304" pitchFamily="18" charset="0"/>
                <a:ea typeface="Inter Bold"/>
                <a:cs typeface="Times New Roman" panose="02020603050405020304" pitchFamily="18" charset="0"/>
                <a:sym typeface="Inter Bold"/>
              </a:rPr>
              <a:t>Bản</a:t>
            </a:r>
            <a:r>
              <a:rPr lang="en-US" sz="2800" b="1" dirty="0">
                <a:solidFill>
                  <a:srgbClr val="2B485F"/>
                </a:solidFill>
                <a:latin typeface="Times New Roman" panose="02020603050405020304" pitchFamily="18" charset="0"/>
                <a:ea typeface="Inter Bold"/>
                <a:cs typeface="Times New Roman" panose="02020603050405020304" pitchFamily="18" charset="0"/>
                <a:sym typeface="Inter Bold"/>
              </a:rPr>
              <a:t> [1]</a:t>
            </a:r>
          </a:p>
        </p:txBody>
      </p:sp>
      <p:sp>
        <p:nvSpPr>
          <p:cNvPr id="9" name="TextBox 9"/>
          <p:cNvSpPr txBox="1"/>
          <p:nvPr/>
        </p:nvSpPr>
        <p:spPr>
          <a:xfrm>
            <a:off x="1295400" y="2333339"/>
            <a:ext cx="15849600" cy="986155"/>
          </a:xfrm>
          <a:prstGeom prst="rect">
            <a:avLst/>
          </a:prstGeom>
        </p:spPr>
        <p:txBody>
          <a:bodyPr wrap="square" lIns="0" tIns="0" rIns="0" bIns="0" rtlCol="0" anchor="t">
            <a:spAutoFit/>
          </a:bodyPr>
          <a:lstStyle/>
          <a:p>
            <a:pPr algn="just">
              <a:lnSpc>
                <a:spcPts val="3919"/>
              </a:lnSpc>
              <a:spcBef>
                <a:spcPct val="0"/>
              </a:spcBef>
            </a:pP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Nghiên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cứu</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sử</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dụng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vòng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nổi</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Barit -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Fluorit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Đất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hiếm</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với</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hàm</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lượng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quặng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tinh</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45.9 -48.4% ở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mức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thực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thu</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75.6 - 76.1%.</a:t>
            </a:r>
          </a:p>
        </p:txBody>
      </p:sp>
      <p:sp>
        <p:nvSpPr>
          <p:cNvPr id="10" name="TextBox 10"/>
          <p:cNvSpPr txBox="1"/>
          <p:nvPr/>
        </p:nvSpPr>
        <p:spPr>
          <a:xfrm>
            <a:off x="1295399" y="3819556"/>
            <a:ext cx="15849601" cy="563809"/>
          </a:xfrm>
          <a:prstGeom prst="rect">
            <a:avLst/>
          </a:prstGeom>
        </p:spPr>
        <p:txBody>
          <a:bodyPr wrap="square" lIns="0" tIns="0" rIns="0" bIns="0" rtlCol="0" anchor="t">
            <a:spAutoFit/>
          </a:bodyPr>
          <a:lstStyle/>
          <a:p>
            <a:pPr algn="just">
              <a:lnSpc>
                <a:spcPts val="4759"/>
              </a:lnSpc>
              <a:spcBef>
                <a:spcPct val="0"/>
              </a:spcBef>
            </a:pPr>
            <a:r>
              <a:rPr lang="en-US" sz="2800" b="1" dirty="0" err="1">
                <a:solidFill>
                  <a:srgbClr val="2B485F"/>
                </a:solidFill>
                <a:latin typeface="Times New Roman" panose="02020603050405020304" pitchFamily="18" charset="0"/>
                <a:ea typeface="Inter Bold"/>
                <a:cs typeface="Times New Roman" panose="02020603050405020304" pitchFamily="18" charset="0"/>
                <a:sym typeface="Inter Bold"/>
              </a:rPr>
              <a:t>Quặng</a:t>
            </a:r>
            <a:r>
              <a:rPr lang="en-US" sz="2800"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2B485F"/>
                </a:solidFill>
                <a:latin typeface="Times New Roman" panose="02020603050405020304" pitchFamily="18" charset="0"/>
                <a:ea typeface="Inter Bold"/>
                <a:cs typeface="Times New Roman" panose="02020603050405020304" pitchFamily="18" charset="0"/>
                <a:sym typeface="Inter Bold"/>
              </a:rPr>
              <a:t>đất</a:t>
            </a:r>
            <a:r>
              <a:rPr lang="en-US" sz="2800"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2B485F"/>
                </a:solidFill>
                <a:latin typeface="Times New Roman" panose="02020603050405020304" pitchFamily="18" charset="0"/>
                <a:ea typeface="Inter Bold"/>
                <a:cs typeface="Times New Roman" panose="02020603050405020304" pitchFamily="18" charset="0"/>
                <a:sym typeface="Inter Bold"/>
              </a:rPr>
              <a:t>hiếm</a:t>
            </a:r>
            <a:r>
              <a:rPr lang="en-US" sz="2800"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2B485F"/>
                </a:solidFill>
                <a:latin typeface="Times New Roman" panose="02020603050405020304" pitchFamily="18" charset="0"/>
                <a:ea typeface="Inter Bold"/>
                <a:cs typeface="Times New Roman" panose="02020603050405020304" pitchFamily="18" charset="0"/>
                <a:sym typeface="Inter Bold"/>
              </a:rPr>
              <a:t>Đông</a:t>
            </a:r>
            <a:r>
              <a:rPr lang="en-US" sz="2800" b="1" dirty="0">
                <a:solidFill>
                  <a:srgbClr val="2B485F"/>
                </a:solidFill>
                <a:latin typeface="Times New Roman" panose="02020603050405020304" pitchFamily="18" charset="0"/>
                <a:ea typeface="Inter Bold"/>
                <a:cs typeface="Times New Roman" panose="02020603050405020304" pitchFamily="18" charset="0"/>
                <a:sym typeface="Inter Bold"/>
              </a:rPr>
              <a:t> Pao </a:t>
            </a:r>
            <a:r>
              <a:rPr lang="en-US" sz="2800" b="1" dirty="0" err="1">
                <a:solidFill>
                  <a:srgbClr val="2B485F"/>
                </a:solidFill>
                <a:latin typeface="Times New Roman" panose="02020603050405020304" pitchFamily="18" charset="0"/>
                <a:ea typeface="Inter Bold"/>
                <a:cs typeface="Times New Roman" panose="02020603050405020304" pitchFamily="18" charset="0"/>
                <a:sym typeface="Inter Bold"/>
              </a:rPr>
              <a:t>được</a:t>
            </a:r>
            <a:r>
              <a:rPr lang="en-US" sz="2800"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2B485F"/>
                </a:solidFill>
                <a:latin typeface="Times New Roman" panose="02020603050405020304" pitchFamily="18" charset="0"/>
                <a:ea typeface="Inter Bold"/>
                <a:cs typeface="Times New Roman" panose="02020603050405020304" pitchFamily="18" charset="0"/>
                <a:sym typeface="Inter Bold"/>
              </a:rPr>
              <a:t>nghiên</a:t>
            </a:r>
            <a:r>
              <a:rPr lang="en-US" sz="2800"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2B485F"/>
                </a:solidFill>
                <a:latin typeface="Times New Roman" panose="02020603050405020304" pitchFamily="18" charset="0"/>
                <a:ea typeface="Inter Bold"/>
                <a:cs typeface="Times New Roman" panose="02020603050405020304" pitchFamily="18" charset="0"/>
                <a:sym typeface="Inter Bold"/>
              </a:rPr>
              <a:t>cứu</a:t>
            </a:r>
            <a:r>
              <a:rPr lang="en-US" sz="2800"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2B485F"/>
                </a:solidFill>
                <a:latin typeface="Times New Roman" panose="02020603050405020304" pitchFamily="18" charset="0"/>
                <a:ea typeface="Inter Bold"/>
                <a:cs typeface="Times New Roman" panose="02020603050405020304" pitchFamily="18" charset="0"/>
                <a:sym typeface="Inter Bold"/>
              </a:rPr>
              <a:t>bởi</a:t>
            </a:r>
            <a:r>
              <a:rPr lang="en-US" sz="2800" b="1" dirty="0">
                <a:solidFill>
                  <a:srgbClr val="2B485F"/>
                </a:solidFill>
                <a:latin typeface="Times New Roman" panose="02020603050405020304" pitchFamily="18" charset="0"/>
                <a:ea typeface="Inter Bold"/>
                <a:cs typeface="Times New Roman" panose="02020603050405020304" pitchFamily="18" charset="0"/>
                <a:sym typeface="Inter Bold"/>
              </a:rPr>
              <a:t> TS. </a:t>
            </a:r>
            <a:r>
              <a:rPr lang="en-US" sz="2800" b="1" dirty="0" err="1">
                <a:solidFill>
                  <a:srgbClr val="2B485F"/>
                </a:solidFill>
                <a:latin typeface="Times New Roman" panose="02020603050405020304" pitchFamily="18" charset="0"/>
                <a:ea typeface="Inter Bold"/>
                <a:cs typeface="Times New Roman" panose="02020603050405020304" pitchFamily="18" charset="0"/>
                <a:sym typeface="Inter Bold"/>
              </a:rPr>
              <a:t>Phạm</a:t>
            </a:r>
            <a:r>
              <a:rPr lang="en-US" sz="2800"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2B485F"/>
                </a:solidFill>
                <a:latin typeface="Times New Roman" panose="02020603050405020304" pitchFamily="18" charset="0"/>
                <a:ea typeface="Inter Bold"/>
                <a:cs typeface="Times New Roman" panose="02020603050405020304" pitchFamily="18" charset="0"/>
                <a:sym typeface="Inter Bold"/>
              </a:rPr>
              <a:t>Văn</a:t>
            </a:r>
            <a:r>
              <a:rPr lang="en-US" sz="2800"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2B485F"/>
                </a:solidFill>
                <a:latin typeface="Times New Roman" panose="02020603050405020304" pitchFamily="18" charset="0"/>
                <a:ea typeface="Inter Bold"/>
                <a:cs typeface="Times New Roman" panose="02020603050405020304" pitchFamily="18" charset="0"/>
                <a:sym typeface="Inter Bold"/>
              </a:rPr>
              <a:t>Hạnh</a:t>
            </a:r>
            <a:r>
              <a:rPr lang="en-US" sz="2800" b="1" dirty="0">
                <a:solidFill>
                  <a:srgbClr val="2B485F"/>
                </a:solidFill>
                <a:latin typeface="Times New Roman" panose="02020603050405020304" pitchFamily="18" charset="0"/>
                <a:ea typeface="Inter Bold"/>
                <a:cs typeface="Times New Roman" panose="02020603050405020304" pitchFamily="18" charset="0"/>
                <a:sym typeface="Inter Bold"/>
              </a:rPr>
              <a:t> (2005) [1]</a:t>
            </a:r>
          </a:p>
        </p:txBody>
      </p:sp>
      <p:sp>
        <p:nvSpPr>
          <p:cNvPr id="11" name="TextBox 11"/>
          <p:cNvSpPr txBox="1"/>
          <p:nvPr/>
        </p:nvSpPr>
        <p:spPr>
          <a:xfrm>
            <a:off x="1295400" y="4599971"/>
            <a:ext cx="15849600" cy="1481455"/>
          </a:xfrm>
          <a:prstGeom prst="rect">
            <a:avLst/>
          </a:prstGeom>
        </p:spPr>
        <p:txBody>
          <a:bodyPr wrap="square" lIns="0" tIns="0" rIns="0" bIns="0" rtlCol="0" anchor="t">
            <a:spAutoFit/>
          </a:bodyPr>
          <a:lstStyle/>
          <a:p>
            <a:pPr algn="just">
              <a:lnSpc>
                <a:spcPts val="3919"/>
              </a:lnSpc>
              <a:spcBef>
                <a:spcPct val="0"/>
              </a:spcBef>
            </a:pP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Công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nghệ</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được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sử</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dụng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là</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nghiền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chọn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lọc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phân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cấp</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thủy</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lực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từ</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quặng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tinh</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có</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hàm</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lượng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31.77% REO ở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mức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thực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thu</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84.46%.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Bên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cạnh</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đó</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nghiên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cứu</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cũng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chỉ</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ra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khả</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năng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phân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tách</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barit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và</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fluorit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bằng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nổi</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sử</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dụng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axit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béo</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và</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các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ankyl</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sunfat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a:t>
            </a:r>
          </a:p>
        </p:txBody>
      </p:sp>
      <p:sp>
        <p:nvSpPr>
          <p:cNvPr id="12" name="TextBox 12"/>
          <p:cNvSpPr txBox="1"/>
          <p:nvPr/>
        </p:nvSpPr>
        <p:spPr>
          <a:xfrm>
            <a:off x="1295399" y="6629114"/>
            <a:ext cx="15697200" cy="563809"/>
          </a:xfrm>
          <a:prstGeom prst="rect">
            <a:avLst/>
          </a:prstGeom>
        </p:spPr>
        <p:txBody>
          <a:bodyPr wrap="square" lIns="0" tIns="0" rIns="0" bIns="0" rtlCol="0" anchor="t">
            <a:spAutoFit/>
          </a:bodyPr>
          <a:lstStyle/>
          <a:p>
            <a:pPr algn="just">
              <a:lnSpc>
                <a:spcPts val="4759"/>
              </a:lnSpc>
              <a:spcBef>
                <a:spcPct val="0"/>
              </a:spcBef>
            </a:pPr>
            <a:r>
              <a:rPr lang="en-US" sz="2800" b="1" dirty="0" err="1">
                <a:solidFill>
                  <a:srgbClr val="2B485F"/>
                </a:solidFill>
                <a:latin typeface="Times New Roman" panose="02020603050405020304" pitchFamily="18" charset="0"/>
                <a:ea typeface="Inter Bold"/>
                <a:cs typeface="Times New Roman" panose="02020603050405020304" pitchFamily="18" charset="0"/>
                <a:sym typeface="Inter Bold"/>
              </a:rPr>
              <a:t>Quặng</a:t>
            </a:r>
            <a:r>
              <a:rPr lang="en-US" sz="2800"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2B485F"/>
                </a:solidFill>
                <a:latin typeface="Times New Roman" panose="02020603050405020304" pitchFamily="18" charset="0"/>
                <a:ea typeface="Inter Bold"/>
                <a:cs typeface="Times New Roman" panose="02020603050405020304" pitchFamily="18" charset="0"/>
                <a:sym typeface="Inter Bold"/>
              </a:rPr>
              <a:t>đất</a:t>
            </a:r>
            <a:r>
              <a:rPr lang="en-US" sz="2800"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2B485F"/>
                </a:solidFill>
                <a:latin typeface="Times New Roman" panose="02020603050405020304" pitchFamily="18" charset="0"/>
                <a:ea typeface="Inter Bold"/>
                <a:cs typeface="Times New Roman" panose="02020603050405020304" pitchFamily="18" charset="0"/>
                <a:sym typeface="Inter Bold"/>
              </a:rPr>
              <a:t>hiếm</a:t>
            </a:r>
            <a:r>
              <a:rPr lang="en-US" sz="2800"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2B485F"/>
                </a:solidFill>
                <a:latin typeface="Times New Roman" panose="02020603050405020304" pitchFamily="18" charset="0"/>
                <a:ea typeface="Inter Bold"/>
                <a:cs typeface="Times New Roman" panose="02020603050405020304" pitchFamily="18" charset="0"/>
                <a:sym typeface="Inter Bold"/>
              </a:rPr>
              <a:t>Đông</a:t>
            </a:r>
            <a:r>
              <a:rPr lang="en-US" sz="2800" b="1" dirty="0">
                <a:solidFill>
                  <a:srgbClr val="2B485F"/>
                </a:solidFill>
                <a:latin typeface="Times New Roman" panose="02020603050405020304" pitchFamily="18" charset="0"/>
                <a:ea typeface="Inter Bold"/>
                <a:cs typeface="Times New Roman" panose="02020603050405020304" pitchFamily="18" charset="0"/>
                <a:sym typeface="Inter Bold"/>
              </a:rPr>
              <a:t> Pao </a:t>
            </a:r>
            <a:r>
              <a:rPr lang="en-US" sz="2800" b="1" dirty="0" err="1">
                <a:solidFill>
                  <a:srgbClr val="2B485F"/>
                </a:solidFill>
                <a:latin typeface="Times New Roman" panose="02020603050405020304" pitchFamily="18" charset="0"/>
                <a:ea typeface="Inter Bold"/>
                <a:cs typeface="Times New Roman" panose="02020603050405020304" pitchFamily="18" charset="0"/>
                <a:sym typeface="Inter Bold"/>
              </a:rPr>
              <a:t>được</a:t>
            </a:r>
            <a:r>
              <a:rPr lang="en-US" sz="2800"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2B485F"/>
                </a:solidFill>
                <a:latin typeface="Times New Roman" panose="02020603050405020304" pitchFamily="18" charset="0"/>
                <a:ea typeface="Inter Bold"/>
                <a:cs typeface="Times New Roman" panose="02020603050405020304" pitchFamily="18" charset="0"/>
                <a:sym typeface="Inter Bold"/>
              </a:rPr>
              <a:t>nghiên</a:t>
            </a:r>
            <a:r>
              <a:rPr lang="en-US" sz="2800"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2B485F"/>
                </a:solidFill>
                <a:latin typeface="Times New Roman" panose="02020603050405020304" pitchFamily="18" charset="0"/>
                <a:ea typeface="Inter Bold"/>
                <a:cs typeface="Times New Roman" panose="02020603050405020304" pitchFamily="18" charset="0"/>
                <a:sym typeface="Inter Bold"/>
              </a:rPr>
              <a:t>cứu</a:t>
            </a:r>
            <a:r>
              <a:rPr lang="en-US" sz="2800"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2B485F"/>
                </a:solidFill>
                <a:latin typeface="Times New Roman" panose="02020603050405020304" pitchFamily="18" charset="0"/>
                <a:ea typeface="Inter Bold"/>
                <a:cs typeface="Times New Roman" panose="02020603050405020304" pitchFamily="18" charset="0"/>
                <a:sym typeface="Inter Bold"/>
              </a:rPr>
              <a:t>bởi</a:t>
            </a:r>
            <a:r>
              <a:rPr lang="en-US" sz="2800"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2B485F"/>
                </a:solidFill>
                <a:latin typeface="Times New Roman" panose="02020603050405020304" pitchFamily="18" charset="0"/>
                <a:ea typeface="Inter Bold"/>
                <a:cs typeface="Times New Roman" panose="02020603050405020304" pitchFamily="18" charset="0"/>
                <a:sym typeface="Inter Bold"/>
              </a:rPr>
              <a:t>Dương</a:t>
            </a:r>
            <a:r>
              <a:rPr lang="en-US" sz="2800"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2B485F"/>
                </a:solidFill>
                <a:latin typeface="Times New Roman" panose="02020603050405020304" pitchFamily="18" charset="0"/>
                <a:ea typeface="Inter Bold"/>
                <a:cs typeface="Times New Roman" panose="02020603050405020304" pitchFamily="18" charset="0"/>
                <a:sym typeface="Inter Bold"/>
              </a:rPr>
              <a:t>Văn</a:t>
            </a:r>
            <a:r>
              <a:rPr lang="en-US" sz="2800" b="1" dirty="0">
                <a:solidFill>
                  <a:srgbClr val="2B485F"/>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2B485F"/>
                </a:solidFill>
                <a:latin typeface="Times New Roman" panose="02020603050405020304" pitchFamily="18" charset="0"/>
                <a:ea typeface="Inter Bold"/>
                <a:cs typeface="Times New Roman" panose="02020603050405020304" pitchFamily="18" charset="0"/>
                <a:sym typeface="Inter Bold"/>
              </a:rPr>
              <a:t>Sự</a:t>
            </a:r>
            <a:r>
              <a:rPr lang="en-US" sz="2800" b="1" dirty="0">
                <a:solidFill>
                  <a:srgbClr val="2B485F"/>
                </a:solidFill>
                <a:latin typeface="Times New Roman" panose="02020603050405020304" pitchFamily="18" charset="0"/>
                <a:ea typeface="Inter Bold"/>
                <a:cs typeface="Times New Roman" panose="02020603050405020304" pitchFamily="18" charset="0"/>
                <a:sym typeface="Inter Bold"/>
              </a:rPr>
              <a:t> (2010) [1]</a:t>
            </a:r>
          </a:p>
        </p:txBody>
      </p:sp>
      <p:sp>
        <p:nvSpPr>
          <p:cNvPr id="13" name="TextBox 13"/>
          <p:cNvSpPr txBox="1"/>
          <p:nvPr/>
        </p:nvSpPr>
        <p:spPr>
          <a:xfrm>
            <a:off x="1295401" y="7458185"/>
            <a:ext cx="15697200" cy="1459502"/>
          </a:xfrm>
          <a:prstGeom prst="rect">
            <a:avLst/>
          </a:prstGeom>
        </p:spPr>
        <p:txBody>
          <a:bodyPr wrap="square" lIns="0" tIns="0" rIns="0" bIns="0" rtlCol="0" anchor="t">
            <a:spAutoFit/>
          </a:bodyPr>
          <a:lstStyle/>
          <a:p>
            <a:pPr algn="just">
              <a:lnSpc>
                <a:spcPts val="3919"/>
              </a:lnSpc>
              <a:spcBef>
                <a:spcPct val="0"/>
              </a:spcBef>
            </a:pP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Công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nghệ</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được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sử</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dụng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là</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sự</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kết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hợp</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của</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từ</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và</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nổi</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quặng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tinh</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đất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hiếm</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có</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hàm</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lượng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31.66% REO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với</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mức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thực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thu</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63.52%.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Tuy</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nhiên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nghiên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cứu</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không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đề</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cập</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đến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việc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thu</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hồi</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barit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và</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fluorit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từ</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thân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quặng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F7.</a:t>
            </a:r>
          </a:p>
        </p:txBody>
      </p:sp>
      <p:pic>
        <p:nvPicPr>
          <p:cNvPr id="14" name="Picture 13" descr="Logo&#10;&#10;Description automatically generated">
            <a:extLst>
              <a:ext uri="{FF2B5EF4-FFF2-40B4-BE49-F238E27FC236}">
                <a16:creationId xmlns:a16="http://schemas.microsoft.com/office/drawing/2014/main" id="{A7F6EC65-6686-4D72-824C-6CB4948608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52432" y="6850"/>
            <a:ext cx="1635568" cy="163556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0" y="2761268"/>
            <a:ext cx="4940408" cy="5735032"/>
            <a:chOff x="0" y="0"/>
            <a:chExt cx="895992" cy="1364866"/>
          </a:xfrm>
        </p:grpSpPr>
        <p:sp>
          <p:nvSpPr>
            <p:cNvPr id="3" name="Freeform 3"/>
            <p:cNvSpPr/>
            <p:nvPr/>
          </p:nvSpPr>
          <p:spPr>
            <a:xfrm>
              <a:off x="0" y="0"/>
              <a:ext cx="895992" cy="1364866"/>
            </a:xfrm>
            <a:custGeom>
              <a:avLst/>
              <a:gdLst/>
              <a:ahLst/>
              <a:cxnLst/>
              <a:rect l="l" t="t" r="r" b="b"/>
              <a:pathLst>
                <a:path w="895992" h="1364866">
                  <a:moveTo>
                    <a:pt x="692792" y="0"/>
                  </a:moveTo>
                  <a:lnTo>
                    <a:pt x="0" y="0"/>
                  </a:lnTo>
                  <a:lnTo>
                    <a:pt x="0" y="1364866"/>
                  </a:lnTo>
                  <a:lnTo>
                    <a:pt x="692792" y="1364866"/>
                  </a:lnTo>
                  <a:lnTo>
                    <a:pt x="895992" y="682433"/>
                  </a:lnTo>
                  <a:lnTo>
                    <a:pt x="692792" y="0"/>
                  </a:lnTo>
                  <a:close/>
                </a:path>
              </a:pathLst>
            </a:custGeom>
            <a:solidFill>
              <a:srgbClr val="2B485F"/>
            </a:solidFill>
            <a:scene3d>
              <a:camera prst="orthographicFront"/>
              <a:lightRig rig="threePt" dir="t"/>
            </a:scene3d>
            <a:sp3d>
              <a:bevelT/>
            </a:sp3d>
          </p:spPr>
        </p:sp>
        <p:sp>
          <p:nvSpPr>
            <p:cNvPr id="4" name="TextBox 4"/>
            <p:cNvSpPr txBox="1"/>
            <p:nvPr/>
          </p:nvSpPr>
          <p:spPr>
            <a:xfrm>
              <a:off x="0" y="-38100"/>
              <a:ext cx="781692" cy="1402966"/>
            </a:xfrm>
            <a:prstGeom prst="rect">
              <a:avLst/>
            </a:prstGeom>
            <a:scene3d>
              <a:camera prst="orthographicFront"/>
              <a:lightRig rig="threePt" dir="t"/>
            </a:scene3d>
            <a:sp3d>
              <a:bevelT/>
            </a:sp3d>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5" name="Group 5"/>
          <p:cNvGrpSpPr/>
          <p:nvPr/>
        </p:nvGrpSpPr>
        <p:grpSpPr>
          <a:xfrm>
            <a:off x="13379631" y="2773254"/>
            <a:ext cx="4908369" cy="5723046"/>
            <a:chOff x="0" y="0"/>
            <a:chExt cx="890181" cy="1362692"/>
          </a:xfrm>
        </p:grpSpPr>
        <p:sp>
          <p:nvSpPr>
            <p:cNvPr id="6" name="Freeform 6"/>
            <p:cNvSpPr/>
            <p:nvPr/>
          </p:nvSpPr>
          <p:spPr>
            <a:xfrm>
              <a:off x="0" y="0"/>
              <a:ext cx="890181" cy="1362692"/>
            </a:xfrm>
            <a:custGeom>
              <a:avLst/>
              <a:gdLst/>
              <a:ahLst/>
              <a:cxnLst/>
              <a:rect l="l" t="t" r="r" b="b"/>
              <a:pathLst>
                <a:path w="890181" h="1362692">
                  <a:moveTo>
                    <a:pt x="686981" y="0"/>
                  </a:moveTo>
                  <a:lnTo>
                    <a:pt x="0" y="0"/>
                  </a:lnTo>
                  <a:lnTo>
                    <a:pt x="0" y="1362692"/>
                  </a:lnTo>
                  <a:lnTo>
                    <a:pt x="686981" y="1362692"/>
                  </a:lnTo>
                  <a:lnTo>
                    <a:pt x="890181" y="681346"/>
                  </a:lnTo>
                  <a:lnTo>
                    <a:pt x="686981" y="0"/>
                  </a:lnTo>
                  <a:close/>
                </a:path>
              </a:pathLst>
            </a:custGeom>
            <a:solidFill>
              <a:srgbClr val="2B485F"/>
            </a:solidFill>
            <a:scene3d>
              <a:camera prst="orthographicFront"/>
              <a:lightRig rig="threePt" dir="t"/>
            </a:scene3d>
            <a:sp3d>
              <a:bevelT/>
            </a:sp3d>
          </p:spPr>
        </p:sp>
        <p:sp>
          <p:nvSpPr>
            <p:cNvPr id="7" name="TextBox 7"/>
            <p:cNvSpPr txBox="1"/>
            <p:nvPr/>
          </p:nvSpPr>
          <p:spPr>
            <a:xfrm>
              <a:off x="0" y="-38100"/>
              <a:ext cx="775881" cy="1400792"/>
            </a:xfrm>
            <a:prstGeom prst="rect">
              <a:avLst/>
            </a:prstGeom>
            <a:scene3d>
              <a:camera prst="orthographicFront"/>
              <a:lightRig rig="threePt" dir="t"/>
            </a:scene3d>
            <a:sp3d>
              <a:bevelT/>
            </a:sp3d>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8" name="Group 8"/>
          <p:cNvGrpSpPr/>
          <p:nvPr/>
        </p:nvGrpSpPr>
        <p:grpSpPr>
          <a:xfrm>
            <a:off x="1355558" y="1363882"/>
            <a:ext cx="7788442" cy="990272"/>
            <a:chOff x="0" y="0"/>
            <a:chExt cx="5136921" cy="653141"/>
          </a:xfrm>
        </p:grpSpPr>
        <p:sp>
          <p:nvSpPr>
            <p:cNvPr id="9" name="Freeform 9"/>
            <p:cNvSpPr/>
            <p:nvPr/>
          </p:nvSpPr>
          <p:spPr>
            <a:xfrm>
              <a:off x="0" y="0"/>
              <a:ext cx="5136921" cy="653141"/>
            </a:xfrm>
            <a:custGeom>
              <a:avLst/>
              <a:gdLst/>
              <a:ahLst/>
              <a:cxnLst/>
              <a:rect l="l" t="t" r="r" b="b"/>
              <a:pathLst>
                <a:path w="5136921" h="653141">
                  <a:moveTo>
                    <a:pt x="4933721" y="0"/>
                  </a:moveTo>
                  <a:lnTo>
                    <a:pt x="0" y="0"/>
                  </a:lnTo>
                  <a:lnTo>
                    <a:pt x="0" y="653141"/>
                  </a:lnTo>
                  <a:lnTo>
                    <a:pt x="4933721" y="653141"/>
                  </a:lnTo>
                  <a:lnTo>
                    <a:pt x="5136921" y="326570"/>
                  </a:lnTo>
                  <a:lnTo>
                    <a:pt x="4933721" y="0"/>
                  </a:lnTo>
                  <a:close/>
                </a:path>
              </a:pathLst>
            </a:custGeom>
            <a:solidFill>
              <a:srgbClr val="2B485F"/>
            </a:solidFill>
            <a:scene3d>
              <a:camera prst="orthographicFront"/>
              <a:lightRig rig="threePt" dir="t"/>
            </a:scene3d>
            <a:sp3d>
              <a:bevelT/>
            </a:sp3d>
          </p:spPr>
        </p:sp>
        <p:sp>
          <p:nvSpPr>
            <p:cNvPr id="10" name="TextBox 10"/>
            <p:cNvSpPr txBox="1"/>
            <p:nvPr/>
          </p:nvSpPr>
          <p:spPr>
            <a:xfrm>
              <a:off x="0" y="-38100"/>
              <a:ext cx="5022621" cy="691241"/>
            </a:xfrm>
            <a:prstGeom prst="rect">
              <a:avLst/>
            </a:prstGeom>
            <a:scene3d>
              <a:camera prst="orthographicFront"/>
              <a:lightRig rig="threePt" dir="t"/>
            </a:scene3d>
            <a:sp3d>
              <a:bevelT/>
            </a:sp3d>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11" name="Group 11"/>
          <p:cNvGrpSpPr/>
          <p:nvPr/>
        </p:nvGrpSpPr>
        <p:grpSpPr>
          <a:xfrm>
            <a:off x="4953000" y="2773254"/>
            <a:ext cx="8439223" cy="5723046"/>
            <a:chOff x="0" y="0"/>
            <a:chExt cx="11252298" cy="10018328"/>
          </a:xfrm>
        </p:grpSpPr>
        <p:pic>
          <p:nvPicPr>
            <p:cNvPr id="12" name="Picture 12"/>
            <p:cNvPicPr>
              <a:picLocks noChangeAspect="1"/>
            </p:cNvPicPr>
            <p:nvPr/>
          </p:nvPicPr>
          <p:blipFill>
            <a:blip r:embed="rId2"/>
            <a:srcRect l="13496" r="13496"/>
            <a:stretch>
              <a:fillRect/>
            </a:stretch>
          </p:blipFill>
          <p:spPr>
            <a:xfrm>
              <a:off x="0" y="0"/>
              <a:ext cx="11252298" cy="10018328"/>
            </a:xfrm>
            <a:prstGeom prst="rect">
              <a:avLst/>
            </a:prstGeom>
            <a:scene3d>
              <a:camera prst="orthographicFront"/>
              <a:lightRig rig="threePt" dir="t"/>
            </a:scene3d>
            <a:sp3d>
              <a:bevelT/>
            </a:sp3d>
          </p:spPr>
        </p:pic>
      </p:grpSp>
      <p:sp>
        <p:nvSpPr>
          <p:cNvPr id="13" name="TextBox 13"/>
          <p:cNvSpPr txBox="1"/>
          <p:nvPr/>
        </p:nvSpPr>
        <p:spPr>
          <a:xfrm>
            <a:off x="1155913" y="4196699"/>
            <a:ext cx="3420722" cy="3460050"/>
          </a:xfrm>
          <a:prstGeom prst="rect">
            <a:avLst/>
          </a:prstGeom>
        </p:spPr>
        <p:txBody>
          <a:bodyPr lIns="0" tIns="0" rIns="0" bIns="0" rtlCol="0" anchor="t">
            <a:spAutoFit/>
          </a:bodyPr>
          <a:lstStyle/>
          <a:p>
            <a:pPr algn="just">
              <a:lnSpc>
                <a:spcPts val="3919"/>
              </a:lnSpc>
              <a:spcBef>
                <a:spcPct val="0"/>
              </a:spcBef>
            </a:pP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Trữ</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lượng</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tương</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đối</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lớn</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khoảng</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24.958.168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tấn</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TR</a:t>
            </a:r>
            <a:r>
              <a:rPr lang="en-US" sz="2799" baseline="-25000" dirty="0">
                <a:solidFill>
                  <a:srgbClr val="FFFFFF"/>
                </a:solidFill>
                <a:latin typeface="Times New Roman" panose="02020603050405020304" pitchFamily="18" charset="0"/>
                <a:ea typeface="Inter"/>
                <a:cs typeface="Times New Roman" panose="02020603050405020304" pitchFamily="18" charset="0"/>
                <a:sym typeface="Inter"/>
              </a:rPr>
              <a:t>2</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O</a:t>
            </a:r>
            <a:r>
              <a:rPr lang="en-US" sz="2799" baseline="-25000" dirty="0">
                <a:solidFill>
                  <a:srgbClr val="FFFFFF"/>
                </a:solidFill>
                <a:latin typeface="Times New Roman" panose="02020603050405020304" pitchFamily="18" charset="0"/>
                <a:ea typeface="Inter"/>
                <a:cs typeface="Times New Roman" panose="02020603050405020304" pitchFamily="18" charset="0"/>
                <a:sym typeface="Inter"/>
              </a:rPr>
              <a:t>3</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nhưng</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phân</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bố</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không</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đồng</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đều</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thành</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phần</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phức</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tạp</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chủ</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yếu</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là</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các</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nguyên</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tố</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nhẹ</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a:t>
            </a:r>
          </a:p>
        </p:txBody>
      </p:sp>
      <p:sp>
        <p:nvSpPr>
          <p:cNvPr id="15" name="Freeform 15"/>
          <p:cNvSpPr/>
          <p:nvPr/>
        </p:nvSpPr>
        <p:spPr>
          <a:xfrm rot="5400000">
            <a:off x="16846038" y="3661418"/>
            <a:ext cx="455966" cy="1203911"/>
          </a:xfrm>
          <a:custGeom>
            <a:avLst/>
            <a:gdLst/>
            <a:ahLst/>
            <a:cxnLst/>
            <a:rect l="l" t="t" r="r" b="b"/>
            <a:pathLst>
              <a:path w="455966" h="1203911">
                <a:moveTo>
                  <a:pt x="0" y="0"/>
                </a:moveTo>
                <a:lnTo>
                  <a:pt x="455967" y="0"/>
                </a:lnTo>
                <a:lnTo>
                  <a:pt x="455967" y="1203911"/>
                </a:lnTo>
                <a:lnTo>
                  <a:pt x="0" y="12039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rot="5400000">
            <a:off x="1402672" y="8428362"/>
            <a:ext cx="455966" cy="1203911"/>
          </a:xfrm>
          <a:custGeom>
            <a:avLst/>
            <a:gdLst/>
            <a:ahLst/>
            <a:cxnLst/>
            <a:rect l="l" t="t" r="r" b="b"/>
            <a:pathLst>
              <a:path w="455966" h="1203911">
                <a:moveTo>
                  <a:pt x="0" y="0"/>
                </a:moveTo>
                <a:lnTo>
                  <a:pt x="455966" y="0"/>
                </a:lnTo>
                <a:lnTo>
                  <a:pt x="455966" y="1203910"/>
                </a:lnTo>
                <a:lnTo>
                  <a:pt x="0" y="12039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TextBox 17"/>
          <p:cNvSpPr txBox="1"/>
          <p:nvPr/>
        </p:nvSpPr>
        <p:spPr>
          <a:xfrm>
            <a:off x="3496154" y="1450549"/>
            <a:ext cx="11296405" cy="859018"/>
          </a:xfrm>
          <a:prstGeom prst="rect">
            <a:avLst/>
          </a:prstGeom>
        </p:spPr>
        <p:txBody>
          <a:bodyPr lIns="0" tIns="0" rIns="0" bIns="0" rtlCol="0" anchor="t">
            <a:spAutoFit/>
          </a:bodyPr>
          <a:lstStyle/>
          <a:p>
            <a:pPr algn="ctr">
              <a:lnSpc>
                <a:spcPts val="7420"/>
              </a:lnSpc>
              <a:spcBef>
                <a:spcPct val="0"/>
              </a:spcBef>
            </a:pPr>
            <a:r>
              <a:rPr lang="en-US" sz="4900" dirty="0">
                <a:solidFill>
                  <a:srgbClr val="FFFFFF"/>
                </a:solidFill>
                <a:latin typeface="Times New Roman" panose="02020603050405020304" pitchFamily="18" charset="0"/>
                <a:ea typeface="League Spartan"/>
                <a:cs typeface="Times New Roman" panose="02020603050405020304" pitchFamily="18" charset="0"/>
                <a:sym typeface="League Spartan"/>
              </a:rPr>
              <a:t>Challenges and </a:t>
            </a:r>
            <a:r>
              <a:rPr lang="en-US" sz="4900" dirty="0">
                <a:latin typeface="Times New Roman" panose="02020603050405020304" pitchFamily="18" charset="0"/>
                <a:ea typeface="League Spartan"/>
                <a:cs typeface="Times New Roman" panose="02020603050405020304" pitchFamily="18" charset="0"/>
                <a:sym typeface="League Spartan"/>
              </a:rPr>
              <a:t>Opportunities  1</a:t>
            </a:r>
          </a:p>
        </p:txBody>
      </p:sp>
      <p:sp>
        <p:nvSpPr>
          <p:cNvPr id="18" name="TextBox 18"/>
          <p:cNvSpPr txBox="1"/>
          <p:nvPr/>
        </p:nvSpPr>
        <p:spPr>
          <a:xfrm>
            <a:off x="1630655" y="3180758"/>
            <a:ext cx="2945980" cy="563809"/>
          </a:xfrm>
          <a:prstGeom prst="rect">
            <a:avLst/>
          </a:prstGeom>
        </p:spPr>
        <p:txBody>
          <a:bodyPr lIns="0" tIns="0" rIns="0" bIns="0" rtlCol="0" anchor="t">
            <a:spAutoFit/>
          </a:bodyPr>
          <a:lstStyle/>
          <a:p>
            <a:pPr algn="r">
              <a:lnSpc>
                <a:spcPts val="4759"/>
              </a:lnSpc>
              <a:spcBef>
                <a:spcPct val="0"/>
              </a:spcBef>
            </a:pPr>
            <a:r>
              <a:rPr lang="en-US" sz="3399" b="1">
                <a:solidFill>
                  <a:srgbClr val="FFFFFF"/>
                </a:solidFill>
                <a:latin typeface="Times New Roman" panose="02020603050405020304" pitchFamily="18" charset="0"/>
                <a:ea typeface="Inter Bold"/>
                <a:cs typeface="Times New Roman" panose="02020603050405020304" pitchFamily="18" charset="0"/>
                <a:sym typeface="Inter Bold"/>
              </a:rPr>
              <a:t>Challenges</a:t>
            </a:r>
          </a:p>
        </p:txBody>
      </p:sp>
      <p:sp>
        <p:nvSpPr>
          <p:cNvPr id="19" name="TextBox 19"/>
          <p:cNvSpPr txBox="1"/>
          <p:nvPr/>
        </p:nvSpPr>
        <p:spPr>
          <a:xfrm>
            <a:off x="14003258" y="3180758"/>
            <a:ext cx="2945980" cy="563809"/>
          </a:xfrm>
          <a:prstGeom prst="rect">
            <a:avLst/>
          </a:prstGeom>
        </p:spPr>
        <p:txBody>
          <a:bodyPr lIns="0" tIns="0" rIns="0" bIns="0" rtlCol="0" anchor="t">
            <a:spAutoFit/>
          </a:bodyPr>
          <a:lstStyle/>
          <a:p>
            <a:pPr algn="l">
              <a:lnSpc>
                <a:spcPts val="4759"/>
              </a:lnSpc>
              <a:spcBef>
                <a:spcPct val="0"/>
              </a:spcBef>
            </a:pPr>
            <a:r>
              <a:rPr lang="en-US" sz="3399" b="1">
                <a:solidFill>
                  <a:srgbClr val="FFFFFF"/>
                </a:solidFill>
                <a:latin typeface="Times New Roman" panose="02020603050405020304" pitchFamily="18" charset="0"/>
                <a:ea typeface="Inter Bold"/>
                <a:cs typeface="Times New Roman" panose="02020603050405020304" pitchFamily="18" charset="0"/>
                <a:sym typeface="Inter Bold"/>
              </a:rPr>
              <a:t>Opportunities</a:t>
            </a:r>
          </a:p>
        </p:txBody>
      </p:sp>
      <p:sp>
        <p:nvSpPr>
          <p:cNvPr id="20" name="TextBox 20"/>
          <p:cNvSpPr txBox="1"/>
          <p:nvPr/>
        </p:nvSpPr>
        <p:spPr>
          <a:xfrm>
            <a:off x="14003258" y="4196699"/>
            <a:ext cx="3448274" cy="3960187"/>
          </a:xfrm>
          <a:prstGeom prst="rect">
            <a:avLst/>
          </a:prstGeom>
        </p:spPr>
        <p:txBody>
          <a:bodyPr lIns="0" tIns="0" rIns="0" bIns="0" rtlCol="0" anchor="t">
            <a:spAutoFit/>
          </a:bodyPr>
          <a:lstStyle/>
          <a:p>
            <a:pPr algn="just">
              <a:lnSpc>
                <a:spcPts val="3919"/>
              </a:lnSpc>
              <a:spcBef>
                <a:spcPct val="0"/>
              </a:spcBef>
            </a:pPr>
            <a:r>
              <a:rPr lang="en-US" sz="2799">
                <a:solidFill>
                  <a:srgbClr val="FFFFFF"/>
                </a:solidFill>
                <a:latin typeface="Times New Roman" panose="02020603050405020304" pitchFamily="18" charset="0"/>
                <a:ea typeface="Inter"/>
                <a:cs typeface="Times New Roman" panose="02020603050405020304" pitchFamily="18" charset="0"/>
                <a:sym typeface="Inter"/>
              </a:rPr>
              <a:t>Có thể triển khai các đánh giá cụ thể tài nguyên đất hiếm, thành phần vật chất của các đối tượng quặng, các sản phẩm đi kèm khi chế biến, các bãi đuôi thải...</a:t>
            </a:r>
          </a:p>
        </p:txBody>
      </p:sp>
      <p:pic>
        <p:nvPicPr>
          <p:cNvPr id="22" name="Picture 21" descr="Logo&#10;&#10;Description automatically generated">
            <a:extLst>
              <a:ext uri="{FF2B5EF4-FFF2-40B4-BE49-F238E27FC236}">
                <a16:creationId xmlns:a16="http://schemas.microsoft.com/office/drawing/2014/main" id="{3BBBB5F7-7D9D-487A-960D-E69403D4A3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52432" y="6850"/>
            <a:ext cx="1635568" cy="163556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53971" y="2715288"/>
            <a:ext cx="5036524" cy="6695412"/>
            <a:chOff x="0" y="0"/>
            <a:chExt cx="913423" cy="1373205"/>
          </a:xfrm>
        </p:grpSpPr>
        <p:sp>
          <p:nvSpPr>
            <p:cNvPr id="3" name="Freeform 3"/>
            <p:cNvSpPr/>
            <p:nvPr/>
          </p:nvSpPr>
          <p:spPr>
            <a:xfrm>
              <a:off x="0" y="0"/>
              <a:ext cx="913423" cy="1373205"/>
            </a:xfrm>
            <a:custGeom>
              <a:avLst/>
              <a:gdLst/>
              <a:ahLst/>
              <a:cxnLst/>
              <a:rect l="l" t="t" r="r" b="b"/>
              <a:pathLst>
                <a:path w="913423" h="1373205">
                  <a:moveTo>
                    <a:pt x="710223" y="0"/>
                  </a:moveTo>
                  <a:lnTo>
                    <a:pt x="0" y="0"/>
                  </a:lnTo>
                  <a:lnTo>
                    <a:pt x="0" y="1373205"/>
                  </a:lnTo>
                  <a:lnTo>
                    <a:pt x="710223" y="1373205"/>
                  </a:lnTo>
                  <a:lnTo>
                    <a:pt x="913423" y="686602"/>
                  </a:lnTo>
                  <a:lnTo>
                    <a:pt x="710223" y="0"/>
                  </a:lnTo>
                  <a:close/>
                </a:path>
              </a:pathLst>
            </a:custGeom>
            <a:solidFill>
              <a:srgbClr val="2B485F"/>
            </a:solidFill>
            <a:scene3d>
              <a:camera prst="orthographicFront"/>
              <a:lightRig rig="threePt" dir="t"/>
            </a:scene3d>
            <a:sp3d>
              <a:bevelT/>
            </a:sp3d>
          </p:spPr>
        </p:sp>
        <p:sp>
          <p:nvSpPr>
            <p:cNvPr id="4" name="TextBox 4"/>
            <p:cNvSpPr txBox="1"/>
            <p:nvPr/>
          </p:nvSpPr>
          <p:spPr>
            <a:xfrm>
              <a:off x="0" y="-38100"/>
              <a:ext cx="799123" cy="1411305"/>
            </a:xfrm>
            <a:prstGeom prst="rect">
              <a:avLst/>
            </a:prstGeom>
            <a:scene3d>
              <a:camera prst="orthographicFront"/>
              <a:lightRig rig="threePt" dir="t"/>
            </a:scene3d>
            <a:sp3d>
              <a:bevelT/>
            </a:sp3d>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5" name="Group 5"/>
          <p:cNvGrpSpPr/>
          <p:nvPr/>
        </p:nvGrpSpPr>
        <p:grpSpPr>
          <a:xfrm>
            <a:off x="12738857" y="2715288"/>
            <a:ext cx="5549143" cy="6695412"/>
            <a:chOff x="0" y="0"/>
            <a:chExt cx="1006392" cy="1373205"/>
          </a:xfrm>
        </p:grpSpPr>
        <p:sp>
          <p:nvSpPr>
            <p:cNvPr id="6" name="Freeform 6"/>
            <p:cNvSpPr/>
            <p:nvPr/>
          </p:nvSpPr>
          <p:spPr>
            <a:xfrm>
              <a:off x="0" y="0"/>
              <a:ext cx="1006392" cy="1373205"/>
            </a:xfrm>
            <a:custGeom>
              <a:avLst/>
              <a:gdLst/>
              <a:ahLst/>
              <a:cxnLst/>
              <a:rect l="l" t="t" r="r" b="b"/>
              <a:pathLst>
                <a:path w="1006392" h="1373205">
                  <a:moveTo>
                    <a:pt x="803192" y="0"/>
                  </a:moveTo>
                  <a:lnTo>
                    <a:pt x="0" y="0"/>
                  </a:lnTo>
                  <a:lnTo>
                    <a:pt x="0" y="1373205"/>
                  </a:lnTo>
                  <a:lnTo>
                    <a:pt x="803192" y="1373205"/>
                  </a:lnTo>
                  <a:lnTo>
                    <a:pt x="1006392" y="686602"/>
                  </a:lnTo>
                  <a:lnTo>
                    <a:pt x="803192" y="0"/>
                  </a:lnTo>
                  <a:close/>
                </a:path>
              </a:pathLst>
            </a:custGeom>
            <a:solidFill>
              <a:srgbClr val="2B485F"/>
            </a:solidFill>
            <a:scene3d>
              <a:camera prst="orthographicFront"/>
              <a:lightRig rig="threePt" dir="t"/>
            </a:scene3d>
            <a:sp3d>
              <a:bevelT/>
            </a:sp3d>
          </p:spPr>
        </p:sp>
        <p:sp>
          <p:nvSpPr>
            <p:cNvPr id="7" name="TextBox 7"/>
            <p:cNvSpPr txBox="1"/>
            <p:nvPr/>
          </p:nvSpPr>
          <p:spPr>
            <a:xfrm>
              <a:off x="0" y="-38100"/>
              <a:ext cx="892092" cy="1411305"/>
            </a:xfrm>
            <a:prstGeom prst="rect">
              <a:avLst/>
            </a:prstGeom>
            <a:scene3d>
              <a:camera prst="orthographicFront"/>
              <a:lightRig rig="threePt" dir="t"/>
            </a:scene3d>
            <a:sp3d>
              <a:bevelT/>
            </a:sp3d>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8" name="Group 8"/>
          <p:cNvGrpSpPr/>
          <p:nvPr/>
        </p:nvGrpSpPr>
        <p:grpSpPr>
          <a:xfrm>
            <a:off x="1371600" y="1335307"/>
            <a:ext cx="7788442" cy="990272"/>
            <a:chOff x="0" y="0"/>
            <a:chExt cx="5136921" cy="653141"/>
          </a:xfrm>
        </p:grpSpPr>
        <p:sp>
          <p:nvSpPr>
            <p:cNvPr id="9" name="Freeform 9"/>
            <p:cNvSpPr/>
            <p:nvPr/>
          </p:nvSpPr>
          <p:spPr>
            <a:xfrm>
              <a:off x="0" y="0"/>
              <a:ext cx="5136921" cy="653141"/>
            </a:xfrm>
            <a:custGeom>
              <a:avLst/>
              <a:gdLst/>
              <a:ahLst/>
              <a:cxnLst/>
              <a:rect l="l" t="t" r="r" b="b"/>
              <a:pathLst>
                <a:path w="5136921" h="653141">
                  <a:moveTo>
                    <a:pt x="4933721" y="0"/>
                  </a:moveTo>
                  <a:lnTo>
                    <a:pt x="0" y="0"/>
                  </a:lnTo>
                  <a:lnTo>
                    <a:pt x="0" y="653141"/>
                  </a:lnTo>
                  <a:lnTo>
                    <a:pt x="4933721" y="653141"/>
                  </a:lnTo>
                  <a:lnTo>
                    <a:pt x="5136921" y="326570"/>
                  </a:lnTo>
                  <a:lnTo>
                    <a:pt x="4933721" y="0"/>
                  </a:lnTo>
                  <a:close/>
                </a:path>
              </a:pathLst>
            </a:custGeom>
            <a:solidFill>
              <a:srgbClr val="2B485F"/>
            </a:solidFill>
            <a:scene3d>
              <a:camera prst="orthographicFront"/>
              <a:lightRig rig="threePt" dir="t"/>
            </a:scene3d>
            <a:sp3d>
              <a:bevelT/>
            </a:sp3d>
          </p:spPr>
        </p:sp>
        <p:sp>
          <p:nvSpPr>
            <p:cNvPr id="10" name="TextBox 10"/>
            <p:cNvSpPr txBox="1"/>
            <p:nvPr/>
          </p:nvSpPr>
          <p:spPr>
            <a:xfrm>
              <a:off x="0" y="-38100"/>
              <a:ext cx="5022621" cy="691241"/>
            </a:xfrm>
            <a:prstGeom prst="rect">
              <a:avLst/>
            </a:prstGeom>
            <a:scene3d>
              <a:camera prst="orthographicFront"/>
              <a:lightRig rig="threePt" dir="t"/>
            </a:scene3d>
            <a:sp3d>
              <a:bevelT/>
            </a:sp3d>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11" name="Group 11"/>
          <p:cNvGrpSpPr/>
          <p:nvPr/>
        </p:nvGrpSpPr>
        <p:grpSpPr>
          <a:xfrm>
            <a:off x="5090495" y="2715288"/>
            <a:ext cx="7648362" cy="6695412"/>
            <a:chOff x="0" y="0"/>
            <a:chExt cx="10197816" cy="10095616"/>
          </a:xfrm>
        </p:grpSpPr>
        <p:pic>
          <p:nvPicPr>
            <p:cNvPr id="12" name="Picture 12"/>
            <p:cNvPicPr>
              <a:picLocks noChangeAspect="1"/>
            </p:cNvPicPr>
            <p:nvPr/>
          </p:nvPicPr>
          <p:blipFill>
            <a:blip r:embed="rId2"/>
            <a:srcRect l="12120" r="12120"/>
            <a:stretch>
              <a:fillRect/>
            </a:stretch>
          </p:blipFill>
          <p:spPr>
            <a:xfrm>
              <a:off x="0" y="0"/>
              <a:ext cx="10197816" cy="10095616"/>
            </a:xfrm>
            <a:prstGeom prst="rect">
              <a:avLst/>
            </a:prstGeom>
            <a:scene3d>
              <a:camera prst="orthographicFront"/>
              <a:lightRig rig="threePt" dir="t"/>
            </a:scene3d>
            <a:sp3d>
              <a:bevelT/>
            </a:sp3d>
          </p:spPr>
        </p:pic>
      </p:grpSp>
      <p:sp>
        <p:nvSpPr>
          <p:cNvPr id="14" name="Freeform 14"/>
          <p:cNvSpPr/>
          <p:nvPr/>
        </p:nvSpPr>
        <p:spPr>
          <a:xfrm rot="5400000">
            <a:off x="17633272" y="2341316"/>
            <a:ext cx="455966" cy="1203911"/>
          </a:xfrm>
          <a:custGeom>
            <a:avLst/>
            <a:gdLst/>
            <a:ahLst/>
            <a:cxnLst/>
            <a:rect l="l" t="t" r="r" b="b"/>
            <a:pathLst>
              <a:path w="455966" h="1203911">
                <a:moveTo>
                  <a:pt x="0" y="0"/>
                </a:moveTo>
                <a:lnTo>
                  <a:pt x="455966" y="0"/>
                </a:lnTo>
                <a:lnTo>
                  <a:pt x="455966" y="1203910"/>
                </a:lnTo>
                <a:lnTo>
                  <a:pt x="0" y="12039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Freeform 15"/>
          <p:cNvSpPr/>
          <p:nvPr/>
        </p:nvSpPr>
        <p:spPr>
          <a:xfrm rot="5400000">
            <a:off x="1402672" y="8428362"/>
            <a:ext cx="455966" cy="1203911"/>
          </a:xfrm>
          <a:custGeom>
            <a:avLst/>
            <a:gdLst/>
            <a:ahLst/>
            <a:cxnLst/>
            <a:rect l="l" t="t" r="r" b="b"/>
            <a:pathLst>
              <a:path w="455966" h="1203911">
                <a:moveTo>
                  <a:pt x="0" y="0"/>
                </a:moveTo>
                <a:lnTo>
                  <a:pt x="455966" y="0"/>
                </a:lnTo>
                <a:lnTo>
                  <a:pt x="455966" y="1203910"/>
                </a:lnTo>
                <a:lnTo>
                  <a:pt x="0" y="12039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TextBox 16"/>
          <p:cNvSpPr txBox="1"/>
          <p:nvPr/>
        </p:nvSpPr>
        <p:spPr>
          <a:xfrm>
            <a:off x="3496204" y="1354828"/>
            <a:ext cx="11481113" cy="859018"/>
          </a:xfrm>
          <a:prstGeom prst="rect">
            <a:avLst/>
          </a:prstGeom>
        </p:spPr>
        <p:txBody>
          <a:bodyPr lIns="0" tIns="0" rIns="0" bIns="0" rtlCol="0" anchor="t">
            <a:spAutoFit/>
          </a:bodyPr>
          <a:lstStyle/>
          <a:p>
            <a:pPr algn="ctr">
              <a:lnSpc>
                <a:spcPts val="7420"/>
              </a:lnSpc>
              <a:spcBef>
                <a:spcPct val="0"/>
              </a:spcBef>
            </a:pPr>
            <a:r>
              <a:rPr lang="en-US" sz="4900" dirty="0">
                <a:solidFill>
                  <a:srgbClr val="FFFFFF"/>
                </a:solidFill>
                <a:latin typeface="Times New Roman" panose="02020603050405020304" pitchFamily="18" charset="0"/>
                <a:ea typeface="League Spartan"/>
                <a:cs typeface="Times New Roman" panose="02020603050405020304" pitchFamily="18" charset="0"/>
                <a:sym typeface="League Spartan"/>
              </a:rPr>
              <a:t>Challenges and </a:t>
            </a:r>
            <a:r>
              <a:rPr lang="en-US" sz="4900" dirty="0">
                <a:latin typeface="Times New Roman" panose="02020603050405020304" pitchFamily="18" charset="0"/>
                <a:ea typeface="League Spartan"/>
                <a:cs typeface="Times New Roman" panose="02020603050405020304" pitchFamily="18" charset="0"/>
                <a:sym typeface="League Spartan"/>
              </a:rPr>
              <a:t>Opportunities  2</a:t>
            </a:r>
          </a:p>
        </p:txBody>
      </p:sp>
      <p:sp>
        <p:nvSpPr>
          <p:cNvPr id="17" name="TextBox 17"/>
          <p:cNvSpPr txBox="1"/>
          <p:nvPr/>
        </p:nvSpPr>
        <p:spPr>
          <a:xfrm>
            <a:off x="1630655" y="3102610"/>
            <a:ext cx="2945980" cy="563809"/>
          </a:xfrm>
          <a:prstGeom prst="rect">
            <a:avLst/>
          </a:prstGeom>
        </p:spPr>
        <p:txBody>
          <a:bodyPr lIns="0" tIns="0" rIns="0" bIns="0" rtlCol="0" anchor="t">
            <a:spAutoFit/>
          </a:bodyPr>
          <a:lstStyle/>
          <a:p>
            <a:pPr algn="r">
              <a:lnSpc>
                <a:spcPts val="4759"/>
              </a:lnSpc>
              <a:spcBef>
                <a:spcPct val="0"/>
              </a:spcBef>
            </a:pPr>
            <a:r>
              <a:rPr lang="en-US" sz="3399" b="1">
                <a:solidFill>
                  <a:srgbClr val="FFFFFF"/>
                </a:solidFill>
                <a:latin typeface="Times New Roman" panose="02020603050405020304" pitchFamily="18" charset="0"/>
                <a:ea typeface="Inter Bold"/>
                <a:cs typeface="Times New Roman" panose="02020603050405020304" pitchFamily="18" charset="0"/>
                <a:sym typeface="Inter Bold"/>
              </a:rPr>
              <a:t>Challenges</a:t>
            </a:r>
          </a:p>
        </p:txBody>
      </p:sp>
      <p:sp>
        <p:nvSpPr>
          <p:cNvPr id="18" name="TextBox 18"/>
          <p:cNvSpPr txBox="1"/>
          <p:nvPr/>
        </p:nvSpPr>
        <p:spPr>
          <a:xfrm>
            <a:off x="1291583" y="3910966"/>
            <a:ext cx="3285052" cy="1459502"/>
          </a:xfrm>
          <a:prstGeom prst="rect">
            <a:avLst/>
          </a:prstGeom>
        </p:spPr>
        <p:txBody>
          <a:bodyPr lIns="0" tIns="0" rIns="0" bIns="0" rtlCol="0" anchor="t">
            <a:spAutoFit/>
          </a:bodyPr>
          <a:lstStyle/>
          <a:p>
            <a:pPr algn="just">
              <a:lnSpc>
                <a:spcPts val="3919"/>
              </a:lnSpc>
              <a:spcBef>
                <a:spcPct val="0"/>
              </a:spcBef>
            </a:pP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Tình</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hình</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khai</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thác</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quặng</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vẫn</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tương</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đối</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khiêm</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tốn</a:t>
            </a:r>
            <a:endParaRPr lang="en-US" sz="2799" dirty="0">
              <a:solidFill>
                <a:srgbClr val="FFFFFF"/>
              </a:solidFill>
              <a:latin typeface="Times New Roman" panose="02020603050405020304" pitchFamily="18" charset="0"/>
              <a:ea typeface="Inter"/>
              <a:cs typeface="Times New Roman" panose="02020603050405020304" pitchFamily="18" charset="0"/>
              <a:sym typeface="Inter"/>
            </a:endParaRPr>
          </a:p>
        </p:txBody>
      </p:sp>
      <p:sp>
        <p:nvSpPr>
          <p:cNvPr id="19" name="TextBox 19"/>
          <p:cNvSpPr txBox="1"/>
          <p:nvPr/>
        </p:nvSpPr>
        <p:spPr>
          <a:xfrm>
            <a:off x="13504327" y="2923900"/>
            <a:ext cx="2945980" cy="563809"/>
          </a:xfrm>
          <a:prstGeom prst="rect">
            <a:avLst/>
          </a:prstGeom>
        </p:spPr>
        <p:txBody>
          <a:bodyPr lIns="0" tIns="0" rIns="0" bIns="0" rtlCol="0" anchor="t">
            <a:spAutoFit/>
          </a:bodyPr>
          <a:lstStyle/>
          <a:p>
            <a:pPr algn="l">
              <a:lnSpc>
                <a:spcPts val="4759"/>
              </a:lnSpc>
              <a:spcBef>
                <a:spcPct val="0"/>
              </a:spcBef>
            </a:pPr>
            <a:r>
              <a:rPr lang="en-US" sz="3399" b="1">
                <a:solidFill>
                  <a:srgbClr val="FFFFFF"/>
                </a:solidFill>
                <a:latin typeface="Times New Roman" panose="02020603050405020304" pitchFamily="18" charset="0"/>
                <a:ea typeface="Inter Bold"/>
                <a:cs typeface="Times New Roman" panose="02020603050405020304" pitchFamily="18" charset="0"/>
                <a:sym typeface="Inter Bold"/>
              </a:rPr>
              <a:t>Opportunities</a:t>
            </a:r>
          </a:p>
        </p:txBody>
      </p:sp>
      <p:sp>
        <p:nvSpPr>
          <p:cNvPr id="20" name="TextBox 20"/>
          <p:cNvSpPr txBox="1"/>
          <p:nvPr/>
        </p:nvSpPr>
        <p:spPr>
          <a:xfrm>
            <a:off x="13254271" y="3625851"/>
            <a:ext cx="3819751" cy="5460597"/>
          </a:xfrm>
          <a:prstGeom prst="rect">
            <a:avLst/>
          </a:prstGeom>
        </p:spPr>
        <p:txBody>
          <a:bodyPr lIns="0" tIns="0" rIns="0" bIns="0" rtlCol="0" anchor="t">
            <a:spAutoFit/>
          </a:bodyPr>
          <a:lstStyle/>
          <a:p>
            <a:pPr algn="just">
              <a:lnSpc>
                <a:spcPts val="3919"/>
              </a:lnSpc>
            </a:pPr>
            <a:r>
              <a:rPr lang="en-US" sz="2799">
                <a:solidFill>
                  <a:srgbClr val="FFFFFF"/>
                </a:solidFill>
                <a:latin typeface="Times New Roman" panose="02020603050405020304" pitchFamily="18" charset="0"/>
                <a:ea typeface="Inter"/>
                <a:cs typeface="Times New Roman" panose="02020603050405020304" pitchFamily="18" charset="0"/>
                <a:sym typeface="Inter"/>
              </a:rPr>
              <a:t>Nghiên cứu công nghệ Khai thác theo hướng tối  ưu hóa chi phí, khai thác quặng có chọn lọc, mức độ phá vỡ đất đá phù hợp đáp ứng được yêu cầu của các khâu chế biến sau đó;</a:t>
            </a:r>
          </a:p>
          <a:p>
            <a:pPr algn="just">
              <a:lnSpc>
                <a:spcPts val="3919"/>
              </a:lnSpc>
              <a:spcBef>
                <a:spcPct val="0"/>
              </a:spcBef>
            </a:pPr>
            <a:r>
              <a:rPr lang="en-US" sz="2799">
                <a:solidFill>
                  <a:srgbClr val="FFFFFF"/>
                </a:solidFill>
                <a:latin typeface="Times New Roman" panose="02020603050405020304" pitchFamily="18" charset="0"/>
                <a:ea typeface="Inter"/>
                <a:cs typeface="Times New Roman" panose="02020603050405020304" pitchFamily="18" charset="0"/>
                <a:sym typeface="Inter"/>
              </a:rPr>
              <a:t>Quy hoạch bãi thải theo hướng tái sử dụng khi trình độ công nghệ chế biến đủ cao</a:t>
            </a:r>
          </a:p>
        </p:txBody>
      </p:sp>
      <p:pic>
        <p:nvPicPr>
          <p:cNvPr id="22" name="Picture 21" descr="Logo&#10;&#10;Description automatically generated">
            <a:extLst>
              <a:ext uri="{FF2B5EF4-FFF2-40B4-BE49-F238E27FC236}">
                <a16:creationId xmlns:a16="http://schemas.microsoft.com/office/drawing/2014/main" id="{4AEA765E-6EC1-4B32-9E50-05D627974B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52432" y="6850"/>
            <a:ext cx="1635568" cy="163556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7259300" y="5438878"/>
            <a:ext cx="2821508" cy="2618024"/>
            <a:chOff x="0" y="0"/>
            <a:chExt cx="703906" cy="653141"/>
          </a:xfrm>
        </p:grpSpPr>
        <p:sp>
          <p:nvSpPr>
            <p:cNvPr id="3" name="Freeform 3"/>
            <p:cNvSpPr/>
            <p:nvPr/>
          </p:nvSpPr>
          <p:spPr>
            <a:xfrm>
              <a:off x="0" y="0"/>
              <a:ext cx="703906" cy="653141"/>
            </a:xfrm>
            <a:custGeom>
              <a:avLst/>
              <a:gdLst/>
              <a:ahLst/>
              <a:cxnLst/>
              <a:rect l="l" t="t" r="r" b="b"/>
              <a:pathLst>
                <a:path w="703906" h="653141">
                  <a:moveTo>
                    <a:pt x="500706" y="0"/>
                  </a:moveTo>
                  <a:lnTo>
                    <a:pt x="0" y="0"/>
                  </a:lnTo>
                  <a:lnTo>
                    <a:pt x="0" y="653141"/>
                  </a:lnTo>
                  <a:lnTo>
                    <a:pt x="500706" y="653141"/>
                  </a:lnTo>
                  <a:lnTo>
                    <a:pt x="703906" y="326570"/>
                  </a:lnTo>
                  <a:lnTo>
                    <a:pt x="500706" y="0"/>
                  </a:lnTo>
                  <a:close/>
                </a:path>
              </a:pathLst>
            </a:custGeom>
            <a:solidFill>
              <a:srgbClr val="598196"/>
            </a:solidFill>
          </p:spPr>
        </p:sp>
        <p:sp>
          <p:nvSpPr>
            <p:cNvPr id="4" name="TextBox 4"/>
            <p:cNvSpPr txBox="1"/>
            <p:nvPr/>
          </p:nvSpPr>
          <p:spPr>
            <a:xfrm>
              <a:off x="0" y="-38100"/>
              <a:ext cx="589606" cy="691241"/>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5" name="Group 5"/>
          <p:cNvGrpSpPr/>
          <p:nvPr/>
        </p:nvGrpSpPr>
        <p:grpSpPr>
          <a:xfrm>
            <a:off x="1028700" y="2225509"/>
            <a:ext cx="7326456" cy="732645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9136" r="-39136"/>
              </a:stretch>
            </a:blipFill>
          </p:spPr>
        </p:sp>
      </p:grpSp>
      <p:grpSp>
        <p:nvGrpSpPr>
          <p:cNvPr id="7" name="Group 7"/>
          <p:cNvGrpSpPr/>
          <p:nvPr/>
        </p:nvGrpSpPr>
        <p:grpSpPr>
          <a:xfrm rot="5400000">
            <a:off x="316673" y="-976043"/>
            <a:ext cx="5518901" cy="3601352"/>
            <a:chOff x="0" y="0"/>
            <a:chExt cx="1000907" cy="653141"/>
          </a:xfrm>
        </p:grpSpPr>
        <p:sp>
          <p:nvSpPr>
            <p:cNvPr id="8" name="Freeform 8"/>
            <p:cNvSpPr/>
            <p:nvPr/>
          </p:nvSpPr>
          <p:spPr>
            <a:xfrm>
              <a:off x="0" y="0"/>
              <a:ext cx="1000907" cy="653141"/>
            </a:xfrm>
            <a:custGeom>
              <a:avLst/>
              <a:gdLst/>
              <a:ahLst/>
              <a:cxnLst/>
              <a:rect l="l" t="t" r="r" b="b"/>
              <a:pathLst>
                <a:path w="1000907" h="653141">
                  <a:moveTo>
                    <a:pt x="797707" y="0"/>
                  </a:moveTo>
                  <a:lnTo>
                    <a:pt x="0" y="0"/>
                  </a:lnTo>
                  <a:lnTo>
                    <a:pt x="0" y="653141"/>
                  </a:lnTo>
                  <a:lnTo>
                    <a:pt x="797707" y="653141"/>
                  </a:lnTo>
                  <a:lnTo>
                    <a:pt x="1000907" y="326570"/>
                  </a:lnTo>
                  <a:lnTo>
                    <a:pt x="797707" y="0"/>
                  </a:lnTo>
                  <a:close/>
                </a:path>
              </a:pathLst>
            </a:custGeom>
            <a:solidFill>
              <a:srgbClr val="2B485F"/>
            </a:solidFill>
          </p:spPr>
        </p:sp>
        <p:sp>
          <p:nvSpPr>
            <p:cNvPr id="9" name="TextBox 9"/>
            <p:cNvSpPr txBox="1"/>
            <p:nvPr/>
          </p:nvSpPr>
          <p:spPr>
            <a:xfrm>
              <a:off x="0" y="-38100"/>
              <a:ext cx="886607" cy="691241"/>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11" name="Freeform 11"/>
          <p:cNvSpPr/>
          <p:nvPr/>
        </p:nvSpPr>
        <p:spPr>
          <a:xfrm rot="5400000">
            <a:off x="16429362" y="8428362"/>
            <a:ext cx="455966" cy="1203911"/>
          </a:xfrm>
          <a:custGeom>
            <a:avLst/>
            <a:gdLst/>
            <a:ahLst/>
            <a:cxnLst/>
            <a:rect l="l" t="t" r="r" b="b"/>
            <a:pathLst>
              <a:path w="455966" h="1203911">
                <a:moveTo>
                  <a:pt x="0" y="0"/>
                </a:moveTo>
                <a:lnTo>
                  <a:pt x="455966" y="0"/>
                </a:lnTo>
                <a:lnTo>
                  <a:pt x="455966" y="1203910"/>
                </a:lnTo>
                <a:lnTo>
                  <a:pt x="0" y="12039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TextBox 12"/>
          <p:cNvSpPr txBox="1"/>
          <p:nvPr/>
        </p:nvSpPr>
        <p:spPr>
          <a:xfrm>
            <a:off x="2124237" y="1216320"/>
            <a:ext cx="7053922" cy="810863"/>
          </a:xfrm>
          <a:prstGeom prst="rect">
            <a:avLst/>
          </a:prstGeom>
        </p:spPr>
        <p:txBody>
          <a:bodyPr lIns="0" tIns="0" rIns="0" bIns="0" rtlCol="0" anchor="t">
            <a:spAutoFit/>
          </a:bodyPr>
          <a:lstStyle/>
          <a:p>
            <a:pPr algn="l">
              <a:lnSpc>
                <a:spcPts val="6859"/>
              </a:lnSpc>
              <a:spcBef>
                <a:spcPct val="0"/>
              </a:spcBef>
            </a:pPr>
            <a:r>
              <a:rPr lang="en-US" sz="4899" b="1" dirty="0">
                <a:solidFill>
                  <a:srgbClr val="FFFFFF"/>
                </a:solidFill>
                <a:latin typeface="Times New Roman" panose="02020603050405020304" pitchFamily="18" charset="0"/>
                <a:ea typeface="League Spartan"/>
                <a:cs typeface="Times New Roman" panose="02020603050405020304" pitchFamily="18" charset="0"/>
                <a:sym typeface="League Spartan"/>
              </a:rPr>
              <a:t>Table of </a:t>
            </a:r>
            <a:r>
              <a:rPr lang="en-US" sz="4899" b="1" dirty="0">
                <a:solidFill>
                  <a:schemeClr val="bg1"/>
                </a:solidFill>
                <a:latin typeface="Times New Roman" panose="02020603050405020304" pitchFamily="18" charset="0"/>
                <a:ea typeface="League Spartan"/>
                <a:cs typeface="Times New Roman" panose="02020603050405020304" pitchFamily="18" charset="0"/>
                <a:sym typeface="League Spartan"/>
              </a:rPr>
              <a:t>C</a:t>
            </a:r>
            <a:r>
              <a:rPr lang="en-US" sz="4899" b="1" dirty="0">
                <a:latin typeface="Times New Roman" panose="02020603050405020304" pitchFamily="18" charset="0"/>
                <a:ea typeface="League Spartan"/>
                <a:cs typeface="Times New Roman" panose="02020603050405020304" pitchFamily="18" charset="0"/>
                <a:sym typeface="League Spartan"/>
              </a:rPr>
              <a:t>ontents</a:t>
            </a:r>
          </a:p>
        </p:txBody>
      </p:sp>
      <p:sp>
        <p:nvSpPr>
          <p:cNvPr id="13" name="TextBox 13"/>
          <p:cNvSpPr txBox="1"/>
          <p:nvPr/>
        </p:nvSpPr>
        <p:spPr>
          <a:xfrm>
            <a:off x="8525040" y="1940464"/>
            <a:ext cx="8353352" cy="7317837"/>
          </a:xfrm>
          <a:prstGeom prst="rect">
            <a:avLst/>
          </a:prstGeom>
        </p:spPr>
        <p:txBody>
          <a:bodyPr lIns="0" tIns="0" rIns="0" bIns="0" rtlCol="0" anchor="t">
            <a:spAutoFit/>
          </a:bodyPr>
          <a:lstStyle/>
          <a:p>
            <a:pPr marL="734059" lvl="1" indent="-367030" algn="just">
              <a:lnSpc>
                <a:spcPct val="150000"/>
              </a:lnSpc>
              <a:spcBef>
                <a:spcPts val="600"/>
              </a:spcBef>
              <a:spcAft>
                <a:spcPts val="600"/>
              </a:spcAft>
              <a:buAutoNum type="arabicPeriod"/>
            </a:pP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600" b="1" dirty="0" err="1">
                <a:solidFill>
                  <a:srgbClr val="000000"/>
                </a:solidFill>
                <a:latin typeface="Times New Roman" panose="02020603050405020304" pitchFamily="18" charset="0"/>
                <a:ea typeface="Inter Bold"/>
                <a:cs typeface="Times New Roman" panose="02020603050405020304" pitchFamily="18" charset="0"/>
                <a:sym typeface="Inter Bold"/>
              </a:rPr>
              <a:t>Giới</a:t>
            </a: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600" b="1" dirty="0" err="1">
                <a:solidFill>
                  <a:srgbClr val="000000"/>
                </a:solidFill>
                <a:latin typeface="Times New Roman" panose="02020603050405020304" pitchFamily="18" charset="0"/>
                <a:ea typeface="Inter Bold"/>
                <a:cs typeface="Times New Roman" panose="02020603050405020304" pitchFamily="18" charset="0"/>
                <a:sym typeface="Inter Bold"/>
              </a:rPr>
              <a:t>thiệu</a:t>
            </a: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600" b="1" dirty="0" err="1">
                <a:solidFill>
                  <a:srgbClr val="000000"/>
                </a:solidFill>
                <a:latin typeface="Times New Roman" panose="02020603050405020304" pitchFamily="18" charset="0"/>
                <a:ea typeface="Inter Bold"/>
                <a:cs typeface="Times New Roman" panose="02020603050405020304" pitchFamily="18" charset="0"/>
                <a:sym typeface="Inter Bold"/>
              </a:rPr>
              <a:t>chung</a:t>
            </a:r>
            <a:endParaRPr lang="en-US" sz="3600" b="1" dirty="0">
              <a:solidFill>
                <a:srgbClr val="000000"/>
              </a:solidFill>
              <a:latin typeface="Times New Roman" panose="02020603050405020304" pitchFamily="18" charset="0"/>
              <a:ea typeface="Inter Bold"/>
              <a:cs typeface="Times New Roman" panose="02020603050405020304" pitchFamily="18" charset="0"/>
              <a:sym typeface="Inter Bold"/>
            </a:endParaRPr>
          </a:p>
          <a:p>
            <a:pPr marL="734059" lvl="1" indent="-367030" algn="just">
              <a:lnSpc>
                <a:spcPct val="150000"/>
              </a:lnSpc>
              <a:spcBef>
                <a:spcPts val="600"/>
              </a:spcBef>
              <a:spcAft>
                <a:spcPts val="600"/>
              </a:spcAft>
              <a:buAutoNum type="arabicPeriod"/>
            </a:pP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600" b="1" dirty="0" err="1">
                <a:solidFill>
                  <a:srgbClr val="000000"/>
                </a:solidFill>
                <a:latin typeface="Times New Roman" panose="02020603050405020304" pitchFamily="18" charset="0"/>
                <a:ea typeface="Inter Bold"/>
                <a:cs typeface="Times New Roman" panose="02020603050405020304" pitchFamily="18" charset="0"/>
                <a:sym typeface="Inter Bold"/>
              </a:rPr>
              <a:t>Trữ</a:t>
            </a: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600" b="1" dirty="0" err="1">
                <a:solidFill>
                  <a:srgbClr val="000000"/>
                </a:solidFill>
                <a:latin typeface="Times New Roman" panose="02020603050405020304" pitchFamily="18" charset="0"/>
                <a:ea typeface="Inter Bold"/>
                <a:cs typeface="Times New Roman" panose="02020603050405020304" pitchFamily="18" charset="0"/>
                <a:sym typeface="Inter Bold"/>
              </a:rPr>
              <a:t>lượng</a:t>
            </a: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600" b="1" dirty="0" err="1">
                <a:solidFill>
                  <a:srgbClr val="000000"/>
                </a:solidFill>
                <a:latin typeface="Times New Roman" panose="02020603050405020304" pitchFamily="18" charset="0"/>
                <a:ea typeface="Inter Bold"/>
                <a:cs typeface="Times New Roman" panose="02020603050405020304" pitchFamily="18" charset="0"/>
                <a:sym typeface="Inter Bold"/>
              </a:rPr>
              <a:t>Khai</a:t>
            </a: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600" b="1" dirty="0" err="1">
                <a:solidFill>
                  <a:srgbClr val="000000"/>
                </a:solidFill>
                <a:latin typeface="Times New Roman" panose="02020603050405020304" pitchFamily="18" charset="0"/>
                <a:ea typeface="Inter Bold"/>
                <a:cs typeface="Times New Roman" panose="02020603050405020304" pitchFamily="18" charset="0"/>
                <a:sym typeface="Inter Bold"/>
              </a:rPr>
              <a:t>thác</a:t>
            </a: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600" b="1" dirty="0" err="1">
                <a:solidFill>
                  <a:srgbClr val="000000"/>
                </a:solidFill>
                <a:latin typeface="Times New Roman" panose="02020603050405020304" pitchFamily="18" charset="0"/>
                <a:ea typeface="Inter Bold"/>
                <a:cs typeface="Times New Roman" panose="02020603050405020304" pitchFamily="18" charset="0"/>
                <a:sym typeface="Inter Bold"/>
              </a:rPr>
              <a:t>và</a:t>
            </a: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600" b="1" dirty="0" err="1">
                <a:solidFill>
                  <a:srgbClr val="000000"/>
                </a:solidFill>
                <a:latin typeface="Times New Roman" panose="02020603050405020304" pitchFamily="18" charset="0"/>
                <a:ea typeface="Inter Bold"/>
                <a:cs typeface="Times New Roman" panose="02020603050405020304" pitchFamily="18" charset="0"/>
                <a:sym typeface="Inter Bold"/>
              </a:rPr>
              <a:t>Chế</a:t>
            </a: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600" b="1" dirty="0" err="1">
                <a:solidFill>
                  <a:srgbClr val="000000"/>
                </a:solidFill>
                <a:latin typeface="Times New Roman" panose="02020603050405020304" pitchFamily="18" charset="0"/>
                <a:ea typeface="Inter Bold"/>
                <a:cs typeface="Times New Roman" panose="02020603050405020304" pitchFamily="18" charset="0"/>
                <a:sym typeface="Inter Bold"/>
              </a:rPr>
              <a:t>biến</a:t>
            </a: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600" b="1" dirty="0" err="1">
                <a:solidFill>
                  <a:srgbClr val="000000"/>
                </a:solidFill>
                <a:latin typeface="Times New Roman" panose="02020603050405020304" pitchFamily="18" charset="0"/>
                <a:ea typeface="Inter Bold"/>
                <a:cs typeface="Times New Roman" panose="02020603050405020304" pitchFamily="18" charset="0"/>
                <a:sym typeface="Inter Bold"/>
              </a:rPr>
              <a:t>đất</a:t>
            </a: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600" b="1" dirty="0" err="1">
                <a:solidFill>
                  <a:srgbClr val="000000"/>
                </a:solidFill>
                <a:latin typeface="Times New Roman" panose="02020603050405020304" pitchFamily="18" charset="0"/>
                <a:ea typeface="Inter Bold"/>
                <a:cs typeface="Times New Roman" panose="02020603050405020304" pitchFamily="18" charset="0"/>
                <a:sym typeface="Inter Bold"/>
              </a:rPr>
              <a:t>hiếm</a:t>
            </a: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600" b="1" dirty="0" err="1">
                <a:solidFill>
                  <a:srgbClr val="000000"/>
                </a:solidFill>
                <a:latin typeface="Times New Roman" panose="02020603050405020304" pitchFamily="18" charset="0"/>
                <a:ea typeface="Inter Bold"/>
                <a:cs typeface="Times New Roman" panose="02020603050405020304" pitchFamily="18" charset="0"/>
                <a:sym typeface="Inter Bold"/>
              </a:rPr>
              <a:t>tại</a:t>
            </a: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600" b="1" dirty="0" err="1">
                <a:solidFill>
                  <a:srgbClr val="000000"/>
                </a:solidFill>
                <a:latin typeface="Times New Roman" panose="02020603050405020304" pitchFamily="18" charset="0"/>
                <a:ea typeface="Inter Bold"/>
                <a:cs typeface="Times New Roman" panose="02020603050405020304" pitchFamily="18" charset="0"/>
                <a:sym typeface="Inter Bold"/>
              </a:rPr>
              <a:t>Việt</a:t>
            </a: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Nam</a:t>
            </a:r>
          </a:p>
          <a:p>
            <a:pPr marL="734059" lvl="1" indent="-367030" algn="just">
              <a:lnSpc>
                <a:spcPct val="150000"/>
              </a:lnSpc>
              <a:spcBef>
                <a:spcPts val="600"/>
              </a:spcBef>
              <a:spcAft>
                <a:spcPts val="600"/>
              </a:spcAft>
              <a:buAutoNum type="arabicPeriod"/>
            </a:pP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600" b="1" dirty="0" err="1">
                <a:solidFill>
                  <a:srgbClr val="000000"/>
                </a:solidFill>
                <a:latin typeface="Times New Roman" panose="02020603050405020304" pitchFamily="18" charset="0"/>
                <a:ea typeface="Inter Bold"/>
                <a:cs typeface="Times New Roman" panose="02020603050405020304" pitchFamily="18" charset="0"/>
                <a:sym typeface="Inter Bold"/>
              </a:rPr>
              <a:t>Công</a:t>
            </a: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600" b="1" dirty="0" err="1">
                <a:solidFill>
                  <a:srgbClr val="000000"/>
                </a:solidFill>
                <a:latin typeface="Times New Roman" panose="02020603050405020304" pitchFamily="18" charset="0"/>
                <a:ea typeface="Inter Bold"/>
                <a:cs typeface="Times New Roman" panose="02020603050405020304" pitchFamily="18" charset="0"/>
                <a:sym typeface="Inter Bold"/>
              </a:rPr>
              <a:t>nghệ</a:t>
            </a: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600" b="1" dirty="0" err="1">
                <a:solidFill>
                  <a:srgbClr val="000000"/>
                </a:solidFill>
                <a:latin typeface="Times New Roman" panose="02020603050405020304" pitchFamily="18" charset="0"/>
                <a:ea typeface="Inter Bold"/>
                <a:cs typeface="Times New Roman" panose="02020603050405020304" pitchFamily="18" charset="0"/>
                <a:sym typeface="Inter Bold"/>
              </a:rPr>
              <a:t>tuyển</a:t>
            </a: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600" b="1" dirty="0" err="1">
                <a:solidFill>
                  <a:srgbClr val="000000"/>
                </a:solidFill>
                <a:latin typeface="Times New Roman" panose="02020603050405020304" pitchFamily="18" charset="0"/>
                <a:ea typeface="Inter Bold"/>
                <a:cs typeface="Times New Roman" panose="02020603050405020304" pitchFamily="18" charset="0"/>
                <a:sym typeface="Inter Bold"/>
              </a:rPr>
              <a:t>quặng</a:t>
            </a: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600" b="1" dirty="0" err="1">
                <a:solidFill>
                  <a:srgbClr val="000000"/>
                </a:solidFill>
                <a:latin typeface="Times New Roman" panose="02020603050405020304" pitchFamily="18" charset="0"/>
                <a:ea typeface="Inter Bold"/>
                <a:cs typeface="Times New Roman" panose="02020603050405020304" pitchFamily="18" charset="0"/>
                <a:sym typeface="Inter Bold"/>
              </a:rPr>
              <a:t>đất</a:t>
            </a: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600" b="1" dirty="0" err="1">
                <a:solidFill>
                  <a:srgbClr val="000000"/>
                </a:solidFill>
                <a:latin typeface="Times New Roman" panose="02020603050405020304" pitchFamily="18" charset="0"/>
                <a:ea typeface="Inter Bold"/>
                <a:cs typeface="Times New Roman" panose="02020603050405020304" pitchFamily="18" charset="0"/>
                <a:sym typeface="Inter Bold"/>
              </a:rPr>
              <a:t>hiếm</a:t>
            </a: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600" b="1" dirty="0" err="1">
                <a:solidFill>
                  <a:srgbClr val="000000"/>
                </a:solidFill>
                <a:latin typeface="Times New Roman" panose="02020603050405020304" pitchFamily="18" charset="0"/>
                <a:ea typeface="Inter Bold"/>
                <a:cs typeface="Times New Roman" panose="02020603050405020304" pitchFamily="18" charset="0"/>
                <a:sym typeface="Inter Bold"/>
              </a:rPr>
              <a:t>tại</a:t>
            </a: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600" b="1" dirty="0" err="1">
                <a:solidFill>
                  <a:srgbClr val="000000"/>
                </a:solidFill>
                <a:latin typeface="Times New Roman" panose="02020603050405020304" pitchFamily="18" charset="0"/>
                <a:ea typeface="Inter Bold"/>
                <a:cs typeface="Times New Roman" panose="02020603050405020304" pitchFamily="18" charset="0"/>
                <a:sym typeface="Inter Bold"/>
              </a:rPr>
              <a:t>Việt</a:t>
            </a: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Nam</a:t>
            </a:r>
          </a:p>
          <a:p>
            <a:pPr marL="734059" lvl="1" indent="-367030" algn="just">
              <a:lnSpc>
                <a:spcPct val="150000"/>
              </a:lnSpc>
              <a:spcBef>
                <a:spcPts val="600"/>
              </a:spcBef>
              <a:spcAft>
                <a:spcPts val="600"/>
              </a:spcAft>
              <a:buAutoNum type="arabicPeriod"/>
            </a:pP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600" b="1" dirty="0" err="1">
                <a:solidFill>
                  <a:srgbClr val="000000"/>
                </a:solidFill>
                <a:latin typeface="Times New Roman" panose="02020603050405020304" pitchFamily="18" charset="0"/>
                <a:ea typeface="Inter Bold"/>
                <a:cs typeface="Times New Roman" panose="02020603050405020304" pitchFamily="18" charset="0"/>
                <a:sym typeface="Inter Bold"/>
              </a:rPr>
              <a:t>Thách</a:t>
            </a: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600" b="1" dirty="0" err="1">
                <a:solidFill>
                  <a:srgbClr val="000000"/>
                </a:solidFill>
                <a:latin typeface="Times New Roman" panose="02020603050405020304" pitchFamily="18" charset="0"/>
                <a:ea typeface="Inter Bold"/>
                <a:cs typeface="Times New Roman" panose="02020603050405020304" pitchFamily="18" charset="0"/>
                <a:sym typeface="Inter Bold"/>
              </a:rPr>
              <a:t>thức</a:t>
            </a: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600" b="1" dirty="0" err="1">
                <a:solidFill>
                  <a:srgbClr val="000000"/>
                </a:solidFill>
                <a:latin typeface="Times New Roman" panose="02020603050405020304" pitchFamily="18" charset="0"/>
                <a:ea typeface="Inter Bold"/>
                <a:cs typeface="Times New Roman" panose="02020603050405020304" pitchFamily="18" charset="0"/>
                <a:sym typeface="Inter Bold"/>
              </a:rPr>
              <a:t>và</a:t>
            </a: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600" b="1" dirty="0" err="1">
                <a:solidFill>
                  <a:srgbClr val="000000"/>
                </a:solidFill>
                <a:latin typeface="Times New Roman" panose="02020603050405020304" pitchFamily="18" charset="0"/>
                <a:ea typeface="Inter Bold"/>
                <a:cs typeface="Times New Roman" panose="02020603050405020304" pitchFamily="18" charset="0"/>
                <a:sym typeface="Inter Bold"/>
              </a:rPr>
              <a:t>cơ</a:t>
            </a: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600" b="1" dirty="0" err="1">
                <a:solidFill>
                  <a:srgbClr val="000000"/>
                </a:solidFill>
                <a:latin typeface="Times New Roman" panose="02020603050405020304" pitchFamily="18" charset="0"/>
                <a:ea typeface="Inter Bold"/>
                <a:cs typeface="Times New Roman" panose="02020603050405020304" pitchFamily="18" charset="0"/>
                <a:sym typeface="Inter Bold"/>
              </a:rPr>
              <a:t>hội</a:t>
            </a: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a:t>
            </a:r>
          </a:p>
          <a:p>
            <a:pPr marL="734059" lvl="1" indent="-367030" algn="just">
              <a:lnSpc>
                <a:spcPct val="150000"/>
              </a:lnSpc>
              <a:spcBef>
                <a:spcPts val="600"/>
              </a:spcBef>
              <a:spcAft>
                <a:spcPts val="600"/>
              </a:spcAft>
              <a:buAutoNum type="arabicPeriod"/>
            </a:pP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600" b="1" dirty="0" err="1">
                <a:solidFill>
                  <a:srgbClr val="000000"/>
                </a:solidFill>
                <a:latin typeface="Times New Roman" panose="02020603050405020304" pitchFamily="18" charset="0"/>
                <a:ea typeface="Inter Bold"/>
                <a:cs typeface="Times New Roman" panose="02020603050405020304" pitchFamily="18" charset="0"/>
                <a:sym typeface="Inter Bold"/>
              </a:rPr>
              <a:t>Kết</a:t>
            </a: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600" b="1" dirty="0" err="1">
                <a:solidFill>
                  <a:srgbClr val="000000"/>
                </a:solidFill>
                <a:latin typeface="Times New Roman" panose="02020603050405020304" pitchFamily="18" charset="0"/>
                <a:ea typeface="Inter Bold"/>
                <a:cs typeface="Times New Roman" panose="02020603050405020304" pitchFamily="18" charset="0"/>
                <a:sym typeface="Inter Bold"/>
              </a:rPr>
              <a:t>luận</a:t>
            </a:r>
            <a:endParaRPr lang="en-US" sz="3600" b="1" dirty="0">
              <a:solidFill>
                <a:srgbClr val="000000"/>
              </a:solidFill>
              <a:latin typeface="Times New Roman" panose="02020603050405020304" pitchFamily="18" charset="0"/>
              <a:ea typeface="Inter Bold"/>
              <a:cs typeface="Times New Roman" panose="02020603050405020304" pitchFamily="18" charset="0"/>
              <a:sym typeface="Inter Bold"/>
            </a:endParaRPr>
          </a:p>
          <a:p>
            <a:pPr marL="734059" lvl="1" indent="-367030" algn="just">
              <a:lnSpc>
                <a:spcPct val="150000"/>
              </a:lnSpc>
              <a:spcBef>
                <a:spcPts val="600"/>
              </a:spcBef>
              <a:spcAft>
                <a:spcPts val="600"/>
              </a:spcAft>
              <a:buAutoNum type="arabicPeriod"/>
            </a:pPr>
            <a:r>
              <a:rPr lang="en-US" sz="3600" b="1" dirty="0">
                <a:solidFill>
                  <a:srgbClr val="000000"/>
                </a:solidFill>
                <a:latin typeface="Times New Roman" panose="02020603050405020304" pitchFamily="18" charset="0"/>
                <a:ea typeface="Inter Bold"/>
                <a:cs typeface="Times New Roman" panose="02020603050405020304" pitchFamily="18" charset="0"/>
                <a:sym typeface="Inter Bold"/>
              </a:rPr>
              <a:t> Q &amp; A Session</a:t>
            </a:r>
          </a:p>
        </p:txBody>
      </p:sp>
      <p:pic>
        <p:nvPicPr>
          <p:cNvPr id="17" name="Picture 16" descr="Logo&#10;&#10;Description automatically generated">
            <a:extLst>
              <a:ext uri="{FF2B5EF4-FFF2-40B4-BE49-F238E27FC236}">
                <a16:creationId xmlns:a16="http://schemas.microsoft.com/office/drawing/2014/main" id="{9723790B-CEFF-4D38-AFA9-939E9D372F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52432" y="6850"/>
            <a:ext cx="1635568" cy="163556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 y="2722046"/>
            <a:ext cx="5549143" cy="6993454"/>
            <a:chOff x="0" y="0"/>
            <a:chExt cx="1006392" cy="1373647"/>
          </a:xfrm>
        </p:grpSpPr>
        <p:sp>
          <p:nvSpPr>
            <p:cNvPr id="3" name="Freeform 3"/>
            <p:cNvSpPr/>
            <p:nvPr/>
          </p:nvSpPr>
          <p:spPr>
            <a:xfrm>
              <a:off x="0" y="0"/>
              <a:ext cx="1006392" cy="1373647"/>
            </a:xfrm>
            <a:custGeom>
              <a:avLst/>
              <a:gdLst/>
              <a:ahLst/>
              <a:cxnLst/>
              <a:rect l="l" t="t" r="r" b="b"/>
              <a:pathLst>
                <a:path w="1006392" h="1373647">
                  <a:moveTo>
                    <a:pt x="803192" y="0"/>
                  </a:moveTo>
                  <a:lnTo>
                    <a:pt x="0" y="0"/>
                  </a:lnTo>
                  <a:lnTo>
                    <a:pt x="0" y="1373647"/>
                  </a:lnTo>
                  <a:lnTo>
                    <a:pt x="803192" y="1373647"/>
                  </a:lnTo>
                  <a:lnTo>
                    <a:pt x="1006392" y="686824"/>
                  </a:lnTo>
                  <a:lnTo>
                    <a:pt x="803192" y="0"/>
                  </a:lnTo>
                  <a:close/>
                </a:path>
              </a:pathLst>
            </a:custGeom>
            <a:solidFill>
              <a:srgbClr val="2B485F"/>
            </a:solidFill>
            <a:scene3d>
              <a:camera prst="orthographicFront"/>
              <a:lightRig rig="threePt" dir="t"/>
            </a:scene3d>
            <a:sp3d>
              <a:bevelT/>
            </a:sp3d>
          </p:spPr>
        </p:sp>
        <p:sp>
          <p:nvSpPr>
            <p:cNvPr id="4" name="TextBox 4"/>
            <p:cNvSpPr txBox="1"/>
            <p:nvPr/>
          </p:nvSpPr>
          <p:spPr>
            <a:xfrm>
              <a:off x="0" y="-38100"/>
              <a:ext cx="892092" cy="1411747"/>
            </a:xfrm>
            <a:prstGeom prst="rect">
              <a:avLst/>
            </a:prstGeom>
            <a:scene3d>
              <a:camera prst="orthographicFront"/>
              <a:lightRig rig="threePt" dir="t"/>
            </a:scene3d>
            <a:sp3d>
              <a:bevelT/>
            </a:sp3d>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5" name="Group 5"/>
          <p:cNvGrpSpPr/>
          <p:nvPr/>
        </p:nvGrpSpPr>
        <p:grpSpPr>
          <a:xfrm>
            <a:off x="12354393" y="2712849"/>
            <a:ext cx="5933607" cy="7002651"/>
            <a:chOff x="0" y="0"/>
            <a:chExt cx="1076118" cy="1373647"/>
          </a:xfrm>
        </p:grpSpPr>
        <p:sp>
          <p:nvSpPr>
            <p:cNvPr id="6" name="Freeform 6"/>
            <p:cNvSpPr/>
            <p:nvPr/>
          </p:nvSpPr>
          <p:spPr>
            <a:xfrm>
              <a:off x="0" y="0"/>
              <a:ext cx="1076118" cy="1373647"/>
            </a:xfrm>
            <a:custGeom>
              <a:avLst/>
              <a:gdLst/>
              <a:ahLst/>
              <a:cxnLst/>
              <a:rect l="l" t="t" r="r" b="b"/>
              <a:pathLst>
                <a:path w="1076118" h="1373647">
                  <a:moveTo>
                    <a:pt x="872918" y="0"/>
                  </a:moveTo>
                  <a:lnTo>
                    <a:pt x="0" y="0"/>
                  </a:lnTo>
                  <a:lnTo>
                    <a:pt x="0" y="1373647"/>
                  </a:lnTo>
                  <a:lnTo>
                    <a:pt x="872918" y="1373647"/>
                  </a:lnTo>
                  <a:lnTo>
                    <a:pt x="1076118" y="686824"/>
                  </a:lnTo>
                  <a:lnTo>
                    <a:pt x="872918" y="0"/>
                  </a:lnTo>
                  <a:close/>
                </a:path>
              </a:pathLst>
            </a:custGeom>
            <a:solidFill>
              <a:srgbClr val="2B485F"/>
            </a:solidFill>
            <a:scene3d>
              <a:camera prst="orthographicFront"/>
              <a:lightRig rig="threePt" dir="t"/>
            </a:scene3d>
            <a:sp3d>
              <a:bevelT/>
            </a:sp3d>
          </p:spPr>
        </p:sp>
        <p:sp>
          <p:nvSpPr>
            <p:cNvPr id="7" name="TextBox 7"/>
            <p:cNvSpPr txBox="1"/>
            <p:nvPr/>
          </p:nvSpPr>
          <p:spPr>
            <a:xfrm>
              <a:off x="0" y="-38100"/>
              <a:ext cx="961818" cy="1411747"/>
            </a:xfrm>
            <a:prstGeom prst="rect">
              <a:avLst/>
            </a:prstGeom>
            <a:scene3d>
              <a:camera prst="orthographicFront"/>
              <a:lightRig rig="threePt" dir="t"/>
            </a:scene3d>
            <a:sp3d>
              <a:bevelT/>
            </a:sp3d>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8" name="Group 8"/>
          <p:cNvGrpSpPr/>
          <p:nvPr/>
        </p:nvGrpSpPr>
        <p:grpSpPr>
          <a:xfrm>
            <a:off x="1431758" y="1363882"/>
            <a:ext cx="7788442" cy="990272"/>
            <a:chOff x="0" y="0"/>
            <a:chExt cx="5136921" cy="653141"/>
          </a:xfrm>
        </p:grpSpPr>
        <p:sp>
          <p:nvSpPr>
            <p:cNvPr id="9" name="Freeform 9"/>
            <p:cNvSpPr/>
            <p:nvPr/>
          </p:nvSpPr>
          <p:spPr>
            <a:xfrm>
              <a:off x="0" y="0"/>
              <a:ext cx="5136921" cy="653141"/>
            </a:xfrm>
            <a:custGeom>
              <a:avLst/>
              <a:gdLst/>
              <a:ahLst/>
              <a:cxnLst/>
              <a:rect l="l" t="t" r="r" b="b"/>
              <a:pathLst>
                <a:path w="5136921" h="653141">
                  <a:moveTo>
                    <a:pt x="4933721" y="0"/>
                  </a:moveTo>
                  <a:lnTo>
                    <a:pt x="0" y="0"/>
                  </a:lnTo>
                  <a:lnTo>
                    <a:pt x="0" y="653141"/>
                  </a:lnTo>
                  <a:lnTo>
                    <a:pt x="4933721" y="653141"/>
                  </a:lnTo>
                  <a:lnTo>
                    <a:pt x="5136921" y="326570"/>
                  </a:lnTo>
                  <a:lnTo>
                    <a:pt x="4933721" y="0"/>
                  </a:lnTo>
                  <a:close/>
                </a:path>
              </a:pathLst>
            </a:custGeom>
            <a:solidFill>
              <a:srgbClr val="2B485F"/>
            </a:solidFill>
            <a:scene3d>
              <a:camera prst="orthographicFront"/>
              <a:lightRig rig="threePt" dir="t"/>
            </a:scene3d>
            <a:sp3d>
              <a:bevelT/>
            </a:sp3d>
          </p:spPr>
        </p:sp>
        <p:sp>
          <p:nvSpPr>
            <p:cNvPr id="10" name="TextBox 10"/>
            <p:cNvSpPr txBox="1"/>
            <p:nvPr/>
          </p:nvSpPr>
          <p:spPr>
            <a:xfrm>
              <a:off x="0" y="-38100"/>
              <a:ext cx="5022621" cy="691241"/>
            </a:xfrm>
            <a:prstGeom prst="rect">
              <a:avLst/>
            </a:prstGeom>
            <a:scene3d>
              <a:camera prst="orthographicFront"/>
              <a:lightRig rig="threePt" dir="t"/>
            </a:scene3d>
            <a:sp3d>
              <a:bevelT/>
            </a:sp3d>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11" name="Group 11"/>
          <p:cNvGrpSpPr/>
          <p:nvPr/>
        </p:nvGrpSpPr>
        <p:grpSpPr>
          <a:xfrm>
            <a:off x="5549143" y="2712850"/>
            <a:ext cx="6805251" cy="6993454"/>
            <a:chOff x="0" y="0"/>
            <a:chExt cx="9073667" cy="10098869"/>
          </a:xfrm>
        </p:grpSpPr>
        <p:pic>
          <p:nvPicPr>
            <p:cNvPr id="12" name="Picture 12"/>
            <p:cNvPicPr>
              <a:picLocks noChangeAspect="1"/>
            </p:cNvPicPr>
            <p:nvPr/>
          </p:nvPicPr>
          <p:blipFill>
            <a:blip r:embed="rId2"/>
            <a:srcRect l="16306" r="16306"/>
            <a:stretch>
              <a:fillRect/>
            </a:stretch>
          </p:blipFill>
          <p:spPr>
            <a:xfrm>
              <a:off x="0" y="0"/>
              <a:ext cx="9073667" cy="10098869"/>
            </a:xfrm>
            <a:prstGeom prst="rect">
              <a:avLst/>
            </a:prstGeom>
          </p:spPr>
        </p:pic>
      </p:grpSp>
      <p:sp>
        <p:nvSpPr>
          <p:cNvPr id="13" name="TextBox 13"/>
          <p:cNvSpPr txBox="1"/>
          <p:nvPr/>
        </p:nvSpPr>
        <p:spPr>
          <a:xfrm>
            <a:off x="1028700" y="3852544"/>
            <a:ext cx="3956648" cy="4460324"/>
          </a:xfrm>
          <a:prstGeom prst="rect">
            <a:avLst/>
          </a:prstGeom>
        </p:spPr>
        <p:txBody>
          <a:bodyPr lIns="0" tIns="0" rIns="0" bIns="0" rtlCol="0" anchor="t">
            <a:spAutoFit/>
          </a:bodyPr>
          <a:lstStyle/>
          <a:p>
            <a:pPr algn="just">
              <a:lnSpc>
                <a:spcPts val="3919"/>
              </a:lnSpc>
              <a:spcBef>
                <a:spcPct val="0"/>
              </a:spcBef>
            </a:pP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Quặng</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tinh</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sau</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tuyển</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có</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hàm</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lượng</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và</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thực</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thu</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REO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chưa</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cao</a:t>
            </a:r>
            <a:endParaRPr lang="en-US" sz="2799" dirty="0">
              <a:solidFill>
                <a:srgbClr val="FFFFFF"/>
              </a:solidFill>
              <a:latin typeface="Times New Roman" panose="02020603050405020304" pitchFamily="18" charset="0"/>
              <a:ea typeface="Inter"/>
              <a:cs typeface="Times New Roman" panose="02020603050405020304" pitchFamily="18" charset="0"/>
              <a:sym typeface="Inter"/>
            </a:endParaRPr>
          </a:p>
          <a:p>
            <a:pPr algn="just">
              <a:lnSpc>
                <a:spcPts val="3919"/>
              </a:lnSpc>
              <a:spcBef>
                <a:spcPct val="0"/>
              </a:spcBef>
            </a:pP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Quặng</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đuôi</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vẫn</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chứa</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REO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với</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hàm</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lượng</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đáng</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kể</a:t>
            </a:r>
            <a:endParaRPr lang="en-US" sz="2799" dirty="0">
              <a:solidFill>
                <a:srgbClr val="FFFFFF"/>
              </a:solidFill>
              <a:latin typeface="Times New Roman" panose="02020603050405020304" pitchFamily="18" charset="0"/>
              <a:ea typeface="Inter"/>
              <a:cs typeface="Times New Roman" panose="02020603050405020304" pitchFamily="18" charset="0"/>
              <a:sym typeface="Inter"/>
            </a:endParaRPr>
          </a:p>
          <a:p>
            <a:pPr algn="just">
              <a:lnSpc>
                <a:spcPts val="3919"/>
              </a:lnSpc>
              <a:spcBef>
                <a:spcPct val="0"/>
              </a:spcBef>
            </a:pP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Đa</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phần</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kết</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quả</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tuyển</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đều</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dừng</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lại</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ở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quy</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mô</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thí</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nghiệm</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và</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bán</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công</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nghiệp</a:t>
            </a:r>
            <a:endParaRPr lang="en-US" sz="2799" dirty="0">
              <a:solidFill>
                <a:srgbClr val="FFFFFF"/>
              </a:solidFill>
              <a:latin typeface="Times New Roman" panose="02020603050405020304" pitchFamily="18" charset="0"/>
              <a:ea typeface="Inter"/>
              <a:cs typeface="Times New Roman" panose="02020603050405020304" pitchFamily="18" charset="0"/>
              <a:sym typeface="Inter"/>
            </a:endParaRPr>
          </a:p>
          <a:p>
            <a:pPr algn="just">
              <a:lnSpc>
                <a:spcPts val="3919"/>
              </a:lnSpc>
              <a:spcBef>
                <a:spcPct val="0"/>
              </a:spcBef>
            </a:pPr>
            <a:endParaRPr lang="en-US" sz="2799" dirty="0">
              <a:solidFill>
                <a:srgbClr val="FFFFFF"/>
              </a:solidFill>
              <a:latin typeface="Times New Roman" panose="02020603050405020304" pitchFamily="18" charset="0"/>
              <a:ea typeface="Inter"/>
              <a:cs typeface="Times New Roman" panose="02020603050405020304" pitchFamily="18" charset="0"/>
              <a:sym typeface="Inter"/>
            </a:endParaRPr>
          </a:p>
        </p:txBody>
      </p:sp>
      <p:sp>
        <p:nvSpPr>
          <p:cNvPr id="15" name="Freeform 15"/>
          <p:cNvSpPr/>
          <p:nvPr/>
        </p:nvSpPr>
        <p:spPr>
          <a:xfrm rot="5400000">
            <a:off x="17633272" y="1524216"/>
            <a:ext cx="455966" cy="1203911"/>
          </a:xfrm>
          <a:custGeom>
            <a:avLst/>
            <a:gdLst/>
            <a:ahLst/>
            <a:cxnLst/>
            <a:rect l="l" t="t" r="r" b="b"/>
            <a:pathLst>
              <a:path w="455966" h="1203911">
                <a:moveTo>
                  <a:pt x="0" y="0"/>
                </a:moveTo>
                <a:lnTo>
                  <a:pt x="455966" y="0"/>
                </a:lnTo>
                <a:lnTo>
                  <a:pt x="455966" y="1203910"/>
                </a:lnTo>
                <a:lnTo>
                  <a:pt x="0" y="12039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rot="5400000">
            <a:off x="1402672" y="8428362"/>
            <a:ext cx="455966" cy="1203911"/>
          </a:xfrm>
          <a:custGeom>
            <a:avLst/>
            <a:gdLst/>
            <a:ahLst/>
            <a:cxnLst/>
            <a:rect l="l" t="t" r="r" b="b"/>
            <a:pathLst>
              <a:path w="455966" h="1203911">
                <a:moveTo>
                  <a:pt x="0" y="0"/>
                </a:moveTo>
                <a:lnTo>
                  <a:pt x="455966" y="0"/>
                </a:lnTo>
                <a:lnTo>
                  <a:pt x="455966" y="1203910"/>
                </a:lnTo>
                <a:lnTo>
                  <a:pt x="0" y="12039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TextBox 17"/>
          <p:cNvSpPr txBox="1"/>
          <p:nvPr/>
        </p:nvSpPr>
        <p:spPr>
          <a:xfrm>
            <a:off x="3518497" y="1393998"/>
            <a:ext cx="11481113" cy="859018"/>
          </a:xfrm>
          <a:prstGeom prst="rect">
            <a:avLst/>
          </a:prstGeom>
        </p:spPr>
        <p:txBody>
          <a:bodyPr lIns="0" tIns="0" rIns="0" bIns="0" rtlCol="0" anchor="t">
            <a:spAutoFit/>
          </a:bodyPr>
          <a:lstStyle/>
          <a:p>
            <a:pPr algn="ctr">
              <a:lnSpc>
                <a:spcPts val="7420"/>
              </a:lnSpc>
              <a:spcBef>
                <a:spcPct val="0"/>
              </a:spcBef>
            </a:pPr>
            <a:r>
              <a:rPr lang="en-US" sz="4900" dirty="0">
                <a:solidFill>
                  <a:srgbClr val="FFFFFF"/>
                </a:solidFill>
                <a:latin typeface="Times New Roman" panose="02020603050405020304" pitchFamily="18" charset="0"/>
                <a:ea typeface="League Spartan"/>
                <a:cs typeface="Times New Roman" panose="02020603050405020304" pitchFamily="18" charset="0"/>
                <a:sym typeface="League Spartan"/>
              </a:rPr>
              <a:t>Challenges and </a:t>
            </a:r>
            <a:r>
              <a:rPr lang="en-US" sz="4900" dirty="0">
                <a:latin typeface="Times New Roman" panose="02020603050405020304" pitchFamily="18" charset="0"/>
                <a:ea typeface="League Spartan"/>
                <a:cs typeface="Times New Roman" panose="02020603050405020304" pitchFamily="18" charset="0"/>
                <a:sym typeface="League Spartan"/>
              </a:rPr>
              <a:t>Opportunities  3</a:t>
            </a:r>
          </a:p>
        </p:txBody>
      </p:sp>
      <p:sp>
        <p:nvSpPr>
          <p:cNvPr id="18" name="TextBox 18"/>
          <p:cNvSpPr txBox="1"/>
          <p:nvPr/>
        </p:nvSpPr>
        <p:spPr>
          <a:xfrm>
            <a:off x="2232611" y="2972173"/>
            <a:ext cx="2945980" cy="563809"/>
          </a:xfrm>
          <a:prstGeom prst="rect">
            <a:avLst/>
          </a:prstGeom>
        </p:spPr>
        <p:txBody>
          <a:bodyPr lIns="0" tIns="0" rIns="0" bIns="0" rtlCol="0" anchor="t">
            <a:spAutoFit/>
          </a:bodyPr>
          <a:lstStyle/>
          <a:p>
            <a:pPr algn="r">
              <a:lnSpc>
                <a:spcPts val="4759"/>
              </a:lnSpc>
              <a:spcBef>
                <a:spcPct val="0"/>
              </a:spcBef>
            </a:pPr>
            <a:r>
              <a:rPr lang="en-US" sz="3399" b="1">
                <a:solidFill>
                  <a:srgbClr val="FFFFFF"/>
                </a:solidFill>
                <a:latin typeface="Times New Roman" panose="02020603050405020304" pitchFamily="18" charset="0"/>
                <a:ea typeface="Inter Bold"/>
                <a:cs typeface="Times New Roman" panose="02020603050405020304" pitchFamily="18" charset="0"/>
                <a:sym typeface="Inter Bold"/>
              </a:rPr>
              <a:t>Challenges</a:t>
            </a:r>
          </a:p>
        </p:txBody>
      </p:sp>
      <p:sp>
        <p:nvSpPr>
          <p:cNvPr id="19" name="TextBox 19"/>
          <p:cNvSpPr txBox="1"/>
          <p:nvPr/>
        </p:nvSpPr>
        <p:spPr>
          <a:xfrm>
            <a:off x="12739921" y="2972173"/>
            <a:ext cx="2945980" cy="563809"/>
          </a:xfrm>
          <a:prstGeom prst="rect">
            <a:avLst/>
          </a:prstGeom>
        </p:spPr>
        <p:txBody>
          <a:bodyPr lIns="0" tIns="0" rIns="0" bIns="0" rtlCol="0" anchor="t">
            <a:spAutoFit/>
          </a:bodyPr>
          <a:lstStyle/>
          <a:p>
            <a:pPr algn="l">
              <a:lnSpc>
                <a:spcPts val="4759"/>
              </a:lnSpc>
              <a:spcBef>
                <a:spcPct val="0"/>
              </a:spcBef>
            </a:pPr>
            <a:r>
              <a:rPr lang="en-US" sz="3399" b="1">
                <a:solidFill>
                  <a:srgbClr val="FFFFFF"/>
                </a:solidFill>
                <a:latin typeface="Times New Roman" panose="02020603050405020304" pitchFamily="18" charset="0"/>
                <a:ea typeface="Inter Bold"/>
                <a:cs typeface="Times New Roman" panose="02020603050405020304" pitchFamily="18" charset="0"/>
                <a:sym typeface="Inter Bold"/>
              </a:rPr>
              <a:t>Opportunities</a:t>
            </a:r>
          </a:p>
        </p:txBody>
      </p:sp>
      <p:sp>
        <p:nvSpPr>
          <p:cNvPr id="20" name="TextBox 20"/>
          <p:cNvSpPr txBox="1"/>
          <p:nvPr/>
        </p:nvSpPr>
        <p:spPr>
          <a:xfrm>
            <a:off x="12739921" y="3852544"/>
            <a:ext cx="4519379" cy="5460597"/>
          </a:xfrm>
          <a:prstGeom prst="rect">
            <a:avLst/>
          </a:prstGeom>
        </p:spPr>
        <p:txBody>
          <a:bodyPr lIns="0" tIns="0" rIns="0" bIns="0" rtlCol="0" anchor="t">
            <a:spAutoFit/>
          </a:bodyPr>
          <a:lstStyle/>
          <a:p>
            <a:pPr algn="just">
              <a:lnSpc>
                <a:spcPts val="3919"/>
              </a:lnSpc>
            </a:pPr>
            <a:r>
              <a:rPr lang="en-US" sz="2799">
                <a:solidFill>
                  <a:srgbClr val="FFFFFF"/>
                </a:solidFill>
                <a:latin typeface="Times New Roman" panose="02020603050405020304" pitchFamily="18" charset="0"/>
                <a:ea typeface="Inter"/>
                <a:cs typeface="Times New Roman" panose="02020603050405020304" pitchFamily="18" charset="0"/>
                <a:sym typeface="Inter"/>
              </a:rPr>
              <a:t>Triển khai các nội dung: Tối ưu hóa công nghệ tuyển hiện có, ứng dụng các công nghệ, thiết bị hiện đại trong tuyển quặng, sản xuất thử nghiệm, tiến tới tuyển quặng ở quy mô công nghiệp</a:t>
            </a:r>
          </a:p>
          <a:p>
            <a:pPr algn="just">
              <a:lnSpc>
                <a:spcPts val="3919"/>
              </a:lnSpc>
              <a:spcBef>
                <a:spcPct val="0"/>
              </a:spcBef>
            </a:pPr>
            <a:r>
              <a:rPr lang="en-US" sz="2799">
                <a:solidFill>
                  <a:srgbClr val="FFFFFF"/>
                </a:solidFill>
                <a:latin typeface="Times New Roman" panose="02020603050405020304" pitchFamily="18" charset="0"/>
                <a:ea typeface="Inter"/>
                <a:cs typeface="Times New Roman" panose="02020603050405020304" pitchFamily="18" charset="0"/>
                <a:sym typeface="Inter"/>
              </a:rPr>
              <a:t>Các bãi thải nên được xử lý thu hồi đất hiếm theo hướng áp dụng công nghệ hòa tách vi sinh</a:t>
            </a:r>
          </a:p>
        </p:txBody>
      </p:sp>
      <p:pic>
        <p:nvPicPr>
          <p:cNvPr id="22" name="Picture 21" descr="Logo&#10;&#10;Description automatically generated">
            <a:extLst>
              <a:ext uri="{FF2B5EF4-FFF2-40B4-BE49-F238E27FC236}">
                <a16:creationId xmlns:a16="http://schemas.microsoft.com/office/drawing/2014/main" id="{6712F6C9-21ED-4425-B2E7-254AF1A4A4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52432" y="6850"/>
            <a:ext cx="1635568" cy="163556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1507958" y="1363882"/>
            <a:ext cx="7788442" cy="990272"/>
            <a:chOff x="0" y="0"/>
            <a:chExt cx="5136921" cy="653141"/>
          </a:xfrm>
        </p:grpSpPr>
        <p:sp>
          <p:nvSpPr>
            <p:cNvPr id="9" name="Freeform 9"/>
            <p:cNvSpPr/>
            <p:nvPr/>
          </p:nvSpPr>
          <p:spPr>
            <a:xfrm>
              <a:off x="0" y="0"/>
              <a:ext cx="5136921" cy="653141"/>
            </a:xfrm>
            <a:custGeom>
              <a:avLst/>
              <a:gdLst/>
              <a:ahLst/>
              <a:cxnLst/>
              <a:rect l="l" t="t" r="r" b="b"/>
              <a:pathLst>
                <a:path w="5136921" h="653141">
                  <a:moveTo>
                    <a:pt x="4933721" y="0"/>
                  </a:moveTo>
                  <a:lnTo>
                    <a:pt x="0" y="0"/>
                  </a:lnTo>
                  <a:lnTo>
                    <a:pt x="0" y="653141"/>
                  </a:lnTo>
                  <a:lnTo>
                    <a:pt x="4933721" y="653141"/>
                  </a:lnTo>
                  <a:lnTo>
                    <a:pt x="5136921" y="326570"/>
                  </a:lnTo>
                  <a:lnTo>
                    <a:pt x="4933721" y="0"/>
                  </a:lnTo>
                  <a:close/>
                </a:path>
              </a:pathLst>
            </a:custGeom>
            <a:solidFill>
              <a:srgbClr val="2B485F"/>
            </a:solidFill>
            <a:scene3d>
              <a:camera prst="orthographicFront"/>
              <a:lightRig rig="threePt" dir="t"/>
            </a:scene3d>
            <a:sp3d>
              <a:bevelT/>
            </a:sp3d>
          </p:spPr>
        </p:sp>
        <p:sp>
          <p:nvSpPr>
            <p:cNvPr id="10" name="TextBox 10"/>
            <p:cNvSpPr txBox="1"/>
            <p:nvPr/>
          </p:nvSpPr>
          <p:spPr>
            <a:xfrm>
              <a:off x="0" y="-38100"/>
              <a:ext cx="5022621" cy="691241"/>
            </a:xfrm>
            <a:prstGeom prst="rect">
              <a:avLst/>
            </a:prstGeom>
            <a:scene3d>
              <a:camera prst="orthographicFront"/>
              <a:lightRig rig="threePt" dir="t"/>
            </a:scene3d>
            <a:sp3d>
              <a:bevelT/>
            </a:sp3d>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15" name="Freeform 15"/>
          <p:cNvSpPr/>
          <p:nvPr/>
        </p:nvSpPr>
        <p:spPr>
          <a:xfrm rot="5400000">
            <a:off x="17633272" y="1656460"/>
            <a:ext cx="455966" cy="1203911"/>
          </a:xfrm>
          <a:custGeom>
            <a:avLst/>
            <a:gdLst/>
            <a:ahLst/>
            <a:cxnLst/>
            <a:rect l="l" t="t" r="r" b="b"/>
            <a:pathLst>
              <a:path w="455966" h="1203911">
                <a:moveTo>
                  <a:pt x="0" y="0"/>
                </a:moveTo>
                <a:lnTo>
                  <a:pt x="455966" y="0"/>
                </a:lnTo>
                <a:lnTo>
                  <a:pt x="455966" y="1203910"/>
                </a:lnTo>
                <a:lnTo>
                  <a:pt x="0" y="1203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TextBox 17"/>
          <p:cNvSpPr txBox="1"/>
          <p:nvPr/>
        </p:nvSpPr>
        <p:spPr>
          <a:xfrm>
            <a:off x="3680912" y="1420495"/>
            <a:ext cx="11296405" cy="859018"/>
          </a:xfrm>
          <a:prstGeom prst="rect">
            <a:avLst/>
          </a:prstGeom>
        </p:spPr>
        <p:txBody>
          <a:bodyPr lIns="0" tIns="0" rIns="0" bIns="0" rtlCol="0" anchor="t">
            <a:spAutoFit/>
          </a:bodyPr>
          <a:lstStyle/>
          <a:p>
            <a:pPr algn="ctr">
              <a:lnSpc>
                <a:spcPts val="7420"/>
              </a:lnSpc>
              <a:spcBef>
                <a:spcPct val="0"/>
              </a:spcBef>
            </a:pPr>
            <a:r>
              <a:rPr lang="en-US" sz="4900" dirty="0">
                <a:solidFill>
                  <a:srgbClr val="FFFFFF"/>
                </a:solidFill>
                <a:latin typeface="Times New Roman" panose="02020603050405020304" pitchFamily="18" charset="0"/>
                <a:ea typeface="League Spartan"/>
                <a:cs typeface="Times New Roman" panose="02020603050405020304" pitchFamily="18" charset="0"/>
                <a:sym typeface="League Spartan"/>
              </a:rPr>
              <a:t>Challenges and </a:t>
            </a:r>
            <a:r>
              <a:rPr lang="en-US" sz="4900" dirty="0">
                <a:latin typeface="Times New Roman" panose="02020603050405020304" pitchFamily="18" charset="0"/>
                <a:ea typeface="League Spartan"/>
                <a:cs typeface="Times New Roman" panose="02020603050405020304" pitchFamily="18" charset="0"/>
                <a:sym typeface="League Spartan"/>
              </a:rPr>
              <a:t>Opportunities  </a:t>
            </a:r>
            <a:r>
              <a:rPr lang="en-US" sz="4900" dirty="0">
                <a:solidFill>
                  <a:srgbClr val="FFFFFF"/>
                </a:solidFill>
                <a:latin typeface="Times New Roman" panose="02020603050405020304" pitchFamily="18" charset="0"/>
                <a:ea typeface="League Spartan"/>
                <a:cs typeface="Times New Roman" panose="02020603050405020304" pitchFamily="18" charset="0"/>
                <a:sym typeface="League Spartan"/>
              </a:rPr>
              <a:t>4 </a:t>
            </a:r>
          </a:p>
        </p:txBody>
      </p:sp>
      <p:pic>
        <p:nvPicPr>
          <p:cNvPr id="6146" name="Picture 2" descr="Phương pháp mới thân thiện với môi trường có thể chiết tách các nguyên tố đất  hiếm - Cổng thông tin điện tử Cục Thông tin, Thống kê">
            <a:extLst>
              <a:ext uri="{FF2B5EF4-FFF2-40B4-BE49-F238E27FC236}">
                <a16:creationId xmlns:a16="http://schemas.microsoft.com/office/drawing/2014/main" id="{C90E33A0-6445-47BE-8C74-1142BCBFF1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6001" y="3153595"/>
            <a:ext cx="10814202" cy="5947811"/>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grpSp>
        <p:nvGrpSpPr>
          <p:cNvPr id="30" name="Group 2">
            <a:extLst>
              <a:ext uri="{FF2B5EF4-FFF2-40B4-BE49-F238E27FC236}">
                <a16:creationId xmlns:a16="http://schemas.microsoft.com/office/drawing/2014/main" id="{5F137235-AE80-4EF0-8153-815919247D87}"/>
              </a:ext>
            </a:extLst>
          </p:cNvPr>
          <p:cNvGrpSpPr/>
          <p:nvPr/>
        </p:nvGrpSpPr>
        <p:grpSpPr>
          <a:xfrm rot="-10800000">
            <a:off x="56453" y="2812955"/>
            <a:ext cx="4058347" cy="6445345"/>
            <a:chOff x="0" y="0"/>
            <a:chExt cx="736021" cy="1336441"/>
          </a:xfrm>
        </p:grpSpPr>
        <p:sp>
          <p:nvSpPr>
            <p:cNvPr id="31" name="Freeform 3">
              <a:extLst>
                <a:ext uri="{FF2B5EF4-FFF2-40B4-BE49-F238E27FC236}">
                  <a16:creationId xmlns:a16="http://schemas.microsoft.com/office/drawing/2014/main" id="{C192D23C-4CCF-4BB3-95DE-0C6DE45A9BE3}"/>
                </a:ext>
              </a:extLst>
            </p:cNvPr>
            <p:cNvSpPr/>
            <p:nvPr/>
          </p:nvSpPr>
          <p:spPr>
            <a:xfrm>
              <a:off x="0" y="0"/>
              <a:ext cx="736021" cy="1336441"/>
            </a:xfrm>
            <a:custGeom>
              <a:avLst/>
              <a:gdLst/>
              <a:ahLst/>
              <a:cxnLst/>
              <a:rect l="l" t="t" r="r" b="b"/>
              <a:pathLst>
                <a:path w="736021" h="1336441">
                  <a:moveTo>
                    <a:pt x="532821" y="0"/>
                  </a:moveTo>
                  <a:lnTo>
                    <a:pt x="0" y="0"/>
                  </a:lnTo>
                  <a:lnTo>
                    <a:pt x="0" y="1336441"/>
                  </a:lnTo>
                  <a:lnTo>
                    <a:pt x="532821" y="1336441"/>
                  </a:lnTo>
                  <a:lnTo>
                    <a:pt x="736021" y="668221"/>
                  </a:lnTo>
                  <a:lnTo>
                    <a:pt x="532821" y="0"/>
                  </a:lnTo>
                  <a:close/>
                </a:path>
              </a:pathLst>
            </a:custGeom>
            <a:solidFill>
              <a:srgbClr val="2B485F"/>
            </a:solidFill>
            <a:scene3d>
              <a:camera prst="orthographicFront"/>
              <a:lightRig rig="threePt" dir="t"/>
            </a:scene3d>
            <a:sp3d>
              <a:bevelT/>
            </a:sp3d>
          </p:spPr>
        </p:sp>
        <p:sp>
          <p:nvSpPr>
            <p:cNvPr id="32" name="TextBox 4">
              <a:extLst>
                <a:ext uri="{FF2B5EF4-FFF2-40B4-BE49-F238E27FC236}">
                  <a16:creationId xmlns:a16="http://schemas.microsoft.com/office/drawing/2014/main" id="{712D1FB3-8682-4EFE-B23C-0DEE22F2D99C}"/>
                </a:ext>
              </a:extLst>
            </p:cNvPr>
            <p:cNvSpPr txBox="1"/>
            <p:nvPr/>
          </p:nvSpPr>
          <p:spPr>
            <a:xfrm>
              <a:off x="0" y="-38100"/>
              <a:ext cx="621721" cy="1374541"/>
            </a:xfrm>
            <a:prstGeom prst="rect">
              <a:avLst/>
            </a:prstGeom>
            <a:scene3d>
              <a:camera prst="orthographicFront"/>
              <a:lightRig rig="threePt" dir="t"/>
            </a:scene3d>
            <a:sp3d>
              <a:bevelT/>
            </a:sp3d>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33" name="TextBox 13">
            <a:extLst>
              <a:ext uri="{FF2B5EF4-FFF2-40B4-BE49-F238E27FC236}">
                <a16:creationId xmlns:a16="http://schemas.microsoft.com/office/drawing/2014/main" id="{5CF15DC4-2CF1-4776-9A9D-1DF437CC101A}"/>
              </a:ext>
            </a:extLst>
          </p:cNvPr>
          <p:cNvSpPr txBox="1"/>
          <p:nvPr/>
        </p:nvSpPr>
        <p:spPr>
          <a:xfrm>
            <a:off x="1089918" y="3968715"/>
            <a:ext cx="2677222" cy="4960461"/>
          </a:xfrm>
          <a:prstGeom prst="rect">
            <a:avLst/>
          </a:prstGeom>
        </p:spPr>
        <p:txBody>
          <a:bodyPr lIns="0" tIns="0" rIns="0" bIns="0" rtlCol="0" anchor="t">
            <a:spAutoFit/>
          </a:bodyPr>
          <a:lstStyle/>
          <a:p>
            <a:pPr algn="just">
              <a:lnSpc>
                <a:spcPts val="3919"/>
              </a:lnSpc>
              <a:spcBef>
                <a:spcPct val="0"/>
              </a:spcBef>
            </a:pP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Công</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nghệ</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chủ</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yếu</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đang</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được</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nghiên</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cứu</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là</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thủy</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luyện</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tuy</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nhiên</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việc</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phân</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tách</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dung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dịch</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hòa</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tách</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tinh</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luyện</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các</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oxit</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đất</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hiếm</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riêng</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rẽ</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vẫn</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chưa</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thể</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làm</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được</a:t>
            </a:r>
            <a:endParaRPr lang="en-US" sz="2799" dirty="0">
              <a:solidFill>
                <a:srgbClr val="FFFFFF"/>
              </a:solidFill>
              <a:latin typeface="Times New Roman" panose="02020603050405020304" pitchFamily="18" charset="0"/>
              <a:ea typeface="Inter"/>
              <a:cs typeface="Times New Roman" panose="02020603050405020304" pitchFamily="18" charset="0"/>
              <a:sym typeface="Inter"/>
            </a:endParaRPr>
          </a:p>
        </p:txBody>
      </p:sp>
      <p:sp>
        <p:nvSpPr>
          <p:cNvPr id="34" name="Freeform 16">
            <a:extLst>
              <a:ext uri="{FF2B5EF4-FFF2-40B4-BE49-F238E27FC236}">
                <a16:creationId xmlns:a16="http://schemas.microsoft.com/office/drawing/2014/main" id="{0DD525FC-E551-4583-BF38-EDF190EB4DEB}"/>
              </a:ext>
            </a:extLst>
          </p:cNvPr>
          <p:cNvSpPr/>
          <p:nvPr/>
        </p:nvSpPr>
        <p:spPr>
          <a:xfrm rot="5400000">
            <a:off x="1806790" y="8428362"/>
            <a:ext cx="455966" cy="1203911"/>
          </a:xfrm>
          <a:custGeom>
            <a:avLst/>
            <a:gdLst/>
            <a:ahLst/>
            <a:cxnLst/>
            <a:rect l="l" t="t" r="r" b="b"/>
            <a:pathLst>
              <a:path w="455966" h="1203911">
                <a:moveTo>
                  <a:pt x="0" y="0"/>
                </a:moveTo>
                <a:lnTo>
                  <a:pt x="455966" y="0"/>
                </a:lnTo>
                <a:lnTo>
                  <a:pt x="455966" y="1203910"/>
                </a:lnTo>
                <a:lnTo>
                  <a:pt x="0" y="1203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5" name="TextBox 18">
            <a:extLst>
              <a:ext uri="{FF2B5EF4-FFF2-40B4-BE49-F238E27FC236}">
                <a16:creationId xmlns:a16="http://schemas.microsoft.com/office/drawing/2014/main" id="{25947B2E-9441-46BC-B218-9ACAC88655C2}"/>
              </a:ext>
            </a:extLst>
          </p:cNvPr>
          <p:cNvSpPr txBox="1"/>
          <p:nvPr/>
        </p:nvSpPr>
        <p:spPr>
          <a:xfrm>
            <a:off x="785118" y="3180758"/>
            <a:ext cx="2945980" cy="563809"/>
          </a:xfrm>
          <a:prstGeom prst="rect">
            <a:avLst/>
          </a:prstGeom>
        </p:spPr>
        <p:txBody>
          <a:bodyPr lIns="0" tIns="0" rIns="0" bIns="0" rtlCol="0" anchor="t">
            <a:spAutoFit/>
          </a:bodyPr>
          <a:lstStyle/>
          <a:p>
            <a:pPr algn="r">
              <a:lnSpc>
                <a:spcPts val="4759"/>
              </a:lnSpc>
              <a:spcBef>
                <a:spcPct val="0"/>
              </a:spcBef>
            </a:pPr>
            <a:r>
              <a:rPr lang="en-US" sz="3399" b="1" dirty="0">
                <a:solidFill>
                  <a:srgbClr val="FFFFFF"/>
                </a:solidFill>
                <a:latin typeface="Times New Roman" panose="02020603050405020304" pitchFamily="18" charset="0"/>
                <a:ea typeface="Inter Bold"/>
                <a:cs typeface="Times New Roman" panose="02020603050405020304" pitchFamily="18" charset="0"/>
                <a:sym typeface="Inter Bold"/>
              </a:rPr>
              <a:t>Challenges</a:t>
            </a:r>
          </a:p>
        </p:txBody>
      </p:sp>
      <p:grpSp>
        <p:nvGrpSpPr>
          <p:cNvPr id="36" name="Group 5">
            <a:extLst>
              <a:ext uri="{FF2B5EF4-FFF2-40B4-BE49-F238E27FC236}">
                <a16:creationId xmlns:a16="http://schemas.microsoft.com/office/drawing/2014/main" id="{7F29F2D2-246E-4346-B5C7-BAC9AFC6A394}"/>
              </a:ext>
            </a:extLst>
          </p:cNvPr>
          <p:cNvGrpSpPr/>
          <p:nvPr/>
        </p:nvGrpSpPr>
        <p:grpSpPr>
          <a:xfrm>
            <a:off x="14173200" y="2865476"/>
            <a:ext cx="4114800" cy="6340302"/>
            <a:chOff x="0" y="0"/>
            <a:chExt cx="803954" cy="1336441"/>
          </a:xfrm>
        </p:grpSpPr>
        <p:sp>
          <p:nvSpPr>
            <p:cNvPr id="37" name="Freeform 6">
              <a:extLst>
                <a:ext uri="{FF2B5EF4-FFF2-40B4-BE49-F238E27FC236}">
                  <a16:creationId xmlns:a16="http://schemas.microsoft.com/office/drawing/2014/main" id="{F03E7436-B257-49F1-8851-C39140CBE41A}"/>
                </a:ext>
              </a:extLst>
            </p:cNvPr>
            <p:cNvSpPr/>
            <p:nvPr/>
          </p:nvSpPr>
          <p:spPr>
            <a:xfrm>
              <a:off x="0" y="0"/>
              <a:ext cx="803954" cy="1336441"/>
            </a:xfrm>
            <a:custGeom>
              <a:avLst/>
              <a:gdLst/>
              <a:ahLst/>
              <a:cxnLst/>
              <a:rect l="l" t="t" r="r" b="b"/>
              <a:pathLst>
                <a:path w="803954" h="1336441">
                  <a:moveTo>
                    <a:pt x="600754" y="0"/>
                  </a:moveTo>
                  <a:lnTo>
                    <a:pt x="0" y="0"/>
                  </a:lnTo>
                  <a:lnTo>
                    <a:pt x="0" y="1336441"/>
                  </a:lnTo>
                  <a:lnTo>
                    <a:pt x="600754" y="1336441"/>
                  </a:lnTo>
                  <a:lnTo>
                    <a:pt x="803954" y="668221"/>
                  </a:lnTo>
                  <a:lnTo>
                    <a:pt x="600754" y="0"/>
                  </a:lnTo>
                  <a:close/>
                </a:path>
              </a:pathLst>
            </a:custGeom>
            <a:solidFill>
              <a:srgbClr val="2B485F"/>
            </a:solidFill>
            <a:scene3d>
              <a:camera prst="orthographicFront"/>
              <a:lightRig rig="threePt" dir="t"/>
            </a:scene3d>
            <a:sp3d>
              <a:bevelT/>
            </a:sp3d>
          </p:spPr>
        </p:sp>
        <p:sp>
          <p:nvSpPr>
            <p:cNvPr id="38" name="TextBox 7">
              <a:extLst>
                <a:ext uri="{FF2B5EF4-FFF2-40B4-BE49-F238E27FC236}">
                  <a16:creationId xmlns:a16="http://schemas.microsoft.com/office/drawing/2014/main" id="{686D8E29-A1F3-4E17-B065-B49C08B64B8B}"/>
                </a:ext>
              </a:extLst>
            </p:cNvPr>
            <p:cNvSpPr txBox="1"/>
            <p:nvPr/>
          </p:nvSpPr>
          <p:spPr>
            <a:xfrm>
              <a:off x="0" y="-38100"/>
              <a:ext cx="689654" cy="1374541"/>
            </a:xfrm>
            <a:prstGeom prst="rect">
              <a:avLst/>
            </a:prstGeom>
            <a:scene3d>
              <a:camera prst="orthographicFront"/>
              <a:lightRig rig="threePt" dir="t"/>
            </a:scene3d>
            <a:sp3d>
              <a:bevelT/>
            </a:sp3d>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39" name="TextBox 19">
            <a:extLst>
              <a:ext uri="{FF2B5EF4-FFF2-40B4-BE49-F238E27FC236}">
                <a16:creationId xmlns:a16="http://schemas.microsoft.com/office/drawing/2014/main" id="{171799EF-7352-4787-8737-D3AE79008A73}"/>
              </a:ext>
            </a:extLst>
          </p:cNvPr>
          <p:cNvSpPr txBox="1"/>
          <p:nvPr/>
        </p:nvSpPr>
        <p:spPr>
          <a:xfrm>
            <a:off x="14449423" y="3180758"/>
            <a:ext cx="2697898" cy="563809"/>
          </a:xfrm>
          <a:prstGeom prst="rect">
            <a:avLst/>
          </a:prstGeom>
        </p:spPr>
        <p:txBody>
          <a:bodyPr wrap="square" lIns="0" tIns="0" rIns="0" bIns="0" rtlCol="0" anchor="t">
            <a:spAutoFit/>
          </a:bodyPr>
          <a:lstStyle/>
          <a:p>
            <a:pPr algn="l">
              <a:lnSpc>
                <a:spcPts val="4759"/>
              </a:lnSpc>
              <a:spcBef>
                <a:spcPct val="0"/>
              </a:spcBef>
            </a:pPr>
            <a:r>
              <a:rPr lang="en-US" sz="3399" b="1" dirty="0">
                <a:solidFill>
                  <a:srgbClr val="FFFFFF"/>
                </a:solidFill>
                <a:latin typeface="Times New Roman" panose="02020603050405020304" pitchFamily="18" charset="0"/>
                <a:ea typeface="Inter Bold"/>
                <a:cs typeface="Times New Roman" panose="02020603050405020304" pitchFamily="18" charset="0"/>
                <a:sym typeface="Inter Bold"/>
              </a:rPr>
              <a:t>Opportunities</a:t>
            </a:r>
          </a:p>
        </p:txBody>
      </p:sp>
      <p:sp>
        <p:nvSpPr>
          <p:cNvPr id="40" name="TextBox 20">
            <a:extLst>
              <a:ext uri="{FF2B5EF4-FFF2-40B4-BE49-F238E27FC236}">
                <a16:creationId xmlns:a16="http://schemas.microsoft.com/office/drawing/2014/main" id="{E0D967D9-9D74-4E97-9257-17F329A394CC}"/>
              </a:ext>
            </a:extLst>
          </p:cNvPr>
          <p:cNvSpPr txBox="1"/>
          <p:nvPr/>
        </p:nvSpPr>
        <p:spPr>
          <a:xfrm>
            <a:off x="14408990" y="3968715"/>
            <a:ext cx="2455793" cy="2967356"/>
          </a:xfrm>
          <a:prstGeom prst="rect">
            <a:avLst/>
          </a:prstGeom>
        </p:spPr>
        <p:txBody>
          <a:bodyPr wrap="square" lIns="0" tIns="0" rIns="0" bIns="0" rtlCol="0" anchor="t">
            <a:spAutoFit/>
          </a:bodyPr>
          <a:lstStyle/>
          <a:p>
            <a:pPr algn="just">
              <a:lnSpc>
                <a:spcPts val="3919"/>
              </a:lnSpc>
              <a:spcBef>
                <a:spcPct val="0"/>
              </a:spcBef>
            </a:pP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Nghiên</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cứu</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phát</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triển</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các</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công</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nghệ</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tách</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chiết</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các</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oxit</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đất</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hiếm</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riêng</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rẽ</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tinh</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chế</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các</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sản</a:t>
            </a:r>
            <a:r>
              <a:rPr lang="en-US" sz="2799" dirty="0">
                <a:solidFill>
                  <a:srgbClr val="FFFFFF"/>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FFFFFF"/>
                </a:solidFill>
                <a:latin typeface="Times New Roman" panose="02020603050405020304" pitchFamily="18" charset="0"/>
                <a:ea typeface="Inter"/>
                <a:cs typeface="Times New Roman" panose="02020603050405020304" pitchFamily="18" charset="0"/>
                <a:sym typeface="Inter"/>
              </a:rPr>
              <a:t>phẩm</a:t>
            </a:r>
            <a:endParaRPr lang="en-US" sz="2799" dirty="0">
              <a:solidFill>
                <a:srgbClr val="FFFFFF"/>
              </a:solidFill>
              <a:latin typeface="Times New Roman" panose="02020603050405020304" pitchFamily="18" charset="0"/>
              <a:ea typeface="Inter"/>
              <a:cs typeface="Times New Roman" panose="02020603050405020304" pitchFamily="18" charset="0"/>
              <a:sym typeface="Inter"/>
            </a:endParaRPr>
          </a:p>
        </p:txBody>
      </p:sp>
      <p:pic>
        <p:nvPicPr>
          <p:cNvPr id="41" name="Picture 40" descr="Logo&#10;&#10;Description automatically generated">
            <a:extLst>
              <a:ext uri="{FF2B5EF4-FFF2-40B4-BE49-F238E27FC236}">
                <a16:creationId xmlns:a16="http://schemas.microsoft.com/office/drawing/2014/main" id="{09E4E1D8-92B5-474C-A92B-7C47638840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52432" y="6850"/>
            <a:ext cx="1635568" cy="163556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73972" y="27518"/>
            <a:ext cx="455966" cy="1203911"/>
          </a:xfrm>
          <a:custGeom>
            <a:avLst/>
            <a:gdLst/>
            <a:ahLst/>
            <a:cxnLst/>
            <a:rect l="l" t="t" r="r" b="b"/>
            <a:pathLst>
              <a:path w="455966" h="1203911">
                <a:moveTo>
                  <a:pt x="0" y="0"/>
                </a:moveTo>
                <a:lnTo>
                  <a:pt x="455966" y="0"/>
                </a:lnTo>
                <a:lnTo>
                  <a:pt x="455966" y="1203910"/>
                </a:lnTo>
                <a:lnTo>
                  <a:pt x="0" y="1203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2056696" y="2040371"/>
            <a:ext cx="6231304" cy="8018646"/>
            <a:chOff x="0" y="0"/>
            <a:chExt cx="8308405" cy="10691528"/>
          </a:xfrm>
        </p:grpSpPr>
        <p:pic>
          <p:nvPicPr>
            <p:cNvPr id="4" name="Picture 4"/>
            <p:cNvPicPr>
              <a:picLocks noChangeAspect="1"/>
            </p:cNvPicPr>
            <p:nvPr/>
          </p:nvPicPr>
          <p:blipFill>
            <a:blip r:embed="rId4"/>
            <a:srcRect l="24112" r="24112"/>
            <a:stretch>
              <a:fillRect/>
            </a:stretch>
          </p:blipFill>
          <p:spPr>
            <a:xfrm>
              <a:off x="0" y="0"/>
              <a:ext cx="8308405" cy="10691528"/>
            </a:xfrm>
            <a:prstGeom prst="rect">
              <a:avLst/>
            </a:prstGeom>
            <a:scene3d>
              <a:camera prst="orthographicFront"/>
              <a:lightRig rig="threePt" dir="t"/>
            </a:scene3d>
            <a:sp3d>
              <a:bevelT/>
            </a:sp3d>
          </p:spPr>
        </p:pic>
      </p:grpSp>
      <p:sp>
        <p:nvSpPr>
          <p:cNvPr id="9" name="TextBox 9"/>
          <p:cNvSpPr txBox="1"/>
          <p:nvPr/>
        </p:nvSpPr>
        <p:spPr>
          <a:xfrm>
            <a:off x="512045" y="3088563"/>
            <a:ext cx="11125790" cy="5922262"/>
          </a:xfrm>
          <a:prstGeom prst="rect">
            <a:avLst/>
          </a:prstGeom>
        </p:spPr>
        <p:txBody>
          <a:bodyPr lIns="0" tIns="0" rIns="0" bIns="0" rtlCol="0" anchor="t">
            <a:spAutoFit/>
          </a:bodyPr>
          <a:lstStyle/>
          <a:p>
            <a:pPr marL="604523" lvl="1" indent="-302261" algn="just">
              <a:lnSpc>
                <a:spcPts val="3920"/>
              </a:lnSpc>
              <a:spcBef>
                <a:spcPts val="600"/>
              </a:spcBef>
              <a:spcAft>
                <a:spcPts val="600"/>
              </a:spcAft>
              <a:buFont typeface="Arial"/>
              <a:buChar char="•"/>
            </a:pP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Nhu</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cầu</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về</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đất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hiếm</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đang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cao</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do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là</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nguyên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liệu</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chiến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lược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trong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cách</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mạng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công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nghiệp</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lần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thứ</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4;</a:t>
            </a:r>
          </a:p>
          <a:p>
            <a:pPr marL="604523" lvl="1" indent="-302261" algn="just">
              <a:lnSpc>
                <a:spcPts val="3920"/>
              </a:lnSpc>
              <a:spcBef>
                <a:spcPts val="600"/>
              </a:spcBef>
              <a:spcAft>
                <a:spcPts val="600"/>
              </a:spcAft>
              <a:buFont typeface="Arial"/>
              <a:buChar char="•"/>
            </a:pP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Việt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Nam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đang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đẩy</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mạnh</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hợp</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tác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mạnh</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với</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các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tập</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đoàn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lớn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của</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thế</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giới</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để</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phát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triển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ngành</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công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nghiệp</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bán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dẫn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AI,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trí</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tuệ</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nhân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tạo</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p>
          <a:p>
            <a:pPr marL="604523" lvl="1" indent="-302261" algn="just">
              <a:lnSpc>
                <a:spcPts val="3920"/>
              </a:lnSpc>
              <a:spcBef>
                <a:spcPts val="600"/>
              </a:spcBef>
              <a:spcAft>
                <a:spcPts val="600"/>
              </a:spcAft>
              <a:buFont typeface="Arial"/>
              <a:buChar char="•"/>
            </a:pP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Sự</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hỗ</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trợ</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tạo</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điều</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kiện</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từ</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các</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chủ</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trương</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chính</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sách</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lớn</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của</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Đảng</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Nhà</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Nước</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Chính</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phủ</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và</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của</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các</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Bộ</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Ban,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Ngành</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sự</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sẵn</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sàng</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chung</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tay</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của</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các</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doanh</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nghiệp</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để</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tạo</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nên</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bước</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đột</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phá</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trong</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công</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nghệ</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chế</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biến</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và</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sử</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dụng</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hiệu</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quả</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đất</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hiếm</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a:t>
            </a:r>
          </a:p>
          <a:p>
            <a:pPr marL="604523" lvl="1" indent="-302261" algn="just">
              <a:lnSpc>
                <a:spcPts val="3920"/>
              </a:lnSpc>
              <a:spcBef>
                <a:spcPts val="600"/>
              </a:spcBef>
              <a:spcAft>
                <a:spcPts val="600"/>
              </a:spcAft>
              <a:buFont typeface="Arial"/>
              <a:buChar char="•"/>
            </a:pP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Trường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Đại</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học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Mỏ</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Địa</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chất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là</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đơn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vị</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hàng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đầu</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trong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khu</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vực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về</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các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lĩnh</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vực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địa</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chất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khai</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thác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khoáng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và</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luyện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kim</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đủ</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tiềm</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lực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để</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có</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thể</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triển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khai</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phát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triển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công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nghệ</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chiến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lược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của</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quốc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gia</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a:t>
            </a:r>
          </a:p>
        </p:txBody>
      </p:sp>
      <p:grpSp>
        <p:nvGrpSpPr>
          <p:cNvPr id="12" name="Group 8">
            <a:extLst>
              <a:ext uri="{FF2B5EF4-FFF2-40B4-BE49-F238E27FC236}">
                <a16:creationId xmlns:a16="http://schemas.microsoft.com/office/drawing/2014/main" id="{8941AFDF-5D2F-439E-83EA-362C58334C8E}"/>
              </a:ext>
            </a:extLst>
          </p:cNvPr>
          <p:cNvGrpSpPr/>
          <p:nvPr/>
        </p:nvGrpSpPr>
        <p:grpSpPr>
          <a:xfrm>
            <a:off x="1507958" y="800100"/>
            <a:ext cx="7788442" cy="990272"/>
            <a:chOff x="0" y="0"/>
            <a:chExt cx="5136921" cy="653141"/>
          </a:xfrm>
        </p:grpSpPr>
        <p:sp>
          <p:nvSpPr>
            <p:cNvPr id="13" name="Freeform 9">
              <a:extLst>
                <a:ext uri="{FF2B5EF4-FFF2-40B4-BE49-F238E27FC236}">
                  <a16:creationId xmlns:a16="http://schemas.microsoft.com/office/drawing/2014/main" id="{A7B2F354-5FE7-4ED3-8A5B-81886A5FCBCF}"/>
                </a:ext>
              </a:extLst>
            </p:cNvPr>
            <p:cNvSpPr/>
            <p:nvPr/>
          </p:nvSpPr>
          <p:spPr>
            <a:xfrm>
              <a:off x="0" y="0"/>
              <a:ext cx="5136921" cy="653141"/>
            </a:xfrm>
            <a:custGeom>
              <a:avLst/>
              <a:gdLst/>
              <a:ahLst/>
              <a:cxnLst/>
              <a:rect l="l" t="t" r="r" b="b"/>
              <a:pathLst>
                <a:path w="5136921" h="653141">
                  <a:moveTo>
                    <a:pt x="4933721" y="0"/>
                  </a:moveTo>
                  <a:lnTo>
                    <a:pt x="0" y="0"/>
                  </a:lnTo>
                  <a:lnTo>
                    <a:pt x="0" y="653141"/>
                  </a:lnTo>
                  <a:lnTo>
                    <a:pt x="4933721" y="653141"/>
                  </a:lnTo>
                  <a:lnTo>
                    <a:pt x="5136921" y="326570"/>
                  </a:lnTo>
                  <a:lnTo>
                    <a:pt x="4933721" y="0"/>
                  </a:lnTo>
                  <a:close/>
                </a:path>
              </a:pathLst>
            </a:custGeom>
            <a:solidFill>
              <a:srgbClr val="2B485F"/>
            </a:solidFill>
            <a:scene3d>
              <a:camera prst="orthographicFront"/>
              <a:lightRig rig="threePt" dir="t"/>
            </a:scene3d>
            <a:sp3d>
              <a:bevelT/>
            </a:sp3d>
          </p:spPr>
        </p:sp>
        <p:sp>
          <p:nvSpPr>
            <p:cNvPr id="14" name="TextBox 10">
              <a:extLst>
                <a:ext uri="{FF2B5EF4-FFF2-40B4-BE49-F238E27FC236}">
                  <a16:creationId xmlns:a16="http://schemas.microsoft.com/office/drawing/2014/main" id="{66A48272-1C4E-4E16-9461-BB1A7319C409}"/>
                </a:ext>
              </a:extLst>
            </p:cNvPr>
            <p:cNvSpPr txBox="1"/>
            <p:nvPr/>
          </p:nvSpPr>
          <p:spPr>
            <a:xfrm>
              <a:off x="0" y="-38100"/>
              <a:ext cx="5022621" cy="691241"/>
            </a:xfrm>
            <a:prstGeom prst="rect">
              <a:avLst/>
            </a:prstGeom>
            <a:scene3d>
              <a:camera prst="orthographicFront"/>
              <a:lightRig rig="threePt" dir="t"/>
            </a:scene3d>
            <a:sp3d>
              <a:bevelT/>
            </a:sp3d>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15" name="TextBox 17">
            <a:extLst>
              <a:ext uri="{FF2B5EF4-FFF2-40B4-BE49-F238E27FC236}">
                <a16:creationId xmlns:a16="http://schemas.microsoft.com/office/drawing/2014/main" id="{41C4FF7E-33B4-46A3-B610-11A627AF34DF}"/>
              </a:ext>
            </a:extLst>
          </p:cNvPr>
          <p:cNvSpPr txBox="1"/>
          <p:nvPr/>
        </p:nvSpPr>
        <p:spPr>
          <a:xfrm>
            <a:off x="3680912" y="856713"/>
            <a:ext cx="11296405" cy="903605"/>
          </a:xfrm>
          <a:prstGeom prst="rect">
            <a:avLst/>
          </a:prstGeom>
        </p:spPr>
        <p:txBody>
          <a:bodyPr lIns="0" tIns="0" rIns="0" bIns="0" rtlCol="0" anchor="t">
            <a:spAutoFit/>
          </a:bodyPr>
          <a:lstStyle/>
          <a:p>
            <a:pPr algn="ctr">
              <a:lnSpc>
                <a:spcPts val="7420"/>
              </a:lnSpc>
              <a:spcBef>
                <a:spcPct val="0"/>
              </a:spcBef>
            </a:pPr>
            <a:r>
              <a:rPr lang="en-US" sz="5300" dirty="0">
                <a:solidFill>
                  <a:srgbClr val="FFFFFF"/>
                </a:solidFill>
                <a:latin typeface="Times New Roman" panose="02020603050405020304" pitchFamily="18" charset="0"/>
                <a:ea typeface="League Spartan"/>
                <a:cs typeface="Times New Roman" panose="02020603050405020304" pitchFamily="18" charset="0"/>
                <a:sym typeface="League Spartan"/>
              </a:rPr>
              <a:t>Challenges and </a:t>
            </a:r>
            <a:r>
              <a:rPr lang="en-US" sz="5300" dirty="0">
                <a:latin typeface="Times New Roman" panose="02020603050405020304" pitchFamily="18" charset="0"/>
                <a:ea typeface="League Spartan"/>
                <a:cs typeface="Times New Roman" panose="02020603050405020304" pitchFamily="18" charset="0"/>
                <a:sym typeface="League Spartan"/>
              </a:rPr>
              <a:t>Opportunities  </a:t>
            </a:r>
            <a:r>
              <a:rPr lang="en-US" sz="5300" dirty="0">
                <a:solidFill>
                  <a:srgbClr val="FFFFFF"/>
                </a:solidFill>
                <a:latin typeface="Times New Roman" panose="02020603050405020304" pitchFamily="18" charset="0"/>
                <a:ea typeface="League Spartan"/>
                <a:cs typeface="Times New Roman" panose="02020603050405020304" pitchFamily="18" charset="0"/>
                <a:sym typeface="League Spartan"/>
              </a:rPr>
              <a:t>4 </a:t>
            </a:r>
          </a:p>
        </p:txBody>
      </p:sp>
      <p:pic>
        <p:nvPicPr>
          <p:cNvPr id="16" name="Picture 15" descr="Logo&#10;&#10;Description automatically generated">
            <a:extLst>
              <a:ext uri="{FF2B5EF4-FFF2-40B4-BE49-F238E27FC236}">
                <a16:creationId xmlns:a16="http://schemas.microsoft.com/office/drawing/2014/main" id="{47CD18D0-E486-43F9-A5CB-2BA3135CE8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52432" y="6850"/>
            <a:ext cx="1635568" cy="163556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97824" y="332950"/>
            <a:ext cx="5841871" cy="1131677"/>
            <a:chOff x="0" y="0"/>
            <a:chExt cx="2418659" cy="653141"/>
          </a:xfrm>
        </p:grpSpPr>
        <p:sp>
          <p:nvSpPr>
            <p:cNvPr id="3" name="Freeform 3"/>
            <p:cNvSpPr/>
            <p:nvPr/>
          </p:nvSpPr>
          <p:spPr>
            <a:xfrm>
              <a:off x="0" y="0"/>
              <a:ext cx="2418659" cy="653141"/>
            </a:xfrm>
            <a:custGeom>
              <a:avLst/>
              <a:gdLst/>
              <a:ahLst/>
              <a:cxnLst/>
              <a:rect l="l" t="t" r="r" b="b"/>
              <a:pathLst>
                <a:path w="2418659" h="653141">
                  <a:moveTo>
                    <a:pt x="2215459" y="0"/>
                  </a:moveTo>
                  <a:lnTo>
                    <a:pt x="0" y="0"/>
                  </a:lnTo>
                  <a:lnTo>
                    <a:pt x="0" y="653141"/>
                  </a:lnTo>
                  <a:lnTo>
                    <a:pt x="2215459" y="653141"/>
                  </a:lnTo>
                  <a:lnTo>
                    <a:pt x="2418659" y="326570"/>
                  </a:lnTo>
                  <a:lnTo>
                    <a:pt x="2215459" y="0"/>
                  </a:lnTo>
                  <a:close/>
                </a:path>
              </a:pathLst>
            </a:custGeom>
            <a:solidFill>
              <a:srgbClr val="2B485F"/>
            </a:solidFill>
          </p:spPr>
        </p:sp>
        <p:sp>
          <p:nvSpPr>
            <p:cNvPr id="4" name="TextBox 4"/>
            <p:cNvSpPr txBox="1"/>
            <p:nvPr/>
          </p:nvSpPr>
          <p:spPr>
            <a:xfrm>
              <a:off x="0" y="-38100"/>
              <a:ext cx="2304359" cy="691241"/>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6" name="Group 6"/>
          <p:cNvGrpSpPr/>
          <p:nvPr/>
        </p:nvGrpSpPr>
        <p:grpSpPr>
          <a:xfrm rot="5400000">
            <a:off x="15528549" y="4698173"/>
            <a:ext cx="5518901" cy="3601352"/>
            <a:chOff x="0" y="0"/>
            <a:chExt cx="1000907" cy="653141"/>
          </a:xfrm>
        </p:grpSpPr>
        <p:sp>
          <p:nvSpPr>
            <p:cNvPr id="7" name="Freeform 7"/>
            <p:cNvSpPr/>
            <p:nvPr/>
          </p:nvSpPr>
          <p:spPr>
            <a:xfrm>
              <a:off x="0" y="0"/>
              <a:ext cx="1000907" cy="653141"/>
            </a:xfrm>
            <a:custGeom>
              <a:avLst/>
              <a:gdLst/>
              <a:ahLst/>
              <a:cxnLst/>
              <a:rect l="l" t="t" r="r" b="b"/>
              <a:pathLst>
                <a:path w="1000907" h="653141">
                  <a:moveTo>
                    <a:pt x="797707" y="0"/>
                  </a:moveTo>
                  <a:lnTo>
                    <a:pt x="0" y="0"/>
                  </a:lnTo>
                  <a:lnTo>
                    <a:pt x="0" y="653141"/>
                  </a:lnTo>
                  <a:lnTo>
                    <a:pt x="797707" y="653141"/>
                  </a:lnTo>
                  <a:lnTo>
                    <a:pt x="1000907" y="326570"/>
                  </a:lnTo>
                  <a:lnTo>
                    <a:pt x="797707" y="0"/>
                  </a:lnTo>
                  <a:close/>
                </a:path>
              </a:pathLst>
            </a:custGeom>
            <a:solidFill>
              <a:srgbClr val="598196"/>
            </a:solidFill>
          </p:spPr>
        </p:sp>
        <p:sp>
          <p:nvSpPr>
            <p:cNvPr id="8" name="TextBox 8"/>
            <p:cNvSpPr txBox="1"/>
            <p:nvPr/>
          </p:nvSpPr>
          <p:spPr>
            <a:xfrm>
              <a:off x="0" y="-38100"/>
              <a:ext cx="886607" cy="691241"/>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9" name="Freeform 9"/>
          <p:cNvSpPr/>
          <p:nvPr/>
        </p:nvSpPr>
        <p:spPr>
          <a:xfrm rot="5400000">
            <a:off x="-227983" y="1536532"/>
            <a:ext cx="455966" cy="1203911"/>
          </a:xfrm>
          <a:custGeom>
            <a:avLst/>
            <a:gdLst/>
            <a:ahLst/>
            <a:cxnLst/>
            <a:rect l="l" t="t" r="r" b="b"/>
            <a:pathLst>
              <a:path w="455966" h="1203911">
                <a:moveTo>
                  <a:pt x="0" y="0"/>
                </a:moveTo>
                <a:lnTo>
                  <a:pt x="455966" y="0"/>
                </a:lnTo>
                <a:lnTo>
                  <a:pt x="455966" y="1203910"/>
                </a:lnTo>
                <a:lnTo>
                  <a:pt x="0" y="1203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0" name="Group 10"/>
          <p:cNvGrpSpPr/>
          <p:nvPr/>
        </p:nvGrpSpPr>
        <p:grpSpPr>
          <a:xfrm>
            <a:off x="13304078" y="2023751"/>
            <a:ext cx="6784598" cy="678459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4222" t="-7103" r="-35315" b="-6010"/>
              </a:stretch>
            </a:blipFill>
            <a:scene3d>
              <a:camera prst="orthographicFront"/>
              <a:lightRig rig="threePt" dir="t"/>
            </a:scene3d>
            <a:sp3d>
              <a:bevelT/>
            </a:sp3d>
          </p:spPr>
        </p:sp>
      </p:grpSp>
      <p:sp>
        <p:nvSpPr>
          <p:cNvPr id="12" name="TextBox 12"/>
          <p:cNvSpPr txBox="1"/>
          <p:nvPr/>
        </p:nvSpPr>
        <p:spPr>
          <a:xfrm>
            <a:off x="569690" y="1939711"/>
            <a:ext cx="13190245" cy="8080354"/>
          </a:xfrm>
          <a:prstGeom prst="rect">
            <a:avLst/>
          </a:prstGeom>
        </p:spPr>
        <p:txBody>
          <a:bodyPr wrap="square" lIns="0" tIns="0" rIns="0" bIns="0" rtlCol="0" anchor="t">
            <a:spAutoFit/>
          </a:bodyPr>
          <a:lstStyle/>
          <a:p>
            <a:pPr marL="604523" lvl="1" indent="-302261" algn="just">
              <a:lnSpc>
                <a:spcPts val="4732"/>
              </a:lnSpc>
              <a:spcBef>
                <a:spcPts val="600"/>
              </a:spcBef>
              <a:spcAft>
                <a:spcPts val="600"/>
              </a:spcAft>
              <a:buFont typeface="Arial"/>
              <a:buChar char="•"/>
            </a:pP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Tài</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nguyên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đất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hiếm</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Việt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Nam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khá</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lớn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nhưng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chế</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biến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đất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hiếm</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ở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nước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ta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đến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nay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vẫn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còn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rất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sơ</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khai</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và</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hiện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vẫn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dừng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lại</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ở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quy</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mô</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phòng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thí</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nghiệm</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hoặc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bán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công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nghiệp</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Cần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thiết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phải</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có</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các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hệ</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thống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thiết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bị</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giải</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pháp</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công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nghệ</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để</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khoáng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tách</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chiết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tinh</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chế</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loại</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khoáng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sản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này</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a:t>
            </a:r>
          </a:p>
          <a:p>
            <a:pPr marL="604523" lvl="1" indent="-302261" algn="just">
              <a:lnSpc>
                <a:spcPts val="4732"/>
              </a:lnSpc>
              <a:spcBef>
                <a:spcPts val="600"/>
              </a:spcBef>
              <a:spcAft>
                <a:spcPts val="600"/>
              </a:spcAft>
              <a:buFont typeface="Arial"/>
              <a:buChar char="•"/>
            </a:pP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Các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công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trình</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nghiên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cứu</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quặng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đất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hiếm</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với</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các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đối</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tượng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quặng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khác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nhau</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nhưng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tập</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trung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chủ</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yếu</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vào</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các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khoáng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vật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quan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trọng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nhất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là</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bastnezit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monazit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và</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xenotim</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a:t>
            </a:r>
          </a:p>
          <a:p>
            <a:pPr marL="604523" lvl="1" indent="-302261" algn="just">
              <a:lnSpc>
                <a:spcPts val="4732"/>
              </a:lnSpc>
              <a:spcBef>
                <a:spcPts val="600"/>
              </a:spcBef>
              <a:spcAft>
                <a:spcPts val="600"/>
              </a:spcAft>
              <a:buFont typeface="Arial"/>
              <a:buChar char="•"/>
            </a:pP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Các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phương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pháp</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thu</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hồi</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các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khoáng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vật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trong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quặng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đất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hiếm</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chủ</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yếu</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là</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phối</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hợp</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trọng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lực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từ</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điện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và</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nổi</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p>
          <a:p>
            <a:pPr marL="1122681" lvl="2" indent="-374227" algn="just">
              <a:lnSpc>
                <a:spcPts val="4394"/>
              </a:lnSpc>
              <a:spcBef>
                <a:spcPts val="600"/>
              </a:spcBef>
              <a:spcAft>
                <a:spcPts val="600"/>
              </a:spcAft>
              <a:buFont typeface="Arial"/>
              <a:buChar char="⚬"/>
            </a:pP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Sơ</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đồ</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nghiên</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cứu</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quặng</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Bắc</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Nậm</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Xe, Nam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Nậm</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Xe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thuần</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túy</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dùng</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phương</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pháp</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nổi</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Đối</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với</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quặng</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Đông</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Pao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dùng</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sơ</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đồ</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kết</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hợp</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phương</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pháp</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trọng</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lực</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từ</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nổi</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Sơ</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đồ</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công</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nghệ</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quặng</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đất</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hiếm</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Yên</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Phú</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kết</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hợp</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nổi</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và</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600" dirty="0" err="1">
                <a:solidFill>
                  <a:srgbClr val="000000"/>
                </a:solidFill>
                <a:latin typeface="Times New Roman" panose="02020603050405020304" pitchFamily="18" charset="0"/>
                <a:ea typeface="Inter"/>
                <a:cs typeface="Times New Roman" panose="02020603050405020304" pitchFamily="18" charset="0"/>
                <a:sym typeface="Inter"/>
              </a:rPr>
              <a:t>từ</a:t>
            </a:r>
            <a:r>
              <a:rPr lang="en-US" sz="2600" dirty="0">
                <a:solidFill>
                  <a:srgbClr val="000000"/>
                </a:solidFill>
                <a:latin typeface="Times New Roman" panose="02020603050405020304" pitchFamily="18" charset="0"/>
                <a:ea typeface="Inter"/>
                <a:cs typeface="Times New Roman" panose="02020603050405020304" pitchFamily="18" charset="0"/>
                <a:sym typeface="Inter"/>
              </a:rPr>
              <a:t>.</a:t>
            </a:r>
          </a:p>
        </p:txBody>
      </p:sp>
      <p:sp>
        <p:nvSpPr>
          <p:cNvPr id="13" name="Freeform 13"/>
          <p:cNvSpPr/>
          <p:nvPr/>
        </p:nvSpPr>
        <p:spPr>
          <a:xfrm rot="5400000">
            <a:off x="17821294" y="8656345"/>
            <a:ext cx="455966" cy="1203911"/>
          </a:xfrm>
          <a:custGeom>
            <a:avLst/>
            <a:gdLst/>
            <a:ahLst/>
            <a:cxnLst/>
            <a:rect l="l" t="t" r="r" b="b"/>
            <a:pathLst>
              <a:path w="455966" h="1203911">
                <a:moveTo>
                  <a:pt x="0" y="0"/>
                </a:moveTo>
                <a:lnTo>
                  <a:pt x="455966" y="0"/>
                </a:lnTo>
                <a:lnTo>
                  <a:pt x="455966" y="1203910"/>
                </a:lnTo>
                <a:lnTo>
                  <a:pt x="0" y="1203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TextBox 14"/>
          <p:cNvSpPr txBox="1"/>
          <p:nvPr/>
        </p:nvSpPr>
        <p:spPr>
          <a:xfrm>
            <a:off x="914400" y="484768"/>
            <a:ext cx="7866644" cy="828040"/>
          </a:xfrm>
          <a:prstGeom prst="rect">
            <a:avLst/>
          </a:prstGeom>
        </p:spPr>
        <p:txBody>
          <a:bodyPr wrap="square" lIns="0" tIns="0" rIns="0" bIns="0" rtlCol="0" anchor="t">
            <a:spAutoFit/>
          </a:bodyPr>
          <a:lstStyle/>
          <a:p>
            <a:pPr algn="l">
              <a:lnSpc>
                <a:spcPts val="6860"/>
              </a:lnSpc>
              <a:spcBef>
                <a:spcPct val="0"/>
              </a:spcBef>
            </a:pPr>
            <a:r>
              <a:rPr lang="en-US" sz="4900" dirty="0">
                <a:solidFill>
                  <a:srgbClr val="FFFFFF"/>
                </a:solidFill>
                <a:latin typeface="Times New Roman" panose="02020603050405020304" pitchFamily="18" charset="0"/>
                <a:ea typeface="League Spartan"/>
                <a:cs typeface="Times New Roman" panose="02020603050405020304" pitchFamily="18" charset="0"/>
                <a:sym typeface="League Spartan"/>
              </a:rPr>
              <a:t>KẾT LUẬN</a:t>
            </a:r>
          </a:p>
        </p:txBody>
      </p:sp>
      <p:pic>
        <p:nvPicPr>
          <p:cNvPr id="16" name="Picture 15" descr="Logo&#10;&#10;Description automatically generated">
            <a:extLst>
              <a:ext uri="{FF2B5EF4-FFF2-40B4-BE49-F238E27FC236}">
                <a16:creationId xmlns:a16="http://schemas.microsoft.com/office/drawing/2014/main" id="{A8CCBBBA-1F91-402A-8C09-6C7C951ABD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52432" y="6850"/>
            <a:ext cx="1635568" cy="163556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0329" y="332950"/>
            <a:ext cx="5841871" cy="1131677"/>
            <a:chOff x="0" y="0"/>
            <a:chExt cx="2418659" cy="653141"/>
          </a:xfrm>
        </p:grpSpPr>
        <p:sp>
          <p:nvSpPr>
            <p:cNvPr id="3" name="Freeform 3"/>
            <p:cNvSpPr/>
            <p:nvPr/>
          </p:nvSpPr>
          <p:spPr>
            <a:xfrm>
              <a:off x="0" y="0"/>
              <a:ext cx="2418659" cy="653141"/>
            </a:xfrm>
            <a:custGeom>
              <a:avLst/>
              <a:gdLst/>
              <a:ahLst/>
              <a:cxnLst/>
              <a:rect l="l" t="t" r="r" b="b"/>
              <a:pathLst>
                <a:path w="2418659" h="653141">
                  <a:moveTo>
                    <a:pt x="2215459" y="0"/>
                  </a:moveTo>
                  <a:lnTo>
                    <a:pt x="0" y="0"/>
                  </a:lnTo>
                  <a:lnTo>
                    <a:pt x="0" y="653141"/>
                  </a:lnTo>
                  <a:lnTo>
                    <a:pt x="2215459" y="653141"/>
                  </a:lnTo>
                  <a:lnTo>
                    <a:pt x="2418659" y="326570"/>
                  </a:lnTo>
                  <a:lnTo>
                    <a:pt x="2215459" y="0"/>
                  </a:lnTo>
                  <a:close/>
                </a:path>
              </a:pathLst>
            </a:custGeom>
            <a:solidFill>
              <a:srgbClr val="2B485F"/>
            </a:solidFill>
          </p:spPr>
        </p:sp>
        <p:sp>
          <p:nvSpPr>
            <p:cNvPr id="4" name="TextBox 4"/>
            <p:cNvSpPr txBox="1"/>
            <p:nvPr/>
          </p:nvSpPr>
          <p:spPr>
            <a:xfrm>
              <a:off x="0" y="-38100"/>
              <a:ext cx="2304359" cy="691241"/>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9" name="Freeform 9"/>
          <p:cNvSpPr/>
          <p:nvPr/>
        </p:nvSpPr>
        <p:spPr>
          <a:xfrm rot="5400000">
            <a:off x="-227983" y="1536532"/>
            <a:ext cx="455966" cy="1203911"/>
          </a:xfrm>
          <a:custGeom>
            <a:avLst/>
            <a:gdLst/>
            <a:ahLst/>
            <a:cxnLst/>
            <a:rect l="l" t="t" r="r" b="b"/>
            <a:pathLst>
              <a:path w="455966" h="1203911">
                <a:moveTo>
                  <a:pt x="0" y="0"/>
                </a:moveTo>
                <a:lnTo>
                  <a:pt x="455966" y="0"/>
                </a:lnTo>
                <a:lnTo>
                  <a:pt x="455966" y="1203910"/>
                </a:lnTo>
                <a:lnTo>
                  <a:pt x="0" y="1203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TextBox 12"/>
          <p:cNvSpPr txBox="1"/>
          <p:nvPr/>
        </p:nvSpPr>
        <p:spPr>
          <a:xfrm>
            <a:off x="1219200" y="1939711"/>
            <a:ext cx="15433232" cy="7839903"/>
          </a:xfrm>
          <a:prstGeom prst="rect">
            <a:avLst/>
          </a:prstGeom>
        </p:spPr>
        <p:txBody>
          <a:bodyPr wrap="square" lIns="0" tIns="0" rIns="0" bIns="0" rtlCol="0" anchor="t">
            <a:spAutoFit/>
          </a:bodyPr>
          <a:lstStyle/>
          <a:p>
            <a:pPr marL="302262" lvl="1" algn="just"/>
            <a:r>
              <a:rPr lang="en-US" sz="2400" dirty="0">
                <a:solidFill>
                  <a:srgbClr val="000000"/>
                </a:solidFill>
                <a:latin typeface="Times New Roman" panose="02020603050405020304" pitchFamily="18" charset="0"/>
                <a:cs typeface="Times New Roman" panose="02020603050405020304" pitchFamily="18" charset="0"/>
              </a:rPr>
              <a:t>[1]. NHU </a:t>
            </a:r>
            <a:r>
              <a:rPr lang="en-US" sz="2400" dirty="0" err="1">
                <a:solidFill>
                  <a:srgbClr val="000000"/>
                </a:solidFill>
                <a:latin typeface="Times New Roman" panose="02020603050405020304" pitchFamily="18" charset="0"/>
                <a:cs typeface="Times New Roman" panose="02020603050405020304" pitchFamily="18" charset="0"/>
              </a:rPr>
              <a:t>Thi</a:t>
            </a:r>
            <a:r>
              <a:rPr lang="en-US" sz="2400" dirty="0">
                <a:solidFill>
                  <a:srgbClr val="000000"/>
                </a:solidFill>
                <a:latin typeface="Times New Roman" panose="02020603050405020304" pitchFamily="18" charset="0"/>
                <a:cs typeface="Times New Roman" panose="02020603050405020304" pitchFamily="18" charset="0"/>
              </a:rPr>
              <a:t> Kim Dung, PHAM Van Luan, VU </a:t>
            </a:r>
            <a:r>
              <a:rPr lang="en-US" sz="2400" dirty="0" err="1">
                <a:solidFill>
                  <a:srgbClr val="000000"/>
                </a:solidFill>
                <a:latin typeface="Times New Roman" panose="02020603050405020304" pitchFamily="18" charset="0"/>
                <a:cs typeface="Times New Roman" panose="02020603050405020304" pitchFamily="18" charset="0"/>
              </a:rPr>
              <a:t>Thi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Chinh</a:t>
            </a:r>
            <a:r>
              <a:rPr lang="en-US" sz="2400" dirty="0">
                <a:solidFill>
                  <a:srgbClr val="000000"/>
                </a:solidFill>
                <a:latin typeface="Times New Roman" panose="02020603050405020304" pitchFamily="18" charset="0"/>
                <a:cs typeface="Times New Roman" panose="02020603050405020304" pitchFamily="18" charset="0"/>
              </a:rPr>
              <a:t>, TRAN Van </a:t>
            </a:r>
            <a:r>
              <a:rPr lang="en-US" sz="2400" dirty="0" err="1">
                <a:solidFill>
                  <a:srgbClr val="000000"/>
                </a:solidFill>
                <a:latin typeface="Times New Roman" panose="02020603050405020304" pitchFamily="18" charset="0"/>
                <a:cs typeface="Times New Roman" panose="02020603050405020304" pitchFamily="18" charset="0"/>
              </a:rPr>
              <a:t>Duoc</a:t>
            </a:r>
            <a:r>
              <a:rPr lang="en-US" sz="2400" dirty="0">
                <a:solidFill>
                  <a:srgbClr val="000000"/>
                </a:solidFill>
                <a:latin typeface="Times New Roman" panose="02020603050405020304" pitchFamily="18" charset="0"/>
                <a:cs typeface="Times New Roman" panose="02020603050405020304" pitchFamily="18" charset="0"/>
              </a:rPr>
              <a:t>. An Overview of Rare Earth Ores Beneficiation in Vietnam. Journal of the Polish Mineral Engineering Society, No.2, Vol.1, 2021. http://doi.org/10.29227/IM-2021-02-20. </a:t>
            </a:r>
          </a:p>
          <a:p>
            <a:pPr marL="302262" lvl="1" algn="just"/>
            <a:r>
              <a:rPr lang="en-US" sz="2400" dirty="0">
                <a:solidFill>
                  <a:srgbClr val="000000"/>
                </a:solidFill>
                <a:latin typeface="Times New Roman" panose="02020603050405020304" pitchFamily="18" charset="0"/>
                <a:cs typeface="Times New Roman" panose="02020603050405020304" pitchFamily="18" charset="0"/>
              </a:rPr>
              <a:t>[2]. Tran </a:t>
            </a:r>
            <a:r>
              <a:rPr lang="en-US" sz="2400" dirty="0" err="1">
                <a:solidFill>
                  <a:srgbClr val="000000"/>
                </a:solidFill>
                <a:latin typeface="Times New Roman" panose="02020603050405020304" pitchFamily="18" charset="0"/>
                <a:cs typeface="Times New Roman" panose="02020603050405020304" pitchFamily="18" charset="0"/>
              </a:rPr>
              <a:t>Thi</a:t>
            </a:r>
            <a:r>
              <a:rPr lang="en-US" sz="2400" dirty="0">
                <a:solidFill>
                  <a:srgbClr val="000000"/>
                </a:solidFill>
                <a:latin typeface="Times New Roman" panose="02020603050405020304" pitchFamily="18" charset="0"/>
                <a:cs typeface="Times New Roman" panose="02020603050405020304" pitchFamily="18" charset="0"/>
              </a:rPr>
              <a:t> Hien, 2013. Study report on rare earth ore technology samples at Nam Xe North rare earth mine, The National Institute of Mining - Metallurgy Science and Technology.</a:t>
            </a:r>
          </a:p>
          <a:p>
            <a:pPr marL="302262" lvl="1" algn="just"/>
            <a:r>
              <a:rPr lang="en-US" sz="2400" dirty="0">
                <a:solidFill>
                  <a:srgbClr val="000000"/>
                </a:solidFill>
                <a:latin typeface="Times New Roman" panose="02020603050405020304" pitchFamily="18" charset="0"/>
                <a:cs typeface="Times New Roman" panose="02020603050405020304" pitchFamily="18" charset="0"/>
              </a:rPr>
              <a:t>[3]. Fong-Sam, Y., 2013. The Mineral Industry of Vietnam, Mineral Yearbook. USGS </a:t>
            </a:r>
          </a:p>
          <a:p>
            <a:pPr marL="302262" lvl="1" algn="just"/>
            <a:r>
              <a:rPr lang="en-US" sz="2400" dirty="0">
                <a:solidFill>
                  <a:srgbClr val="000000"/>
                </a:solidFill>
                <a:latin typeface="Times New Roman" panose="02020603050405020304" pitchFamily="18" charset="0"/>
                <a:cs typeface="Times New Roman" panose="02020603050405020304" pitchFamily="18" charset="0"/>
              </a:rPr>
              <a:t>[4]. Nguyen Van Hanh, 1988. Experimental research on semi-industrial technology of Nam Xe South rare earth ore processing, Institute of Nonferrous Metallurgy. </a:t>
            </a:r>
          </a:p>
          <a:p>
            <a:pPr marL="302262" lvl="1" algn="just"/>
            <a:r>
              <a:rPr lang="en-US" sz="2400" dirty="0">
                <a:solidFill>
                  <a:srgbClr val="000000"/>
                </a:solidFill>
                <a:latin typeface="Times New Roman" panose="02020603050405020304" pitchFamily="18" charset="0"/>
                <a:cs typeface="Times New Roman" panose="02020603050405020304" pitchFamily="18" charset="0"/>
              </a:rPr>
              <a:t>[5]. Tran Van Minh, 1984. Report on research project on Nam Xe South rare earth ore processing technology at laboratory scale, Institute of Nonferrous Metallurgy. </a:t>
            </a:r>
          </a:p>
          <a:p>
            <a:pPr marL="302262" lvl="1" algn="just"/>
            <a:r>
              <a:rPr lang="en-US" sz="2400" dirty="0">
                <a:solidFill>
                  <a:srgbClr val="000000"/>
                </a:solidFill>
                <a:latin typeface="Times New Roman" panose="02020603050405020304" pitchFamily="18" charset="0"/>
                <a:cs typeface="Times New Roman" panose="02020603050405020304" pitchFamily="18" charset="0"/>
              </a:rPr>
              <a:t>[6]. Robert </a:t>
            </a:r>
            <a:r>
              <a:rPr lang="en-US" sz="2400" dirty="0" err="1">
                <a:solidFill>
                  <a:srgbClr val="000000"/>
                </a:solidFill>
                <a:latin typeface="Times New Roman" panose="02020603050405020304" pitchFamily="18" charset="0"/>
                <a:cs typeface="Times New Roman" panose="02020603050405020304" pitchFamily="18" charset="0"/>
              </a:rPr>
              <a:t>Möckel</a:t>
            </a:r>
            <a:r>
              <a:rPr lang="en-US" sz="2400" dirty="0">
                <a:solidFill>
                  <a:srgbClr val="000000"/>
                </a:solidFill>
                <a:latin typeface="Times New Roman" panose="02020603050405020304" pitchFamily="18" charset="0"/>
                <a:cs typeface="Times New Roman" panose="02020603050405020304" pitchFamily="18" charset="0"/>
              </a:rPr>
              <a:t>, Thomas </a:t>
            </a:r>
            <a:r>
              <a:rPr lang="en-US" sz="2400" dirty="0" err="1">
                <a:solidFill>
                  <a:srgbClr val="000000"/>
                </a:solidFill>
                <a:latin typeface="Times New Roman" panose="02020603050405020304" pitchFamily="18" charset="0"/>
                <a:cs typeface="Times New Roman" panose="02020603050405020304" pitchFamily="18" charset="0"/>
              </a:rPr>
              <a:t>Heinig</a:t>
            </a:r>
            <a:r>
              <a:rPr lang="en-US" sz="2400" dirty="0">
                <a:solidFill>
                  <a:srgbClr val="000000"/>
                </a:solidFill>
                <a:latin typeface="Times New Roman" panose="02020603050405020304" pitchFamily="18" charset="0"/>
                <a:cs typeface="Times New Roman" panose="02020603050405020304" pitchFamily="18" charset="0"/>
              </a:rPr>
              <a:t>, Alan Fernando Cardenas Vera, Jens </a:t>
            </a:r>
            <a:r>
              <a:rPr lang="en-US" sz="2400" dirty="0" err="1">
                <a:solidFill>
                  <a:srgbClr val="000000"/>
                </a:solidFill>
                <a:latin typeface="Times New Roman" panose="02020603050405020304" pitchFamily="18" charset="0"/>
                <a:cs typeface="Times New Roman" panose="02020603050405020304" pitchFamily="18" charset="0"/>
              </a:rPr>
              <a:t>Gutzmer</a:t>
            </a:r>
            <a:r>
              <a:rPr lang="en-US" sz="2400" dirty="0">
                <a:solidFill>
                  <a:srgbClr val="000000"/>
                </a:solidFill>
                <a:latin typeface="Times New Roman" panose="02020603050405020304" pitchFamily="18" charset="0"/>
                <a:cs typeface="Times New Roman" panose="02020603050405020304" pitchFamily="18" charset="0"/>
              </a:rPr>
              <a:t>, Gerhard </a:t>
            </a:r>
            <a:r>
              <a:rPr lang="en-US" sz="2400" dirty="0" err="1">
                <a:solidFill>
                  <a:srgbClr val="000000"/>
                </a:solidFill>
                <a:latin typeface="Times New Roman" panose="02020603050405020304" pitchFamily="18" charset="0"/>
                <a:cs typeface="Times New Roman" panose="02020603050405020304" pitchFamily="18" charset="0"/>
              </a:rPr>
              <a:t>Merker</a:t>
            </a:r>
            <a:r>
              <a:rPr lang="en-US" sz="2400" dirty="0">
                <a:solidFill>
                  <a:srgbClr val="000000"/>
                </a:solidFill>
                <a:latin typeface="Times New Roman" panose="02020603050405020304" pitchFamily="18" charset="0"/>
                <a:cs typeface="Times New Roman" panose="02020603050405020304" pitchFamily="18" charset="0"/>
              </a:rPr>
              <a:t>, Van Phan Quang, 2019. Beneficiation of </a:t>
            </a:r>
            <a:r>
              <a:rPr lang="en-US" sz="2400" dirty="0" err="1">
                <a:solidFill>
                  <a:srgbClr val="000000"/>
                </a:solidFill>
                <a:latin typeface="Times New Roman" panose="02020603050405020304" pitchFamily="18" charset="0"/>
                <a:cs typeface="Times New Roman" panose="02020603050405020304" pitchFamily="18" charset="0"/>
              </a:rPr>
              <a:t>parisite</a:t>
            </a:r>
            <a:r>
              <a:rPr lang="en-US" sz="2400" dirty="0">
                <a:solidFill>
                  <a:srgbClr val="000000"/>
                </a:solidFill>
                <a:latin typeface="Times New Roman" panose="02020603050405020304" pitchFamily="18" charset="0"/>
                <a:cs typeface="Times New Roman" panose="02020603050405020304" pitchFamily="18" charset="0"/>
              </a:rPr>
              <a:t>-rich rare earth ore from the Nam Xe South deposit, Vietnam, Life with Ore Deposits on Earth – 15th SGA Biennial Meeting 2019, Volume 4. </a:t>
            </a:r>
          </a:p>
          <a:p>
            <a:pPr marL="302262" lvl="1" algn="just"/>
            <a:r>
              <a:rPr lang="en-US" sz="2400" dirty="0">
                <a:solidFill>
                  <a:srgbClr val="000000"/>
                </a:solidFill>
                <a:latin typeface="Times New Roman" panose="02020603050405020304" pitchFamily="18" charset="0"/>
                <a:cs typeface="Times New Roman" panose="02020603050405020304" pitchFamily="18" charset="0"/>
              </a:rPr>
              <a:t>[7]. Luong Quang </a:t>
            </a:r>
            <a:r>
              <a:rPr lang="en-US" sz="2400" dirty="0" err="1">
                <a:solidFill>
                  <a:srgbClr val="000000"/>
                </a:solidFill>
                <a:latin typeface="Times New Roman" panose="02020603050405020304" pitchFamily="18" charset="0"/>
                <a:cs typeface="Times New Roman" panose="02020603050405020304" pitchFamily="18" charset="0"/>
              </a:rPr>
              <a:t>Khang</a:t>
            </a:r>
            <a:r>
              <a:rPr lang="en-US" sz="2400" dirty="0">
                <a:solidFill>
                  <a:srgbClr val="000000"/>
                </a:solidFill>
                <a:latin typeface="Times New Roman" panose="02020603050405020304" pitchFamily="18" charset="0"/>
                <a:cs typeface="Times New Roman" panose="02020603050405020304" pitchFamily="18" charset="0"/>
              </a:rPr>
              <a:t>, 2012. Characteristics of rare earth ore at Yen </a:t>
            </a:r>
            <a:r>
              <a:rPr lang="en-US" sz="2400" dirty="0" err="1">
                <a:solidFill>
                  <a:srgbClr val="000000"/>
                </a:solidFill>
                <a:latin typeface="Times New Roman" panose="02020603050405020304" pitchFamily="18" charset="0"/>
                <a:cs typeface="Times New Roman" panose="02020603050405020304" pitchFamily="18" charset="0"/>
              </a:rPr>
              <a:t>Phu</a:t>
            </a:r>
            <a:r>
              <a:rPr lang="en-US" sz="2400" dirty="0">
                <a:solidFill>
                  <a:srgbClr val="000000"/>
                </a:solidFill>
                <a:latin typeface="Times New Roman" panose="02020603050405020304" pitchFamily="18" charset="0"/>
                <a:cs typeface="Times New Roman" panose="02020603050405020304" pitchFamily="18" charset="0"/>
              </a:rPr>
              <a:t> mine, Yen Bai, Journal of Mining and Earth Sciences, 40: 23-29. </a:t>
            </a:r>
          </a:p>
          <a:p>
            <a:pPr marL="302262" lvl="1" algn="just"/>
            <a:r>
              <a:rPr lang="en-US" sz="2400" dirty="0">
                <a:solidFill>
                  <a:srgbClr val="000000"/>
                </a:solidFill>
                <a:latin typeface="Times New Roman" panose="02020603050405020304" pitchFamily="18" charset="0"/>
                <a:cs typeface="Times New Roman" panose="02020603050405020304" pitchFamily="18" charset="0"/>
              </a:rPr>
              <a:t>[8]. Pham Duc </a:t>
            </a:r>
            <a:r>
              <a:rPr lang="en-US" sz="2400" dirty="0" err="1">
                <a:solidFill>
                  <a:srgbClr val="000000"/>
                </a:solidFill>
                <a:latin typeface="Times New Roman" panose="02020603050405020304" pitchFamily="18" charset="0"/>
                <a:cs typeface="Times New Roman" panose="02020603050405020304" pitchFamily="18" charset="0"/>
              </a:rPr>
              <a:t>Phong</a:t>
            </a:r>
            <a:r>
              <a:rPr lang="en-US" sz="2400" dirty="0">
                <a:solidFill>
                  <a:srgbClr val="000000"/>
                </a:solidFill>
                <a:latin typeface="Times New Roman" panose="02020603050405020304" pitchFamily="18" charset="0"/>
                <a:cs typeface="Times New Roman" panose="02020603050405020304" pitchFamily="18" charset="0"/>
              </a:rPr>
              <a:t>, 2020. Study on technological equipment solutions and selective chemicals to process fine-grained rare earth ores in Yen </a:t>
            </a:r>
            <a:r>
              <a:rPr lang="en-US" sz="2400" dirty="0" err="1">
                <a:solidFill>
                  <a:srgbClr val="000000"/>
                </a:solidFill>
                <a:latin typeface="Times New Roman" panose="02020603050405020304" pitchFamily="18" charset="0"/>
                <a:cs typeface="Times New Roman" panose="02020603050405020304" pitchFamily="18" charset="0"/>
              </a:rPr>
              <a:t>Phu</a:t>
            </a:r>
            <a:r>
              <a:rPr lang="en-US" sz="2400" dirty="0">
                <a:solidFill>
                  <a:srgbClr val="000000"/>
                </a:solidFill>
                <a:latin typeface="Times New Roman" panose="02020603050405020304" pitchFamily="18" charset="0"/>
                <a:cs typeface="Times New Roman" panose="02020603050405020304" pitchFamily="18" charset="0"/>
              </a:rPr>
              <a:t> rare earth mine, The National Institute of Mining - Metallurgy Science and Technology </a:t>
            </a:r>
          </a:p>
          <a:p>
            <a:pPr marL="302262" lvl="1" algn="just"/>
            <a:r>
              <a:rPr lang="en-US" sz="2400" dirty="0">
                <a:solidFill>
                  <a:srgbClr val="000000"/>
                </a:solidFill>
                <a:latin typeface="Times New Roman" panose="02020603050405020304" pitchFamily="18" charset="0"/>
                <a:cs typeface="Times New Roman" panose="02020603050405020304" pitchFamily="18" charset="0"/>
              </a:rPr>
              <a:t>[9]. Duong Van </a:t>
            </a:r>
            <a:r>
              <a:rPr lang="en-US" sz="2400" dirty="0" err="1">
                <a:solidFill>
                  <a:srgbClr val="000000"/>
                </a:solidFill>
                <a:latin typeface="Times New Roman" panose="02020603050405020304" pitchFamily="18" charset="0"/>
                <a:cs typeface="Times New Roman" panose="02020603050405020304" pitchFamily="18" charset="0"/>
              </a:rPr>
              <a:t>Su</a:t>
            </a:r>
            <a:r>
              <a:rPr lang="en-US" sz="2400" dirty="0">
                <a:solidFill>
                  <a:srgbClr val="000000"/>
                </a:solidFill>
                <a:latin typeface="Times New Roman" panose="02020603050405020304" pitchFamily="18" charset="0"/>
                <a:cs typeface="Times New Roman" panose="02020603050405020304" pitchFamily="18" charset="0"/>
              </a:rPr>
              <a:t>, 2014. Study on technology for processing rare earth - barite - fluorite ore from</a:t>
            </a:r>
            <a:br>
              <a:rPr lang="en-US" sz="2400" dirty="0">
                <a:solidFill>
                  <a:srgbClr val="000000"/>
                </a:solidFill>
                <a:latin typeface="Times New Roman" panose="02020603050405020304" pitchFamily="18" charset="0"/>
                <a:cs typeface="Times New Roman" panose="02020603050405020304" pitchFamily="18" charset="0"/>
              </a:rPr>
            </a:br>
            <a:r>
              <a:rPr lang="en-US" sz="2400" dirty="0">
                <a:solidFill>
                  <a:srgbClr val="000000"/>
                </a:solidFill>
                <a:latin typeface="Times New Roman" panose="02020603050405020304" pitchFamily="18" charset="0"/>
                <a:cs typeface="Times New Roman" panose="02020603050405020304" pitchFamily="18" charset="0"/>
              </a:rPr>
              <a:t>Dong Pao mine (Lai Chau), Ministry of Industry and Trade.</a:t>
            </a:r>
          </a:p>
          <a:p>
            <a:pPr marL="302262" lvl="1" algn="just">
              <a:lnSpc>
                <a:spcPct val="115000"/>
              </a:lnSpc>
              <a:spcAft>
                <a:spcPts val="1200"/>
              </a:spcAft>
              <a:tabLst>
                <a:tab pos="2988310" algn="ctr"/>
                <a:tab pos="5941060" algn="r"/>
              </a:tabLst>
            </a:pPr>
            <a:r>
              <a:rPr lang="en-US" sz="2400" dirty="0">
                <a:solidFill>
                  <a:srgbClr val="000000"/>
                </a:solidFill>
                <a:latin typeface="Times New Roman" panose="02020603050405020304" pitchFamily="18" charset="0"/>
                <a:cs typeface="Times New Roman" panose="02020603050405020304" pitchFamily="18" charset="0"/>
              </a:rPr>
              <a:t>[10].</a:t>
            </a:r>
            <a:r>
              <a:rPr lang="en-GB" sz="2400" dirty="0">
                <a:solidFill>
                  <a:srgbClr val="000000"/>
                </a:solidFill>
                <a:latin typeface="Times New Roman" panose="02020603050405020304" pitchFamily="18" charset="0"/>
                <a:cs typeface="Times New Roman" panose="02020603050405020304" pitchFamily="18" charset="0"/>
              </a:rPr>
              <a:t> </a:t>
            </a:r>
            <a:r>
              <a:rPr lang="fr-FR" sz="2400" dirty="0" err="1">
                <a:solidFill>
                  <a:srgbClr val="000000"/>
                </a:solidFill>
                <a:latin typeface="Times New Roman" panose="02020603050405020304" pitchFamily="18" charset="0"/>
                <a:cs typeface="Times New Roman" panose="02020603050405020304" pitchFamily="18" charset="0"/>
              </a:rPr>
              <a:t>Nhữ</a:t>
            </a:r>
            <a:r>
              <a:rPr lang="fr-FR" sz="2400" dirty="0">
                <a:solidFill>
                  <a:srgbClr val="000000"/>
                </a:solidFill>
                <a:latin typeface="Times New Roman" panose="02020603050405020304" pitchFamily="18" charset="0"/>
                <a:cs typeface="Times New Roman" panose="02020603050405020304" pitchFamily="18" charset="0"/>
              </a:rPr>
              <a:t> </a:t>
            </a:r>
            <a:r>
              <a:rPr lang="fr-FR" sz="2400" dirty="0" err="1">
                <a:solidFill>
                  <a:srgbClr val="000000"/>
                </a:solidFill>
                <a:latin typeface="Times New Roman" panose="02020603050405020304" pitchFamily="18" charset="0"/>
                <a:cs typeface="Times New Roman" panose="02020603050405020304" pitchFamily="18" charset="0"/>
              </a:rPr>
              <a:t>Thị</a:t>
            </a:r>
            <a:r>
              <a:rPr lang="fr-FR" sz="2400" dirty="0">
                <a:solidFill>
                  <a:srgbClr val="000000"/>
                </a:solidFill>
                <a:latin typeface="Times New Roman" panose="02020603050405020304" pitchFamily="18" charset="0"/>
                <a:cs typeface="Times New Roman" panose="02020603050405020304" pitchFamily="18" charset="0"/>
              </a:rPr>
              <a:t> Kim Dung, </a:t>
            </a:r>
            <a:r>
              <a:rPr lang="fr-FR" sz="2400" dirty="0" err="1">
                <a:solidFill>
                  <a:srgbClr val="000000"/>
                </a:solidFill>
                <a:latin typeface="Times New Roman" panose="02020603050405020304" pitchFamily="18" charset="0"/>
                <a:cs typeface="Times New Roman" panose="02020603050405020304" pitchFamily="18" charset="0"/>
              </a:rPr>
              <a:t>Nguyễn</a:t>
            </a:r>
            <a:r>
              <a:rPr lang="fr-FR" sz="2400" dirty="0">
                <a:solidFill>
                  <a:srgbClr val="000000"/>
                </a:solidFill>
                <a:latin typeface="Times New Roman" panose="02020603050405020304" pitchFamily="18" charset="0"/>
                <a:cs typeface="Times New Roman" panose="02020603050405020304" pitchFamily="18" charset="0"/>
              </a:rPr>
              <a:t> </a:t>
            </a:r>
            <a:r>
              <a:rPr lang="fr-FR" sz="2400" dirty="0" err="1">
                <a:solidFill>
                  <a:srgbClr val="000000"/>
                </a:solidFill>
                <a:latin typeface="Times New Roman" panose="02020603050405020304" pitchFamily="18" charset="0"/>
                <a:cs typeface="Times New Roman" panose="02020603050405020304" pitchFamily="18" charset="0"/>
              </a:rPr>
              <a:t>Hoàng</a:t>
            </a:r>
            <a:r>
              <a:rPr lang="fr-FR" sz="2400" dirty="0">
                <a:solidFill>
                  <a:srgbClr val="000000"/>
                </a:solidFill>
                <a:latin typeface="Times New Roman" panose="02020603050405020304" pitchFamily="18" charset="0"/>
                <a:cs typeface="Times New Roman" panose="02020603050405020304" pitchFamily="18" charset="0"/>
              </a:rPr>
              <a:t> </a:t>
            </a:r>
            <a:r>
              <a:rPr lang="fr-FR" sz="2400" dirty="0" err="1">
                <a:solidFill>
                  <a:srgbClr val="000000"/>
                </a:solidFill>
                <a:latin typeface="Times New Roman" panose="02020603050405020304" pitchFamily="18" charset="0"/>
                <a:cs typeface="Times New Roman" panose="02020603050405020304" pitchFamily="18" charset="0"/>
              </a:rPr>
              <a:t>Sơn</a:t>
            </a:r>
            <a:r>
              <a:rPr lang="fr-FR" sz="2400" dirty="0">
                <a:solidFill>
                  <a:srgbClr val="000000"/>
                </a:solidFill>
                <a:latin typeface="Times New Roman" panose="02020603050405020304" pitchFamily="18" charset="0"/>
                <a:cs typeface="Times New Roman" panose="02020603050405020304" pitchFamily="18" charset="0"/>
              </a:rPr>
              <a:t>, </a:t>
            </a:r>
            <a:r>
              <a:rPr lang="fr-FR" sz="2400" dirty="0" err="1">
                <a:solidFill>
                  <a:srgbClr val="000000"/>
                </a:solidFill>
                <a:latin typeface="Times New Roman" panose="02020603050405020304" pitchFamily="18" charset="0"/>
                <a:cs typeface="Times New Roman" panose="02020603050405020304" pitchFamily="18" charset="0"/>
              </a:rPr>
              <a:t>Trần</a:t>
            </a:r>
            <a:r>
              <a:rPr lang="fr-FR" sz="2400" dirty="0">
                <a:solidFill>
                  <a:srgbClr val="000000"/>
                </a:solidFill>
                <a:latin typeface="Times New Roman" panose="02020603050405020304" pitchFamily="18" charset="0"/>
                <a:cs typeface="Times New Roman" panose="02020603050405020304" pitchFamily="18" charset="0"/>
              </a:rPr>
              <a:t> </a:t>
            </a:r>
            <a:r>
              <a:rPr lang="fr-FR" sz="2400" dirty="0" err="1">
                <a:solidFill>
                  <a:srgbClr val="000000"/>
                </a:solidFill>
                <a:latin typeface="Times New Roman" panose="02020603050405020304" pitchFamily="18" charset="0"/>
                <a:cs typeface="Times New Roman" panose="02020603050405020304" pitchFamily="18" charset="0"/>
              </a:rPr>
              <a:t>Văn</a:t>
            </a:r>
            <a:r>
              <a:rPr lang="fr-FR" sz="2400" dirty="0">
                <a:solidFill>
                  <a:srgbClr val="000000"/>
                </a:solidFill>
                <a:latin typeface="Times New Roman" panose="02020603050405020304" pitchFamily="18" charset="0"/>
                <a:cs typeface="Times New Roman" panose="02020603050405020304" pitchFamily="18" charset="0"/>
              </a:rPr>
              <a:t> </a:t>
            </a:r>
            <a:r>
              <a:rPr lang="fr-FR" sz="2400" dirty="0" err="1">
                <a:solidFill>
                  <a:srgbClr val="000000"/>
                </a:solidFill>
                <a:latin typeface="Times New Roman" panose="02020603050405020304" pitchFamily="18" charset="0"/>
                <a:cs typeface="Times New Roman" panose="02020603050405020304" pitchFamily="18" charset="0"/>
              </a:rPr>
              <a:t>Được</a:t>
            </a:r>
            <a:r>
              <a:rPr lang="fr-FR" sz="2400" dirty="0">
                <a:solidFill>
                  <a:srgbClr val="000000"/>
                </a:solidFill>
                <a:latin typeface="Times New Roman" panose="02020603050405020304" pitchFamily="18" charset="0"/>
                <a:cs typeface="Times New Roman" panose="02020603050405020304" pitchFamily="18" charset="0"/>
              </a:rPr>
              <a:t>, </a:t>
            </a:r>
            <a:r>
              <a:rPr lang="en-GB" sz="2400" dirty="0" err="1">
                <a:solidFill>
                  <a:srgbClr val="000000"/>
                </a:solidFill>
                <a:latin typeface="Times New Roman" panose="02020603050405020304" pitchFamily="18" charset="0"/>
                <a:cs typeface="Times New Roman" panose="02020603050405020304" pitchFamily="18" charset="0"/>
              </a:rPr>
              <a:t>Tổng</a:t>
            </a:r>
            <a:r>
              <a:rPr lang="en-GB" sz="2400" dirty="0">
                <a:solidFill>
                  <a:srgbClr val="000000"/>
                </a:solidFill>
                <a:latin typeface="Times New Roman" panose="02020603050405020304" pitchFamily="18" charset="0"/>
                <a:cs typeface="Times New Roman" panose="02020603050405020304" pitchFamily="18" charset="0"/>
              </a:rPr>
              <a:t> </a:t>
            </a:r>
            <a:r>
              <a:rPr lang="en-GB" sz="2400" dirty="0" err="1">
                <a:solidFill>
                  <a:srgbClr val="000000"/>
                </a:solidFill>
                <a:latin typeface="Times New Roman" panose="02020603050405020304" pitchFamily="18" charset="0"/>
                <a:cs typeface="Times New Roman" panose="02020603050405020304" pitchFamily="18" charset="0"/>
              </a:rPr>
              <a:t>quan</a:t>
            </a:r>
            <a:r>
              <a:rPr lang="en-GB" sz="2400" dirty="0">
                <a:solidFill>
                  <a:srgbClr val="000000"/>
                </a:solidFill>
                <a:latin typeface="Times New Roman" panose="02020603050405020304" pitchFamily="18" charset="0"/>
                <a:cs typeface="Times New Roman" panose="02020603050405020304" pitchFamily="18" charset="0"/>
              </a:rPr>
              <a:t> </a:t>
            </a:r>
            <a:r>
              <a:rPr lang="en-GB" sz="2400" dirty="0" err="1">
                <a:solidFill>
                  <a:srgbClr val="000000"/>
                </a:solidFill>
                <a:latin typeface="Times New Roman" panose="02020603050405020304" pitchFamily="18" charset="0"/>
                <a:cs typeface="Times New Roman" panose="02020603050405020304" pitchFamily="18" charset="0"/>
              </a:rPr>
              <a:t>về</a:t>
            </a:r>
            <a:r>
              <a:rPr lang="en-GB" sz="2400" dirty="0">
                <a:solidFill>
                  <a:srgbClr val="000000"/>
                </a:solidFill>
                <a:latin typeface="Times New Roman" panose="02020603050405020304" pitchFamily="18" charset="0"/>
                <a:cs typeface="Times New Roman" panose="02020603050405020304" pitchFamily="18" charset="0"/>
              </a:rPr>
              <a:t> </a:t>
            </a:r>
            <a:r>
              <a:rPr lang="en-GB" sz="2400" dirty="0" err="1">
                <a:solidFill>
                  <a:srgbClr val="000000"/>
                </a:solidFill>
                <a:latin typeface="Times New Roman" panose="02020603050405020304" pitchFamily="18" charset="0"/>
                <a:cs typeface="Times New Roman" panose="02020603050405020304" pitchFamily="18" charset="0"/>
              </a:rPr>
              <a:t>đất</a:t>
            </a:r>
            <a:r>
              <a:rPr lang="en-GB" sz="2400" dirty="0">
                <a:solidFill>
                  <a:srgbClr val="000000"/>
                </a:solidFill>
                <a:latin typeface="Times New Roman" panose="02020603050405020304" pitchFamily="18" charset="0"/>
                <a:cs typeface="Times New Roman" panose="02020603050405020304" pitchFamily="18" charset="0"/>
              </a:rPr>
              <a:t> </a:t>
            </a:r>
            <a:r>
              <a:rPr lang="en-GB" sz="2400" dirty="0" err="1">
                <a:solidFill>
                  <a:srgbClr val="000000"/>
                </a:solidFill>
                <a:latin typeface="Times New Roman" panose="02020603050405020304" pitchFamily="18" charset="0"/>
                <a:cs typeface="Times New Roman" panose="02020603050405020304" pitchFamily="18" charset="0"/>
              </a:rPr>
              <a:t>hiếm</a:t>
            </a:r>
            <a:r>
              <a:rPr lang="en-GB" sz="2400" dirty="0">
                <a:solidFill>
                  <a:srgbClr val="000000"/>
                </a:solidFill>
                <a:latin typeface="Times New Roman" panose="02020603050405020304" pitchFamily="18" charset="0"/>
                <a:cs typeface="Times New Roman" panose="02020603050405020304" pitchFamily="18" charset="0"/>
              </a:rPr>
              <a:t> </a:t>
            </a:r>
            <a:r>
              <a:rPr lang="en-GB" sz="2400" dirty="0" err="1">
                <a:solidFill>
                  <a:srgbClr val="000000"/>
                </a:solidFill>
                <a:latin typeface="Times New Roman" panose="02020603050405020304" pitchFamily="18" charset="0"/>
                <a:cs typeface="Times New Roman" panose="02020603050405020304" pitchFamily="18" charset="0"/>
              </a:rPr>
              <a:t>và</a:t>
            </a:r>
            <a:r>
              <a:rPr lang="en-GB" sz="2400" dirty="0">
                <a:solidFill>
                  <a:srgbClr val="000000"/>
                </a:solidFill>
                <a:latin typeface="Times New Roman" panose="02020603050405020304" pitchFamily="18" charset="0"/>
                <a:cs typeface="Times New Roman" panose="02020603050405020304" pitchFamily="18" charset="0"/>
              </a:rPr>
              <a:t> </a:t>
            </a:r>
            <a:r>
              <a:rPr lang="en-GB" sz="2400" dirty="0" err="1">
                <a:solidFill>
                  <a:srgbClr val="000000"/>
                </a:solidFill>
                <a:latin typeface="Times New Roman" panose="02020603050405020304" pitchFamily="18" charset="0"/>
                <a:cs typeface="Times New Roman" panose="02020603050405020304" pitchFamily="18" charset="0"/>
              </a:rPr>
              <a:t>công</a:t>
            </a:r>
            <a:r>
              <a:rPr lang="en-GB" sz="2400" dirty="0">
                <a:solidFill>
                  <a:srgbClr val="000000"/>
                </a:solidFill>
                <a:latin typeface="Times New Roman" panose="02020603050405020304" pitchFamily="18" charset="0"/>
                <a:cs typeface="Times New Roman" panose="02020603050405020304" pitchFamily="18" charset="0"/>
              </a:rPr>
              <a:t> </a:t>
            </a:r>
            <a:r>
              <a:rPr lang="en-GB" sz="2400" dirty="0" err="1">
                <a:solidFill>
                  <a:srgbClr val="000000"/>
                </a:solidFill>
                <a:latin typeface="Times New Roman" panose="02020603050405020304" pitchFamily="18" charset="0"/>
                <a:cs typeface="Times New Roman" panose="02020603050405020304" pitchFamily="18" charset="0"/>
              </a:rPr>
              <a:t>nghệ</a:t>
            </a:r>
            <a:r>
              <a:rPr lang="en-GB" sz="2400" dirty="0">
                <a:solidFill>
                  <a:srgbClr val="000000"/>
                </a:solidFill>
                <a:latin typeface="Times New Roman" panose="02020603050405020304" pitchFamily="18" charset="0"/>
                <a:cs typeface="Times New Roman" panose="02020603050405020304" pitchFamily="18" charset="0"/>
              </a:rPr>
              <a:t> </a:t>
            </a:r>
            <a:r>
              <a:rPr lang="en-GB" sz="2400" dirty="0" err="1">
                <a:solidFill>
                  <a:srgbClr val="000000"/>
                </a:solidFill>
                <a:latin typeface="Times New Roman" panose="02020603050405020304" pitchFamily="18" charset="0"/>
                <a:cs typeface="Times New Roman" panose="02020603050405020304" pitchFamily="18" charset="0"/>
              </a:rPr>
              <a:t>tuyển</a:t>
            </a:r>
            <a:r>
              <a:rPr lang="en-GB" sz="2400" dirty="0">
                <a:solidFill>
                  <a:srgbClr val="000000"/>
                </a:solidFill>
                <a:latin typeface="Times New Roman" panose="02020603050405020304" pitchFamily="18" charset="0"/>
                <a:cs typeface="Times New Roman" panose="02020603050405020304" pitchFamily="18" charset="0"/>
              </a:rPr>
              <a:t> </a:t>
            </a:r>
            <a:r>
              <a:rPr lang="en-GB" sz="2400" dirty="0" err="1">
                <a:solidFill>
                  <a:srgbClr val="000000"/>
                </a:solidFill>
                <a:latin typeface="Times New Roman" panose="02020603050405020304" pitchFamily="18" charset="0"/>
                <a:cs typeface="Times New Roman" panose="02020603050405020304" pitchFamily="18" charset="0"/>
              </a:rPr>
              <a:t>quặng</a:t>
            </a:r>
            <a:r>
              <a:rPr lang="en-GB" sz="2400" dirty="0">
                <a:solidFill>
                  <a:srgbClr val="000000"/>
                </a:solidFill>
                <a:latin typeface="Times New Roman" panose="02020603050405020304" pitchFamily="18" charset="0"/>
                <a:cs typeface="Times New Roman" panose="02020603050405020304" pitchFamily="18" charset="0"/>
              </a:rPr>
              <a:t> </a:t>
            </a:r>
            <a:r>
              <a:rPr lang="en-GB" sz="2400" dirty="0" err="1">
                <a:solidFill>
                  <a:srgbClr val="000000"/>
                </a:solidFill>
                <a:latin typeface="Times New Roman" panose="02020603050405020304" pitchFamily="18" charset="0"/>
                <a:cs typeface="Times New Roman" panose="02020603050405020304" pitchFamily="18" charset="0"/>
              </a:rPr>
              <a:t>đất</a:t>
            </a:r>
            <a:r>
              <a:rPr lang="en-GB" sz="2400" dirty="0">
                <a:solidFill>
                  <a:srgbClr val="000000"/>
                </a:solidFill>
                <a:latin typeface="Times New Roman" panose="02020603050405020304" pitchFamily="18" charset="0"/>
                <a:cs typeface="Times New Roman" panose="02020603050405020304" pitchFamily="18" charset="0"/>
              </a:rPr>
              <a:t> </a:t>
            </a:r>
            <a:r>
              <a:rPr lang="en-GB" sz="2400" dirty="0" err="1">
                <a:solidFill>
                  <a:srgbClr val="000000"/>
                </a:solidFill>
                <a:latin typeface="Times New Roman" panose="02020603050405020304" pitchFamily="18" charset="0"/>
                <a:cs typeface="Times New Roman" panose="02020603050405020304" pitchFamily="18" charset="0"/>
              </a:rPr>
              <a:t>hiếm</a:t>
            </a:r>
            <a:r>
              <a:rPr lang="en-GB" sz="2400" dirty="0">
                <a:solidFill>
                  <a:srgbClr val="000000"/>
                </a:solidFill>
                <a:latin typeface="Times New Roman" panose="02020603050405020304" pitchFamily="18" charset="0"/>
                <a:cs typeface="Times New Roman" panose="02020603050405020304" pitchFamily="18" charset="0"/>
              </a:rPr>
              <a:t> </a:t>
            </a:r>
            <a:r>
              <a:rPr lang="en-GB" sz="2400" dirty="0" err="1">
                <a:solidFill>
                  <a:srgbClr val="000000"/>
                </a:solidFill>
                <a:latin typeface="Times New Roman" panose="02020603050405020304" pitchFamily="18" charset="0"/>
                <a:cs typeface="Times New Roman" panose="02020603050405020304" pitchFamily="18" charset="0"/>
              </a:rPr>
              <a:t>trên</a:t>
            </a:r>
            <a:r>
              <a:rPr lang="en-GB" sz="2400" dirty="0">
                <a:solidFill>
                  <a:srgbClr val="000000"/>
                </a:solidFill>
                <a:latin typeface="Times New Roman" panose="02020603050405020304" pitchFamily="18" charset="0"/>
                <a:cs typeface="Times New Roman" panose="02020603050405020304" pitchFamily="18" charset="0"/>
              </a:rPr>
              <a:t> </a:t>
            </a:r>
            <a:r>
              <a:rPr lang="en-GB" sz="2400" dirty="0" err="1">
                <a:solidFill>
                  <a:srgbClr val="000000"/>
                </a:solidFill>
                <a:latin typeface="Times New Roman" panose="02020603050405020304" pitchFamily="18" charset="0"/>
                <a:cs typeface="Times New Roman" panose="02020603050405020304" pitchFamily="18" charset="0"/>
              </a:rPr>
              <a:t>Thế</a:t>
            </a:r>
            <a:r>
              <a:rPr lang="en-GB" sz="2400" dirty="0">
                <a:solidFill>
                  <a:srgbClr val="000000"/>
                </a:solidFill>
                <a:latin typeface="Times New Roman" panose="02020603050405020304" pitchFamily="18" charset="0"/>
                <a:cs typeface="Times New Roman" panose="02020603050405020304" pitchFamily="18" charset="0"/>
              </a:rPr>
              <a:t> </a:t>
            </a:r>
            <a:r>
              <a:rPr lang="en-GB" sz="2400" dirty="0" err="1">
                <a:solidFill>
                  <a:srgbClr val="000000"/>
                </a:solidFill>
                <a:latin typeface="Times New Roman" panose="02020603050405020304" pitchFamily="18" charset="0"/>
                <a:cs typeface="Times New Roman" panose="02020603050405020304" pitchFamily="18" charset="0"/>
              </a:rPr>
              <a:t>giới</a:t>
            </a:r>
            <a:r>
              <a:rPr lang="en-GB" sz="2400" dirty="0">
                <a:solidFill>
                  <a:srgbClr val="000000"/>
                </a:solidFill>
                <a:latin typeface="Times New Roman" panose="02020603050405020304" pitchFamily="18" charset="0"/>
                <a:cs typeface="Times New Roman" panose="02020603050405020304" pitchFamily="18" charset="0"/>
              </a:rPr>
              <a:t> </a:t>
            </a:r>
            <a:r>
              <a:rPr lang="en-GB" sz="2400" dirty="0" err="1">
                <a:solidFill>
                  <a:srgbClr val="000000"/>
                </a:solidFill>
                <a:latin typeface="Times New Roman" panose="02020603050405020304" pitchFamily="18" charset="0"/>
                <a:cs typeface="Times New Roman" panose="02020603050405020304" pitchFamily="18" charset="0"/>
              </a:rPr>
              <a:t>và</a:t>
            </a:r>
            <a:r>
              <a:rPr lang="en-GB" sz="2400" dirty="0">
                <a:solidFill>
                  <a:srgbClr val="000000"/>
                </a:solidFill>
                <a:latin typeface="Times New Roman" panose="02020603050405020304" pitchFamily="18" charset="0"/>
                <a:cs typeface="Times New Roman" panose="02020603050405020304" pitchFamily="18" charset="0"/>
              </a:rPr>
              <a:t> ở </a:t>
            </a:r>
            <a:r>
              <a:rPr lang="en-GB" sz="2400" dirty="0" err="1">
                <a:solidFill>
                  <a:srgbClr val="000000"/>
                </a:solidFill>
                <a:latin typeface="Times New Roman" panose="02020603050405020304" pitchFamily="18" charset="0"/>
                <a:cs typeface="Times New Roman" panose="02020603050405020304" pitchFamily="18" charset="0"/>
              </a:rPr>
              <a:t>Việt</a:t>
            </a:r>
            <a:r>
              <a:rPr lang="en-GB" sz="2400" dirty="0">
                <a:solidFill>
                  <a:srgbClr val="000000"/>
                </a:solidFill>
                <a:latin typeface="Times New Roman" panose="02020603050405020304" pitchFamily="18" charset="0"/>
                <a:cs typeface="Times New Roman" panose="02020603050405020304" pitchFamily="18" charset="0"/>
              </a:rPr>
              <a:t> Nam, </a:t>
            </a:r>
            <a:r>
              <a:rPr lang="en-US" sz="2400" dirty="0" err="1">
                <a:solidFill>
                  <a:srgbClr val="000000"/>
                </a:solidFill>
                <a:latin typeface="Times New Roman" panose="02020603050405020304" pitchFamily="18" charset="0"/>
                <a:cs typeface="Times New Roman" panose="02020603050405020304" pitchFamily="18" charset="0"/>
              </a:rPr>
              <a:t>Hội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nghị</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toàn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quốc</a:t>
            </a:r>
            <a:r>
              <a:rPr lang="en-US" sz="2400" dirty="0">
                <a:solidFill>
                  <a:srgbClr val="000000"/>
                </a:solidFill>
                <a:latin typeface="Times New Roman" panose="02020603050405020304" pitchFamily="18" charset="0"/>
                <a:cs typeface="Times New Roman" panose="02020603050405020304" pitchFamily="18" charset="0"/>
              </a:rPr>
              <a:t> khoa </a:t>
            </a:r>
            <a:r>
              <a:rPr lang="en-US" sz="2400" dirty="0" err="1">
                <a:solidFill>
                  <a:srgbClr val="000000"/>
                </a:solidFill>
                <a:latin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đất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tài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nguyên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triển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bền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vững</a:t>
            </a:r>
            <a:r>
              <a:rPr lang="en-US" sz="2400" dirty="0">
                <a:solidFill>
                  <a:srgbClr val="000000"/>
                </a:solidFill>
                <a:latin typeface="Times New Roman" panose="02020603050405020304" pitchFamily="18" charset="0"/>
                <a:cs typeface="Times New Roman" panose="02020603050405020304" pitchFamily="18" charset="0"/>
              </a:rPr>
              <a:t> (ERSD 2020).</a:t>
            </a:r>
            <a:r>
              <a:rPr lang="en-US" sz="2400" dirty="0">
                <a:latin typeface="Times New Roman" panose="02020603050405020304" pitchFamily="18" charset="0"/>
                <a:cs typeface="Times New Roman" panose="02020603050405020304" pitchFamily="18" charset="0"/>
              </a:rPr>
              <a:t> </a:t>
            </a:r>
          </a:p>
        </p:txBody>
      </p:sp>
      <p:sp>
        <p:nvSpPr>
          <p:cNvPr id="13" name="Freeform 13"/>
          <p:cNvSpPr/>
          <p:nvPr/>
        </p:nvSpPr>
        <p:spPr>
          <a:xfrm rot="5400000">
            <a:off x="17821294" y="8656345"/>
            <a:ext cx="455966" cy="1203911"/>
          </a:xfrm>
          <a:custGeom>
            <a:avLst/>
            <a:gdLst/>
            <a:ahLst/>
            <a:cxnLst/>
            <a:rect l="l" t="t" r="r" b="b"/>
            <a:pathLst>
              <a:path w="455966" h="1203911">
                <a:moveTo>
                  <a:pt x="0" y="0"/>
                </a:moveTo>
                <a:lnTo>
                  <a:pt x="455966" y="0"/>
                </a:lnTo>
                <a:lnTo>
                  <a:pt x="455966" y="1203910"/>
                </a:lnTo>
                <a:lnTo>
                  <a:pt x="0" y="1203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TextBox 14"/>
          <p:cNvSpPr txBox="1"/>
          <p:nvPr/>
        </p:nvSpPr>
        <p:spPr>
          <a:xfrm>
            <a:off x="914400" y="484768"/>
            <a:ext cx="7866644" cy="828040"/>
          </a:xfrm>
          <a:prstGeom prst="rect">
            <a:avLst/>
          </a:prstGeom>
        </p:spPr>
        <p:txBody>
          <a:bodyPr wrap="square" lIns="0" tIns="0" rIns="0" bIns="0" rtlCol="0" anchor="t">
            <a:spAutoFit/>
          </a:bodyPr>
          <a:lstStyle/>
          <a:p>
            <a:pPr algn="l">
              <a:lnSpc>
                <a:spcPts val="6860"/>
              </a:lnSpc>
              <a:spcBef>
                <a:spcPct val="0"/>
              </a:spcBef>
            </a:pPr>
            <a:r>
              <a:rPr lang="en-US" sz="4900" dirty="0" err="1">
                <a:solidFill>
                  <a:srgbClr val="FFFFFF"/>
                </a:solidFill>
                <a:latin typeface="Times New Roman" panose="02020603050405020304" pitchFamily="18" charset="0"/>
                <a:ea typeface="League Spartan"/>
                <a:cs typeface="Times New Roman" panose="02020603050405020304" pitchFamily="18" charset="0"/>
                <a:sym typeface="League Spartan"/>
              </a:rPr>
              <a:t>Tài</a:t>
            </a:r>
            <a:r>
              <a:rPr lang="en-US" sz="4900" dirty="0">
                <a:solidFill>
                  <a:srgbClr val="FFFFFF"/>
                </a:solidFill>
                <a:latin typeface="Times New Roman" panose="02020603050405020304" pitchFamily="18" charset="0"/>
                <a:ea typeface="League Spartan"/>
                <a:cs typeface="Times New Roman" panose="02020603050405020304" pitchFamily="18" charset="0"/>
                <a:sym typeface="League Spartan"/>
              </a:rPr>
              <a:t> </a:t>
            </a:r>
            <a:r>
              <a:rPr lang="en-US" sz="4900" dirty="0" err="1">
                <a:solidFill>
                  <a:srgbClr val="FFFFFF"/>
                </a:solidFill>
                <a:latin typeface="Times New Roman" panose="02020603050405020304" pitchFamily="18" charset="0"/>
                <a:ea typeface="League Spartan"/>
                <a:cs typeface="Times New Roman" panose="02020603050405020304" pitchFamily="18" charset="0"/>
                <a:sym typeface="League Spartan"/>
              </a:rPr>
              <a:t>liệu</a:t>
            </a:r>
            <a:r>
              <a:rPr lang="en-US" sz="4900" dirty="0">
                <a:solidFill>
                  <a:srgbClr val="FFFFFF"/>
                </a:solidFill>
                <a:latin typeface="Times New Roman" panose="02020603050405020304" pitchFamily="18" charset="0"/>
                <a:ea typeface="League Spartan"/>
                <a:cs typeface="Times New Roman" panose="02020603050405020304" pitchFamily="18" charset="0"/>
                <a:sym typeface="League Spartan"/>
              </a:rPr>
              <a:t> </a:t>
            </a:r>
            <a:r>
              <a:rPr lang="en-US" sz="4900" dirty="0" err="1">
                <a:solidFill>
                  <a:srgbClr val="FFFFFF"/>
                </a:solidFill>
                <a:latin typeface="Times New Roman" panose="02020603050405020304" pitchFamily="18" charset="0"/>
                <a:ea typeface="League Spartan"/>
                <a:cs typeface="Times New Roman" panose="02020603050405020304" pitchFamily="18" charset="0"/>
                <a:sym typeface="League Spartan"/>
              </a:rPr>
              <a:t>tham</a:t>
            </a:r>
            <a:r>
              <a:rPr lang="en-US" sz="4900" dirty="0">
                <a:solidFill>
                  <a:srgbClr val="FFFFFF"/>
                </a:solidFill>
                <a:latin typeface="Times New Roman" panose="02020603050405020304" pitchFamily="18" charset="0"/>
                <a:ea typeface="League Spartan"/>
                <a:cs typeface="Times New Roman" panose="02020603050405020304" pitchFamily="18" charset="0"/>
                <a:sym typeface="League Spartan"/>
              </a:rPr>
              <a:t> </a:t>
            </a:r>
            <a:r>
              <a:rPr lang="en-US" sz="4900" dirty="0" err="1">
                <a:solidFill>
                  <a:srgbClr val="FFFFFF"/>
                </a:solidFill>
                <a:latin typeface="Times New Roman" panose="02020603050405020304" pitchFamily="18" charset="0"/>
                <a:ea typeface="League Spartan"/>
                <a:cs typeface="Times New Roman" panose="02020603050405020304" pitchFamily="18" charset="0"/>
                <a:sym typeface="League Spartan"/>
              </a:rPr>
              <a:t>khảo</a:t>
            </a:r>
            <a:endParaRPr lang="en-US" sz="4900" dirty="0">
              <a:solidFill>
                <a:srgbClr val="FFFFFF"/>
              </a:solidFill>
              <a:latin typeface="Times New Roman" panose="02020603050405020304" pitchFamily="18" charset="0"/>
              <a:ea typeface="League Spartan"/>
              <a:cs typeface="Times New Roman" panose="02020603050405020304" pitchFamily="18" charset="0"/>
              <a:sym typeface="League Spartan"/>
            </a:endParaRPr>
          </a:p>
        </p:txBody>
      </p:sp>
      <p:pic>
        <p:nvPicPr>
          <p:cNvPr id="16" name="Picture 15" descr="Logo&#10;&#10;Description automatically generated">
            <a:extLst>
              <a:ext uri="{FF2B5EF4-FFF2-40B4-BE49-F238E27FC236}">
                <a16:creationId xmlns:a16="http://schemas.microsoft.com/office/drawing/2014/main" id="{A8CCBBBA-1F91-402A-8C09-6C7C951ABD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52432" y="6850"/>
            <a:ext cx="1635568" cy="1635568"/>
          </a:xfrm>
          <a:prstGeom prst="rect">
            <a:avLst/>
          </a:prstGeom>
        </p:spPr>
      </p:pic>
    </p:spTree>
    <p:extLst>
      <p:ext uri="{BB962C8B-B14F-4D97-AF65-F5344CB8AC3E}">
        <p14:creationId xmlns:p14="http://schemas.microsoft.com/office/powerpoint/2010/main" val="2287740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89980" y="1688841"/>
            <a:ext cx="6909318" cy="690931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0671" r="-20671"/>
              </a:stretch>
            </a:blipFill>
            <a:scene3d>
              <a:camera prst="orthographicFront"/>
              <a:lightRig rig="threePt" dir="t"/>
            </a:scene3d>
            <a:sp3d>
              <a:bevelT/>
            </a:sp3d>
          </p:spPr>
        </p:sp>
      </p:grpSp>
      <p:grpSp>
        <p:nvGrpSpPr>
          <p:cNvPr id="4" name="Group 4"/>
          <p:cNvGrpSpPr/>
          <p:nvPr/>
        </p:nvGrpSpPr>
        <p:grpSpPr>
          <a:xfrm>
            <a:off x="9448800" y="3560174"/>
            <a:ext cx="11015853" cy="3086100"/>
            <a:chOff x="0" y="0"/>
            <a:chExt cx="2901295" cy="812800"/>
          </a:xfrm>
        </p:grpSpPr>
        <p:sp>
          <p:nvSpPr>
            <p:cNvPr id="5" name="Freeform 5"/>
            <p:cNvSpPr/>
            <p:nvPr/>
          </p:nvSpPr>
          <p:spPr>
            <a:xfrm>
              <a:off x="0" y="0"/>
              <a:ext cx="2901295" cy="812800"/>
            </a:xfrm>
            <a:custGeom>
              <a:avLst/>
              <a:gdLst/>
              <a:ahLst/>
              <a:cxnLst/>
              <a:rect l="l" t="t" r="r" b="b"/>
              <a:pathLst>
                <a:path w="2901295" h="812800">
                  <a:moveTo>
                    <a:pt x="0" y="0"/>
                  </a:moveTo>
                  <a:lnTo>
                    <a:pt x="2901295" y="0"/>
                  </a:lnTo>
                  <a:lnTo>
                    <a:pt x="2901295" y="812800"/>
                  </a:lnTo>
                  <a:lnTo>
                    <a:pt x="0" y="812800"/>
                  </a:lnTo>
                  <a:close/>
                </a:path>
              </a:pathLst>
            </a:custGeom>
            <a:solidFill>
              <a:srgbClr val="2B485F"/>
            </a:solidFill>
            <a:scene3d>
              <a:camera prst="orthographicFront"/>
              <a:lightRig rig="threePt" dir="t"/>
            </a:scene3d>
            <a:sp3d>
              <a:bevelT/>
            </a:sp3d>
          </p:spPr>
        </p:sp>
        <p:sp>
          <p:nvSpPr>
            <p:cNvPr id="6" name="TextBox 6"/>
            <p:cNvSpPr txBox="1"/>
            <p:nvPr/>
          </p:nvSpPr>
          <p:spPr>
            <a:xfrm>
              <a:off x="0" y="-38100"/>
              <a:ext cx="2901295" cy="850900"/>
            </a:xfrm>
            <a:prstGeom prst="rect">
              <a:avLst/>
            </a:prstGeom>
            <a:scene3d>
              <a:camera prst="orthographicFront"/>
              <a:lightRig rig="threePt" dir="t"/>
            </a:scene3d>
            <a:sp3d>
              <a:bevelT/>
            </a:sp3d>
          </p:spPr>
          <p:txBody>
            <a:bodyPr lIns="50800" tIns="50800" rIns="50800" bIns="50800" rtlCol="0" anchor="ctr"/>
            <a:lstStyle/>
            <a:p>
              <a:pPr algn="ctr">
                <a:lnSpc>
                  <a:spcPts val="2659"/>
                </a:lnSpc>
                <a:spcBef>
                  <a:spcPct val="0"/>
                </a:spcBef>
              </a:pPr>
              <a:endParaRPr>
                <a:latin typeface="Times New Roman" panose="02020603050405020304" pitchFamily="18" charset="0"/>
                <a:cs typeface="Times New Roman" panose="02020603050405020304" pitchFamily="18" charset="0"/>
              </a:endParaRPr>
            </a:p>
          </p:txBody>
        </p:sp>
      </p:grpSp>
      <p:grpSp>
        <p:nvGrpSpPr>
          <p:cNvPr id="7" name="Group 7"/>
          <p:cNvGrpSpPr/>
          <p:nvPr/>
        </p:nvGrpSpPr>
        <p:grpSpPr>
          <a:xfrm>
            <a:off x="-1628998" y="3620588"/>
            <a:ext cx="3257995" cy="3045824"/>
            <a:chOff x="0" y="0"/>
            <a:chExt cx="812800" cy="759868"/>
          </a:xfrm>
        </p:grpSpPr>
        <p:sp>
          <p:nvSpPr>
            <p:cNvPr id="8" name="Freeform 8"/>
            <p:cNvSpPr/>
            <p:nvPr/>
          </p:nvSpPr>
          <p:spPr>
            <a:xfrm>
              <a:off x="0" y="0"/>
              <a:ext cx="812800" cy="759868"/>
            </a:xfrm>
            <a:custGeom>
              <a:avLst/>
              <a:gdLst/>
              <a:ahLst/>
              <a:cxnLst/>
              <a:rect l="l" t="t" r="r" b="b"/>
              <a:pathLst>
                <a:path w="812800" h="759868">
                  <a:moveTo>
                    <a:pt x="609600" y="0"/>
                  </a:moveTo>
                  <a:lnTo>
                    <a:pt x="0" y="0"/>
                  </a:lnTo>
                  <a:lnTo>
                    <a:pt x="0" y="759868"/>
                  </a:lnTo>
                  <a:lnTo>
                    <a:pt x="609600" y="759868"/>
                  </a:lnTo>
                  <a:lnTo>
                    <a:pt x="812800" y="379934"/>
                  </a:lnTo>
                  <a:lnTo>
                    <a:pt x="609600" y="0"/>
                  </a:lnTo>
                  <a:close/>
                </a:path>
              </a:pathLst>
            </a:custGeom>
            <a:solidFill>
              <a:srgbClr val="2B485F"/>
            </a:solidFill>
            <a:scene3d>
              <a:camera prst="orthographicFront"/>
              <a:lightRig rig="threePt" dir="t"/>
            </a:scene3d>
            <a:sp3d>
              <a:bevelT/>
            </a:sp3d>
          </p:spPr>
        </p:sp>
        <p:sp>
          <p:nvSpPr>
            <p:cNvPr id="9" name="TextBox 9"/>
            <p:cNvSpPr txBox="1"/>
            <p:nvPr/>
          </p:nvSpPr>
          <p:spPr>
            <a:xfrm>
              <a:off x="0" y="-38100"/>
              <a:ext cx="698500" cy="797968"/>
            </a:xfrm>
            <a:prstGeom prst="rect">
              <a:avLst/>
            </a:prstGeom>
            <a:scene3d>
              <a:camera prst="orthographicFront"/>
              <a:lightRig rig="threePt" dir="t"/>
            </a:scene3d>
            <a:sp3d>
              <a:bevelT/>
            </a:sp3d>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10" name="Group 10"/>
          <p:cNvGrpSpPr/>
          <p:nvPr/>
        </p:nvGrpSpPr>
        <p:grpSpPr>
          <a:xfrm rot="-10800000">
            <a:off x="8265332" y="3560174"/>
            <a:ext cx="1183468" cy="3086100"/>
            <a:chOff x="0" y="0"/>
            <a:chExt cx="291397" cy="759868"/>
          </a:xfrm>
        </p:grpSpPr>
        <p:sp>
          <p:nvSpPr>
            <p:cNvPr id="11" name="Freeform 11"/>
            <p:cNvSpPr/>
            <p:nvPr/>
          </p:nvSpPr>
          <p:spPr>
            <a:xfrm>
              <a:off x="0" y="0"/>
              <a:ext cx="291397" cy="759868"/>
            </a:xfrm>
            <a:custGeom>
              <a:avLst/>
              <a:gdLst/>
              <a:ahLst/>
              <a:cxnLst/>
              <a:rect l="l" t="t" r="r" b="b"/>
              <a:pathLst>
                <a:path w="291397" h="759868">
                  <a:moveTo>
                    <a:pt x="88197" y="0"/>
                  </a:moveTo>
                  <a:lnTo>
                    <a:pt x="0" y="0"/>
                  </a:lnTo>
                  <a:lnTo>
                    <a:pt x="0" y="759868"/>
                  </a:lnTo>
                  <a:lnTo>
                    <a:pt x="88197" y="759868"/>
                  </a:lnTo>
                  <a:lnTo>
                    <a:pt x="291397" y="379934"/>
                  </a:lnTo>
                  <a:lnTo>
                    <a:pt x="88197" y="0"/>
                  </a:lnTo>
                  <a:close/>
                </a:path>
              </a:pathLst>
            </a:custGeom>
            <a:solidFill>
              <a:srgbClr val="2B485F"/>
            </a:solidFill>
            <a:scene3d>
              <a:camera prst="orthographicFront"/>
              <a:lightRig rig="threePt" dir="t"/>
            </a:scene3d>
            <a:sp3d>
              <a:bevelT/>
            </a:sp3d>
          </p:spPr>
        </p:sp>
        <p:sp>
          <p:nvSpPr>
            <p:cNvPr id="12" name="TextBox 12"/>
            <p:cNvSpPr txBox="1"/>
            <p:nvPr/>
          </p:nvSpPr>
          <p:spPr>
            <a:xfrm>
              <a:off x="0" y="-38100"/>
              <a:ext cx="177097" cy="797968"/>
            </a:xfrm>
            <a:prstGeom prst="rect">
              <a:avLst/>
            </a:prstGeom>
            <a:scene3d>
              <a:camera prst="orthographicFront"/>
              <a:lightRig rig="threePt" dir="t"/>
            </a:scene3d>
            <a:sp3d>
              <a:bevelT/>
            </a:sp3d>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13" name="Freeform 13"/>
          <p:cNvSpPr/>
          <p:nvPr/>
        </p:nvSpPr>
        <p:spPr>
          <a:xfrm rot="5400000">
            <a:off x="198762" y="7504437"/>
            <a:ext cx="455966" cy="1203911"/>
          </a:xfrm>
          <a:custGeom>
            <a:avLst/>
            <a:gdLst/>
            <a:ahLst/>
            <a:cxnLst/>
            <a:rect l="l" t="t" r="r" b="b"/>
            <a:pathLst>
              <a:path w="455966" h="1203911">
                <a:moveTo>
                  <a:pt x="0" y="0"/>
                </a:moveTo>
                <a:lnTo>
                  <a:pt x="455966" y="0"/>
                </a:lnTo>
                <a:lnTo>
                  <a:pt x="455966" y="1203910"/>
                </a:lnTo>
                <a:lnTo>
                  <a:pt x="0" y="12039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3505112" y="404549"/>
            <a:ext cx="10571780" cy="596900"/>
          </a:xfrm>
          <a:prstGeom prst="rect">
            <a:avLst/>
          </a:prstGeom>
        </p:spPr>
        <p:txBody>
          <a:bodyPr lIns="0" tIns="0" rIns="0" bIns="0" rtlCol="0" anchor="t">
            <a:spAutoFit/>
          </a:bodyPr>
          <a:lstStyle/>
          <a:p>
            <a:pPr algn="r">
              <a:lnSpc>
                <a:spcPts val="4899"/>
              </a:lnSpc>
              <a:spcBef>
                <a:spcPct val="0"/>
              </a:spcBef>
            </a:pPr>
            <a:r>
              <a:rPr lang="en-US" sz="3499" b="1">
                <a:solidFill>
                  <a:srgbClr val="000000"/>
                </a:solidFill>
                <a:latin typeface="Times New Roman" panose="02020603050405020304" pitchFamily="18" charset="0"/>
                <a:ea typeface="Inter Bold"/>
                <a:cs typeface="Times New Roman" panose="02020603050405020304" pitchFamily="18" charset="0"/>
                <a:sym typeface="Inter Bold"/>
              </a:rPr>
              <a:t>HANOI UNIVERSITY OF MINING AND GEOLOGY</a:t>
            </a:r>
          </a:p>
        </p:txBody>
      </p:sp>
      <p:sp>
        <p:nvSpPr>
          <p:cNvPr id="15" name="TextBox 15"/>
          <p:cNvSpPr txBox="1"/>
          <p:nvPr/>
        </p:nvSpPr>
        <p:spPr>
          <a:xfrm>
            <a:off x="7681331" y="4080188"/>
            <a:ext cx="8454806" cy="1450983"/>
          </a:xfrm>
          <a:prstGeom prst="rect">
            <a:avLst/>
          </a:prstGeom>
        </p:spPr>
        <p:txBody>
          <a:bodyPr lIns="0" tIns="0" rIns="0" bIns="0" rtlCol="0" anchor="t">
            <a:spAutoFit/>
          </a:bodyPr>
          <a:lstStyle/>
          <a:p>
            <a:pPr algn="r">
              <a:lnSpc>
                <a:spcPts val="11899"/>
              </a:lnSpc>
              <a:spcBef>
                <a:spcPct val="0"/>
              </a:spcBef>
            </a:pPr>
            <a:r>
              <a:rPr lang="en-US" sz="8499">
                <a:solidFill>
                  <a:srgbClr val="FFFFFF"/>
                </a:solidFill>
                <a:latin typeface="Times New Roman" panose="02020603050405020304" pitchFamily="18" charset="0"/>
                <a:ea typeface="League Spartan"/>
                <a:cs typeface="Times New Roman" panose="02020603050405020304" pitchFamily="18" charset="0"/>
                <a:sym typeface="League Spartan"/>
              </a:rPr>
              <a:t>Thank You</a:t>
            </a:r>
          </a:p>
        </p:txBody>
      </p:sp>
      <p:sp>
        <p:nvSpPr>
          <p:cNvPr id="16" name="TextBox 16"/>
          <p:cNvSpPr txBox="1"/>
          <p:nvPr/>
        </p:nvSpPr>
        <p:spPr>
          <a:xfrm>
            <a:off x="8791002" y="5454972"/>
            <a:ext cx="7345135" cy="563809"/>
          </a:xfrm>
          <a:prstGeom prst="rect">
            <a:avLst/>
          </a:prstGeom>
        </p:spPr>
        <p:txBody>
          <a:bodyPr lIns="0" tIns="0" rIns="0" bIns="0" rtlCol="0" anchor="t">
            <a:spAutoFit/>
          </a:bodyPr>
          <a:lstStyle/>
          <a:p>
            <a:pPr algn="r">
              <a:lnSpc>
                <a:spcPts val="4759"/>
              </a:lnSpc>
              <a:spcBef>
                <a:spcPct val="0"/>
              </a:spcBef>
            </a:pPr>
            <a:r>
              <a:rPr lang="en-US" sz="3399" b="1">
                <a:solidFill>
                  <a:srgbClr val="FFFFFF"/>
                </a:solidFill>
                <a:latin typeface="Times New Roman" panose="02020603050405020304" pitchFamily="18" charset="0"/>
                <a:ea typeface="Inter Bold"/>
                <a:cs typeface="Times New Roman" panose="02020603050405020304" pitchFamily="18" charset="0"/>
                <a:sym typeface="Inter Bold"/>
              </a:rPr>
              <a:t>for your attention</a:t>
            </a:r>
          </a:p>
        </p:txBody>
      </p:sp>
      <p:sp>
        <p:nvSpPr>
          <p:cNvPr id="17" name="TextBox 17"/>
          <p:cNvSpPr txBox="1"/>
          <p:nvPr/>
        </p:nvSpPr>
        <p:spPr>
          <a:xfrm>
            <a:off x="10694108" y="8258175"/>
            <a:ext cx="5442029" cy="563809"/>
          </a:xfrm>
          <a:prstGeom prst="rect">
            <a:avLst/>
          </a:prstGeom>
        </p:spPr>
        <p:txBody>
          <a:bodyPr lIns="0" tIns="0" rIns="0" bIns="0" rtlCol="0" anchor="t">
            <a:spAutoFit/>
          </a:bodyPr>
          <a:lstStyle/>
          <a:p>
            <a:pPr algn="r">
              <a:lnSpc>
                <a:spcPts val="4759"/>
              </a:lnSpc>
              <a:spcBef>
                <a:spcPct val="0"/>
              </a:spcBef>
            </a:pPr>
            <a:r>
              <a:rPr lang="en-US" sz="3399" b="1" dirty="0">
                <a:solidFill>
                  <a:srgbClr val="000000"/>
                </a:solidFill>
                <a:latin typeface="Times New Roman" panose="02020603050405020304" pitchFamily="18" charset="0"/>
                <a:ea typeface="Inter Bold"/>
                <a:cs typeface="Times New Roman" panose="02020603050405020304" pitchFamily="18" charset="0"/>
                <a:sym typeface="Inter Bold"/>
              </a:rPr>
              <a:t>23</a:t>
            </a:r>
            <a:r>
              <a:rPr lang="en-US" sz="3399" b="1" baseline="30000" dirty="0">
                <a:solidFill>
                  <a:srgbClr val="000000"/>
                </a:solidFill>
                <a:latin typeface="Times New Roman" panose="02020603050405020304" pitchFamily="18" charset="0"/>
                <a:ea typeface="Inter Bold"/>
                <a:cs typeface="Times New Roman" panose="02020603050405020304" pitchFamily="18" charset="0"/>
                <a:sym typeface="Inter Bold"/>
              </a:rPr>
              <a:t>rd</a:t>
            </a:r>
            <a:r>
              <a:rPr lang="en-US" sz="3399" b="1" dirty="0">
                <a:solidFill>
                  <a:srgbClr val="000000"/>
                </a:solidFill>
                <a:latin typeface="Times New Roman" panose="02020603050405020304" pitchFamily="18" charset="0"/>
                <a:ea typeface="Inter Bold"/>
                <a:cs typeface="Times New Roman" panose="02020603050405020304" pitchFamily="18" charset="0"/>
                <a:sym typeface="Inter Bold"/>
              </a:rPr>
              <a:t> June, 2025</a:t>
            </a:r>
          </a:p>
        </p:txBody>
      </p:sp>
      <p:pic>
        <p:nvPicPr>
          <p:cNvPr id="18" name="Picture 17" descr="Logo&#10;&#10;Description automatically generated">
            <a:extLst>
              <a:ext uri="{FF2B5EF4-FFF2-40B4-BE49-F238E27FC236}">
                <a16:creationId xmlns:a16="http://schemas.microsoft.com/office/drawing/2014/main" id="{EE0F2127-3BE2-41D2-B9B9-E6B2413C47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52432" y="6850"/>
            <a:ext cx="1635568" cy="163556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6467670" y="3495224"/>
            <a:ext cx="9413799" cy="3601352"/>
            <a:chOff x="0" y="0"/>
            <a:chExt cx="1707286" cy="653141"/>
          </a:xfrm>
        </p:grpSpPr>
        <p:sp>
          <p:nvSpPr>
            <p:cNvPr id="4" name="Freeform 4"/>
            <p:cNvSpPr/>
            <p:nvPr/>
          </p:nvSpPr>
          <p:spPr>
            <a:xfrm>
              <a:off x="0" y="0"/>
              <a:ext cx="1707286" cy="653141"/>
            </a:xfrm>
            <a:custGeom>
              <a:avLst/>
              <a:gdLst/>
              <a:ahLst/>
              <a:cxnLst/>
              <a:rect l="l" t="t" r="r" b="b"/>
              <a:pathLst>
                <a:path w="1707286" h="653141">
                  <a:moveTo>
                    <a:pt x="1504086" y="0"/>
                  </a:moveTo>
                  <a:lnTo>
                    <a:pt x="0" y="0"/>
                  </a:lnTo>
                  <a:lnTo>
                    <a:pt x="0" y="653141"/>
                  </a:lnTo>
                  <a:lnTo>
                    <a:pt x="1504086" y="653141"/>
                  </a:lnTo>
                  <a:lnTo>
                    <a:pt x="1707286" y="326570"/>
                  </a:lnTo>
                  <a:lnTo>
                    <a:pt x="1504086" y="0"/>
                  </a:lnTo>
                  <a:close/>
                </a:path>
              </a:pathLst>
            </a:custGeom>
            <a:solidFill>
              <a:srgbClr val="93B2B8"/>
            </a:solidFill>
            <a:ln cap="sq">
              <a:noFill/>
              <a:prstDash val="solid"/>
              <a:miter/>
            </a:ln>
          </p:spPr>
        </p:sp>
        <p:sp>
          <p:nvSpPr>
            <p:cNvPr id="5" name="TextBox 5"/>
            <p:cNvSpPr txBox="1"/>
            <p:nvPr/>
          </p:nvSpPr>
          <p:spPr>
            <a:xfrm>
              <a:off x="0" y="-38100"/>
              <a:ext cx="1592986" cy="691241"/>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6" name="Group 6"/>
          <p:cNvGrpSpPr/>
          <p:nvPr/>
        </p:nvGrpSpPr>
        <p:grpSpPr>
          <a:xfrm>
            <a:off x="6315270" y="3342824"/>
            <a:ext cx="9413799" cy="3601352"/>
            <a:chOff x="0" y="0"/>
            <a:chExt cx="1707286" cy="653141"/>
          </a:xfrm>
        </p:grpSpPr>
        <p:sp>
          <p:nvSpPr>
            <p:cNvPr id="7" name="Freeform 7"/>
            <p:cNvSpPr/>
            <p:nvPr/>
          </p:nvSpPr>
          <p:spPr>
            <a:xfrm>
              <a:off x="0" y="0"/>
              <a:ext cx="1707286" cy="653141"/>
            </a:xfrm>
            <a:custGeom>
              <a:avLst/>
              <a:gdLst/>
              <a:ahLst/>
              <a:cxnLst/>
              <a:rect l="l" t="t" r="r" b="b"/>
              <a:pathLst>
                <a:path w="1707286" h="653141">
                  <a:moveTo>
                    <a:pt x="1504086" y="0"/>
                  </a:moveTo>
                  <a:lnTo>
                    <a:pt x="0" y="0"/>
                  </a:lnTo>
                  <a:lnTo>
                    <a:pt x="0" y="653141"/>
                  </a:lnTo>
                  <a:lnTo>
                    <a:pt x="1504086" y="653141"/>
                  </a:lnTo>
                  <a:lnTo>
                    <a:pt x="1707286" y="326570"/>
                  </a:lnTo>
                  <a:lnTo>
                    <a:pt x="1504086" y="0"/>
                  </a:lnTo>
                  <a:close/>
                </a:path>
              </a:pathLst>
            </a:custGeom>
            <a:solidFill>
              <a:srgbClr val="FFFFFF"/>
            </a:solidFill>
            <a:ln w="104775" cap="sq">
              <a:solidFill>
                <a:srgbClr val="2B485F"/>
              </a:solidFill>
              <a:prstDash val="solid"/>
              <a:miter/>
            </a:ln>
            <a:scene3d>
              <a:camera prst="orthographicFront"/>
              <a:lightRig rig="threePt" dir="t"/>
            </a:scene3d>
            <a:sp3d>
              <a:bevelT/>
            </a:sp3d>
          </p:spPr>
        </p:sp>
        <p:sp>
          <p:nvSpPr>
            <p:cNvPr id="8" name="TextBox 8"/>
            <p:cNvSpPr txBox="1"/>
            <p:nvPr/>
          </p:nvSpPr>
          <p:spPr>
            <a:xfrm>
              <a:off x="0" y="-38100"/>
              <a:ext cx="1592986" cy="691241"/>
            </a:xfrm>
            <a:prstGeom prst="rect">
              <a:avLst/>
            </a:prstGeom>
            <a:scene3d>
              <a:camera prst="orthographicFront"/>
              <a:lightRig rig="threePt" dir="t"/>
            </a:scene3d>
            <a:sp3d>
              <a:bevelT/>
            </a:sp3d>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9" name="Group 9"/>
          <p:cNvGrpSpPr/>
          <p:nvPr/>
        </p:nvGrpSpPr>
        <p:grpSpPr>
          <a:xfrm>
            <a:off x="-1099907" y="732187"/>
            <a:ext cx="8822626" cy="882262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4906" r="-24906"/>
              </a:stretch>
            </a:blipFill>
            <a:ln w="85725" cap="sq">
              <a:solidFill>
                <a:srgbClr val="002F42"/>
              </a:solidFill>
              <a:prstDash val="solid"/>
              <a:miter/>
            </a:ln>
            <a:scene3d>
              <a:camera prst="orthographicFront"/>
              <a:lightRig rig="threePt" dir="t"/>
            </a:scene3d>
            <a:sp3d/>
          </p:spPr>
        </p:sp>
      </p:grpSp>
      <p:sp>
        <p:nvSpPr>
          <p:cNvPr id="11" name="AutoShape 11"/>
          <p:cNvSpPr/>
          <p:nvPr/>
        </p:nvSpPr>
        <p:spPr>
          <a:xfrm>
            <a:off x="17675977" y="961707"/>
            <a:ext cx="3956611" cy="0"/>
          </a:xfrm>
          <a:prstGeom prst="line">
            <a:avLst/>
          </a:prstGeom>
          <a:ln w="38100" cap="flat">
            <a:solidFill>
              <a:srgbClr val="2B485F"/>
            </a:solidFill>
            <a:prstDash val="solid"/>
            <a:headEnd type="none" w="sm" len="sm"/>
            <a:tailEnd type="none" w="sm" len="sm"/>
          </a:ln>
        </p:spPr>
      </p:sp>
      <p:sp>
        <p:nvSpPr>
          <p:cNvPr id="12" name="Freeform 12"/>
          <p:cNvSpPr/>
          <p:nvPr/>
        </p:nvSpPr>
        <p:spPr>
          <a:xfrm rot="5400000">
            <a:off x="16429362" y="8724875"/>
            <a:ext cx="455966" cy="1203911"/>
          </a:xfrm>
          <a:custGeom>
            <a:avLst/>
            <a:gdLst/>
            <a:ahLst/>
            <a:cxnLst/>
            <a:rect l="l" t="t" r="r" b="b"/>
            <a:pathLst>
              <a:path w="455966" h="1203911">
                <a:moveTo>
                  <a:pt x="0" y="0"/>
                </a:moveTo>
                <a:lnTo>
                  <a:pt x="455966" y="0"/>
                </a:lnTo>
                <a:lnTo>
                  <a:pt x="455966" y="1203910"/>
                </a:lnTo>
                <a:lnTo>
                  <a:pt x="0" y="12039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rot="5400000">
            <a:off x="8916017" y="2042540"/>
            <a:ext cx="455966" cy="1203911"/>
          </a:xfrm>
          <a:custGeom>
            <a:avLst/>
            <a:gdLst/>
            <a:ahLst/>
            <a:cxnLst/>
            <a:rect l="l" t="t" r="r" b="b"/>
            <a:pathLst>
              <a:path w="455966" h="1203911">
                <a:moveTo>
                  <a:pt x="0" y="0"/>
                </a:moveTo>
                <a:lnTo>
                  <a:pt x="455966" y="0"/>
                </a:lnTo>
                <a:lnTo>
                  <a:pt x="455966" y="1203911"/>
                </a:lnTo>
                <a:lnTo>
                  <a:pt x="0" y="12039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TextBox 14"/>
          <p:cNvSpPr txBox="1"/>
          <p:nvPr/>
        </p:nvSpPr>
        <p:spPr>
          <a:xfrm>
            <a:off x="8542045" y="4507864"/>
            <a:ext cx="4082385" cy="753796"/>
          </a:xfrm>
          <a:prstGeom prst="rect">
            <a:avLst/>
          </a:prstGeom>
        </p:spPr>
        <p:txBody>
          <a:bodyPr lIns="0" tIns="0" rIns="0" bIns="0" rtlCol="0" anchor="t">
            <a:spAutoFit/>
          </a:bodyPr>
          <a:lstStyle/>
          <a:p>
            <a:pPr algn="l">
              <a:lnSpc>
                <a:spcPts val="6439"/>
              </a:lnSpc>
              <a:spcBef>
                <a:spcPct val="0"/>
              </a:spcBef>
            </a:pPr>
            <a:r>
              <a:rPr lang="en-US" sz="4599" b="1">
                <a:solidFill>
                  <a:srgbClr val="000000"/>
                </a:solidFill>
                <a:latin typeface="Times New Roman" panose="02020603050405020304" pitchFamily="18" charset="0"/>
                <a:ea typeface="Inter Bold"/>
                <a:cs typeface="Times New Roman" panose="02020603050405020304" pitchFamily="18" charset="0"/>
                <a:sym typeface="Inter Bold"/>
              </a:rPr>
              <a:t>Q &amp; A Session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74221" y="4762500"/>
            <a:ext cx="12423817" cy="1481455"/>
          </a:xfrm>
          <a:prstGeom prst="rect">
            <a:avLst/>
          </a:prstGeom>
        </p:spPr>
        <p:txBody>
          <a:bodyPr wrap="square" lIns="0" tIns="0" rIns="0" bIns="0" rtlCol="0" anchor="t">
            <a:spAutoFit/>
          </a:bodyPr>
          <a:lstStyle/>
          <a:p>
            <a:pPr marL="604523" lvl="1" indent="-302261" algn="just">
              <a:lnSpc>
                <a:spcPts val="3920"/>
              </a:lnSpc>
              <a:buFont typeface="Arial"/>
              <a:buChar char="•"/>
            </a:pP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Nhóm</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các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nguyên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tố</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hay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kim</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loại</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đất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hiếm</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bao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gồm</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17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nguyên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tố</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hóa</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học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thuộc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bảng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tuần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hoàn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của</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Mendeleev,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trong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đó</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có</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scandi</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yttri</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và</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15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nguyên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tố</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của</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nhóm</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Lantan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p>
        </p:txBody>
      </p:sp>
      <p:sp>
        <p:nvSpPr>
          <p:cNvPr id="3" name="TextBox 3"/>
          <p:cNvSpPr txBox="1"/>
          <p:nvPr/>
        </p:nvSpPr>
        <p:spPr>
          <a:xfrm>
            <a:off x="5152720" y="6689120"/>
            <a:ext cx="12601880" cy="959365"/>
          </a:xfrm>
          <a:prstGeom prst="rect">
            <a:avLst/>
          </a:prstGeom>
        </p:spPr>
        <p:txBody>
          <a:bodyPr wrap="square" lIns="0" tIns="0" rIns="0" bIns="0" rtlCol="0" anchor="t">
            <a:spAutoFit/>
          </a:bodyPr>
          <a:lstStyle/>
          <a:p>
            <a:pPr marL="604523" lvl="1" indent="-302261" algn="just">
              <a:lnSpc>
                <a:spcPts val="3920"/>
              </a:lnSpc>
              <a:buFont typeface="Arial"/>
              <a:buChar char="•"/>
            </a:pP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Bastnezit</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(1/3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sản</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lượng</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đất</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000000"/>
                </a:solidFill>
                <a:latin typeface="Times New Roman" panose="02020603050405020304" pitchFamily="18" charset="0"/>
                <a:ea typeface="Inter Bold"/>
                <a:cs typeface="Times New Roman" panose="02020603050405020304" pitchFamily="18" charset="0"/>
                <a:sym typeface="Inter Bold"/>
              </a:rPr>
              <a:t>hiếm</a:t>
            </a:r>
            <a:r>
              <a:rPr lang="en-US" sz="2800"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monazite,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xenotim</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gadolinit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(95%)</a:t>
            </a:r>
          </a:p>
          <a:p>
            <a:pPr marL="604523" lvl="1" indent="-302261" algn="just">
              <a:lnSpc>
                <a:spcPts val="3920"/>
              </a:lnSpc>
              <a:buFont typeface="Arial"/>
              <a:buChar char="•"/>
            </a:pP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Đất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hiếm</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hấp</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phụ</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ion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trong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vỏ</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phong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hóa</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laterit</a:t>
            </a:r>
            <a:endParaRPr lang="en-US" sz="2800" dirty="0">
              <a:solidFill>
                <a:srgbClr val="000000"/>
              </a:solidFill>
              <a:latin typeface="Times New Roman" panose="02020603050405020304" pitchFamily="18" charset="0"/>
              <a:ea typeface="Inter"/>
              <a:cs typeface="Times New Roman" panose="02020603050405020304" pitchFamily="18" charset="0"/>
              <a:sym typeface="Inter"/>
            </a:endParaRPr>
          </a:p>
        </p:txBody>
      </p:sp>
      <p:sp>
        <p:nvSpPr>
          <p:cNvPr id="4" name="TextBox 4"/>
          <p:cNvSpPr txBox="1"/>
          <p:nvPr/>
        </p:nvSpPr>
        <p:spPr>
          <a:xfrm>
            <a:off x="5000923" y="8215249"/>
            <a:ext cx="12810055" cy="1481455"/>
          </a:xfrm>
          <a:prstGeom prst="rect">
            <a:avLst/>
          </a:prstGeom>
        </p:spPr>
        <p:txBody>
          <a:bodyPr wrap="square" lIns="0" tIns="0" rIns="0" bIns="0" rtlCol="0" anchor="t">
            <a:spAutoFit/>
          </a:bodyPr>
          <a:lstStyle/>
          <a:p>
            <a:pPr marL="604523" lvl="1" indent="-302261" algn="just">
              <a:lnSpc>
                <a:spcPts val="3920"/>
              </a:lnSpc>
              <a:buFont typeface="Arial"/>
              <a:buChar char="•"/>
            </a:pP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Công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nghiệp</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điện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điện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tử</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hạt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nhân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quang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học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vũ</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trụ</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vật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liệu</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siêu</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dẫn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siêu</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từ</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tính</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luyện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kim</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thủy</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tinh</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và</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gốm</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sứ</a:t>
            </a:r>
            <a:endParaRPr lang="en-US" sz="2800" dirty="0">
              <a:solidFill>
                <a:srgbClr val="000000"/>
              </a:solidFill>
              <a:latin typeface="Times New Roman" panose="02020603050405020304" pitchFamily="18" charset="0"/>
              <a:ea typeface="Inter"/>
              <a:cs typeface="Times New Roman" panose="02020603050405020304" pitchFamily="18" charset="0"/>
              <a:sym typeface="Inter"/>
            </a:endParaRPr>
          </a:p>
          <a:p>
            <a:pPr marL="604523" lvl="1" indent="-302261" algn="just">
              <a:lnSpc>
                <a:spcPts val="3920"/>
              </a:lnSpc>
              <a:buFont typeface="Arial"/>
              <a:buChar char="•"/>
            </a:pP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Nông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nghiệp</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phân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bón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thức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ăn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chăn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nuôi</a:t>
            </a:r>
            <a:endParaRPr lang="en-US" sz="2800" dirty="0">
              <a:solidFill>
                <a:srgbClr val="000000"/>
              </a:solidFill>
              <a:latin typeface="Times New Roman" panose="02020603050405020304" pitchFamily="18" charset="0"/>
              <a:ea typeface="Inter"/>
              <a:cs typeface="Times New Roman" panose="02020603050405020304" pitchFamily="18" charset="0"/>
              <a:sym typeface="Inter"/>
            </a:endParaRPr>
          </a:p>
        </p:txBody>
      </p:sp>
      <p:grpSp>
        <p:nvGrpSpPr>
          <p:cNvPr id="5" name="Group 5"/>
          <p:cNvGrpSpPr/>
          <p:nvPr/>
        </p:nvGrpSpPr>
        <p:grpSpPr>
          <a:xfrm>
            <a:off x="-1022134" y="1028700"/>
            <a:ext cx="5841871" cy="1577554"/>
            <a:chOff x="0" y="0"/>
            <a:chExt cx="2418659" cy="653141"/>
          </a:xfrm>
        </p:grpSpPr>
        <p:sp>
          <p:nvSpPr>
            <p:cNvPr id="6" name="Freeform 6"/>
            <p:cNvSpPr/>
            <p:nvPr/>
          </p:nvSpPr>
          <p:spPr>
            <a:xfrm>
              <a:off x="0" y="0"/>
              <a:ext cx="2418659" cy="653141"/>
            </a:xfrm>
            <a:custGeom>
              <a:avLst/>
              <a:gdLst/>
              <a:ahLst/>
              <a:cxnLst/>
              <a:rect l="l" t="t" r="r" b="b"/>
              <a:pathLst>
                <a:path w="2418659" h="653141">
                  <a:moveTo>
                    <a:pt x="2215459" y="0"/>
                  </a:moveTo>
                  <a:lnTo>
                    <a:pt x="0" y="0"/>
                  </a:lnTo>
                  <a:lnTo>
                    <a:pt x="0" y="653141"/>
                  </a:lnTo>
                  <a:lnTo>
                    <a:pt x="2215459" y="653141"/>
                  </a:lnTo>
                  <a:lnTo>
                    <a:pt x="2418659" y="326570"/>
                  </a:lnTo>
                  <a:lnTo>
                    <a:pt x="2215459" y="0"/>
                  </a:lnTo>
                  <a:close/>
                </a:path>
              </a:pathLst>
            </a:custGeom>
            <a:solidFill>
              <a:srgbClr val="2B485F"/>
            </a:solidFill>
            <a:scene3d>
              <a:camera prst="orthographicFront"/>
              <a:lightRig rig="threePt" dir="t"/>
            </a:scene3d>
            <a:sp3d>
              <a:bevelT/>
            </a:sp3d>
          </p:spPr>
        </p:sp>
        <p:sp>
          <p:nvSpPr>
            <p:cNvPr id="7" name="TextBox 7"/>
            <p:cNvSpPr txBox="1"/>
            <p:nvPr/>
          </p:nvSpPr>
          <p:spPr>
            <a:xfrm>
              <a:off x="0" y="-38100"/>
              <a:ext cx="2304359" cy="691241"/>
            </a:xfrm>
            <a:prstGeom prst="rect">
              <a:avLst/>
            </a:prstGeom>
            <a:scene3d>
              <a:camera prst="orthographicFront"/>
              <a:lightRig rig="threePt" dir="t"/>
            </a:scene3d>
            <a:sp3d>
              <a:bevelT/>
            </a:sp3d>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8" name="TextBox 8"/>
          <p:cNvSpPr txBox="1"/>
          <p:nvPr/>
        </p:nvSpPr>
        <p:spPr>
          <a:xfrm>
            <a:off x="152400" y="1267460"/>
            <a:ext cx="7053922" cy="828040"/>
          </a:xfrm>
          <a:prstGeom prst="rect">
            <a:avLst/>
          </a:prstGeom>
        </p:spPr>
        <p:txBody>
          <a:bodyPr lIns="0" tIns="0" rIns="0" bIns="0" rtlCol="0" anchor="t">
            <a:spAutoFit/>
          </a:bodyPr>
          <a:lstStyle/>
          <a:p>
            <a:pPr algn="l">
              <a:lnSpc>
                <a:spcPts val="6859"/>
              </a:lnSpc>
              <a:spcBef>
                <a:spcPct val="0"/>
              </a:spcBef>
            </a:pPr>
            <a:r>
              <a:rPr lang="en-US" sz="4899" b="1" dirty="0" err="1">
                <a:solidFill>
                  <a:schemeClr val="bg1"/>
                </a:solidFill>
                <a:latin typeface="Times New Roman" panose="02020603050405020304" pitchFamily="18" charset="0"/>
                <a:ea typeface="League Spartan"/>
                <a:cs typeface="Times New Roman" panose="02020603050405020304" pitchFamily="18" charset="0"/>
                <a:sym typeface="League Spartan"/>
              </a:rPr>
              <a:t>Giới</a:t>
            </a:r>
            <a:r>
              <a:rPr lang="en-US" sz="4899" b="1" dirty="0">
                <a:solidFill>
                  <a:schemeClr val="bg1"/>
                </a:solidFill>
                <a:latin typeface="Times New Roman" panose="02020603050405020304" pitchFamily="18" charset="0"/>
                <a:ea typeface="League Spartan"/>
                <a:cs typeface="Times New Roman" panose="02020603050405020304" pitchFamily="18" charset="0"/>
                <a:sym typeface="League Spartan"/>
              </a:rPr>
              <a:t> </a:t>
            </a:r>
            <a:r>
              <a:rPr lang="en-US" sz="4899" b="1" dirty="0" err="1">
                <a:solidFill>
                  <a:schemeClr val="bg1"/>
                </a:solidFill>
                <a:latin typeface="Times New Roman" panose="02020603050405020304" pitchFamily="18" charset="0"/>
                <a:ea typeface="League Spartan"/>
                <a:cs typeface="Times New Roman" panose="02020603050405020304" pitchFamily="18" charset="0"/>
                <a:sym typeface="League Spartan"/>
              </a:rPr>
              <a:t>thiệu</a:t>
            </a:r>
            <a:r>
              <a:rPr lang="en-US" sz="4899" b="1" dirty="0">
                <a:solidFill>
                  <a:schemeClr val="bg1"/>
                </a:solidFill>
                <a:latin typeface="Times New Roman" panose="02020603050405020304" pitchFamily="18" charset="0"/>
                <a:ea typeface="League Spartan"/>
                <a:cs typeface="Times New Roman" panose="02020603050405020304" pitchFamily="18" charset="0"/>
                <a:sym typeface="League Spartan"/>
              </a:rPr>
              <a:t> </a:t>
            </a:r>
            <a:r>
              <a:rPr lang="en-US" sz="4899" b="1" dirty="0" err="1">
                <a:solidFill>
                  <a:schemeClr val="bg1"/>
                </a:solidFill>
                <a:latin typeface="Times New Roman" panose="02020603050405020304" pitchFamily="18" charset="0"/>
                <a:ea typeface="League Spartan"/>
                <a:cs typeface="Times New Roman" panose="02020603050405020304" pitchFamily="18" charset="0"/>
                <a:sym typeface="League Spartan"/>
              </a:rPr>
              <a:t>chung</a:t>
            </a:r>
            <a:endParaRPr lang="en-US" sz="4899" b="1" dirty="0">
              <a:solidFill>
                <a:schemeClr val="bg1"/>
              </a:solidFill>
              <a:latin typeface="Times New Roman" panose="02020603050405020304" pitchFamily="18" charset="0"/>
              <a:ea typeface="League Spartan"/>
              <a:cs typeface="Times New Roman" panose="02020603050405020304" pitchFamily="18" charset="0"/>
              <a:sym typeface="League Spartan"/>
            </a:endParaRPr>
          </a:p>
        </p:txBody>
      </p:sp>
      <p:grpSp>
        <p:nvGrpSpPr>
          <p:cNvPr id="9" name="Group 9"/>
          <p:cNvGrpSpPr/>
          <p:nvPr/>
        </p:nvGrpSpPr>
        <p:grpSpPr>
          <a:xfrm>
            <a:off x="533400" y="4850436"/>
            <a:ext cx="4640821" cy="1393519"/>
            <a:chOff x="0" y="0"/>
            <a:chExt cx="3060886" cy="653141"/>
          </a:xfrm>
        </p:grpSpPr>
        <p:sp>
          <p:nvSpPr>
            <p:cNvPr id="10" name="Freeform 10"/>
            <p:cNvSpPr/>
            <p:nvPr/>
          </p:nvSpPr>
          <p:spPr>
            <a:xfrm>
              <a:off x="0" y="0"/>
              <a:ext cx="3060886" cy="653141"/>
            </a:xfrm>
            <a:custGeom>
              <a:avLst/>
              <a:gdLst/>
              <a:ahLst/>
              <a:cxnLst/>
              <a:rect l="l" t="t" r="r" b="b"/>
              <a:pathLst>
                <a:path w="3060886" h="653141">
                  <a:moveTo>
                    <a:pt x="2857686" y="0"/>
                  </a:moveTo>
                  <a:lnTo>
                    <a:pt x="0" y="0"/>
                  </a:lnTo>
                  <a:lnTo>
                    <a:pt x="0" y="653141"/>
                  </a:lnTo>
                  <a:lnTo>
                    <a:pt x="2857686" y="653141"/>
                  </a:lnTo>
                  <a:lnTo>
                    <a:pt x="3060886" y="326570"/>
                  </a:lnTo>
                  <a:lnTo>
                    <a:pt x="2857686" y="0"/>
                  </a:lnTo>
                  <a:close/>
                </a:path>
              </a:pathLst>
            </a:custGeom>
            <a:solidFill>
              <a:srgbClr val="2B485F"/>
            </a:solidFill>
            <a:scene3d>
              <a:camera prst="orthographicFront"/>
              <a:lightRig rig="threePt" dir="t"/>
            </a:scene3d>
            <a:sp3d>
              <a:bevelT/>
            </a:sp3d>
          </p:spPr>
        </p:sp>
        <p:sp>
          <p:nvSpPr>
            <p:cNvPr id="11" name="TextBox 11"/>
            <p:cNvSpPr txBox="1"/>
            <p:nvPr/>
          </p:nvSpPr>
          <p:spPr>
            <a:xfrm>
              <a:off x="0" y="-38100"/>
              <a:ext cx="2946586" cy="691241"/>
            </a:xfrm>
            <a:prstGeom prst="rect">
              <a:avLst/>
            </a:prstGeom>
            <a:scene3d>
              <a:camera prst="orthographicFront"/>
              <a:lightRig rig="threePt" dir="t"/>
            </a:scene3d>
            <a:sp3d>
              <a:bevelT/>
            </a:sp3d>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12" name="TextBox 12"/>
          <p:cNvSpPr txBox="1"/>
          <p:nvPr/>
        </p:nvSpPr>
        <p:spPr>
          <a:xfrm>
            <a:off x="845061" y="5224268"/>
            <a:ext cx="3791038" cy="494110"/>
          </a:xfrm>
          <a:prstGeom prst="rect">
            <a:avLst/>
          </a:prstGeom>
        </p:spPr>
        <p:txBody>
          <a:bodyPr lIns="0" tIns="0" rIns="0" bIns="0" rtlCol="0" anchor="t">
            <a:spAutoFit/>
          </a:bodyPr>
          <a:lstStyle/>
          <a:p>
            <a:pPr algn="l">
              <a:lnSpc>
                <a:spcPts val="4200"/>
              </a:lnSpc>
              <a:spcBef>
                <a:spcPct val="0"/>
              </a:spcBef>
            </a:pPr>
            <a:r>
              <a:rPr lang="en-US" sz="3000" b="1" dirty="0" err="1">
                <a:solidFill>
                  <a:srgbClr val="FFFFFF"/>
                </a:solidFill>
                <a:latin typeface="Times New Roman" panose="02020603050405020304" pitchFamily="18" charset="0"/>
                <a:ea typeface="Inter Bold"/>
                <a:cs typeface="Times New Roman" panose="02020603050405020304" pitchFamily="18" charset="0"/>
                <a:sym typeface="Inter Bold"/>
              </a:rPr>
              <a:t>Đất</a:t>
            </a:r>
            <a:r>
              <a:rPr lang="en-US" sz="3000" b="1" dirty="0">
                <a:solidFill>
                  <a:srgbClr val="FFFFFF"/>
                </a:solidFill>
                <a:latin typeface="Times New Roman" panose="02020603050405020304" pitchFamily="18" charset="0"/>
                <a:ea typeface="Inter Bold"/>
                <a:cs typeface="Times New Roman" panose="02020603050405020304" pitchFamily="18" charset="0"/>
                <a:sym typeface="Inter Bold"/>
              </a:rPr>
              <a:t> </a:t>
            </a:r>
            <a:r>
              <a:rPr lang="en-US" sz="3000" b="1" dirty="0" err="1">
                <a:solidFill>
                  <a:srgbClr val="FFFFFF"/>
                </a:solidFill>
                <a:latin typeface="Times New Roman" panose="02020603050405020304" pitchFamily="18" charset="0"/>
                <a:ea typeface="Inter Bold"/>
                <a:cs typeface="Times New Roman" panose="02020603050405020304" pitchFamily="18" charset="0"/>
                <a:sym typeface="Inter Bold"/>
              </a:rPr>
              <a:t>hiếm</a:t>
            </a:r>
            <a:r>
              <a:rPr lang="en-US" sz="3000" b="1" dirty="0">
                <a:solidFill>
                  <a:srgbClr val="FFFFFF"/>
                </a:solidFill>
                <a:latin typeface="Times New Roman" panose="02020603050405020304" pitchFamily="18" charset="0"/>
                <a:ea typeface="Inter Bold"/>
                <a:cs typeface="Times New Roman" panose="02020603050405020304" pitchFamily="18" charset="0"/>
                <a:sym typeface="Inter Bold"/>
              </a:rPr>
              <a:t> [1]</a:t>
            </a:r>
          </a:p>
        </p:txBody>
      </p:sp>
      <p:grpSp>
        <p:nvGrpSpPr>
          <p:cNvPr id="13" name="Group 13"/>
          <p:cNvGrpSpPr/>
          <p:nvPr/>
        </p:nvGrpSpPr>
        <p:grpSpPr>
          <a:xfrm>
            <a:off x="533400" y="6731900"/>
            <a:ext cx="4640821" cy="1157277"/>
            <a:chOff x="0" y="0"/>
            <a:chExt cx="3060886" cy="763290"/>
          </a:xfrm>
        </p:grpSpPr>
        <p:sp>
          <p:nvSpPr>
            <p:cNvPr id="14" name="Freeform 14"/>
            <p:cNvSpPr/>
            <p:nvPr/>
          </p:nvSpPr>
          <p:spPr>
            <a:xfrm>
              <a:off x="0" y="0"/>
              <a:ext cx="3060886" cy="763290"/>
            </a:xfrm>
            <a:custGeom>
              <a:avLst/>
              <a:gdLst/>
              <a:ahLst/>
              <a:cxnLst/>
              <a:rect l="l" t="t" r="r" b="b"/>
              <a:pathLst>
                <a:path w="3060886" h="763290">
                  <a:moveTo>
                    <a:pt x="2857686" y="0"/>
                  </a:moveTo>
                  <a:lnTo>
                    <a:pt x="0" y="0"/>
                  </a:lnTo>
                  <a:lnTo>
                    <a:pt x="0" y="763290"/>
                  </a:lnTo>
                  <a:lnTo>
                    <a:pt x="2857686" y="763290"/>
                  </a:lnTo>
                  <a:lnTo>
                    <a:pt x="3060886" y="381645"/>
                  </a:lnTo>
                  <a:lnTo>
                    <a:pt x="2857686" y="0"/>
                  </a:lnTo>
                  <a:close/>
                </a:path>
              </a:pathLst>
            </a:custGeom>
            <a:solidFill>
              <a:srgbClr val="2B485F"/>
            </a:solidFill>
            <a:scene3d>
              <a:camera prst="orthographicFront"/>
              <a:lightRig rig="threePt" dir="t"/>
            </a:scene3d>
            <a:sp3d>
              <a:bevelT/>
            </a:sp3d>
          </p:spPr>
        </p:sp>
        <p:sp>
          <p:nvSpPr>
            <p:cNvPr id="15" name="TextBox 15"/>
            <p:cNvSpPr txBox="1"/>
            <p:nvPr/>
          </p:nvSpPr>
          <p:spPr>
            <a:xfrm>
              <a:off x="0" y="-38100"/>
              <a:ext cx="2946586" cy="801390"/>
            </a:xfrm>
            <a:prstGeom prst="rect">
              <a:avLst/>
            </a:prstGeom>
            <a:scene3d>
              <a:camera prst="orthographicFront"/>
              <a:lightRig rig="threePt" dir="t"/>
            </a:scene3d>
            <a:sp3d>
              <a:bevelT/>
            </a:sp3d>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16" name="TextBox 16"/>
          <p:cNvSpPr txBox="1"/>
          <p:nvPr/>
        </p:nvSpPr>
        <p:spPr>
          <a:xfrm>
            <a:off x="741574" y="6748563"/>
            <a:ext cx="4224475" cy="1057275"/>
          </a:xfrm>
          <a:prstGeom prst="rect">
            <a:avLst/>
          </a:prstGeom>
        </p:spPr>
        <p:txBody>
          <a:bodyPr lIns="0" tIns="0" rIns="0" bIns="0" rtlCol="0" anchor="t">
            <a:spAutoFit/>
          </a:bodyPr>
          <a:lstStyle/>
          <a:p>
            <a:pPr algn="l">
              <a:lnSpc>
                <a:spcPts val="4200"/>
              </a:lnSpc>
              <a:spcBef>
                <a:spcPct val="0"/>
              </a:spcBef>
            </a:pPr>
            <a:r>
              <a:rPr lang="en-US" sz="3000" b="1" dirty="0" err="1">
                <a:solidFill>
                  <a:srgbClr val="FFFFFF"/>
                </a:solidFill>
                <a:latin typeface="Times New Roman" panose="02020603050405020304" pitchFamily="18" charset="0"/>
                <a:ea typeface="Inter Bold"/>
                <a:cs typeface="Times New Roman" panose="02020603050405020304" pitchFamily="18" charset="0"/>
                <a:sym typeface="Inter Bold"/>
              </a:rPr>
              <a:t>Các</a:t>
            </a:r>
            <a:r>
              <a:rPr lang="en-US" sz="3000" b="1" dirty="0">
                <a:solidFill>
                  <a:srgbClr val="FFFFFF"/>
                </a:solidFill>
                <a:latin typeface="Times New Roman" panose="02020603050405020304" pitchFamily="18" charset="0"/>
                <a:ea typeface="Inter Bold"/>
                <a:cs typeface="Times New Roman" panose="02020603050405020304" pitchFamily="18" charset="0"/>
                <a:sym typeface="Inter Bold"/>
              </a:rPr>
              <a:t> </a:t>
            </a:r>
            <a:r>
              <a:rPr lang="en-US" sz="3000" b="1" dirty="0" err="1">
                <a:solidFill>
                  <a:srgbClr val="FFFFFF"/>
                </a:solidFill>
                <a:latin typeface="Times New Roman" panose="02020603050405020304" pitchFamily="18" charset="0"/>
                <a:ea typeface="Inter Bold"/>
                <a:cs typeface="Times New Roman" panose="02020603050405020304" pitchFamily="18" charset="0"/>
                <a:sym typeface="Inter Bold"/>
              </a:rPr>
              <a:t>khoáng</a:t>
            </a:r>
            <a:r>
              <a:rPr lang="en-US" sz="3000" b="1" dirty="0">
                <a:solidFill>
                  <a:srgbClr val="FFFFFF"/>
                </a:solidFill>
                <a:latin typeface="Times New Roman" panose="02020603050405020304" pitchFamily="18" charset="0"/>
                <a:ea typeface="Inter Bold"/>
                <a:cs typeface="Times New Roman" panose="02020603050405020304" pitchFamily="18" charset="0"/>
                <a:sym typeface="Inter Bold"/>
              </a:rPr>
              <a:t> </a:t>
            </a:r>
            <a:r>
              <a:rPr lang="en-US" sz="3000" b="1" dirty="0" err="1">
                <a:solidFill>
                  <a:srgbClr val="FFFFFF"/>
                </a:solidFill>
                <a:latin typeface="Times New Roman" panose="02020603050405020304" pitchFamily="18" charset="0"/>
                <a:ea typeface="Inter Bold"/>
                <a:cs typeface="Times New Roman" panose="02020603050405020304" pitchFamily="18" charset="0"/>
                <a:sym typeface="Inter Bold"/>
              </a:rPr>
              <a:t>vật</a:t>
            </a:r>
            <a:r>
              <a:rPr lang="en-US" sz="3000" b="1" dirty="0">
                <a:solidFill>
                  <a:srgbClr val="FFFFFF"/>
                </a:solidFill>
                <a:latin typeface="Times New Roman" panose="02020603050405020304" pitchFamily="18" charset="0"/>
                <a:ea typeface="Inter Bold"/>
                <a:cs typeface="Times New Roman" panose="02020603050405020304" pitchFamily="18" charset="0"/>
                <a:sym typeface="Inter Bold"/>
              </a:rPr>
              <a:t> </a:t>
            </a:r>
            <a:r>
              <a:rPr lang="en-US" sz="3000" b="1" dirty="0" err="1">
                <a:solidFill>
                  <a:srgbClr val="FFFFFF"/>
                </a:solidFill>
                <a:latin typeface="Times New Roman" panose="02020603050405020304" pitchFamily="18" charset="0"/>
                <a:ea typeface="Inter Bold"/>
                <a:cs typeface="Times New Roman" panose="02020603050405020304" pitchFamily="18" charset="0"/>
                <a:sym typeface="Inter Bold"/>
              </a:rPr>
              <a:t>chứa</a:t>
            </a:r>
            <a:r>
              <a:rPr lang="en-US" sz="3000" b="1" dirty="0">
                <a:solidFill>
                  <a:srgbClr val="FFFFFF"/>
                </a:solidFill>
                <a:latin typeface="Times New Roman" panose="02020603050405020304" pitchFamily="18" charset="0"/>
                <a:ea typeface="Inter Bold"/>
                <a:cs typeface="Times New Roman" panose="02020603050405020304" pitchFamily="18" charset="0"/>
                <a:sym typeface="Inter Bold"/>
              </a:rPr>
              <a:t> </a:t>
            </a:r>
            <a:r>
              <a:rPr lang="en-US" sz="3000" b="1" dirty="0" err="1">
                <a:solidFill>
                  <a:srgbClr val="FFFFFF"/>
                </a:solidFill>
                <a:latin typeface="Times New Roman" panose="02020603050405020304" pitchFamily="18" charset="0"/>
                <a:ea typeface="Inter Bold"/>
                <a:cs typeface="Times New Roman" panose="02020603050405020304" pitchFamily="18" charset="0"/>
                <a:sym typeface="Inter Bold"/>
              </a:rPr>
              <a:t>đất</a:t>
            </a:r>
            <a:r>
              <a:rPr lang="en-US" sz="3000" b="1" dirty="0">
                <a:solidFill>
                  <a:srgbClr val="FFFFFF"/>
                </a:solidFill>
                <a:latin typeface="Times New Roman" panose="02020603050405020304" pitchFamily="18" charset="0"/>
                <a:ea typeface="Inter Bold"/>
                <a:cs typeface="Times New Roman" panose="02020603050405020304" pitchFamily="18" charset="0"/>
                <a:sym typeface="Inter Bold"/>
              </a:rPr>
              <a:t> </a:t>
            </a:r>
            <a:r>
              <a:rPr lang="en-US" sz="3000" b="1" dirty="0" err="1">
                <a:solidFill>
                  <a:srgbClr val="FFFFFF"/>
                </a:solidFill>
                <a:latin typeface="Times New Roman" panose="02020603050405020304" pitchFamily="18" charset="0"/>
                <a:ea typeface="Inter Bold"/>
                <a:cs typeface="Times New Roman" panose="02020603050405020304" pitchFamily="18" charset="0"/>
                <a:sym typeface="Inter Bold"/>
              </a:rPr>
              <a:t>hiếm</a:t>
            </a:r>
            <a:r>
              <a:rPr lang="en-US" sz="3000" b="1" dirty="0">
                <a:solidFill>
                  <a:srgbClr val="FFFFFF"/>
                </a:solidFill>
                <a:latin typeface="Times New Roman" panose="02020603050405020304" pitchFamily="18" charset="0"/>
                <a:ea typeface="Inter Bold"/>
                <a:cs typeface="Times New Roman" panose="02020603050405020304" pitchFamily="18" charset="0"/>
                <a:sym typeface="Inter Bold"/>
              </a:rPr>
              <a:t> [1]</a:t>
            </a:r>
          </a:p>
        </p:txBody>
      </p:sp>
      <p:grpSp>
        <p:nvGrpSpPr>
          <p:cNvPr id="17" name="Group 17"/>
          <p:cNvGrpSpPr/>
          <p:nvPr/>
        </p:nvGrpSpPr>
        <p:grpSpPr>
          <a:xfrm>
            <a:off x="533400" y="8215249"/>
            <a:ext cx="4640821" cy="1582742"/>
            <a:chOff x="0" y="0"/>
            <a:chExt cx="3060886" cy="653141"/>
          </a:xfrm>
        </p:grpSpPr>
        <p:sp>
          <p:nvSpPr>
            <p:cNvPr id="18" name="Freeform 18"/>
            <p:cNvSpPr/>
            <p:nvPr/>
          </p:nvSpPr>
          <p:spPr>
            <a:xfrm>
              <a:off x="0" y="0"/>
              <a:ext cx="3060886" cy="653141"/>
            </a:xfrm>
            <a:custGeom>
              <a:avLst/>
              <a:gdLst/>
              <a:ahLst/>
              <a:cxnLst/>
              <a:rect l="l" t="t" r="r" b="b"/>
              <a:pathLst>
                <a:path w="3060886" h="653141">
                  <a:moveTo>
                    <a:pt x="2857686" y="0"/>
                  </a:moveTo>
                  <a:lnTo>
                    <a:pt x="0" y="0"/>
                  </a:lnTo>
                  <a:lnTo>
                    <a:pt x="0" y="653141"/>
                  </a:lnTo>
                  <a:lnTo>
                    <a:pt x="2857686" y="653141"/>
                  </a:lnTo>
                  <a:lnTo>
                    <a:pt x="3060886" y="326570"/>
                  </a:lnTo>
                  <a:lnTo>
                    <a:pt x="2857686" y="0"/>
                  </a:lnTo>
                  <a:close/>
                </a:path>
              </a:pathLst>
            </a:custGeom>
            <a:solidFill>
              <a:srgbClr val="2B485F"/>
            </a:solidFill>
            <a:scene3d>
              <a:camera prst="orthographicFront"/>
              <a:lightRig rig="threePt" dir="t"/>
            </a:scene3d>
            <a:sp3d>
              <a:bevelT/>
            </a:sp3d>
          </p:spPr>
        </p:sp>
        <p:sp>
          <p:nvSpPr>
            <p:cNvPr id="19" name="TextBox 19"/>
            <p:cNvSpPr txBox="1"/>
            <p:nvPr/>
          </p:nvSpPr>
          <p:spPr>
            <a:xfrm>
              <a:off x="0" y="-38100"/>
              <a:ext cx="2946586" cy="691241"/>
            </a:xfrm>
            <a:prstGeom prst="rect">
              <a:avLst/>
            </a:prstGeom>
            <a:scene3d>
              <a:camera prst="orthographicFront"/>
              <a:lightRig rig="threePt" dir="t"/>
            </a:scene3d>
            <a:sp3d>
              <a:bevelT/>
            </a:sp3d>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20" name="TextBox 20"/>
          <p:cNvSpPr txBox="1"/>
          <p:nvPr/>
        </p:nvSpPr>
        <p:spPr>
          <a:xfrm>
            <a:off x="741574" y="8746908"/>
            <a:ext cx="4224475" cy="494110"/>
          </a:xfrm>
          <a:prstGeom prst="rect">
            <a:avLst/>
          </a:prstGeom>
        </p:spPr>
        <p:txBody>
          <a:bodyPr lIns="0" tIns="0" rIns="0" bIns="0" rtlCol="0" anchor="t">
            <a:spAutoFit/>
          </a:bodyPr>
          <a:lstStyle/>
          <a:p>
            <a:pPr algn="l">
              <a:lnSpc>
                <a:spcPts val="4200"/>
              </a:lnSpc>
              <a:spcBef>
                <a:spcPct val="0"/>
              </a:spcBef>
            </a:pPr>
            <a:r>
              <a:rPr lang="en-US" sz="3000" b="1" dirty="0" err="1">
                <a:solidFill>
                  <a:srgbClr val="FFFFFF"/>
                </a:solidFill>
                <a:latin typeface="Times New Roman" panose="02020603050405020304" pitchFamily="18" charset="0"/>
                <a:ea typeface="Inter Bold"/>
                <a:cs typeface="Times New Roman" panose="02020603050405020304" pitchFamily="18" charset="0"/>
                <a:sym typeface="Inter Bold"/>
              </a:rPr>
              <a:t>Ứng</a:t>
            </a:r>
            <a:r>
              <a:rPr lang="en-US" sz="3000" b="1" dirty="0">
                <a:solidFill>
                  <a:srgbClr val="FFFFFF"/>
                </a:solidFill>
                <a:latin typeface="Times New Roman" panose="02020603050405020304" pitchFamily="18" charset="0"/>
                <a:ea typeface="Inter Bold"/>
                <a:cs typeface="Times New Roman" panose="02020603050405020304" pitchFamily="18" charset="0"/>
                <a:sym typeface="Inter Bold"/>
              </a:rPr>
              <a:t> </a:t>
            </a:r>
            <a:r>
              <a:rPr lang="en-US" sz="3000" b="1" dirty="0" err="1">
                <a:solidFill>
                  <a:srgbClr val="FFFFFF"/>
                </a:solidFill>
                <a:latin typeface="Times New Roman" panose="02020603050405020304" pitchFamily="18" charset="0"/>
                <a:ea typeface="Inter Bold"/>
                <a:cs typeface="Times New Roman" panose="02020603050405020304" pitchFamily="18" charset="0"/>
                <a:sym typeface="Inter Bold"/>
              </a:rPr>
              <a:t>dụng</a:t>
            </a:r>
            <a:r>
              <a:rPr lang="en-US" sz="3000" b="1" dirty="0">
                <a:solidFill>
                  <a:srgbClr val="FFFFFF"/>
                </a:solidFill>
                <a:latin typeface="Times New Roman" panose="02020603050405020304" pitchFamily="18" charset="0"/>
                <a:ea typeface="Inter Bold"/>
                <a:cs typeface="Times New Roman" panose="02020603050405020304" pitchFamily="18" charset="0"/>
                <a:sym typeface="Inter Bold"/>
              </a:rPr>
              <a:t> </a:t>
            </a:r>
            <a:r>
              <a:rPr lang="en-US" sz="3000" b="1" dirty="0" err="1">
                <a:solidFill>
                  <a:srgbClr val="FFFFFF"/>
                </a:solidFill>
                <a:latin typeface="Times New Roman" panose="02020603050405020304" pitchFamily="18" charset="0"/>
                <a:ea typeface="Inter Bold"/>
                <a:cs typeface="Times New Roman" panose="02020603050405020304" pitchFamily="18" charset="0"/>
                <a:sym typeface="Inter Bold"/>
              </a:rPr>
              <a:t>đất</a:t>
            </a:r>
            <a:r>
              <a:rPr lang="en-US" sz="3000" b="1" dirty="0">
                <a:solidFill>
                  <a:srgbClr val="FFFFFF"/>
                </a:solidFill>
                <a:latin typeface="Times New Roman" panose="02020603050405020304" pitchFamily="18" charset="0"/>
                <a:ea typeface="Inter Bold"/>
                <a:cs typeface="Times New Roman" panose="02020603050405020304" pitchFamily="18" charset="0"/>
                <a:sym typeface="Inter Bold"/>
              </a:rPr>
              <a:t> </a:t>
            </a:r>
            <a:r>
              <a:rPr lang="en-US" sz="3000" b="1" dirty="0" err="1">
                <a:solidFill>
                  <a:srgbClr val="FFFFFF"/>
                </a:solidFill>
                <a:latin typeface="Times New Roman" panose="02020603050405020304" pitchFamily="18" charset="0"/>
                <a:ea typeface="Inter Bold"/>
                <a:cs typeface="Times New Roman" panose="02020603050405020304" pitchFamily="18" charset="0"/>
                <a:sym typeface="Inter Bold"/>
              </a:rPr>
              <a:t>hiếm</a:t>
            </a:r>
            <a:r>
              <a:rPr lang="en-US" sz="3000" b="1" dirty="0">
                <a:solidFill>
                  <a:srgbClr val="FFFFFF"/>
                </a:solidFill>
                <a:latin typeface="Times New Roman" panose="02020603050405020304" pitchFamily="18" charset="0"/>
                <a:ea typeface="Inter Bold"/>
                <a:cs typeface="Times New Roman" panose="02020603050405020304" pitchFamily="18" charset="0"/>
                <a:sym typeface="Inter Bold"/>
              </a:rPr>
              <a:t> [1]</a:t>
            </a:r>
          </a:p>
        </p:txBody>
      </p:sp>
      <p:sp>
        <p:nvSpPr>
          <p:cNvPr id="23" name="Freeform 23"/>
          <p:cNvSpPr/>
          <p:nvPr/>
        </p:nvSpPr>
        <p:spPr>
          <a:xfrm rot="5400000">
            <a:off x="16981039" y="9629817"/>
            <a:ext cx="455966" cy="1203911"/>
          </a:xfrm>
          <a:custGeom>
            <a:avLst/>
            <a:gdLst/>
            <a:ahLst/>
            <a:cxnLst/>
            <a:rect l="l" t="t" r="r" b="b"/>
            <a:pathLst>
              <a:path w="455966" h="1203911">
                <a:moveTo>
                  <a:pt x="0" y="0"/>
                </a:moveTo>
                <a:lnTo>
                  <a:pt x="455966" y="0"/>
                </a:lnTo>
                <a:lnTo>
                  <a:pt x="455966" y="1203910"/>
                </a:lnTo>
                <a:lnTo>
                  <a:pt x="0" y="1203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28" name="Picture 27">
            <a:extLst>
              <a:ext uri="{FF2B5EF4-FFF2-40B4-BE49-F238E27FC236}">
                <a16:creationId xmlns:a16="http://schemas.microsoft.com/office/drawing/2014/main" id="{95B6D62C-9567-40F8-A305-C5848EEFF2C5}"/>
              </a:ext>
            </a:extLst>
          </p:cNvPr>
          <p:cNvPicPr>
            <a:picLocks noChangeAspect="1"/>
          </p:cNvPicPr>
          <p:nvPr/>
        </p:nvPicPr>
        <p:blipFill rotWithShape="1">
          <a:blip r:embed="rId4"/>
          <a:srcRect l="14091" t="16950" r="69301" b="55703"/>
          <a:stretch/>
        </p:blipFill>
        <p:spPr>
          <a:xfrm>
            <a:off x="11700262" y="-16867"/>
            <a:ext cx="4465636" cy="4512032"/>
          </a:xfrm>
          <a:prstGeom prst="rect">
            <a:avLst/>
          </a:prstGeom>
        </p:spPr>
      </p:pic>
      <p:pic>
        <p:nvPicPr>
          <p:cNvPr id="1032" name="Picture 8">
            <a:extLst>
              <a:ext uri="{FF2B5EF4-FFF2-40B4-BE49-F238E27FC236}">
                <a16:creationId xmlns:a16="http://schemas.microsoft.com/office/drawing/2014/main" id="{85AA9FC4-F1BB-4AB0-9EF9-601019B794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5891" y="59916"/>
            <a:ext cx="6612091" cy="456793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Logo&#10;&#10;Description automatically generated">
            <a:extLst>
              <a:ext uri="{FF2B5EF4-FFF2-40B4-BE49-F238E27FC236}">
                <a16:creationId xmlns:a16="http://schemas.microsoft.com/office/drawing/2014/main" id="{7DF8F163-EA5E-4D0B-8FC9-5497AC8C1D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52432" y="6850"/>
            <a:ext cx="1635568" cy="163556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26678" y="2598483"/>
            <a:ext cx="2748486" cy="563809"/>
          </a:xfrm>
          <a:prstGeom prst="rect">
            <a:avLst/>
          </a:prstGeom>
        </p:spPr>
        <p:txBody>
          <a:bodyPr lIns="0" tIns="0" rIns="0" bIns="0" rtlCol="0" anchor="t">
            <a:spAutoFit/>
          </a:bodyPr>
          <a:lstStyle/>
          <a:p>
            <a:pPr algn="ctr">
              <a:lnSpc>
                <a:spcPts val="4759"/>
              </a:lnSpc>
              <a:spcBef>
                <a:spcPct val="0"/>
              </a:spcBef>
            </a:pPr>
            <a:r>
              <a:rPr lang="en-US" sz="3399" b="1" dirty="0" err="1">
                <a:solidFill>
                  <a:srgbClr val="000000"/>
                </a:solidFill>
                <a:latin typeface="Times New Roman" panose="02020603050405020304" pitchFamily="18" charset="0"/>
                <a:ea typeface="Inter Bold"/>
                <a:cs typeface="Times New Roman" panose="02020603050405020304" pitchFamily="18" charset="0"/>
                <a:sym typeface="Inter Bold"/>
              </a:rPr>
              <a:t>Trữ</a:t>
            </a:r>
            <a:r>
              <a:rPr lang="en-US" sz="3399"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399" b="1" dirty="0" err="1">
                <a:solidFill>
                  <a:srgbClr val="000000"/>
                </a:solidFill>
                <a:latin typeface="Times New Roman" panose="02020603050405020304" pitchFamily="18" charset="0"/>
                <a:ea typeface="Inter Bold"/>
                <a:cs typeface="Times New Roman" panose="02020603050405020304" pitchFamily="18" charset="0"/>
                <a:sym typeface="Inter Bold"/>
              </a:rPr>
              <a:t>lượng</a:t>
            </a:r>
            <a:endParaRPr lang="en-US" sz="3399" b="1" dirty="0">
              <a:solidFill>
                <a:srgbClr val="000000"/>
              </a:solidFill>
              <a:latin typeface="Times New Roman" panose="02020603050405020304" pitchFamily="18" charset="0"/>
              <a:ea typeface="Inter Bold"/>
              <a:cs typeface="Times New Roman" panose="02020603050405020304" pitchFamily="18" charset="0"/>
              <a:sym typeface="Inter Bold"/>
            </a:endParaRPr>
          </a:p>
        </p:txBody>
      </p:sp>
      <p:sp>
        <p:nvSpPr>
          <p:cNvPr id="3" name="TextBox 3"/>
          <p:cNvSpPr txBox="1"/>
          <p:nvPr/>
        </p:nvSpPr>
        <p:spPr>
          <a:xfrm>
            <a:off x="-228600" y="3991114"/>
            <a:ext cx="3423129" cy="3460050"/>
          </a:xfrm>
          <a:prstGeom prst="rect">
            <a:avLst/>
          </a:prstGeom>
        </p:spPr>
        <p:txBody>
          <a:bodyPr wrap="square" lIns="0" tIns="0" rIns="0" bIns="0" rtlCol="0" anchor="t">
            <a:spAutoFit/>
          </a:bodyPr>
          <a:lstStyle/>
          <a:p>
            <a:pPr marL="604523" lvl="1" indent="-302261" algn="just">
              <a:lnSpc>
                <a:spcPts val="3920"/>
              </a:lnSpc>
              <a:buFont typeface="Arial"/>
              <a:buChar char="•"/>
            </a:pP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Tổng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trữ</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lượng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dự</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báo</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khoảng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24.958.168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tấn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TR2O3</a:t>
            </a:r>
          </a:p>
          <a:p>
            <a:pPr marL="604523" lvl="1" indent="-302261" algn="just">
              <a:lnSpc>
                <a:spcPts val="3920"/>
              </a:lnSpc>
              <a:buFont typeface="Arial"/>
              <a:buChar char="•"/>
            </a:pP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Trữ</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lượng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đất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hiếm</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ở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cấp</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R1E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đạt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tới</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gần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1,0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triệu</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tấn</a:t>
            </a:r>
            <a:endParaRPr lang="en-US" sz="2800" dirty="0">
              <a:solidFill>
                <a:srgbClr val="000000"/>
              </a:solidFill>
              <a:latin typeface="Times New Roman" panose="02020603050405020304" pitchFamily="18" charset="0"/>
              <a:ea typeface="Inter"/>
              <a:cs typeface="Times New Roman" panose="02020603050405020304" pitchFamily="18" charset="0"/>
              <a:sym typeface="Inter"/>
            </a:endParaRPr>
          </a:p>
        </p:txBody>
      </p:sp>
      <p:sp>
        <p:nvSpPr>
          <p:cNvPr id="4" name="TextBox 4"/>
          <p:cNvSpPr txBox="1"/>
          <p:nvPr/>
        </p:nvSpPr>
        <p:spPr>
          <a:xfrm>
            <a:off x="3780092" y="2583878"/>
            <a:ext cx="3342272" cy="1189990"/>
          </a:xfrm>
          <a:prstGeom prst="rect">
            <a:avLst/>
          </a:prstGeom>
        </p:spPr>
        <p:txBody>
          <a:bodyPr lIns="0" tIns="0" rIns="0" bIns="0" rtlCol="0" anchor="t">
            <a:spAutoFit/>
          </a:bodyPr>
          <a:lstStyle/>
          <a:p>
            <a:pPr algn="ctr">
              <a:lnSpc>
                <a:spcPts val="4759"/>
              </a:lnSpc>
              <a:spcBef>
                <a:spcPct val="0"/>
              </a:spcBef>
            </a:pPr>
            <a:r>
              <a:rPr lang="en-US" sz="3399" b="1">
                <a:solidFill>
                  <a:srgbClr val="000000"/>
                </a:solidFill>
                <a:latin typeface="Times New Roman" panose="02020603050405020304" pitchFamily="18" charset="0"/>
                <a:ea typeface="Inter Bold"/>
                <a:cs typeface="Times New Roman" panose="02020603050405020304" pitchFamily="18" charset="0"/>
                <a:sym typeface="Inter Bold"/>
              </a:rPr>
              <a:t>Các mỏ và điểm quặng</a:t>
            </a:r>
          </a:p>
        </p:txBody>
      </p:sp>
      <p:sp>
        <p:nvSpPr>
          <p:cNvPr id="5" name="TextBox 5"/>
          <p:cNvSpPr txBox="1"/>
          <p:nvPr/>
        </p:nvSpPr>
        <p:spPr>
          <a:xfrm>
            <a:off x="3357606" y="3991114"/>
            <a:ext cx="4015794" cy="5460597"/>
          </a:xfrm>
          <a:prstGeom prst="rect">
            <a:avLst/>
          </a:prstGeom>
        </p:spPr>
        <p:txBody>
          <a:bodyPr lIns="0" tIns="0" rIns="0" bIns="0" rtlCol="0" anchor="t">
            <a:spAutoFit/>
          </a:bodyPr>
          <a:lstStyle/>
          <a:p>
            <a:pPr marL="604523" lvl="1" indent="-302261" algn="just">
              <a:lnSpc>
                <a:spcPts val="3920"/>
              </a:lnSpc>
              <a:buFont typeface="Arial"/>
              <a:buChar char="•"/>
            </a:pPr>
            <a:r>
              <a:rPr lang="en-US" sz="2800">
                <a:solidFill>
                  <a:srgbClr val="000000"/>
                </a:solidFill>
                <a:latin typeface="Times New Roman" panose="02020603050405020304" pitchFamily="18" charset="0"/>
                <a:ea typeface="Inter"/>
                <a:cs typeface="Times New Roman" panose="02020603050405020304" pitchFamily="18" charset="0"/>
                <a:sym typeface="Inter"/>
              </a:rPr>
              <a:t>Mỏ đất hiếm Bắc Nậm Xe; Đông Pao, Nam Nậm Xe; Mường Hum; Yên Phú;</a:t>
            </a:r>
          </a:p>
          <a:p>
            <a:pPr marL="604523" lvl="1" indent="-302261" algn="just">
              <a:lnSpc>
                <a:spcPts val="3920"/>
              </a:lnSpc>
              <a:buFont typeface="Arial"/>
              <a:buChar char="•"/>
            </a:pPr>
            <a:r>
              <a:rPr lang="en-US" sz="2800">
                <a:solidFill>
                  <a:srgbClr val="000000"/>
                </a:solidFill>
                <a:latin typeface="Times New Roman" panose="02020603050405020304" pitchFamily="18" charset="0"/>
                <a:ea typeface="Inter"/>
                <a:cs typeface="Times New Roman" panose="02020603050405020304" pitchFamily="18" charset="0"/>
                <a:sym typeface="Inter"/>
              </a:rPr>
              <a:t>Mỏ monazit Pom Lâu; Châu Bình;  Bản Gió; Cát khánh, Đêzi; Kẻ Sung; Cẩm Hòa; Quảng Ngạn; Cửa Đại; Hòn Gốm; Vĩnh Mỹ; Kỳ Ninh </a:t>
            </a:r>
          </a:p>
        </p:txBody>
      </p:sp>
      <p:sp>
        <p:nvSpPr>
          <p:cNvPr id="6" name="TextBox 6"/>
          <p:cNvSpPr txBox="1"/>
          <p:nvPr/>
        </p:nvSpPr>
        <p:spPr>
          <a:xfrm>
            <a:off x="7459125" y="2627058"/>
            <a:ext cx="4602469" cy="563809"/>
          </a:xfrm>
          <a:prstGeom prst="rect">
            <a:avLst/>
          </a:prstGeom>
        </p:spPr>
        <p:txBody>
          <a:bodyPr lIns="0" tIns="0" rIns="0" bIns="0" rtlCol="0" anchor="t">
            <a:spAutoFit/>
          </a:bodyPr>
          <a:lstStyle/>
          <a:p>
            <a:pPr algn="ctr">
              <a:lnSpc>
                <a:spcPts val="4759"/>
              </a:lnSpc>
              <a:spcBef>
                <a:spcPct val="0"/>
              </a:spcBef>
            </a:pPr>
            <a:r>
              <a:rPr lang="en-US" sz="3399" b="1">
                <a:solidFill>
                  <a:srgbClr val="000000"/>
                </a:solidFill>
                <a:latin typeface="Times New Roman" panose="02020603050405020304" pitchFamily="18" charset="0"/>
                <a:ea typeface="Inter Bold"/>
                <a:cs typeface="Times New Roman" panose="02020603050405020304" pitchFamily="18" charset="0"/>
                <a:sym typeface="Inter Bold"/>
              </a:rPr>
              <a:t>Đặc điểm</a:t>
            </a:r>
          </a:p>
        </p:txBody>
      </p:sp>
      <p:sp>
        <p:nvSpPr>
          <p:cNvPr id="7" name="TextBox 7"/>
          <p:cNvSpPr txBox="1"/>
          <p:nvPr/>
        </p:nvSpPr>
        <p:spPr>
          <a:xfrm>
            <a:off x="7467600" y="3991114"/>
            <a:ext cx="5251119" cy="5460597"/>
          </a:xfrm>
          <a:prstGeom prst="rect">
            <a:avLst/>
          </a:prstGeom>
        </p:spPr>
        <p:txBody>
          <a:bodyPr lIns="0" tIns="0" rIns="0" bIns="0" rtlCol="0" anchor="t">
            <a:spAutoFit/>
          </a:bodyPr>
          <a:lstStyle/>
          <a:p>
            <a:pPr marL="604523" lvl="1" indent="-302261" algn="just">
              <a:lnSpc>
                <a:spcPts val="3920"/>
              </a:lnSpc>
              <a:buFont typeface="Arial"/>
              <a:buChar char="•"/>
            </a:pP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Đất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hiếm</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Việt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Nam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nằm</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trong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các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mỏ</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đất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hiếm</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gốc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và</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phong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hóa</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(99%),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một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lượng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nhỏ</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còn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lại</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nằm</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trong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các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mỏ</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sa</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khoáng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lục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địa</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và</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sa</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khoáng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ven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biển</a:t>
            </a:r>
            <a:endParaRPr lang="en-US" sz="2800" dirty="0">
              <a:solidFill>
                <a:srgbClr val="000000"/>
              </a:solidFill>
              <a:latin typeface="Times New Roman" panose="02020603050405020304" pitchFamily="18" charset="0"/>
              <a:ea typeface="Inter"/>
              <a:cs typeface="Times New Roman" panose="02020603050405020304" pitchFamily="18" charset="0"/>
              <a:sym typeface="Inter"/>
            </a:endParaRPr>
          </a:p>
          <a:p>
            <a:pPr marL="604523" lvl="1" indent="-302261" algn="just">
              <a:lnSpc>
                <a:spcPts val="3920"/>
              </a:lnSpc>
              <a:buFont typeface="Arial"/>
              <a:buChar char="•"/>
            </a:pP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Đã</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phát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hiện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5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mỏ</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quặng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gốc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cùng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nhiều</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mỏ</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sa</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khoáng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lục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địa</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và</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ven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biển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có</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chứa</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đất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hiếm</a:t>
            </a:r>
            <a:endParaRPr lang="en-US" sz="2800" dirty="0">
              <a:solidFill>
                <a:srgbClr val="000000"/>
              </a:solidFill>
              <a:latin typeface="Times New Roman" panose="02020603050405020304" pitchFamily="18" charset="0"/>
              <a:ea typeface="Inter"/>
              <a:cs typeface="Times New Roman" panose="02020603050405020304" pitchFamily="18" charset="0"/>
              <a:sym typeface="Inter"/>
            </a:endParaRPr>
          </a:p>
          <a:p>
            <a:pPr marL="604523" lvl="1" indent="-302261" algn="just">
              <a:lnSpc>
                <a:spcPts val="3920"/>
              </a:lnSpc>
              <a:buFont typeface="Arial"/>
              <a:buChar char="•"/>
            </a:pP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Chủ</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yếu</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đất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hiếm</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thuộc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nhóm</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nhẹ</a:t>
            </a:r>
            <a:endParaRPr lang="en-US" sz="2800" dirty="0">
              <a:solidFill>
                <a:srgbClr val="000000"/>
              </a:solidFill>
              <a:latin typeface="Times New Roman" panose="02020603050405020304" pitchFamily="18" charset="0"/>
              <a:ea typeface="Inter"/>
              <a:cs typeface="Times New Roman" panose="02020603050405020304" pitchFamily="18" charset="0"/>
              <a:sym typeface="Inter"/>
            </a:endParaRPr>
          </a:p>
        </p:txBody>
      </p:sp>
      <p:grpSp>
        <p:nvGrpSpPr>
          <p:cNvPr id="8" name="Group 8"/>
          <p:cNvGrpSpPr/>
          <p:nvPr/>
        </p:nvGrpSpPr>
        <p:grpSpPr>
          <a:xfrm>
            <a:off x="-457200" y="1337076"/>
            <a:ext cx="7708450" cy="980101"/>
            <a:chOff x="0" y="0"/>
            <a:chExt cx="5136921" cy="653141"/>
          </a:xfrm>
        </p:grpSpPr>
        <p:sp>
          <p:nvSpPr>
            <p:cNvPr id="9" name="Freeform 9"/>
            <p:cNvSpPr/>
            <p:nvPr/>
          </p:nvSpPr>
          <p:spPr>
            <a:xfrm>
              <a:off x="0" y="0"/>
              <a:ext cx="5136921" cy="653141"/>
            </a:xfrm>
            <a:custGeom>
              <a:avLst/>
              <a:gdLst/>
              <a:ahLst/>
              <a:cxnLst/>
              <a:rect l="l" t="t" r="r" b="b"/>
              <a:pathLst>
                <a:path w="5136921" h="653141">
                  <a:moveTo>
                    <a:pt x="4933721" y="0"/>
                  </a:moveTo>
                  <a:lnTo>
                    <a:pt x="0" y="0"/>
                  </a:lnTo>
                  <a:lnTo>
                    <a:pt x="0" y="653141"/>
                  </a:lnTo>
                  <a:lnTo>
                    <a:pt x="4933721" y="653141"/>
                  </a:lnTo>
                  <a:lnTo>
                    <a:pt x="5136921" y="326570"/>
                  </a:lnTo>
                  <a:lnTo>
                    <a:pt x="4933721" y="0"/>
                  </a:lnTo>
                  <a:close/>
                </a:path>
              </a:pathLst>
            </a:custGeom>
            <a:solidFill>
              <a:srgbClr val="2B485F"/>
            </a:solidFill>
          </p:spPr>
        </p:sp>
        <p:sp>
          <p:nvSpPr>
            <p:cNvPr id="10" name="TextBox 10"/>
            <p:cNvSpPr txBox="1"/>
            <p:nvPr/>
          </p:nvSpPr>
          <p:spPr>
            <a:xfrm>
              <a:off x="0" y="-38100"/>
              <a:ext cx="5022621" cy="691241"/>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11" name="TextBox 11"/>
          <p:cNvSpPr txBox="1"/>
          <p:nvPr/>
        </p:nvSpPr>
        <p:spPr>
          <a:xfrm>
            <a:off x="326678" y="1419732"/>
            <a:ext cx="17259300" cy="828040"/>
          </a:xfrm>
          <a:prstGeom prst="rect">
            <a:avLst/>
          </a:prstGeom>
        </p:spPr>
        <p:txBody>
          <a:bodyPr lIns="0" tIns="0" rIns="0" bIns="0" rtlCol="0" anchor="t">
            <a:spAutoFit/>
          </a:bodyPr>
          <a:lstStyle/>
          <a:p>
            <a:pPr algn="ctr">
              <a:lnSpc>
                <a:spcPts val="6860"/>
              </a:lnSpc>
              <a:spcBef>
                <a:spcPct val="0"/>
              </a:spcBef>
            </a:pPr>
            <a:r>
              <a:rPr lang="en-US" sz="4900" dirty="0">
                <a:solidFill>
                  <a:srgbClr val="FFFFFF"/>
                </a:solidFill>
                <a:latin typeface="Times New Roman" panose="02020603050405020304" pitchFamily="18" charset="0"/>
                <a:ea typeface="League Spartan"/>
                <a:cs typeface="Times New Roman" panose="02020603050405020304" pitchFamily="18" charset="0"/>
                <a:sym typeface="League Spartan"/>
              </a:rPr>
              <a:t>   </a:t>
            </a:r>
            <a:r>
              <a:rPr lang="en-US" sz="4900" dirty="0" err="1">
                <a:solidFill>
                  <a:srgbClr val="FFFFFF"/>
                </a:solidFill>
                <a:latin typeface="Times New Roman" panose="02020603050405020304" pitchFamily="18" charset="0"/>
                <a:ea typeface="League Spartan"/>
                <a:cs typeface="Times New Roman" panose="02020603050405020304" pitchFamily="18" charset="0"/>
                <a:sym typeface="League Spartan"/>
              </a:rPr>
              <a:t>Trữ</a:t>
            </a:r>
            <a:r>
              <a:rPr lang="en-US" sz="4900" dirty="0">
                <a:solidFill>
                  <a:srgbClr val="FFFFFF"/>
                </a:solidFill>
                <a:latin typeface="Times New Roman" panose="02020603050405020304" pitchFamily="18" charset="0"/>
                <a:ea typeface="League Spartan"/>
                <a:cs typeface="Times New Roman" panose="02020603050405020304" pitchFamily="18" charset="0"/>
                <a:sym typeface="League Spartan"/>
              </a:rPr>
              <a:t> </a:t>
            </a:r>
            <a:r>
              <a:rPr lang="en-US" sz="4900" dirty="0" err="1">
                <a:solidFill>
                  <a:srgbClr val="FFFFFF"/>
                </a:solidFill>
                <a:latin typeface="Times New Roman" panose="02020603050405020304" pitchFamily="18" charset="0"/>
                <a:ea typeface="League Spartan"/>
                <a:cs typeface="Times New Roman" panose="02020603050405020304" pitchFamily="18" charset="0"/>
                <a:sym typeface="League Spartan"/>
              </a:rPr>
              <a:t>lượng</a:t>
            </a:r>
            <a:r>
              <a:rPr lang="en-US" sz="4900" dirty="0">
                <a:solidFill>
                  <a:srgbClr val="FFFFFF"/>
                </a:solidFill>
                <a:latin typeface="Times New Roman" panose="02020603050405020304" pitchFamily="18" charset="0"/>
                <a:ea typeface="League Spartan"/>
                <a:cs typeface="Times New Roman" panose="02020603050405020304" pitchFamily="18" charset="0"/>
                <a:sym typeface="League Spartan"/>
              </a:rPr>
              <a:t>, </a:t>
            </a:r>
            <a:r>
              <a:rPr lang="en-US" sz="4900" dirty="0" err="1">
                <a:solidFill>
                  <a:srgbClr val="FFFFFF"/>
                </a:solidFill>
                <a:latin typeface="Times New Roman" panose="02020603050405020304" pitchFamily="18" charset="0"/>
                <a:ea typeface="League Spartan"/>
                <a:cs typeface="Times New Roman" panose="02020603050405020304" pitchFamily="18" charset="0"/>
                <a:sym typeface="League Spartan"/>
              </a:rPr>
              <a:t>Khai</a:t>
            </a:r>
            <a:r>
              <a:rPr lang="en-US" sz="4900" dirty="0">
                <a:solidFill>
                  <a:srgbClr val="FFFFFF"/>
                </a:solidFill>
                <a:latin typeface="Times New Roman" panose="02020603050405020304" pitchFamily="18" charset="0"/>
                <a:ea typeface="League Spartan"/>
                <a:cs typeface="Times New Roman" panose="02020603050405020304" pitchFamily="18" charset="0"/>
                <a:sym typeface="League Spartan"/>
              </a:rPr>
              <a:t> </a:t>
            </a:r>
            <a:r>
              <a:rPr lang="en-US" sz="4900" dirty="0" err="1">
                <a:solidFill>
                  <a:srgbClr val="FFFFFF"/>
                </a:solidFill>
                <a:latin typeface="Times New Roman" panose="02020603050405020304" pitchFamily="18" charset="0"/>
                <a:ea typeface="League Spartan"/>
                <a:cs typeface="Times New Roman" panose="02020603050405020304" pitchFamily="18" charset="0"/>
                <a:sym typeface="League Spartan"/>
              </a:rPr>
              <a:t>thác</a:t>
            </a:r>
            <a:r>
              <a:rPr lang="en-US" sz="4900" dirty="0">
                <a:solidFill>
                  <a:srgbClr val="FFFFFF"/>
                </a:solidFill>
                <a:latin typeface="Times New Roman" panose="02020603050405020304" pitchFamily="18" charset="0"/>
                <a:ea typeface="League Spartan"/>
                <a:cs typeface="Times New Roman" panose="02020603050405020304" pitchFamily="18" charset="0"/>
                <a:sym typeface="League Spartan"/>
              </a:rPr>
              <a:t> </a:t>
            </a:r>
            <a:r>
              <a:rPr lang="en-US" sz="4900" dirty="0" err="1">
                <a:latin typeface="Times New Roman" panose="02020603050405020304" pitchFamily="18" charset="0"/>
                <a:ea typeface="League Spartan"/>
                <a:cs typeface="Times New Roman" panose="02020603050405020304" pitchFamily="18" charset="0"/>
                <a:sym typeface="League Spartan"/>
              </a:rPr>
              <a:t>và</a:t>
            </a:r>
            <a:r>
              <a:rPr lang="en-US" sz="4900" dirty="0">
                <a:latin typeface="Times New Roman" panose="02020603050405020304" pitchFamily="18" charset="0"/>
                <a:ea typeface="League Spartan"/>
                <a:cs typeface="Times New Roman" panose="02020603050405020304" pitchFamily="18" charset="0"/>
                <a:sym typeface="League Spartan"/>
              </a:rPr>
              <a:t> </a:t>
            </a:r>
            <a:r>
              <a:rPr lang="en-US" sz="4900" dirty="0" err="1">
                <a:latin typeface="Times New Roman" panose="02020603050405020304" pitchFamily="18" charset="0"/>
                <a:ea typeface="League Spartan"/>
                <a:cs typeface="Times New Roman" panose="02020603050405020304" pitchFamily="18" charset="0"/>
                <a:sym typeface="League Spartan"/>
              </a:rPr>
              <a:t>Chế</a:t>
            </a:r>
            <a:r>
              <a:rPr lang="en-US" sz="4900" dirty="0">
                <a:latin typeface="Times New Roman" panose="02020603050405020304" pitchFamily="18" charset="0"/>
                <a:ea typeface="League Spartan"/>
                <a:cs typeface="Times New Roman" panose="02020603050405020304" pitchFamily="18" charset="0"/>
                <a:sym typeface="League Spartan"/>
              </a:rPr>
              <a:t> </a:t>
            </a:r>
            <a:r>
              <a:rPr lang="en-US" sz="4900" dirty="0" err="1">
                <a:latin typeface="Times New Roman" panose="02020603050405020304" pitchFamily="18" charset="0"/>
                <a:ea typeface="League Spartan"/>
                <a:cs typeface="Times New Roman" panose="02020603050405020304" pitchFamily="18" charset="0"/>
                <a:sym typeface="League Spartan"/>
              </a:rPr>
              <a:t>biến</a:t>
            </a:r>
            <a:r>
              <a:rPr lang="en-US" sz="4900" dirty="0">
                <a:latin typeface="Times New Roman" panose="02020603050405020304" pitchFamily="18" charset="0"/>
                <a:ea typeface="League Spartan"/>
                <a:cs typeface="Times New Roman" panose="02020603050405020304" pitchFamily="18" charset="0"/>
                <a:sym typeface="League Spartan"/>
              </a:rPr>
              <a:t> </a:t>
            </a:r>
            <a:r>
              <a:rPr lang="en-US" sz="4900" dirty="0" err="1">
                <a:latin typeface="Times New Roman" panose="02020603050405020304" pitchFamily="18" charset="0"/>
                <a:ea typeface="League Spartan"/>
                <a:cs typeface="Times New Roman" panose="02020603050405020304" pitchFamily="18" charset="0"/>
                <a:sym typeface="League Spartan"/>
              </a:rPr>
              <a:t>đất</a:t>
            </a:r>
            <a:r>
              <a:rPr lang="en-US" sz="4900" dirty="0">
                <a:latin typeface="Times New Roman" panose="02020603050405020304" pitchFamily="18" charset="0"/>
                <a:ea typeface="League Spartan"/>
                <a:cs typeface="Times New Roman" panose="02020603050405020304" pitchFamily="18" charset="0"/>
                <a:sym typeface="League Spartan"/>
              </a:rPr>
              <a:t> </a:t>
            </a:r>
            <a:r>
              <a:rPr lang="en-US" sz="4900" dirty="0" err="1">
                <a:latin typeface="Times New Roman" panose="02020603050405020304" pitchFamily="18" charset="0"/>
                <a:ea typeface="League Spartan"/>
                <a:cs typeface="Times New Roman" panose="02020603050405020304" pitchFamily="18" charset="0"/>
                <a:sym typeface="League Spartan"/>
              </a:rPr>
              <a:t>hiếm</a:t>
            </a:r>
            <a:r>
              <a:rPr lang="en-US" sz="4900" dirty="0">
                <a:latin typeface="Times New Roman" panose="02020603050405020304" pitchFamily="18" charset="0"/>
                <a:ea typeface="League Spartan"/>
                <a:cs typeface="Times New Roman" panose="02020603050405020304" pitchFamily="18" charset="0"/>
                <a:sym typeface="League Spartan"/>
              </a:rPr>
              <a:t> ở </a:t>
            </a:r>
            <a:r>
              <a:rPr lang="en-US" sz="4900" dirty="0" err="1">
                <a:latin typeface="Times New Roman" panose="02020603050405020304" pitchFamily="18" charset="0"/>
                <a:ea typeface="League Spartan"/>
                <a:cs typeface="Times New Roman" panose="02020603050405020304" pitchFamily="18" charset="0"/>
                <a:sym typeface="League Spartan"/>
              </a:rPr>
              <a:t>Việt</a:t>
            </a:r>
            <a:r>
              <a:rPr lang="en-US" sz="4900" dirty="0">
                <a:latin typeface="Times New Roman" panose="02020603050405020304" pitchFamily="18" charset="0"/>
                <a:ea typeface="League Spartan"/>
                <a:cs typeface="Times New Roman" panose="02020603050405020304" pitchFamily="18" charset="0"/>
                <a:sym typeface="League Spartan"/>
              </a:rPr>
              <a:t> Nam [1]</a:t>
            </a:r>
          </a:p>
        </p:txBody>
      </p:sp>
      <p:grpSp>
        <p:nvGrpSpPr>
          <p:cNvPr id="12" name="Group 12"/>
          <p:cNvGrpSpPr/>
          <p:nvPr/>
        </p:nvGrpSpPr>
        <p:grpSpPr>
          <a:xfrm rot="-10800000">
            <a:off x="13073508" y="9791864"/>
            <a:ext cx="7788442" cy="990272"/>
            <a:chOff x="0" y="0"/>
            <a:chExt cx="5136921" cy="653141"/>
          </a:xfrm>
        </p:grpSpPr>
        <p:sp>
          <p:nvSpPr>
            <p:cNvPr id="13" name="Freeform 13"/>
            <p:cNvSpPr/>
            <p:nvPr/>
          </p:nvSpPr>
          <p:spPr>
            <a:xfrm>
              <a:off x="0" y="0"/>
              <a:ext cx="5136921" cy="653141"/>
            </a:xfrm>
            <a:custGeom>
              <a:avLst/>
              <a:gdLst/>
              <a:ahLst/>
              <a:cxnLst/>
              <a:rect l="l" t="t" r="r" b="b"/>
              <a:pathLst>
                <a:path w="5136921" h="653141">
                  <a:moveTo>
                    <a:pt x="4933721" y="0"/>
                  </a:moveTo>
                  <a:lnTo>
                    <a:pt x="0" y="0"/>
                  </a:lnTo>
                  <a:lnTo>
                    <a:pt x="0" y="653141"/>
                  </a:lnTo>
                  <a:lnTo>
                    <a:pt x="4933721" y="653141"/>
                  </a:lnTo>
                  <a:lnTo>
                    <a:pt x="5136921" y="326570"/>
                  </a:lnTo>
                  <a:lnTo>
                    <a:pt x="4933721" y="0"/>
                  </a:lnTo>
                  <a:close/>
                </a:path>
              </a:pathLst>
            </a:custGeom>
            <a:solidFill>
              <a:srgbClr val="2B485F"/>
            </a:solidFill>
          </p:spPr>
        </p:sp>
        <p:sp>
          <p:nvSpPr>
            <p:cNvPr id="14" name="TextBox 14"/>
            <p:cNvSpPr txBox="1"/>
            <p:nvPr/>
          </p:nvSpPr>
          <p:spPr>
            <a:xfrm>
              <a:off x="0" y="-38100"/>
              <a:ext cx="5022621" cy="691241"/>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17" name="TextBox 17"/>
          <p:cNvSpPr txBox="1"/>
          <p:nvPr/>
        </p:nvSpPr>
        <p:spPr>
          <a:xfrm>
            <a:off x="13224995" y="2627058"/>
            <a:ext cx="4899800" cy="563809"/>
          </a:xfrm>
          <a:prstGeom prst="rect">
            <a:avLst/>
          </a:prstGeom>
        </p:spPr>
        <p:txBody>
          <a:bodyPr lIns="0" tIns="0" rIns="0" bIns="0" rtlCol="0" anchor="t">
            <a:spAutoFit/>
          </a:bodyPr>
          <a:lstStyle/>
          <a:p>
            <a:pPr algn="ctr">
              <a:lnSpc>
                <a:spcPts val="4759"/>
              </a:lnSpc>
              <a:spcBef>
                <a:spcPct val="0"/>
              </a:spcBef>
            </a:pPr>
            <a:r>
              <a:rPr lang="en-US" sz="3399" b="1">
                <a:solidFill>
                  <a:srgbClr val="000000"/>
                </a:solidFill>
                <a:latin typeface="Times New Roman" panose="02020603050405020304" pitchFamily="18" charset="0"/>
                <a:ea typeface="Inter Bold"/>
                <a:cs typeface="Times New Roman" panose="02020603050405020304" pitchFamily="18" charset="0"/>
                <a:sym typeface="Inter Bold"/>
              </a:rPr>
              <a:t>Thực trạng chung</a:t>
            </a:r>
          </a:p>
        </p:txBody>
      </p:sp>
      <p:sp>
        <p:nvSpPr>
          <p:cNvPr id="18" name="TextBox 18"/>
          <p:cNvSpPr txBox="1"/>
          <p:nvPr/>
        </p:nvSpPr>
        <p:spPr>
          <a:xfrm>
            <a:off x="12900743" y="3991114"/>
            <a:ext cx="5224052" cy="4960461"/>
          </a:xfrm>
          <a:prstGeom prst="rect">
            <a:avLst/>
          </a:prstGeom>
        </p:spPr>
        <p:txBody>
          <a:bodyPr lIns="0" tIns="0" rIns="0" bIns="0" rtlCol="0" anchor="t">
            <a:spAutoFit/>
          </a:bodyPr>
          <a:lstStyle/>
          <a:p>
            <a:pPr marL="604523" lvl="1" indent="-302261" algn="just">
              <a:lnSpc>
                <a:spcPts val="3920"/>
              </a:lnSpc>
              <a:buFont typeface="Arial"/>
              <a:buChar char="•"/>
            </a:pPr>
            <a:r>
              <a:rPr lang="en-US" sz="2800">
                <a:solidFill>
                  <a:srgbClr val="000000"/>
                </a:solidFill>
                <a:latin typeface="Times New Roman" panose="02020603050405020304" pitchFamily="18" charset="0"/>
                <a:ea typeface="Inter"/>
                <a:cs typeface="Times New Roman" panose="02020603050405020304" pitchFamily="18" charset="0"/>
                <a:sym typeface="Inter"/>
              </a:rPr>
              <a:t>Tài nguyên đất hiếm Việt Nam khá lớn và được thăm dò tương đối đầy đủ;</a:t>
            </a:r>
          </a:p>
          <a:p>
            <a:pPr marL="604523" lvl="1" indent="-302261" algn="just">
              <a:lnSpc>
                <a:spcPts val="3920"/>
              </a:lnSpc>
              <a:buFont typeface="Arial"/>
              <a:buChar char="•"/>
            </a:pPr>
            <a:r>
              <a:rPr lang="en-US" sz="2800">
                <a:solidFill>
                  <a:srgbClr val="000000"/>
                </a:solidFill>
                <a:latin typeface="Times New Roman" panose="02020603050405020304" pitchFamily="18" charset="0"/>
                <a:ea typeface="Inter"/>
                <a:cs typeface="Times New Roman" panose="02020603050405020304" pitchFamily="18" charset="0"/>
                <a:sym typeface="Inter"/>
              </a:rPr>
              <a:t>Công nghệ tuyển và chế biến đất hiếm vẫn còn rất sơ khai chủ yếu ở quy mô phòng thí nghiệm/bán công nghiệp;</a:t>
            </a:r>
          </a:p>
          <a:p>
            <a:pPr marL="604523" lvl="1" indent="-302261" algn="just">
              <a:lnSpc>
                <a:spcPts val="3920"/>
              </a:lnSpc>
              <a:buFont typeface="Arial"/>
              <a:buChar char="•"/>
            </a:pPr>
            <a:r>
              <a:rPr lang="en-US" sz="2800">
                <a:solidFill>
                  <a:srgbClr val="000000"/>
                </a:solidFill>
                <a:latin typeface="Times New Roman" panose="02020603050405020304" pitchFamily="18" charset="0"/>
                <a:ea typeface="Inter"/>
                <a:cs typeface="Times New Roman" panose="02020603050405020304" pitchFamily="18" charset="0"/>
                <a:sym typeface="Inter"/>
              </a:rPr>
              <a:t>Tình hình khai thác và chế biến đất hiếm ở trong nước vẫn hết sức khiêm tốn.</a:t>
            </a:r>
          </a:p>
        </p:txBody>
      </p:sp>
      <p:sp>
        <p:nvSpPr>
          <p:cNvPr id="22" name="Rectangle: Rounded Corners 21">
            <a:extLst>
              <a:ext uri="{FF2B5EF4-FFF2-40B4-BE49-F238E27FC236}">
                <a16:creationId xmlns:a16="http://schemas.microsoft.com/office/drawing/2014/main" id="{F0664C7E-D0C4-4F95-9A30-6EE472F0153A}"/>
              </a:ext>
            </a:extLst>
          </p:cNvPr>
          <p:cNvSpPr/>
          <p:nvPr/>
        </p:nvSpPr>
        <p:spPr>
          <a:xfrm>
            <a:off x="5871" y="2628900"/>
            <a:ext cx="3423129" cy="7010400"/>
          </a:xfrm>
          <a:prstGeom prst="roundRect">
            <a:avLst/>
          </a:prstGeom>
          <a:solidFill>
            <a:schemeClr val="accent6">
              <a:alpha val="2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024EE212-D348-4F37-B544-93E7ECE37D33}"/>
              </a:ext>
            </a:extLst>
          </p:cNvPr>
          <p:cNvSpPr/>
          <p:nvPr/>
        </p:nvSpPr>
        <p:spPr>
          <a:xfrm>
            <a:off x="3531290" y="2627058"/>
            <a:ext cx="3927835" cy="7012242"/>
          </a:xfrm>
          <a:prstGeom prst="roundRect">
            <a:avLst/>
          </a:prstGeom>
          <a:solidFill>
            <a:schemeClr val="accent3">
              <a:alpha val="2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7C307A1E-223D-45D9-BFB2-5B100B189EBE}"/>
              </a:ext>
            </a:extLst>
          </p:cNvPr>
          <p:cNvSpPr/>
          <p:nvPr/>
        </p:nvSpPr>
        <p:spPr>
          <a:xfrm>
            <a:off x="13071406" y="2547066"/>
            <a:ext cx="5251119" cy="7092234"/>
          </a:xfrm>
          <a:prstGeom prst="roundRect">
            <a:avLst/>
          </a:prstGeom>
          <a:solidFill>
            <a:schemeClr val="accent5">
              <a:alpha val="2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2B82A66-2B17-4503-A6F0-0FB5697A6C84}"/>
              </a:ext>
            </a:extLst>
          </p:cNvPr>
          <p:cNvSpPr/>
          <p:nvPr/>
        </p:nvSpPr>
        <p:spPr>
          <a:xfrm>
            <a:off x="7543800" y="2577420"/>
            <a:ext cx="5356943" cy="7061880"/>
          </a:xfrm>
          <a:prstGeom prst="roundRect">
            <a:avLst/>
          </a:prstGeom>
          <a:solidFill>
            <a:srgbClr val="FFFF00">
              <a:alpha val="20000"/>
            </a:srgb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Logo&#10;&#10;Description automatically generated">
            <a:extLst>
              <a:ext uri="{FF2B5EF4-FFF2-40B4-BE49-F238E27FC236}">
                <a16:creationId xmlns:a16="http://schemas.microsoft.com/office/drawing/2014/main" id="{7D7A6884-5484-4310-98B1-BD01487A8A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52432" y="6850"/>
            <a:ext cx="1635568" cy="163556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4488" y="2933700"/>
            <a:ext cx="8288595" cy="6639105"/>
            <a:chOff x="0" y="0"/>
            <a:chExt cx="2183004" cy="1748571"/>
          </a:xfrm>
        </p:grpSpPr>
        <p:sp>
          <p:nvSpPr>
            <p:cNvPr id="3" name="Freeform 3"/>
            <p:cNvSpPr/>
            <p:nvPr/>
          </p:nvSpPr>
          <p:spPr>
            <a:xfrm>
              <a:off x="0" y="0"/>
              <a:ext cx="2183005" cy="1748571"/>
            </a:xfrm>
            <a:custGeom>
              <a:avLst/>
              <a:gdLst/>
              <a:ahLst/>
              <a:cxnLst/>
              <a:rect l="l" t="t" r="r" b="b"/>
              <a:pathLst>
                <a:path w="2183005" h="1748571">
                  <a:moveTo>
                    <a:pt x="0" y="0"/>
                  </a:moveTo>
                  <a:lnTo>
                    <a:pt x="2183005" y="0"/>
                  </a:lnTo>
                  <a:lnTo>
                    <a:pt x="2183005" y="1748571"/>
                  </a:lnTo>
                  <a:lnTo>
                    <a:pt x="0" y="1748571"/>
                  </a:lnTo>
                  <a:close/>
                </a:path>
              </a:pathLst>
            </a:custGeom>
            <a:solidFill>
              <a:srgbClr val="598196"/>
            </a:solidFill>
            <a:ln w="66675" cap="sq">
              <a:solidFill>
                <a:srgbClr val="2B485F"/>
              </a:solidFill>
              <a:prstDash val="solid"/>
              <a:miter/>
            </a:ln>
          </p:spPr>
        </p:sp>
        <p:sp>
          <p:nvSpPr>
            <p:cNvPr id="4" name="TextBox 4"/>
            <p:cNvSpPr txBox="1"/>
            <p:nvPr/>
          </p:nvSpPr>
          <p:spPr>
            <a:xfrm>
              <a:off x="0" y="-38100"/>
              <a:ext cx="2183004" cy="1786671"/>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5" name="Group 5"/>
          <p:cNvGrpSpPr/>
          <p:nvPr/>
        </p:nvGrpSpPr>
        <p:grpSpPr>
          <a:xfrm>
            <a:off x="10730492" y="2933700"/>
            <a:ext cx="7112826" cy="6639105"/>
            <a:chOff x="0" y="0"/>
            <a:chExt cx="1873337" cy="1748571"/>
          </a:xfrm>
        </p:grpSpPr>
        <p:sp>
          <p:nvSpPr>
            <p:cNvPr id="6" name="Freeform 6"/>
            <p:cNvSpPr/>
            <p:nvPr/>
          </p:nvSpPr>
          <p:spPr>
            <a:xfrm>
              <a:off x="0" y="0"/>
              <a:ext cx="1873337" cy="1748571"/>
            </a:xfrm>
            <a:custGeom>
              <a:avLst/>
              <a:gdLst/>
              <a:ahLst/>
              <a:cxnLst/>
              <a:rect l="l" t="t" r="r" b="b"/>
              <a:pathLst>
                <a:path w="1873337" h="1748571">
                  <a:moveTo>
                    <a:pt x="0" y="0"/>
                  </a:moveTo>
                  <a:lnTo>
                    <a:pt x="1873337" y="0"/>
                  </a:lnTo>
                  <a:lnTo>
                    <a:pt x="1873337" y="1748571"/>
                  </a:lnTo>
                  <a:lnTo>
                    <a:pt x="0" y="1748571"/>
                  </a:lnTo>
                  <a:close/>
                </a:path>
              </a:pathLst>
            </a:custGeom>
            <a:solidFill>
              <a:srgbClr val="598196"/>
            </a:solidFill>
            <a:ln w="66675" cap="sq">
              <a:solidFill>
                <a:srgbClr val="2B485F"/>
              </a:solidFill>
              <a:prstDash val="solid"/>
              <a:miter/>
            </a:ln>
          </p:spPr>
        </p:sp>
        <p:sp>
          <p:nvSpPr>
            <p:cNvPr id="7" name="TextBox 7"/>
            <p:cNvSpPr txBox="1"/>
            <p:nvPr/>
          </p:nvSpPr>
          <p:spPr>
            <a:xfrm>
              <a:off x="0" y="-38100"/>
              <a:ext cx="1873337" cy="1786671"/>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8" name="Group 8"/>
          <p:cNvGrpSpPr/>
          <p:nvPr/>
        </p:nvGrpSpPr>
        <p:grpSpPr>
          <a:xfrm>
            <a:off x="335429" y="2781300"/>
            <a:ext cx="8327442" cy="6791505"/>
            <a:chOff x="0" y="0"/>
            <a:chExt cx="2193236" cy="1788709"/>
          </a:xfrm>
        </p:grpSpPr>
        <p:sp>
          <p:nvSpPr>
            <p:cNvPr id="9" name="Freeform 9"/>
            <p:cNvSpPr/>
            <p:nvPr/>
          </p:nvSpPr>
          <p:spPr>
            <a:xfrm>
              <a:off x="0" y="0"/>
              <a:ext cx="2193236" cy="1788709"/>
            </a:xfrm>
            <a:custGeom>
              <a:avLst/>
              <a:gdLst/>
              <a:ahLst/>
              <a:cxnLst/>
              <a:rect l="l" t="t" r="r" b="b"/>
              <a:pathLst>
                <a:path w="2193236" h="1788709">
                  <a:moveTo>
                    <a:pt x="0" y="0"/>
                  </a:moveTo>
                  <a:lnTo>
                    <a:pt x="2193236" y="0"/>
                  </a:lnTo>
                  <a:lnTo>
                    <a:pt x="2193236" y="1788709"/>
                  </a:lnTo>
                  <a:lnTo>
                    <a:pt x="0" y="1788709"/>
                  </a:lnTo>
                  <a:close/>
                </a:path>
              </a:pathLst>
            </a:custGeom>
            <a:solidFill>
              <a:srgbClr val="FFFFFF"/>
            </a:solidFill>
            <a:ln w="66675" cap="sq">
              <a:solidFill>
                <a:srgbClr val="2B485F"/>
              </a:solidFill>
              <a:prstDash val="solid"/>
              <a:miter/>
            </a:ln>
            <a:scene3d>
              <a:camera prst="orthographicFront"/>
              <a:lightRig rig="threePt" dir="t"/>
            </a:scene3d>
            <a:sp3d>
              <a:bevelT/>
            </a:sp3d>
          </p:spPr>
        </p:sp>
        <p:sp>
          <p:nvSpPr>
            <p:cNvPr id="10" name="TextBox 10"/>
            <p:cNvSpPr txBox="1"/>
            <p:nvPr/>
          </p:nvSpPr>
          <p:spPr>
            <a:xfrm>
              <a:off x="0" y="-38100"/>
              <a:ext cx="2193236" cy="1826809"/>
            </a:xfrm>
            <a:prstGeom prst="rect">
              <a:avLst/>
            </a:prstGeom>
            <a:scene3d>
              <a:camera prst="orthographicFront"/>
              <a:lightRig rig="threePt" dir="t"/>
            </a:scene3d>
            <a:sp3d>
              <a:bevelT/>
            </a:sp3d>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11" name="Group 11"/>
          <p:cNvGrpSpPr/>
          <p:nvPr/>
        </p:nvGrpSpPr>
        <p:grpSpPr>
          <a:xfrm>
            <a:off x="9144000" y="2781300"/>
            <a:ext cx="8531977" cy="6791505"/>
            <a:chOff x="0" y="0"/>
            <a:chExt cx="2247105" cy="1788709"/>
          </a:xfrm>
        </p:grpSpPr>
        <p:sp>
          <p:nvSpPr>
            <p:cNvPr id="12" name="Freeform 12"/>
            <p:cNvSpPr/>
            <p:nvPr/>
          </p:nvSpPr>
          <p:spPr>
            <a:xfrm>
              <a:off x="0" y="0"/>
              <a:ext cx="2247105" cy="1788709"/>
            </a:xfrm>
            <a:custGeom>
              <a:avLst/>
              <a:gdLst/>
              <a:ahLst/>
              <a:cxnLst/>
              <a:rect l="l" t="t" r="r" b="b"/>
              <a:pathLst>
                <a:path w="2247105" h="1788709">
                  <a:moveTo>
                    <a:pt x="0" y="0"/>
                  </a:moveTo>
                  <a:lnTo>
                    <a:pt x="2247105" y="0"/>
                  </a:lnTo>
                  <a:lnTo>
                    <a:pt x="2247105" y="1788709"/>
                  </a:lnTo>
                  <a:lnTo>
                    <a:pt x="0" y="1788709"/>
                  </a:lnTo>
                  <a:close/>
                </a:path>
              </a:pathLst>
            </a:custGeom>
            <a:solidFill>
              <a:srgbClr val="FFFFFF"/>
            </a:solidFill>
            <a:ln w="66675" cap="sq">
              <a:solidFill>
                <a:srgbClr val="2B485F"/>
              </a:solidFill>
              <a:prstDash val="solid"/>
              <a:miter/>
            </a:ln>
            <a:scene3d>
              <a:camera prst="orthographicFront"/>
              <a:lightRig rig="threePt" dir="t"/>
            </a:scene3d>
            <a:sp3d>
              <a:bevelT/>
            </a:sp3d>
          </p:spPr>
        </p:sp>
        <p:sp>
          <p:nvSpPr>
            <p:cNvPr id="13" name="TextBox 13"/>
            <p:cNvSpPr txBox="1"/>
            <p:nvPr/>
          </p:nvSpPr>
          <p:spPr>
            <a:xfrm>
              <a:off x="0" y="-38100"/>
              <a:ext cx="2247105" cy="1826809"/>
            </a:xfrm>
            <a:prstGeom prst="rect">
              <a:avLst/>
            </a:prstGeom>
            <a:scene3d>
              <a:camera prst="orthographicFront"/>
              <a:lightRig rig="threePt" dir="t"/>
            </a:scene3d>
            <a:sp3d>
              <a:bevelT/>
            </a:sp3d>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14" name="TextBox 14"/>
          <p:cNvSpPr txBox="1"/>
          <p:nvPr/>
        </p:nvSpPr>
        <p:spPr>
          <a:xfrm>
            <a:off x="574488" y="3940649"/>
            <a:ext cx="7730916" cy="3960187"/>
          </a:xfrm>
          <a:prstGeom prst="rect">
            <a:avLst/>
          </a:prstGeom>
        </p:spPr>
        <p:txBody>
          <a:bodyPr lIns="0" tIns="0" rIns="0" bIns="0" rtlCol="0" anchor="t">
            <a:spAutoFit/>
          </a:bodyPr>
          <a:lstStyle/>
          <a:p>
            <a:pPr algn="just">
              <a:lnSpc>
                <a:spcPts val="3920"/>
              </a:lnSpc>
            </a:pP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Nhin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chung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công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nghệ</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là</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sự</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kết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hợp</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của</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các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phương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pháp</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tùy</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thuộc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vào</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đặc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điểm</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khoáng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vật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chính</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và</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các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khoáng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vật</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đi</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kèm</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a:t>
            </a:r>
          </a:p>
          <a:p>
            <a:pPr marL="604523" lvl="1" indent="-302261" algn="just">
              <a:lnSpc>
                <a:spcPts val="3920"/>
              </a:lnSpc>
              <a:buFont typeface="Arial"/>
              <a:buChar char="•"/>
            </a:pP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trọng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lực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từ</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nổi</a:t>
            </a:r>
            <a:endParaRPr lang="en-US" sz="2800" dirty="0">
              <a:solidFill>
                <a:srgbClr val="000000"/>
              </a:solidFill>
              <a:latin typeface="Times New Roman" panose="02020603050405020304" pitchFamily="18" charset="0"/>
              <a:ea typeface="Inter"/>
              <a:cs typeface="Times New Roman" panose="02020603050405020304" pitchFamily="18" charset="0"/>
              <a:sym typeface="Inter"/>
            </a:endParaRPr>
          </a:p>
          <a:p>
            <a:pPr marL="604523" lvl="1" indent="-302261" algn="just">
              <a:lnSpc>
                <a:spcPts val="3920"/>
              </a:lnSpc>
              <a:spcBef>
                <a:spcPct val="0"/>
              </a:spcBef>
              <a:buFont typeface="Arial"/>
              <a:buChar char="•"/>
            </a:pP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trọng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lực</a:t>
            </a:r>
            <a:endParaRPr lang="en-US" sz="2800" dirty="0">
              <a:solidFill>
                <a:srgbClr val="000000"/>
              </a:solidFill>
              <a:latin typeface="Times New Roman" panose="02020603050405020304" pitchFamily="18" charset="0"/>
              <a:ea typeface="Inter"/>
              <a:cs typeface="Times New Roman" panose="02020603050405020304" pitchFamily="18" charset="0"/>
              <a:sym typeface="Inter"/>
            </a:endParaRPr>
          </a:p>
          <a:p>
            <a:pPr marL="604523" lvl="1" indent="-302261" algn="just">
              <a:lnSpc>
                <a:spcPts val="3920"/>
              </a:lnSpc>
              <a:spcBef>
                <a:spcPct val="0"/>
              </a:spcBef>
              <a:buFont typeface="Arial"/>
              <a:buChar char="•"/>
            </a:pP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từ</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trọng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lực</a:t>
            </a:r>
            <a:endParaRPr lang="en-US" sz="2800" dirty="0">
              <a:solidFill>
                <a:srgbClr val="000000"/>
              </a:solidFill>
              <a:latin typeface="Times New Roman" panose="02020603050405020304" pitchFamily="18" charset="0"/>
              <a:ea typeface="Inter"/>
              <a:cs typeface="Times New Roman" panose="02020603050405020304" pitchFamily="18" charset="0"/>
              <a:sym typeface="Inter"/>
            </a:endParaRPr>
          </a:p>
          <a:p>
            <a:pPr marL="604523" lvl="1" indent="-302261" algn="just">
              <a:lnSpc>
                <a:spcPts val="3920"/>
              </a:lnSpc>
              <a:spcBef>
                <a:spcPct val="0"/>
              </a:spcBef>
              <a:buFont typeface="Arial"/>
              <a:buChar char="•"/>
            </a:pP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nổi</a:t>
            </a:r>
            <a:endParaRPr lang="en-US" sz="2800" dirty="0">
              <a:solidFill>
                <a:srgbClr val="000000"/>
              </a:solidFill>
              <a:latin typeface="Times New Roman" panose="02020603050405020304" pitchFamily="18" charset="0"/>
              <a:ea typeface="Inter"/>
              <a:cs typeface="Times New Roman" panose="02020603050405020304" pitchFamily="18" charset="0"/>
              <a:sym typeface="Inter"/>
            </a:endParaRPr>
          </a:p>
          <a:p>
            <a:pPr marL="604523" lvl="1" indent="-302261" algn="just">
              <a:lnSpc>
                <a:spcPts val="3920"/>
              </a:lnSpc>
              <a:spcBef>
                <a:spcPct val="0"/>
              </a:spcBef>
              <a:buFont typeface="Arial"/>
              <a:buChar char="•"/>
            </a:pP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trọng</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lực</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800" dirty="0">
                <a:solidFill>
                  <a:srgbClr val="000000"/>
                </a:solidFill>
                <a:latin typeface="Times New Roman" panose="02020603050405020304" pitchFamily="18" charset="0"/>
                <a:ea typeface="Inter"/>
                <a:cs typeface="Times New Roman" panose="02020603050405020304" pitchFamily="18" charset="0"/>
                <a:sym typeface="Inter"/>
              </a:rPr>
              <a:t> </a:t>
            </a:r>
            <a:r>
              <a:rPr lang="en-US" sz="2800" dirty="0" err="1">
                <a:solidFill>
                  <a:srgbClr val="000000"/>
                </a:solidFill>
                <a:latin typeface="Times New Roman" panose="02020603050405020304" pitchFamily="18" charset="0"/>
                <a:ea typeface="Inter"/>
                <a:cs typeface="Times New Roman" panose="02020603050405020304" pitchFamily="18" charset="0"/>
                <a:sym typeface="Inter"/>
              </a:rPr>
              <a:t>nổi</a:t>
            </a:r>
            <a:endParaRPr lang="en-US" sz="2800" dirty="0">
              <a:solidFill>
                <a:srgbClr val="000000"/>
              </a:solidFill>
              <a:latin typeface="Times New Roman" panose="02020603050405020304" pitchFamily="18" charset="0"/>
              <a:ea typeface="Inter"/>
              <a:cs typeface="Times New Roman" panose="02020603050405020304" pitchFamily="18" charset="0"/>
              <a:sym typeface="Inter"/>
            </a:endParaRPr>
          </a:p>
        </p:txBody>
      </p:sp>
      <p:sp>
        <p:nvSpPr>
          <p:cNvPr id="15" name="TextBox 15"/>
          <p:cNvSpPr txBox="1"/>
          <p:nvPr/>
        </p:nvSpPr>
        <p:spPr>
          <a:xfrm>
            <a:off x="574488" y="3137840"/>
            <a:ext cx="7730916" cy="563809"/>
          </a:xfrm>
          <a:prstGeom prst="rect">
            <a:avLst/>
          </a:prstGeom>
        </p:spPr>
        <p:txBody>
          <a:bodyPr lIns="0" tIns="0" rIns="0" bIns="0" rtlCol="0" anchor="t">
            <a:spAutoFit/>
          </a:bodyPr>
          <a:lstStyle/>
          <a:p>
            <a:pPr algn="ctr">
              <a:lnSpc>
                <a:spcPts val="4759"/>
              </a:lnSpc>
              <a:spcBef>
                <a:spcPct val="0"/>
              </a:spcBef>
            </a:pPr>
            <a:r>
              <a:rPr lang="en-US" sz="3399" b="1">
                <a:solidFill>
                  <a:srgbClr val="000000"/>
                </a:solidFill>
                <a:latin typeface="Times New Roman" panose="02020603050405020304" pitchFamily="18" charset="0"/>
                <a:ea typeface="Inter Bold"/>
                <a:cs typeface="Times New Roman" panose="02020603050405020304" pitchFamily="18" charset="0"/>
                <a:sym typeface="Inter Bold"/>
              </a:rPr>
              <a:t>Công nghệ chủ yếu</a:t>
            </a:r>
          </a:p>
        </p:txBody>
      </p:sp>
      <p:sp>
        <p:nvSpPr>
          <p:cNvPr id="16" name="TextBox 16"/>
          <p:cNvSpPr txBox="1"/>
          <p:nvPr/>
        </p:nvSpPr>
        <p:spPr>
          <a:xfrm>
            <a:off x="9406668" y="3137840"/>
            <a:ext cx="7852632" cy="563809"/>
          </a:xfrm>
          <a:prstGeom prst="rect">
            <a:avLst/>
          </a:prstGeom>
        </p:spPr>
        <p:txBody>
          <a:bodyPr lIns="0" tIns="0" rIns="0" bIns="0" rtlCol="0" anchor="t">
            <a:spAutoFit/>
          </a:bodyPr>
          <a:lstStyle/>
          <a:p>
            <a:pPr algn="ctr">
              <a:lnSpc>
                <a:spcPts val="4759"/>
              </a:lnSpc>
              <a:spcBef>
                <a:spcPct val="0"/>
              </a:spcBef>
            </a:pPr>
            <a:r>
              <a:rPr lang="en-US" sz="3399" b="1">
                <a:solidFill>
                  <a:srgbClr val="000000"/>
                </a:solidFill>
                <a:latin typeface="Times New Roman" panose="02020603050405020304" pitchFamily="18" charset="0"/>
                <a:ea typeface="Inter Bold"/>
                <a:cs typeface="Times New Roman" panose="02020603050405020304" pitchFamily="18" charset="0"/>
                <a:sym typeface="Inter Bold"/>
              </a:rPr>
              <a:t>Thực trạng nghiên cứu</a:t>
            </a:r>
          </a:p>
        </p:txBody>
      </p:sp>
      <p:sp>
        <p:nvSpPr>
          <p:cNvPr id="17" name="TextBox 17"/>
          <p:cNvSpPr txBox="1"/>
          <p:nvPr/>
        </p:nvSpPr>
        <p:spPr>
          <a:xfrm>
            <a:off x="9406668" y="3940649"/>
            <a:ext cx="7852632" cy="4460324"/>
          </a:xfrm>
          <a:prstGeom prst="rect">
            <a:avLst/>
          </a:prstGeom>
        </p:spPr>
        <p:txBody>
          <a:bodyPr lIns="0" tIns="0" rIns="0" bIns="0" rtlCol="0" anchor="t">
            <a:spAutoFit/>
          </a:bodyPr>
          <a:lstStyle/>
          <a:p>
            <a:pPr algn="just">
              <a:lnSpc>
                <a:spcPts val="3919"/>
              </a:lnSpc>
              <a:spcBef>
                <a:spcPct val="0"/>
              </a:spcBef>
            </a:pPr>
            <a:r>
              <a:rPr lang="en-US" sz="2799">
                <a:solidFill>
                  <a:srgbClr val="000000"/>
                </a:solidFill>
                <a:latin typeface="Times New Roman" panose="02020603050405020304" pitchFamily="18" charset="0"/>
                <a:ea typeface="Inter"/>
                <a:cs typeface="Times New Roman" panose="02020603050405020304" pitchFamily="18" charset="0"/>
                <a:sym typeface="Inter"/>
              </a:rPr>
              <a:t>- Một số nghiên cứu công nghệ tuyển quặng của các mỏ Nam Nậm Xe, Đông Pao, Yên Phú và một số mỏ sa khoáng biển;</a:t>
            </a:r>
          </a:p>
          <a:p>
            <a:pPr algn="just">
              <a:lnSpc>
                <a:spcPts val="3919"/>
              </a:lnSpc>
              <a:spcBef>
                <a:spcPct val="0"/>
              </a:spcBef>
            </a:pPr>
            <a:r>
              <a:rPr lang="en-US" sz="2799">
                <a:solidFill>
                  <a:srgbClr val="000000"/>
                </a:solidFill>
                <a:latin typeface="Times New Roman" panose="02020603050405020304" pitchFamily="18" charset="0"/>
                <a:ea typeface="Inter"/>
                <a:cs typeface="Times New Roman" panose="02020603050405020304" pitchFamily="18" charset="0"/>
                <a:sym typeface="Inter"/>
              </a:rPr>
              <a:t>- Đề xuất sơ đồ tuyển trên cơ sở thí nghiệm quy mô bán công nghiệp, một số kết quả nghiên cứu thu hồi monazit trong sa khoáng biển được áp dụng;</a:t>
            </a:r>
          </a:p>
          <a:p>
            <a:pPr algn="just">
              <a:lnSpc>
                <a:spcPts val="3919"/>
              </a:lnSpc>
              <a:spcBef>
                <a:spcPct val="0"/>
              </a:spcBef>
            </a:pPr>
            <a:r>
              <a:rPr lang="en-US" sz="2799">
                <a:solidFill>
                  <a:srgbClr val="000000"/>
                </a:solidFill>
                <a:latin typeface="Times New Roman" panose="02020603050405020304" pitchFamily="18" charset="0"/>
                <a:ea typeface="Inter"/>
                <a:cs typeface="Times New Roman" panose="02020603050405020304" pitchFamily="18" charset="0"/>
                <a:sym typeface="Inter"/>
              </a:rPr>
              <a:t>- Các nghiên cứu trong lĩnh vực thủy luyện và tách chiết còn nhiều hạn chế, chưa đủ điều kiện để đánh giá khả năng và hiệu quả kinh tế khi áp dụng.</a:t>
            </a:r>
          </a:p>
        </p:txBody>
      </p:sp>
      <p:grpSp>
        <p:nvGrpSpPr>
          <p:cNvPr id="18" name="Group 18"/>
          <p:cNvGrpSpPr/>
          <p:nvPr/>
        </p:nvGrpSpPr>
        <p:grpSpPr>
          <a:xfrm>
            <a:off x="-609600" y="1028700"/>
            <a:ext cx="8915004" cy="990272"/>
            <a:chOff x="0" y="0"/>
            <a:chExt cx="5136921" cy="653141"/>
          </a:xfrm>
        </p:grpSpPr>
        <p:sp>
          <p:nvSpPr>
            <p:cNvPr id="19" name="Freeform 19"/>
            <p:cNvSpPr/>
            <p:nvPr/>
          </p:nvSpPr>
          <p:spPr>
            <a:xfrm>
              <a:off x="0" y="0"/>
              <a:ext cx="5136921" cy="653141"/>
            </a:xfrm>
            <a:custGeom>
              <a:avLst/>
              <a:gdLst/>
              <a:ahLst/>
              <a:cxnLst/>
              <a:rect l="l" t="t" r="r" b="b"/>
              <a:pathLst>
                <a:path w="5136921" h="653141">
                  <a:moveTo>
                    <a:pt x="4933721" y="0"/>
                  </a:moveTo>
                  <a:lnTo>
                    <a:pt x="0" y="0"/>
                  </a:lnTo>
                  <a:lnTo>
                    <a:pt x="0" y="653141"/>
                  </a:lnTo>
                  <a:lnTo>
                    <a:pt x="4933721" y="653141"/>
                  </a:lnTo>
                  <a:lnTo>
                    <a:pt x="5136921" y="326570"/>
                  </a:lnTo>
                  <a:lnTo>
                    <a:pt x="4933721" y="0"/>
                  </a:lnTo>
                  <a:close/>
                </a:path>
              </a:pathLst>
            </a:custGeom>
            <a:solidFill>
              <a:srgbClr val="2B485F"/>
            </a:solidFill>
          </p:spPr>
        </p:sp>
        <p:sp>
          <p:nvSpPr>
            <p:cNvPr id="20" name="TextBox 20"/>
            <p:cNvSpPr txBox="1"/>
            <p:nvPr/>
          </p:nvSpPr>
          <p:spPr>
            <a:xfrm>
              <a:off x="0" y="-38100"/>
              <a:ext cx="5022621" cy="691241"/>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21" name="TextBox 21"/>
          <p:cNvSpPr txBox="1"/>
          <p:nvPr/>
        </p:nvSpPr>
        <p:spPr>
          <a:xfrm>
            <a:off x="2103124" y="1109816"/>
            <a:ext cx="15156176" cy="828040"/>
          </a:xfrm>
          <a:prstGeom prst="rect">
            <a:avLst/>
          </a:prstGeom>
        </p:spPr>
        <p:txBody>
          <a:bodyPr lIns="0" tIns="0" rIns="0" bIns="0" rtlCol="0" anchor="t">
            <a:spAutoFit/>
          </a:bodyPr>
          <a:lstStyle/>
          <a:p>
            <a:pPr algn="ctr">
              <a:lnSpc>
                <a:spcPts val="6860"/>
              </a:lnSpc>
              <a:spcBef>
                <a:spcPct val="0"/>
              </a:spcBef>
            </a:pPr>
            <a:r>
              <a:rPr lang="en-US" sz="4900" dirty="0" err="1">
                <a:solidFill>
                  <a:srgbClr val="FFFFFF"/>
                </a:solidFill>
                <a:latin typeface="Times New Roman" panose="02020603050405020304" pitchFamily="18" charset="0"/>
                <a:ea typeface="League Spartan"/>
                <a:cs typeface="Times New Roman" panose="02020603050405020304" pitchFamily="18" charset="0"/>
                <a:sym typeface="League Spartan"/>
              </a:rPr>
              <a:t>Công</a:t>
            </a:r>
            <a:r>
              <a:rPr lang="en-US" sz="4900" dirty="0">
                <a:solidFill>
                  <a:srgbClr val="FFFFFF"/>
                </a:solidFill>
                <a:latin typeface="Times New Roman" panose="02020603050405020304" pitchFamily="18" charset="0"/>
                <a:ea typeface="League Spartan"/>
                <a:cs typeface="Times New Roman" panose="02020603050405020304" pitchFamily="18" charset="0"/>
                <a:sym typeface="League Spartan"/>
              </a:rPr>
              <a:t> </a:t>
            </a:r>
            <a:r>
              <a:rPr lang="en-US" sz="4900" dirty="0" err="1">
                <a:solidFill>
                  <a:srgbClr val="FFFFFF"/>
                </a:solidFill>
                <a:latin typeface="Times New Roman" panose="02020603050405020304" pitchFamily="18" charset="0"/>
                <a:ea typeface="League Spartan"/>
                <a:cs typeface="Times New Roman" panose="02020603050405020304" pitchFamily="18" charset="0"/>
                <a:sym typeface="League Spartan"/>
              </a:rPr>
              <a:t>nghệ</a:t>
            </a:r>
            <a:r>
              <a:rPr lang="en-US" sz="4900" dirty="0">
                <a:solidFill>
                  <a:srgbClr val="FFFFFF"/>
                </a:solidFill>
                <a:latin typeface="Times New Roman" panose="02020603050405020304" pitchFamily="18" charset="0"/>
                <a:ea typeface="League Spartan"/>
                <a:cs typeface="Times New Roman" panose="02020603050405020304" pitchFamily="18" charset="0"/>
                <a:sym typeface="League Spartan"/>
              </a:rPr>
              <a:t> </a:t>
            </a:r>
            <a:r>
              <a:rPr lang="en-US" sz="4900" dirty="0" err="1">
                <a:solidFill>
                  <a:srgbClr val="FFFFFF"/>
                </a:solidFill>
                <a:latin typeface="Times New Roman" panose="02020603050405020304" pitchFamily="18" charset="0"/>
                <a:ea typeface="League Spartan"/>
                <a:cs typeface="Times New Roman" panose="02020603050405020304" pitchFamily="18" charset="0"/>
                <a:sym typeface="League Spartan"/>
              </a:rPr>
              <a:t>tuyển</a:t>
            </a:r>
            <a:r>
              <a:rPr lang="en-US" sz="4900" dirty="0">
                <a:solidFill>
                  <a:srgbClr val="FFFFFF"/>
                </a:solidFill>
                <a:latin typeface="Times New Roman" panose="02020603050405020304" pitchFamily="18" charset="0"/>
                <a:ea typeface="League Spartan"/>
                <a:cs typeface="Times New Roman" panose="02020603050405020304" pitchFamily="18" charset="0"/>
                <a:sym typeface="League Spartan"/>
              </a:rPr>
              <a:t> </a:t>
            </a:r>
            <a:r>
              <a:rPr lang="en-US" sz="4900" dirty="0" err="1">
                <a:latin typeface="Times New Roman" panose="02020603050405020304" pitchFamily="18" charset="0"/>
                <a:ea typeface="League Spartan"/>
                <a:cs typeface="Times New Roman" panose="02020603050405020304" pitchFamily="18" charset="0"/>
                <a:sym typeface="League Spartan"/>
              </a:rPr>
              <a:t>quặng</a:t>
            </a:r>
            <a:r>
              <a:rPr lang="en-US" sz="4900" dirty="0">
                <a:latin typeface="Times New Roman" panose="02020603050405020304" pitchFamily="18" charset="0"/>
                <a:ea typeface="League Spartan"/>
                <a:cs typeface="Times New Roman" panose="02020603050405020304" pitchFamily="18" charset="0"/>
                <a:sym typeface="League Spartan"/>
              </a:rPr>
              <a:t> </a:t>
            </a:r>
            <a:r>
              <a:rPr lang="en-US" sz="4900" dirty="0" err="1">
                <a:latin typeface="Times New Roman" panose="02020603050405020304" pitchFamily="18" charset="0"/>
                <a:ea typeface="League Spartan"/>
                <a:cs typeface="Times New Roman" panose="02020603050405020304" pitchFamily="18" charset="0"/>
                <a:sym typeface="League Spartan"/>
              </a:rPr>
              <a:t>đất</a:t>
            </a:r>
            <a:r>
              <a:rPr lang="en-US" sz="4900" dirty="0">
                <a:latin typeface="Times New Roman" panose="02020603050405020304" pitchFamily="18" charset="0"/>
                <a:ea typeface="League Spartan"/>
                <a:cs typeface="Times New Roman" panose="02020603050405020304" pitchFamily="18" charset="0"/>
                <a:sym typeface="League Spartan"/>
              </a:rPr>
              <a:t> </a:t>
            </a:r>
            <a:r>
              <a:rPr lang="en-US" sz="4900" dirty="0" err="1">
                <a:latin typeface="Times New Roman" panose="02020603050405020304" pitchFamily="18" charset="0"/>
                <a:ea typeface="League Spartan"/>
                <a:cs typeface="Times New Roman" panose="02020603050405020304" pitchFamily="18" charset="0"/>
                <a:sym typeface="League Spartan"/>
              </a:rPr>
              <a:t>hiếm</a:t>
            </a:r>
            <a:r>
              <a:rPr lang="en-US" sz="4900" dirty="0">
                <a:latin typeface="Times New Roman" panose="02020603050405020304" pitchFamily="18" charset="0"/>
                <a:ea typeface="League Spartan"/>
                <a:cs typeface="Times New Roman" panose="02020603050405020304" pitchFamily="18" charset="0"/>
                <a:sym typeface="League Spartan"/>
              </a:rPr>
              <a:t> </a:t>
            </a:r>
            <a:r>
              <a:rPr lang="en-US" sz="4900" dirty="0" err="1">
                <a:latin typeface="Times New Roman" panose="02020603050405020304" pitchFamily="18" charset="0"/>
                <a:ea typeface="League Spartan"/>
                <a:cs typeface="Times New Roman" panose="02020603050405020304" pitchFamily="18" charset="0"/>
                <a:sym typeface="League Spartan"/>
              </a:rPr>
              <a:t>tại</a:t>
            </a:r>
            <a:r>
              <a:rPr lang="en-US" sz="4900" dirty="0">
                <a:latin typeface="Times New Roman" panose="02020603050405020304" pitchFamily="18" charset="0"/>
                <a:ea typeface="League Spartan"/>
                <a:cs typeface="Times New Roman" panose="02020603050405020304" pitchFamily="18" charset="0"/>
                <a:sym typeface="League Spartan"/>
              </a:rPr>
              <a:t> </a:t>
            </a:r>
            <a:r>
              <a:rPr lang="en-US" sz="4900" dirty="0" err="1">
                <a:latin typeface="Times New Roman" panose="02020603050405020304" pitchFamily="18" charset="0"/>
                <a:ea typeface="League Spartan"/>
                <a:cs typeface="Times New Roman" panose="02020603050405020304" pitchFamily="18" charset="0"/>
                <a:sym typeface="League Spartan"/>
              </a:rPr>
              <a:t>Việt</a:t>
            </a:r>
            <a:r>
              <a:rPr lang="en-US" sz="4900" dirty="0">
                <a:latin typeface="Times New Roman" panose="02020603050405020304" pitchFamily="18" charset="0"/>
                <a:ea typeface="League Spartan"/>
                <a:cs typeface="Times New Roman" panose="02020603050405020304" pitchFamily="18" charset="0"/>
                <a:sym typeface="League Spartan"/>
              </a:rPr>
              <a:t> Nam</a:t>
            </a:r>
          </a:p>
        </p:txBody>
      </p:sp>
      <p:pic>
        <p:nvPicPr>
          <p:cNvPr id="24" name="Picture 23" descr="Logo&#10;&#10;Description automatically generated">
            <a:extLst>
              <a:ext uri="{FF2B5EF4-FFF2-40B4-BE49-F238E27FC236}">
                <a16:creationId xmlns:a16="http://schemas.microsoft.com/office/drawing/2014/main" id="{AE24223F-34FF-454D-AF5E-5B7424C731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52432" y="6850"/>
            <a:ext cx="1635568" cy="163556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6360"/>
            <a:ext cx="10053927" cy="10200640"/>
          </a:xfrm>
          <a:custGeom>
            <a:avLst/>
            <a:gdLst/>
            <a:ahLst/>
            <a:cxnLst/>
            <a:rect l="l" t="t" r="r" b="b"/>
            <a:pathLst>
              <a:path w="10053927" h="10200640">
                <a:moveTo>
                  <a:pt x="0" y="0"/>
                </a:moveTo>
                <a:lnTo>
                  <a:pt x="10053927" y="0"/>
                </a:lnTo>
                <a:lnTo>
                  <a:pt x="10053927" y="10200640"/>
                </a:lnTo>
                <a:lnTo>
                  <a:pt x="0" y="10200640"/>
                </a:lnTo>
                <a:lnTo>
                  <a:pt x="0" y="0"/>
                </a:lnTo>
                <a:close/>
              </a:path>
            </a:pathLst>
          </a:custGeom>
          <a:blipFill>
            <a:blip r:embed="rId2"/>
            <a:stretch>
              <a:fillRect t="-41010" b="-34210"/>
            </a:stretch>
          </a:blipFill>
          <a:scene3d>
            <a:camera prst="orthographicFront"/>
            <a:lightRig rig="threePt" dir="t"/>
          </a:scene3d>
          <a:sp3d>
            <a:bevelT/>
          </a:sp3d>
        </p:spPr>
      </p:sp>
      <p:sp>
        <p:nvSpPr>
          <p:cNvPr id="3" name="TextBox 3"/>
          <p:cNvSpPr txBox="1"/>
          <p:nvPr/>
        </p:nvSpPr>
        <p:spPr>
          <a:xfrm>
            <a:off x="12144887" y="1379291"/>
            <a:ext cx="4337003" cy="563809"/>
          </a:xfrm>
          <a:prstGeom prst="rect">
            <a:avLst/>
          </a:prstGeom>
        </p:spPr>
        <p:txBody>
          <a:bodyPr lIns="0" tIns="0" rIns="0" bIns="0" rtlCol="0" anchor="t">
            <a:spAutoFit/>
          </a:bodyPr>
          <a:lstStyle/>
          <a:p>
            <a:pPr algn="l">
              <a:lnSpc>
                <a:spcPts val="4759"/>
              </a:lnSpc>
              <a:spcBef>
                <a:spcPct val="0"/>
              </a:spcBef>
            </a:pPr>
            <a:r>
              <a:rPr lang="en-US" sz="3399" b="1" dirty="0" err="1">
                <a:solidFill>
                  <a:srgbClr val="000000"/>
                </a:solidFill>
                <a:latin typeface="Times New Roman" panose="02020603050405020304" pitchFamily="18" charset="0"/>
                <a:ea typeface="Inter Bold"/>
                <a:cs typeface="Times New Roman" panose="02020603050405020304" pitchFamily="18" charset="0"/>
                <a:sym typeface="Inter Bold"/>
              </a:rPr>
              <a:t>Vật</a:t>
            </a:r>
            <a:r>
              <a:rPr lang="en-US" sz="3399"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399" b="1" dirty="0" err="1">
                <a:solidFill>
                  <a:srgbClr val="000000"/>
                </a:solidFill>
                <a:latin typeface="Times New Roman" panose="02020603050405020304" pitchFamily="18" charset="0"/>
                <a:ea typeface="Inter Bold"/>
                <a:cs typeface="Times New Roman" panose="02020603050405020304" pitchFamily="18" charset="0"/>
                <a:sym typeface="Inter Bold"/>
              </a:rPr>
              <a:t>liệu</a:t>
            </a:r>
            <a:r>
              <a:rPr lang="en-US" sz="3399"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399" b="1" dirty="0" err="1">
                <a:solidFill>
                  <a:srgbClr val="000000"/>
                </a:solidFill>
                <a:latin typeface="Times New Roman" panose="02020603050405020304" pitchFamily="18" charset="0"/>
                <a:ea typeface="Inter Bold"/>
                <a:cs typeface="Times New Roman" panose="02020603050405020304" pitchFamily="18" charset="0"/>
                <a:sym typeface="Inter Bold"/>
              </a:rPr>
              <a:t>đầu</a:t>
            </a:r>
            <a:r>
              <a:rPr lang="en-US" sz="3399" b="1" dirty="0">
                <a:solidFill>
                  <a:srgbClr val="000000"/>
                </a:solidFill>
                <a:latin typeface="Times New Roman" panose="02020603050405020304" pitchFamily="18" charset="0"/>
                <a:ea typeface="Inter Bold"/>
                <a:cs typeface="Times New Roman" panose="02020603050405020304" pitchFamily="18" charset="0"/>
                <a:sym typeface="Inter Bold"/>
              </a:rPr>
              <a:t> [1]</a:t>
            </a:r>
          </a:p>
        </p:txBody>
      </p:sp>
      <p:sp>
        <p:nvSpPr>
          <p:cNvPr id="4" name="TextBox 4"/>
          <p:cNvSpPr txBox="1"/>
          <p:nvPr/>
        </p:nvSpPr>
        <p:spPr>
          <a:xfrm>
            <a:off x="9883199" y="2074124"/>
            <a:ext cx="7978571" cy="2459776"/>
          </a:xfrm>
          <a:prstGeom prst="rect">
            <a:avLst/>
          </a:prstGeom>
        </p:spPr>
        <p:txBody>
          <a:bodyPr lIns="0" tIns="0" rIns="0" bIns="0" rtlCol="0" anchor="t">
            <a:spAutoFit/>
          </a:bodyPr>
          <a:lstStyle/>
          <a:p>
            <a:pPr marL="604519" lvl="1" indent="-302260" algn="just">
              <a:lnSpc>
                <a:spcPts val="3919"/>
              </a:lnSpc>
              <a:buFont typeface="Arial"/>
              <a:buChar char="•"/>
            </a:pP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Khoáng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vật</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chính</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Bastnesit</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với</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hàm</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lượng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5-7%</a:t>
            </a:r>
          </a:p>
          <a:p>
            <a:pPr marL="604519" lvl="1" indent="-302260" algn="just">
              <a:lnSpc>
                <a:spcPts val="3919"/>
              </a:lnSpc>
              <a:buFont typeface="Arial"/>
              <a:buChar char="•"/>
            </a:pP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Các</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khoáng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vật</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khác</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thạch</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anh</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barit,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illite</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kaolinite,clorite</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fenspat</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p>
          <a:p>
            <a:pPr marL="604519" lvl="1" indent="-302260" algn="just">
              <a:lnSpc>
                <a:spcPts val="3919"/>
              </a:lnSpc>
              <a:buFont typeface="Arial"/>
              <a:buChar char="•"/>
            </a:pP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Quặng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có</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hàm</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lượng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trung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bình</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 1,2% REO, ~ 33% Fe, ~ 40% SiO</a:t>
            </a:r>
            <a:r>
              <a:rPr lang="en-US" sz="2799" baseline="-25000" dirty="0">
                <a:solidFill>
                  <a:srgbClr val="000000"/>
                </a:solidFill>
                <a:latin typeface="Times New Roman" panose="02020603050405020304" pitchFamily="18" charset="0"/>
                <a:ea typeface="Inter"/>
                <a:cs typeface="Times New Roman" panose="02020603050405020304" pitchFamily="18" charset="0"/>
                <a:sym typeface="Inter"/>
              </a:rPr>
              <a:t>2</a:t>
            </a:r>
          </a:p>
        </p:txBody>
      </p:sp>
      <p:sp>
        <p:nvSpPr>
          <p:cNvPr id="5" name="TextBox 5"/>
          <p:cNvSpPr txBox="1"/>
          <p:nvPr/>
        </p:nvSpPr>
        <p:spPr>
          <a:xfrm>
            <a:off x="12144886" y="4861595"/>
            <a:ext cx="4337003" cy="563809"/>
          </a:xfrm>
          <a:prstGeom prst="rect">
            <a:avLst/>
          </a:prstGeom>
        </p:spPr>
        <p:txBody>
          <a:bodyPr lIns="0" tIns="0" rIns="0" bIns="0" rtlCol="0" anchor="t">
            <a:spAutoFit/>
          </a:bodyPr>
          <a:lstStyle/>
          <a:p>
            <a:pPr algn="l">
              <a:lnSpc>
                <a:spcPts val="4759"/>
              </a:lnSpc>
              <a:spcBef>
                <a:spcPct val="0"/>
              </a:spcBef>
            </a:pPr>
            <a:r>
              <a:rPr lang="en-US" sz="3399" b="1" dirty="0" err="1">
                <a:solidFill>
                  <a:srgbClr val="000000"/>
                </a:solidFill>
                <a:latin typeface="Times New Roman" panose="02020603050405020304" pitchFamily="18" charset="0"/>
                <a:ea typeface="Inter Bold"/>
                <a:cs typeface="Times New Roman" panose="02020603050405020304" pitchFamily="18" charset="0"/>
                <a:sym typeface="Inter Bold"/>
              </a:rPr>
              <a:t>Công</a:t>
            </a:r>
            <a:r>
              <a:rPr lang="en-US" sz="3399"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399" b="1" dirty="0" err="1">
                <a:solidFill>
                  <a:srgbClr val="000000"/>
                </a:solidFill>
                <a:latin typeface="Times New Roman" panose="02020603050405020304" pitchFamily="18" charset="0"/>
                <a:ea typeface="Inter Bold"/>
                <a:cs typeface="Times New Roman" panose="02020603050405020304" pitchFamily="18" charset="0"/>
                <a:sym typeface="Inter Bold"/>
              </a:rPr>
              <a:t>nghệ</a:t>
            </a:r>
            <a:r>
              <a:rPr lang="en-US" sz="3399"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399" b="1" dirty="0" err="1">
                <a:solidFill>
                  <a:srgbClr val="000000"/>
                </a:solidFill>
                <a:latin typeface="Times New Roman" panose="02020603050405020304" pitchFamily="18" charset="0"/>
                <a:ea typeface="Inter Bold"/>
                <a:cs typeface="Times New Roman" panose="02020603050405020304" pitchFamily="18" charset="0"/>
                <a:sym typeface="Inter Bold"/>
              </a:rPr>
              <a:t>tuyển</a:t>
            </a:r>
            <a:r>
              <a:rPr lang="en-US" sz="3399" b="1" dirty="0">
                <a:solidFill>
                  <a:srgbClr val="000000"/>
                </a:solidFill>
                <a:latin typeface="Times New Roman" panose="02020603050405020304" pitchFamily="18" charset="0"/>
                <a:ea typeface="Inter Bold"/>
                <a:cs typeface="Times New Roman" panose="02020603050405020304" pitchFamily="18" charset="0"/>
                <a:sym typeface="Inter Bold"/>
              </a:rPr>
              <a:t> [2]</a:t>
            </a:r>
          </a:p>
        </p:txBody>
      </p:sp>
      <p:sp>
        <p:nvSpPr>
          <p:cNvPr id="6" name="TextBox 6"/>
          <p:cNvSpPr txBox="1"/>
          <p:nvPr/>
        </p:nvSpPr>
        <p:spPr>
          <a:xfrm>
            <a:off x="9883199" y="5602913"/>
            <a:ext cx="7978571" cy="3960187"/>
          </a:xfrm>
          <a:prstGeom prst="rect">
            <a:avLst/>
          </a:prstGeom>
        </p:spPr>
        <p:txBody>
          <a:bodyPr lIns="0" tIns="0" rIns="0" bIns="0" rtlCol="0" anchor="t">
            <a:spAutoFit/>
          </a:bodyPr>
          <a:lstStyle/>
          <a:p>
            <a:pPr marL="604519" lvl="1" indent="-302260" algn="just">
              <a:lnSpc>
                <a:spcPts val="3919"/>
              </a:lnSpc>
              <a:buFont typeface="Arial"/>
              <a:buChar char="•"/>
            </a:pP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Năm</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1971,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Viện</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luyện</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kim</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màu</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đã</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nghiên</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cứu</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và</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làm</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giàu</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mẫu</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đầu</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từ</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14,8% REO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lên</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đến</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19,5% REO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trong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quặng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tinh</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có</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từ</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tính</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và</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lên</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đến</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18,5% REO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trong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quặng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tinh</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nổi</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a:t>
            </a:r>
          </a:p>
          <a:p>
            <a:pPr marL="604519" lvl="1" indent="-302260" algn="just">
              <a:lnSpc>
                <a:spcPts val="3919"/>
              </a:lnSpc>
              <a:buFont typeface="Arial"/>
              <a:buChar char="•"/>
            </a:pP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Năm</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2013,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Viện</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KHCN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Mỏ</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Luyện</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kim</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đã</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nghiên</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cứu</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mẫu</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đầu</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có</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chứa</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4,6%REO.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Công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nghệ</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nổi</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được</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sử</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dụng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và</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đã</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thu</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được</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quặng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tinh</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đất</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hiếm</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có</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hàm</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lượng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30%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với</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tỷ</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lệ</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thu</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hồi</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63,56%.</a:t>
            </a:r>
          </a:p>
        </p:txBody>
      </p:sp>
      <p:pic>
        <p:nvPicPr>
          <p:cNvPr id="7" name="Picture 6" descr="Logo&#10;&#10;Description automatically generated">
            <a:extLst>
              <a:ext uri="{FF2B5EF4-FFF2-40B4-BE49-F238E27FC236}">
                <a16:creationId xmlns:a16="http://schemas.microsoft.com/office/drawing/2014/main" id="{9753B916-64DF-4532-857B-C322CF2468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52432" y="6850"/>
            <a:ext cx="1635568" cy="163556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675977" y="961707"/>
            <a:ext cx="3956611" cy="0"/>
          </a:xfrm>
          <a:prstGeom prst="line">
            <a:avLst/>
          </a:prstGeom>
          <a:ln w="38100" cap="flat">
            <a:solidFill>
              <a:srgbClr val="2B485F"/>
            </a:solidFill>
            <a:prstDash val="solid"/>
            <a:headEnd type="none" w="sm" len="sm"/>
            <a:tailEnd type="none" w="sm" len="sm"/>
          </a:ln>
        </p:spPr>
      </p:sp>
      <p:sp>
        <p:nvSpPr>
          <p:cNvPr id="3" name="Freeform 3"/>
          <p:cNvSpPr/>
          <p:nvPr/>
        </p:nvSpPr>
        <p:spPr>
          <a:xfrm>
            <a:off x="0" y="0"/>
            <a:ext cx="8412092" cy="10287000"/>
          </a:xfrm>
          <a:custGeom>
            <a:avLst/>
            <a:gdLst/>
            <a:ahLst/>
            <a:cxnLst/>
            <a:rect l="l" t="t" r="r" b="b"/>
            <a:pathLst>
              <a:path w="8412092" h="10287000">
                <a:moveTo>
                  <a:pt x="0" y="0"/>
                </a:moveTo>
                <a:lnTo>
                  <a:pt x="8412092" y="0"/>
                </a:lnTo>
                <a:lnTo>
                  <a:pt x="8412092" y="10287000"/>
                </a:lnTo>
                <a:lnTo>
                  <a:pt x="0" y="10287000"/>
                </a:lnTo>
                <a:lnTo>
                  <a:pt x="0" y="0"/>
                </a:lnTo>
                <a:close/>
              </a:path>
            </a:pathLst>
          </a:custGeom>
          <a:blipFill>
            <a:blip r:embed="rId2"/>
            <a:stretch>
              <a:fillRect t="-6560" b="-38815"/>
            </a:stretch>
          </a:blipFill>
          <a:scene3d>
            <a:camera prst="orthographicFront"/>
            <a:lightRig rig="threePt" dir="t"/>
          </a:scene3d>
          <a:sp3d>
            <a:bevelT/>
          </a:sp3d>
        </p:spPr>
      </p:sp>
      <p:sp>
        <p:nvSpPr>
          <p:cNvPr id="4" name="Freeform 4"/>
          <p:cNvSpPr/>
          <p:nvPr/>
        </p:nvSpPr>
        <p:spPr>
          <a:xfrm>
            <a:off x="8639647" y="15306"/>
            <a:ext cx="9648353" cy="9734678"/>
          </a:xfrm>
          <a:custGeom>
            <a:avLst/>
            <a:gdLst/>
            <a:ahLst/>
            <a:cxnLst/>
            <a:rect l="l" t="t" r="r" b="b"/>
            <a:pathLst>
              <a:path w="9648353" h="9734678">
                <a:moveTo>
                  <a:pt x="0" y="0"/>
                </a:moveTo>
                <a:lnTo>
                  <a:pt x="9648353" y="0"/>
                </a:lnTo>
                <a:lnTo>
                  <a:pt x="9648353" y="9734678"/>
                </a:lnTo>
                <a:lnTo>
                  <a:pt x="0" y="9734678"/>
                </a:lnTo>
                <a:lnTo>
                  <a:pt x="0" y="0"/>
                </a:lnTo>
                <a:close/>
              </a:path>
            </a:pathLst>
          </a:custGeom>
          <a:blipFill>
            <a:blip r:embed="rId3"/>
            <a:stretch>
              <a:fillRect t="-6626" b="-69575"/>
            </a:stretch>
          </a:blipFill>
          <a:scene3d>
            <a:camera prst="orthographicFront"/>
            <a:lightRig rig="threePt" dir="t"/>
          </a:scene3d>
          <a:sp3d>
            <a:bevelT w="139700" h="139700" prst="divot"/>
          </a:sp3d>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97824" y="954722"/>
            <a:ext cx="5841871" cy="918885"/>
            <a:chOff x="0" y="0"/>
            <a:chExt cx="2418659" cy="653141"/>
          </a:xfrm>
        </p:grpSpPr>
        <p:sp>
          <p:nvSpPr>
            <p:cNvPr id="3" name="Freeform 3"/>
            <p:cNvSpPr/>
            <p:nvPr/>
          </p:nvSpPr>
          <p:spPr>
            <a:xfrm>
              <a:off x="0" y="0"/>
              <a:ext cx="2418659" cy="653141"/>
            </a:xfrm>
            <a:custGeom>
              <a:avLst/>
              <a:gdLst/>
              <a:ahLst/>
              <a:cxnLst/>
              <a:rect l="l" t="t" r="r" b="b"/>
              <a:pathLst>
                <a:path w="2418659" h="653141">
                  <a:moveTo>
                    <a:pt x="2215459" y="0"/>
                  </a:moveTo>
                  <a:lnTo>
                    <a:pt x="0" y="0"/>
                  </a:lnTo>
                  <a:lnTo>
                    <a:pt x="0" y="653141"/>
                  </a:lnTo>
                  <a:lnTo>
                    <a:pt x="2215459" y="653141"/>
                  </a:lnTo>
                  <a:lnTo>
                    <a:pt x="2418659" y="326570"/>
                  </a:lnTo>
                  <a:lnTo>
                    <a:pt x="2215459" y="0"/>
                  </a:lnTo>
                  <a:close/>
                </a:path>
              </a:pathLst>
            </a:custGeom>
            <a:solidFill>
              <a:srgbClr val="2B485F"/>
            </a:solidFill>
            <a:scene3d>
              <a:camera prst="orthographicFront"/>
              <a:lightRig rig="threePt" dir="t"/>
            </a:scene3d>
            <a:sp3d>
              <a:bevelT/>
            </a:sp3d>
          </p:spPr>
        </p:sp>
        <p:sp>
          <p:nvSpPr>
            <p:cNvPr id="4" name="TextBox 4"/>
            <p:cNvSpPr txBox="1"/>
            <p:nvPr/>
          </p:nvSpPr>
          <p:spPr>
            <a:xfrm>
              <a:off x="0" y="-38100"/>
              <a:ext cx="2304359" cy="691241"/>
            </a:xfrm>
            <a:prstGeom prst="rect">
              <a:avLst/>
            </a:prstGeom>
            <a:scene3d>
              <a:camera prst="orthographicFront"/>
              <a:lightRig rig="threePt" dir="t"/>
            </a:scene3d>
            <a:sp3d>
              <a:bevelT/>
            </a:sp3d>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5" name="TextBox 5"/>
          <p:cNvSpPr txBox="1"/>
          <p:nvPr/>
        </p:nvSpPr>
        <p:spPr>
          <a:xfrm>
            <a:off x="477417" y="954722"/>
            <a:ext cx="4640822" cy="747769"/>
          </a:xfrm>
          <a:prstGeom prst="rect">
            <a:avLst/>
          </a:prstGeom>
        </p:spPr>
        <p:txBody>
          <a:bodyPr wrap="square" lIns="0" tIns="0" rIns="0" bIns="0" rtlCol="0" anchor="t">
            <a:spAutoFit/>
          </a:bodyPr>
          <a:lstStyle/>
          <a:p>
            <a:pPr algn="l">
              <a:lnSpc>
                <a:spcPts val="6860"/>
              </a:lnSpc>
              <a:spcBef>
                <a:spcPct val="0"/>
              </a:spcBef>
            </a:pPr>
            <a:r>
              <a:rPr lang="en-US" sz="2800" b="1" dirty="0" err="1">
                <a:solidFill>
                  <a:schemeClr val="bg1"/>
                </a:solidFill>
                <a:latin typeface="Times New Roman" panose="02020603050405020304" pitchFamily="18" charset="0"/>
                <a:ea typeface="League Spartan"/>
                <a:cs typeface="Times New Roman" panose="02020603050405020304" pitchFamily="18" charset="0"/>
                <a:sym typeface="League Spartan"/>
              </a:rPr>
              <a:t>Đất</a:t>
            </a:r>
            <a:r>
              <a:rPr lang="en-US" sz="2800" b="1" dirty="0">
                <a:solidFill>
                  <a:schemeClr val="bg1"/>
                </a:solidFill>
                <a:latin typeface="Times New Roman" panose="02020603050405020304" pitchFamily="18" charset="0"/>
                <a:ea typeface="League Spartan"/>
                <a:cs typeface="Times New Roman" panose="02020603050405020304" pitchFamily="18" charset="0"/>
                <a:sym typeface="League Spartan"/>
              </a:rPr>
              <a:t> </a:t>
            </a:r>
            <a:r>
              <a:rPr lang="en-US" sz="2800" b="1" dirty="0" err="1">
                <a:solidFill>
                  <a:schemeClr val="bg1"/>
                </a:solidFill>
                <a:latin typeface="Times New Roman" panose="02020603050405020304" pitchFamily="18" charset="0"/>
                <a:ea typeface="League Spartan"/>
                <a:cs typeface="Times New Roman" panose="02020603050405020304" pitchFamily="18" charset="0"/>
                <a:sym typeface="League Spartan"/>
              </a:rPr>
              <a:t>hiếm</a:t>
            </a:r>
            <a:r>
              <a:rPr lang="en-US" sz="2800" b="1" dirty="0">
                <a:solidFill>
                  <a:schemeClr val="bg1"/>
                </a:solidFill>
                <a:latin typeface="Times New Roman" panose="02020603050405020304" pitchFamily="18" charset="0"/>
                <a:ea typeface="League Spartan"/>
                <a:cs typeface="Times New Roman" panose="02020603050405020304" pitchFamily="18" charset="0"/>
                <a:sym typeface="League Spartan"/>
              </a:rPr>
              <a:t>  Nam </a:t>
            </a:r>
            <a:r>
              <a:rPr lang="en-US" sz="2800" b="1" dirty="0" err="1">
                <a:solidFill>
                  <a:schemeClr val="bg1"/>
                </a:solidFill>
                <a:latin typeface="Times New Roman" panose="02020603050405020304" pitchFamily="18" charset="0"/>
                <a:ea typeface="League Spartan"/>
                <a:cs typeface="Times New Roman" panose="02020603050405020304" pitchFamily="18" charset="0"/>
                <a:sym typeface="League Spartan"/>
              </a:rPr>
              <a:t>Nậm</a:t>
            </a:r>
            <a:r>
              <a:rPr lang="en-US" sz="2800" b="1" dirty="0">
                <a:solidFill>
                  <a:schemeClr val="bg1"/>
                </a:solidFill>
                <a:latin typeface="Times New Roman" panose="02020603050405020304" pitchFamily="18" charset="0"/>
                <a:ea typeface="League Spartan"/>
                <a:cs typeface="Times New Roman" panose="02020603050405020304" pitchFamily="18" charset="0"/>
                <a:sym typeface="League Spartan"/>
              </a:rPr>
              <a:t>  Xe</a:t>
            </a:r>
          </a:p>
        </p:txBody>
      </p:sp>
      <p:grpSp>
        <p:nvGrpSpPr>
          <p:cNvPr id="8" name="Group 8"/>
          <p:cNvGrpSpPr/>
          <p:nvPr/>
        </p:nvGrpSpPr>
        <p:grpSpPr>
          <a:xfrm>
            <a:off x="165214" y="2670387"/>
            <a:ext cx="4640821" cy="2959913"/>
            <a:chOff x="0" y="0"/>
            <a:chExt cx="3060886" cy="653141"/>
          </a:xfrm>
        </p:grpSpPr>
        <p:sp>
          <p:nvSpPr>
            <p:cNvPr id="9" name="Freeform 9"/>
            <p:cNvSpPr/>
            <p:nvPr/>
          </p:nvSpPr>
          <p:spPr>
            <a:xfrm>
              <a:off x="0" y="0"/>
              <a:ext cx="3060886" cy="653141"/>
            </a:xfrm>
            <a:custGeom>
              <a:avLst/>
              <a:gdLst/>
              <a:ahLst/>
              <a:cxnLst/>
              <a:rect l="l" t="t" r="r" b="b"/>
              <a:pathLst>
                <a:path w="3060886" h="653141">
                  <a:moveTo>
                    <a:pt x="2857686" y="0"/>
                  </a:moveTo>
                  <a:lnTo>
                    <a:pt x="0" y="0"/>
                  </a:lnTo>
                  <a:lnTo>
                    <a:pt x="0" y="653141"/>
                  </a:lnTo>
                  <a:lnTo>
                    <a:pt x="2857686" y="653141"/>
                  </a:lnTo>
                  <a:lnTo>
                    <a:pt x="3060886" y="326570"/>
                  </a:lnTo>
                  <a:lnTo>
                    <a:pt x="2857686" y="0"/>
                  </a:lnTo>
                  <a:close/>
                </a:path>
              </a:pathLst>
            </a:custGeom>
            <a:solidFill>
              <a:srgbClr val="2B485F"/>
            </a:solidFill>
            <a:scene3d>
              <a:camera prst="orthographicFront"/>
              <a:lightRig rig="threePt" dir="t"/>
            </a:scene3d>
            <a:sp3d>
              <a:bevelT/>
            </a:sp3d>
          </p:spPr>
        </p:sp>
        <p:sp>
          <p:nvSpPr>
            <p:cNvPr id="10" name="TextBox 10"/>
            <p:cNvSpPr txBox="1"/>
            <p:nvPr/>
          </p:nvSpPr>
          <p:spPr>
            <a:xfrm>
              <a:off x="0" y="-38100"/>
              <a:ext cx="2946586" cy="691241"/>
            </a:xfrm>
            <a:prstGeom prst="rect">
              <a:avLst/>
            </a:prstGeom>
            <a:scene3d>
              <a:camera prst="orthographicFront"/>
              <a:lightRig rig="threePt" dir="t"/>
            </a:scene3d>
            <a:sp3d>
              <a:bevelT/>
            </a:sp3d>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11" name="TextBox 11"/>
          <p:cNvSpPr txBox="1"/>
          <p:nvPr/>
        </p:nvSpPr>
        <p:spPr>
          <a:xfrm>
            <a:off x="445333" y="3868438"/>
            <a:ext cx="3791038" cy="563809"/>
          </a:xfrm>
          <a:prstGeom prst="rect">
            <a:avLst/>
          </a:prstGeom>
        </p:spPr>
        <p:txBody>
          <a:bodyPr lIns="0" tIns="0" rIns="0" bIns="0" rtlCol="0" anchor="t">
            <a:spAutoFit/>
          </a:bodyPr>
          <a:lstStyle/>
          <a:p>
            <a:pPr algn="ctr">
              <a:lnSpc>
                <a:spcPts val="4759"/>
              </a:lnSpc>
              <a:spcBef>
                <a:spcPct val="0"/>
              </a:spcBef>
            </a:pPr>
            <a:r>
              <a:rPr lang="en-US" sz="2800" b="1" dirty="0" err="1">
                <a:solidFill>
                  <a:srgbClr val="FFFFFF"/>
                </a:solidFill>
                <a:latin typeface="Times New Roman" panose="02020603050405020304" pitchFamily="18" charset="0"/>
                <a:ea typeface="Inter Bold"/>
                <a:cs typeface="Times New Roman" panose="02020603050405020304" pitchFamily="18" charset="0"/>
                <a:sym typeface="Inter Bold"/>
              </a:rPr>
              <a:t>Mẫu</a:t>
            </a:r>
            <a:r>
              <a:rPr lang="en-US" sz="2800" b="1" dirty="0">
                <a:solidFill>
                  <a:srgbClr val="FFFFFF"/>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FFFFFF"/>
                </a:solidFill>
                <a:latin typeface="Times New Roman" panose="02020603050405020304" pitchFamily="18" charset="0"/>
                <a:ea typeface="Inter Bold"/>
                <a:cs typeface="Times New Roman" panose="02020603050405020304" pitchFamily="18" charset="0"/>
                <a:sym typeface="Inter Bold"/>
              </a:rPr>
              <a:t>đầu</a:t>
            </a:r>
            <a:r>
              <a:rPr lang="en-US" sz="2800" b="1" dirty="0">
                <a:solidFill>
                  <a:srgbClr val="FFFFFF"/>
                </a:solidFill>
                <a:latin typeface="Times New Roman" panose="02020603050405020304" pitchFamily="18" charset="0"/>
                <a:ea typeface="Inter Bold"/>
                <a:cs typeface="Times New Roman" panose="02020603050405020304" pitchFamily="18" charset="0"/>
                <a:sym typeface="Inter Bold"/>
              </a:rPr>
              <a:t> [3]</a:t>
            </a:r>
          </a:p>
        </p:txBody>
      </p:sp>
      <p:grpSp>
        <p:nvGrpSpPr>
          <p:cNvPr id="12" name="Group 12"/>
          <p:cNvGrpSpPr/>
          <p:nvPr/>
        </p:nvGrpSpPr>
        <p:grpSpPr>
          <a:xfrm>
            <a:off x="174739" y="6722322"/>
            <a:ext cx="4640821" cy="3001208"/>
            <a:chOff x="0" y="0"/>
            <a:chExt cx="3060886" cy="653141"/>
          </a:xfrm>
        </p:grpSpPr>
        <p:sp>
          <p:nvSpPr>
            <p:cNvPr id="13" name="Freeform 13"/>
            <p:cNvSpPr/>
            <p:nvPr/>
          </p:nvSpPr>
          <p:spPr>
            <a:xfrm>
              <a:off x="0" y="0"/>
              <a:ext cx="3060886" cy="653141"/>
            </a:xfrm>
            <a:custGeom>
              <a:avLst/>
              <a:gdLst/>
              <a:ahLst/>
              <a:cxnLst/>
              <a:rect l="l" t="t" r="r" b="b"/>
              <a:pathLst>
                <a:path w="3060886" h="653141">
                  <a:moveTo>
                    <a:pt x="2857686" y="0"/>
                  </a:moveTo>
                  <a:lnTo>
                    <a:pt x="0" y="0"/>
                  </a:lnTo>
                  <a:lnTo>
                    <a:pt x="0" y="653141"/>
                  </a:lnTo>
                  <a:lnTo>
                    <a:pt x="2857686" y="653141"/>
                  </a:lnTo>
                  <a:lnTo>
                    <a:pt x="3060886" y="326570"/>
                  </a:lnTo>
                  <a:lnTo>
                    <a:pt x="2857686" y="0"/>
                  </a:lnTo>
                  <a:close/>
                </a:path>
              </a:pathLst>
            </a:custGeom>
            <a:solidFill>
              <a:srgbClr val="2B485F"/>
            </a:solidFill>
            <a:scene3d>
              <a:camera prst="orthographicFront"/>
              <a:lightRig rig="threePt" dir="t"/>
            </a:scene3d>
            <a:sp3d>
              <a:bevelT/>
            </a:sp3d>
          </p:spPr>
        </p:sp>
        <p:sp>
          <p:nvSpPr>
            <p:cNvPr id="14" name="TextBox 14"/>
            <p:cNvSpPr txBox="1"/>
            <p:nvPr/>
          </p:nvSpPr>
          <p:spPr>
            <a:xfrm>
              <a:off x="0" y="-38100"/>
              <a:ext cx="2946586" cy="691241"/>
            </a:xfrm>
            <a:prstGeom prst="rect">
              <a:avLst/>
            </a:prstGeom>
            <a:scene3d>
              <a:camera prst="orthographicFront"/>
              <a:lightRig rig="threePt" dir="t"/>
            </a:scene3d>
            <a:sp3d>
              <a:bevelT/>
            </a:sp3d>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15" name="TextBox 15"/>
          <p:cNvSpPr txBox="1"/>
          <p:nvPr/>
        </p:nvSpPr>
        <p:spPr>
          <a:xfrm>
            <a:off x="408262" y="7920375"/>
            <a:ext cx="4224475" cy="563809"/>
          </a:xfrm>
          <a:prstGeom prst="rect">
            <a:avLst/>
          </a:prstGeom>
        </p:spPr>
        <p:txBody>
          <a:bodyPr lIns="0" tIns="0" rIns="0" bIns="0" rtlCol="0" anchor="t">
            <a:spAutoFit/>
          </a:bodyPr>
          <a:lstStyle/>
          <a:p>
            <a:pPr algn="ctr">
              <a:lnSpc>
                <a:spcPts val="4759"/>
              </a:lnSpc>
              <a:spcBef>
                <a:spcPct val="0"/>
              </a:spcBef>
            </a:pPr>
            <a:r>
              <a:rPr lang="en-US" sz="2800" b="1" dirty="0" err="1">
                <a:solidFill>
                  <a:srgbClr val="FFFFFF"/>
                </a:solidFill>
                <a:latin typeface="Times New Roman" panose="02020603050405020304" pitchFamily="18" charset="0"/>
                <a:ea typeface="Inter Bold"/>
                <a:cs typeface="Times New Roman" panose="02020603050405020304" pitchFamily="18" charset="0"/>
                <a:sym typeface="Inter Bold"/>
              </a:rPr>
              <a:t>Công</a:t>
            </a:r>
            <a:r>
              <a:rPr lang="en-US" sz="2800" b="1" dirty="0">
                <a:solidFill>
                  <a:srgbClr val="FFFFFF"/>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FFFFFF"/>
                </a:solidFill>
                <a:latin typeface="Times New Roman" panose="02020603050405020304" pitchFamily="18" charset="0"/>
                <a:ea typeface="Inter Bold"/>
                <a:cs typeface="Times New Roman" panose="02020603050405020304" pitchFamily="18" charset="0"/>
                <a:sym typeface="Inter Bold"/>
              </a:rPr>
              <a:t>nghệ</a:t>
            </a:r>
            <a:r>
              <a:rPr lang="en-US" sz="2800" b="1" dirty="0">
                <a:solidFill>
                  <a:srgbClr val="FFFFFF"/>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FFFFFF"/>
                </a:solidFill>
                <a:latin typeface="Times New Roman" panose="02020603050405020304" pitchFamily="18" charset="0"/>
                <a:ea typeface="Inter Bold"/>
                <a:cs typeface="Times New Roman" panose="02020603050405020304" pitchFamily="18" charset="0"/>
                <a:sym typeface="Inter Bold"/>
              </a:rPr>
              <a:t>tuyển</a:t>
            </a:r>
            <a:endParaRPr lang="en-US" sz="2800" b="1" dirty="0">
              <a:solidFill>
                <a:srgbClr val="FFFFFF"/>
              </a:solidFill>
              <a:latin typeface="Times New Roman" panose="02020603050405020304" pitchFamily="18" charset="0"/>
              <a:ea typeface="Inter Bold"/>
              <a:cs typeface="Times New Roman" panose="02020603050405020304" pitchFamily="18" charset="0"/>
              <a:sym typeface="Inter Bold"/>
            </a:endParaRPr>
          </a:p>
        </p:txBody>
      </p:sp>
      <p:sp>
        <p:nvSpPr>
          <p:cNvPr id="16" name="TextBox 16"/>
          <p:cNvSpPr txBox="1"/>
          <p:nvPr/>
        </p:nvSpPr>
        <p:spPr>
          <a:xfrm>
            <a:off x="4665797" y="2670388"/>
            <a:ext cx="12403003" cy="2959913"/>
          </a:xfrm>
          <a:prstGeom prst="rect">
            <a:avLst/>
          </a:prstGeom>
        </p:spPr>
        <p:txBody>
          <a:bodyPr wrap="square" lIns="0" tIns="0" rIns="0" bIns="0" rtlCol="0" anchor="t">
            <a:spAutoFit/>
          </a:bodyPr>
          <a:lstStyle/>
          <a:p>
            <a:pPr marL="604519" lvl="1" indent="-302260" algn="just">
              <a:lnSpc>
                <a:spcPts val="3919"/>
              </a:lnSpc>
              <a:buFont typeface="Arial"/>
              <a:buChar char="•"/>
            </a:pPr>
            <a:r>
              <a:rPr lang="en-US" sz="2799" dirty="0">
                <a:solidFill>
                  <a:srgbClr val="000000"/>
                </a:solidFill>
                <a:latin typeface="Times New Roman" panose="02020603050405020304" pitchFamily="18" charset="0"/>
                <a:ea typeface="Inter"/>
                <a:cs typeface="Times New Roman" panose="02020603050405020304" pitchFamily="18" charset="0"/>
                <a:sym typeface="Inter"/>
              </a:rPr>
              <a:t>Theo Fong-Sam (2013):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Đất</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hiếm</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ở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dạng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calciocarbonatites</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0,34 - 0.61%, ở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dạng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ferrocarbonatites</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4,32 - 16,3% </a:t>
            </a:r>
          </a:p>
          <a:p>
            <a:pPr marL="604519" lvl="1" indent="-302260" algn="just">
              <a:lnSpc>
                <a:spcPts val="3919"/>
              </a:lnSpc>
              <a:buFont typeface="Arial"/>
              <a:buChar char="•"/>
            </a:pP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Các</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khoáng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vật</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chứa</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đất</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hiếm</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là</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parisite</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Ca(REE)</a:t>
            </a:r>
            <a:r>
              <a:rPr lang="en-US" sz="2799" baseline="-25000" dirty="0">
                <a:solidFill>
                  <a:srgbClr val="000000"/>
                </a:solidFill>
                <a:latin typeface="Times New Roman" panose="02020603050405020304" pitchFamily="18" charset="0"/>
                <a:ea typeface="Inter"/>
                <a:cs typeface="Times New Roman" panose="02020603050405020304" pitchFamily="18" charset="0"/>
                <a:sym typeface="Inter"/>
              </a:rPr>
              <a:t>2</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[CO</a:t>
            </a:r>
            <a:r>
              <a:rPr lang="en-US" sz="2799" baseline="-25000" dirty="0">
                <a:solidFill>
                  <a:srgbClr val="000000"/>
                </a:solidFill>
                <a:latin typeface="Times New Roman" panose="02020603050405020304" pitchFamily="18" charset="0"/>
                <a:ea typeface="Inter"/>
                <a:cs typeface="Times New Roman" panose="02020603050405020304" pitchFamily="18" charset="0"/>
                <a:sym typeface="Inter"/>
              </a:rPr>
              <a:t>3</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a:t>
            </a:r>
            <a:r>
              <a:rPr lang="en-US" sz="2799" baseline="-25000" dirty="0">
                <a:solidFill>
                  <a:srgbClr val="000000"/>
                </a:solidFill>
                <a:latin typeface="Times New Roman" panose="02020603050405020304" pitchFamily="18" charset="0"/>
                <a:ea typeface="Inter"/>
                <a:cs typeface="Times New Roman" panose="02020603050405020304" pitchFamily="18" charset="0"/>
                <a:sym typeface="Inter"/>
              </a:rPr>
              <a:t>3</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(F,OH)</a:t>
            </a:r>
            <a:r>
              <a:rPr lang="en-US" sz="2799" baseline="-25000" dirty="0">
                <a:solidFill>
                  <a:srgbClr val="000000"/>
                </a:solidFill>
                <a:latin typeface="Times New Roman" panose="02020603050405020304" pitchFamily="18" charset="0"/>
                <a:ea typeface="Inter"/>
                <a:cs typeface="Times New Roman" panose="02020603050405020304" pitchFamily="18" charset="0"/>
                <a:sym typeface="Inter"/>
              </a:rPr>
              <a:t>2</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bastnaesite (REE)[CO</a:t>
            </a:r>
            <a:r>
              <a:rPr lang="en-US" sz="2799" baseline="-25000" dirty="0">
                <a:solidFill>
                  <a:srgbClr val="000000"/>
                </a:solidFill>
                <a:latin typeface="Times New Roman" panose="02020603050405020304" pitchFamily="18" charset="0"/>
                <a:ea typeface="Inter"/>
                <a:cs typeface="Times New Roman" panose="02020603050405020304" pitchFamily="18" charset="0"/>
                <a:sym typeface="Inter"/>
              </a:rPr>
              <a:t>3</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](F,OH),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synchysite</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Ca(REE)(CO</a:t>
            </a:r>
            <a:r>
              <a:rPr lang="en-US" sz="2799" baseline="-25000" dirty="0">
                <a:solidFill>
                  <a:srgbClr val="000000"/>
                </a:solidFill>
                <a:latin typeface="Times New Roman" panose="02020603050405020304" pitchFamily="18" charset="0"/>
                <a:ea typeface="Inter"/>
                <a:cs typeface="Times New Roman" panose="02020603050405020304" pitchFamily="18" charset="0"/>
                <a:sym typeface="Inter"/>
              </a:rPr>
              <a:t>3</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a:t>
            </a:r>
            <a:r>
              <a:rPr lang="en-US" sz="2799" baseline="-25000" dirty="0">
                <a:solidFill>
                  <a:srgbClr val="000000"/>
                </a:solidFill>
                <a:latin typeface="Times New Roman" panose="02020603050405020304" pitchFamily="18" charset="0"/>
                <a:ea typeface="Inter"/>
                <a:cs typeface="Times New Roman" panose="02020603050405020304" pitchFamily="18" charset="0"/>
                <a:sym typeface="Inter"/>
              </a:rPr>
              <a:t>2</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(OH,F)</a:t>
            </a:r>
          </a:p>
          <a:p>
            <a:pPr marL="604519" lvl="1" indent="-302260" algn="just">
              <a:lnSpc>
                <a:spcPts val="3919"/>
              </a:lnSpc>
              <a:buFont typeface="Arial"/>
              <a:buChar char="•"/>
            </a:pP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Các</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khoáng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vật</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đi</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kèm</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baryte celestine, calcite, biotite, and magnetite...</a:t>
            </a:r>
          </a:p>
          <a:p>
            <a:pPr marL="604519" lvl="1" indent="-302260" algn="just">
              <a:lnSpc>
                <a:spcPts val="3919"/>
              </a:lnSpc>
              <a:buFont typeface="Arial"/>
              <a:buChar char="•"/>
            </a:pP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Mẫu</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đầu</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có</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hàm</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lượng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7-10% REO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và</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xâm</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nhiễm</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mịn</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với</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các</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khoáng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vật</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đi</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kèm</a:t>
            </a:r>
            <a:endParaRPr lang="en-US" sz="2799" dirty="0">
              <a:solidFill>
                <a:srgbClr val="000000"/>
              </a:solidFill>
              <a:latin typeface="Times New Roman" panose="02020603050405020304" pitchFamily="18" charset="0"/>
              <a:ea typeface="Inter"/>
              <a:cs typeface="Times New Roman" panose="02020603050405020304" pitchFamily="18" charset="0"/>
              <a:sym typeface="Inter"/>
            </a:endParaRPr>
          </a:p>
        </p:txBody>
      </p:sp>
      <p:sp>
        <p:nvSpPr>
          <p:cNvPr id="17" name="TextBox 17"/>
          <p:cNvSpPr txBox="1"/>
          <p:nvPr/>
        </p:nvSpPr>
        <p:spPr>
          <a:xfrm>
            <a:off x="4644047" y="6722324"/>
            <a:ext cx="12424753" cy="2959913"/>
          </a:xfrm>
          <a:prstGeom prst="rect">
            <a:avLst/>
          </a:prstGeom>
        </p:spPr>
        <p:txBody>
          <a:bodyPr wrap="square" lIns="0" tIns="0" rIns="0" bIns="0" rtlCol="0" anchor="t">
            <a:spAutoFit/>
          </a:bodyPr>
          <a:lstStyle/>
          <a:p>
            <a:pPr marL="604519" lvl="1" indent="-302260" algn="just">
              <a:lnSpc>
                <a:spcPts val="3919"/>
              </a:lnSpc>
              <a:buFont typeface="Arial"/>
              <a:buChar char="•"/>
            </a:pP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Mountrin</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Pass's circuit: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nổi</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trực</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tiếp</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với</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các</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hóa</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chất</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sodium,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NaF</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dextrin, liquid glass.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kết</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quả</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thu</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được</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quặng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tinh</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với</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hàm</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lượng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30-35% REO ở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thực</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thu</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80-85%.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Quặng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tinh</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Barit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cũng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được</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thu</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hồi</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song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hàm</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lượng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REO ở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đây</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vẫn</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cao</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(7%) [4-5].</a:t>
            </a:r>
          </a:p>
          <a:p>
            <a:pPr marL="604519" lvl="1" indent="-302260" algn="just">
              <a:lnSpc>
                <a:spcPts val="3919"/>
              </a:lnSpc>
              <a:buFont typeface="Arial"/>
              <a:buChar char="•"/>
            </a:pPr>
            <a:r>
              <a:rPr lang="en-US" sz="2799" dirty="0">
                <a:solidFill>
                  <a:srgbClr val="000000"/>
                </a:solidFill>
                <a:latin typeface="Times New Roman" panose="02020603050405020304" pitchFamily="18" charset="0"/>
                <a:ea typeface="Inter"/>
                <a:cs typeface="Times New Roman" panose="02020603050405020304" pitchFamily="18" charset="0"/>
                <a:sym typeface="Inter"/>
              </a:rPr>
              <a:t>Robert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Möckel</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nổi</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với</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các</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vong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chính</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vét</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nghiền</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+ 3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vòng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tinh</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+ 1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tuyển</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vét</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quặng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tinh</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1.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Hàm</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lượng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REO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đạt</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40% [6].</a:t>
            </a:r>
          </a:p>
        </p:txBody>
      </p:sp>
      <p:sp>
        <p:nvSpPr>
          <p:cNvPr id="18" name="Freeform 18"/>
          <p:cNvSpPr/>
          <p:nvPr/>
        </p:nvSpPr>
        <p:spPr>
          <a:xfrm rot="5400000">
            <a:off x="18060017" y="1141544"/>
            <a:ext cx="455966" cy="1203911"/>
          </a:xfrm>
          <a:custGeom>
            <a:avLst/>
            <a:gdLst/>
            <a:ahLst/>
            <a:cxnLst/>
            <a:rect l="l" t="t" r="r" b="b"/>
            <a:pathLst>
              <a:path w="455966" h="1203911">
                <a:moveTo>
                  <a:pt x="0" y="0"/>
                </a:moveTo>
                <a:lnTo>
                  <a:pt x="455966" y="0"/>
                </a:lnTo>
                <a:lnTo>
                  <a:pt x="455966" y="1203910"/>
                </a:lnTo>
                <a:lnTo>
                  <a:pt x="0" y="1203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19" name="Picture 18" descr="Logo&#10;&#10;Description automatically generated">
            <a:extLst>
              <a:ext uri="{FF2B5EF4-FFF2-40B4-BE49-F238E27FC236}">
                <a16:creationId xmlns:a16="http://schemas.microsoft.com/office/drawing/2014/main" id="{E19462F2-6A77-4A6C-AF87-73DA13A481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52432" y="6850"/>
            <a:ext cx="1635568" cy="163556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43217"/>
            <a:ext cx="9667936" cy="9068090"/>
          </a:xfrm>
          <a:custGeom>
            <a:avLst/>
            <a:gdLst/>
            <a:ahLst/>
            <a:cxnLst/>
            <a:rect l="l" t="t" r="r" b="b"/>
            <a:pathLst>
              <a:path w="9667936" h="9068090">
                <a:moveTo>
                  <a:pt x="0" y="0"/>
                </a:moveTo>
                <a:lnTo>
                  <a:pt x="9667936" y="0"/>
                </a:lnTo>
                <a:lnTo>
                  <a:pt x="9667936" y="9068090"/>
                </a:lnTo>
                <a:lnTo>
                  <a:pt x="0" y="9068090"/>
                </a:lnTo>
                <a:lnTo>
                  <a:pt x="0" y="0"/>
                </a:lnTo>
                <a:close/>
              </a:path>
            </a:pathLst>
          </a:custGeom>
          <a:blipFill>
            <a:blip r:embed="rId2"/>
            <a:stretch>
              <a:fillRect t="-9866" b="-79670"/>
            </a:stretch>
          </a:blipFill>
          <a:scene3d>
            <a:camera prst="orthographicFront"/>
            <a:lightRig rig="threePt" dir="t"/>
          </a:scene3d>
          <a:sp3d>
            <a:bevelT/>
          </a:sp3d>
        </p:spPr>
      </p:sp>
      <p:sp>
        <p:nvSpPr>
          <p:cNvPr id="3" name="TextBox 3"/>
          <p:cNvSpPr txBox="1"/>
          <p:nvPr/>
        </p:nvSpPr>
        <p:spPr>
          <a:xfrm>
            <a:off x="10179549" y="536248"/>
            <a:ext cx="4337003" cy="563809"/>
          </a:xfrm>
          <a:prstGeom prst="rect">
            <a:avLst/>
          </a:prstGeom>
        </p:spPr>
        <p:txBody>
          <a:bodyPr lIns="0" tIns="0" rIns="0" bIns="0" rtlCol="0" anchor="t">
            <a:spAutoFit/>
          </a:bodyPr>
          <a:lstStyle/>
          <a:p>
            <a:pPr algn="l">
              <a:lnSpc>
                <a:spcPts val="4759"/>
              </a:lnSpc>
              <a:spcBef>
                <a:spcPct val="0"/>
              </a:spcBef>
            </a:pPr>
            <a:r>
              <a:rPr lang="en-US" sz="3399" b="1" dirty="0" err="1">
                <a:solidFill>
                  <a:srgbClr val="000000"/>
                </a:solidFill>
                <a:latin typeface="Times New Roman" panose="02020603050405020304" pitchFamily="18" charset="0"/>
                <a:ea typeface="Inter Bold"/>
                <a:cs typeface="Times New Roman" panose="02020603050405020304" pitchFamily="18" charset="0"/>
                <a:sym typeface="Inter Bold"/>
              </a:rPr>
              <a:t>Vật</a:t>
            </a:r>
            <a:r>
              <a:rPr lang="en-US" sz="3399"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399" b="1" dirty="0" err="1">
                <a:solidFill>
                  <a:srgbClr val="000000"/>
                </a:solidFill>
                <a:latin typeface="Times New Roman" panose="02020603050405020304" pitchFamily="18" charset="0"/>
                <a:ea typeface="Inter Bold"/>
                <a:cs typeface="Times New Roman" panose="02020603050405020304" pitchFamily="18" charset="0"/>
                <a:sym typeface="Inter Bold"/>
              </a:rPr>
              <a:t>liệu</a:t>
            </a:r>
            <a:r>
              <a:rPr lang="en-US" sz="3399"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399" b="1" dirty="0" err="1">
                <a:solidFill>
                  <a:srgbClr val="000000"/>
                </a:solidFill>
                <a:latin typeface="Times New Roman" panose="02020603050405020304" pitchFamily="18" charset="0"/>
                <a:ea typeface="Inter Bold"/>
                <a:cs typeface="Times New Roman" panose="02020603050405020304" pitchFamily="18" charset="0"/>
                <a:sym typeface="Inter Bold"/>
              </a:rPr>
              <a:t>đầu</a:t>
            </a:r>
            <a:r>
              <a:rPr lang="en-US" sz="3399" b="1" dirty="0">
                <a:solidFill>
                  <a:srgbClr val="000000"/>
                </a:solidFill>
                <a:latin typeface="Times New Roman" panose="02020603050405020304" pitchFamily="18" charset="0"/>
                <a:ea typeface="Inter Bold"/>
                <a:cs typeface="Times New Roman" panose="02020603050405020304" pitchFamily="18" charset="0"/>
                <a:sym typeface="Inter Bold"/>
              </a:rPr>
              <a:t> [7]</a:t>
            </a:r>
          </a:p>
        </p:txBody>
      </p:sp>
      <p:sp>
        <p:nvSpPr>
          <p:cNvPr id="4" name="TextBox 4"/>
          <p:cNvSpPr txBox="1"/>
          <p:nvPr/>
        </p:nvSpPr>
        <p:spPr>
          <a:xfrm>
            <a:off x="9667936" y="1488113"/>
            <a:ext cx="8436302" cy="3960187"/>
          </a:xfrm>
          <a:prstGeom prst="rect">
            <a:avLst/>
          </a:prstGeom>
        </p:spPr>
        <p:txBody>
          <a:bodyPr lIns="0" tIns="0" rIns="0" bIns="0" rtlCol="0" anchor="t">
            <a:spAutoFit/>
          </a:bodyPr>
          <a:lstStyle/>
          <a:p>
            <a:pPr marL="604519" lvl="1" indent="-302260" algn="just">
              <a:lnSpc>
                <a:spcPts val="3919"/>
              </a:lnSpc>
              <a:buFont typeface="Arial"/>
              <a:buChar char="•"/>
            </a:pP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Trữ</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lượng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28.000 T REO</a:t>
            </a:r>
          </a:p>
          <a:p>
            <a:pPr marL="604519" lvl="1" indent="-302260" algn="just">
              <a:lnSpc>
                <a:spcPts val="3919"/>
              </a:lnSpc>
              <a:buFont typeface="Arial"/>
              <a:buChar char="•"/>
            </a:pP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Khoáng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vật</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chính</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Xenotim</a:t>
            </a:r>
            <a:endParaRPr lang="en-US" sz="2799" dirty="0">
              <a:solidFill>
                <a:srgbClr val="000000"/>
              </a:solidFill>
              <a:latin typeface="Times New Roman" panose="02020603050405020304" pitchFamily="18" charset="0"/>
              <a:ea typeface="Inter"/>
              <a:cs typeface="Times New Roman" panose="02020603050405020304" pitchFamily="18" charset="0"/>
              <a:sym typeface="Inter"/>
            </a:endParaRPr>
          </a:p>
          <a:p>
            <a:pPr marL="604519" lvl="1" indent="-302260" algn="just">
              <a:lnSpc>
                <a:spcPts val="3919"/>
              </a:lnSpc>
              <a:buFont typeface="Arial"/>
              <a:buChar char="•"/>
            </a:pP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Khoáng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vật</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chứa</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sắt</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gơtit</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(18 - 20%)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và</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manhetit</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(24- 26%),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các</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khoáng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vật</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khác</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thạch</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anh</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41-43%, kaolinite +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clorite</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3-5%,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fenspat</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2-4%, talc 1-3%, ...</a:t>
            </a:r>
          </a:p>
          <a:p>
            <a:pPr marL="604519" lvl="1" indent="-302260" algn="just">
              <a:lnSpc>
                <a:spcPts val="3919"/>
              </a:lnSpc>
              <a:buFont typeface="Arial"/>
              <a:buChar char="•"/>
            </a:pP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Quặng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có</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hàm</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lượng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trung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bình</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 1,2% REO, ~ 33% Fe, ~ 40% SiO</a:t>
            </a:r>
            <a:r>
              <a:rPr lang="en-US" sz="2799" baseline="-25000" dirty="0">
                <a:solidFill>
                  <a:srgbClr val="000000"/>
                </a:solidFill>
                <a:latin typeface="Times New Roman" panose="02020603050405020304" pitchFamily="18" charset="0"/>
                <a:ea typeface="Inter"/>
                <a:cs typeface="Times New Roman" panose="02020603050405020304" pitchFamily="18" charset="0"/>
                <a:sym typeface="Inter"/>
              </a:rPr>
              <a:t>2</a:t>
            </a:r>
          </a:p>
          <a:p>
            <a:pPr marL="604519" lvl="1" indent="-302260" algn="just">
              <a:lnSpc>
                <a:spcPts val="3919"/>
              </a:lnSpc>
              <a:buFont typeface="Arial"/>
              <a:buChar char="•"/>
            </a:pP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Quặng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tinh</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có</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thực</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thu</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40%,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quặng</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a:t>
            </a:r>
            <a:r>
              <a:rPr lang="en-US" sz="2799" dirty="0" err="1">
                <a:solidFill>
                  <a:srgbClr val="000000"/>
                </a:solidFill>
                <a:latin typeface="Times New Roman" panose="02020603050405020304" pitchFamily="18" charset="0"/>
                <a:ea typeface="Inter"/>
                <a:cs typeface="Times New Roman" panose="02020603050405020304" pitchFamily="18" charset="0"/>
                <a:sym typeface="Inter"/>
              </a:rPr>
              <a:t>đuôi</a:t>
            </a:r>
            <a:r>
              <a:rPr lang="en-US" sz="2799" dirty="0">
                <a:solidFill>
                  <a:srgbClr val="000000"/>
                </a:solidFill>
                <a:latin typeface="Times New Roman" panose="02020603050405020304" pitchFamily="18" charset="0"/>
                <a:ea typeface="Inter"/>
                <a:cs typeface="Times New Roman" panose="02020603050405020304" pitchFamily="18" charset="0"/>
                <a:sym typeface="Inter"/>
              </a:rPr>
              <a:t> 0,7% REO </a:t>
            </a:r>
          </a:p>
        </p:txBody>
      </p:sp>
      <p:sp>
        <p:nvSpPr>
          <p:cNvPr id="5" name="TextBox 5"/>
          <p:cNvSpPr txBox="1"/>
          <p:nvPr/>
        </p:nvSpPr>
        <p:spPr>
          <a:xfrm>
            <a:off x="10179549" y="6077585"/>
            <a:ext cx="4337003" cy="563809"/>
          </a:xfrm>
          <a:prstGeom prst="rect">
            <a:avLst/>
          </a:prstGeom>
        </p:spPr>
        <p:txBody>
          <a:bodyPr lIns="0" tIns="0" rIns="0" bIns="0" rtlCol="0" anchor="t">
            <a:spAutoFit/>
          </a:bodyPr>
          <a:lstStyle/>
          <a:p>
            <a:pPr algn="l">
              <a:lnSpc>
                <a:spcPts val="4759"/>
              </a:lnSpc>
              <a:spcBef>
                <a:spcPct val="0"/>
              </a:spcBef>
            </a:pPr>
            <a:r>
              <a:rPr lang="en-US" sz="3399" b="1" dirty="0" err="1">
                <a:solidFill>
                  <a:srgbClr val="000000"/>
                </a:solidFill>
                <a:latin typeface="Times New Roman" panose="02020603050405020304" pitchFamily="18" charset="0"/>
                <a:ea typeface="Inter Bold"/>
                <a:cs typeface="Times New Roman" panose="02020603050405020304" pitchFamily="18" charset="0"/>
                <a:sym typeface="Inter Bold"/>
              </a:rPr>
              <a:t>Công</a:t>
            </a:r>
            <a:r>
              <a:rPr lang="en-US" sz="3399"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399" b="1" dirty="0" err="1">
                <a:solidFill>
                  <a:srgbClr val="000000"/>
                </a:solidFill>
                <a:latin typeface="Times New Roman" panose="02020603050405020304" pitchFamily="18" charset="0"/>
                <a:ea typeface="Inter Bold"/>
                <a:cs typeface="Times New Roman" panose="02020603050405020304" pitchFamily="18" charset="0"/>
                <a:sym typeface="Inter Bold"/>
              </a:rPr>
              <a:t>nghệ</a:t>
            </a:r>
            <a:r>
              <a:rPr lang="en-US" sz="3399" b="1" dirty="0">
                <a:solidFill>
                  <a:srgbClr val="000000"/>
                </a:solidFill>
                <a:latin typeface="Times New Roman" panose="02020603050405020304" pitchFamily="18" charset="0"/>
                <a:ea typeface="Inter Bold"/>
                <a:cs typeface="Times New Roman" panose="02020603050405020304" pitchFamily="18" charset="0"/>
                <a:sym typeface="Inter Bold"/>
              </a:rPr>
              <a:t> </a:t>
            </a:r>
            <a:r>
              <a:rPr lang="en-US" sz="3399" b="1" dirty="0" err="1">
                <a:solidFill>
                  <a:srgbClr val="000000"/>
                </a:solidFill>
                <a:latin typeface="Times New Roman" panose="02020603050405020304" pitchFamily="18" charset="0"/>
                <a:ea typeface="Inter Bold"/>
                <a:cs typeface="Times New Roman" panose="02020603050405020304" pitchFamily="18" charset="0"/>
                <a:sym typeface="Inter Bold"/>
              </a:rPr>
              <a:t>tuyển</a:t>
            </a:r>
            <a:r>
              <a:rPr lang="en-US" sz="3399" b="1" dirty="0">
                <a:solidFill>
                  <a:srgbClr val="000000"/>
                </a:solidFill>
                <a:latin typeface="Times New Roman" panose="02020603050405020304" pitchFamily="18" charset="0"/>
                <a:ea typeface="Inter Bold"/>
                <a:cs typeface="Times New Roman" panose="02020603050405020304" pitchFamily="18" charset="0"/>
                <a:sym typeface="Inter Bold"/>
              </a:rPr>
              <a:t> [8]</a:t>
            </a:r>
          </a:p>
        </p:txBody>
      </p:sp>
      <p:sp>
        <p:nvSpPr>
          <p:cNvPr id="6" name="TextBox 6"/>
          <p:cNvSpPr txBox="1"/>
          <p:nvPr/>
        </p:nvSpPr>
        <p:spPr>
          <a:xfrm>
            <a:off x="9667936" y="6966050"/>
            <a:ext cx="8436302" cy="2967355"/>
          </a:xfrm>
          <a:prstGeom prst="rect">
            <a:avLst/>
          </a:prstGeom>
        </p:spPr>
        <p:txBody>
          <a:bodyPr lIns="0" tIns="0" rIns="0" bIns="0" rtlCol="0" anchor="t">
            <a:spAutoFit/>
          </a:bodyPr>
          <a:lstStyle/>
          <a:p>
            <a:pPr marL="604519" lvl="1" indent="-302260" algn="just">
              <a:lnSpc>
                <a:spcPts val="3919"/>
              </a:lnSpc>
              <a:buFont typeface="Arial"/>
              <a:buChar char="•"/>
            </a:pPr>
            <a:r>
              <a:rPr lang="en-US" sz="2799">
                <a:solidFill>
                  <a:srgbClr val="000000"/>
                </a:solidFill>
                <a:latin typeface="Times New Roman" panose="02020603050405020304" pitchFamily="18" charset="0"/>
                <a:ea typeface="Inter"/>
                <a:cs typeface="Times New Roman" panose="02020603050405020304" pitchFamily="18" charset="0"/>
                <a:sym typeface="Inter"/>
              </a:rPr>
              <a:t>Tuyển trọng lực: rửa quặng và phân cấp. </a:t>
            </a:r>
          </a:p>
          <a:p>
            <a:pPr marL="604519" lvl="1" indent="-302260" algn="just">
              <a:lnSpc>
                <a:spcPts val="3919"/>
              </a:lnSpc>
              <a:buFont typeface="Arial"/>
              <a:buChar char="•"/>
            </a:pPr>
            <a:r>
              <a:rPr lang="en-US" sz="2799">
                <a:solidFill>
                  <a:srgbClr val="000000"/>
                </a:solidFill>
                <a:latin typeface="Times New Roman" panose="02020603050405020304" pitchFamily="18" charset="0"/>
                <a:ea typeface="Inter"/>
                <a:cs typeface="Times New Roman" panose="02020603050405020304" pitchFamily="18" charset="0"/>
                <a:sym typeface="Inter"/>
              </a:rPr>
              <a:t>Tuyển từ để thu hồi quặng tinh sắt. </a:t>
            </a:r>
          </a:p>
          <a:p>
            <a:pPr marL="604519" lvl="1" indent="-302260" algn="just">
              <a:lnSpc>
                <a:spcPts val="3919"/>
              </a:lnSpc>
              <a:buFont typeface="Arial"/>
              <a:buChar char="•"/>
            </a:pPr>
            <a:r>
              <a:rPr lang="en-US" sz="2799">
                <a:solidFill>
                  <a:srgbClr val="000000"/>
                </a:solidFill>
                <a:latin typeface="Times New Roman" panose="02020603050405020304" pitchFamily="18" charset="0"/>
                <a:ea typeface="Inter"/>
                <a:cs typeface="Times New Roman" panose="02020603050405020304" pitchFamily="18" charset="0"/>
                <a:sym typeface="Inter"/>
              </a:rPr>
              <a:t>Tuyển nổi thu hồi quặng tinh đất hiếm với các thuốc tuyển soda (pH = 9); thủy tinh lỏng, lignin, tinh bột ngô là thuốc đè chìm; Berol và dầu diesel là thuốc tập hợp.</a:t>
            </a:r>
          </a:p>
        </p:txBody>
      </p:sp>
      <p:sp>
        <p:nvSpPr>
          <p:cNvPr id="7" name="AutoShape 7"/>
          <p:cNvSpPr/>
          <p:nvPr/>
        </p:nvSpPr>
        <p:spPr>
          <a:xfrm>
            <a:off x="10197780" y="1197600"/>
            <a:ext cx="1947107" cy="0"/>
          </a:xfrm>
          <a:prstGeom prst="line">
            <a:avLst/>
          </a:prstGeom>
          <a:ln w="142875" cap="flat">
            <a:solidFill>
              <a:srgbClr val="2B485F"/>
            </a:solidFill>
            <a:prstDash val="solid"/>
            <a:headEnd type="none" w="sm" len="sm"/>
            <a:tailEnd type="none" w="sm" len="sm"/>
          </a:ln>
        </p:spPr>
      </p:sp>
      <p:sp>
        <p:nvSpPr>
          <p:cNvPr id="8" name="AutoShape 8"/>
          <p:cNvSpPr/>
          <p:nvPr/>
        </p:nvSpPr>
        <p:spPr>
          <a:xfrm>
            <a:off x="10179549" y="6748145"/>
            <a:ext cx="3477166" cy="0"/>
          </a:xfrm>
          <a:prstGeom prst="line">
            <a:avLst/>
          </a:prstGeom>
          <a:ln w="142875" cap="flat">
            <a:solidFill>
              <a:srgbClr val="2B485F"/>
            </a:solidFill>
            <a:prstDash val="solid"/>
            <a:headEnd type="none" w="sm" len="sm"/>
            <a:tailEnd type="none" w="sm" len="sm"/>
          </a:ln>
        </p:spPr>
      </p:sp>
      <p:pic>
        <p:nvPicPr>
          <p:cNvPr id="9" name="Picture 8" descr="Logo&#10;&#10;Description automatically generated">
            <a:extLst>
              <a:ext uri="{FF2B5EF4-FFF2-40B4-BE49-F238E27FC236}">
                <a16:creationId xmlns:a16="http://schemas.microsoft.com/office/drawing/2014/main" id="{2D3E6D50-7229-460C-B6CF-64304F7F1C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52432" y="6850"/>
            <a:ext cx="1635568" cy="1635568"/>
          </a:xfrm>
          <a:prstGeom prst="rect">
            <a:avLst/>
          </a:prstGeom>
        </p:spPr>
      </p:pic>
      <p:sp>
        <p:nvSpPr>
          <p:cNvPr id="10" name="TextBox 9">
            <a:extLst>
              <a:ext uri="{FF2B5EF4-FFF2-40B4-BE49-F238E27FC236}">
                <a16:creationId xmlns:a16="http://schemas.microsoft.com/office/drawing/2014/main" id="{7B533FC0-96E1-4EB7-BF0E-C60198B6B52B}"/>
              </a:ext>
            </a:extLst>
          </p:cNvPr>
          <p:cNvSpPr txBox="1"/>
          <p:nvPr/>
        </p:nvSpPr>
        <p:spPr>
          <a:xfrm>
            <a:off x="7073462" y="420093"/>
            <a:ext cx="685800"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[10]</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5149</TotalTime>
  <Words>3139</Words>
  <Application>Microsoft Office PowerPoint</Application>
  <PresentationFormat>Custom</PresentationFormat>
  <Paragraphs>422</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Times New Roman</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Trường Đại học Mỏ - Địa chất</dc:title>
  <dc:creator>DELL</dc:creator>
  <cp:lastModifiedBy>Pham Thanh Hai</cp:lastModifiedBy>
  <cp:revision>12</cp:revision>
  <dcterms:created xsi:type="dcterms:W3CDTF">2006-08-16T00:00:00Z</dcterms:created>
  <dcterms:modified xsi:type="dcterms:W3CDTF">2025-06-22T22:32:21Z</dcterms:modified>
  <dc:identifier>DAGqkSYkiX0</dc:identifier>
</cp:coreProperties>
</file>