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notesMasterIdLst>
    <p:notesMasterId r:id="rId35"/>
  </p:notesMasterIdLst>
  <p:sldIdLst>
    <p:sldId id="257" r:id="rId2"/>
    <p:sldId id="264" r:id="rId3"/>
    <p:sldId id="265" r:id="rId4"/>
    <p:sldId id="286" r:id="rId5"/>
    <p:sldId id="267" r:id="rId6"/>
    <p:sldId id="269" r:id="rId7"/>
    <p:sldId id="270" r:id="rId8"/>
    <p:sldId id="287"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2" r:id="rId22"/>
    <p:sldId id="303" r:id="rId23"/>
    <p:sldId id="304" r:id="rId24"/>
    <p:sldId id="301" r:id="rId25"/>
    <p:sldId id="306" r:id="rId26"/>
    <p:sldId id="305" r:id="rId27"/>
    <p:sldId id="307" r:id="rId28"/>
    <p:sldId id="308" r:id="rId29"/>
    <p:sldId id="309" r:id="rId30"/>
    <p:sldId id="310" r:id="rId31"/>
    <p:sldId id="311" r:id="rId32"/>
    <p:sldId id="312"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Kiểu Sán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Kiểu Trung bình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07" autoAdjust="0"/>
  </p:normalViewPr>
  <p:slideViewPr>
    <p:cSldViewPr>
      <p:cViewPr varScale="1">
        <p:scale>
          <a:sx n="78" d="100"/>
          <a:sy n="78" d="100"/>
        </p:scale>
        <p:origin x="159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D1B06-C407-42FB-9C65-03E773C216BF}"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1AD6590D-2B2F-43AA-97A5-61D8EDFD7220}">
      <dgm:prSet phldrT="[Text]" custT="1"/>
      <dgm:spPr>
        <a:solidFill>
          <a:srgbClr val="00B0F0"/>
        </a:solidFill>
      </dgm:spPr>
      <dgm:t>
        <a:bodyPr/>
        <a:lstStyle/>
        <a:p>
          <a:r>
            <a:rPr lang="en-US" sz="2800" b="1" dirty="0">
              <a:solidFill>
                <a:schemeClr val="bg1"/>
              </a:solidFill>
              <a:latin typeface="Times New Roman" panose="02020603050405020304" pitchFamily="18" charset="0"/>
              <a:cs typeface="Times New Roman" panose="02020603050405020304" pitchFamily="18" charset="0"/>
            </a:rPr>
            <a:t>1. </a:t>
          </a:r>
          <a:r>
            <a:rPr lang="en-US" sz="2800" b="1" dirty="0" err="1">
              <a:solidFill>
                <a:schemeClr val="bg1"/>
              </a:solidFill>
              <a:latin typeface="Times New Roman" panose="02020603050405020304" pitchFamily="18" charset="0"/>
              <a:cs typeface="Times New Roman" panose="02020603050405020304" pitchFamily="18" charset="0"/>
            </a:rPr>
            <a:t>Tính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cứu</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D2D41151-DC85-4C12-872E-D420FB3A6B43}" type="parTrans" cxnId="{DE55B1C0-7C4D-476C-B124-3B9343DFA76E}">
      <dgm:prSet/>
      <dgm:spPr/>
      <dgm:t>
        <a:bodyPr/>
        <a:lstStyle/>
        <a:p>
          <a:endParaRPr lang="en-US" sz="2800">
            <a:solidFill>
              <a:schemeClr val="bg1"/>
            </a:solidFill>
          </a:endParaRPr>
        </a:p>
      </dgm:t>
    </dgm:pt>
    <dgm:pt modelId="{11A28219-324E-4B35-AA01-EA57C3038D56}" type="sibTrans" cxnId="{DE55B1C0-7C4D-476C-B124-3B9343DFA76E}">
      <dgm:prSet/>
      <dgm:spPr>
        <a:solidFill>
          <a:srgbClr val="00B0F0"/>
        </a:solidFill>
      </dgm:spPr>
      <dgm:t>
        <a:bodyPr/>
        <a:lstStyle/>
        <a:p>
          <a:endParaRPr lang="en-US" sz="2800">
            <a:solidFill>
              <a:schemeClr val="bg1"/>
            </a:solidFill>
          </a:endParaRPr>
        </a:p>
      </dgm:t>
    </dgm:pt>
    <dgm:pt modelId="{DDEA7961-61D8-4F4E-949B-3E9CEED968F3}">
      <dgm:prSet phldrT="[Text]" custT="1"/>
      <dgm:spPr>
        <a:solidFill>
          <a:srgbClr val="00B0F0"/>
        </a:solidFill>
      </dgm:spPr>
      <dgm:t>
        <a:bodyPr/>
        <a:lstStyle/>
        <a:p>
          <a:r>
            <a:rPr lang="en-US" sz="2800" dirty="0">
              <a:solidFill>
                <a:schemeClr val="bg1"/>
              </a:solidFill>
              <a:latin typeface="Time nes New Roman"/>
              <a:cs typeface="Times New Roman" panose="02020603050405020304" pitchFamily="18" charset="0"/>
            </a:rPr>
            <a:t>2. </a:t>
          </a:r>
          <a:r>
            <a:rPr lang="fr-FR" sz="2800" b="1" dirty="0" err="1">
              <a:latin typeface="Time nes New Roman"/>
            </a:rPr>
            <a:t>Phương</a:t>
          </a:r>
          <a:r>
            <a:rPr lang="fr-FR" sz="2800" b="1" dirty="0">
              <a:latin typeface="Time nes New Roman"/>
            </a:rPr>
            <a:t> </a:t>
          </a:r>
          <a:r>
            <a:rPr lang="fr-FR" sz="2800" b="1" dirty="0" err="1">
              <a:latin typeface="Time nes New Roman"/>
            </a:rPr>
            <a:t>pháp</a:t>
          </a:r>
          <a:r>
            <a:rPr lang="fr-FR" sz="2800" b="1" dirty="0">
              <a:latin typeface="Time nes New Roman"/>
            </a:rPr>
            <a:t> </a:t>
          </a:r>
          <a:r>
            <a:rPr lang="fr-FR" sz="2800" b="1" dirty="0" err="1">
              <a:latin typeface="Time nes New Roman"/>
            </a:rPr>
            <a:t>nghiên</a:t>
          </a:r>
          <a:r>
            <a:rPr lang="fr-FR" sz="2800" b="1" dirty="0">
              <a:latin typeface="Time nes New Roman"/>
            </a:rPr>
            <a:t> </a:t>
          </a:r>
          <a:r>
            <a:rPr lang="fr-FR" sz="2800" b="1" dirty="0" err="1">
              <a:latin typeface="Time nes New Roman"/>
            </a:rPr>
            <a:t>cứu</a:t>
          </a:r>
          <a:endParaRPr lang="en-US" sz="2800" dirty="0">
            <a:solidFill>
              <a:schemeClr val="bg1"/>
            </a:solidFill>
            <a:latin typeface="Time nes New Roman"/>
            <a:cs typeface="Times New Roman" panose="02020603050405020304" pitchFamily="18" charset="0"/>
          </a:endParaRPr>
        </a:p>
      </dgm:t>
    </dgm:pt>
    <dgm:pt modelId="{3DD45C92-601C-4471-8DCB-71DA7F70787A}" type="parTrans" cxnId="{E6822056-EA83-4CA9-9F2F-73CFD7D83D29}">
      <dgm:prSet/>
      <dgm:spPr/>
      <dgm:t>
        <a:bodyPr/>
        <a:lstStyle/>
        <a:p>
          <a:endParaRPr lang="en-US" sz="2800">
            <a:solidFill>
              <a:schemeClr val="bg1"/>
            </a:solidFill>
          </a:endParaRPr>
        </a:p>
      </dgm:t>
    </dgm:pt>
    <dgm:pt modelId="{1FE0730F-D213-48E0-823F-7D2AF6FC86FF}" type="sibTrans" cxnId="{E6822056-EA83-4CA9-9F2F-73CFD7D83D29}">
      <dgm:prSet/>
      <dgm:spPr/>
      <dgm:t>
        <a:bodyPr/>
        <a:lstStyle/>
        <a:p>
          <a:endParaRPr lang="en-US" sz="2800">
            <a:solidFill>
              <a:schemeClr val="bg1"/>
            </a:solidFill>
          </a:endParaRPr>
        </a:p>
      </dgm:t>
    </dgm:pt>
    <dgm:pt modelId="{CA1542B5-9E94-4B78-AF36-E99E671825B5}">
      <dgm:prSet phldrT="[Text]" custT="1"/>
      <dgm:spPr>
        <a:solidFill>
          <a:srgbClr val="00B0F0"/>
        </a:solidFill>
      </dgm:spPr>
      <dgm:t>
        <a:bodyPr/>
        <a:lstStyle/>
        <a:p>
          <a:r>
            <a:rPr lang="en-US" sz="2800" b="1" dirty="0">
              <a:solidFill>
                <a:schemeClr val="bg1"/>
              </a:solidFill>
              <a:latin typeface="Times New Roman" panose="02020603050405020304" pitchFamily="18" charset="0"/>
              <a:cs typeface="Times New Roman" panose="02020603050405020304" pitchFamily="18" charset="0"/>
            </a:rPr>
            <a:t>4. </a:t>
          </a:r>
          <a:r>
            <a:rPr lang="en-US" sz="2800" b="1" dirty="0" err="1">
              <a:solidFill>
                <a:schemeClr val="bg1"/>
              </a:solidFill>
              <a:latin typeface="Times New Roman" panose="02020603050405020304" pitchFamily="18" charset="0"/>
              <a:cs typeface="Times New Roman" panose="02020603050405020304" pitchFamily="18" charset="0"/>
            </a:rPr>
            <a:t>Kết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luận</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A709A4D6-BE38-4B09-A0E7-D428756084DA}" type="parTrans" cxnId="{D7EB3F9B-09CA-4FDE-A041-69F6FDB93370}">
      <dgm:prSet/>
      <dgm:spPr/>
      <dgm:t>
        <a:bodyPr/>
        <a:lstStyle/>
        <a:p>
          <a:endParaRPr lang="en-US" sz="2800">
            <a:solidFill>
              <a:schemeClr val="bg1"/>
            </a:solidFill>
          </a:endParaRPr>
        </a:p>
      </dgm:t>
    </dgm:pt>
    <dgm:pt modelId="{A593557B-0843-40CF-B13F-6FC402E0D61A}" type="sibTrans" cxnId="{D7EB3F9B-09CA-4FDE-A041-69F6FDB93370}">
      <dgm:prSet/>
      <dgm:spPr/>
      <dgm:t>
        <a:bodyPr/>
        <a:lstStyle/>
        <a:p>
          <a:endParaRPr lang="en-US" sz="2800">
            <a:solidFill>
              <a:schemeClr val="bg1"/>
            </a:solidFill>
          </a:endParaRPr>
        </a:p>
      </dgm:t>
    </dgm:pt>
    <dgm:pt modelId="{C069EA96-8868-4546-9B92-BC8CEA9F4BDD}">
      <dgm:prSe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3. </a:t>
          </a:r>
          <a:r>
            <a:rPr lang="fr-FR" sz="2800" b="1" dirty="0" err="1">
              <a:latin typeface="Time nes New Roman"/>
            </a:rPr>
            <a:t>Kết</a:t>
          </a:r>
          <a:r>
            <a:rPr lang="fr-FR" sz="2800" b="1" dirty="0">
              <a:latin typeface="Time nes New Roman"/>
            </a:rPr>
            <a:t> </a:t>
          </a:r>
          <a:r>
            <a:rPr lang="fr-FR" sz="2800" b="1" dirty="0" err="1">
              <a:latin typeface="Time nes New Roman"/>
            </a:rPr>
            <a:t>quả</a:t>
          </a:r>
          <a:r>
            <a:rPr lang="fr-FR" sz="2800" b="1" dirty="0">
              <a:latin typeface="Time nes New Roman"/>
            </a:rPr>
            <a:t> </a:t>
          </a:r>
          <a:r>
            <a:rPr lang="fr-FR" sz="2800" b="1" dirty="0" err="1">
              <a:latin typeface="Time nes New Roman"/>
            </a:rPr>
            <a:t>và</a:t>
          </a:r>
          <a:r>
            <a:rPr lang="fr-FR" sz="2800" b="1" dirty="0">
              <a:latin typeface="Time nes New Roman"/>
            </a:rPr>
            <a:t> </a:t>
          </a:r>
          <a:r>
            <a:rPr lang="fr-FR" sz="2800" b="1" dirty="0" err="1">
              <a:latin typeface="Time nes New Roman"/>
            </a:rPr>
            <a:t>thảo</a:t>
          </a:r>
          <a:r>
            <a:rPr lang="fr-FR" sz="2800" b="1" dirty="0">
              <a:latin typeface="Time nes New Roman"/>
            </a:rPr>
            <a:t> </a:t>
          </a:r>
          <a:r>
            <a:rPr lang="fr-FR" sz="2800" b="1" dirty="0" err="1">
              <a:latin typeface="Time nes New Roman"/>
            </a:rPr>
            <a:t>luận</a:t>
          </a:r>
          <a:r>
            <a:rPr lang="en-US" sz="2800" dirty="0">
              <a:solidFill>
                <a:schemeClr val="bg1"/>
              </a:solidFill>
              <a:latin typeface="Time nes New Roman"/>
              <a:cs typeface="Times New Roman" panose="02020603050405020304" pitchFamily="18" charset="0"/>
            </a:rPr>
            <a:t> </a:t>
          </a:r>
        </a:p>
      </dgm:t>
    </dgm:pt>
    <dgm:pt modelId="{4B14FF7D-352A-4436-836B-B725D5B60B34}" type="parTrans" cxnId="{C6B451BF-3C27-4055-88E8-13E88EEAADA8}">
      <dgm:prSet/>
      <dgm:spPr/>
      <dgm:t>
        <a:bodyPr/>
        <a:lstStyle/>
        <a:p>
          <a:endParaRPr lang="en-US" sz="2800">
            <a:solidFill>
              <a:schemeClr val="bg1"/>
            </a:solidFill>
          </a:endParaRPr>
        </a:p>
      </dgm:t>
    </dgm:pt>
    <dgm:pt modelId="{25ACEAF8-ACF8-4247-A6C5-9BFB578C0B15}" type="sibTrans" cxnId="{C6B451BF-3C27-4055-88E8-13E88EEAADA8}">
      <dgm:prSet/>
      <dgm:spPr/>
      <dgm:t>
        <a:bodyPr/>
        <a:lstStyle/>
        <a:p>
          <a:endParaRPr lang="en-US" sz="2800">
            <a:solidFill>
              <a:schemeClr val="bg1"/>
            </a:solidFill>
          </a:endParaRPr>
        </a:p>
      </dgm:t>
    </dgm:pt>
    <dgm:pt modelId="{924FF91D-BFAC-47B9-A16A-86C1DF7BE857}" type="pres">
      <dgm:prSet presAssocID="{EEED1B06-C407-42FB-9C65-03E773C216BF}" presName="Name0" presStyleCnt="0">
        <dgm:presLayoutVars>
          <dgm:chMax val="7"/>
          <dgm:chPref val="7"/>
          <dgm:dir/>
        </dgm:presLayoutVars>
      </dgm:prSet>
      <dgm:spPr/>
    </dgm:pt>
    <dgm:pt modelId="{A02E2C77-0CC0-47A7-AEAD-0C6E6B0297F5}" type="pres">
      <dgm:prSet presAssocID="{EEED1B06-C407-42FB-9C65-03E773C216BF}" presName="Name1" presStyleCnt="0"/>
      <dgm:spPr/>
    </dgm:pt>
    <dgm:pt modelId="{E72E3156-0DE8-4E31-AB5F-059D7ACD17A8}" type="pres">
      <dgm:prSet presAssocID="{EEED1B06-C407-42FB-9C65-03E773C216BF}" presName="cycle" presStyleCnt="0"/>
      <dgm:spPr/>
    </dgm:pt>
    <dgm:pt modelId="{34695C90-9E33-43B4-A2D9-00596B1AF04B}" type="pres">
      <dgm:prSet presAssocID="{EEED1B06-C407-42FB-9C65-03E773C216BF}" presName="srcNode" presStyleLbl="node1" presStyleIdx="0" presStyleCnt="4"/>
      <dgm:spPr/>
    </dgm:pt>
    <dgm:pt modelId="{CB5545A4-1D12-49A0-8D72-4CFBC5887F1E}" type="pres">
      <dgm:prSet presAssocID="{EEED1B06-C407-42FB-9C65-03E773C216BF}" presName="conn" presStyleLbl="parChTrans1D2" presStyleIdx="0" presStyleCnt="1"/>
      <dgm:spPr/>
    </dgm:pt>
    <dgm:pt modelId="{99E372CD-7936-4A43-B3C3-016EAF37577D}" type="pres">
      <dgm:prSet presAssocID="{EEED1B06-C407-42FB-9C65-03E773C216BF}" presName="extraNode" presStyleLbl="node1" presStyleIdx="0" presStyleCnt="4"/>
      <dgm:spPr/>
    </dgm:pt>
    <dgm:pt modelId="{CB98DA8F-3851-49BC-B7CD-1080C7976CA0}" type="pres">
      <dgm:prSet presAssocID="{EEED1B06-C407-42FB-9C65-03E773C216BF}" presName="dstNode" presStyleLbl="node1" presStyleIdx="0" presStyleCnt="4"/>
      <dgm:spPr/>
    </dgm:pt>
    <dgm:pt modelId="{557C28B0-CA04-40FA-9CE4-B5BC463DB5A2}" type="pres">
      <dgm:prSet presAssocID="{1AD6590D-2B2F-43AA-97A5-61D8EDFD7220}" presName="text_1" presStyleLbl="node1" presStyleIdx="0" presStyleCnt="4" custScaleX="96540" custScaleY="112073" custLinFactNeighborX="-838" custLinFactNeighborY="9087">
        <dgm:presLayoutVars>
          <dgm:bulletEnabled val="1"/>
        </dgm:presLayoutVars>
      </dgm:prSet>
      <dgm:spPr/>
    </dgm:pt>
    <dgm:pt modelId="{347D4B1C-A9CB-47FD-ADD9-DF1CE99CF082}" type="pres">
      <dgm:prSet presAssocID="{1AD6590D-2B2F-43AA-97A5-61D8EDFD7220}" presName="accent_1" presStyleCnt="0"/>
      <dgm:spPr/>
    </dgm:pt>
    <dgm:pt modelId="{03536A3E-E181-4040-931B-A537F3EE6EBD}" type="pres">
      <dgm:prSet presAssocID="{1AD6590D-2B2F-43AA-97A5-61D8EDFD7220}" presName="accentRepeatNode" presStyleLbl="solidFgAcc1" presStyleIdx="0" presStyleCnt="4" custLinFactNeighborX="-22761" custLinFactNeighborY="10109"/>
      <dgm:spPr>
        <a:solidFill>
          <a:schemeClr val="bg1"/>
        </a:solidFill>
        <a:ln>
          <a:solidFill>
            <a:schemeClr val="tx2">
              <a:lumMod val="60000"/>
              <a:lumOff val="40000"/>
            </a:schemeClr>
          </a:solidFill>
        </a:ln>
      </dgm:spPr>
    </dgm:pt>
    <dgm:pt modelId="{8FDC8EFE-8696-4F08-9979-EA113A609601}" type="pres">
      <dgm:prSet presAssocID="{DDEA7961-61D8-4F4E-949B-3E9CEED968F3}" presName="text_2" presStyleLbl="node1" presStyleIdx="1" presStyleCnt="4" custScaleX="97899" custScaleY="153019" custLinFactNeighborX="-2506" custLinFactNeighborY="4934">
        <dgm:presLayoutVars>
          <dgm:bulletEnabled val="1"/>
        </dgm:presLayoutVars>
      </dgm:prSet>
      <dgm:spPr/>
    </dgm:pt>
    <dgm:pt modelId="{562341ED-D8E4-4168-8468-02C19477A0D3}" type="pres">
      <dgm:prSet presAssocID="{DDEA7961-61D8-4F4E-949B-3E9CEED968F3}" presName="accent_2" presStyleCnt="0"/>
      <dgm:spPr/>
    </dgm:pt>
    <dgm:pt modelId="{153983CB-4A14-4042-91BE-E2A8B0BCC65F}" type="pres">
      <dgm:prSet presAssocID="{DDEA7961-61D8-4F4E-949B-3E9CEED968F3}" presName="accentRepeatNode" presStyleLbl="solidFgAcc1" presStyleIdx="1" presStyleCnt="4" custScaleX="103371" custScaleY="95420" custLinFactNeighborX="-26393" custLinFactNeighborY="8272"/>
      <dgm:spPr>
        <a:solidFill>
          <a:schemeClr val="bg1"/>
        </a:solidFill>
        <a:ln>
          <a:solidFill>
            <a:schemeClr val="tx2">
              <a:lumMod val="60000"/>
              <a:lumOff val="40000"/>
            </a:schemeClr>
          </a:solidFill>
        </a:ln>
      </dgm:spPr>
    </dgm:pt>
    <dgm:pt modelId="{6CCCE7B3-B8F6-45E8-8690-7254F36DFE77}" type="pres">
      <dgm:prSet presAssocID="{C069EA96-8868-4546-9B92-BC8CEA9F4BDD}" presName="text_3" presStyleLbl="node1" presStyleIdx="2" presStyleCnt="4" custScaleX="97054" custScaleY="138582" custLinFactNeighborX="-2573" custLinFactNeighborY="8000">
        <dgm:presLayoutVars>
          <dgm:bulletEnabled val="1"/>
        </dgm:presLayoutVars>
      </dgm:prSet>
      <dgm:spPr/>
    </dgm:pt>
    <dgm:pt modelId="{0F507F6A-BB05-451B-BEE1-66D9FB6BE9ED}" type="pres">
      <dgm:prSet presAssocID="{C069EA96-8868-4546-9B92-BC8CEA9F4BDD}" presName="accent_3" presStyleCnt="0"/>
      <dgm:spPr/>
    </dgm:pt>
    <dgm:pt modelId="{46581734-F508-40A5-8A05-96E05A9CFE5D}" type="pres">
      <dgm:prSet presAssocID="{C069EA96-8868-4546-9B92-BC8CEA9F4BDD}" presName="accentRepeatNode" presStyleLbl="solidFgAcc1" presStyleIdx="2" presStyleCnt="4" custLinFactNeighborX="-33701" custLinFactNeighborY="4300"/>
      <dgm:spPr>
        <a:solidFill>
          <a:schemeClr val="bg1"/>
        </a:solidFill>
        <a:ln>
          <a:solidFill>
            <a:schemeClr val="tx2">
              <a:lumMod val="60000"/>
              <a:lumOff val="40000"/>
            </a:schemeClr>
          </a:solidFill>
        </a:ln>
      </dgm:spPr>
    </dgm:pt>
    <dgm:pt modelId="{02628AC6-BE04-4CEE-B7F5-0DC1D3D9D82B}" type="pres">
      <dgm:prSet presAssocID="{CA1542B5-9E94-4B78-AF36-E99E671825B5}" presName="text_4" presStyleLbl="node1" presStyleIdx="3" presStyleCnt="4" custScaleX="95586" custScaleY="138581" custLinFactNeighborX="-2662" custLinFactNeighborY="3848">
        <dgm:presLayoutVars>
          <dgm:bulletEnabled val="1"/>
        </dgm:presLayoutVars>
      </dgm:prSet>
      <dgm:spPr/>
    </dgm:pt>
    <dgm:pt modelId="{F47B3152-66F1-438E-A696-9E64806ED9B4}" type="pres">
      <dgm:prSet presAssocID="{CA1542B5-9E94-4B78-AF36-E99E671825B5}" presName="accent_4" presStyleCnt="0"/>
      <dgm:spPr/>
    </dgm:pt>
    <dgm:pt modelId="{20FE6B95-13D8-4EA1-8D9F-5DF461094645}" type="pres">
      <dgm:prSet presAssocID="{CA1542B5-9E94-4B78-AF36-E99E671825B5}" presName="accentRepeatNode" presStyleLbl="solidFgAcc1" presStyleIdx="3" presStyleCnt="4" custLinFactNeighborX="-12950" custLinFactNeighborY="2475"/>
      <dgm:spPr>
        <a:solidFill>
          <a:schemeClr val="bg1"/>
        </a:solidFill>
        <a:ln>
          <a:solidFill>
            <a:schemeClr val="tx2">
              <a:lumMod val="60000"/>
              <a:lumOff val="40000"/>
            </a:schemeClr>
          </a:solidFill>
        </a:ln>
      </dgm:spPr>
    </dgm:pt>
  </dgm:ptLst>
  <dgm:cxnLst>
    <dgm:cxn modelId="{14C92D00-DD55-4415-8673-F128127B0D5E}" type="presOf" srcId="{EEED1B06-C407-42FB-9C65-03E773C216BF}" destId="{924FF91D-BFAC-47B9-A16A-86C1DF7BE857}" srcOrd="0" destOrd="0" presId="urn:microsoft.com/office/officeart/2008/layout/VerticalCurvedList"/>
    <dgm:cxn modelId="{04809648-7712-4367-8678-A9F9555D61D1}" type="presOf" srcId="{C069EA96-8868-4546-9B92-BC8CEA9F4BDD}" destId="{6CCCE7B3-B8F6-45E8-8690-7254F36DFE77}" srcOrd="0" destOrd="0" presId="urn:microsoft.com/office/officeart/2008/layout/VerticalCurvedList"/>
    <dgm:cxn modelId="{E6822056-EA83-4CA9-9F2F-73CFD7D83D29}" srcId="{EEED1B06-C407-42FB-9C65-03E773C216BF}" destId="{DDEA7961-61D8-4F4E-949B-3E9CEED968F3}" srcOrd="1" destOrd="0" parTransId="{3DD45C92-601C-4471-8DCB-71DA7F70787A}" sibTransId="{1FE0730F-D213-48E0-823F-7D2AF6FC86FF}"/>
    <dgm:cxn modelId="{F97A2C5A-25CA-4598-A05C-E989F753B760}" type="presOf" srcId="{11A28219-324E-4B35-AA01-EA57C3038D56}" destId="{CB5545A4-1D12-49A0-8D72-4CFBC5887F1E}" srcOrd="0" destOrd="0" presId="urn:microsoft.com/office/officeart/2008/layout/VerticalCurvedList"/>
    <dgm:cxn modelId="{314CF596-B708-4194-8D0C-D2A95070202B}" type="presOf" srcId="{DDEA7961-61D8-4F4E-949B-3E9CEED968F3}" destId="{8FDC8EFE-8696-4F08-9979-EA113A609601}" srcOrd="0" destOrd="0" presId="urn:microsoft.com/office/officeart/2008/layout/VerticalCurvedList"/>
    <dgm:cxn modelId="{AA5E209A-6963-40FE-8CF0-375E24A3FCC5}" type="presOf" srcId="{1AD6590D-2B2F-43AA-97A5-61D8EDFD7220}" destId="{557C28B0-CA04-40FA-9CE4-B5BC463DB5A2}" srcOrd="0" destOrd="0" presId="urn:microsoft.com/office/officeart/2008/layout/VerticalCurvedList"/>
    <dgm:cxn modelId="{D7EB3F9B-09CA-4FDE-A041-69F6FDB93370}" srcId="{EEED1B06-C407-42FB-9C65-03E773C216BF}" destId="{CA1542B5-9E94-4B78-AF36-E99E671825B5}" srcOrd="3" destOrd="0" parTransId="{A709A4D6-BE38-4B09-A0E7-D428756084DA}" sibTransId="{A593557B-0843-40CF-B13F-6FC402E0D61A}"/>
    <dgm:cxn modelId="{59E265A0-9781-4D1E-9F18-540C21DBCB4B}" type="presOf" srcId="{CA1542B5-9E94-4B78-AF36-E99E671825B5}" destId="{02628AC6-BE04-4CEE-B7F5-0DC1D3D9D82B}" srcOrd="0" destOrd="0" presId="urn:microsoft.com/office/officeart/2008/layout/VerticalCurvedList"/>
    <dgm:cxn modelId="{C6B451BF-3C27-4055-88E8-13E88EEAADA8}" srcId="{EEED1B06-C407-42FB-9C65-03E773C216BF}" destId="{C069EA96-8868-4546-9B92-BC8CEA9F4BDD}" srcOrd="2" destOrd="0" parTransId="{4B14FF7D-352A-4436-836B-B725D5B60B34}" sibTransId="{25ACEAF8-ACF8-4247-A6C5-9BFB578C0B15}"/>
    <dgm:cxn modelId="{DE55B1C0-7C4D-476C-B124-3B9343DFA76E}" srcId="{EEED1B06-C407-42FB-9C65-03E773C216BF}" destId="{1AD6590D-2B2F-43AA-97A5-61D8EDFD7220}" srcOrd="0" destOrd="0" parTransId="{D2D41151-DC85-4C12-872E-D420FB3A6B43}" sibTransId="{11A28219-324E-4B35-AA01-EA57C3038D56}"/>
    <dgm:cxn modelId="{C107D952-07DE-42E9-9788-69F0D86B265F}" type="presParOf" srcId="{924FF91D-BFAC-47B9-A16A-86C1DF7BE857}" destId="{A02E2C77-0CC0-47A7-AEAD-0C6E6B0297F5}" srcOrd="0" destOrd="0" presId="urn:microsoft.com/office/officeart/2008/layout/VerticalCurvedList"/>
    <dgm:cxn modelId="{D2F8F46A-BEA5-495D-8B2E-FAFB4BDB8096}" type="presParOf" srcId="{A02E2C77-0CC0-47A7-AEAD-0C6E6B0297F5}" destId="{E72E3156-0DE8-4E31-AB5F-059D7ACD17A8}" srcOrd="0" destOrd="0" presId="urn:microsoft.com/office/officeart/2008/layout/VerticalCurvedList"/>
    <dgm:cxn modelId="{8E76758A-43CB-4EF6-85BE-6989706A57F0}" type="presParOf" srcId="{E72E3156-0DE8-4E31-AB5F-059D7ACD17A8}" destId="{34695C90-9E33-43B4-A2D9-00596B1AF04B}" srcOrd="0" destOrd="0" presId="urn:microsoft.com/office/officeart/2008/layout/VerticalCurvedList"/>
    <dgm:cxn modelId="{3C751BFD-1584-4E24-BE68-291AC9CF7128}" type="presParOf" srcId="{E72E3156-0DE8-4E31-AB5F-059D7ACD17A8}" destId="{CB5545A4-1D12-49A0-8D72-4CFBC5887F1E}" srcOrd="1" destOrd="0" presId="urn:microsoft.com/office/officeart/2008/layout/VerticalCurvedList"/>
    <dgm:cxn modelId="{8BF4015A-4BB6-45A6-A7B9-FA8C65679352}" type="presParOf" srcId="{E72E3156-0DE8-4E31-AB5F-059D7ACD17A8}" destId="{99E372CD-7936-4A43-B3C3-016EAF37577D}" srcOrd="2" destOrd="0" presId="urn:microsoft.com/office/officeart/2008/layout/VerticalCurvedList"/>
    <dgm:cxn modelId="{958CD5EA-0A2F-4853-B260-E32F59765022}" type="presParOf" srcId="{E72E3156-0DE8-4E31-AB5F-059D7ACD17A8}" destId="{CB98DA8F-3851-49BC-B7CD-1080C7976CA0}" srcOrd="3" destOrd="0" presId="urn:microsoft.com/office/officeart/2008/layout/VerticalCurvedList"/>
    <dgm:cxn modelId="{D6BF822E-89B8-4C36-B9BD-1E9845CA0543}" type="presParOf" srcId="{A02E2C77-0CC0-47A7-AEAD-0C6E6B0297F5}" destId="{557C28B0-CA04-40FA-9CE4-B5BC463DB5A2}" srcOrd="1" destOrd="0" presId="urn:microsoft.com/office/officeart/2008/layout/VerticalCurvedList"/>
    <dgm:cxn modelId="{656E5033-B689-4497-9828-B128B32D20EE}" type="presParOf" srcId="{A02E2C77-0CC0-47A7-AEAD-0C6E6B0297F5}" destId="{347D4B1C-A9CB-47FD-ADD9-DF1CE99CF082}" srcOrd="2" destOrd="0" presId="urn:microsoft.com/office/officeart/2008/layout/VerticalCurvedList"/>
    <dgm:cxn modelId="{341A99FE-D579-4A14-B55D-F4B9AFD82674}" type="presParOf" srcId="{347D4B1C-A9CB-47FD-ADD9-DF1CE99CF082}" destId="{03536A3E-E181-4040-931B-A537F3EE6EBD}" srcOrd="0" destOrd="0" presId="urn:microsoft.com/office/officeart/2008/layout/VerticalCurvedList"/>
    <dgm:cxn modelId="{78CDC285-A119-4447-80C5-0E4BC337E64C}" type="presParOf" srcId="{A02E2C77-0CC0-47A7-AEAD-0C6E6B0297F5}" destId="{8FDC8EFE-8696-4F08-9979-EA113A609601}" srcOrd="3" destOrd="0" presId="urn:microsoft.com/office/officeart/2008/layout/VerticalCurvedList"/>
    <dgm:cxn modelId="{B9318362-1683-43BA-9C5A-FBB4313D790E}" type="presParOf" srcId="{A02E2C77-0CC0-47A7-AEAD-0C6E6B0297F5}" destId="{562341ED-D8E4-4168-8468-02C19477A0D3}" srcOrd="4" destOrd="0" presId="urn:microsoft.com/office/officeart/2008/layout/VerticalCurvedList"/>
    <dgm:cxn modelId="{446844DB-A892-4E71-BFDD-CFC8CFF75D97}" type="presParOf" srcId="{562341ED-D8E4-4168-8468-02C19477A0D3}" destId="{153983CB-4A14-4042-91BE-E2A8B0BCC65F}" srcOrd="0" destOrd="0" presId="urn:microsoft.com/office/officeart/2008/layout/VerticalCurvedList"/>
    <dgm:cxn modelId="{1BF3F0A2-1F41-4DBC-B009-09EB977AE32C}" type="presParOf" srcId="{A02E2C77-0CC0-47A7-AEAD-0C6E6B0297F5}" destId="{6CCCE7B3-B8F6-45E8-8690-7254F36DFE77}" srcOrd="5" destOrd="0" presId="urn:microsoft.com/office/officeart/2008/layout/VerticalCurvedList"/>
    <dgm:cxn modelId="{82D53D3E-4183-4190-9682-81345FAFDCF7}" type="presParOf" srcId="{A02E2C77-0CC0-47A7-AEAD-0C6E6B0297F5}" destId="{0F507F6A-BB05-451B-BEE1-66D9FB6BE9ED}" srcOrd="6" destOrd="0" presId="urn:microsoft.com/office/officeart/2008/layout/VerticalCurvedList"/>
    <dgm:cxn modelId="{DADFEEED-1BCC-482F-B32D-59DE0E49D49A}" type="presParOf" srcId="{0F507F6A-BB05-451B-BEE1-66D9FB6BE9ED}" destId="{46581734-F508-40A5-8A05-96E05A9CFE5D}" srcOrd="0" destOrd="0" presId="urn:microsoft.com/office/officeart/2008/layout/VerticalCurvedList"/>
    <dgm:cxn modelId="{84BC46C1-AFEB-48CD-A6DF-CB5287679DC1}" type="presParOf" srcId="{A02E2C77-0CC0-47A7-AEAD-0C6E6B0297F5}" destId="{02628AC6-BE04-4CEE-B7F5-0DC1D3D9D82B}" srcOrd="7" destOrd="0" presId="urn:microsoft.com/office/officeart/2008/layout/VerticalCurvedList"/>
    <dgm:cxn modelId="{FC3C01D7-23C0-4B2A-8B9C-315DDFE8C757}" type="presParOf" srcId="{A02E2C77-0CC0-47A7-AEAD-0C6E6B0297F5}" destId="{F47B3152-66F1-438E-A696-9E64806ED9B4}" srcOrd="8" destOrd="0" presId="urn:microsoft.com/office/officeart/2008/layout/VerticalCurvedList"/>
    <dgm:cxn modelId="{926DF4C5-EB9E-431D-8F79-93FEE948C472}" type="presParOf" srcId="{F47B3152-66F1-438E-A696-9E64806ED9B4}" destId="{20FE6B95-13D8-4EA1-8D9F-5DF4610946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45A4-1D12-49A0-8D72-4CFBC5887F1E}">
      <dsp:nvSpPr>
        <dsp:cNvPr id="0" name=""/>
        <dsp:cNvSpPr/>
      </dsp:nvSpPr>
      <dsp:spPr>
        <a:xfrm>
          <a:off x="-5990386" y="-922847"/>
          <a:ext cx="7179696" cy="7179696"/>
        </a:xfrm>
        <a:prstGeom prst="blockArc">
          <a:avLst>
            <a:gd name="adj1" fmla="val 18900000"/>
            <a:gd name="adj2" fmla="val 2700000"/>
            <a:gd name="adj3" fmla="val 301"/>
          </a:avLst>
        </a:prstGeom>
        <a:solidFill>
          <a:srgbClr val="00B0F0"/>
        </a:solid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C28B0-CA04-40FA-9CE4-B5BC463DB5A2}">
      <dsp:nvSpPr>
        <dsp:cNvPr id="0" name=""/>
        <dsp:cNvSpPr/>
      </dsp:nvSpPr>
      <dsp:spPr>
        <a:xfrm>
          <a:off x="715403" y="435109"/>
          <a:ext cx="7953977" cy="91965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33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1. </a:t>
          </a:r>
          <a:r>
            <a:rPr lang="en-US" sz="2800" b="1" kern="1200" dirty="0" err="1">
              <a:solidFill>
                <a:schemeClr val="bg1"/>
              </a:solidFill>
              <a:latin typeface="Times New Roman" panose="02020603050405020304" pitchFamily="18" charset="0"/>
              <a:cs typeface="Times New Roman" panose="02020603050405020304" pitchFamily="18" charset="0"/>
            </a:rPr>
            <a:t>Tính</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cần</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thiết</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của</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việc</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nghiên</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cứu</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715403" y="435109"/>
        <a:ext cx="7953977" cy="919651"/>
      </dsp:txXfrm>
    </dsp:sp>
    <dsp:sp modelId="{03536A3E-E181-4040-931B-A537F3EE6EBD}">
      <dsp:nvSpPr>
        <dsp:cNvPr id="0" name=""/>
        <dsp:cNvSpPr/>
      </dsp:nvSpPr>
      <dsp:spPr>
        <a:xfrm>
          <a:off x="0" y="411195"/>
          <a:ext cx="1025728" cy="1025728"/>
        </a:xfrm>
        <a:prstGeom prst="ellipse">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FDC8EFE-8696-4F08-9979-EA113A609601}">
      <dsp:nvSpPr>
        <dsp:cNvPr id="0" name=""/>
        <dsp:cNvSpPr/>
      </dsp:nvSpPr>
      <dsp:spPr>
        <a:xfrm>
          <a:off x="999297" y="1464120"/>
          <a:ext cx="7605371" cy="125564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33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 nes New Roman"/>
              <a:cs typeface="Times New Roman" panose="02020603050405020304" pitchFamily="18" charset="0"/>
            </a:rPr>
            <a:t>2. </a:t>
          </a:r>
          <a:r>
            <a:rPr lang="fr-FR" sz="2800" b="1" kern="1200" dirty="0" err="1">
              <a:latin typeface="Time nes New Roman"/>
            </a:rPr>
            <a:t>Phương</a:t>
          </a:r>
          <a:r>
            <a:rPr lang="fr-FR" sz="2800" b="1" kern="1200" dirty="0">
              <a:latin typeface="Time nes New Roman"/>
            </a:rPr>
            <a:t> </a:t>
          </a:r>
          <a:r>
            <a:rPr lang="fr-FR" sz="2800" b="1" kern="1200" dirty="0" err="1">
              <a:latin typeface="Time nes New Roman"/>
            </a:rPr>
            <a:t>pháp</a:t>
          </a:r>
          <a:r>
            <a:rPr lang="fr-FR" sz="2800" b="1" kern="1200" dirty="0">
              <a:latin typeface="Time nes New Roman"/>
            </a:rPr>
            <a:t> </a:t>
          </a:r>
          <a:r>
            <a:rPr lang="fr-FR" sz="2800" b="1" kern="1200" dirty="0" err="1">
              <a:latin typeface="Time nes New Roman"/>
            </a:rPr>
            <a:t>nghiên</a:t>
          </a:r>
          <a:r>
            <a:rPr lang="fr-FR" sz="2800" b="1" kern="1200" dirty="0">
              <a:latin typeface="Time nes New Roman"/>
            </a:rPr>
            <a:t> </a:t>
          </a:r>
          <a:r>
            <a:rPr lang="fr-FR" sz="2800" b="1" kern="1200" dirty="0" err="1">
              <a:latin typeface="Time nes New Roman"/>
            </a:rPr>
            <a:t>cứu</a:t>
          </a:r>
          <a:endParaRPr lang="en-US" sz="2800" kern="1200" dirty="0">
            <a:solidFill>
              <a:schemeClr val="bg1"/>
            </a:solidFill>
            <a:latin typeface="Time nes New Roman"/>
            <a:cs typeface="Times New Roman" panose="02020603050405020304" pitchFamily="18" charset="0"/>
          </a:endParaRPr>
        </a:p>
      </dsp:txBody>
      <dsp:txXfrm>
        <a:off x="999297" y="1464120"/>
        <a:ext cx="7605371" cy="1255647"/>
      </dsp:txXfrm>
    </dsp:sp>
    <dsp:sp modelId="{153983CB-4A14-4042-91BE-E2A8B0BCC65F}">
      <dsp:nvSpPr>
        <dsp:cNvPr id="0" name=""/>
        <dsp:cNvSpPr/>
      </dsp:nvSpPr>
      <dsp:spPr>
        <a:xfrm>
          <a:off x="311496" y="1646929"/>
          <a:ext cx="1060305" cy="978749"/>
        </a:xfrm>
        <a:prstGeom prst="ellipse">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CCCE7B3-B8F6-45E8-8690-7254F36DFE77}">
      <dsp:nvSpPr>
        <dsp:cNvPr id="0" name=""/>
        <dsp:cNvSpPr/>
      </dsp:nvSpPr>
      <dsp:spPr>
        <a:xfrm>
          <a:off x="1026915" y="2779600"/>
          <a:ext cx="7539727" cy="113717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33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3. </a:t>
          </a:r>
          <a:r>
            <a:rPr lang="fr-FR" sz="2800" b="1" kern="1200" dirty="0" err="1">
              <a:latin typeface="Time nes New Roman"/>
            </a:rPr>
            <a:t>Kết</a:t>
          </a:r>
          <a:r>
            <a:rPr lang="fr-FR" sz="2800" b="1" kern="1200" dirty="0">
              <a:latin typeface="Time nes New Roman"/>
            </a:rPr>
            <a:t> </a:t>
          </a:r>
          <a:r>
            <a:rPr lang="fr-FR" sz="2800" b="1" kern="1200" dirty="0" err="1">
              <a:latin typeface="Time nes New Roman"/>
            </a:rPr>
            <a:t>quả</a:t>
          </a:r>
          <a:r>
            <a:rPr lang="fr-FR" sz="2800" b="1" kern="1200" dirty="0">
              <a:latin typeface="Time nes New Roman"/>
            </a:rPr>
            <a:t> </a:t>
          </a:r>
          <a:r>
            <a:rPr lang="fr-FR" sz="2800" b="1" kern="1200" dirty="0" err="1">
              <a:latin typeface="Time nes New Roman"/>
            </a:rPr>
            <a:t>và</a:t>
          </a:r>
          <a:r>
            <a:rPr lang="fr-FR" sz="2800" b="1" kern="1200" dirty="0">
              <a:latin typeface="Time nes New Roman"/>
            </a:rPr>
            <a:t> </a:t>
          </a:r>
          <a:r>
            <a:rPr lang="fr-FR" sz="2800" b="1" kern="1200" dirty="0" err="1">
              <a:latin typeface="Time nes New Roman"/>
            </a:rPr>
            <a:t>thảo</a:t>
          </a:r>
          <a:r>
            <a:rPr lang="fr-FR" sz="2800" b="1" kern="1200" dirty="0">
              <a:latin typeface="Time nes New Roman"/>
            </a:rPr>
            <a:t> </a:t>
          </a:r>
          <a:r>
            <a:rPr lang="fr-FR" sz="2800" b="1" kern="1200" dirty="0" err="1">
              <a:latin typeface="Time nes New Roman"/>
            </a:rPr>
            <a:t>luận</a:t>
          </a:r>
          <a:r>
            <a:rPr lang="en-US" sz="2800" kern="1200" dirty="0">
              <a:solidFill>
                <a:schemeClr val="bg1"/>
              </a:solidFill>
              <a:latin typeface="Time nes New Roman"/>
              <a:cs typeface="Times New Roman" panose="02020603050405020304" pitchFamily="18" charset="0"/>
            </a:rPr>
            <a:t> </a:t>
          </a:r>
        </a:p>
      </dsp:txBody>
      <dsp:txXfrm>
        <a:off x="1026915" y="2779600"/>
        <a:ext cx="7539727" cy="1137179"/>
      </dsp:txXfrm>
    </dsp:sp>
    <dsp:sp modelId="{46581734-F508-40A5-8A05-96E05A9CFE5D}">
      <dsp:nvSpPr>
        <dsp:cNvPr id="0" name=""/>
        <dsp:cNvSpPr/>
      </dsp:nvSpPr>
      <dsp:spPr>
        <a:xfrm>
          <a:off x="253824" y="2813785"/>
          <a:ext cx="1025728" cy="1025728"/>
        </a:xfrm>
        <a:prstGeom prst="ellipse">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2628AC6-BE04-4CEE-B7F5-0DC1D3D9D82B}">
      <dsp:nvSpPr>
        <dsp:cNvPr id="0" name=""/>
        <dsp:cNvSpPr/>
      </dsp:nvSpPr>
      <dsp:spPr>
        <a:xfrm>
          <a:off x="604423" y="3976621"/>
          <a:ext cx="7875377" cy="113717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33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4. </a:t>
          </a:r>
          <a:r>
            <a:rPr lang="en-US" sz="2800" b="1" kern="1200" dirty="0" err="1">
              <a:solidFill>
                <a:schemeClr val="bg1"/>
              </a:solidFill>
              <a:latin typeface="Times New Roman" panose="02020603050405020304" pitchFamily="18" charset="0"/>
              <a:cs typeface="Times New Roman" panose="02020603050405020304" pitchFamily="18" charset="0"/>
            </a:rPr>
            <a:t>Kết</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luận</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604423" y="3976621"/>
        <a:ext cx="7875377" cy="1137171"/>
      </dsp:txXfrm>
    </dsp:sp>
    <dsp:sp modelId="{20FE6B95-13D8-4EA1-8D9F-5DF461094645}">
      <dsp:nvSpPr>
        <dsp:cNvPr id="0" name=""/>
        <dsp:cNvSpPr/>
      </dsp:nvSpPr>
      <dsp:spPr>
        <a:xfrm>
          <a:off x="0" y="4026153"/>
          <a:ext cx="1025728" cy="1025728"/>
        </a:xfrm>
        <a:prstGeom prst="ellipse">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97326-51A2-4060-89C4-C9702BF01F97}" type="datetimeFigureOut">
              <a:rPr lang="en-US" smtClean="0"/>
              <a:t>6/9/2025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0D804-99B7-4134-BC70-A8C39C973BF4}" type="slidenum">
              <a:rPr lang="en-US" smtClean="0"/>
              <a:t>‹#›</a:t>
            </a:fld>
            <a:endParaRPr lang="en-US"/>
          </a:p>
        </p:txBody>
      </p:sp>
    </p:spTree>
    <p:extLst>
      <p:ext uri="{BB962C8B-B14F-4D97-AF65-F5344CB8AC3E}">
        <p14:creationId xmlns:p14="http://schemas.microsoft.com/office/powerpoint/2010/main" val="70030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4CC14-BCAD-FB46-B3F7-75FDDFC85F96}" type="slidenum">
              <a:rPr lang="en-US" smtClean="0"/>
              <a:pPr/>
              <a:t>1</a:t>
            </a:fld>
            <a:endParaRPr lang="en-US"/>
          </a:p>
        </p:txBody>
      </p:sp>
    </p:spTree>
    <p:extLst>
      <p:ext uri="{BB962C8B-B14F-4D97-AF65-F5344CB8AC3E}">
        <p14:creationId xmlns:p14="http://schemas.microsoft.com/office/powerpoint/2010/main" val="24303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66F0D804-99B7-4134-BC70-A8C39C973BF4}" type="slidenum">
              <a:rPr lang="en-US" smtClean="0"/>
              <a:t>2</a:t>
            </a:fld>
            <a:endParaRPr lang="en-US"/>
          </a:p>
        </p:txBody>
      </p:sp>
    </p:spTree>
    <p:extLst>
      <p:ext uri="{BB962C8B-B14F-4D97-AF65-F5344CB8AC3E}">
        <p14:creationId xmlns:p14="http://schemas.microsoft.com/office/powerpoint/2010/main" val="376865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7AEB07-4F8E-482F-AF37-C2125F3D0F8A}"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2510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7AEB07-4F8E-482F-AF37-C2125F3D0F8A}"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236362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7AEB07-4F8E-482F-AF37-C2125F3D0F8A}"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18349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7AEB07-4F8E-482F-AF37-C2125F3D0F8A}"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206459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7AEB07-4F8E-482F-AF37-C2125F3D0F8A}"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202357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AEB07-4F8E-482F-AF37-C2125F3D0F8A}"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36704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7AEB07-4F8E-482F-AF37-C2125F3D0F8A}"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8168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7AEB07-4F8E-482F-AF37-C2125F3D0F8A}"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379519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AEB07-4F8E-482F-AF37-C2125F3D0F8A}"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349974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7AEB07-4F8E-482F-AF37-C2125F3D0F8A}"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321271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7AEB07-4F8E-482F-AF37-C2125F3D0F8A}"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52C5-D3E0-45AC-AAF7-9D82F3789131}" type="slidenum">
              <a:rPr lang="en-US" smtClean="0"/>
              <a:t>‹#›</a:t>
            </a:fld>
            <a:endParaRPr lang="en-US"/>
          </a:p>
        </p:txBody>
      </p:sp>
    </p:spTree>
    <p:extLst>
      <p:ext uri="{BB962C8B-B14F-4D97-AF65-F5344CB8AC3E}">
        <p14:creationId xmlns:p14="http://schemas.microsoft.com/office/powerpoint/2010/main" val="194337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EB07-4F8E-482F-AF37-C2125F3D0F8A}" type="datetimeFigureOut">
              <a:rPr lang="en-US" smtClean="0"/>
              <a:t>6/9/2025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252C5-D3E0-45AC-AAF7-9D82F3789131}" type="slidenum">
              <a:rPr lang="en-US" smtClean="0"/>
              <a:t>‹#›</a:t>
            </a:fld>
            <a:endParaRPr lang="en-US"/>
          </a:p>
        </p:txBody>
      </p:sp>
    </p:spTree>
    <p:extLst>
      <p:ext uri="{BB962C8B-B14F-4D97-AF65-F5344CB8AC3E}">
        <p14:creationId xmlns:p14="http://schemas.microsoft.com/office/powerpoint/2010/main" val="199225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81D155-3FED-FC4F-ACFD-08B373D4E224}"/>
              </a:ext>
            </a:extLst>
          </p:cNvPr>
          <p:cNvSpPr/>
          <p:nvPr/>
        </p:nvSpPr>
        <p:spPr>
          <a:xfrm>
            <a:off x="439702" y="2164863"/>
            <a:ext cx="8628097" cy="2013821"/>
          </a:xfrm>
          <a:prstGeom prst="rect">
            <a:avLst/>
          </a:prstGeom>
          <a:noFill/>
        </p:spPr>
        <p:txBody>
          <a:bodyPr wrap="square" lIns="68580" tIns="34290" rIns="68580" bIns="34290">
            <a:spAutoFit/>
          </a:bodyPr>
          <a:lstStyle/>
          <a:p>
            <a:pPr algn="ctr"/>
            <a:r>
              <a:rPr lang="en-US" sz="3200" b="1" dirty="0">
                <a:solidFill>
                  <a:srgbClr val="FF0000"/>
                </a:solidFill>
                <a:latin typeface="Time nes New Roman"/>
              </a:rPr>
              <a:t>BÁO CÁO HỌC THUẬT </a:t>
            </a:r>
            <a:endParaRPr lang="en-GB" sz="3200" dirty="0">
              <a:solidFill>
                <a:srgbClr val="FF0000"/>
              </a:solidFill>
              <a:latin typeface="Time nes New Roman"/>
            </a:endParaRPr>
          </a:p>
          <a:p>
            <a:pPr algn="ctr"/>
            <a:r>
              <a:rPr lang="en-US" sz="2800" b="1" dirty="0">
                <a:solidFill>
                  <a:srgbClr val="00B050"/>
                </a:solidFill>
                <a:latin typeface="Time nes New Roman"/>
              </a:rPr>
              <a:t>ĐẶC ĐIỂM MÔI TRƯỜNG VÀ DIỄN BIẾN CHẤT LƯỢNG NƯỚC DƯỚI ĐẤT CỦA BÃI GIẾNG ĐẠO ĐỨC, VĨNH PHÚC</a:t>
            </a:r>
            <a:endParaRPr lang="en-GB" sz="2800" dirty="0">
              <a:solidFill>
                <a:srgbClr val="00B050"/>
              </a:solidFill>
              <a:latin typeface="Time nes New Roman"/>
            </a:endParaRPr>
          </a:p>
          <a:p>
            <a:pPr algn="ctr">
              <a:lnSpc>
                <a:spcPct val="140000"/>
              </a:lnSpc>
              <a:spcBef>
                <a:spcPts val="300"/>
              </a:spcBef>
              <a:spcAft>
                <a:spcPts val="300"/>
              </a:spcAft>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5914E77-E139-6C48-9969-56B7BB38425A}"/>
              </a:ext>
            </a:extLst>
          </p:cNvPr>
          <p:cNvSpPr txBox="1"/>
          <p:nvPr/>
        </p:nvSpPr>
        <p:spPr>
          <a:xfrm>
            <a:off x="4123048" y="4178684"/>
            <a:ext cx="4572000" cy="1015663"/>
          </a:xfrm>
          <a:prstGeom prst="rect">
            <a:avLst/>
          </a:prstGeom>
          <a:noFill/>
        </p:spPr>
        <p:txBody>
          <a:bodyPr wrap="square" rtlCol="0">
            <a:spAutoFit/>
          </a:bodyPr>
          <a:lstStyle/>
          <a:p>
            <a:pPr algn="ctr">
              <a:buClr>
                <a:srgbClr val="F55747"/>
              </a:buClr>
            </a:pP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PGS.TS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Đỗ</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Văn Bình</a:t>
            </a:r>
          </a:p>
          <a:p>
            <a:pPr algn="ct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7ECEF42-7635-AE4F-B20F-6B3C07324B09}"/>
              </a:ext>
            </a:extLst>
          </p:cNvPr>
          <p:cNvSpPr txBox="1"/>
          <p:nvPr/>
        </p:nvSpPr>
        <p:spPr>
          <a:xfrm>
            <a:off x="3241787" y="5998428"/>
            <a:ext cx="3387613" cy="400110"/>
          </a:xfrm>
          <a:prstGeom prst="rect">
            <a:avLst/>
          </a:prstGeom>
          <a:noFill/>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Hà </a:t>
            </a:r>
            <a:r>
              <a:rPr lang="en-US" sz="2000" b="1" dirty="0" err="1">
                <a:solidFill>
                  <a:srgbClr val="0070C0"/>
                </a:solidFill>
                <a:latin typeface="Times New Roman" panose="02020603050405020304" pitchFamily="18" charset="0"/>
                <a:cs typeface="Times New Roman" panose="02020603050405020304" pitchFamily="18" charset="0"/>
              </a:rPr>
              <a:t>Nội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tháng</a:t>
            </a:r>
            <a:r>
              <a:rPr lang="en-US" sz="2000" b="1" dirty="0">
                <a:solidFill>
                  <a:srgbClr val="0070C0"/>
                </a:solidFill>
                <a:latin typeface="Times New Roman" panose="02020603050405020304" pitchFamily="18" charset="0"/>
                <a:cs typeface="Times New Roman" panose="02020603050405020304" pitchFamily="18" charset="0"/>
              </a:rPr>
              <a:t> 6 </a:t>
            </a:r>
            <a:r>
              <a:rPr lang="en-US" sz="2000" b="1" dirty="0" err="1">
                <a:solidFill>
                  <a:srgbClr val="0070C0"/>
                </a:solidFill>
                <a:latin typeface="Times New Roman" panose="02020603050405020304" pitchFamily="18" charset="0"/>
                <a:cs typeface="Times New Roman" panose="02020603050405020304" pitchFamily="18" charset="0"/>
              </a:rPr>
              <a:t>năm</a:t>
            </a:r>
            <a:r>
              <a:rPr lang="en-US" sz="2000" b="1" dirty="0">
                <a:solidFill>
                  <a:srgbClr val="0070C0"/>
                </a:solidFill>
                <a:latin typeface="Times New Roman" panose="02020603050405020304" pitchFamily="18" charset="0"/>
                <a:cs typeface="Times New Roman" panose="02020603050405020304" pitchFamily="18" charset="0"/>
              </a:rPr>
              <a:t> 2025</a:t>
            </a:r>
          </a:p>
        </p:txBody>
      </p:sp>
      <p:sp>
        <p:nvSpPr>
          <p:cNvPr id="20" name="Rectangle 19">
            <a:extLst>
              <a:ext uri="{FF2B5EF4-FFF2-40B4-BE49-F238E27FC236}">
                <a16:creationId xmlns:a16="http://schemas.microsoft.com/office/drawing/2014/main" id="{D5D236B6-2E24-214A-92F6-B5784E4E3618}"/>
              </a:ext>
            </a:extLst>
          </p:cNvPr>
          <p:cNvSpPr/>
          <p:nvPr/>
        </p:nvSpPr>
        <p:spPr>
          <a:xfrm>
            <a:off x="1447800" y="170795"/>
            <a:ext cx="7696199" cy="1077218"/>
          </a:xfrm>
          <a:prstGeom prst="rect">
            <a:avLst/>
          </a:prstGeom>
        </p:spPr>
        <p:txBody>
          <a:bodyPr wrap="square">
            <a:spAutoFit/>
          </a:bodyPr>
          <a:lstStyle/>
          <a:p>
            <a:pPr algn="ctr"/>
            <a:r>
              <a:rPr lang="en-US" b="1" dirty="0">
                <a:solidFill>
                  <a:srgbClr val="002060"/>
                </a:solidFill>
                <a:latin typeface="Times New Roman" pitchFamily="18" charset="0"/>
                <a:cs typeface="Times New Roman" pitchFamily="18" charset="0"/>
              </a:rPr>
              <a:t>T</a:t>
            </a:r>
            <a:r>
              <a:rPr lang="vi-VN" b="1" dirty="0">
                <a:solidFill>
                  <a:srgbClr val="002060"/>
                </a:solidFill>
                <a:latin typeface="Times New Roman" pitchFamily="18" charset="0"/>
                <a:cs typeface="Times New Roman" pitchFamily="18" charset="0"/>
              </a:rPr>
              <a:t>RƯỜNG ĐẠI HỌC MỎ - ĐỊA CHẤT</a:t>
            </a:r>
            <a:r>
              <a:rPr lang="en-US" b="1" dirty="0">
                <a:solidFill>
                  <a:srgbClr val="002060"/>
                </a:solidFill>
                <a:latin typeface="Times New Roman" pitchFamily="18" charset="0"/>
                <a:cs typeface="Times New Roman" pitchFamily="18" charset="0"/>
              </a:rPr>
              <a:t> </a:t>
            </a:r>
            <a:br>
              <a:rPr lang="en-US" sz="2400" b="1" dirty="0">
                <a:solidFill>
                  <a:srgbClr val="002060"/>
                </a:solidFill>
                <a:latin typeface="Times New Roman" pitchFamily="18" charset="0"/>
                <a:cs typeface="Times New Roman" pitchFamily="18" charset="0"/>
              </a:rPr>
            </a:br>
            <a:r>
              <a:rPr lang="en-US" sz="2400" b="1" dirty="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KHOA MÔI TRƯỜNG</a:t>
            </a:r>
          </a:p>
          <a:p>
            <a:pPr algn="ctr"/>
            <a:r>
              <a:rPr lang="en-US" sz="2200" b="1" dirty="0">
                <a:solidFill>
                  <a:srgbClr val="002060"/>
                </a:solidFill>
                <a:latin typeface="Times New Roman" pitchFamily="18" charset="0"/>
                <a:cs typeface="Times New Roman" pitchFamily="18" charset="0"/>
              </a:rPr>
              <a:t>BỘ MÔN ĐỊA SINH THÁI VÀ CÔNG NGHỆ MÔI TRƯỜNG</a:t>
            </a:r>
            <a:endParaRPr lang="en-US" sz="2200" b="1" dirty="0">
              <a:solidFill>
                <a:srgbClr val="002060"/>
              </a:solidFill>
            </a:endParaRPr>
          </a:p>
        </p:txBody>
      </p:sp>
      <p:pic>
        <p:nvPicPr>
          <p:cNvPr id="21" name="Picture 20">
            <a:extLst>
              <a:ext uri="{FF2B5EF4-FFF2-40B4-BE49-F238E27FC236}">
                <a16:creationId xmlns:a16="http://schemas.microsoft.com/office/drawing/2014/main" id="{1F39330E-A12D-8F4B-B257-ADD645957A56}"/>
              </a:ext>
            </a:extLst>
          </p:cNvPr>
          <p:cNvPicPr>
            <a:picLocks noChangeAspect="1"/>
          </p:cNvPicPr>
          <p:nvPr/>
        </p:nvPicPr>
        <p:blipFill>
          <a:blip r:embed="rId4"/>
          <a:stretch>
            <a:fillRect/>
          </a:stretch>
        </p:blipFill>
        <p:spPr>
          <a:xfrm>
            <a:off x="152400" y="249647"/>
            <a:ext cx="1339919" cy="1203749"/>
          </a:xfrm>
          <a:prstGeom prst="rect">
            <a:avLst/>
          </a:prstGeom>
        </p:spPr>
      </p:pic>
      <p:cxnSp>
        <p:nvCxnSpPr>
          <p:cNvPr id="3" name="Straight Connector 2"/>
          <p:cNvCxnSpPr/>
          <p:nvPr/>
        </p:nvCxnSpPr>
        <p:spPr>
          <a:xfrm>
            <a:off x="4343400" y="1219200"/>
            <a:ext cx="274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8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6E110E9-B06F-EFB3-9017-15C7DCED7FB7}"/>
              </a:ext>
            </a:extLst>
          </p:cNvPr>
          <p:cNvSpPr txBox="1"/>
          <p:nvPr/>
        </p:nvSpPr>
        <p:spPr>
          <a:xfrm>
            <a:off x="152400" y="228600"/>
            <a:ext cx="8839200" cy="3862596"/>
          </a:xfrm>
          <a:prstGeom prst="rect">
            <a:avLst/>
          </a:prstGeom>
          <a:noFill/>
        </p:spPr>
        <p:txBody>
          <a:bodyPr wrap="square">
            <a:spAutoFit/>
          </a:bodyPr>
          <a:lstStyle/>
          <a:p>
            <a:pPr algn="just">
              <a:lnSpc>
                <a:spcPct val="150000"/>
              </a:lnSpc>
              <a:spcBef>
                <a:spcPts val="600"/>
              </a:spcBef>
              <a:spcAft>
                <a:spcPts val="600"/>
              </a:spcAft>
              <a:buNone/>
            </a:pPr>
            <a:r>
              <a:rPr lang="de-DE" sz="1800" b="1" dirty="0">
                <a:effectLst/>
                <a:latin typeface="Times New Roman" panose="02020603050405020304" pitchFamily="18" charset="0"/>
                <a:ea typeface="SimSun" panose="02010600030101010101" pitchFamily="2" charset="-122"/>
                <a:cs typeface="Courier New" panose="02070309020205020404" pitchFamily="49" charset="0"/>
              </a:rPr>
              <a:t>3.3. Tầng chứa nước khe nứt</a:t>
            </a:r>
            <a:endParaRPr lang="en-GB" sz="1800" b="1" dirty="0">
              <a:effectLst/>
              <a:latin typeface="Times New Roman" panose="02020603050405020304" pitchFamily="18" charset="0"/>
              <a:ea typeface="SimSun" panose="02010600030101010101" pitchFamily="2" charset="-122"/>
              <a:cs typeface="Courier New" panose="02070309020205020404" pitchFamily="49" charset="0"/>
            </a:endParaRPr>
          </a:p>
          <a:p>
            <a:pPr indent="431800" algn="just">
              <a:lnSpc>
                <a:spcPct val="150000"/>
              </a:lnSpc>
              <a:spcAft>
                <a:spcPts val="600"/>
              </a:spcAft>
              <a:buNone/>
            </a:pPr>
            <a:r>
              <a:rPr lang="de-DE" sz="1800" dirty="0">
                <a:effectLst/>
                <a:latin typeface="Times New Roman" panose="02020603050405020304" pitchFamily="18" charset="0"/>
                <a:ea typeface="Times New Roman" panose="02020603050405020304" pitchFamily="18" charset="0"/>
              </a:rPr>
              <a:t> Tầng chứa nước khe nứt trong trầm tích Neogen hệ tầng Vĩnh Bảo (n)	</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Aft>
                <a:spcPts val="600"/>
              </a:spcAft>
              <a:buNone/>
            </a:pPr>
            <a:r>
              <a:rPr lang="de-DE" sz="1800" dirty="0">
                <a:effectLst/>
                <a:latin typeface="Times New Roman" panose="02020603050405020304" pitchFamily="18" charset="0"/>
                <a:ea typeface="Times New Roman" panose="02020603050405020304" pitchFamily="18" charset="0"/>
              </a:rPr>
              <a:t>Trầm tích Neogen có diện phân bố hẹp, không lộ ra trên mặt mà chỉ gặp ở một số lỗ khoan trong vùng. Thành phần đất đá gồm sét kết, bột kết, cát kết và cuội kết. </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Aft>
                <a:spcPts val="600"/>
              </a:spcAft>
              <a:buNone/>
            </a:pPr>
            <a:r>
              <a:rPr lang="de-DE" sz="1800" dirty="0">
                <a:effectLst/>
                <a:latin typeface="Times New Roman" panose="02020603050405020304" pitchFamily="18" charset="0"/>
                <a:ea typeface="Times New Roman" panose="02020603050405020304" pitchFamily="18" charset="0"/>
              </a:rPr>
              <a:t>Tài liệu hút nước thí nghiệm cho thấy tầng thuộc loại nghèo nước. 6 lỗ khoan hút nước có 5 lỗ khoan có lưu lượng &lt; 1,0 1/s đạt 83%, chỉ có 1 lỗ khoan có Q&gt; 1,0 l/s đạt 17%. Nước trong, không màu, không mùi, vị nhạt. Loại hình hóa học là bicarbonat calci.</a:t>
            </a:r>
            <a:endParaRPr lang="en-GB" sz="1800" dirty="0">
              <a:effectLst/>
              <a:latin typeface="Times New Roman" panose="02020603050405020304" pitchFamily="18" charset="0"/>
              <a:ea typeface="Times New Roman" panose="02020603050405020304" pitchFamily="18" charset="0"/>
            </a:endParaRPr>
          </a:p>
          <a:p>
            <a:pPr>
              <a:buNone/>
            </a:pPr>
            <a:r>
              <a:rPr lang="de-DE" sz="1800" dirty="0">
                <a:effectLst/>
                <a:latin typeface="Times New Roman" panose="02020603050405020304" pitchFamily="18" charset="0"/>
                <a:ea typeface="Times New Roman" panose="02020603050405020304" pitchFamily="18" charset="0"/>
              </a:rPr>
              <a:t>Nguồn cung cấp cho tầng chủ yếu là nước mưa và nước của các tầng chứa nước kề liền. Thoát ra mạng xâm thực địa phương</a:t>
            </a:r>
            <a:endParaRPr lang="en-GB" dirty="0"/>
          </a:p>
        </p:txBody>
      </p:sp>
      <p:graphicFrame>
        <p:nvGraphicFramePr>
          <p:cNvPr id="7" name="Bảng 6">
            <a:extLst>
              <a:ext uri="{FF2B5EF4-FFF2-40B4-BE49-F238E27FC236}">
                <a16:creationId xmlns:a16="http://schemas.microsoft.com/office/drawing/2014/main" id="{4F2FA3A1-C1C9-E3E7-3CE8-8F55BA99647C}"/>
              </a:ext>
            </a:extLst>
          </p:cNvPr>
          <p:cNvGraphicFramePr>
            <a:graphicFrameLocks noGrp="1"/>
          </p:cNvGraphicFramePr>
          <p:nvPr>
            <p:extLst>
              <p:ext uri="{D42A27DB-BD31-4B8C-83A1-F6EECF244321}">
                <p14:modId xmlns:p14="http://schemas.microsoft.com/office/powerpoint/2010/main" val="2394418218"/>
              </p:ext>
            </p:extLst>
          </p:nvPr>
        </p:nvGraphicFramePr>
        <p:xfrm>
          <a:off x="381000" y="4648200"/>
          <a:ext cx="8229601" cy="2065849"/>
        </p:xfrm>
        <a:graphic>
          <a:graphicData uri="http://schemas.openxmlformats.org/drawingml/2006/table">
            <a:tbl>
              <a:tblPr firstRow="1" firstCol="1" lastRow="1" lastCol="1" bandRow="1" bandCol="1">
                <a:tableStyleId>{5C22544A-7EE6-4342-B048-85BDC9FD1C3A}</a:tableStyleId>
              </a:tblPr>
              <a:tblGrid>
                <a:gridCol w="992490">
                  <a:extLst>
                    <a:ext uri="{9D8B030D-6E8A-4147-A177-3AD203B41FA5}">
                      <a16:colId xmlns:a16="http://schemas.microsoft.com/office/drawing/2014/main" val="2089829751"/>
                    </a:ext>
                  </a:extLst>
                </a:gridCol>
                <a:gridCol w="2462296">
                  <a:extLst>
                    <a:ext uri="{9D8B030D-6E8A-4147-A177-3AD203B41FA5}">
                      <a16:colId xmlns:a16="http://schemas.microsoft.com/office/drawing/2014/main" val="872371435"/>
                    </a:ext>
                  </a:extLst>
                </a:gridCol>
                <a:gridCol w="1591605">
                  <a:extLst>
                    <a:ext uri="{9D8B030D-6E8A-4147-A177-3AD203B41FA5}">
                      <a16:colId xmlns:a16="http://schemas.microsoft.com/office/drawing/2014/main" val="2610477684"/>
                    </a:ext>
                  </a:extLst>
                </a:gridCol>
                <a:gridCol w="1591605">
                  <a:extLst>
                    <a:ext uri="{9D8B030D-6E8A-4147-A177-3AD203B41FA5}">
                      <a16:colId xmlns:a16="http://schemas.microsoft.com/office/drawing/2014/main" val="2451952257"/>
                    </a:ext>
                  </a:extLst>
                </a:gridCol>
                <a:gridCol w="1591605">
                  <a:extLst>
                    <a:ext uri="{9D8B030D-6E8A-4147-A177-3AD203B41FA5}">
                      <a16:colId xmlns:a16="http://schemas.microsoft.com/office/drawing/2014/main" val="3591014438"/>
                    </a:ext>
                  </a:extLst>
                </a:gridCol>
              </a:tblGrid>
              <a:tr h="587482">
                <a:tc>
                  <a:txBody>
                    <a:bodyPr/>
                    <a:lstStyle/>
                    <a:p>
                      <a:pPr indent="431800" algn="ctr">
                        <a:lnSpc>
                          <a:spcPct val="150000"/>
                        </a:lnSpc>
                        <a:spcBef>
                          <a:spcPts val="250"/>
                        </a:spcBef>
                        <a:spcAft>
                          <a:spcPts val="250"/>
                        </a:spcAft>
                        <a:buNone/>
                      </a:pPr>
                      <a:r>
                        <a:rPr lang="en-US" sz="1200">
                          <a:effectLst/>
                        </a:rPr>
                        <a:t>TT</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b"/>
                </a:tc>
                <a:tc>
                  <a:txBody>
                    <a:bodyPr/>
                    <a:lstStyle/>
                    <a:p>
                      <a:pPr indent="431800" algn="ctr">
                        <a:lnSpc>
                          <a:spcPct val="150000"/>
                        </a:lnSpc>
                        <a:spcBef>
                          <a:spcPts val="250"/>
                        </a:spcBef>
                        <a:spcAft>
                          <a:spcPts val="250"/>
                        </a:spcAft>
                        <a:buNone/>
                      </a:pPr>
                      <a:r>
                        <a:rPr lang="en-US" sz="1200">
                          <a:effectLst/>
                        </a:rPr>
                        <a:t>Số hiệu</a:t>
                      </a:r>
                      <a:endParaRPr lang="en-GB" sz="1300">
                        <a:effectLst/>
                      </a:endParaRPr>
                    </a:p>
                    <a:p>
                      <a:pPr indent="431800" algn="ctr">
                        <a:lnSpc>
                          <a:spcPct val="150000"/>
                        </a:lnSpc>
                        <a:spcBef>
                          <a:spcPts val="250"/>
                        </a:spcBef>
                        <a:spcAft>
                          <a:spcPts val="250"/>
                        </a:spcAft>
                        <a:buNone/>
                      </a:pPr>
                      <a:r>
                        <a:rPr lang="en-US" sz="1200">
                          <a:effectLst/>
                        </a:rPr>
                        <a:t>lỗ khoan</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b"/>
                </a:tc>
                <a:tc>
                  <a:txBody>
                    <a:bodyPr/>
                    <a:lstStyle/>
                    <a:p>
                      <a:pPr indent="431800" algn="ctr">
                        <a:lnSpc>
                          <a:spcPct val="150000"/>
                        </a:lnSpc>
                        <a:spcBef>
                          <a:spcPts val="250"/>
                        </a:spcBef>
                        <a:spcAft>
                          <a:spcPts val="250"/>
                        </a:spcAft>
                        <a:buNone/>
                      </a:pPr>
                      <a:r>
                        <a:rPr lang="en-US" sz="1200">
                          <a:effectLst/>
                        </a:rPr>
                        <a:t>Q</a:t>
                      </a:r>
                      <a:endParaRPr lang="en-GB" sz="1300">
                        <a:effectLst/>
                      </a:endParaRPr>
                    </a:p>
                    <a:p>
                      <a:pPr indent="431800" algn="ctr">
                        <a:lnSpc>
                          <a:spcPct val="150000"/>
                        </a:lnSpc>
                        <a:spcBef>
                          <a:spcPts val="250"/>
                        </a:spcBef>
                        <a:spcAft>
                          <a:spcPts val="250"/>
                        </a:spcAft>
                        <a:buNone/>
                      </a:pPr>
                      <a:r>
                        <a:rPr lang="en-US" sz="1200">
                          <a:effectLst/>
                        </a:rPr>
                        <a:t>(l/s)</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b"/>
                </a:tc>
                <a:tc>
                  <a:txBody>
                    <a:bodyPr/>
                    <a:lstStyle/>
                    <a:p>
                      <a:pPr indent="431800" algn="ctr">
                        <a:lnSpc>
                          <a:spcPct val="150000"/>
                        </a:lnSpc>
                        <a:spcBef>
                          <a:spcPts val="250"/>
                        </a:spcBef>
                        <a:spcAft>
                          <a:spcPts val="250"/>
                        </a:spcAft>
                        <a:buNone/>
                      </a:pPr>
                      <a:r>
                        <a:rPr lang="en-US" sz="1200">
                          <a:effectLst/>
                        </a:rPr>
                        <a:t>S</a:t>
                      </a:r>
                      <a:endParaRPr lang="en-GB" sz="1300">
                        <a:effectLst/>
                      </a:endParaRPr>
                    </a:p>
                    <a:p>
                      <a:pPr indent="431800" algn="ctr">
                        <a:lnSpc>
                          <a:spcPct val="150000"/>
                        </a:lnSpc>
                        <a:spcBef>
                          <a:spcPts val="250"/>
                        </a:spcBef>
                        <a:spcAft>
                          <a:spcPts val="250"/>
                        </a:spcAft>
                        <a:buNone/>
                      </a:pPr>
                      <a:r>
                        <a:rPr lang="en-US" sz="1200">
                          <a:effectLst/>
                        </a:rPr>
                        <a:t>(m)</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b"/>
                </a:tc>
                <a:tc>
                  <a:txBody>
                    <a:bodyPr/>
                    <a:lstStyle/>
                    <a:p>
                      <a:pPr indent="431800" algn="ctr">
                        <a:lnSpc>
                          <a:spcPct val="150000"/>
                        </a:lnSpc>
                        <a:spcBef>
                          <a:spcPts val="250"/>
                        </a:spcBef>
                        <a:spcAft>
                          <a:spcPts val="250"/>
                        </a:spcAft>
                        <a:buNone/>
                      </a:pPr>
                      <a:r>
                        <a:rPr lang="en-US" sz="1200">
                          <a:effectLst/>
                        </a:rPr>
                        <a:t>q</a:t>
                      </a:r>
                      <a:endParaRPr lang="en-GB" sz="1300">
                        <a:effectLst/>
                      </a:endParaRPr>
                    </a:p>
                    <a:p>
                      <a:pPr indent="431800" algn="ctr">
                        <a:lnSpc>
                          <a:spcPct val="150000"/>
                        </a:lnSpc>
                        <a:spcBef>
                          <a:spcPts val="250"/>
                        </a:spcBef>
                        <a:spcAft>
                          <a:spcPts val="250"/>
                        </a:spcAft>
                        <a:buNone/>
                      </a:pPr>
                      <a:r>
                        <a:rPr lang="en-US" sz="1200">
                          <a:effectLst/>
                        </a:rPr>
                        <a:t>(l/sm)</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b"/>
                </a:tc>
                <a:extLst>
                  <a:ext uri="{0D108BD9-81ED-4DB2-BD59-A6C34878D82A}">
                    <a16:rowId xmlns:a16="http://schemas.microsoft.com/office/drawing/2014/main" val="3130080254"/>
                  </a:ext>
                </a:extLst>
              </a:tr>
              <a:tr h="239606">
                <a:tc>
                  <a:txBody>
                    <a:bodyPr/>
                    <a:lstStyle/>
                    <a:p>
                      <a:pPr indent="431800" algn="ctr">
                        <a:lnSpc>
                          <a:spcPct val="150000"/>
                        </a:lnSpc>
                        <a:spcBef>
                          <a:spcPts val="250"/>
                        </a:spcBef>
                        <a:spcAft>
                          <a:spcPts val="250"/>
                        </a:spcAft>
                        <a:buNone/>
                      </a:pPr>
                      <a:r>
                        <a:rPr lang="en-US" sz="1200">
                          <a:effectLst/>
                        </a:rPr>
                        <a:t>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0,96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23,33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0,041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511418530"/>
                  </a:ext>
                </a:extLst>
              </a:tr>
              <a:tr h="239606">
                <a:tc>
                  <a:txBody>
                    <a:bodyPr/>
                    <a:lstStyle/>
                    <a:p>
                      <a:pPr indent="431800" algn="ctr">
                        <a:lnSpc>
                          <a:spcPct val="150000"/>
                        </a:lnSpc>
                        <a:spcBef>
                          <a:spcPts val="250"/>
                        </a:spcBef>
                        <a:spcAft>
                          <a:spcPts val="250"/>
                        </a:spcAft>
                        <a:buNone/>
                      </a:pPr>
                      <a:r>
                        <a:rPr lang="en-US" sz="1200">
                          <a:effectLst/>
                        </a:rPr>
                        <a:t>2</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LK7</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38,5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0,00007</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2410463246"/>
                  </a:ext>
                </a:extLst>
              </a:tr>
              <a:tr h="239606">
                <a:tc>
                  <a:txBody>
                    <a:bodyPr/>
                    <a:lstStyle/>
                    <a:p>
                      <a:pPr indent="431800" algn="ctr">
                        <a:lnSpc>
                          <a:spcPct val="150000"/>
                        </a:lnSpc>
                        <a:spcBef>
                          <a:spcPts val="250"/>
                        </a:spcBef>
                        <a:spcAft>
                          <a:spcPts val="250"/>
                        </a:spcAft>
                        <a:buNone/>
                      </a:pPr>
                      <a:r>
                        <a:rPr lang="en-US" sz="1200">
                          <a:effectLst/>
                        </a:rPr>
                        <a:t>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LK8</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39,9</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0,000075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2536134165"/>
                  </a:ext>
                </a:extLst>
              </a:tr>
              <a:tr h="239606">
                <a:tc>
                  <a:txBody>
                    <a:bodyPr/>
                    <a:lstStyle/>
                    <a:p>
                      <a:pPr indent="431800" algn="ctr">
                        <a:lnSpc>
                          <a:spcPct val="150000"/>
                        </a:lnSpc>
                        <a:spcBef>
                          <a:spcPts val="250"/>
                        </a:spcBef>
                        <a:spcAft>
                          <a:spcPts val="250"/>
                        </a:spcAft>
                        <a:buNone/>
                      </a:pPr>
                      <a:r>
                        <a:rPr lang="en-US" sz="1200">
                          <a:effectLst/>
                        </a:rPr>
                        <a:t>4</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LK11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0,0013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40,11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459680453"/>
                  </a:ext>
                </a:extLst>
              </a:tr>
              <a:tr h="239606">
                <a:tc>
                  <a:txBody>
                    <a:bodyPr/>
                    <a:lstStyle/>
                    <a:p>
                      <a:pPr indent="431800" algn="ctr">
                        <a:lnSpc>
                          <a:spcPct val="150000"/>
                        </a:lnSpc>
                        <a:spcBef>
                          <a:spcPts val="250"/>
                        </a:spcBef>
                        <a:spcAft>
                          <a:spcPts val="250"/>
                        </a:spcAft>
                        <a:buNone/>
                      </a:pPr>
                      <a:r>
                        <a:rPr lang="en-US" sz="1200">
                          <a:effectLst/>
                        </a:rPr>
                        <a:t>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LK16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0,004</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41,51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0,00075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1617989891"/>
                  </a:ext>
                </a:extLst>
              </a:tr>
              <a:tr h="239606">
                <a:tc>
                  <a:txBody>
                    <a:bodyPr/>
                    <a:lstStyle/>
                    <a:p>
                      <a:pPr indent="431800" algn="ctr">
                        <a:lnSpc>
                          <a:spcPct val="150000"/>
                        </a:lnSpc>
                        <a:spcBef>
                          <a:spcPts val="250"/>
                        </a:spcBef>
                        <a:spcAft>
                          <a:spcPts val="250"/>
                        </a:spcAft>
                        <a:buNone/>
                      </a:pPr>
                      <a:r>
                        <a:rPr lang="en-US" sz="1200">
                          <a:effectLst/>
                        </a:rPr>
                        <a:t>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LK18</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1,85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a:effectLst/>
                        </a:rPr>
                        <a:t>22,29</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tc>
                  <a:txBody>
                    <a:bodyPr/>
                    <a:lstStyle/>
                    <a:p>
                      <a:pPr indent="431800" algn="ctr">
                        <a:lnSpc>
                          <a:spcPct val="150000"/>
                        </a:lnSpc>
                        <a:spcBef>
                          <a:spcPts val="250"/>
                        </a:spcBef>
                        <a:spcAft>
                          <a:spcPts val="250"/>
                        </a:spcAft>
                        <a:buNone/>
                      </a:pPr>
                      <a:r>
                        <a:rPr lang="en-US" sz="1200" dirty="0">
                          <a:effectLst/>
                        </a:rPr>
                        <a:t>0,082</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nchor="ctr"/>
                </a:tc>
                <a:extLst>
                  <a:ext uri="{0D108BD9-81ED-4DB2-BD59-A6C34878D82A}">
                    <a16:rowId xmlns:a16="http://schemas.microsoft.com/office/drawing/2014/main" val="280363629"/>
                  </a:ext>
                </a:extLst>
              </a:tr>
            </a:tbl>
          </a:graphicData>
        </a:graphic>
      </p:graphicFrame>
      <p:sp>
        <p:nvSpPr>
          <p:cNvPr id="9" name="Hộp Văn bản 8">
            <a:extLst>
              <a:ext uri="{FF2B5EF4-FFF2-40B4-BE49-F238E27FC236}">
                <a16:creationId xmlns:a16="http://schemas.microsoft.com/office/drawing/2014/main" id="{1C737414-313A-5418-E7C8-55AFCF2A7A2D}"/>
              </a:ext>
            </a:extLst>
          </p:cNvPr>
          <p:cNvSpPr txBox="1"/>
          <p:nvPr/>
        </p:nvSpPr>
        <p:spPr>
          <a:xfrm>
            <a:off x="1752600" y="4091196"/>
            <a:ext cx="5943600" cy="369332"/>
          </a:xfrm>
          <a:prstGeom prst="rect">
            <a:avLst/>
          </a:prstGeom>
          <a:noFill/>
        </p:spPr>
        <p:txBody>
          <a:bodyPr wrap="square">
            <a:spAutoFit/>
          </a:bodyPr>
          <a:lstStyle/>
          <a:p>
            <a:pPr algn="ctr">
              <a:spcAft>
                <a:spcPts val="1000"/>
              </a:spcAft>
            </a:pPr>
            <a:r>
              <a:rPr lang="de-DE" sz="1800" i="1" dirty="0">
                <a:effectLst/>
                <a:latin typeface="Times New Roman" panose="02020603050405020304" pitchFamily="18" charset="0"/>
                <a:ea typeface="Times New Roman" panose="02020603050405020304" pitchFamily="18" charset="0"/>
              </a:rPr>
              <a:t>Bảng kết quả thí nghiệm tầng chứa nước Neogen</a:t>
            </a:r>
            <a:endParaRPr lang="en-GB" sz="1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96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775F1F4-8732-5CD9-108D-3B7E5F0CDE6D}"/>
              </a:ext>
            </a:extLst>
          </p:cNvPr>
          <p:cNvSpPr txBox="1"/>
          <p:nvPr/>
        </p:nvSpPr>
        <p:spPr>
          <a:xfrm>
            <a:off x="228600" y="152400"/>
            <a:ext cx="8686800" cy="5228611"/>
          </a:xfrm>
          <a:prstGeom prst="rect">
            <a:avLst/>
          </a:prstGeom>
          <a:noFill/>
        </p:spPr>
        <p:txBody>
          <a:bodyPr wrap="square">
            <a:spAutoFit/>
          </a:bodyPr>
          <a:lstStyle/>
          <a:p>
            <a:pPr algn="just">
              <a:lnSpc>
                <a:spcPct val="150000"/>
              </a:lnSpc>
              <a:spcBef>
                <a:spcPts val="600"/>
              </a:spcBef>
              <a:spcAft>
                <a:spcPts val="600"/>
              </a:spcAft>
              <a:buNone/>
            </a:pPr>
            <a:r>
              <a:rPr lang="de-DE" sz="1800" b="1" dirty="0">
                <a:effectLst/>
                <a:latin typeface="Times New Roman" panose="02020603050405020304" pitchFamily="18" charset="0"/>
                <a:ea typeface="SimSun" panose="02010600030101010101" pitchFamily="2" charset="-122"/>
                <a:cs typeface="Courier New" panose="02070309020205020404" pitchFamily="49" charset="0"/>
              </a:rPr>
              <a:t>3.4 Lớp cách nước</a:t>
            </a:r>
            <a:endParaRPr lang="en-GB" sz="1800" b="1" dirty="0">
              <a:effectLst/>
              <a:latin typeface="Times New Roman" panose="02020603050405020304" pitchFamily="18" charset="0"/>
              <a:ea typeface="SimSun" panose="02010600030101010101" pitchFamily="2" charset="-122"/>
              <a:cs typeface="Courier New" panose="02070309020205020404" pitchFamily="49" charset="0"/>
            </a:endParaRPr>
          </a:p>
          <a:p>
            <a:pPr indent="431800" algn="just">
              <a:lnSpc>
                <a:spcPct val="150000"/>
              </a:lnSpc>
              <a:spcBef>
                <a:spcPts val="600"/>
              </a:spcBef>
              <a:spcAft>
                <a:spcPts val="600"/>
              </a:spcAft>
              <a:buNone/>
            </a:pPr>
            <a:r>
              <a:rPr lang="de-DE" sz="1800" dirty="0">
                <a:effectLst/>
                <a:latin typeface="Times New Roman" panose="02020603050405020304" pitchFamily="18" charset="0"/>
                <a:ea typeface="Times New Roman" panose="02020603050405020304" pitchFamily="18" charset="0"/>
              </a:rPr>
              <a:t>Lớp sét cách nước Pleistocen trên hệ tầng Vĩnh Phúc có diện tích lộ rộng rãi, chiếm phần lớn diện tích vùng nghiên cứu, diện phân bố trên toàn vùng nghiên cứu. Thành tạo này phủ trực tiếp lên nóc tầng chứa nước qp. </a:t>
            </a:r>
          </a:p>
          <a:p>
            <a:pPr indent="431800" algn="just">
              <a:lnSpc>
                <a:spcPct val="150000"/>
              </a:lnSpc>
              <a:spcBef>
                <a:spcPts val="600"/>
              </a:spcBef>
              <a:spcAft>
                <a:spcPts val="600"/>
              </a:spcAft>
              <a:buNone/>
            </a:pPr>
            <a:r>
              <a:rPr lang="de-DE" sz="1800" dirty="0">
                <a:effectLst/>
                <a:latin typeface="Times New Roman" panose="02020603050405020304" pitchFamily="18" charset="0"/>
                <a:ea typeface="Times New Roman" panose="02020603050405020304" pitchFamily="18" charset="0"/>
              </a:rPr>
              <a:t>Đất đá cấu thành chủ yếu là sét, sét bột, sét lẫn ít dăm sạn có chiều dày từ 2,3 m (LK31) đến 27 m (LK24), trung bình 3,6 m.</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de-DE" sz="1800" dirty="0">
                <a:effectLst/>
                <a:latin typeface="Times New Roman" panose="02020603050405020304" pitchFamily="18" charset="0"/>
                <a:ea typeface="Times New Roman" panose="02020603050405020304" pitchFamily="18" charset="0"/>
              </a:rPr>
              <a:t>Kết quả nghiên cứu tính thấm của sét, sét pha màu loang lổ ở 3 lỗ khoan tại các độ sâu: 5,2 m (LK71); 6,3 m (LK73); 3,5 m (LK75) cho hệ số thấm tương ứng là 8,4x10</a:t>
            </a:r>
            <a:r>
              <a:rPr lang="de-DE" sz="1800" baseline="30000" dirty="0">
                <a:effectLst/>
                <a:latin typeface="Times New Roman" panose="02020603050405020304" pitchFamily="18" charset="0"/>
                <a:ea typeface="Times New Roman" panose="02020603050405020304" pitchFamily="18" charset="0"/>
              </a:rPr>
              <a:t>-7</a:t>
            </a:r>
            <a:r>
              <a:rPr lang="de-DE" sz="1800" dirty="0">
                <a:effectLst/>
                <a:latin typeface="Times New Roman" panose="02020603050405020304" pitchFamily="18" charset="0"/>
                <a:ea typeface="Times New Roman" panose="02020603050405020304" pitchFamily="18" charset="0"/>
              </a:rPr>
              <a:t>; 1,6x10</a:t>
            </a:r>
            <a:r>
              <a:rPr lang="de-DE" sz="1800" baseline="30000" dirty="0">
                <a:effectLst/>
                <a:latin typeface="Times New Roman" panose="02020603050405020304" pitchFamily="18" charset="0"/>
                <a:ea typeface="Times New Roman" panose="02020603050405020304" pitchFamily="18" charset="0"/>
              </a:rPr>
              <a:t>-6</a:t>
            </a:r>
            <a:r>
              <a:rPr lang="de-DE" sz="1800" dirty="0">
                <a:effectLst/>
                <a:latin typeface="Times New Roman" panose="02020603050405020304" pitchFamily="18" charset="0"/>
                <a:ea typeface="Times New Roman" panose="02020603050405020304" pitchFamily="18" charset="0"/>
              </a:rPr>
              <a:t>; 7,7x10</a:t>
            </a:r>
            <a:r>
              <a:rPr lang="de-DE" sz="1800" baseline="30000" dirty="0">
                <a:effectLst/>
                <a:latin typeface="Times New Roman" panose="02020603050405020304" pitchFamily="18" charset="0"/>
                <a:ea typeface="Times New Roman" panose="02020603050405020304" pitchFamily="18" charset="0"/>
              </a:rPr>
              <a:t>-6</a:t>
            </a:r>
            <a:r>
              <a:rPr lang="de-DE" sz="1800" dirty="0">
                <a:effectLst/>
                <a:latin typeface="Times New Roman" panose="02020603050405020304" pitchFamily="18" charset="0"/>
                <a:ea typeface="Times New Roman" panose="02020603050405020304" pitchFamily="18" charset="0"/>
              </a:rPr>
              <a:t> cm/s; trung bình 3,43x10</a:t>
            </a:r>
            <a:r>
              <a:rPr lang="de-DE" sz="1800" baseline="30000" dirty="0">
                <a:effectLst/>
                <a:latin typeface="Times New Roman" panose="02020603050405020304" pitchFamily="18" charset="0"/>
                <a:ea typeface="Times New Roman" panose="02020603050405020304" pitchFamily="18" charset="0"/>
              </a:rPr>
              <a:t>-6</a:t>
            </a:r>
            <a:r>
              <a:rPr lang="de-DE" sz="1800" dirty="0">
                <a:effectLst/>
                <a:latin typeface="Times New Roman" panose="02020603050405020304" pitchFamily="18" charset="0"/>
                <a:ea typeface="Times New Roman" panose="02020603050405020304" pitchFamily="18" charset="0"/>
              </a:rPr>
              <a:t> cm/s.</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pPr>
            <a:r>
              <a:rPr lang="de-DE" sz="1800" dirty="0">
                <a:effectLst/>
                <a:latin typeface="Times New Roman" panose="02020603050405020304" pitchFamily="18" charset="0"/>
                <a:ea typeface="Times New Roman" panose="02020603050405020304" pitchFamily="18" charset="0"/>
              </a:rPr>
              <a:t>Tại các lỗ khoan nhà máy nước Bình Xuyên lớp sét cách nước Pleistocen trên hệ tầng Vĩnh Phúc có chiều dày lớn từ 15m tại lỗ khoan ĐĐ4-DP đến 20m tại lỗ khoan ĐĐ1.</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380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7703A915-A740-7595-5D0E-651D0CB84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09600"/>
            <a:ext cx="8382000" cy="3480859"/>
          </a:xfrm>
          <a:prstGeom prst="rect">
            <a:avLst/>
          </a:prstGeom>
        </p:spPr>
      </p:pic>
      <p:sp>
        <p:nvSpPr>
          <p:cNvPr id="5" name="Hộp Văn bản 4">
            <a:extLst>
              <a:ext uri="{FF2B5EF4-FFF2-40B4-BE49-F238E27FC236}">
                <a16:creationId xmlns:a16="http://schemas.microsoft.com/office/drawing/2014/main" id="{49F89778-7559-DB85-8E0A-E9308751A877}"/>
              </a:ext>
            </a:extLst>
          </p:cNvPr>
          <p:cNvSpPr txBox="1"/>
          <p:nvPr/>
        </p:nvSpPr>
        <p:spPr>
          <a:xfrm>
            <a:off x="1981200" y="4191000"/>
            <a:ext cx="5638800" cy="369332"/>
          </a:xfrm>
          <a:prstGeom prst="rect">
            <a:avLst/>
          </a:prstGeom>
          <a:noFill/>
        </p:spPr>
        <p:txBody>
          <a:bodyPr wrap="square">
            <a:spAutoFit/>
          </a:bodyPr>
          <a:lstStyle/>
          <a:p>
            <a:pPr algn="ctr">
              <a:spcAft>
                <a:spcPts val="1000"/>
              </a:spcAft>
            </a:pPr>
            <a:r>
              <a:rPr lang="vi-VN" sz="1800" i="1" dirty="0">
                <a:effectLst/>
                <a:latin typeface="Times New Roman" panose="02020603050405020304" pitchFamily="18" charset="0"/>
                <a:ea typeface="Times New Roman" panose="02020603050405020304" pitchFamily="18" charset="0"/>
              </a:rPr>
              <a:t>Hình</a:t>
            </a:r>
            <a:r>
              <a:rPr lang="en-US" sz="1800" i="1" dirty="0">
                <a:effectLst/>
                <a:latin typeface="Times New Roman" panose="02020603050405020304" pitchFamily="18" charset="0"/>
                <a:ea typeface="Times New Roman" panose="02020603050405020304" pitchFamily="18" charset="0"/>
              </a:rPr>
              <a:t>:</a:t>
            </a:r>
            <a:r>
              <a:rPr lang="vi-VN" sz="1800" i="1" dirty="0">
                <a:effectLst/>
                <a:latin typeface="Times New Roman" panose="02020603050405020304" pitchFamily="18" charset="0"/>
                <a:ea typeface="Times New Roman" panose="02020603050405020304" pitchFamily="18" charset="0"/>
              </a:rPr>
              <a:t> Mặt cắt địa chất thủy văn khu vực nghiên cứu</a:t>
            </a:r>
            <a:endParaRPr lang="en-GB" sz="1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45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2434FC2A-E0E4-9034-B654-8C73DACAADF7}"/>
                  </a:ext>
                </a:extLst>
              </p:cNvPr>
              <p:cNvSpPr txBox="1"/>
              <p:nvPr/>
            </p:nvSpPr>
            <p:spPr>
              <a:xfrm>
                <a:off x="152400" y="685800"/>
                <a:ext cx="8839200" cy="5148910"/>
              </a:xfrm>
              <a:prstGeom prst="rect">
                <a:avLst/>
              </a:prstGeom>
              <a:noFill/>
            </p:spPr>
            <p:txBody>
              <a:bodyPr wrap="square">
                <a:spAutoFit/>
              </a:bodyPr>
              <a:lstStyle/>
              <a:p>
                <a:pPr indent="431800" algn="just">
                  <a:lnSpc>
                    <a:spcPct val="150000"/>
                  </a:lnSpc>
                  <a:spcBef>
                    <a:spcPts val="600"/>
                  </a:spcBef>
                  <a:spcAft>
                    <a:spcPts val="600"/>
                  </a:spcAft>
                  <a:buNone/>
                </a:pPr>
                <a:r>
                  <a:rPr lang="en-US" sz="1800" b="1" dirty="0">
                    <a:effectLst/>
                    <a:latin typeface="Times New Roman" panose="02020603050405020304" pitchFamily="18" charset="0"/>
                    <a:ea typeface="Calibri" panose="020F0502020204030204" pitchFamily="34" charset="0"/>
                  </a:rPr>
                  <a:t>3.5. </a:t>
                </a:r>
                <a:r>
                  <a:rPr lang="en-US" sz="1800" b="1" dirty="0" err="1">
                    <a:effectLst/>
                    <a:latin typeface="Times New Roman" panose="02020603050405020304" pitchFamily="18" charset="0"/>
                    <a:ea typeface="Calibri" panose="020F0502020204030204" pitchFamily="34" charset="0"/>
                  </a:rPr>
                  <a:t>Tính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toán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vùng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ảnh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hưởng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của</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bãi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giếng</a:t>
                </a:r>
                <a:endParaRPr lang="en-US" sz="1800" b="1" dirty="0">
                  <a:effectLst/>
                  <a:latin typeface="Times New Roman" panose="02020603050405020304" pitchFamily="18" charset="0"/>
                  <a:ea typeface="Calibri" panose="020F0502020204030204" pitchFamily="34" charset="0"/>
                </a:endParaRPr>
              </a:p>
              <a:p>
                <a:pPr indent="431800" algn="just">
                  <a:lnSpc>
                    <a:spcPct val="150000"/>
                  </a:lnSpc>
                  <a:spcBef>
                    <a:spcPts val="600"/>
                  </a:spcBef>
                  <a:spcAft>
                    <a:spcPts val="600"/>
                  </a:spcAft>
                  <a:buNone/>
                </a:pPr>
                <a:r>
                  <a:rPr lang="en-US" dirty="0">
                    <a:latin typeface="Times New Roman" panose="02020603050405020304" pitchFamily="18" charset="0"/>
                    <a:ea typeface="Calibri" panose="020F0502020204030204" pitchFamily="34" charset="0"/>
                  </a:rPr>
                  <a:t>Đ</a:t>
                </a:r>
                <a:r>
                  <a:rPr lang="vi-VN" sz="1800" dirty="0">
                    <a:effectLst/>
                    <a:latin typeface="Times New Roman" panose="02020603050405020304" pitchFamily="18" charset="0"/>
                    <a:ea typeface="Calibri" panose="020F0502020204030204" pitchFamily="34" charset="0"/>
                  </a:rPr>
                  <a:t>ể xác định giới hạn vùng ảnh hưởng của công trình, chúng tôi áp dụng công thức tính toán trong trường hợp tầng chứa nước có áp, biên mực nước không đổi, như vậy mực nước hạ thấp được xác định theo công thức:</a:t>
                </a:r>
                <a:endParaRPr lang="en-GB" sz="1800" dirty="0">
                  <a:effectLst/>
                  <a:latin typeface="Times New Roman" panose="02020603050405020304" pitchFamily="18" charset="0"/>
                  <a:ea typeface="Times New Roman" panose="02020603050405020304" pitchFamily="18" charset="0"/>
                </a:endParaRPr>
              </a:p>
              <a:p>
                <a:pPr indent="457200" algn="ctr">
                  <a:lnSpc>
                    <a:spcPct val="130000"/>
                  </a:lnSpc>
                  <a:spcBef>
                    <a:spcPts val="300"/>
                  </a:spcBef>
                  <a:spcAft>
                    <a:spcPts val="250"/>
                  </a:spcAft>
                  <a:buNone/>
                </a:pPr>
                <a:r>
                  <a:rPr lang="vi-VN" sz="1800" dirty="0">
                    <a:effectLst/>
                    <a:latin typeface="Times New Roman" panose="02020603050405020304" pitchFamily="18" charset="0"/>
                    <a:ea typeface="Calibri" panose="020F0502020204030204" pitchFamily="34" charset="0"/>
                  </a:rPr>
                  <a:t>             </a:t>
                </a:r>
                <a14:m>
                  <m:oMath xmlns:m="http://schemas.openxmlformats.org/officeDocument/2006/math">
                    <m:r>
                      <a:rPr lang="nl-NL" sz="1800" i="1">
                        <a:effectLst/>
                        <a:latin typeface="Cambria Math" panose="02040503050406030204" pitchFamily="18" charset="0"/>
                        <a:ea typeface="Times New Roman" panose="02020603050405020304" pitchFamily="18" charset="0"/>
                      </a:rPr>
                      <m:t>𝑆</m:t>
                    </m:r>
                    <m:r>
                      <a:rPr lang="en-GB" sz="1800" i="1">
                        <a:effectLst/>
                        <a:latin typeface="Cambria Math" panose="02040503050406030204" pitchFamily="18" charset="0"/>
                        <a:ea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rPr>
                        </m:ctrlPr>
                      </m:fPr>
                      <m:num>
                        <m:r>
                          <a:rPr lang="nl-NL" sz="1800" i="1">
                            <a:effectLst/>
                            <a:latin typeface="Cambria Math" panose="02040503050406030204" pitchFamily="18" charset="0"/>
                            <a:ea typeface="Times New Roman" panose="02020603050405020304" pitchFamily="18" charset="0"/>
                          </a:rPr>
                          <m:t>𝑄</m:t>
                        </m:r>
                      </m:num>
                      <m:den>
                        <m:r>
                          <a:rPr lang="en-GB" sz="1800" i="1">
                            <a:effectLst/>
                            <a:latin typeface="Cambria Math" panose="02040503050406030204" pitchFamily="18" charset="0"/>
                            <a:ea typeface="Times New Roman" panose="02020603050405020304" pitchFamily="18" charset="0"/>
                          </a:rPr>
                          <m:t>2</m:t>
                        </m:r>
                        <m:r>
                          <a:rPr lang="en-GB" sz="1800" i="1">
                            <a:effectLst/>
                            <a:latin typeface="Cambria Math" panose="02040503050406030204" pitchFamily="18" charset="0"/>
                            <a:ea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rPr>
                          <m:t>𝜋</m:t>
                        </m:r>
                        <m:r>
                          <a:rPr lang="en-GB" sz="1800" i="1">
                            <a:effectLst/>
                            <a:latin typeface="Cambria Math" panose="02040503050406030204" pitchFamily="18" charset="0"/>
                            <a:ea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rPr>
                          <m:t>𝑇</m:t>
                        </m:r>
                      </m:den>
                    </m:f>
                    <m:func>
                      <m:funcPr>
                        <m:ctrlPr>
                          <a:rPr lang="en-GB" sz="1800" i="1">
                            <a:effectLst/>
                            <a:latin typeface="Cambria Math" panose="02040503050406030204" pitchFamily="18" charset="0"/>
                            <a:ea typeface="Times New Roman" panose="02020603050405020304" pitchFamily="18" charset="0"/>
                          </a:rPr>
                        </m:ctrlPr>
                      </m:funcPr>
                      <m:fName>
                        <m:r>
                          <a:rPr lang="nl-NL" sz="1800" i="1">
                            <a:effectLst/>
                            <a:latin typeface="Cambria Math" panose="02040503050406030204" pitchFamily="18" charset="0"/>
                            <a:ea typeface="Times New Roman" panose="02020603050405020304" pitchFamily="18" charset="0"/>
                          </a:rPr>
                          <m:t>𝑙𝑛</m:t>
                        </m:r>
                      </m:fName>
                      <m:e>
                        <m:d>
                          <m:dPr>
                            <m:ctrlPr>
                              <a:rPr lang="en-GB" sz="1800" i="1">
                                <a:effectLst/>
                                <a:latin typeface="Cambria Math" panose="02040503050406030204" pitchFamily="18" charset="0"/>
                                <a:ea typeface="Times New Roman" panose="02020603050405020304" pitchFamily="18" charset="0"/>
                              </a:rPr>
                            </m:ctrlPr>
                          </m:dPr>
                          <m:e>
                            <m:f>
                              <m:fPr>
                                <m:ctrlPr>
                                  <a:rPr lang="en-GB" sz="1800" i="1">
                                    <a:effectLst/>
                                    <a:latin typeface="Cambria Math" panose="02040503050406030204" pitchFamily="18" charset="0"/>
                                    <a:ea typeface="Times New Roman" panose="02020603050405020304" pitchFamily="18" charset="0"/>
                                  </a:rPr>
                                </m:ctrlPr>
                              </m:fPr>
                              <m:num>
                                <m:r>
                                  <a:rPr lang="nl-NL" sz="1800" i="1">
                                    <a:effectLst/>
                                    <a:latin typeface="Cambria Math" panose="02040503050406030204" pitchFamily="18" charset="0"/>
                                    <a:ea typeface="Times New Roman" panose="02020603050405020304" pitchFamily="18" charset="0"/>
                                  </a:rPr>
                                  <m:t>𝑟</m:t>
                                </m:r>
                                <m:r>
                                  <a:rPr lang="en-GB" sz="1800" i="1">
                                    <a:effectLst/>
                                    <a:latin typeface="Cambria Math" panose="02040503050406030204" pitchFamily="18" charset="0"/>
                                    <a:ea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rPr>
                                  <m:t>2</m:t>
                                </m:r>
                                <m:r>
                                  <a:rPr lang="nl-NL" sz="1800" i="1">
                                    <a:effectLst/>
                                    <a:latin typeface="Cambria Math" panose="02040503050406030204" pitchFamily="18" charset="0"/>
                                    <a:ea typeface="Times New Roman" panose="02020603050405020304" pitchFamily="18" charset="0"/>
                                  </a:rPr>
                                  <m:t>𝐿</m:t>
                                </m:r>
                              </m:num>
                              <m:den>
                                <m:r>
                                  <a:rPr lang="nl-NL" sz="1800" i="1">
                                    <a:effectLst/>
                                    <a:latin typeface="Cambria Math" panose="02040503050406030204" pitchFamily="18" charset="0"/>
                                    <a:ea typeface="Times New Roman" panose="02020603050405020304" pitchFamily="18" charset="0"/>
                                  </a:rPr>
                                  <m:t>𝑟</m:t>
                                </m:r>
                              </m:den>
                            </m:f>
                          </m:e>
                        </m:d>
                      </m:e>
                    </m:func>
                  </m:oMath>
                </a14:m>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a:effectLst/>
                    <a:latin typeface="Times New Roman" panose="02020603050405020304" pitchFamily="18" charset="0"/>
                    <a:ea typeface="Calibri" panose="020F0502020204030204" pitchFamily="34" charset="0"/>
                  </a:rPr>
                  <a:t>- S: </a:t>
                </a:r>
                <a:r>
                  <a:rPr lang="en-US" sz="1800" dirty="0" err="1">
                    <a:effectLst/>
                    <a:latin typeface="Times New Roman" panose="02020603050405020304" pitchFamily="18" charset="0"/>
                    <a:ea typeface="Calibri" panose="020F0502020204030204" pitchFamily="34" charset="0"/>
                  </a:rPr>
                  <a:t>Hạ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thấp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giếng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lớn</a:t>
                </a:r>
                <a:r>
                  <a:rPr lang="en-US" sz="1800" dirty="0">
                    <a:effectLst/>
                    <a:latin typeface="Times New Roman" panose="02020603050405020304" pitchFamily="18" charset="0"/>
                    <a:ea typeface="Calibri" panose="020F0502020204030204" pitchFamily="34" charset="0"/>
                  </a:rPr>
                  <a:t> (m). </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a:effectLst/>
                    <a:latin typeface="Times New Roman" panose="02020603050405020304" pitchFamily="18" charset="0"/>
                    <a:ea typeface="Calibri" panose="020F0502020204030204" pitchFamily="34" charset="0"/>
                  </a:rPr>
                  <a:t>- Q: </a:t>
                </a:r>
                <a:r>
                  <a:rPr lang="en-US" sz="1800" dirty="0" err="1">
                    <a:effectLst/>
                    <a:latin typeface="Times New Roman" panose="02020603050405020304" pitchFamily="18" charset="0"/>
                    <a:ea typeface="Calibri" panose="020F0502020204030204" pitchFamily="34" charset="0"/>
                  </a:rPr>
                  <a:t>Tổng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giếng</a:t>
                </a:r>
                <a:r>
                  <a:rPr lang="en-US" sz="1800" dirty="0">
                    <a:effectLst/>
                    <a:latin typeface="Times New Roman" panose="02020603050405020304" pitchFamily="18" charset="0"/>
                    <a:ea typeface="Calibri" panose="020F0502020204030204" pitchFamily="34" charset="0"/>
                  </a:rPr>
                  <a:t> (m</a:t>
                </a:r>
                <a:r>
                  <a:rPr lang="en-US" sz="1800" baseline="30000" dirty="0">
                    <a:effectLst/>
                    <a:latin typeface="Times New Roman" panose="02020603050405020304" pitchFamily="18" charset="0"/>
                    <a:ea typeface="Calibri" panose="020F0502020204030204" pitchFamily="34" charset="0"/>
                  </a:rPr>
                  <a:t>3</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ngđ</a:t>
                </a:r>
                <a:r>
                  <a:rPr lang="en-US" sz="1800" dirty="0">
                    <a:effectLst/>
                    <a:latin typeface="Times New Roman" panose="02020603050405020304" pitchFamily="18" charset="0"/>
                    <a:ea typeface="Calibri" panose="020F0502020204030204" pitchFamily="34" charset="0"/>
                  </a:rPr>
                  <a:t>).</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a:effectLst/>
                    <a:latin typeface="Times New Roman" panose="02020603050405020304" pitchFamily="18" charset="0"/>
                    <a:ea typeface="Calibri" panose="020F0502020204030204" pitchFamily="34" charset="0"/>
                  </a:rPr>
                  <a:t>- L: </a:t>
                </a:r>
                <a:r>
                  <a:rPr lang="en-US" sz="1800" dirty="0" err="1">
                    <a:effectLst/>
                    <a:latin typeface="Times New Roman" panose="02020603050405020304" pitchFamily="18" charset="0"/>
                    <a:ea typeface="Calibri" panose="020F0502020204030204" pitchFamily="34" charset="0"/>
                  </a:rPr>
                  <a:t>Khoảng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giếng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lớn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(m).</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a:effectLst/>
                    <a:latin typeface="Times New Roman" panose="02020603050405020304" pitchFamily="18" charset="0"/>
                    <a:ea typeface="Calibri" panose="020F0502020204030204" pitchFamily="34" charset="0"/>
                  </a:rPr>
                  <a:t>- r: </a:t>
                </a:r>
                <a:r>
                  <a:rPr lang="en-US" sz="1800" dirty="0" err="1">
                    <a:effectLst/>
                    <a:latin typeface="Times New Roman" panose="02020603050405020304" pitchFamily="18" charset="0"/>
                    <a:ea typeface="Calibri" panose="020F0502020204030204" pitchFamily="34" charset="0"/>
                  </a:rPr>
                  <a:t>Khoảng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toán</a:t>
                </a:r>
                <a:r>
                  <a:rPr lang="en-US" sz="1800" dirty="0">
                    <a:effectLst/>
                    <a:latin typeface="Times New Roman" panose="02020603050405020304" pitchFamily="18" charset="0"/>
                    <a:ea typeface="Calibri" panose="020F0502020204030204" pitchFamily="34" charset="0"/>
                  </a:rPr>
                  <a:t> (m).</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pPr>
                <a:r>
                  <a:rPr lang="en-US" sz="1800" dirty="0">
                    <a:effectLst/>
                    <a:latin typeface="Times New Roman" panose="02020603050405020304" pitchFamily="18" charset="0"/>
                    <a:ea typeface="Calibri" panose="020F0502020204030204" pitchFamily="34" charset="0"/>
                  </a:rPr>
                  <a:t>- T: </a:t>
                </a:r>
                <a:r>
                  <a:rPr lang="en-US" sz="1800" dirty="0" err="1">
                    <a:effectLst/>
                    <a:latin typeface="Times New Roman" panose="02020603050405020304" pitchFamily="18" charset="0"/>
                    <a:ea typeface="Calibri" panose="020F0502020204030204" pitchFamily="34" charset="0"/>
                  </a:rPr>
                  <a:t>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dẫn</a:t>
                </a:r>
                <a:r>
                  <a:rPr lang="en-US" sz="1800" dirty="0">
                    <a:effectLst/>
                    <a:latin typeface="Times New Roman" panose="02020603050405020304" pitchFamily="18" charset="0"/>
                    <a:ea typeface="Calibri" panose="020F0502020204030204" pitchFamily="34" charset="0"/>
                  </a:rPr>
                  <a:t> (m</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/ng).</a:t>
                </a:r>
                <a:endParaRPr lang="en-GB" sz="1800" dirty="0">
                  <a:effectLst/>
                  <a:latin typeface="Times New Roman" panose="02020603050405020304" pitchFamily="18" charset="0"/>
                  <a:ea typeface="Times New Roman" panose="02020603050405020304" pitchFamily="18" charset="0"/>
                </a:endParaRPr>
              </a:p>
            </p:txBody>
          </p:sp>
        </mc:Choice>
        <mc:Fallback>
          <p:sp>
            <p:nvSpPr>
              <p:cNvPr id="4" name="Hộp Văn bản 3">
                <a:extLst>
                  <a:ext uri="{FF2B5EF4-FFF2-40B4-BE49-F238E27FC236}">
                    <a16:creationId xmlns:a16="http://schemas.microsoft.com/office/drawing/2014/main" id="{2434FC2A-E0E4-9034-B654-8C73DACAADF7}"/>
                  </a:ext>
                </a:extLst>
              </p:cNvPr>
              <p:cNvSpPr txBox="1">
                <a:spLocks noRot="1" noChangeAspect="1" noMove="1" noResize="1" noEditPoints="1" noAdjustHandles="1" noChangeArrowheads="1" noChangeShapeType="1" noTextEdit="1"/>
              </p:cNvSpPr>
              <p:nvPr/>
            </p:nvSpPr>
            <p:spPr>
              <a:xfrm>
                <a:off x="152400" y="685800"/>
                <a:ext cx="8839200" cy="5148910"/>
              </a:xfrm>
              <a:prstGeom prst="rect">
                <a:avLst/>
              </a:prstGeom>
              <a:blipFill>
                <a:blip r:embed="rId2"/>
                <a:stretch>
                  <a:fillRect l="-552" r="-552" b="-948"/>
                </a:stretch>
              </a:blipFill>
            </p:spPr>
            <p:txBody>
              <a:bodyPr/>
              <a:lstStyle/>
              <a:p>
                <a:r>
                  <a:rPr lang="en-GB">
                    <a:noFill/>
                  </a:rPr>
                  <a:t> </a:t>
                </a:r>
              </a:p>
            </p:txBody>
          </p:sp>
        </mc:Fallback>
      </mc:AlternateContent>
    </p:spTree>
    <p:extLst>
      <p:ext uri="{BB962C8B-B14F-4D97-AF65-F5344CB8AC3E}">
        <p14:creationId xmlns:p14="http://schemas.microsoft.com/office/powerpoint/2010/main" val="324904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79157B3C-89B3-EADD-08BE-2B51E33F55C2}"/>
                  </a:ext>
                </a:extLst>
              </p:cNvPr>
              <p:cNvSpPr txBox="1"/>
              <p:nvPr/>
            </p:nvSpPr>
            <p:spPr>
              <a:xfrm>
                <a:off x="381000" y="98919"/>
                <a:ext cx="8153400" cy="1011174"/>
              </a:xfrm>
              <a:prstGeom prst="rect">
                <a:avLst/>
              </a:prstGeom>
              <a:noFill/>
            </p:spPr>
            <p:txBody>
              <a:bodyPr wrap="square">
                <a:spAutoFit/>
              </a:bodyPr>
              <a:lstStyle/>
              <a:p>
                <a:pPr indent="457200" algn="just">
                  <a:lnSpc>
                    <a:spcPct val="130000"/>
                  </a:lnSpc>
                  <a:spcBef>
                    <a:spcPts val="300"/>
                  </a:spcBef>
                  <a:spcAft>
                    <a:spcPts val="250"/>
                  </a:spcAft>
                  <a:buNone/>
                </a:pPr>
                <a:r>
                  <a:rPr lang="en-US" sz="1800" dirty="0" err="1">
                    <a:effectLst/>
                    <a:latin typeface="Times New Roman" panose="02020603050405020304" pitchFamily="18" charset="0"/>
                    <a:ea typeface="Calibri" panose="020F0502020204030204" pitchFamily="34" charset="0"/>
                  </a:rPr>
                  <a:t>Vùng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định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sau</a:t>
                </a:r>
                <a:r>
                  <a:rPr lang="en-US" sz="1800" dirty="0">
                    <a:effectLst/>
                    <a:latin typeface="Times New Roman" panose="02020603050405020304" pitchFamily="18" charset="0"/>
                    <a:ea typeface="Calibri" panose="020F0502020204030204" pitchFamily="34" charset="0"/>
                  </a:rPr>
                  <a:t>:</a:t>
                </a:r>
                <a:endParaRPr lang="en-GB" sz="1800" dirty="0">
                  <a:effectLst/>
                  <a:latin typeface="Times New Roman" panose="02020603050405020304" pitchFamily="18" charset="0"/>
                  <a:ea typeface="Times New Roman" panose="02020603050405020304" pitchFamily="18" charset="0"/>
                </a:endParaRPr>
              </a:p>
              <a:p>
                <a:pPr indent="457200" algn="ctr">
                  <a:lnSpc>
                    <a:spcPct val="130000"/>
                  </a:lnSpc>
                  <a:spcBef>
                    <a:spcPts val="300"/>
                  </a:spcBef>
                  <a:spcAft>
                    <a:spcPts val="250"/>
                  </a:spcAft>
                </a:pP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nl-NL" sz="1800" i="1">
                        <a:effectLst/>
                        <a:latin typeface="Cambria Math" panose="02040503050406030204" pitchFamily="18" charset="0"/>
                        <a:ea typeface="Times New Roman" panose="02020603050405020304" pitchFamily="18" charset="0"/>
                      </a:rPr>
                      <m:t>𝑟</m:t>
                    </m:r>
                    <m:r>
                      <a:rPr lang="en-US" sz="1800" i="1">
                        <a:effectLst/>
                        <a:latin typeface="Cambria Math" panose="02040503050406030204" pitchFamily="18" charset="0"/>
                        <a:ea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2</m:t>
                        </m:r>
                        <m:r>
                          <a:rPr lang="nl-NL" sz="1800" i="1">
                            <a:effectLst/>
                            <a:latin typeface="Cambria Math" panose="02040503050406030204" pitchFamily="18" charset="0"/>
                            <a:ea typeface="Times New Roman" panose="02020603050405020304" pitchFamily="18" charset="0"/>
                          </a:rPr>
                          <m:t>𝐿</m:t>
                        </m:r>
                      </m:num>
                      <m:den>
                        <m:sSup>
                          <m:sSupPr>
                            <m:ctrlPr>
                              <a:rPr lang="en-GB" sz="1800" i="1">
                                <a:effectLst/>
                                <a:latin typeface="Cambria Math" panose="02040503050406030204" pitchFamily="18" charset="0"/>
                                <a:ea typeface="Times New Roman" panose="02020603050405020304" pitchFamily="18" charset="0"/>
                              </a:rPr>
                            </m:ctrlPr>
                          </m:sSupPr>
                          <m:e>
                            <m:r>
                              <a:rPr lang="nl-NL" sz="1800" i="1">
                                <a:effectLst/>
                                <a:latin typeface="Cambria Math" panose="02040503050406030204" pitchFamily="18" charset="0"/>
                                <a:ea typeface="Times New Roman" panose="02020603050405020304" pitchFamily="18" charset="0"/>
                              </a:rPr>
                              <m:t>𝑒</m:t>
                            </m:r>
                          </m:e>
                          <m:sup>
                            <m:r>
                              <a:rPr lang="nl-NL" sz="1800" i="1">
                                <a:effectLst/>
                                <a:latin typeface="Cambria Math" panose="02040503050406030204" pitchFamily="18" charset="0"/>
                                <a:ea typeface="Times New Roman" panose="02020603050405020304" pitchFamily="18" charset="0"/>
                              </a:rPr>
                              <m:t>𝜋</m:t>
                            </m:r>
                            <m:r>
                              <a:rPr lang="en-US" sz="1800" i="1">
                                <a:effectLst/>
                                <a:latin typeface="Cambria Math" panose="02040503050406030204" pitchFamily="18" charset="0"/>
                                <a:ea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rPr>
                              <m:t>𝑇</m:t>
                            </m:r>
                            <m:r>
                              <a:rPr lang="en-US" sz="1800" i="1">
                                <a:effectLst/>
                                <a:latin typeface="Cambria Math" panose="02040503050406030204" pitchFamily="18" charset="0"/>
                                <a:ea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rPr>
                              <m:t>𝑄</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den>
                    </m:f>
                  </m:oMath>
                </a14:m>
                <a:endParaRPr lang="en-GB" sz="1800" dirty="0">
                  <a:effectLst/>
                  <a:latin typeface="Times New Roman" panose="02020603050405020304" pitchFamily="18" charset="0"/>
                  <a:ea typeface="Times New Roman" panose="02020603050405020304" pitchFamily="18" charset="0"/>
                </a:endParaRPr>
              </a:p>
            </p:txBody>
          </p:sp>
        </mc:Choice>
        <mc:Fallback>
          <p:sp>
            <p:nvSpPr>
              <p:cNvPr id="14" name="Hộp Văn bản 13">
                <a:extLst>
                  <a:ext uri="{FF2B5EF4-FFF2-40B4-BE49-F238E27FC236}">
                    <a16:creationId xmlns:a16="http://schemas.microsoft.com/office/drawing/2014/main" id="{79157B3C-89B3-EADD-08BE-2B51E33F55C2}"/>
                  </a:ext>
                </a:extLst>
              </p:cNvPr>
              <p:cNvSpPr txBox="1">
                <a:spLocks noRot="1" noChangeAspect="1" noMove="1" noResize="1" noEditPoints="1" noAdjustHandles="1" noChangeArrowheads="1" noChangeShapeType="1" noTextEdit="1"/>
              </p:cNvSpPr>
              <p:nvPr/>
            </p:nvSpPr>
            <p:spPr>
              <a:xfrm>
                <a:off x="381000" y="98919"/>
                <a:ext cx="8153400" cy="1011174"/>
              </a:xfrm>
              <a:prstGeom prst="rect">
                <a:avLst/>
              </a:prstGeom>
              <a:blipFill>
                <a:blip r:embed="rId2"/>
                <a:stretch>
                  <a:fillRect b="-2410"/>
                </a:stretch>
              </a:blipFill>
            </p:spPr>
            <p:txBody>
              <a:bodyPr/>
              <a:lstStyle/>
              <a:p>
                <a:r>
                  <a:rPr lang="en-GB">
                    <a:noFill/>
                  </a:rPr>
                  <a:t> </a:t>
                </a:r>
              </a:p>
            </p:txBody>
          </p:sp>
        </mc:Fallback>
      </mc:AlternateContent>
      <p:graphicFrame>
        <p:nvGraphicFramePr>
          <p:cNvPr id="15" name="Đối tượng 14">
            <a:extLst>
              <a:ext uri="{FF2B5EF4-FFF2-40B4-BE49-F238E27FC236}">
                <a16:creationId xmlns:a16="http://schemas.microsoft.com/office/drawing/2014/main" id="{FA564787-E5C5-331B-091C-8C36B074CF82}"/>
              </a:ext>
            </a:extLst>
          </p:cNvPr>
          <p:cNvGraphicFramePr>
            <a:graphicFrameLocks noChangeAspect="1"/>
          </p:cNvGraphicFramePr>
          <p:nvPr>
            <p:extLst>
              <p:ext uri="{D42A27DB-BD31-4B8C-83A1-F6EECF244321}">
                <p14:modId xmlns:p14="http://schemas.microsoft.com/office/powerpoint/2010/main" val="3946968240"/>
              </p:ext>
            </p:extLst>
          </p:nvPr>
        </p:nvGraphicFramePr>
        <p:xfrm>
          <a:off x="1390113" y="1932305"/>
          <a:ext cx="6557962" cy="655069"/>
        </p:xfrm>
        <a:graphic>
          <a:graphicData uri="http://schemas.openxmlformats.org/presentationml/2006/ole">
            <mc:AlternateContent xmlns:mc="http://schemas.openxmlformats.org/markup-compatibility/2006">
              <mc:Choice xmlns:v="urn:schemas-microsoft-com:vml" Requires="v">
                <p:oleObj r:id="rId3" imgW="54254400" imgH="10668000" progId="Equation.3">
                  <p:embed/>
                </p:oleObj>
              </mc:Choice>
              <mc:Fallback>
                <p:oleObj r:id="rId3" imgW="54254400" imgH="106680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113" y="1932305"/>
                        <a:ext cx="6557962" cy="655069"/>
                      </a:xfrm>
                      <a:prstGeom prst="rect">
                        <a:avLst/>
                      </a:prstGeom>
                      <a:noFill/>
                    </p:spPr>
                  </p:pic>
                </p:oleObj>
              </mc:Fallback>
            </mc:AlternateContent>
          </a:graphicData>
        </a:graphic>
      </p:graphicFrame>
      <p:graphicFrame>
        <p:nvGraphicFramePr>
          <p:cNvPr id="16" name="Đối tượng 15">
            <a:extLst>
              <a:ext uri="{FF2B5EF4-FFF2-40B4-BE49-F238E27FC236}">
                <a16:creationId xmlns:a16="http://schemas.microsoft.com/office/drawing/2014/main" id="{BD2316EA-23BD-68E5-BE00-C6148C5035FC}"/>
              </a:ext>
            </a:extLst>
          </p:cNvPr>
          <p:cNvGraphicFramePr>
            <a:graphicFrameLocks noChangeAspect="1"/>
          </p:cNvGraphicFramePr>
          <p:nvPr>
            <p:extLst>
              <p:ext uri="{D42A27DB-BD31-4B8C-83A1-F6EECF244321}">
                <p14:modId xmlns:p14="http://schemas.microsoft.com/office/powerpoint/2010/main" val="462940983"/>
              </p:ext>
            </p:extLst>
          </p:nvPr>
        </p:nvGraphicFramePr>
        <p:xfrm>
          <a:off x="1544894" y="2735156"/>
          <a:ext cx="6248400" cy="715857"/>
        </p:xfrm>
        <a:graphic>
          <a:graphicData uri="http://schemas.openxmlformats.org/presentationml/2006/ole">
            <mc:AlternateContent xmlns:mc="http://schemas.openxmlformats.org/markup-compatibility/2006">
              <mc:Choice xmlns:v="urn:schemas-microsoft-com:vml" Requires="v">
                <p:oleObj r:id="rId5" imgW="46634400" imgH="10668000" progId="Equation.3">
                  <p:embed/>
                </p:oleObj>
              </mc:Choice>
              <mc:Fallback>
                <p:oleObj r:id="rId5" imgW="46634400" imgH="106680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894" y="2735156"/>
                        <a:ext cx="6248400" cy="715857"/>
                      </a:xfrm>
                      <a:prstGeom prst="rect">
                        <a:avLst/>
                      </a:prstGeom>
                      <a:noFill/>
                    </p:spPr>
                  </p:pic>
                </p:oleObj>
              </mc:Fallback>
            </mc:AlternateContent>
          </a:graphicData>
        </a:graphic>
      </p:graphicFrame>
      <p:sp>
        <p:nvSpPr>
          <p:cNvPr id="17" name="Rectangle 13">
            <a:extLst>
              <a:ext uri="{FF2B5EF4-FFF2-40B4-BE49-F238E27FC236}">
                <a16:creationId xmlns:a16="http://schemas.microsoft.com/office/drawing/2014/main" id="{949ACE90-1ABB-8BC8-BD6B-00EAB0EE840F}"/>
              </a:ext>
            </a:extLst>
          </p:cNvPr>
          <p:cNvSpPr>
            <a:spLocks noChangeArrowheads="1"/>
          </p:cNvSpPr>
          <p:nvPr/>
        </p:nvSpPr>
        <p:spPr bwMode="auto">
          <a:xfrm>
            <a:off x="592394" y="1114574"/>
            <a:ext cx="815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Thông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số</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tính</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toán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gồm</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Khoảng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cách</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từ</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tâm</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bãi</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giếng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NMN Bình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Xuyên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đến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biên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mực</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nước</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không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đổi</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sông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Tọa</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độ</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tâm</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giếng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lớn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được</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xác</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định</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theo</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công</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thức</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9325888E-0809-C48D-1272-610788C60FBA}"/>
              </a:ext>
            </a:extLst>
          </p:cNvPr>
          <p:cNvSpPr>
            <a:spLocks noChangeArrowheads="1"/>
          </p:cNvSpPr>
          <p:nvPr/>
        </p:nvSpPr>
        <p:spPr bwMode="auto">
          <a:xfrm>
            <a:off x="609600" y="3044512"/>
            <a:ext cx="81534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5049BB62-9AB6-E4A6-B533-6F52B8AFE4E9}"/>
              </a:ext>
            </a:extLst>
          </p:cNvPr>
          <p:cNvSpPr>
            <a:spLocks noChangeArrowheads="1"/>
          </p:cNvSpPr>
          <p:nvPr/>
        </p:nvSpPr>
        <p:spPr bwMode="auto">
          <a:xfrm>
            <a:off x="609600" y="3663781"/>
            <a:ext cx="815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3" name="Hộp Văn bản 22">
            <a:extLst>
              <a:ext uri="{FF2B5EF4-FFF2-40B4-BE49-F238E27FC236}">
                <a16:creationId xmlns:a16="http://schemas.microsoft.com/office/drawing/2014/main" id="{B106EDE1-8D59-E759-4802-E8932B9CA479}"/>
              </a:ext>
            </a:extLst>
          </p:cNvPr>
          <p:cNvSpPr txBox="1"/>
          <p:nvPr/>
        </p:nvSpPr>
        <p:spPr>
          <a:xfrm>
            <a:off x="228600" y="3341816"/>
            <a:ext cx="8686799" cy="3514808"/>
          </a:xfrm>
          <a:prstGeom prst="rect">
            <a:avLst/>
          </a:prstGeom>
          <a:noFill/>
        </p:spPr>
        <p:txBody>
          <a:bodyPr wrap="square">
            <a:spAutoFit/>
          </a:bodyPr>
          <a:lstStyle/>
          <a:p>
            <a:pPr indent="431800" algn="just">
              <a:lnSpc>
                <a:spcPct val="150000"/>
              </a:lnSpc>
              <a:spcBef>
                <a:spcPts val="600"/>
              </a:spcBef>
              <a:spcAft>
                <a:spcPts val="600"/>
              </a:spcAft>
              <a:buNone/>
            </a:pPr>
            <a:r>
              <a:rPr lang="en-US" sz="1800" spc="-20" dirty="0">
                <a:effectLst/>
                <a:latin typeface="Times New Roman" panose="02020603050405020304" pitchFamily="18" charset="0"/>
                <a:ea typeface="Calibri" panose="020F0502020204030204" pitchFamily="34" charset="0"/>
              </a:rPr>
              <a:t>Thay </a:t>
            </a:r>
            <a:r>
              <a:rPr lang="en-US" sz="1800" spc="-20" dirty="0" err="1">
                <a:effectLst/>
                <a:latin typeface="Times New Roman" panose="02020603050405020304" pitchFamily="18" charset="0"/>
                <a:ea typeface="Calibri" panose="020F0502020204030204" pitchFamily="34" charset="0"/>
              </a:rPr>
              <a:t>tọa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độ</a:t>
            </a:r>
            <a:r>
              <a:rPr lang="en-US" sz="1800" spc="-20" dirty="0">
                <a:effectLst/>
                <a:latin typeface="Times New Roman" panose="02020603050405020304" pitchFamily="18" charset="0"/>
                <a:ea typeface="Calibri" panose="020F0502020204030204" pitchFamily="34" charset="0"/>
              </a:rPr>
              <a:t> và </a:t>
            </a:r>
            <a:r>
              <a:rPr lang="en-US" sz="1800" spc="-20" dirty="0" err="1">
                <a:effectLst/>
                <a:latin typeface="Times New Roman" panose="02020603050405020304" pitchFamily="18" charset="0"/>
                <a:ea typeface="Calibri" panose="020F0502020204030204" pitchFamily="34" charset="0"/>
              </a:rPr>
              <a:t>lưu</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lượng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giếng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khai</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vào</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công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thức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trên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xác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định</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được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tọa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độ</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tâm</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giếng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lớn</a:t>
            </a:r>
            <a:r>
              <a:rPr lang="en-US" sz="1800" spc="-2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Xgl</a:t>
            </a:r>
            <a:r>
              <a:rPr lang="en-US" sz="1800" dirty="0">
                <a:effectLst/>
                <a:latin typeface="Times New Roman" panose="02020603050405020304" pitchFamily="18" charset="0"/>
                <a:ea typeface="Calibri" panose="020F0502020204030204" pitchFamily="34" charset="0"/>
              </a:rPr>
              <a:t> =  2349515; </a:t>
            </a:r>
            <a:r>
              <a:rPr lang="en-US" sz="1800" dirty="0" err="1">
                <a:effectLst/>
                <a:latin typeface="Times New Roman" panose="02020603050405020304" pitchFamily="18" charset="0"/>
                <a:ea typeface="Calibri" panose="020F0502020204030204" pitchFamily="34" charset="0"/>
              </a:rPr>
              <a:t>Ygl</a:t>
            </a:r>
            <a:r>
              <a:rPr lang="en-US" sz="1800" dirty="0">
                <a:effectLst/>
                <a:latin typeface="Times New Roman" panose="02020603050405020304" pitchFamily="18" charset="0"/>
                <a:ea typeface="Calibri" panose="020F0502020204030204" pitchFamily="34" charset="0"/>
              </a:rPr>
              <a:t> = 570176</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hệ</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tọa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độ</a:t>
            </a:r>
            <a:r>
              <a:rPr lang="en-US" sz="1800" spc="-20" dirty="0">
                <a:effectLst/>
                <a:latin typeface="Times New Roman" panose="02020603050405020304" pitchFamily="18" charset="0"/>
                <a:ea typeface="Calibri" panose="020F0502020204030204" pitchFamily="34" charset="0"/>
              </a:rPr>
              <a:t> VN 2000 </a:t>
            </a:r>
            <a:r>
              <a:rPr lang="en-US" sz="1800" spc="-20" dirty="0" err="1">
                <a:effectLst/>
                <a:latin typeface="Times New Roman" panose="02020603050405020304" pitchFamily="18" charset="0"/>
                <a:ea typeface="Calibri" panose="020F0502020204030204" pitchFamily="34" charset="0"/>
              </a:rPr>
              <a:t>kinh</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tuyến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trục</a:t>
            </a:r>
            <a:r>
              <a:rPr lang="en-US" sz="1800" spc="-20" dirty="0">
                <a:effectLst/>
                <a:latin typeface="Times New Roman" panose="02020603050405020304" pitchFamily="18" charset="0"/>
                <a:ea typeface="Calibri" panose="020F0502020204030204" pitchFamily="34" charset="0"/>
              </a:rPr>
              <a:t> 105</a:t>
            </a:r>
            <a:r>
              <a:rPr lang="en-US" sz="1800" spc="-20" baseline="30000" dirty="0">
                <a:effectLst/>
                <a:latin typeface="Times New Roman" panose="02020603050405020304" pitchFamily="18" charset="0"/>
                <a:ea typeface="Calibri" panose="020F0502020204030204" pitchFamily="34" charset="0"/>
              </a:rPr>
              <a:t>0</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múi</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chiếu</a:t>
            </a:r>
            <a:r>
              <a:rPr lang="en-US" sz="1800" spc="-20" dirty="0">
                <a:effectLst/>
                <a:latin typeface="Times New Roman" panose="02020603050405020304" pitchFamily="18" charset="0"/>
                <a:ea typeface="Calibri" panose="020F0502020204030204" pitchFamily="34" charset="0"/>
              </a:rPr>
              <a:t> 6</a:t>
            </a:r>
            <a:r>
              <a:rPr lang="en-US" sz="1800" spc="-20" baseline="30000" dirty="0">
                <a:effectLst/>
                <a:latin typeface="Times New Roman" panose="02020603050405020304" pitchFamily="18" charset="0"/>
                <a:ea typeface="Calibri" panose="020F0502020204030204" pitchFamily="34" charset="0"/>
              </a:rPr>
              <a:t>0</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Từ</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tọa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độ</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tâm</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giếng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lớn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xác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định</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được</a:t>
            </a:r>
            <a:r>
              <a:rPr lang="en-US" sz="1800" spc="-2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L = 350m;</a:t>
            </a:r>
            <a:endParaRPr lang="en-GB" sz="1800" dirty="0">
              <a:effectLst/>
              <a:latin typeface="Times New Roman" panose="02020603050405020304" pitchFamily="18" charset="0"/>
              <a:ea typeface="Times New Roman" panose="02020603050405020304" pitchFamily="18" charset="0"/>
            </a:endParaRPr>
          </a:p>
          <a:p>
            <a:pPr indent="457200" algn="just">
              <a:lnSpc>
                <a:spcPct val="130000"/>
              </a:lnSpc>
              <a:spcBef>
                <a:spcPts val="300"/>
              </a:spcBef>
              <a:spcAft>
                <a:spcPts val="250"/>
              </a:spcAft>
              <a:buNone/>
            </a:pP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 = 1013 m</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/ng;</a:t>
            </a:r>
            <a:endParaRPr lang="en-GB"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Thay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trên</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xác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định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r = 1044 m. </a:t>
            </a:r>
          </a:p>
          <a:p>
            <a:pPr algn="just"/>
            <a:r>
              <a:rPr lang="en-US" b="1" i="1" dirty="0">
                <a:latin typeface="Time nes New Roman"/>
              </a:rPr>
              <a:t>Như </a:t>
            </a:r>
            <a:r>
              <a:rPr lang="en-US" b="1" i="1" dirty="0" err="1">
                <a:latin typeface="Time nes New Roman"/>
              </a:rPr>
              <a:t>vậy</a:t>
            </a:r>
            <a:r>
              <a:rPr lang="en-US" b="1" i="1" dirty="0">
                <a:latin typeface="Time nes New Roman"/>
              </a:rPr>
              <a:t> </a:t>
            </a:r>
            <a:r>
              <a:rPr lang="en-US" b="1" i="1" dirty="0" err="1">
                <a:latin typeface="Time nes New Roman"/>
              </a:rPr>
              <a:t>vùng</a:t>
            </a:r>
            <a:r>
              <a:rPr lang="en-US" b="1" i="1" dirty="0">
                <a:latin typeface="Time nes New Roman"/>
              </a:rPr>
              <a:t> </a:t>
            </a:r>
            <a:r>
              <a:rPr lang="en-US" b="1" i="1" dirty="0" err="1">
                <a:latin typeface="Time nes New Roman"/>
              </a:rPr>
              <a:t>ảnh</a:t>
            </a:r>
            <a:r>
              <a:rPr lang="en-US" b="1" i="1" dirty="0">
                <a:latin typeface="Time nes New Roman"/>
              </a:rPr>
              <a:t> </a:t>
            </a:r>
            <a:r>
              <a:rPr lang="en-US" b="1" i="1" dirty="0" err="1">
                <a:latin typeface="Time nes New Roman"/>
              </a:rPr>
              <a:t>hưởng</a:t>
            </a:r>
            <a:r>
              <a:rPr lang="en-US" b="1" i="1" dirty="0">
                <a:latin typeface="Time nes New Roman"/>
              </a:rPr>
              <a:t> </a:t>
            </a:r>
            <a:r>
              <a:rPr lang="en-US" b="1" i="1" dirty="0" err="1">
                <a:latin typeface="Time nes New Roman"/>
              </a:rPr>
              <a:t>của</a:t>
            </a:r>
            <a:r>
              <a:rPr lang="en-US" b="1" i="1" dirty="0">
                <a:latin typeface="Time nes New Roman"/>
              </a:rPr>
              <a:t> </a:t>
            </a:r>
            <a:r>
              <a:rPr lang="en-US" b="1" i="1" dirty="0" err="1">
                <a:latin typeface="Time nes New Roman"/>
              </a:rPr>
              <a:t>công</a:t>
            </a:r>
            <a:r>
              <a:rPr lang="en-US" b="1" i="1" dirty="0">
                <a:latin typeface="Time nes New Roman"/>
              </a:rPr>
              <a:t> </a:t>
            </a:r>
            <a:r>
              <a:rPr lang="en-US" b="1" i="1" dirty="0" err="1">
                <a:latin typeface="Time nes New Roman"/>
              </a:rPr>
              <a:t>trình</a:t>
            </a:r>
            <a:r>
              <a:rPr lang="en-US" b="1" i="1" dirty="0">
                <a:latin typeface="Time nes New Roman"/>
              </a:rPr>
              <a:t> </a:t>
            </a:r>
            <a:r>
              <a:rPr lang="en-US" b="1" i="1" dirty="0" err="1">
                <a:latin typeface="Time nes New Roman"/>
              </a:rPr>
              <a:t>được</a:t>
            </a:r>
            <a:r>
              <a:rPr lang="en-US" b="1" i="1" dirty="0">
                <a:latin typeface="Time nes New Roman"/>
              </a:rPr>
              <a:t> </a:t>
            </a:r>
            <a:r>
              <a:rPr lang="en-US" b="1" i="1" dirty="0" err="1">
                <a:latin typeface="Time nes New Roman"/>
              </a:rPr>
              <a:t>giới</a:t>
            </a:r>
            <a:r>
              <a:rPr lang="en-US" b="1" i="1" dirty="0">
                <a:latin typeface="Time nes New Roman"/>
              </a:rPr>
              <a:t> </a:t>
            </a:r>
            <a:r>
              <a:rPr lang="en-US" b="1" i="1" dirty="0" err="1">
                <a:latin typeface="Time nes New Roman"/>
              </a:rPr>
              <a:t>hạn</a:t>
            </a:r>
            <a:r>
              <a:rPr lang="en-US" b="1" i="1" dirty="0">
                <a:latin typeface="Time nes New Roman"/>
              </a:rPr>
              <a:t> </a:t>
            </a:r>
            <a:r>
              <a:rPr lang="en-US" b="1" i="1" dirty="0" err="1">
                <a:latin typeface="Time nes New Roman"/>
              </a:rPr>
              <a:t>bởi</a:t>
            </a:r>
            <a:r>
              <a:rPr lang="en-US" b="1" i="1" dirty="0">
                <a:latin typeface="Time nes New Roman"/>
              </a:rPr>
              <a:t> </a:t>
            </a:r>
            <a:r>
              <a:rPr lang="en-US" b="1" i="1" dirty="0" err="1">
                <a:latin typeface="Time nes New Roman"/>
              </a:rPr>
              <a:t>đường</a:t>
            </a:r>
            <a:r>
              <a:rPr lang="en-US" b="1" i="1" dirty="0">
                <a:latin typeface="Time nes New Roman"/>
              </a:rPr>
              <a:t> </a:t>
            </a:r>
            <a:r>
              <a:rPr lang="en-US" b="1" i="1" dirty="0" err="1">
                <a:latin typeface="Time nes New Roman"/>
              </a:rPr>
              <a:t>tròn</a:t>
            </a:r>
            <a:r>
              <a:rPr lang="en-US" b="1" i="1" dirty="0">
                <a:latin typeface="Time nes New Roman"/>
              </a:rPr>
              <a:t> </a:t>
            </a:r>
            <a:r>
              <a:rPr lang="en-US" b="1" i="1" dirty="0" err="1">
                <a:latin typeface="Time nes New Roman"/>
              </a:rPr>
              <a:t>có</a:t>
            </a:r>
            <a:r>
              <a:rPr lang="en-US" b="1" i="1" dirty="0">
                <a:latin typeface="Time nes New Roman"/>
              </a:rPr>
              <a:t> </a:t>
            </a:r>
            <a:r>
              <a:rPr lang="en-US" b="1" i="1" dirty="0" err="1">
                <a:latin typeface="Time nes New Roman"/>
              </a:rPr>
              <a:t>bán</a:t>
            </a:r>
            <a:r>
              <a:rPr lang="en-US" b="1" i="1" dirty="0">
                <a:latin typeface="Time nes New Roman"/>
              </a:rPr>
              <a:t> </a:t>
            </a:r>
            <a:r>
              <a:rPr lang="en-US" b="1" i="1" dirty="0" err="1">
                <a:latin typeface="Time nes New Roman"/>
              </a:rPr>
              <a:t>kính</a:t>
            </a:r>
            <a:r>
              <a:rPr lang="en-US" b="1" i="1" dirty="0">
                <a:latin typeface="Time nes New Roman"/>
              </a:rPr>
              <a:t> </a:t>
            </a:r>
            <a:r>
              <a:rPr lang="en-US" b="1" i="1" dirty="0" err="1">
                <a:latin typeface="Time nes New Roman"/>
              </a:rPr>
              <a:t>là</a:t>
            </a:r>
            <a:r>
              <a:rPr lang="en-US" b="1" i="1" dirty="0">
                <a:latin typeface="Time nes New Roman"/>
              </a:rPr>
              <a:t> 1044 m. </a:t>
            </a:r>
            <a:r>
              <a:rPr lang="en-US" b="1" i="1" dirty="0" err="1">
                <a:latin typeface="Time nes New Roman"/>
              </a:rPr>
              <a:t>Đường</a:t>
            </a:r>
            <a:r>
              <a:rPr lang="en-US" b="1" i="1" dirty="0">
                <a:latin typeface="Time nes New Roman"/>
              </a:rPr>
              <a:t> </a:t>
            </a:r>
            <a:r>
              <a:rPr lang="en-US" b="1" i="1" dirty="0" err="1">
                <a:latin typeface="Time nes New Roman"/>
              </a:rPr>
              <a:t>ranh</a:t>
            </a:r>
            <a:r>
              <a:rPr lang="en-US" b="1" i="1" dirty="0">
                <a:latin typeface="Time nes New Roman"/>
              </a:rPr>
              <a:t> </a:t>
            </a:r>
            <a:r>
              <a:rPr lang="en-US" b="1" i="1" dirty="0" err="1">
                <a:latin typeface="Time nes New Roman"/>
              </a:rPr>
              <a:t>giới</a:t>
            </a:r>
            <a:r>
              <a:rPr lang="en-US" b="1" i="1" dirty="0">
                <a:latin typeface="Time nes New Roman"/>
              </a:rPr>
              <a:t> </a:t>
            </a:r>
            <a:r>
              <a:rPr lang="en-US" b="1" i="1" dirty="0" err="1">
                <a:latin typeface="Time nes New Roman"/>
              </a:rPr>
              <a:t>này</a:t>
            </a:r>
            <a:r>
              <a:rPr lang="en-US" b="1" i="1" dirty="0">
                <a:latin typeface="Time nes New Roman"/>
              </a:rPr>
              <a:t> </a:t>
            </a:r>
            <a:r>
              <a:rPr lang="en-US" b="1" i="1" dirty="0" err="1">
                <a:latin typeface="Time nes New Roman"/>
              </a:rPr>
              <a:t>được</a:t>
            </a:r>
            <a:r>
              <a:rPr lang="en-US" b="1" i="1" dirty="0">
                <a:latin typeface="Time nes New Roman"/>
              </a:rPr>
              <a:t> </a:t>
            </a:r>
            <a:r>
              <a:rPr lang="en-US" b="1" i="1" dirty="0" err="1">
                <a:latin typeface="Time nes New Roman"/>
              </a:rPr>
              <a:t>thể</a:t>
            </a:r>
            <a:r>
              <a:rPr lang="en-US" b="1" i="1" dirty="0">
                <a:latin typeface="Time nes New Roman"/>
              </a:rPr>
              <a:t> </a:t>
            </a:r>
            <a:r>
              <a:rPr lang="en-US" b="1" i="1" dirty="0" err="1">
                <a:latin typeface="Time nes New Roman"/>
              </a:rPr>
              <a:t>hiện</a:t>
            </a:r>
            <a:r>
              <a:rPr lang="en-US" b="1" i="1" dirty="0">
                <a:latin typeface="Time nes New Roman"/>
              </a:rPr>
              <a:t> </a:t>
            </a:r>
            <a:r>
              <a:rPr lang="en-US" b="1" i="1" dirty="0" err="1">
                <a:latin typeface="Time nes New Roman"/>
              </a:rPr>
              <a:t>trên</a:t>
            </a:r>
            <a:r>
              <a:rPr lang="en-US" b="1" i="1" dirty="0">
                <a:latin typeface="Time nes New Roman"/>
              </a:rPr>
              <a:t> </a:t>
            </a:r>
            <a:r>
              <a:rPr lang="en-US" b="1" i="1" dirty="0" err="1">
                <a:latin typeface="Time nes New Roman"/>
              </a:rPr>
              <a:t>sơ</a:t>
            </a:r>
            <a:r>
              <a:rPr lang="en-US" b="1" i="1" dirty="0">
                <a:latin typeface="Time nes New Roman"/>
              </a:rPr>
              <a:t> </a:t>
            </a:r>
            <a:r>
              <a:rPr lang="en-US" b="1" i="1" dirty="0" err="1">
                <a:latin typeface="Time nes New Roman"/>
              </a:rPr>
              <a:t>đồ</a:t>
            </a:r>
            <a:r>
              <a:rPr lang="en-US" b="1" i="1" dirty="0">
                <a:latin typeface="Time nes New Roman"/>
              </a:rPr>
              <a:t> </a:t>
            </a:r>
            <a:r>
              <a:rPr lang="en-US" b="1" i="1" dirty="0" err="1">
                <a:latin typeface="Time nes New Roman"/>
              </a:rPr>
              <a:t>khu</a:t>
            </a:r>
            <a:r>
              <a:rPr lang="en-US" b="1" i="1" dirty="0">
                <a:latin typeface="Time nes New Roman"/>
              </a:rPr>
              <a:t> </a:t>
            </a:r>
            <a:r>
              <a:rPr lang="en-US" b="1" i="1" dirty="0" err="1">
                <a:latin typeface="Time nes New Roman"/>
              </a:rPr>
              <a:t>vực</a:t>
            </a:r>
            <a:r>
              <a:rPr lang="en-US" b="1" i="1" dirty="0">
                <a:latin typeface="Time nes New Roman"/>
              </a:rPr>
              <a:t> và </a:t>
            </a:r>
            <a:r>
              <a:rPr lang="en-US" b="1" i="1" dirty="0" err="1">
                <a:latin typeface="Time nes New Roman"/>
              </a:rPr>
              <a:t>vị</a:t>
            </a:r>
            <a:r>
              <a:rPr lang="en-US" b="1" i="1" dirty="0">
                <a:latin typeface="Time nes New Roman"/>
              </a:rPr>
              <a:t> </a:t>
            </a:r>
            <a:r>
              <a:rPr lang="en-US" b="1" i="1" dirty="0" err="1">
                <a:latin typeface="Time nes New Roman"/>
              </a:rPr>
              <a:t>trí</a:t>
            </a:r>
            <a:r>
              <a:rPr lang="en-US" b="1" i="1" dirty="0">
                <a:latin typeface="Time nes New Roman"/>
              </a:rPr>
              <a:t> </a:t>
            </a:r>
            <a:r>
              <a:rPr lang="en-US" b="1" i="1" dirty="0" err="1">
                <a:latin typeface="Time nes New Roman"/>
              </a:rPr>
              <a:t>công</a:t>
            </a:r>
            <a:r>
              <a:rPr lang="en-US" b="1" i="1" dirty="0">
                <a:latin typeface="Time nes New Roman"/>
              </a:rPr>
              <a:t> </a:t>
            </a:r>
            <a:r>
              <a:rPr lang="en-US" b="1" i="1" dirty="0" err="1">
                <a:latin typeface="Time nes New Roman"/>
              </a:rPr>
              <a:t>trình</a:t>
            </a:r>
            <a:r>
              <a:rPr lang="en-US" b="1" i="1" dirty="0">
                <a:latin typeface="Time nes New Roman"/>
              </a:rPr>
              <a:t> </a:t>
            </a:r>
            <a:r>
              <a:rPr lang="en-US" b="1" i="1" dirty="0" err="1">
                <a:latin typeface="Time nes New Roman"/>
              </a:rPr>
              <a:t>khai</a:t>
            </a:r>
            <a:r>
              <a:rPr lang="en-US" b="1" i="1" dirty="0">
                <a:latin typeface="Time nes New Roman"/>
              </a:rPr>
              <a:t> </a:t>
            </a:r>
            <a:r>
              <a:rPr lang="en-US" b="1" i="1" dirty="0" err="1">
                <a:latin typeface="Time nes New Roman"/>
              </a:rPr>
              <a:t>thác</a:t>
            </a:r>
            <a:r>
              <a:rPr lang="en-US" b="1" i="1" dirty="0">
                <a:latin typeface="Time nes New Roman"/>
              </a:rPr>
              <a:t>.</a:t>
            </a:r>
            <a:endParaRPr lang="en-GB" b="1" i="1" dirty="0">
              <a:latin typeface="Time nes New Roman"/>
            </a:endParaRPr>
          </a:p>
          <a:p>
            <a:pPr>
              <a:buNone/>
            </a:pPr>
            <a:endParaRPr lang="en-GB" b="1" dirty="0"/>
          </a:p>
        </p:txBody>
      </p:sp>
    </p:spTree>
    <p:extLst>
      <p:ext uri="{BB962C8B-B14F-4D97-AF65-F5344CB8AC3E}">
        <p14:creationId xmlns:p14="http://schemas.microsoft.com/office/powerpoint/2010/main" val="199999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F0EB2-EDB7-DB30-B442-A195FF6A67A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0999" cy="5638800"/>
          </a:xfrm>
          <a:prstGeom prst="rect">
            <a:avLst/>
          </a:prstGeom>
          <a:noFill/>
          <a:ln>
            <a:noFill/>
          </a:ln>
        </p:spPr>
      </p:pic>
      <p:sp>
        <p:nvSpPr>
          <p:cNvPr id="5" name="Hộp Văn bản 4">
            <a:extLst>
              <a:ext uri="{FF2B5EF4-FFF2-40B4-BE49-F238E27FC236}">
                <a16:creationId xmlns:a16="http://schemas.microsoft.com/office/drawing/2014/main" id="{0C64DA2B-7C5F-F9CC-EC61-A316D247B03D}"/>
              </a:ext>
            </a:extLst>
          </p:cNvPr>
          <p:cNvSpPr txBox="1"/>
          <p:nvPr/>
        </p:nvSpPr>
        <p:spPr>
          <a:xfrm>
            <a:off x="1828800" y="6324600"/>
            <a:ext cx="5943600" cy="369332"/>
          </a:xfrm>
          <a:prstGeom prst="rect">
            <a:avLst/>
          </a:prstGeom>
          <a:noFill/>
        </p:spPr>
        <p:txBody>
          <a:bodyPr wrap="square">
            <a:spAutoFit/>
          </a:bodyPr>
          <a:lstStyle/>
          <a:p>
            <a:pPr algn="ctr">
              <a:spcAft>
                <a:spcPts val="1000"/>
              </a:spcAft>
            </a:pPr>
            <a:r>
              <a:rPr lang="nl-NL" sz="1800" i="1" dirty="0">
                <a:effectLst/>
                <a:latin typeface="Times New Roman" panose="02020603050405020304" pitchFamily="18" charset="0"/>
                <a:ea typeface="Times New Roman" panose="02020603050405020304" pitchFamily="18" charset="0"/>
              </a:rPr>
              <a:t>Hình: </a:t>
            </a:r>
            <a:r>
              <a:rPr lang="nl-NL" sz="1800" i="1" dirty="0">
                <a:effectLst/>
                <a:latin typeface="Times New Roman" panose="02020603050405020304" pitchFamily="18" charset="0"/>
                <a:ea typeface="Calibri" panose="020F0502020204030204" pitchFamily="34" charset="0"/>
              </a:rPr>
              <a:t>Phạm vi ảnh hưởng của bãi giếng khai thác</a:t>
            </a:r>
            <a:endParaRPr lang="en-GB" sz="1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159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D2B82F5-9D19-99C5-4BC6-754B7563B95D}"/>
              </a:ext>
            </a:extLst>
          </p:cNvPr>
          <p:cNvSpPr txBox="1"/>
          <p:nvPr/>
        </p:nvSpPr>
        <p:spPr>
          <a:xfrm>
            <a:off x="-7374" y="152400"/>
            <a:ext cx="9372600" cy="646331"/>
          </a:xfrm>
          <a:prstGeom prst="rect">
            <a:avLst/>
          </a:prstGeom>
          <a:noFill/>
        </p:spPr>
        <p:txBody>
          <a:bodyPr wrap="square">
            <a:spAutoFit/>
          </a:bodyPr>
          <a:lstStyle/>
          <a:p>
            <a:pPr algn="ctr"/>
            <a:r>
              <a:rPr lang="en-US" sz="1800" dirty="0">
                <a:effectLst/>
                <a:latin typeface="Times New Roman" panose="02020603050405020304" pitchFamily="18" charset="0"/>
                <a:ea typeface="Times New Roman" panose="02020603050405020304" pitchFamily="18" charset="0"/>
              </a:rPr>
              <a:t>3.6 </a:t>
            </a:r>
            <a:r>
              <a:rPr lang="vi-VN" sz="1800" dirty="0">
                <a:effectLst/>
                <a:latin typeface="Times New Roman" panose="02020603050405020304" pitchFamily="18" charset="0"/>
                <a:ea typeface="Times New Roman" panose="02020603050405020304" pitchFamily="18" charset="0"/>
              </a:rPr>
              <a:t>ĐẶC ĐIỂM CÔNG TRÌNH VÀ TÌNH HÌNH KHAI THÁC NƯỚC DƯỚI ĐẤT </a:t>
            </a:r>
            <a:endParaRPr lang="en-US" sz="1800" dirty="0">
              <a:effectLst/>
              <a:latin typeface="Times New Roman" panose="02020603050405020304" pitchFamily="18" charset="0"/>
              <a:ea typeface="Times New Roman" panose="02020603050405020304" pitchFamily="18" charset="0"/>
            </a:endParaRPr>
          </a:p>
          <a:p>
            <a:pPr algn="ctr"/>
            <a:r>
              <a:rPr lang="vi-VN" sz="1800" dirty="0">
                <a:effectLst/>
                <a:latin typeface="Times New Roman" panose="02020603050405020304" pitchFamily="18" charset="0"/>
                <a:ea typeface="Times New Roman" panose="02020603050405020304" pitchFamily="18" charset="0"/>
              </a:rPr>
              <a:t>TẠI BÃI GIẾNG</a:t>
            </a:r>
            <a:endParaRPr lang="en-GB" dirty="0"/>
          </a:p>
        </p:txBody>
      </p:sp>
      <p:sp>
        <p:nvSpPr>
          <p:cNvPr id="6" name="Hộp Văn bản 5">
            <a:extLst>
              <a:ext uri="{FF2B5EF4-FFF2-40B4-BE49-F238E27FC236}">
                <a16:creationId xmlns:a16="http://schemas.microsoft.com/office/drawing/2014/main" id="{D255C5BD-A0A3-A4C6-103B-97DE6D65B679}"/>
              </a:ext>
            </a:extLst>
          </p:cNvPr>
          <p:cNvSpPr txBox="1"/>
          <p:nvPr/>
        </p:nvSpPr>
        <p:spPr>
          <a:xfrm>
            <a:off x="228600" y="609600"/>
            <a:ext cx="8686800" cy="5829096"/>
          </a:xfrm>
          <a:prstGeom prst="rect">
            <a:avLst/>
          </a:prstGeom>
          <a:noFill/>
        </p:spPr>
        <p:txBody>
          <a:bodyPr wrap="square">
            <a:spAutoFit/>
          </a:bodyPr>
          <a:lstStyle/>
          <a:p>
            <a:pPr algn="just">
              <a:lnSpc>
                <a:spcPct val="110000"/>
              </a:lnSpc>
              <a:buNone/>
            </a:pPr>
            <a:r>
              <a:rPr lang="en-GB" sz="1800" b="1" dirty="0">
                <a:effectLst/>
                <a:latin typeface="Times New Roman" panose="02020603050405020304" pitchFamily="18" charset="0"/>
                <a:ea typeface="Times New Roman" panose="02020603050405020304" pitchFamily="18" charset="0"/>
              </a:rPr>
              <a:t> </a:t>
            </a:r>
            <a:r>
              <a:rPr lang="da-DK" sz="1800" b="1" dirty="0">
                <a:effectLst/>
                <a:latin typeface="Times New Roman" panose="02020603050405020304" pitchFamily="18" charset="0"/>
                <a:ea typeface="Times New Roman" panose="02020603050405020304" pitchFamily="18" charset="0"/>
              </a:rPr>
              <a:t>* Giếng ĐĐ1 </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da-DK" sz="1800" dirty="0">
                <a:effectLst/>
                <a:latin typeface="Times New Roman" panose="02020603050405020304" pitchFamily="18" charset="0"/>
                <a:ea typeface="Times New Roman" panose="02020603050405020304" pitchFamily="18" charset="0"/>
              </a:rPr>
              <a:t>	Chiều sâu: 50,6m</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da-DK" sz="1800" dirty="0">
                <a:effectLst/>
                <a:latin typeface="Times New Roman" panose="02020603050405020304" pitchFamily="18" charset="0"/>
                <a:ea typeface="Times New Roman" panose="02020603050405020304" pitchFamily="18" charset="0"/>
              </a:rPr>
              <a:t>		Từ +0,5 – 31,0m: ống chống ASTM Ø325</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da-DK"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31,0 – 36,0m: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chống</a:t>
            </a:r>
            <a:r>
              <a:rPr lang="en-US" sz="1800" dirty="0">
                <a:effectLst/>
                <a:latin typeface="Times New Roman" panose="02020603050405020304" pitchFamily="18" charset="0"/>
                <a:ea typeface="Times New Roman" panose="02020603050405020304" pitchFamily="18" charset="0"/>
              </a:rPr>
              <a:t> ASTM Ø219</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36,0 – 47,5m: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lọc</a:t>
            </a:r>
            <a:r>
              <a:rPr lang="en-US" sz="1800" dirty="0">
                <a:effectLst/>
                <a:latin typeface="Times New Roman" panose="02020603050405020304" pitchFamily="18" charset="0"/>
                <a:ea typeface="Times New Roman" panose="02020603050405020304" pitchFamily="18" charset="0"/>
              </a:rPr>
              <a:t> Jonhson Ø219</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47,5 – 50,6m: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rPr>
              <a:t> ASTM Ø219</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tầng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 28,5m: </a:t>
            </a:r>
            <a:r>
              <a:rPr lang="en-US" sz="1800" dirty="0" err="1">
                <a:effectLst/>
                <a:latin typeface="Times New Roman" panose="02020603050405020304" pitchFamily="18" charset="0"/>
                <a:ea typeface="Times New Roman" panose="02020603050405020304" pitchFamily="18" charset="0"/>
              </a:rPr>
              <a:t>trám</a:t>
            </a:r>
            <a:r>
              <a:rPr lang="en-US" sz="1800" dirty="0">
                <a:effectLst/>
                <a:latin typeface="Times New Roman" panose="02020603050405020304" pitchFamily="18" charset="0"/>
                <a:ea typeface="Times New Roman" panose="02020603050405020304" pitchFamily="18" charset="0"/>
              </a:rPr>
              <a:t> xi </a:t>
            </a:r>
            <a:r>
              <a:rPr lang="en-US" sz="1800" dirty="0" err="1">
                <a:effectLst/>
                <a:latin typeface="Times New Roman" panose="02020603050405020304" pitchFamily="18" charset="0"/>
                <a:ea typeface="Times New Roman" panose="02020603050405020304" pitchFamily="18" charset="0"/>
              </a:rPr>
              <a:t>măng</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28,5 – 29,5m: </a:t>
            </a:r>
            <a:r>
              <a:rPr lang="en-US" sz="1800" dirty="0" err="1">
                <a:effectLst/>
                <a:latin typeface="Times New Roman" panose="02020603050405020304" pitchFamily="18" charset="0"/>
                <a:ea typeface="Times New Roman" panose="02020603050405020304" pitchFamily="18" charset="0"/>
              </a:rPr>
              <a:t>chèn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29,5 – 50,5m: </a:t>
            </a:r>
            <a:r>
              <a:rPr lang="en-US" sz="1800" dirty="0" err="1">
                <a:effectLst/>
                <a:latin typeface="Times New Roman" panose="02020603050405020304" pitchFamily="18" charset="0"/>
                <a:ea typeface="Times New Roman" panose="02020603050405020304" pitchFamily="18" charset="0"/>
              </a:rPr>
              <a:t>chèn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sỏi</a:t>
            </a:r>
            <a:r>
              <a:rPr lang="en-US" sz="1800" dirty="0">
                <a:effectLst/>
                <a:latin typeface="Times New Roman" panose="02020603050405020304" pitchFamily="18" charset="0"/>
                <a:ea typeface="Times New Roman" panose="02020603050405020304" pitchFamily="18" charset="0"/>
              </a:rPr>
              <a:t> bao </a:t>
            </a:r>
            <a:r>
              <a:rPr lang="en-US" sz="1800" dirty="0" err="1">
                <a:effectLst/>
                <a:latin typeface="Times New Roman" panose="02020603050405020304" pitchFamily="18" charset="0"/>
                <a:ea typeface="Times New Roman" panose="02020603050405020304" pitchFamily="18" charset="0"/>
              </a:rPr>
              <a:t>quanh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indent="431800" algn="just">
              <a:lnSpc>
                <a:spcPct val="11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21m</a:t>
            </a:r>
            <a:endParaRPr lang="en-GB" dirty="0"/>
          </a:p>
        </p:txBody>
      </p:sp>
    </p:spTree>
    <p:extLst>
      <p:ext uri="{BB962C8B-B14F-4D97-AF65-F5344CB8AC3E}">
        <p14:creationId xmlns:p14="http://schemas.microsoft.com/office/powerpoint/2010/main" val="183081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CCBA2E6-82DA-A815-5193-0D8F8A89526C}"/>
              </a:ext>
            </a:extLst>
          </p:cNvPr>
          <p:cNvPicPr>
            <a:picLocks noChangeAspect="1"/>
          </p:cNvPicPr>
          <p:nvPr/>
        </p:nvPicPr>
        <p:blipFill>
          <a:blip r:embed="rId2" cstate="print">
            <a:extLst>
              <a:ext uri="{28A0092B-C50C-407E-A947-70E740481C1C}">
                <a14:useLocalDpi xmlns:a14="http://schemas.microsoft.com/office/drawing/2010/main" val="0"/>
              </a:ext>
            </a:extLst>
          </a:blip>
          <a:srcRect l="10994" t="2434" r="8080" b="4869"/>
          <a:stretch>
            <a:fillRect/>
          </a:stretch>
        </p:blipFill>
        <p:spPr bwMode="auto">
          <a:xfrm>
            <a:off x="533400" y="-2458"/>
            <a:ext cx="8247366" cy="6705600"/>
          </a:xfrm>
          <a:prstGeom prst="rect">
            <a:avLst/>
          </a:prstGeom>
          <a:noFill/>
          <a:ln>
            <a:noFill/>
          </a:ln>
        </p:spPr>
      </p:pic>
    </p:spTree>
    <p:extLst>
      <p:ext uri="{BB962C8B-B14F-4D97-AF65-F5344CB8AC3E}">
        <p14:creationId xmlns:p14="http://schemas.microsoft.com/office/powerpoint/2010/main" val="54890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BBB4B0-B049-6080-A072-AE66F1E70E4D}"/>
              </a:ext>
            </a:extLst>
          </p:cNvPr>
          <p:cNvSpPr txBox="1"/>
          <p:nvPr/>
        </p:nvSpPr>
        <p:spPr>
          <a:xfrm>
            <a:off x="76200" y="228600"/>
            <a:ext cx="8763000" cy="3416320"/>
          </a:xfrm>
          <a:prstGeom prst="rect">
            <a:avLst/>
          </a:prstGeom>
          <a:noFill/>
        </p:spPr>
        <p:txBody>
          <a:bodyPr wrap="square">
            <a:spAutoFit/>
          </a:bodyPr>
          <a:lstStyle/>
          <a:p>
            <a:pPr algn="just">
              <a:buNone/>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Giếng</a:t>
            </a:r>
            <a:r>
              <a:rPr lang="en-US" sz="1800" b="1" dirty="0">
                <a:effectLst/>
                <a:latin typeface="Times New Roman" panose="02020603050405020304" pitchFamily="18" charset="0"/>
                <a:ea typeface="Times New Roman" panose="02020603050405020304" pitchFamily="18" charset="0"/>
              </a:rPr>
              <a:t> ĐĐ3</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50,5m  </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+0,5 – 30,0m: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chống</a:t>
            </a:r>
            <a:r>
              <a:rPr lang="en-US" sz="1800" dirty="0">
                <a:effectLst/>
                <a:latin typeface="Times New Roman" panose="02020603050405020304" pitchFamily="18" charset="0"/>
                <a:ea typeface="Times New Roman" panose="02020603050405020304" pitchFamily="18" charset="0"/>
              </a:rPr>
              <a:t> ASTM Ø325</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30,0 – 36,0m: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chống</a:t>
            </a:r>
            <a:r>
              <a:rPr lang="en-US" sz="1800" dirty="0">
                <a:effectLst/>
                <a:latin typeface="Times New Roman" panose="02020603050405020304" pitchFamily="18" charset="0"/>
                <a:ea typeface="Times New Roman" panose="02020603050405020304" pitchFamily="18" charset="0"/>
              </a:rPr>
              <a:t> ASTM Ø219</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36,0 – 46,5m: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lọc</a:t>
            </a:r>
            <a:r>
              <a:rPr lang="en-US" sz="1800" dirty="0">
                <a:effectLst/>
                <a:latin typeface="Times New Roman" panose="02020603050405020304" pitchFamily="18" charset="0"/>
                <a:ea typeface="Times New Roman" panose="02020603050405020304" pitchFamily="18" charset="0"/>
              </a:rPr>
              <a:t> Jonhson Ø219</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46,5 – 50,5m: </a:t>
            </a:r>
            <a:r>
              <a:rPr lang="en-US" sz="1800" dirty="0" err="1">
                <a:effectLst/>
                <a:latin typeface="Times New Roman" panose="02020603050405020304" pitchFamily="18" charset="0"/>
                <a:ea typeface="Times New Roman" panose="02020603050405020304" pitchFamily="18" charset="0"/>
              </a:rPr>
              <a:t>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rPr>
              <a:t> ASTM Ø219</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 25,5m: </a:t>
            </a:r>
            <a:r>
              <a:rPr lang="en-US" sz="1800" dirty="0" err="1">
                <a:effectLst/>
                <a:latin typeface="Times New Roman" panose="02020603050405020304" pitchFamily="18" charset="0"/>
                <a:ea typeface="Times New Roman" panose="02020603050405020304" pitchFamily="18" charset="0"/>
              </a:rPr>
              <a:t>trám</a:t>
            </a:r>
            <a:r>
              <a:rPr lang="en-US" sz="1800" dirty="0">
                <a:effectLst/>
                <a:latin typeface="Times New Roman" panose="02020603050405020304" pitchFamily="18" charset="0"/>
                <a:ea typeface="Times New Roman" panose="02020603050405020304" pitchFamily="18" charset="0"/>
              </a:rPr>
              <a:t> xi </a:t>
            </a:r>
            <a:r>
              <a:rPr lang="en-US" sz="1800" dirty="0" err="1">
                <a:effectLst/>
                <a:latin typeface="Times New Roman" panose="02020603050405020304" pitchFamily="18" charset="0"/>
                <a:ea typeface="Times New Roman" panose="02020603050405020304" pitchFamily="18" charset="0"/>
              </a:rPr>
              <a:t>măng</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25,5 – 26,5m: </a:t>
            </a:r>
            <a:r>
              <a:rPr lang="en-US" sz="1800" dirty="0" err="1">
                <a:effectLst/>
                <a:latin typeface="Times New Roman" panose="02020603050405020304" pitchFamily="18" charset="0"/>
                <a:ea typeface="Times New Roman" panose="02020603050405020304" pitchFamily="18" charset="0"/>
              </a:rPr>
              <a:t>chèn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26,5 – 50,5m: </a:t>
            </a:r>
            <a:r>
              <a:rPr lang="en-US" sz="1800" dirty="0" err="1">
                <a:effectLst/>
                <a:latin typeface="Times New Roman" panose="02020603050405020304" pitchFamily="18" charset="0"/>
                <a:ea typeface="Times New Roman" panose="02020603050405020304" pitchFamily="18" charset="0"/>
              </a:rPr>
              <a:t>chèn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endParaRPr lang="en-GB" sz="1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suất</a:t>
            </a:r>
            <a:r>
              <a:rPr lang="en-US" sz="1800" dirty="0">
                <a:effectLst/>
                <a:latin typeface="Times New Roman" panose="02020603050405020304" pitchFamily="18" charset="0"/>
                <a:ea typeface="Times New Roman" panose="02020603050405020304" pitchFamily="18" charset="0"/>
              </a:rPr>
              <a:t> 80 m</a:t>
            </a:r>
            <a:r>
              <a:rPr lang="en-US" sz="1800" baseline="30000" dirty="0">
                <a:effectLst/>
                <a:latin typeface="Times New Roman" panose="02020603050405020304" pitchFamily="18" charset="0"/>
                <a:ea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rPr>
              <a:t>/h</a:t>
            </a:r>
            <a:endParaRPr lang="en-GB"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bơm</a:t>
            </a:r>
            <a:r>
              <a:rPr lang="en-US" sz="1800" dirty="0">
                <a:effectLst/>
                <a:latin typeface="Times New Roman" panose="02020603050405020304" pitchFamily="18" charset="0"/>
                <a:ea typeface="Times New Roman" panose="02020603050405020304" pitchFamily="18" charset="0"/>
              </a:rPr>
              <a:t>: 20m</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38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EB3E906-602B-2051-9CBC-558911D4E1AC}"/>
              </a:ext>
            </a:extLst>
          </p:cNvPr>
          <p:cNvPicPr>
            <a:picLocks noChangeAspect="1"/>
          </p:cNvPicPr>
          <p:nvPr/>
        </p:nvPicPr>
        <p:blipFill>
          <a:blip r:embed="rId2" cstate="print">
            <a:extLst>
              <a:ext uri="{28A0092B-C50C-407E-A947-70E740481C1C}">
                <a14:useLocalDpi xmlns:a14="http://schemas.microsoft.com/office/drawing/2010/main" val="0"/>
              </a:ext>
            </a:extLst>
          </a:blip>
          <a:srcRect l="11391" t="2248" r="8212" b="5057"/>
          <a:stretch>
            <a:fillRect/>
          </a:stretch>
        </p:blipFill>
        <p:spPr bwMode="auto">
          <a:xfrm>
            <a:off x="762000" y="322385"/>
            <a:ext cx="7828472" cy="6383215"/>
          </a:xfrm>
          <a:prstGeom prst="rect">
            <a:avLst/>
          </a:prstGeom>
          <a:noFill/>
          <a:ln>
            <a:noFill/>
          </a:ln>
        </p:spPr>
      </p:pic>
    </p:spTree>
    <p:extLst>
      <p:ext uri="{BB962C8B-B14F-4D97-AF65-F5344CB8AC3E}">
        <p14:creationId xmlns:p14="http://schemas.microsoft.com/office/powerpoint/2010/main" val="253451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quarter" idx="4294967295"/>
            <p:extLst>
              <p:ext uri="{D42A27DB-BD31-4B8C-83A1-F6EECF244321}">
                <p14:modId xmlns:p14="http://schemas.microsoft.com/office/powerpoint/2010/main" val="2419136806"/>
              </p:ext>
            </p:extLst>
          </p:nvPr>
        </p:nvGraphicFramePr>
        <p:xfrm>
          <a:off x="228600" y="1143000"/>
          <a:ext cx="891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7EF7BB92-BD73-9B45-9B51-965189636D70}"/>
              </a:ext>
            </a:extLst>
          </p:cNvPr>
          <p:cNvSpPr>
            <a:spLocks noGrp="1"/>
          </p:cNvSpPr>
          <p:nvPr>
            <p:ph type="title"/>
          </p:nvPr>
        </p:nvSpPr>
        <p:spPr>
          <a:xfrm>
            <a:off x="2209800" y="381000"/>
            <a:ext cx="5181600" cy="78692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en-US" sz="405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DUNG TRÌNH BÀY</a:t>
            </a:r>
          </a:p>
        </p:txBody>
      </p:sp>
    </p:spTree>
    <p:extLst>
      <p:ext uri="{BB962C8B-B14F-4D97-AF65-F5344CB8AC3E}">
        <p14:creationId xmlns:p14="http://schemas.microsoft.com/office/powerpoint/2010/main" val="125999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89B509E-C86A-B278-3AE3-ED60B8BFEE85}"/>
              </a:ext>
            </a:extLst>
          </p:cNvPr>
          <p:cNvPicPr>
            <a:picLocks noChangeAspect="1"/>
          </p:cNvPicPr>
          <p:nvPr/>
        </p:nvPicPr>
        <p:blipFill>
          <a:blip r:embed="rId2" cstate="print">
            <a:extLst>
              <a:ext uri="{28A0092B-C50C-407E-A947-70E740481C1C}">
                <a14:useLocalDpi xmlns:a14="http://schemas.microsoft.com/office/drawing/2010/main" val="0"/>
              </a:ext>
            </a:extLst>
          </a:blip>
          <a:srcRect t="11656" b="11877"/>
          <a:stretch>
            <a:fillRect/>
          </a:stretch>
        </p:blipFill>
        <p:spPr bwMode="auto">
          <a:xfrm>
            <a:off x="402932" y="685800"/>
            <a:ext cx="8453944" cy="5562600"/>
          </a:xfrm>
          <a:prstGeom prst="rect">
            <a:avLst/>
          </a:prstGeom>
          <a:noFill/>
          <a:ln>
            <a:noFill/>
          </a:ln>
        </p:spPr>
      </p:pic>
    </p:spTree>
    <p:extLst>
      <p:ext uri="{BB962C8B-B14F-4D97-AF65-F5344CB8AC3E}">
        <p14:creationId xmlns:p14="http://schemas.microsoft.com/office/powerpoint/2010/main" val="113752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4">
            <a:extLst>
              <a:ext uri="{FF2B5EF4-FFF2-40B4-BE49-F238E27FC236}">
                <a16:creationId xmlns:a16="http://schemas.microsoft.com/office/drawing/2014/main" id="{7794D24F-1FFB-9BF0-CF36-01BB81A51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2" t="2521" r="4348" b="8941"/>
          <a:stretch/>
        </p:blipFill>
        <p:spPr bwMode="auto">
          <a:xfrm>
            <a:off x="152401" y="228600"/>
            <a:ext cx="8871884" cy="6629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959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2">
            <a:extLst>
              <a:ext uri="{FF2B5EF4-FFF2-40B4-BE49-F238E27FC236}">
                <a16:creationId xmlns:a16="http://schemas.microsoft.com/office/drawing/2014/main" id="{6FEA8CCF-3717-38DF-B9FA-500D54682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3931378" cy="2209800"/>
          </a:xfrm>
          <a:prstGeom prst="rect">
            <a:avLst/>
          </a:prstGeom>
          <a:noFill/>
          <a:ln>
            <a:noFill/>
          </a:ln>
        </p:spPr>
      </p:pic>
      <p:pic>
        <p:nvPicPr>
          <p:cNvPr id="3" name="Picture 109">
            <a:extLst>
              <a:ext uri="{FF2B5EF4-FFF2-40B4-BE49-F238E27FC236}">
                <a16:creationId xmlns:a16="http://schemas.microsoft.com/office/drawing/2014/main" id="{38F1B72F-64A1-9E3E-3121-8266E927F4DF}"/>
              </a:ext>
            </a:extLst>
          </p:cNvPr>
          <p:cNvPicPr>
            <a:picLocks noChangeAspect="1"/>
          </p:cNvPicPr>
          <p:nvPr/>
        </p:nvPicPr>
        <p:blipFill>
          <a:blip r:embed="rId3">
            <a:extLst>
              <a:ext uri="{28A0092B-C50C-407E-A947-70E740481C1C}">
                <a14:useLocalDpi xmlns:a14="http://schemas.microsoft.com/office/drawing/2010/main" val="0"/>
              </a:ext>
            </a:extLst>
          </a:blip>
          <a:srcRect b="12694"/>
          <a:stretch>
            <a:fillRect/>
          </a:stretch>
        </p:blipFill>
        <p:spPr bwMode="auto">
          <a:xfrm>
            <a:off x="5105400" y="533400"/>
            <a:ext cx="3373648" cy="2209800"/>
          </a:xfrm>
          <a:prstGeom prst="rect">
            <a:avLst/>
          </a:prstGeom>
          <a:noFill/>
          <a:ln>
            <a:noFill/>
          </a:ln>
        </p:spPr>
      </p:pic>
      <p:sp>
        <p:nvSpPr>
          <p:cNvPr id="5" name="Hộp Văn bản 4">
            <a:extLst>
              <a:ext uri="{FF2B5EF4-FFF2-40B4-BE49-F238E27FC236}">
                <a16:creationId xmlns:a16="http://schemas.microsoft.com/office/drawing/2014/main" id="{DEAB842E-CE7B-83E1-8119-85DCCCE4F16A}"/>
              </a:ext>
            </a:extLst>
          </p:cNvPr>
          <p:cNvSpPr txBox="1"/>
          <p:nvPr/>
        </p:nvSpPr>
        <p:spPr>
          <a:xfrm>
            <a:off x="3581400" y="3059668"/>
            <a:ext cx="2819400" cy="369332"/>
          </a:xfrm>
          <a:prstGeom prst="rect">
            <a:avLst/>
          </a:prstGeom>
          <a:noFill/>
        </p:spPr>
        <p:txBody>
          <a:bodyPr wrap="square">
            <a:spAutoFit/>
          </a:bodyPr>
          <a:lstStyle/>
          <a:p>
            <a:r>
              <a:rPr lang="en-US" sz="1800" i="1" dirty="0" err="1">
                <a:effectLst/>
                <a:latin typeface="Times New Roman" panose="02020603050405020304" pitchFamily="18" charset="0"/>
                <a:ea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trạm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giếng</a:t>
            </a:r>
            <a:r>
              <a:rPr lang="en-US" sz="1800" i="1" dirty="0">
                <a:effectLst/>
                <a:latin typeface="Times New Roman" panose="02020603050405020304" pitchFamily="18" charset="0"/>
                <a:ea typeface="Times New Roman" panose="02020603050405020304" pitchFamily="18" charset="0"/>
              </a:rPr>
              <a:t> ĐĐ4-DP </a:t>
            </a:r>
            <a:endParaRPr lang="en-GB" dirty="0"/>
          </a:p>
        </p:txBody>
      </p:sp>
    </p:spTree>
    <p:extLst>
      <p:ext uri="{BB962C8B-B14F-4D97-AF65-F5344CB8AC3E}">
        <p14:creationId xmlns:p14="http://schemas.microsoft.com/office/powerpoint/2010/main" val="1651455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A03F3B8-CFE2-D653-7037-8BB9787814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35"/>
            <a:ext cx="8498347" cy="3253765"/>
          </a:xfrm>
          <a:prstGeom prst="rect">
            <a:avLst/>
          </a:prstGeom>
          <a:noFill/>
        </p:spPr>
      </p:pic>
      <p:pic>
        <p:nvPicPr>
          <p:cNvPr id="3" name="Picture 7">
            <a:extLst>
              <a:ext uri="{FF2B5EF4-FFF2-40B4-BE49-F238E27FC236}">
                <a16:creationId xmlns:a16="http://schemas.microsoft.com/office/drawing/2014/main" id="{B225885C-D236-3C8F-5459-B8B6C213DF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173" y="3649513"/>
            <a:ext cx="7620000" cy="3089787"/>
          </a:xfrm>
          <a:prstGeom prst="rect">
            <a:avLst/>
          </a:prstGeom>
          <a:noFill/>
        </p:spPr>
      </p:pic>
    </p:spTree>
    <p:extLst>
      <p:ext uri="{BB962C8B-B14F-4D97-AF65-F5344CB8AC3E}">
        <p14:creationId xmlns:p14="http://schemas.microsoft.com/office/powerpoint/2010/main" val="253291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9B6329AD-70FF-C3D0-03F7-29E3AB584F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
            <a:ext cx="8001000" cy="2590800"/>
          </a:xfrm>
          <a:prstGeom prst="rect">
            <a:avLst/>
          </a:prstGeom>
          <a:noFill/>
        </p:spPr>
      </p:pic>
      <p:pic>
        <p:nvPicPr>
          <p:cNvPr id="3" name="Picture 9">
            <a:extLst>
              <a:ext uri="{FF2B5EF4-FFF2-40B4-BE49-F238E27FC236}">
                <a16:creationId xmlns:a16="http://schemas.microsoft.com/office/drawing/2014/main" id="{3CD61962-431F-F6A6-2CE3-037169D0A1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052" y="3276600"/>
            <a:ext cx="8001000" cy="2844165"/>
          </a:xfrm>
          <a:prstGeom prst="rect">
            <a:avLst/>
          </a:prstGeom>
          <a:noFill/>
        </p:spPr>
      </p:pic>
    </p:spTree>
    <p:extLst>
      <p:ext uri="{BB962C8B-B14F-4D97-AF65-F5344CB8AC3E}">
        <p14:creationId xmlns:p14="http://schemas.microsoft.com/office/powerpoint/2010/main" val="217375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8">
            <a:extLst>
              <a:ext uri="{FF2B5EF4-FFF2-40B4-BE49-F238E27FC236}">
                <a16:creationId xmlns:a16="http://schemas.microsoft.com/office/drawing/2014/main" id="{9909AD5C-2338-B6D1-9A9C-8A90D9E576BC}"/>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4191000" cy="2209800"/>
          </a:xfrm>
          <a:prstGeom prst="rect">
            <a:avLst/>
          </a:prstGeom>
          <a:noFill/>
          <a:ln>
            <a:noFill/>
          </a:ln>
        </p:spPr>
      </p:pic>
      <p:pic>
        <p:nvPicPr>
          <p:cNvPr id="8" name="Picture 127">
            <a:extLst>
              <a:ext uri="{FF2B5EF4-FFF2-40B4-BE49-F238E27FC236}">
                <a16:creationId xmlns:a16="http://schemas.microsoft.com/office/drawing/2014/main" id="{D68DAFE2-562A-327D-3594-D0024CA9D69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57200"/>
            <a:ext cx="3429000" cy="2133600"/>
          </a:xfrm>
          <a:prstGeom prst="rect">
            <a:avLst/>
          </a:prstGeom>
          <a:noFill/>
          <a:ln>
            <a:noFill/>
          </a:ln>
        </p:spPr>
      </p:pic>
      <p:pic>
        <p:nvPicPr>
          <p:cNvPr id="9" name="Picture 126">
            <a:extLst>
              <a:ext uri="{FF2B5EF4-FFF2-40B4-BE49-F238E27FC236}">
                <a16:creationId xmlns:a16="http://schemas.microsoft.com/office/drawing/2014/main" id="{13077631-5508-2685-AC4B-CE462C8A9401}"/>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156587"/>
            <a:ext cx="4038600" cy="2209800"/>
          </a:xfrm>
          <a:prstGeom prst="rect">
            <a:avLst/>
          </a:prstGeom>
          <a:noFill/>
          <a:ln>
            <a:noFill/>
          </a:ln>
        </p:spPr>
      </p:pic>
      <p:pic>
        <p:nvPicPr>
          <p:cNvPr id="10" name="Picture 125">
            <a:extLst>
              <a:ext uri="{FF2B5EF4-FFF2-40B4-BE49-F238E27FC236}">
                <a16:creationId xmlns:a16="http://schemas.microsoft.com/office/drawing/2014/main" id="{1225A37E-E7C6-1A27-AD1F-BE5DF18A354A}"/>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210664"/>
            <a:ext cx="3505200" cy="2133600"/>
          </a:xfrm>
          <a:prstGeom prst="rect">
            <a:avLst/>
          </a:prstGeom>
          <a:noFill/>
          <a:ln>
            <a:noFill/>
          </a:ln>
        </p:spPr>
      </p:pic>
    </p:spTree>
    <p:extLst>
      <p:ext uri="{BB962C8B-B14F-4D97-AF65-F5344CB8AC3E}">
        <p14:creationId xmlns:p14="http://schemas.microsoft.com/office/powerpoint/2010/main" val="16981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6EEC8ED-F80F-E68E-9B53-D66BBDC7C0F8}"/>
              </a:ext>
            </a:extLst>
          </p:cNvPr>
          <p:cNvSpPr txBox="1"/>
          <p:nvPr/>
        </p:nvSpPr>
        <p:spPr>
          <a:xfrm>
            <a:off x="152400" y="457200"/>
            <a:ext cx="8686800" cy="5336333"/>
          </a:xfrm>
          <a:prstGeom prst="rect">
            <a:avLst/>
          </a:prstGeom>
          <a:noFill/>
        </p:spPr>
        <p:txBody>
          <a:bodyPr wrap="square">
            <a:spAutoFit/>
          </a:bodyPr>
          <a:lstStyle/>
          <a:p>
            <a:pPr indent="431800" algn="just">
              <a:lnSpc>
                <a:spcPct val="150000"/>
              </a:lnSpc>
              <a:spcBef>
                <a:spcPts val="600"/>
              </a:spcBef>
              <a:spcAft>
                <a:spcPts val="600"/>
              </a:spcAft>
              <a:buNone/>
            </a:pP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3.7.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Tình</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hình</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biến</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đổi</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mực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nước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chất</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lượng</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nước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và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các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vấn</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đề</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khai</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thác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sử</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dụng</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nước</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tại</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công</a:t>
            </a:r>
            <a:r>
              <a:rPr lang="en-US"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 </a:t>
            </a:r>
            <a:r>
              <a:rPr lang="en-US" sz="1800" b="1" dirty="0" err="1">
                <a:solidFill>
                  <a:srgbClr val="000000"/>
                </a:solidFill>
                <a:effectLst/>
                <a:latin typeface="Times New Roman" panose="02020603050405020304" pitchFamily="18" charset="0"/>
                <a:ea typeface="SimSun" panose="02010600030101010101" pitchFamily="2" charset="-122"/>
                <a:cs typeface="Courier New" panose="02070309020205020404" pitchFamily="49" charset="0"/>
              </a:rPr>
              <a:t>trình</a:t>
            </a:r>
            <a:endParaRPr lang="en-GB" sz="1800" b="1" dirty="0">
              <a:solidFill>
                <a:srgbClr val="000000"/>
              </a:solidFill>
              <a:effectLst/>
              <a:latin typeface="Times New Roman" panose="02020603050405020304" pitchFamily="18" charset="0"/>
              <a:ea typeface="SimSun" panose="02010600030101010101" pitchFamily="2" charset="-122"/>
              <a:cs typeface="Courier New" panose="02070309020205020404" pitchFamily="49" charset="0"/>
            </a:endParaRPr>
          </a:p>
          <a:p>
            <a:pPr indent="431800" algn="just">
              <a:lnSpc>
                <a:spcPct val="150000"/>
              </a:lnSpc>
              <a:spcBef>
                <a:spcPts val="600"/>
              </a:spcBef>
              <a:spcAft>
                <a:spcPts val="600"/>
              </a:spcAft>
              <a:buNone/>
            </a:pP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Đạo</a:t>
            </a:r>
            <a:r>
              <a:rPr lang="en-US" sz="1800" dirty="0">
                <a:effectLst/>
                <a:latin typeface="Times New Roman" panose="02020603050405020304" pitchFamily="18" charset="0"/>
                <a:ea typeface="Times New Roman" panose="02020603050405020304" pitchFamily="18" charset="0"/>
              </a:rPr>
              <a:t> Đức –Bình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Công ty </a:t>
            </a:r>
            <a:r>
              <a:rPr lang="en-US" sz="1800" dirty="0" err="1">
                <a:effectLst/>
                <a:latin typeface="Times New Roman" panose="02020603050405020304" pitchFamily="18" charset="0"/>
                <a:ea typeface="Times New Roman" panose="02020603050405020304" pitchFamily="18" charset="0"/>
              </a:rPr>
              <a:t>cổ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Vĩnh</a:t>
            </a:r>
            <a:r>
              <a:rPr lang="en-US" sz="1800" dirty="0">
                <a:effectLst/>
                <a:latin typeface="Times New Roman" panose="02020603050405020304" pitchFamily="18" charset="0"/>
                <a:ea typeface="Times New Roman" panose="02020603050405020304" pitchFamily="18" charset="0"/>
              </a:rPr>
              <a:t> Phúc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năm</a:t>
            </a:r>
            <a:r>
              <a:rPr lang="en-US" sz="1800" dirty="0">
                <a:effectLst/>
                <a:latin typeface="Times New Roman" panose="02020603050405020304" pitchFamily="18" charset="0"/>
                <a:ea typeface="Times New Roman" panose="02020603050405020304" pitchFamily="18" charset="0"/>
              </a:rPr>
              <a:t> 2007,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gồm</a:t>
            </a:r>
            <a:r>
              <a:rPr lang="en-US" sz="1800" dirty="0">
                <a:effectLst/>
                <a:latin typeface="Times New Roman" panose="02020603050405020304" pitchFamily="18" charset="0"/>
                <a:ea typeface="Times New Roman" panose="02020603050405020304" pitchFamily="18" charset="0"/>
              </a:rPr>
              <a:t> 02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và 01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4.000 m</a:t>
            </a:r>
            <a:r>
              <a:rPr lang="en-US" sz="1800" baseline="30000" dirty="0">
                <a:effectLst/>
                <a:latin typeface="Times New Roman" panose="02020603050405020304" pitchFamily="18" charset="0"/>
                <a:ea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ngày.đêm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kỳ</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tốt</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ổn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dao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9,9 m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16,0 m và </a:t>
            </a:r>
            <a:r>
              <a:rPr lang="en-US" sz="1800" dirty="0" err="1">
                <a:effectLst/>
                <a:latin typeface="Times New Roman" panose="02020603050405020304" pitchFamily="18" charset="0"/>
                <a:ea typeface="Times New Roman" panose="02020603050405020304" pitchFamily="18" charset="0"/>
              </a:rPr>
              <a:t>đều</a:t>
            </a:r>
            <a:r>
              <a:rPr lang="en-US" sz="1800" dirty="0">
                <a:effectLst/>
                <a:latin typeface="Times New Roman" panose="02020603050405020304" pitchFamily="18" charset="0"/>
                <a:ea typeface="Times New Roman" panose="02020603050405020304" pitchFamily="18" charset="0"/>
              </a:rPr>
              <a:t> nhỏ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BTNMT. Do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855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7FCBB93-2E14-2B7A-6E6C-F9F45B55E61F}"/>
              </a:ext>
            </a:extLst>
          </p:cNvPr>
          <p:cNvSpPr txBox="1"/>
          <p:nvPr/>
        </p:nvSpPr>
        <p:spPr>
          <a:xfrm>
            <a:off x="342900" y="685800"/>
            <a:ext cx="8458200" cy="3782061"/>
          </a:xfrm>
          <a:prstGeom prst="rect">
            <a:avLst/>
          </a:prstGeom>
          <a:noFill/>
        </p:spPr>
        <p:txBody>
          <a:bodyPr wrap="square">
            <a:spAutoFit/>
          </a:bodyPr>
          <a:lstStyle/>
          <a:p>
            <a:pPr indent="431800" algn="just">
              <a:lnSpc>
                <a:spcPct val="15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ổn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hầu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nằm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QCVN 09:2023/BTNMT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Tuy </a:t>
            </a:r>
            <a:r>
              <a:rPr lang="en-US" sz="1800" dirty="0" err="1">
                <a:effectLst/>
                <a:latin typeface="Times New Roman" panose="02020603050405020304" pitchFamily="18" charset="0"/>
                <a:ea typeface="Times New Roman" panose="02020603050405020304" pitchFamily="18" charset="0"/>
              </a:rPr>
              <a:t>nhiên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còn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rPr>
              <a:t>(Fe, Mn) </a:t>
            </a:r>
            <a:r>
              <a:rPr lang="en-US" sz="1800" dirty="0" err="1">
                <a:effectLst/>
                <a:latin typeface="Times New Roman" panose="02020603050405020304" pitchFamily="18" charset="0"/>
                <a:ea typeface="Times New Roman" panose="02020603050405020304" pitchFamily="18" charset="0"/>
              </a:rPr>
              <a:t>vượt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ĐĐ3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xu </a:t>
            </a:r>
            <a:r>
              <a:rPr lang="en-US" sz="1800" dirty="0" err="1">
                <a:effectLst/>
                <a:latin typeface="Times New Roman" panose="02020603050405020304" pitchFamily="18" charset="0"/>
                <a:ea typeface="Times New Roman" panose="02020603050405020304" pitchFamily="18" charset="0"/>
              </a:rPr>
              <a:t>hướng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giảm</a:t>
            </a:r>
            <a:r>
              <a:rPr lang="en-US" sz="1800" dirty="0">
                <a:effectLst/>
                <a:latin typeface="Times New Roman" panose="02020603050405020304" pitchFamily="18" charset="0"/>
                <a:ea typeface="Times New Roman" panose="02020603050405020304" pitchFamily="18" charset="0"/>
              </a:rPr>
              <a:t> so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lấy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xử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QCVN 01-1:2018/BYT </a:t>
            </a:r>
            <a:r>
              <a:rPr lang="en-US" sz="1800" dirty="0" err="1">
                <a:effectLst/>
                <a:latin typeface="Times New Roman" panose="02020603050405020304" pitchFamily="18" charset="0"/>
                <a:ea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6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C82FFCE-40DE-BD84-3541-AE2D8F0838FB}"/>
              </a:ext>
            </a:extLst>
          </p:cNvPr>
          <p:cNvSpPr txBox="1"/>
          <p:nvPr/>
        </p:nvSpPr>
        <p:spPr>
          <a:xfrm>
            <a:off x="1066800" y="531586"/>
            <a:ext cx="7162800" cy="458074"/>
          </a:xfrm>
          <a:prstGeom prst="rect">
            <a:avLst/>
          </a:prstGeom>
          <a:noFill/>
        </p:spPr>
        <p:txBody>
          <a:bodyPr wrap="square">
            <a:spAutoFit/>
          </a:bodyPr>
          <a:lstStyle/>
          <a:p>
            <a:pPr>
              <a:lnSpc>
                <a:spcPct val="150000"/>
              </a:lnSpc>
              <a:spcBef>
                <a:spcPts val="600"/>
              </a:spcBef>
              <a:spcAft>
                <a:spcPts val="600"/>
              </a:spcAft>
            </a:pPr>
            <a:r>
              <a:rPr lang="vi-VN" sz="1800" b="1"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CHƯƠNG III: TÁC ĐỘNG CỦA BÃI GIẾNG ĐẾN MÔI TRƯỜNG</a:t>
            </a:r>
            <a:endParaRPr lang="en-GB" sz="1800" b="1"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p:txBody>
      </p:sp>
      <p:sp>
        <p:nvSpPr>
          <p:cNvPr id="5" name="Hộp Văn bản 4">
            <a:extLst>
              <a:ext uri="{FF2B5EF4-FFF2-40B4-BE49-F238E27FC236}">
                <a16:creationId xmlns:a16="http://schemas.microsoft.com/office/drawing/2014/main" id="{386C6415-80BD-409D-BBEA-1843FB5AABFE}"/>
              </a:ext>
            </a:extLst>
          </p:cNvPr>
          <p:cNvSpPr txBox="1"/>
          <p:nvPr/>
        </p:nvSpPr>
        <p:spPr>
          <a:xfrm>
            <a:off x="266700" y="1295400"/>
            <a:ext cx="8610600" cy="5028556"/>
          </a:xfrm>
          <a:prstGeom prst="rect">
            <a:avLst/>
          </a:prstGeom>
          <a:noFill/>
        </p:spPr>
        <p:txBody>
          <a:bodyPr wrap="square">
            <a:spAutoFit/>
          </a:bodyPr>
          <a:lstStyle/>
          <a:p>
            <a:pPr algn="just">
              <a:lnSpc>
                <a:spcPct val="150000"/>
              </a:lnSpc>
              <a:buNone/>
            </a:pPr>
            <a:r>
              <a:rPr lang="de-DE" sz="1800" i="1" dirty="0">
                <a:effectLst/>
                <a:latin typeface="Times New Roman" panose="02020603050405020304" pitchFamily="18" charset="0"/>
                <a:ea typeface="SimSun" panose="02010600030101010101" pitchFamily="2" charset="-122"/>
              </a:rPr>
              <a:t>3.1. Tác động của việc khai thác, sử dụng nước tại công trình đến sự suy giảm mực nước, trữ lượng nguồn nước dưới đất trong khu vực khai thác.</a:t>
            </a:r>
            <a:endParaRPr lang="en-GB" sz="1800" i="1" dirty="0">
              <a:effectLst/>
              <a:latin typeface="Times New Roman" panose="02020603050405020304" pitchFamily="18" charset="0"/>
              <a:ea typeface="SimSun" panose="02010600030101010101" pitchFamily="2" charset="-122"/>
            </a:endParaRPr>
          </a:p>
          <a:p>
            <a:pPr algn="just">
              <a:lnSpc>
                <a:spcPct val="150000"/>
              </a:lnSpc>
              <a:buNone/>
            </a:pPr>
            <a:r>
              <a:rPr lang="vi-VN" sz="1800" dirty="0">
                <a:effectLst/>
                <a:latin typeface="Times New Roman" panose="02020603050405020304" pitchFamily="18" charset="0"/>
                <a:ea typeface="Times New Roman" panose="02020603050405020304" pitchFamily="18" charset="0"/>
              </a:rPr>
              <a:t>Công trình khai thác nước dưới đất </a:t>
            </a:r>
            <a:r>
              <a:rPr lang="en-US" sz="1800" dirty="0" err="1">
                <a:effectLst/>
                <a:latin typeface="Times New Roman" panose="02020603050405020304" pitchFamily="18" charset="0"/>
                <a:ea typeface="Times New Roman" panose="02020603050405020304" pitchFamily="18" charset="0"/>
              </a:rPr>
              <a:t>bãi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giếng</a:t>
            </a:r>
            <a:r>
              <a:rPr lang="vi-VN" sz="1800" dirty="0">
                <a:effectLst/>
                <a:latin typeface="Times New Roman" panose="02020603050405020304" pitchFamily="18" charset="0"/>
                <a:ea typeface="Times New Roman" panose="02020603050405020304" pitchFamily="18" charset="0"/>
              </a:rPr>
              <a:t> Đạo Đức được thiết kế theo các tiêu chuẩn chuyên môn, giếng được kết cấu với đường kính lớn, ống lọc sử dụng là ống lọc khe ngang </a:t>
            </a:r>
            <a:r>
              <a:rPr lang="vi-VN" sz="1800" dirty="0" err="1">
                <a:effectLst/>
                <a:latin typeface="Times New Roman" panose="02020603050405020304" pitchFamily="18" charset="0"/>
                <a:ea typeface="Times New Roman" panose="02020603050405020304" pitchFamily="18" charset="0"/>
              </a:rPr>
              <a:t>Jonhson</a:t>
            </a:r>
            <a:r>
              <a:rPr lang="vi-VN" sz="1800" dirty="0">
                <a:effectLst/>
                <a:latin typeface="Times New Roman" panose="02020603050405020304" pitchFamily="18" charset="0"/>
                <a:ea typeface="Times New Roman" panose="02020603050405020304" pitchFamily="18" charset="0"/>
              </a:rPr>
              <a:t> với khả năng thu nước tối đa nên đã nâng cao hiệu suất giếng khoan khai thác.</a:t>
            </a:r>
            <a:endParaRPr lang="en-GB" sz="1800" dirty="0">
              <a:effectLst/>
              <a:latin typeface="Times New Roman" panose="02020603050405020304" pitchFamily="18" charset="0"/>
              <a:ea typeface="Times New Roman" panose="02020603050405020304" pitchFamily="18" charset="0"/>
            </a:endParaRPr>
          </a:p>
          <a:p>
            <a:pPr algn="just">
              <a:lnSpc>
                <a:spcPct val="150000"/>
              </a:lnSpc>
              <a:buNone/>
            </a:pPr>
            <a:r>
              <a:rPr lang="vi-VN" sz="1800" dirty="0">
                <a:effectLst/>
                <a:latin typeface="Times New Roman" panose="02020603050405020304" pitchFamily="18" charset="0"/>
                <a:ea typeface="Times New Roman" panose="02020603050405020304" pitchFamily="18" charset="0"/>
              </a:rPr>
              <a:t>Kết quả quan trắc mực nước tại các giếng trong suốt quá trình khai thác cho thấy tại giếng ĐĐ1 mực nước động dao động từ 9,9 – 16,0m, trung bình 16,9m; giếng ĐĐ3 từ 10,4 – 15,9m, trung bình 12,2m; giếng QT từ 11,2 – 13,9m, trung bình 13,3m và đều nhỏ hơn mực nước động cho phép theo giấy phép của BTNMT. </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Do vậy việc khai thác nước dưới đất tại bãi giếng NMN Đạo Đức, Bình Xuyên là phù hợp và không làm ảnh hưởng lớn đến sự suy giảm mực nước, trữ lượng nước dưới đất trong khu vực.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186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F859BDF-3AE0-8EA3-EB14-0E0950C1C807}"/>
              </a:ext>
            </a:extLst>
          </p:cNvPr>
          <p:cNvSpPr txBox="1"/>
          <p:nvPr/>
        </p:nvSpPr>
        <p:spPr>
          <a:xfrm>
            <a:off x="228600" y="228600"/>
            <a:ext cx="8763000" cy="873572"/>
          </a:xfrm>
          <a:prstGeom prst="rect">
            <a:avLst/>
          </a:prstGeom>
          <a:noFill/>
        </p:spPr>
        <p:txBody>
          <a:bodyPr wrap="square">
            <a:spAutoFit/>
          </a:bodyPr>
          <a:lstStyle/>
          <a:p>
            <a:pPr indent="431800" algn="just">
              <a:lnSpc>
                <a:spcPct val="150000"/>
              </a:lnSpc>
              <a:spcBef>
                <a:spcPts val="600"/>
              </a:spcBef>
              <a:spcAft>
                <a:spcPts val="600"/>
              </a:spcAft>
              <a:buNone/>
            </a:pPr>
            <a:r>
              <a:rPr lang="de-DE" sz="1800" i="1" dirty="0">
                <a:effectLst/>
                <a:latin typeface="Times New Roman" panose="02020603050405020304" pitchFamily="18" charset="0"/>
                <a:ea typeface="SimSun" panose="02010600030101010101" pitchFamily="2" charset="-122"/>
              </a:rPr>
              <a:t>3.2. Tác động của việc khai thác nước đến khả năng sụt lún đất, gia tăng ô nhiễm, xâm nhập mặn vào các tầng chứa nước và ảnh hưởng đến các dòng mặt.</a:t>
            </a:r>
            <a:endParaRPr lang="en-GB" sz="1800" i="1" dirty="0">
              <a:effectLst/>
              <a:latin typeface="Times New Roman" panose="02020603050405020304" pitchFamily="18" charset="0"/>
              <a:ea typeface="SimSun" panose="02010600030101010101" pitchFamily="2" charset="-122"/>
            </a:endParaRPr>
          </a:p>
        </p:txBody>
      </p:sp>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8BF6BB29-77C1-F6A7-44BB-85FEEA4685D8}"/>
                  </a:ext>
                </a:extLst>
              </p:cNvPr>
              <p:cNvSpPr txBox="1"/>
              <p:nvPr/>
            </p:nvSpPr>
            <p:spPr>
              <a:xfrm>
                <a:off x="266700" y="1447800"/>
                <a:ext cx="8686800" cy="4662943"/>
              </a:xfrm>
              <a:prstGeom prst="rect">
                <a:avLst/>
              </a:prstGeom>
              <a:noFill/>
            </p:spPr>
            <p:txBody>
              <a:bodyPr wrap="square">
                <a:spAutoFit/>
              </a:bodyPr>
              <a:lstStyle/>
              <a:p>
                <a:pPr algn="just">
                  <a:lnSpc>
                    <a:spcPct val="150000"/>
                  </a:lnSpc>
                  <a:buNone/>
                </a:pPr>
                <a:r>
                  <a:rPr lang="vi-VN" sz="1600" dirty="0">
                    <a:effectLst/>
                    <a:latin typeface="Times New Roman" panose="02020603050405020304" pitchFamily="18" charset="0"/>
                    <a:ea typeface="Times New Roman" panose="02020603050405020304" pitchFamily="18" charset="0"/>
                  </a:rPr>
                  <a:t>Tính toán sụt lún mặt đất: Sử dụng công thức </a:t>
                </a:r>
                <a:r>
                  <a:rPr lang="vi-VN" sz="1600" dirty="0" err="1">
                    <a:effectLst/>
                    <a:latin typeface="Times New Roman" panose="02020603050405020304" pitchFamily="18" charset="0"/>
                    <a:ea typeface="Times New Roman" panose="02020603050405020304" pitchFamily="18" charset="0"/>
                  </a:rPr>
                  <a:t>Lohman</a:t>
                </a:r>
                <a:r>
                  <a:rPr lang="vi-VN" sz="1600" dirty="0">
                    <a:effectLst/>
                    <a:latin typeface="Times New Roman" panose="02020603050405020304" pitchFamily="18"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p>
                <a:pPr algn="ctr">
                  <a:lnSpc>
                    <a:spcPct val="150000"/>
                  </a:lnSpc>
                  <a:buNone/>
                </a:pPr>
                <a:r>
                  <a:rPr lang="en-US" sz="1600" b="1" dirty="0">
                    <a:effectLst/>
                    <a:latin typeface="Times New Roman" panose="02020603050405020304" pitchFamily="18" charset="0"/>
                    <a:ea typeface="Times New Roman" panose="02020603050405020304" pitchFamily="18" charset="0"/>
                  </a:rPr>
                  <a:t>(</a:t>
                </a:r>
                <a14:m>
                  <m:oMath xmlns:m="http://schemas.openxmlformats.org/officeDocument/2006/math">
                    <m:r>
                      <a:rPr lang="en-US" sz="1600" b="1">
                        <a:effectLst/>
                        <a:latin typeface="Cambria Math" panose="02040503050406030204" pitchFamily="18" charset="0"/>
                        <a:ea typeface="Times New Roman" panose="02020603050405020304" pitchFamily="18" charset="0"/>
                        <a:sym typeface="Symbol" panose="05050102010706020507" pitchFamily="18" charset="2"/>
                      </a:rPr>
                      <m:t></m:t>
                    </m:r>
                    <m:r>
                      <a:rPr lang="en-US" sz="1600" b="1">
                        <a:effectLst/>
                        <a:latin typeface="Cambria Math" panose="02040503050406030204" pitchFamily="18" charset="0"/>
                        <a:ea typeface="Times New Roman" panose="02020603050405020304" pitchFamily="18" charset="0"/>
                      </a:rPr>
                      <m:t> </m:t>
                    </m:r>
                    <m:r>
                      <a:rPr lang="en-US" sz="1600" b="1" i="1">
                        <a:effectLst/>
                        <a:latin typeface="Cambria Math" panose="02040503050406030204" pitchFamily="18" charset="0"/>
                        <a:ea typeface="Times New Roman" panose="02020603050405020304" pitchFamily="18" charset="0"/>
                      </a:rPr>
                      <m:t>𝐦</m:t>
                    </m:r>
                    <m:r>
                      <a:rPr lang="en-US" sz="1600" i="1">
                        <a:effectLst/>
                        <a:latin typeface="Cambria Math" panose="02040503050406030204" pitchFamily="18" charset="0"/>
                        <a:ea typeface="Times New Roman" panose="02020603050405020304" pitchFamily="18" charset="0"/>
                      </a:rPr>
                      <m:t>=</m:t>
                    </m:r>
                    <m:r>
                      <a:rPr lang="en-US" sz="1600" b="1">
                        <a:effectLst/>
                        <a:latin typeface="Cambria Math" panose="02040503050406030204" pitchFamily="18" charset="0"/>
                        <a:ea typeface="Times New Roman" panose="02020603050405020304" pitchFamily="18" charset="0"/>
                        <a:sym typeface="Symbol" panose="05050102010706020507" pitchFamily="18" charset="2"/>
                      </a:rPr>
                      <m:t></m:t>
                    </m:r>
                    <m:r>
                      <a:rPr lang="en-US" sz="1600" b="1" i="1">
                        <a:effectLst/>
                        <a:latin typeface="Cambria Math" panose="02040503050406030204" pitchFamily="18" charset="0"/>
                        <a:ea typeface="Times New Roman" panose="02020603050405020304" pitchFamily="18" charset="0"/>
                      </a:rPr>
                      <m:t>𝐏</m:t>
                    </m:r>
                    <m:r>
                      <a:rPr lang="en-US" sz="1600" b="1">
                        <a:effectLst/>
                        <a:latin typeface="Cambria Math" panose="02040503050406030204" pitchFamily="18" charset="0"/>
                        <a:ea typeface="Times New Roman" panose="02020603050405020304" pitchFamily="18" charset="0"/>
                      </a:rPr>
                      <m:t> (</m:t>
                    </m:r>
                    <m:f>
                      <m:fPr>
                        <m:ctrlPr>
                          <a:rPr lang="en-GB" sz="1600" i="1">
                            <a:effectLst/>
                            <a:latin typeface="Cambria Math" panose="02040503050406030204" pitchFamily="18" charset="0"/>
                            <a:ea typeface="Times New Roman" panose="02020603050405020304" pitchFamily="18" charset="0"/>
                          </a:rPr>
                        </m:ctrlPr>
                      </m:fPr>
                      <m:num>
                        <m:r>
                          <a:rPr lang="en-US" sz="1600" b="1">
                            <a:effectLst/>
                            <a:latin typeface="Cambria Math" panose="02040503050406030204" pitchFamily="18" charset="0"/>
                            <a:ea typeface="Times New Roman" panose="02020603050405020304" pitchFamily="18" charset="0"/>
                          </a:rPr>
                          <m:t>µ</m:t>
                        </m:r>
                        <m:r>
                          <a:rPr lang="en-US" sz="1600" b="1" i="1">
                            <a:effectLst/>
                            <a:latin typeface="Cambria Math" panose="02040503050406030204" pitchFamily="18" charset="0"/>
                            <a:ea typeface="Times New Roman" panose="02020603050405020304" pitchFamily="18" charset="0"/>
                          </a:rPr>
                          <m:t>∗</m:t>
                        </m:r>
                      </m:num>
                      <m:den>
                        <m:r>
                          <a:rPr lang="en-US" sz="1600" b="1">
                            <a:effectLst/>
                            <a:latin typeface="Cambria Math" panose="02040503050406030204" pitchFamily="18" charset="0"/>
                            <a:ea typeface="Times New Roman" panose="02020603050405020304" pitchFamily="18" charset="0"/>
                            <a:sym typeface="Symbol" panose="05050102010706020507" pitchFamily="18" charset="2"/>
                          </a:rPr>
                          <m:t></m:t>
                        </m:r>
                      </m:den>
                    </m:f>
                    <m:r>
                      <a:rPr lang="en-US" sz="1600" i="1">
                        <a:effectLst/>
                        <a:latin typeface="Cambria Math" panose="02040503050406030204" pitchFamily="18" charset="0"/>
                        <a:ea typeface="Times New Roman" panose="02020603050405020304" pitchFamily="18" charset="0"/>
                      </a:rPr>
                      <m:t>−</m:t>
                    </m:r>
                    <m:r>
                      <a:rPr lang="en-US" sz="1600" b="1">
                        <a:effectLst/>
                        <a:latin typeface="Cambria Math" panose="02040503050406030204" pitchFamily="18" charset="0"/>
                        <a:ea typeface="Times New Roman" panose="02020603050405020304" pitchFamily="18" charset="0"/>
                        <a:sym typeface="Symbol" panose="05050102010706020507" pitchFamily="18" charset="2"/>
                      </a:rPr>
                      <m:t></m:t>
                    </m:r>
                    <m:r>
                      <a:rPr lang="en-US" sz="1600" b="1" i="1">
                        <a:effectLst/>
                        <a:latin typeface="Cambria Math" panose="02040503050406030204" pitchFamily="18" charset="0"/>
                        <a:ea typeface="Times New Roman" panose="02020603050405020304" pitchFamily="18" charset="0"/>
                      </a:rPr>
                      <m:t>𝐦</m:t>
                    </m:r>
                    <m:r>
                      <a:rPr lang="en-US" sz="1600" b="1">
                        <a:effectLst/>
                        <a:latin typeface="Cambria Math" panose="02040503050406030204" pitchFamily="18" charset="0"/>
                        <a:ea typeface="Times New Roman" panose="02020603050405020304" pitchFamily="18" charset="0"/>
                        <a:sym typeface="Symbol" panose="05050102010706020507" pitchFamily="18" charset="2"/>
                      </a:rPr>
                      <m:t></m:t>
                    </m:r>
                    <m:r>
                      <a:rPr lang="en-US" sz="1600" b="1">
                        <a:effectLst/>
                        <a:latin typeface="Cambria Math" panose="02040503050406030204" pitchFamily="18" charset="0"/>
                        <a:ea typeface="Times New Roman" panose="02020603050405020304" pitchFamily="18" charset="0"/>
                      </a:rPr>
                      <m:t>)</m:t>
                    </m:r>
                  </m:oMath>
                </a14:m>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rPr>
                  <a:t>Trong </a:t>
                </a:r>
                <a:r>
                  <a:rPr lang="en-US" sz="1600" dirty="0" err="1">
                    <a:effectLst/>
                    <a:latin typeface="Times New Roman" panose="02020603050405020304" pitchFamily="18" charset="0"/>
                    <a:ea typeface="Times New Roman" panose="02020603050405020304" pitchFamily="18" charset="0"/>
                  </a:rPr>
                  <a:t>đó</a:t>
                </a:r>
                <a:r>
                  <a:rPr lang="en-U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m: </a:t>
                </a:r>
                <a:r>
                  <a:rPr lang="en-US" sz="1600" dirty="0" err="1">
                    <a:effectLst/>
                    <a:latin typeface="Times New Roman" panose="02020603050405020304" pitchFamily="18" charset="0"/>
                    <a:ea typeface="Times New Roman" panose="02020603050405020304" pitchFamily="18" charset="0"/>
                  </a:rPr>
                  <a:t>Trị</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lún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mặt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đất</a:t>
                </a:r>
                <a:r>
                  <a:rPr lang="en-US" sz="1600" dirty="0">
                    <a:effectLst/>
                    <a:latin typeface="Times New Roman" panose="02020603050405020304" pitchFamily="18" charset="0"/>
                    <a:ea typeface="Times New Roman" panose="02020603050405020304" pitchFamily="18" charset="0"/>
                  </a:rPr>
                  <a:t> do </a:t>
                </a:r>
                <a:r>
                  <a:rPr lang="en-US" sz="1600" dirty="0" err="1">
                    <a:effectLst/>
                    <a:latin typeface="Times New Roman" panose="02020603050405020304" pitchFamily="18" charset="0"/>
                    <a:ea typeface="Times New Roman" panose="02020603050405020304" pitchFamily="18" charset="0"/>
                  </a:rPr>
                  <a:t>khai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gây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ra</a:t>
                </a:r>
                <a:r>
                  <a:rPr lang="en-US" sz="1600" dirty="0">
                    <a:effectLst/>
                    <a:latin typeface="Times New Roman" panose="02020603050405020304" pitchFamily="18" charset="0"/>
                    <a:ea typeface="Times New Roman" panose="02020603050405020304" pitchFamily="18" charset="0"/>
                  </a:rPr>
                  <a:t> (mm)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P: </a:t>
                </a:r>
                <a:r>
                  <a:rPr lang="en-US" sz="1600" dirty="0" err="1">
                    <a:effectLst/>
                    <a:latin typeface="Times New Roman" panose="02020603050405020304" pitchFamily="18" charset="0"/>
                    <a:ea typeface="Times New Roman" panose="02020603050405020304" pitchFamily="18" charset="0"/>
                  </a:rPr>
                  <a:t>Mực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giảm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quá</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thác</a:t>
                </a:r>
                <a:r>
                  <a:rPr lang="en-US" sz="1600" dirty="0">
                    <a:effectLst/>
                    <a:latin typeface="Times New Roman" panose="02020603050405020304" pitchFamily="18" charset="0"/>
                    <a:ea typeface="Times New Roman" panose="02020603050405020304" pitchFamily="18" charset="0"/>
                  </a:rPr>
                  <a:t> (kg/cm2 ),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lấy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bằng</a:t>
                </a:r>
                <a:r>
                  <a:rPr lang="en-US" sz="1600" dirty="0">
                    <a:effectLst/>
                    <a:latin typeface="Times New Roman" panose="02020603050405020304" pitchFamily="18" charset="0"/>
                    <a:ea typeface="Times New Roman" panose="02020603050405020304" pitchFamily="18" charset="0"/>
                  </a:rPr>
                  <a:t> 1/10 </a:t>
                </a:r>
                <a:r>
                  <a:rPr lang="en-US" sz="1600" dirty="0" err="1">
                    <a:effectLst/>
                    <a:latin typeface="Times New Roman" panose="02020603050405020304" pitchFamily="18" charset="0"/>
                    <a:ea typeface="Times New Roman" panose="02020603050405020304" pitchFamily="18" charset="0"/>
                  </a:rPr>
                  <a:t>mực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hạ</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thấp</a:t>
                </a:r>
                <a:r>
                  <a:rPr lang="en-U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rPr>
                  <a:t>µ* : </a:t>
                </a:r>
                <a:r>
                  <a:rPr lang="en-US" sz="1600" dirty="0" err="1">
                    <a:effectLst/>
                    <a:latin typeface="Times New Roman" panose="02020603050405020304" pitchFamily="18" charset="0"/>
                    <a:ea typeface="Times New Roman" panose="02020603050405020304" pitchFamily="18" charset="0"/>
                  </a:rPr>
                  <a:t>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nhả</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đàn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hồi</a:t>
                </a:r>
                <a:r>
                  <a:rPr lang="en-US" sz="1600" dirty="0">
                    <a:effectLst/>
                    <a:latin typeface="Times New Roman" panose="02020603050405020304" pitchFamily="18"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Trọng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riêng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 = 0,1kg/cm-2.m-1)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rỗng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tầng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chứa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 0,1845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báo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hiện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thác</a:t>
                </a:r>
                <a:r>
                  <a:rPr lang="en-US" sz="1600" dirty="0">
                    <a:effectLst/>
                    <a:latin typeface="Times New Roman" panose="02020603050405020304" pitchFamily="18"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rPr>
                  <a:t>m: </a:t>
                </a:r>
                <a:r>
                  <a:rPr lang="en-US" sz="1600" dirty="0" err="1">
                    <a:effectLst/>
                    <a:latin typeface="Times New Roman" panose="02020603050405020304" pitchFamily="18" charset="0"/>
                    <a:ea typeface="Times New Roman" panose="02020603050405020304" pitchFamily="18" charset="0"/>
                  </a:rPr>
                  <a:t>chiều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dầy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tầng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chứa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(m);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nén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ép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 3,8x10-6 cm 2 /kg </a:t>
                </a:r>
                <a:endParaRPr lang="en-GB" sz="1600" dirty="0">
                  <a:effectLst/>
                  <a:latin typeface="Times New Roman" panose="02020603050405020304" pitchFamily="18" charset="0"/>
                  <a:ea typeface="Times New Roman" panose="02020603050405020304" pitchFamily="18" charset="0"/>
                </a:endParaRPr>
              </a:p>
              <a:p>
                <a:pPr algn="just">
                  <a:lnSpc>
                    <a:spcPct val="150000"/>
                  </a:lnSpc>
                  <a:buNone/>
                </a:pPr>
                <a:r>
                  <a:rPr lang="en-US" sz="1600" dirty="0">
                    <a:effectLst/>
                    <a:latin typeface="Times New Roman" panose="02020603050405020304" pitchFamily="18" charset="0"/>
                    <a:ea typeface="Times New Roman" panose="02020603050405020304" pitchFamily="18" charset="0"/>
                  </a:rPr>
                  <a:t>µ* = 3,79.10</a:t>
                </a:r>
                <a:r>
                  <a:rPr lang="en-US" sz="1600" baseline="30000" dirty="0">
                    <a:effectLst/>
                    <a:latin typeface="Times New Roman" panose="02020603050405020304" pitchFamily="18" charset="0"/>
                    <a:ea typeface="Times New Roman" panose="02020603050405020304" pitchFamily="18" charset="0"/>
                  </a:rPr>
                  <a:t>-4</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báo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hiện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năm</a:t>
                </a:r>
                <a:r>
                  <a:rPr lang="en-US" sz="1600" dirty="0">
                    <a:effectLst/>
                    <a:latin typeface="Times New Roman" panose="02020603050405020304" pitchFamily="18" charset="0"/>
                    <a:ea typeface="Times New Roman" panose="02020603050405020304" pitchFamily="18" charset="0"/>
                  </a:rPr>
                  <a:t> 2022); </a:t>
                </a:r>
                <a:endParaRPr lang="en-GB" sz="1600" dirty="0">
                  <a:effectLst/>
                  <a:latin typeface="Times New Roman" panose="02020603050405020304" pitchFamily="18" charset="0"/>
                  <a:ea typeface="Times New Roman" panose="02020603050405020304" pitchFamily="18" charset="0"/>
                </a:endParaRPr>
              </a:p>
              <a:p>
                <a:pPr algn="just">
                  <a:lnSpc>
                    <a:spcPct val="150000"/>
                  </a:lnSpc>
                </a:pPr>
                <a:r>
                  <a:rPr lang="en-US" sz="1600" dirty="0">
                    <a:effectLst/>
                    <a:latin typeface="Times New Roman" panose="02020603050405020304" pitchFamily="18" charset="0"/>
                    <a:ea typeface="Times New Roman" panose="02020603050405020304" pitchFamily="18" charset="0"/>
                  </a:rPr>
                  <a:t>m: </a:t>
                </a:r>
                <a:r>
                  <a:rPr lang="en-US" sz="1600" dirty="0" err="1">
                    <a:effectLst/>
                    <a:latin typeface="Times New Roman" panose="02020603050405020304" pitchFamily="18" charset="0"/>
                    <a:ea typeface="Times New Roman" panose="02020603050405020304" pitchFamily="18" charset="0"/>
                  </a:rPr>
                  <a:t>Chiều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dầy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tầng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chứa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p:txBody>
          </p:sp>
        </mc:Choice>
        <mc:Fallback>
          <p:sp>
            <p:nvSpPr>
              <p:cNvPr id="5" name="Hộp Văn bản 4">
                <a:extLst>
                  <a:ext uri="{FF2B5EF4-FFF2-40B4-BE49-F238E27FC236}">
                    <a16:creationId xmlns:a16="http://schemas.microsoft.com/office/drawing/2014/main" id="{8BF6BB29-77C1-F6A7-44BB-85FEEA4685D8}"/>
                  </a:ext>
                </a:extLst>
              </p:cNvPr>
              <p:cNvSpPr txBox="1">
                <a:spLocks noRot="1" noChangeAspect="1" noMove="1" noResize="1" noEditPoints="1" noAdjustHandles="1" noChangeArrowheads="1" noChangeShapeType="1" noTextEdit="1"/>
              </p:cNvSpPr>
              <p:nvPr/>
            </p:nvSpPr>
            <p:spPr>
              <a:xfrm>
                <a:off x="266700" y="1447800"/>
                <a:ext cx="8686800" cy="4662943"/>
              </a:xfrm>
              <a:prstGeom prst="rect">
                <a:avLst/>
              </a:prstGeom>
              <a:blipFill>
                <a:blip r:embed="rId2"/>
                <a:stretch>
                  <a:fillRect l="-421" b="-785"/>
                </a:stretch>
              </a:blipFill>
            </p:spPr>
            <p:txBody>
              <a:bodyPr/>
              <a:lstStyle/>
              <a:p>
                <a:r>
                  <a:rPr lang="en-GB">
                    <a:noFill/>
                  </a:rPr>
                  <a:t> </a:t>
                </a:r>
              </a:p>
            </p:txBody>
          </p:sp>
        </mc:Fallback>
      </mc:AlternateContent>
    </p:spTree>
    <p:extLst>
      <p:ext uri="{BB962C8B-B14F-4D97-AF65-F5344CB8AC3E}">
        <p14:creationId xmlns:p14="http://schemas.microsoft.com/office/powerpoint/2010/main" val="349908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5A1090DE-A231-788B-7EDC-22C532DAA3D7}"/>
              </a:ext>
            </a:extLst>
          </p:cNvPr>
          <p:cNvSpPr>
            <a:spLocks noGrp="1"/>
          </p:cNvSpPr>
          <p:nvPr>
            <p:ph idx="1"/>
          </p:nvPr>
        </p:nvSpPr>
        <p:spPr>
          <a:xfrm>
            <a:off x="304800" y="1676400"/>
            <a:ext cx="8458200" cy="5666338"/>
          </a:xfrm>
        </p:spPr>
        <p:txBody>
          <a:bodyPr>
            <a:normAutofit/>
          </a:bodyPr>
          <a:lstStyle/>
          <a:p>
            <a:pPr algn="just"/>
            <a:r>
              <a:rPr lang="vi-VN" sz="2600" dirty="0">
                <a:latin typeface="+mj-lt"/>
              </a:rPr>
              <a:t>Bãi giếng Đạo Đức </a:t>
            </a:r>
            <a:r>
              <a:rPr lang="en-US" sz="2600" dirty="0" err="1">
                <a:latin typeface="+mj-lt"/>
              </a:rPr>
              <a:t>tỉnh</a:t>
            </a:r>
            <a:r>
              <a:rPr lang="en-US" sz="2600" dirty="0">
                <a:latin typeface="+mj-lt"/>
              </a:rPr>
              <a:t> </a:t>
            </a:r>
            <a:r>
              <a:rPr lang="en-US" sz="2600" dirty="0" err="1">
                <a:latin typeface="+mj-lt"/>
              </a:rPr>
              <a:t>Vĩnh</a:t>
            </a:r>
            <a:r>
              <a:rPr lang="en-US" sz="2600" dirty="0">
                <a:latin typeface="+mj-lt"/>
              </a:rPr>
              <a:t> Phúc </a:t>
            </a:r>
            <a:r>
              <a:rPr lang="vi-VN" sz="2600" dirty="0">
                <a:latin typeface="+mj-lt"/>
              </a:rPr>
              <a:t>đang khai thác nước dưới đất </a:t>
            </a:r>
            <a:r>
              <a:rPr lang="en-US" sz="2600" dirty="0">
                <a:latin typeface="+mj-lt"/>
              </a:rPr>
              <a:t>c</a:t>
            </a:r>
            <a:r>
              <a:rPr lang="vi-VN" sz="2600" dirty="0">
                <a:latin typeface="+mj-lt"/>
              </a:rPr>
              <a:t>ấp nước cho sinh hoạt, sản xuất, kinh doanh, dịch vụ (cấp nước đô thị)</a:t>
            </a:r>
            <a:r>
              <a:rPr lang="en-US" sz="2600" dirty="0">
                <a:latin typeface="+mj-lt"/>
              </a:rPr>
              <a:t> </a:t>
            </a:r>
            <a:r>
              <a:rPr lang="en-US" sz="2600" dirty="0" err="1">
                <a:latin typeface="+mj-lt"/>
              </a:rPr>
              <a:t>nên</a:t>
            </a:r>
            <a:r>
              <a:rPr lang="en-US" sz="2600" dirty="0">
                <a:latin typeface="+mj-lt"/>
              </a:rPr>
              <a:t> </a:t>
            </a:r>
            <a:r>
              <a:rPr lang="en-US" sz="2600" dirty="0" err="1">
                <a:latin typeface="+mj-lt"/>
              </a:rPr>
              <a:t>việc</a:t>
            </a:r>
            <a:r>
              <a:rPr lang="en-US" sz="2600" dirty="0">
                <a:latin typeface="+mj-lt"/>
              </a:rPr>
              <a:t> </a:t>
            </a:r>
            <a:r>
              <a:rPr lang="en-US" sz="2600" dirty="0" err="1">
                <a:latin typeface="+mj-lt"/>
              </a:rPr>
              <a:t>đánh</a:t>
            </a:r>
            <a:r>
              <a:rPr lang="en-US" sz="2600" dirty="0">
                <a:latin typeface="+mj-lt"/>
              </a:rPr>
              <a:t> </a:t>
            </a:r>
            <a:r>
              <a:rPr lang="en-US" sz="2600" dirty="0" err="1">
                <a:latin typeface="+mj-lt"/>
              </a:rPr>
              <a:t>giá</a:t>
            </a:r>
            <a:r>
              <a:rPr lang="en-US" sz="2600" dirty="0">
                <a:latin typeface="+mj-lt"/>
              </a:rPr>
              <a:t>, </a:t>
            </a:r>
            <a:r>
              <a:rPr lang="en-US" sz="2600" dirty="0" err="1">
                <a:latin typeface="+mj-lt"/>
              </a:rPr>
              <a:t>giám</a:t>
            </a:r>
            <a:r>
              <a:rPr lang="en-US" sz="2600" dirty="0">
                <a:latin typeface="+mj-lt"/>
              </a:rPr>
              <a:t> </a:t>
            </a:r>
            <a:r>
              <a:rPr lang="en-US" sz="2600" dirty="0" err="1">
                <a:latin typeface="+mj-lt"/>
              </a:rPr>
              <a:t>sát</a:t>
            </a:r>
            <a:r>
              <a:rPr lang="en-US" sz="2600" dirty="0">
                <a:latin typeface="+mj-lt"/>
              </a:rPr>
              <a:t> </a:t>
            </a:r>
            <a:r>
              <a:rPr lang="en-US" sz="2600" dirty="0" err="1">
                <a:latin typeface="+mj-lt"/>
              </a:rPr>
              <a:t>sự</a:t>
            </a:r>
            <a:r>
              <a:rPr lang="en-US" sz="2600" dirty="0">
                <a:latin typeface="+mj-lt"/>
              </a:rPr>
              <a:t> </a:t>
            </a:r>
            <a:r>
              <a:rPr lang="en-US" sz="2600" dirty="0" err="1">
                <a:latin typeface="+mj-lt"/>
              </a:rPr>
              <a:t>biến</a:t>
            </a:r>
            <a:r>
              <a:rPr lang="en-US" sz="2600" dirty="0">
                <a:latin typeface="+mj-lt"/>
              </a:rPr>
              <a:t> </a:t>
            </a:r>
            <a:r>
              <a:rPr lang="en-US" sz="2600" dirty="0" err="1">
                <a:latin typeface="+mj-lt"/>
              </a:rPr>
              <a:t>đổi</a:t>
            </a:r>
            <a:r>
              <a:rPr lang="en-US" sz="2600" dirty="0">
                <a:latin typeface="+mj-lt"/>
              </a:rPr>
              <a:t> </a:t>
            </a:r>
            <a:r>
              <a:rPr lang="en-US" sz="2600" dirty="0" err="1">
                <a:latin typeface="+mj-lt"/>
              </a:rPr>
              <a:t>chất</a:t>
            </a:r>
            <a:r>
              <a:rPr lang="en-US" sz="2600" dirty="0">
                <a:latin typeface="+mj-lt"/>
              </a:rPr>
              <a:t> </a:t>
            </a:r>
            <a:r>
              <a:rPr lang="en-US" sz="2600" dirty="0" err="1">
                <a:latin typeface="+mj-lt"/>
              </a:rPr>
              <a:t>lượng</a:t>
            </a:r>
            <a:r>
              <a:rPr lang="en-US" sz="2600" dirty="0">
                <a:latin typeface="+mj-lt"/>
              </a:rPr>
              <a:t>, </a:t>
            </a:r>
            <a:r>
              <a:rPr lang="en-US" sz="2600" dirty="0" err="1">
                <a:latin typeface="+mj-lt"/>
              </a:rPr>
              <a:t>trữ</a:t>
            </a:r>
            <a:r>
              <a:rPr lang="en-US" sz="2600" dirty="0">
                <a:latin typeface="+mj-lt"/>
              </a:rPr>
              <a:t> </a:t>
            </a:r>
            <a:r>
              <a:rPr lang="en-US" sz="2600" dirty="0" err="1">
                <a:latin typeface="+mj-lt"/>
              </a:rPr>
              <a:t>lượng</a:t>
            </a:r>
            <a:r>
              <a:rPr lang="en-US" sz="2600" dirty="0">
                <a:latin typeface="+mj-lt"/>
              </a:rPr>
              <a:t> </a:t>
            </a:r>
            <a:r>
              <a:rPr lang="en-US" sz="2600" dirty="0" err="1">
                <a:latin typeface="+mj-lt"/>
              </a:rPr>
              <a:t>là</a:t>
            </a:r>
            <a:r>
              <a:rPr lang="en-US" sz="2600" dirty="0">
                <a:latin typeface="+mj-lt"/>
              </a:rPr>
              <a:t> </a:t>
            </a:r>
            <a:r>
              <a:rPr lang="en-US" sz="2600" dirty="0" err="1">
                <a:latin typeface="+mj-lt"/>
              </a:rPr>
              <a:t>việc</a:t>
            </a:r>
            <a:r>
              <a:rPr lang="en-US" sz="2600" dirty="0">
                <a:latin typeface="+mj-lt"/>
              </a:rPr>
              <a:t> </a:t>
            </a:r>
            <a:r>
              <a:rPr lang="en-US" sz="2600" dirty="0" err="1">
                <a:latin typeface="+mj-lt"/>
              </a:rPr>
              <a:t>làm</a:t>
            </a:r>
            <a:r>
              <a:rPr lang="en-US" sz="2600" dirty="0">
                <a:latin typeface="+mj-lt"/>
              </a:rPr>
              <a:t> </a:t>
            </a:r>
            <a:r>
              <a:rPr lang="en-US" sz="2600" dirty="0" err="1">
                <a:latin typeface="+mj-lt"/>
              </a:rPr>
              <a:t>thường</a:t>
            </a:r>
            <a:r>
              <a:rPr lang="en-US" sz="2600" dirty="0">
                <a:latin typeface="+mj-lt"/>
              </a:rPr>
              <a:t> </a:t>
            </a:r>
            <a:r>
              <a:rPr lang="en-US" sz="2600" dirty="0" err="1">
                <a:latin typeface="+mj-lt"/>
              </a:rPr>
              <a:t>xuyên</a:t>
            </a:r>
            <a:r>
              <a:rPr lang="en-US" sz="2600" dirty="0">
                <a:latin typeface="+mj-lt"/>
              </a:rPr>
              <a:t>, </a:t>
            </a:r>
            <a:r>
              <a:rPr lang="en-US" sz="2600" dirty="0" err="1">
                <a:latin typeface="+mj-lt"/>
              </a:rPr>
              <a:t>cấp</a:t>
            </a:r>
            <a:r>
              <a:rPr lang="en-US" sz="2600" dirty="0">
                <a:latin typeface="+mj-lt"/>
              </a:rPr>
              <a:t> </a:t>
            </a:r>
            <a:r>
              <a:rPr lang="en-US" sz="2600" dirty="0" err="1">
                <a:latin typeface="+mj-lt"/>
              </a:rPr>
              <a:t>thiết</a:t>
            </a:r>
            <a:r>
              <a:rPr lang="en-US" sz="2600" dirty="0">
                <a:latin typeface="+mj-lt"/>
              </a:rPr>
              <a:t> và </a:t>
            </a:r>
            <a:r>
              <a:rPr lang="en-US" sz="2600" dirty="0" err="1">
                <a:latin typeface="+mj-lt"/>
              </a:rPr>
              <a:t>quan</a:t>
            </a:r>
            <a:r>
              <a:rPr lang="en-US" sz="2600" dirty="0">
                <a:latin typeface="+mj-lt"/>
              </a:rPr>
              <a:t> </a:t>
            </a:r>
            <a:r>
              <a:rPr lang="en-US" sz="2600" dirty="0" err="1">
                <a:latin typeface="+mj-lt"/>
              </a:rPr>
              <a:t>trọng</a:t>
            </a:r>
            <a:r>
              <a:rPr lang="en-US" sz="2600" dirty="0">
                <a:latin typeface="+mj-lt"/>
              </a:rPr>
              <a:t>.</a:t>
            </a:r>
            <a:endParaRPr lang="fr-FR" sz="2600" dirty="0">
              <a:effectLst/>
              <a:latin typeface="+mj-lt"/>
              <a:ea typeface="Aptos" panose="020B0004020202020204" pitchFamily="34" charset="0"/>
            </a:endParaRPr>
          </a:p>
          <a:p>
            <a:pPr algn="just"/>
            <a:r>
              <a:rPr lang="vi-VN" sz="2600" dirty="0">
                <a:latin typeface="+mj-lt"/>
              </a:rPr>
              <a:t>Các giếng này được xây dựng và vận hành từ năm 2007</a:t>
            </a:r>
            <a:r>
              <a:rPr lang="en-US" sz="2600" dirty="0">
                <a:latin typeface="+mj-lt"/>
              </a:rPr>
              <a:t> </a:t>
            </a:r>
            <a:r>
              <a:rPr lang="en-US" sz="2600" dirty="0" err="1">
                <a:latin typeface="+mj-lt"/>
              </a:rPr>
              <a:t>đến</a:t>
            </a:r>
            <a:r>
              <a:rPr lang="en-US" sz="2600" dirty="0">
                <a:latin typeface="+mj-lt"/>
              </a:rPr>
              <a:t> nay </a:t>
            </a:r>
            <a:r>
              <a:rPr lang="en-US" sz="2600" dirty="0" err="1">
                <a:latin typeface="+mj-lt"/>
              </a:rPr>
              <a:t>đã</a:t>
            </a:r>
            <a:r>
              <a:rPr lang="en-US" sz="2600" dirty="0">
                <a:latin typeface="+mj-lt"/>
              </a:rPr>
              <a:t> </a:t>
            </a:r>
            <a:r>
              <a:rPr lang="en-US" sz="2600" dirty="0" err="1">
                <a:latin typeface="+mj-lt"/>
              </a:rPr>
              <a:t>lâu</a:t>
            </a:r>
            <a:r>
              <a:rPr lang="en-US" sz="2600" dirty="0">
                <a:latin typeface="+mj-lt"/>
              </a:rPr>
              <a:t> (</a:t>
            </a:r>
            <a:r>
              <a:rPr lang="en-US" sz="2600" dirty="0" err="1">
                <a:latin typeface="+mj-lt"/>
              </a:rPr>
              <a:t>gần</a:t>
            </a:r>
            <a:r>
              <a:rPr lang="en-US" sz="2600" dirty="0">
                <a:latin typeface="+mj-lt"/>
              </a:rPr>
              <a:t> 20 </a:t>
            </a:r>
            <a:r>
              <a:rPr lang="en-US" sz="2600" dirty="0" err="1">
                <a:latin typeface="+mj-lt"/>
              </a:rPr>
              <a:t>năm</a:t>
            </a:r>
            <a:r>
              <a:rPr lang="en-US" sz="2600" dirty="0">
                <a:latin typeface="+mj-lt"/>
              </a:rPr>
              <a:t>) </a:t>
            </a:r>
            <a:r>
              <a:rPr lang="en-US" sz="2600" dirty="0" err="1">
                <a:latin typeface="+mj-lt"/>
              </a:rPr>
              <a:t>nên</a:t>
            </a:r>
            <a:r>
              <a:rPr lang="en-US" sz="2600" dirty="0">
                <a:latin typeface="+mj-lt"/>
              </a:rPr>
              <a:t> </a:t>
            </a:r>
            <a:r>
              <a:rPr lang="en-US" sz="2600" dirty="0" err="1">
                <a:latin typeface="+mj-lt"/>
              </a:rPr>
              <a:t>cần</a:t>
            </a:r>
            <a:r>
              <a:rPr lang="en-US" sz="2600" dirty="0">
                <a:latin typeface="+mj-lt"/>
              </a:rPr>
              <a:t> </a:t>
            </a:r>
            <a:r>
              <a:rPr lang="en-US" sz="2600" dirty="0" err="1">
                <a:latin typeface="+mj-lt"/>
              </a:rPr>
              <a:t>được</a:t>
            </a:r>
            <a:r>
              <a:rPr lang="en-US" sz="2600" dirty="0">
                <a:latin typeface="+mj-lt"/>
              </a:rPr>
              <a:t> </a:t>
            </a:r>
            <a:r>
              <a:rPr lang="en-US" sz="2600" dirty="0" err="1">
                <a:latin typeface="+mj-lt"/>
              </a:rPr>
              <a:t>đánh</a:t>
            </a:r>
            <a:r>
              <a:rPr lang="en-US" sz="2600" dirty="0">
                <a:latin typeface="+mj-lt"/>
              </a:rPr>
              <a:t> </a:t>
            </a:r>
            <a:r>
              <a:rPr lang="en-US" sz="2600" dirty="0" err="1">
                <a:latin typeface="+mj-lt"/>
              </a:rPr>
              <a:t>giá</a:t>
            </a:r>
            <a:r>
              <a:rPr lang="en-US" sz="2600" dirty="0">
                <a:latin typeface="+mj-lt"/>
              </a:rPr>
              <a:t>, </a:t>
            </a:r>
            <a:r>
              <a:rPr lang="en-US" sz="2600" dirty="0" err="1">
                <a:latin typeface="+mj-lt"/>
              </a:rPr>
              <a:t>sửa</a:t>
            </a:r>
            <a:r>
              <a:rPr lang="en-US" sz="2600" dirty="0">
                <a:latin typeface="+mj-lt"/>
              </a:rPr>
              <a:t> </a:t>
            </a:r>
            <a:r>
              <a:rPr lang="en-US" sz="2600" dirty="0" err="1">
                <a:latin typeface="+mj-lt"/>
              </a:rPr>
              <a:t>chữa</a:t>
            </a:r>
            <a:r>
              <a:rPr lang="en-US" sz="2600" dirty="0">
                <a:latin typeface="+mj-lt"/>
              </a:rPr>
              <a:t> (</a:t>
            </a:r>
            <a:r>
              <a:rPr lang="en-US" sz="2600" dirty="0" err="1">
                <a:latin typeface="+mj-lt"/>
              </a:rPr>
              <a:t>nếu</a:t>
            </a:r>
            <a:r>
              <a:rPr lang="en-US" sz="2600" dirty="0">
                <a:latin typeface="+mj-lt"/>
              </a:rPr>
              <a:t> </a:t>
            </a:r>
            <a:r>
              <a:rPr lang="en-US" sz="2600" dirty="0" err="1">
                <a:latin typeface="+mj-lt"/>
              </a:rPr>
              <a:t>cần</a:t>
            </a:r>
            <a:r>
              <a:rPr lang="en-US" sz="2600" dirty="0">
                <a:latin typeface="+mj-lt"/>
              </a:rPr>
              <a:t>)</a:t>
            </a:r>
          </a:p>
          <a:p>
            <a:pPr algn="just"/>
            <a:r>
              <a:rPr lang="en-US" sz="2600" dirty="0">
                <a:latin typeface="+mj-lt"/>
              </a:rPr>
              <a:t>Các </a:t>
            </a:r>
            <a:r>
              <a:rPr lang="en-US" sz="2600" dirty="0" err="1">
                <a:latin typeface="+mj-lt"/>
              </a:rPr>
              <a:t>giếng</a:t>
            </a:r>
            <a:r>
              <a:rPr lang="en-US" sz="2600" dirty="0">
                <a:latin typeface="+mj-lt"/>
              </a:rPr>
              <a:t> </a:t>
            </a:r>
            <a:r>
              <a:rPr lang="en-US" sz="2600" dirty="0" err="1">
                <a:latin typeface="+mj-lt"/>
              </a:rPr>
              <a:t>của</a:t>
            </a:r>
            <a:r>
              <a:rPr lang="en-US" sz="2600" dirty="0">
                <a:latin typeface="+mj-lt"/>
              </a:rPr>
              <a:t> </a:t>
            </a:r>
            <a:r>
              <a:rPr lang="en-US" sz="2600" dirty="0" err="1">
                <a:latin typeface="+mj-lt"/>
              </a:rPr>
              <a:t>bãi</a:t>
            </a:r>
            <a:r>
              <a:rPr lang="en-US" sz="2600" dirty="0">
                <a:latin typeface="+mj-lt"/>
              </a:rPr>
              <a:t> </a:t>
            </a:r>
            <a:r>
              <a:rPr lang="en-US" sz="2600" dirty="0" err="1">
                <a:latin typeface="+mj-lt"/>
              </a:rPr>
              <a:t>giếng</a:t>
            </a:r>
            <a:r>
              <a:rPr lang="en-US" sz="2600" dirty="0">
                <a:latin typeface="+mj-lt"/>
              </a:rPr>
              <a:t> </a:t>
            </a:r>
            <a:r>
              <a:rPr lang="en-US" sz="2600" dirty="0" err="1">
                <a:latin typeface="+mj-lt"/>
              </a:rPr>
              <a:t>đang</a:t>
            </a:r>
            <a:r>
              <a:rPr lang="en-US" sz="2600" dirty="0">
                <a:latin typeface="+mj-lt"/>
              </a:rPr>
              <a:t> </a:t>
            </a:r>
            <a:r>
              <a:rPr lang="en-US" sz="2600" dirty="0" err="1">
                <a:latin typeface="+mj-lt"/>
              </a:rPr>
              <a:t>khai</a:t>
            </a:r>
            <a:r>
              <a:rPr lang="en-US" sz="2600" dirty="0">
                <a:latin typeface="+mj-lt"/>
              </a:rPr>
              <a:t> </a:t>
            </a:r>
            <a:r>
              <a:rPr lang="en-US" sz="2600" dirty="0" err="1">
                <a:latin typeface="+mj-lt"/>
              </a:rPr>
              <a:t>thác</a:t>
            </a:r>
            <a:r>
              <a:rPr lang="en-US" sz="2600" dirty="0">
                <a:latin typeface="+mj-lt"/>
              </a:rPr>
              <a:t> </a:t>
            </a:r>
            <a:r>
              <a:rPr lang="en-US" sz="2600" dirty="0" err="1">
                <a:latin typeface="+mj-lt"/>
              </a:rPr>
              <a:t>trong</a:t>
            </a:r>
            <a:r>
              <a:rPr lang="en-US" sz="2600" dirty="0">
                <a:latin typeface="+mj-lt"/>
              </a:rPr>
              <a:t> </a:t>
            </a:r>
            <a:r>
              <a:rPr lang="en-US" sz="2600" dirty="0" err="1">
                <a:latin typeface="+mj-lt"/>
              </a:rPr>
              <a:t>các</a:t>
            </a:r>
            <a:r>
              <a:rPr lang="en-US" sz="2600" dirty="0">
                <a:latin typeface="+mj-lt"/>
              </a:rPr>
              <a:t> </a:t>
            </a:r>
            <a:r>
              <a:rPr lang="en-US" sz="2600" dirty="0" err="1">
                <a:latin typeface="+mj-lt"/>
              </a:rPr>
              <a:t>thành</a:t>
            </a:r>
            <a:r>
              <a:rPr lang="en-US" sz="2600" dirty="0">
                <a:latin typeface="+mj-lt"/>
              </a:rPr>
              <a:t> tạo </a:t>
            </a:r>
            <a:r>
              <a:rPr lang="en-US" sz="2600" dirty="0" err="1">
                <a:latin typeface="+mj-lt"/>
              </a:rPr>
              <a:t>Pleistocen</a:t>
            </a:r>
            <a:r>
              <a:rPr lang="en-US" sz="2600" dirty="0">
                <a:latin typeface="+mj-lt"/>
              </a:rPr>
              <a:t> (</a:t>
            </a:r>
            <a:r>
              <a:rPr lang="en-US" sz="2600" dirty="0" err="1">
                <a:latin typeface="+mj-lt"/>
              </a:rPr>
              <a:t>qp</a:t>
            </a:r>
            <a:r>
              <a:rPr lang="en-US" sz="2600" dirty="0">
                <a:latin typeface="+mj-lt"/>
              </a:rPr>
              <a:t>) </a:t>
            </a:r>
            <a:r>
              <a:rPr lang="en-US" sz="2600" dirty="0" err="1">
                <a:latin typeface="+mj-lt"/>
              </a:rPr>
              <a:t>nên</a:t>
            </a:r>
            <a:r>
              <a:rPr lang="en-US" sz="2600" dirty="0">
                <a:latin typeface="+mj-lt"/>
              </a:rPr>
              <a:t> </a:t>
            </a:r>
            <a:r>
              <a:rPr lang="en-US" sz="2600" dirty="0" err="1">
                <a:latin typeface="+mj-lt"/>
              </a:rPr>
              <a:t>có</a:t>
            </a:r>
            <a:r>
              <a:rPr lang="en-US" sz="2600" dirty="0">
                <a:latin typeface="+mj-lt"/>
              </a:rPr>
              <a:t> </a:t>
            </a:r>
            <a:r>
              <a:rPr lang="en-US" sz="2600" dirty="0" err="1">
                <a:latin typeface="+mj-lt"/>
              </a:rPr>
              <a:t>nhiều</a:t>
            </a:r>
            <a:r>
              <a:rPr lang="en-US" sz="2600" dirty="0">
                <a:latin typeface="+mj-lt"/>
              </a:rPr>
              <a:t> </a:t>
            </a:r>
            <a:r>
              <a:rPr lang="en-US" sz="2600" dirty="0" err="1">
                <a:latin typeface="+mj-lt"/>
              </a:rPr>
              <a:t>tác</a:t>
            </a:r>
            <a:r>
              <a:rPr lang="en-US" sz="2600" dirty="0">
                <a:latin typeface="+mj-lt"/>
              </a:rPr>
              <a:t> </a:t>
            </a:r>
            <a:r>
              <a:rPr lang="en-US" sz="2600" dirty="0" err="1">
                <a:latin typeface="+mj-lt"/>
              </a:rPr>
              <a:t>động</a:t>
            </a:r>
            <a:r>
              <a:rPr lang="en-US" sz="2600" dirty="0">
                <a:latin typeface="+mj-lt"/>
              </a:rPr>
              <a:t> qua </a:t>
            </a:r>
            <a:r>
              <a:rPr lang="en-US" sz="2600" dirty="0" err="1">
                <a:latin typeface="+mj-lt"/>
              </a:rPr>
              <a:t>lại</a:t>
            </a:r>
            <a:r>
              <a:rPr lang="en-US" sz="2600" dirty="0">
                <a:latin typeface="+mj-lt"/>
              </a:rPr>
              <a:t> </a:t>
            </a:r>
            <a:r>
              <a:rPr lang="en-US" sz="2600" dirty="0" err="1">
                <a:latin typeface="+mj-lt"/>
              </a:rPr>
              <a:t>giữa</a:t>
            </a:r>
            <a:r>
              <a:rPr lang="en-US" sz="2600" dirty="0">
                <a:latin typeface="+mj-lt"/>
              </a:rPr>
              <a:t> </a:t>
            </a:r>
            <a:r>
              <a:rPr lang="en-US" sz="2600" dirty="0" err="1">
                <a:latin typeface="+mj-lt"/>
              </a:rPr>
              <a:t>nước</a:t>
            </a:r>
            <a:r>
              <a:rPr lang="en-US" sz="2600" dirty="0">
                <a:latin typeface="+mj-lt"/>
              </a:rPr>
              <a:t> </a:t>
            </a:r>
            <a:r>
              <a:rPr lang="en-US" sz="2600" dirty="0" err="1">
                <a:latin typeface="+mj-lt"/>
              </a:rPr>
              <a:t>trong</a:t>
            </a:r>
            <a:r>
              <a:rPr lang="en-US" sz="2600" dirty="0">
                <a:latin typeface="+mj-lt"/>
              </a:rPr>
              <a:t> </a:t>
            </a:r>
            <a:r>
              <a:rPr lang="en-US" sz="2600" dirty="0" err="1">
                <a:latin typeface="+mj-lt"/>
              </a:rPr>
              <a:t>tầng</a:t>
            </a:r>
            <a:r>
              <a:rPr lang="en-US" sz="2600" dirty="0">
                <a:latin typeface="+mj-lt"/>
              </a:rPr>
              <a:t> </a:t>
            </a:r>
            <a:r>
              <a:rPr lang="en-US" sz="2600" dirty="0" err="1">
                <a:latin typeface="+mj-lt"/>
              </a:rPr>
              <a:t>chứa</a:t>
            </a:r>
            <a:r>
              <a:rPr lang="en-US" sz="2600" dirty="0">
                <a:latin typeface="+mj-lt"/>
              </a:rPr>
              <a:t> </a:t>
            </a:r>
            <a:r>
              <a:rPr lang="en-US" sz="2600" dirty="0" err="1">
                <a:latin typeface="+mj-lt"/>
              </a:rPr>
              <a:t>với</a:t>
            </a:r>
            <a:r>
              <a:rPr lang="en-US" sz="2600" dirty="0">
                <a:latin typeface="+mj-lt"/>
              </a:rPr>
              <a:t> </a:t>
            </a:r>
            <a:r>
              <a:rPr lang="en-US" sz="2600" dirty="0" err="1">
                <a:latin typeface="+mj-lt"/>
              </a:rPr>
              <a:t>các</a:t>
            </a:r>
            <a:r>
              <a:rPr lang="en-US" sz="2600" dirty="0">
                <a:latin typeface="+mj-lt"/>
              </a:rPr>
              <a:t> </a:t>
            </a:r>
            <a:r>
              <a:rPr lang="en-US" sz="2600" dirty="0" err="1">
                <a:latin typeface="+mj-lt"/>
              </a:rPr>
              <a:t>thành</a:t>
            </a:r>
            <a:r>
              <a:rPr lang="en-US" sz="2600" dirty="0">
                <a:latin typeface="+mj-lt"/>
              </a:rPr>
              <a:t> </a:t>
            </a:r>
            <a:r>
              <a:rPr lang="en-US" sz="2600" dirty="0" err="1">
                <a:latin typeface="+mj-lt"/>
              </a:rPr>
              <a:t>phần</a:t>
            </a:r>
            <a:r>
              <a:rPr lang="en-US" sz="2600" dirty="0">
                <a:latin typeface="+mj-lt"/>
              </a:rPr>
              <a:t> </a:t>
            </a:r>
            <a:r>
              <a:rPr lang="en-US" sz="2600" dirty="0" err="1">
                <a:latin typeface="+mj-lt"/>
              </a:rPr>
              <a:t>tác</a:t>
            </a:r>
            <a:r>
              <a:rPr lang="en-US" sz="2600" dirty="0">
                <a:latin typeface="+mj-lt"/>
              </a:rPr>
              <a:t> </a:t>
            </a:r>
            <a:r>
              <a:rPr lang="en-US" sz="2600" dirty="0" err="1">
                <a:latin typeface="+mj-lt"/>
              </a:rPr>
              <a:t>động</a:t>
            </a:r>
            <a:r>
              <a:rPr lang="en-US" sz="2600" dirty="0">
                <a:latin typeface="+mj-lt"/>
              </a:rPr>
              <a:t>, ô </a:t>
            </a:r>
            <a:r>
              <a:rPr lang="en-US" sz="2600" dirty="0" err="1">
                <a:latin typeface="+mj-lt"/>
              </a:rPr>
              <a:t>nhiễm</a:t>
            </a:r>
            <a:r>
              <a:rPr lang="en-US" sz="2600" dirty="0">
                <a:latin typeface="+mj-lt"/>
              </a:rPr>
              <a:t>.</a:t>
            </a:r>
            <a:endParaRPr lang="fr-FR" sz="2600" dirty="0">
              <a:latin typeface="+mj-lt"/>
            </a:endParaRPr>
          </a:p>
        </p:txBody>
      </p:sp>
      <p:grpSp>
        <p:nvGrpSpPr>
          <p:cNvPr id="10" name="Nhóm 9">
            <a:extLst>
              <a:ext uri="{FF2B5EF4-FFF2-40B4-BE49-F238E27FC236}">
                <a16:creationId xmlns:a16="http://schemas.microsoft.com/office/drawing/2014/main" id="{F7BFCAAF-EE53-F72C-19BC-83E6EB5EA7FF}"/>
              </a:ext>
            </a:extLst>
          </p:cNvPr>
          <p:cNvGrpSpPr/>
          <p:nvPr/>
        </p:nvGrpSpPr>
        <p:grpSpPr>
          <a:xfrm>
            <a:off x="381000" y="272011"/>
            <a:ext cx="7953977" cy="919651"/>
            <a:chOff x="715403" y="435109"/>
            <a:chExt cx="7953977" cy="919651"/>
          </a:xfrm>
        </p:grpSpPr>
        <p:sp>
          <p:nvSpPr>
            <p:cNvPr id="11" name="Hình chữ nhật 10">
              <a:extLst>
                <a:ext uri="{FF2B5EF4-FFF2-40B4-BE49-F238E27FC236}">
                  <a16:creationId xmlns:a16="http://schemas.microsoft.com/office/drawing/2014/main" id="{865C1579-FAFB-DC95-C331-56778B5DAC62}"/>
                </a:ext>
              </a:extLst>
            </p:cNvPr>
            <p:cNvSpPr/>
            <p:nvPr/>
          </p:nvSpPr>
          <p:spPr>
            <a:xfrm>
              <a:off x="715403" y="435109"/>
              <a:ext cx="7953977" cy="919651"/>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lstStyle/>
            <a:p>
              <a:endParaRPr lang="en-GB"/>
            </a:p>
          </p:txBody>
        </p:sp>
        <p:sp>
          <p:nvSpPr>
            <p:cNvPr id="12" name="Hộp Văn bản 11">
              <a:extLst>
                <a:ext uri="{FF2B5EF4-FFF2-40B4-BE49-F238E27FC236}">
                  <a16:creationId xmlns:a16="http://schemas.microsoft.com/office/drawing/2014/main" id="{C12AD657-CD32-6B79-FD45-DD0EFD0D3288}"/>
                </a:ext>
              </a:extLst>
            </p:cNvPr>
            <p:cNvSpPr txBox="1"/>
            <p:nvPr/>
          </p:nvSpPr>
          <p:spPr>
            <a:xfrm>
              <a:off x="715403" y="435109"/>
              <a:ext cx="7953977" cy="919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133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1. TÍNH CẦN THIẾT CỦA VIỆC NGHIÊN CỨU</a:t>
              </a:r>
            </a:p>
          </p:txBody>
        </p:sp>
      </p:grpSp>
    </p:spTree>
    <p:extLst>
      <p:ext uri="{BB962C8B-B14F-4D97-AF65-F5344CB8AC3E}">
        <p14:creationId xmlns:p14="http://schemas.microsoft.com/office/powerpoint/2010/main" val="113013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6244ABF-82F1-26B6-A1B9-08D4F1402EFB}"/>
              </a:ext>
            </a:extLst>
          </p:cNvPr>
          <p:cNvSpPr txBox="1"/>
          <p:nvPr/>
        </p:nvSpPr>
        <p:spPr>
          <a:xfrm>
            <a:off x="342900" y="533400"/>
            <a:ext cx="8458200" cy="5570756"/>
          </a:xfrm>
          <a:prstGeom prst="rect">
            <a:avLst/>
          </a:prstGeom>
          <a:noFill/>
        </p:spPr>
        <p:txBody>
          <a:bodyPr wrap="square">
            <a:spAutoFit/>
          </a:bodyPr>
          <a:lstStyle/>
          <a:p>
            <a:pPr indent="431800" algn="just">
              <a:lnSpc>
                <a:spcPct val="150000"/>
              </a:lnSpc>
              <a:spcBef>
                <a:spcPts val="600"/>
              </a:spcBef>
              <a:spcAft>
                <a:spcPts val="600"/>
              </a:spcAft>
              <a:buNone/>
            </a:pPr>
            <a:r>
              <a:rPr lang="vi-VN" sz="1800" i="1" dirty="0">
                <a:effectLst/>
                <a:latin typeface="Times New Roman" panose="02020603050405020304" pitchFamily="18" charset="0"/>
                <a:ea typeface="Times New Roman" panose="02020603050405020304" pitchFamily="18" charset="0"/>
              </a:rPr>
              <a:t>Về vấn đề gia tăng ô nhiễm</a:t>
            </a:r>
            <a:r>
              <a:rPr lang="vi-VN" sz="1800" dirty="0">
                <a:effectLst/>
                <a:latin typeface="Times New Roman" panose="02020603050405020304" pitchFamily="18" charset="0"/>
                <a:ea typeface="Times New Roman" panose="02020603050405020304" pitchFamily="18" charset="0"/>
              </a:rPr>
              <a:t>: như đã nêu trên trong khu vực khai thác không có nguồn gây ô nhiễm lớn, hơn nữa do đặc điểm địa chất thủy văn trong khu vực (phía trên tầng chứa nước khai thác có lớp sét thấm nước yếu tương đối lớn nên tầng chứa nước có khả năng tự bảo vệ cao) và đới phòng hộ vệ sinh của các giếng khai thác hiện đạt tiêu chuẩn quy định, kết hợp với các kết quả phân tích chất lượng nước tại các giếng khai thác cho thấy chất lượng nước ít biến đổi. Nên có thể khảng định rằng khả năng gây ô nhiễm cho nước dưới đất trong các tầng sản phẩm là không lớn.</a:t>
            </a:r>
            <a:endParaRPr lang="en-GB" sz="1800" dirty="0">
              <a:effectLst/>
              <a:latin typeface="Times New Roman" panose="02020603050405020304" pitchFamily="18" charset="0"/>
              <a:ea typeface="Times New Roman" panose="02020603050405020304" pitchFamily="18" charset="0"/>
            </a:endParaRPr>
          </a:p>
          <a:p>
            <a:pPr algn="just">
              <a:buNone/>
            </a:pPr>
            <a:r>
              <a:rPr lang="vi-VN" sz="1800" dirty="0">
                <a:effectLst/>
                <a:latin typeface="Times New Roman" panose="02020603050405020304" pitchFamily="18" charset="0"/>
                <a:ea typeface="Times New Roman" panose="02020603050405020304" pitchFamily="18" charset="0"/>
              </a:rPr>
              <a:t>Hiện nay do nhu cầu về đất ở, đất công nghiệp, khu vực xung quanh các công trình khai thác có nhiều hộ dân sinh sống, và gần khu, cụm công nghiệp. Do vậy, có nguy cơ ô nhiễm hoặc gia tăng ô nhiễm tại các giếng do nguồn nước thải, rác thải sinh hoạt và sản xuất của các tổ chức, cá nhân trên địa bàn. Trong quá trình sinh hoạt và sản xuất, thải ra một lượng rác thải, sự rơi vãi, rò rỉ, các chất này có thể ngấm xuống tầng chứa nước hoặc trôi theo các dòng mặt, ao hồ. Do ảnh hưởng khai thác sẽ tăng  khả năng cuốn theo của các dòng và khối nước mặt xuống cung cấp cho tầng chứa nước, quá trình này làm tăng nguy cơ gây ô nhiễm cho nước dưới đất. Vì vậy việc duy trì, bảo vệ đới phòng hộ vệ sinh chống ô nhiễm nguồn nước đối với khu vực cấp nước là hết sức quan trọng.</a:t>
            </a:r>
            <a:endParaRPr lang="en-GB" dirty="0"/>
          </a:p>
        </p:txBody>
      </p:sp>
    </p:spTree>
    <p:extLst>
      <p:ext uri="{BB962C8B-B14F-4D97-AF65-F5344CB8AC3E}">
        <p14:creationId xmlns:p14="http://schemas.microsoft.com/office/powerpoint/2010/main" val="66929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456CB1B-D5A1-09A1-9253-2B5EBF75B806}"/>
              </a:ext>
            </a:extLst>
          </p:cNvPr>
          <p:cNvSpPr txBox="1"/>
          <p:nvPr/>
        </p:nvSpPr>
        <p:spPr>
          <a:xfrm>
            <a:off x="228600" y="533400"/>
            <a:ext cx="8686800" cy="6059608"/>
          </a:xfrm>
          <a:prstGeom prst="rect">
            <a:avLst/>
          </a:prstGeom>
          <a:noFill/>
        </p:spPr>
        <p:txBody>
          <a:bodyPr wrap="square">
            <a:spAutoFit/>
          </a:bodyPr>
          <a:lstStyle/>
          <a:p>
            <a:pPr algn="just">
              <a:lnSpc>
                <a:spcPct val="150000"/>
              </a:lnSpc>
              <a:spcBef>
                <a:spcPts val="600"/>
              </a:spcBef>
              <a:spcAft>
                <a:spcPts val="600"/>
              </a:spcAft>
              <a:buNone/>
            </a:pPr>
            <a:r>
              <a:rPr lang="vi-VN" sz="1800" b="1"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KẾT LUẬN </a:t>
            </a:r>
            <a:endParaRPr lang="en-GB" sz="1800" b="1"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p>
            <a:pPr indent="431800" algn="just">
              <a:lnSpc>
                <a:spcPct val="15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Bãi giếng khai thác nước dưới đất nhà máy nước Đạo Đức, Bình Xuyên gồm có 04 giếng khoan trong đó có 02 giếng khai thác chính, 01 giếng dự phòng khai thác và 01 giếng quan trắc phục vụ nhu cầu cung cấp nước sinh hoạt cho nhân dân và hoạt động sản xuất.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Báo cáo đã làm rõ đặc điểm môi trường và diễn biến chất lượng nước dưới đất khu vực bãi giếng Đạo Đức, Vĩnh Phúc cũng như tác động của việc khai thác nước đến môi trường. </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Các giếng khoan khai thác nước trong tầng </a:t>
            </a:r>
            <a:r>
              <a:rPr lang="vi-VN" sz="1800" dirty="0" err="1">
                <a:effectLst/>
                <a:latin typeface="Times New Roman" panose="02020603050405020304" pitchFamily="18" charset="0"/>
                <a:ea typeface="Times New Roman" panose="02020603050405020304" pitchFamily="18" charset="0"/>
              </a:rPr>
              <a:t>Pleistocen</a:t>
            </a:r>
            <a:r>
              <a:rPr lang="vi-VN" sz="1800" dirty="0">
                <a:effectLst/>
                <a:latin typeface="Times New Roman" panose="02020603050405020304" pitchFamily="18" charset="0"/>
                <a:ea typeface="Times New Roman" panose="02020603050405020304" pitchFamily="18" charset="0"/>
              </a:rPr>
              <a:t>, với  tổng lưu lượng công trình là 6.200 m</a:t>
            </a:r>
            <a:r>
              <a:rPr lang="vi-VN" sz="1800" baseline="30000" dirty="0">
                <a:effectLst/>
                <a:latin typeface="Times New Roman" panose="02020603050405020304" pitchFamily="18" charset="0"/>
                <a:ea typeface="Times New Roman" panose="02020603050405020304" pitchFamily="18" charset="0"/>
              </a:rPr>
              <a:t>3</a:t>
            </a:r>
            <a:r>
              <a:rPr lang="vi-VN" sz="1800" dirty="0">
                <a:effectLst/>
                <a:latin typeface="Times New Roman" panose="02020603050405020304" pitchFamily="18" charset="0"/>
                <a:ea typeface="Times New Roman" panose="02020603050405020304" pitchFamily="18" charset="0"/>
              </a:rPr>
              <a:t>/</a:t>
            </a:r>
            <a:r>
              <a:rPr lang="vi-VN" sz="1800" dirty="0" err="1">
                <a:effectLst/>
                <a:latin typeface="Times New Roman" panose="02020603050405020304" pitchFamily="18" charset="0"/>
                <a:ea typeface="Times New Roman" panose="02020603050405020304" pitchFamily="18" charset="0"/>
              </a:rPr>
              <a:t>ngđ</a:t>
            </a:r>
            <a:r>
              <a:rPr lang="vi-VN" sz="1800" dirty="0">
                <a:effectLst/>
                <a:latin typeface="Times New Roman" panose="02020603050405020304" pitchFamily="18" charset="0"/>
                <a:ea typeface="Times New Roman" panose="02020603050405020304" pitchFamily="18" charset="0"/>
              </a:rPr>
              <a:t>, chế độ khai thác ổn định 24 giờ/ngày và không làm biến đổi chất lượng nước cũng như mực nước trong tầng chứa nằm trong giới hạn cho phép (</a:t>
            </a:r>
            <a:r>
              <a:rPr lang="vi-VN" sz="1800" dirty="0" err="1">
                <a:effectLst/>
                <a:latin typeface="Times New Roman" panose="02020603050405020304" pitchFamily="18" charset="0"/>
                <a:ea typeface="Times New Roman" panose="02020603050405020304" pitchFamily="18" charset="0"/>
              </a:rPr>
              <a:t>S</a:t>
            </a:r>
            <a:r>
              <a:rPr lang="vi-VN" sz="1800" baseline="-25000" dirty="0" err="1">
                <a:effectLst/>
                <a:latin typeface="Times New Roman" panose="02020603050405020304" pitchFamily="18" charset="0"/>
                <a:ea typeface="Times New Roman" panose="02020603050405020304" pitchFamily="18" charset="0"/>
              </a:rPr>
              <a:t>ht</a:t>
            </a:r>
            <a:r>
              <a:rPr lang="vi-VN" sz="1800" dirty="0">
                <a:effectLst/>
                <a:latin typeface="Times New Roman" panose="02020603050405020304" pitchFamily="18" charset="0"/>
                <a:ea typeface="Times New Roman" panose="02020603050405020304" pitchFamily="18" charset="0"/>
              </a:rPr>
              <a:t> &lt;</a:t>
            </a:r>
            <a:r>
              <a:rPr lang="vi-VN" sz="1800" dirty="0" err="1">
                <a:effectLst/>
                <a:latin typeface="Times New Roman" panose="02020603050405020304" pitchFamily="18" charset="0"/>
                <a:ea typeface="Times New Roman" panose="02020603050405020304" pitchFamily="18" charset="0"/>
              </a:rPr>
              <a:t>S</a:t>
            </a:r>
            <a:r>
              <a:rPr lang="vi-VN" sz="1800" baseline="-25000" dirty="0" err="1">
                <a:effectLst/>
                <a:latin typeface="Times New Roman" panose="02020603050405020304" pitchFamily="18" charset="0"/>
                <a:ea typeface="Times New Roman" panose="02020603050405020304" pitchFamily="18" charset="0"/>
              </a:rPr>
              <a:t>htcp</a:t>
            </a:r>
            <a:r>
              <a:rPr lang="vi-VN"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Mực nước động tại các giếng ổn định và nhỏ hơn nhiều so với giới hạn cho phép của giấy phép cũ (là 20m). Hiện tại, mực nước động tại giếng vào khoảng 9,5m – 14,0m thấp hơn mực nước hạ thấp cho phép 20,0m.</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885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4610B58-EF9D-73FD-7AA4-C4407C06D0A0}"/>
              </a:ext>
            </a:extLst>
          </p:cNvPr>
          <p:cNvSpPr txBox="1"/>
          <p:nvPr/>
        </p:nvSpPr>
        <p:spPr>
          <a:xfrm>
            <a:off x="457200" y="422076"/>
            <a:ext cx="8458200" cy="3525773"/>
          </a:xfrm>
          <a:prstGeom prst="rect">
            <a:avLst/>
          </a:prstGeom>
          <a:noFill/>
        </p:spPr>
        <p:txBody>
          <a:bodyPr wrap="square">
            <a:spAutoFit/>
          </a:bodyPr>
          <a:lstStyle/>
          <a:p>
            <a:pPr indent="431800" algn="just">
              <a:lnSpc>
                <a:spcPct val="150000"/>
              </a:lnSpc>
              <a:spcBef>
                <a:spcPts val="600"/>
              </a:spcBef>
              <a:spcAft>
                <a:spcPts val="6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Chất lượng nước qua nhiều năm khai thác luôn </a:t>
            </a:r>
            <a:r>
              <a:rPr lang="vi-VN" sz="1800" dirty="0" err="1">
                <a:effectLst/>
                <a:latin typeface="Times New Roman" panose="02020603050405020304" pitchFamily="18" charset="0"/>
                <a:ea typeface="Times New Roman" panose="02020603050405020304" pitchFamily="18" charset="0"/>
              </a:rPr>
              <a:t>thoả</a:t>
            </a:r>
            <a:r>
              <a:rPr lang="vi-VN" sz="1800" dirty="0">
                <a:effectLst/>
                <a:latin typeface="Times New Roman" panose="02020603050405020304" pitchFamily="18" charset="0"/>
                <a:ea typeface="Times New Roman" panose="02020603050405020304" pitchFamily="18" charset="0"/>
              </a:rPr>
              <a:t> mãn yêu cầu cấp cho sinh hoạt và sản xuất, đạt quy chuẩn QCVN 09 - 2023/BTNMT của Bộ Tài nguyên và Môi trường về chất lượng nước ngầm cũng như Quy chuẩn quốc gia về chất lượng nước sạch sử dụng cho mục đích sinh hoạt QCVN 01-1:2018/BYT của Bộ Y Tế.</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Bãi giếng khai thác Đạo Đức có lưu lượng khai thác, diễn biến mực nước, diễn biến chất lượng nước ổn định theo nhiều năm (từ 2007 đến nay). Trong suốt quá trình hoạt động khai thác chưa xảy ra hiện tượng sụt lún mặt đất hay nhiễm bẩn tầng chứa nước trong khu vực. </a:t>
            </a:r>
            <a:endParaRPr lang="en-GB" dirty="0"/>
          </a:p>
        </p:txBody>
      </p:sp>
    </p:spTree>
    <p:extLst>
      <p:ext uri="{BB962C8B-B14F-4D97-AF65-F5344CB8AC3E}">
        <p14:creationId xmlns:p14="http://schemas.microsoft.com/office/powerpoint/2010/main" val="4050277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C8AE485B-4484-F690-8B6A-12F449F80805}"/>
              </a:ext>
            </a:extLst>
          </p:cNvPr>
          <p:cNvSpPr txBox="1"/>
          <p:nvPr/>
        </p:nvSpPr>
        <p:spPr>
          <a:xfrm>
            <a:off x="533400" y="2696533"/>
            <a:ext cx="7924800" cy="923330"/>
          </a:xfrm>
          <a:prstGeom prst="rect">
            <a:avLst/>
          </a:prstGeom>
          <a:noFill/>
        </p:spPr>
        <p:txBody>
          <a:bodyPr wrap="square">
            <a:spAutoFit/>
          </a:bodyPr>
          <a:lstStyle/>
          <a:p>
            <a:pPr algn="ctr"/>
            <a:r>
              <a:rPr lang="en-US" sz="5400" dirty="0">
                <a:solidFill>
                  <a:srgbClr val="00B0F0"/>
                </a:solidFill>
                <a:effectLst/>
                <a:latin typeface="Times New Roman" panose="02020603050405020304" pitchFamily="18" charset="0"/>
                <a:ea typeface="Times New Roman" panose="02020603050405020304" pitchFamily="18" charset="0"/>
              </a:rPr>
              <a:t>Thank you for listening !</a:t>
            </a:r>
            <a:endParaRPr lang="en-GB" sz="5400" dirty="0">
              <a:solidFill>
                <a:srgbClr val="00B0F0"/>
              </a:solidFill>
            </a:endParaRPr>
          </a:p>
        </p:txBody>
      </p:sp>
    </p:spTree>
    <p:extLst>
      <p:ext uri="{BB962C8B-B14F-4D97-AF65-F5344CB8AC3E}">
        <p14:creationId xmlns:p14="http://schemas.microsoft.com/office/powerpoint/2010/main" val="125466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54BD381A-1E18-E3DC-B586-B5620F10BB55}"/>
              </a:ext>
            </a:extLst>
          </p:cNvPr>
          <p:cNvGrpSpPr/>
          <p:nvPr/>
        </p:nvGrpSpPr>
        <p:grpSpPr>
          <a:xfrm>
            <a:off x="627920" y="76200"/>
            <a:ext cx="7630857" cy="792162"/>
            <a:chOff x="715403" y="435109"/>
            <a:chExt cx="7953977" cy="919651"/>
          </a:xfrm>
        </p:grpSpPr>
        <p:sp>
          <p:nvSpPr>
            <p:cNvPr id="5" name="Hình chữ nhật 4">
              <a:extLst>
                <a:ext uri="{FF2B5EF4-FFF2-40B4-BE49-F238E27FC236}">
                  <a16:creationId xmlns:a16="http://schemas.microsoft.com/office/drawing/2014/main" id="{24C1D864-81B3-BD21-47E3-D24B54ECE292}"/>
                </a:ext>
              </a:extLst>
            </p:cNvPr>
            <p:cNvSpPr/>
            <p:nvPr/>
          </p:nvSpPr>
          <p:spPr>
            <a:xfrm>
              <a:off x="715403" y="435109"/>
              <a:ext cx="7953977" cy="919651"/>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a:lstStyle/>
            <a:p>
              <a:pPr algn="ctr"/>
              <a:endParaRPr lang="en-GB"/>
            </a:p>
          </p:txBody>
        </p:sp>
        <p:sp>
          <p:nvSpPr>
            <p:cNvPr id="6" name="Hộp Văn bản 5">
              <a:extLst>
                <a:ext uri="{FF2B5EF4-FFF2-40B4-BE49-F238E27FC236}">
                  <a16:creationId xmlns:a16="http://schemas.microsoft.com/office/drawing/2014/main" id="{D3B1CD28-C190-90BD-0DBD-4AAB233F6E1C}"/>
                </a:ext>
              </a:extLst>
            </p:cNvPr>
            <p:cNvSpPr txBox="1"/>
            <p:nvPr/>
          </p:nvSpPr>
          <p:spPr>
            <a:xfrm>
              <a:off x="715403" y="435109"/>
              <a:ext cx="7953977" cy="919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1337"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2. VỊ TRÍ KHU VỰC NGHIÊN CỨU</a:t>
              </a:r>
            </a:p>
          </p:txBody>
        </p:sp>
      </p:grpSp>
      <p:pic>
        <p:nvPicPr>
          <p:cNvPr id="7" name="Picture 122">
            <a:extLst>
              <a:ext uri="{FF2B5EF4-FFF2-40B4-BE49-F238E27FC236}">
                <a16:creationId xmlns:a16="http://schemas.microsoft.com/office/drawing/2014/main" id="{85C5AE62-EE86-D75A-214C-E4B645E7BC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19" y="895401"/>
            <a:ext cx="7630857" cy="5214792"/>
          </a:xfrm>
          <a:prstGeom prst="rect">
            <a:avLst/>
          </a:prstGeom>
          <a:noFill/>
          <a:ln>
            <a:noFill/>
          </a:ln>
        </p:spPr>
      </p:pic>
      <p:sp>
        <p:nvSpPr>
          <p:cNvPr id="9" name="Hộp Văn bản 8">
            <a:extLst>
              <a:ext uri="{FF2B5EF4-FFF2-40B4-BE49-F238E27FC236}">
                <a16:creationId xmlns:a16="http://schemas.microsoft.com/office/drawing/2014/main" id="{982F512F-F286-C671-21EB-082E32680A58}"/>
              </a:ext>
            </a:extLst>
          </p:cNvPr>
          <p:cNvSpPr txBox="1"/>
          <p:nvPr/>
        </p:nvSpPr>
        <p:spPr>
          <a:xfrm>
            <a:off x="2667000" y="6137232"/>
            <a:ext cx="3405253" cy="369332"/>
          </a:xfrm>
          <a:prstGeom prst="rect">
            <a:avLst/>
          </a:prstGeom>
          <a:noFill/>
        </p:spPr>
        <p:txBody>
          <a:bodyPr wrap="square">
            <a:spAutoFit/>
          </a:bodyPr>
          <a:lstStyle/>
          <a:p>
            <a:pPr algn="ctr"/>
            <a:r>
              <a:rPr lang="en-US" sz="1800" dirty="0" err="1">
                <a:latin typeface="+mj-lt"/>
              </a:rPr>
              <a:t>Vị</a:t>
            </a:r>
            <a:r>
              <a:rPr lang="en-US" sz="1800" dirty="0">
                <a:latin typeface="+mj-lt"/>
              </a:rPr>
              <a:t> </a:t>
            </a:r>
            <a:r>
              <a:rPr lang="en-US" sz="1800" dirty="0" err="1">
                <a:latin typeface="+mj-lt"/>
              </a:rPr>
              <a:t>trí</a:t>
            </a:r>
            <a:r>
              <a:rPr lang="en-US" sz="1800" dirty="0">
                <a:latin typeface="+mj-lt"/>
              </a:rPr>
              <a:t> </a:t>
            </a:r>
            <a:r>
              <a:rPr lang="en-US" sz="1800" dirty="0" err="1">
                <a:latin typeface="+mj-lt"/>
              </a:rPr>
              <a:t>các</a:t>
            </a:r>
            <a:r>
              <a:rPr lang="en-US" sz="1800" dirty="0">
                <a:latin typeface="+mj-lt"/>
              </a:rPr>
              <a:t> </a:t>
            </a:r>
            <a:r>
              <a:rPr lang="en-US" sz="1800" dirty="0" err="1">
                <a:latin typeface="+mj-lt"/>
              </a:rPr>
              <a:t>giếng</a:t>
            </a:r>
            <a:r>
              <a:rPr lang="en-US" sz="1800" dirty="0">
                <a:latin typeface="+mj-lt"/>
              </a:rPr>
              <a:t> </a:t>
            </a:r>
            <a:r>
              <a:rPr lang="en-US" sz="1800" dirty="0" err="1">
                <a:latin typeface="+mj-lt"/>
              </a:rPr>
              <a:t>của</a:t>
            </a:r>
            <a:r>
              <a:rPr lang="en-US" sz="1800" dirty="0">
                <a:latin typeface="+mj-lt"/>
              </a:rPr>
              <a:t> </a:t>
            </a:r>
            <a:r>
              <a:rPr lang="en-US" sz="1800" dirty="0" err="1">
                <a:latin typeface="+mj-lt"/>
              </a:rPr>
              <a:t>bãi</a:t>
            </a:r>
            <a:r>
              <a:rPr lang="en-US" sz="1800" dirty="0">
                <a:latin typeface="+mj-lt"/>
              </a:rPr>
              <a:t> </a:t>
            </a:r>
            <a:r>
              <a:rPr lang="en-US" sz="1800" dirty="0" err="1">
                <a:latin typeface="+mj-lt"/>
              </a:rPr>
              <a:t>Đạo</a:t>
            </a:r>
            <a:r>
              <a:rPr lang="en-US" sz="1800" dirty="0">
                <a:latin typeface="+mj-lt"/>
              </a:rPr>
              <a:t> Đức</a:t>
            </a:r>
            <a:endParaRPr lang="en-GB" dirty="0"/>
          </a:p>
        </p:txBody>
      </p:sp>
    </p:spTree>
    <p:extLst>
      <p:ext uri="{BB962C8B-B14F-4D97-AF65-F5344CB8AC3E}">
        <p14:creationId xmlns:p14="http://schemas.microsoft.com/office/powerpoint/2010/main" val="102453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63A1E4-163A-D590-FEB6-F650DA674460}"/>
              </a:ext>
            </a:extLst>
          </p:cNvPr>
          <p:cNvSpPr>
            <a:spLocks noGrp="1"/>
          </p:cNvSpPr>
          <p:nvPr>
            <p:ph type="title"/>
          </p:nvPr>
        </p:nvSpPr>
        <p:spPr>
          <a:xfrm>
            <a:off x="457200" y="0"/>
            <a:ext cx="8229600" cy="731837"/>
          </a:xfrm>
        </p:spPr>
        <p:txBody>
          <a:bodyPr>
            <a:normAutofit/>
          </a:bodyPr>
          <a:lstStyle/>
          <a:p>
            <a:r>
              <a:rPr lang="fr-FR" sz="2400" b="1" dirty="0">
                <a:effectLst/>
                <a:latin typeface="Times New Roman" panose="02020603050405020304" pitchFamily="18" charset="0"/>
                <a:ea typeface="Aptos" panose="020B0004020202020204" pitchFamily="34" charset="0"/>
              </a:rPr>
              <a:t>PHƯƠNG PHÁP NGHIÊN CỨU</a:t>
            </a:r>
            <a:endParaRPr lang="en-GB" sz="2400" dirty="0"/>
          </a:p>
        </p:txBody>
      </p:sp>
      <p:sp>
        <p:nvSpPr>
          <p:cNvPr id="7" name="Hộp Văn bản 6">
            <a:extLst>
              <a:ext uri="{FF2B5EF4-FFF2-40B4-BE49-F238E27FC236}">
                <a16:creationId xmlns:a16="http://schemas.microsoft.com/office/drawing/2014/main" id="{8473D203-6641-1C74-A91A-C3CFD404C561}"/>
              </a:ext>
            </a:extLst>
          </p:cNvPr>
          <p:cNvSpPr txBox="1"/>
          <p:nvPr/>
        </p:nvSpPr>
        <p:spPr>
          <a:xfrm>
            <a:off x="76200" y="731837"/>
            <a:ext cx="8763000" cy="5449377"/>
          </a:xfrm>
          <a:prstGeom prst="rect">
            <a:avLst/>
          </a:prstGeom>
          <a:noFill/>
        </p:spPr>
        <p:txBody>
          <a:bodyPr wrap="square">
            <a:spAutoFit/>
          </a:bodyPr>
          <a:lstStyle/>
          <a:p>
            <a:pPr marL="342900" lvl="0" indent="-342900" algn="just">
              <a:lnSpc>
                <a:spcPct val="150000"/>
              </a:lnSpc>
              <a:buFont typeface="Aptos" panose="020B0004020202020204" pitchFamily="34" charset="0"/>
              <a:buChar char="-"/>
            </a:pP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Phương</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tổng</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tài</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liệu</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tài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liệu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giả</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thống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kê</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tổng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hợp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tổng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nghiên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kết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đạt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vấn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đề</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liên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quan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tỏ</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nghiên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tiếp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Aptos" panose="020B0004020202020204" pitchFamily="34" charset="0"/>
              <a:buChar char="-"/>
            </a:pP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Phương</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b="1" i="1" kern="100" dirty="0" err="1">
                <a:effectLst/>
                <a:latin typeface="Times New Roman" panose="02020603050405020304" pitchFamily="18" charset="0"/>
                <a:ea typeface="Aptos" panose="020B0004020202020204" pitchFamily="34" charset="0"/>
                <a:cs typeface="Times New Roman" panose="02020603050405020304" pitchFamily="18" charset="0"/>
              </a:rPr>
              <a:t>liệu</a:t>
            </a:r>
            <a:r>
              <a:rPr lang="fr-FR" sz="1800" b="1"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hành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đánh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giá</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lượng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trạng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tại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trạm</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thải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mỏ</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than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do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đoàn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than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khoáng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sản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Nam (TKV)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quản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khả</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tiếp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tục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nâng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cấp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lượng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dụng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hoạt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sản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xuất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cấu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trúc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địa</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chất</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moong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thể</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dụng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hồ</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chứa</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thải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giữ</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chứa</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sau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xử</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lý</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nhằm</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cấp</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co</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tiêu</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thụ</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50000"/>
              </a:lnSpc>
              <a:buFont typeface="Aptos" panose="020B0004020202020204" pitchFamily="34" charset="0"/>
              <a:buChar char="-"/>
            </a:pPr>
            <a:r>
              <a:rPr lang="en-GB" b="1" i="1" dirty="0">
                <a:latin typeface="Time nes New Roman"/>
              </a:rPr>
              <a:t>Phương </a:t>
            </a:r>
            <a:r>
              <a:rPr lang="en-GB" b="1" i="1" dirty="0" err="1">
                <a:latin typeface="Time nes New Roman"/>
              </a:rPr>
              <a:t>pháp</a:t>
            </a:r>
            <a:r>
              <a:rPr lang="en-GB" b="1" i="1" dirty="0">
                <a:latin typeface="Time nes New Roman"/>
              </a:rPr>
              <a:t> so </a:t>
            </a:r>
            <a:r>
              <a:rPr lang="en-GB" b="1" i="1" dirty="0" err="1">
                <a:latin typeface="Time nes New Roman"/>
              </a:rPr>
              <a:t>sánh</a:t>
            </a:r>
            <a:r>
              <a:rPr lang="en-GB" b="1" i="1" dirty="0">
                <a:latin typeface="Time nes New Roman"/>
              </a:rPr>
              <a:t>: </a:t>
            </a:r>
            <a:r>
              <a:rPr lang="en-GB" dirty="0">
                <a:latin typeface="Time nes New Roman"/>
              </a:rPr>
              <a:t> So </a:t>
            </a:r>
            <a:r>
              <a:rPr lang="en-GB" dirty="0" err="1">
                <a:latin typeface="Time nes New Roman"/>
              </a:rPr>
              <a:t>sánh</a:t>
            </a:r>
            <a:r>
              <a:rPr lang="en-GB" dirty="0">
                <a:latin typeface="Time nes New Roman"/>
              </a:rPr>
              <a:t> </a:t>
            </a:r>
            <a:r>
              <a:rPr lang="en-GB" dirty="0" err="1">
                <a:latin typeface="Time nes New Roman"/>
              </a:rPr>
              <a:t>số</a:t>
            </a:r>
            <a:r>
              <a:rPr lang="en-GB" dirty="0">
                <a:latin typeface="Time nes New Roman"/>
              </a:rPr>
              <a:t> </a:t>
            </a:r>
            <a:r>
              <a:rPr lang="en-GB" dirty="0" err="1">
                <a:latin typeface="Time nes New Roman"/>
              </a:rPr>
              <a:t>liệu</a:t>
            </a:r>
            <a:r>
              <a:rPr lang="en-GB" dirty="0">
                <a:latin typeface="Time nes New Roman"/>
              </a:rPr>
              <a:t>, </a:t>
            </a:r>
            <a:r>
              <a:rPr lang="en-GB" dirty="0" err="1">
                <a:latin typeface="Time nes New Roman"/>
              </a:rPr>
              <a:t>tài</a:t>
            </a:r>
            <a:r>
              <a:rPr lang="en-GB" dirty="0">
                <a:latin typeface="Time nes New Roman"/>
              </a:rPr>
              <a:t> </a:t>
            </a:r>
            <a:r>
              <a:rPr lang="en-GB" dirty="0" err="1">
                <a:latin typeface="Time nes New Roman"/>
              </a:rPr>
              <a:t>liệu</a:t>
            </a:r>
            <a:r>
              <a:rPr lang="en-GB" dirty="0">
                <a:latin typeface="Time nes New Roman"/>
              </a:rPr>
              <a:t> </a:t>
            </a:r>
            <a:r>
              <a:rPr lang="en-GB" dirty="0" err="1">
                <a:latin typeface="Time nes New Roman"/>
              </a:rPr>
              <a:t>với</a:t>
            </a:r>
            <a:r>
              <a:rPr lang="en-GB" dirty="0">
                <a:latin typeface="Time nes New Roman"/>
              </a:rPr>
              <a:t> </a:t>
            </a:r>
            <a:r>
              <a:rPr lang="en-GB" dirty="0" err="1">
                <a:latin typeface="Time nes New Roman"/>
              </a:rPr>
              <a:t>các</a:t>
            </a:r>
            <a:r>
              <a:rPr lang="en-GB" dirty="0">
                <a:latin typeface="Time nes New Roman"/>
              </a:rPr>
              <a:t> </a:t>
            </a:r>
            <a:r>
              <a:rPr lang="en-GB" dirty="0" err="1">
                <a:latin typeface="Time nes New Roman"/>
              </a:rPr>
              <a:t>quy</a:t>
            </a:r>
            <a:r>
              <a:rPr lang="en-GB" dirty="0">
                <a:latin typeface="Time nes New Roman"/>
              </a:rPr>
              <a:t> </a:t>
            </a:r>
            <a:r>
              <a:rPr lang="en-GB" dirty="0" err="1">
                <a:latin typeface="Time nes New Roman"/>
              </a:rPr>
              <a:t>định</a:t>
            </a:r>
            <a:r>
              <a:rPr lang="en-GB" dirty="0">
                <a:latin typeface="Time nes New Roman"/>
              </a:rPr>
              <a:t>, </a:t>
            </a:r>
            <a:r>
              <a:rPr lang="en-GB" dirty="0" err="1">
                <a:latin typeface="Time nes New Roman"/>
              </a:rPr>
              <a:t>quy</a:t>
            </a:r>
            <a:r>
              <a:rPr lang="en-GB" dirty="0">
                <a:latin typeface="Time nes New Roman"/>
              </a:rPr>
              <a:t> </a:t>
            </a:r>
            <a:r>
              <a:rPr lang="en-GB" dirty="0" err="1">
                <a:latin typeface="Time nes New Roman"/>
              </a:rPr>
              <a:t>chuẩn</a:t>
            </a:r>
            <a:r>
              <a:rPr lang="en-GB" dirty="0">
                <a:latin typeface="Time nes New Roman"/>
              </a:rPr>
              <a:t>, </a:t>
            </a:r>
            <a:r>
              <a:rPr lang="en-GB" dirty="0" err="1">
                <a:latin typeface="Time nes New Roman"/>
              </a:rPr>
              <a:t>tiêu</a:t>
            </a:r>
            <a:r>
              <a:rPr lang="en-GB" dirty="0">
                <a:latin typeface="Time nes New Roman"/>
              </a:rPr>
              <a:t> </a:t>
            </a:r>
            <a:r>
              <a:rPr lang="en-GB" dirty="0" err="1">
                <a:latin typeface="Time nes New Roman"/>
              </a:rPr>
              <a:t>chuẩn</a:t>
            </a:r>
            <a:endParaRPr lang="en-GB" dirty="0">
              <a:latin typeface="Time nes New Roman"/>
            </a:endParaRPr>
          </a:p>
          <a:p>
            <a:pPr marL="342900" indent="-342900" algn="just">
              <a:lnSpc>
                <a:spcPct val="150000"/>
              </a:lnSpc>
              <a:buFont typeface="Aptos" panose="020B0004020202020204" pitchFamily="34" charset="0"/>
              <a:buChar char="-"/>
            </a:pPr>
            <a:r>
              <a:rPr lang="fr-FR" b="1" i="1" kern="100" dirty="0" err="1">
                <a:latin typeface="Times New Roman" panose="02020603050405020304" pitchFamily="18" charset="0"/>
                <a:ea typeface="Aptos" panose="020B0004020202020204" pitchFamily="34" charset="0"/>
                <a:cs typeface="Times New Roman" panose="02020603050405020304" pitchFamily="18" charset="0"/>
              </a:rPr>
              <a:t>Phương</a:t>
            </a:r>
            <a:r>
              <a:rPr lang="fr-FR" b="1" i="1" kern="100" dirty="0">
                <a:latin typeface="Times New Roman" panose="02020603050405020304" pitchFamily="18" charset="0"/>
                <a:ea typeface="Aptos" panose="020B0004020202020204" pitchFamily="34" charset="0"/>
                <a:cs typeface="Times New Roman" panose="02020603050405020304" pitchFamily="18" charset="0"/>
              </a:rPr>
              <a:t> </a:t>
            </a:r>
            <a:r>
              <a:rPr lang="fr-FR" b="1" i="1" kern="100" dirty="0" err="1">
                <a:latin typeface="Times New Roman" panose="02020603050405020304" pitchFamily="18" charset="0"/>
                <a:ea typeface="Aptos" panose="020B0004020202020204" pitchFamily="34" charset="0"/>
                <a:cs typeface="Times New Roman" panose="02020603050405020304" pitchFamily="18" charset="0"/>
              </a:rPr>
              <a:t>pháp</a:t>
            </a:r>
            <a:r>
              <a:rPr lang="fr-FR" b="1" i="1" kern="100" dirty="0">
                <a:latin typeface="Times New Roman" panose="02020603050405020304" pitchFamily="18" charset="0"/>
                <a:ea typeface="Aptos" panose="020B0004020202020204" pitchFamily="34" charset="0"/>
                <a:cs typeface="Times New Roman" panose="02020603050405020304" pitchFamily="18" charset="0"/>
              </a:rPr>
              <a:t> </a:t>
            </a:r>
            <a:r>
              <a:rPr lang="fr-FR" b="1" i="1" kern="100" dirty="0" err="1">
                <a:latin typeface="Times New Roman" panose="02020603050405020304" pitchFamily="18" charset="0"/>
                <a:ea typeface="Aptos" panose="020B0004020202020204" pitchFamily="34" charset="0"/>
                <a:cs typeface="Times New Roman" panose="02020603050405020304" pitchFamily="18" charset="0"/>
              </a:rPr>
              <a:t>chuyên</a:t>
            </a:r>
            <a:r>
              <a:rPr lang="fr-FR" b="1" i="1" kern="100" dirty="0">
                <a:latin typeface="Times New Roman" panose="02020603050405020304" pitchFamily="18" charset="0"/>
                <a:ea typeface="Aptos" panose="020B0004020202020204" pitchFamily="34" charset="0"/>
                <a:cs typeface="Times New Roman" panose="02020603050405020304" pitchFamily="18" charset="0"/>
              </a:rPr>
              <a:t> </a:t>
            </a:r>
            <a:r>
              <a:rPr lang="fr-FR" b="1" i="1" kern="100" dirty="0" err="1">
                <a:latin typeface="Times New Roman" panose="02020603050405020304" pitchFamily="18" charset="0"/>
                <a:ea typeface="Aptos" panose="020B0004020202020204" pitchFamily="34" charset="0"/>
                <a:cs typeface="Times New Roman" panose="02020603050405020304" pitchFamily="18" charset="0"/>
              </a:rPr>
              <a:t>gia</a:t>
            </a:r>
            <a:r>
              <a:rPr lang="fr-FR" b="1" i="1" kern="100" dirty="0">
                <a:latin typeface="Times New Roman" panose="02020603050405020304" pitchFamily="18" charset="0"/>
                <a:ea typeface="Aptos" panose="020B0004020202020204" pitchFamily="34" charset="0"/>
                <a:cs typeface="Times New Roman" panose="02020603050405020304" pitchFamily="18" charset="0"/>
              </a:rPr>
              <a:t>:</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Tiến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hành</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tham</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vấn</a:t>
            </a:r>
            <a:r>
              <a:rPr lang="fr-FR" kern="100" dirty="0">
                <a:latin typeface="Times New Roman" panose="02020603050405020304" pitchFamily="18" charset="0"/>
                <a:ea typeface="Aptos" panose="020B0004020202020204" pitchFamily="34" charset="0"/>
                <a:cs typeface="Times New Roman" panose="02020603050405020304" pitchFamily="18" charset="0"/>
              </a:rPr>
              <a:t>, học </a:t>
            </a:r>
            <a:r>
              <a:rPr lang="fr-FR" kern="100" dirty="0" err="1">
                <a:latin typeface="Times New Roman" panose="02020603050405020304" pitchFamily="18" charset="0"/>
                <a:ea typeface="Aptos" panose="020B0004020202020204" pitchFamily="34" charset="0"/>
                <a:cs typeface="Times New Roman" panose="02020603050405020304" pitchFamily="18" charset="0"/>
              </a:rPr>
              <a:t>tập</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kinh</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nghiệm</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xin</a:t>
            </a:r>
            <a:r>
              <a:rPr lang="fr-FR" kern="100" dirty="0">
                <a:latin typeface="Times New Roman" panose="02020603050405020304" pitchFamily="18" charset="0"/>
                <a:ea typeface="Aptos" panose="020B0004020202020204" pitchFamily="34" charset="0"/>
                <a:cs typeface="Times New Roman" panose="02020603050405020304" pitchFamily="18" charset="0"/>
              </a:rPr>
              <a:t> ý </a:t>
            </a:r>
            <a:r>
              <a:rPr lang="fr-FR" kern="100" dirty="0" err="1">
                <a:latin typeface="Times New Roman" panose="02020603050405020304" pitchFamily="18" charset="0"/>
                <a:ea typeface="Aptos" panose="020B0004020202020204" pitchFamily="34" charset="0"/>
                <a:cs typeface="Times New Roman" panose="02020603050405020304" pitchFamily="18" charset="0"/>
              </a:rPr>
              <a:t>kiến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các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chuyên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gia</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nhà</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quản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lý</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chuyên</a:t>
            </a:r>
            <a:r>
              <a:rPr lang="fr-FR" kern="100" dirty="0">
                <a:latin typeface="Times New Roman" panose="02020603050405020304" pitchFamily="18" charset="0"/>
                <a:ea typeface="Aptos" panose="020B0004020202020204" pitchFamily="34" charset="0"/>
                <a:cs typeface="Times New Roman" panose="02020603050405020304" pitchFamily="18" charset="0"/>
              </a:rPr>
              <a:t> môn </a:t>
            </a:r>
            <a:r>
              <a:rPr lang="fr-FR" kern="100" dirty="0" err="1">
                <a:latin typeface="Times New Roman" panose="02020603050405020304" pitchFamily="18" charset="0"/>
                <a:ea typeface="Aptos" panose="020B0004020202020204" pitchFamily="34" charset="0"/>
                <a:cs typeface="Times New Roman" panose="02020603050405020304" pitchFamily="18" charset="0"/>
              </a:rPr>
              <a:t>liên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quan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đến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lĩnh</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vực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tái</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sử</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dụng</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nước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thải</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mỏ</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để</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tìm</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các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giải</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pháp</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đề</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xuất</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tái</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sử</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dụng</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các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nguồn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nước</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thải</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từ</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mỏ</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than</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trong</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khu</a:t>
            </a:r>
            <a:r>
              <a:rPr lang="fr-FR" kern="100" dirty="0">
                <a:latin typeface="Times New Roman" panose="02020603050405020304" pitchFamily="18" charset="0"/>
                <a:ea typeface="Aptos" panose="020B0004020202020204" pitchFamily="34" charset="0"/>
                <a:cs typeface="Times New Roman" panose="02020603050405020304" pitchFamily="18" charset="0"/>
              </a:rPr>
              <a:t> </a:t>
            </a:r>
            <a:r>
              <a:rPr lang="fr-FR" kern="100" dirty="0" err="1">
                <a:latin typeface="Times New Roman" panose="02020603050405020304" pitchFamily="18" charset="0"/>
                <a:ea typeface="Aptos" panose="020B0004020202020204" pitchFamily="34" charset="0"/>
                <a:cs typeface="Times New Roman" panose="02020603050405020304" pitchFamily="18" charset="0"/>
              </a:rPr>
              <a:t>vực</a:t>
            </a:r>
            <a:r>
              <a:rPr lang="fr-FR" kern="100" dirty="0">
                <a:latin typeface="Times New Roman" panose="02020603050405020304" pitchFamily="18" charset="0"/>
                <a:ea typeface="Aptos" panose="020B000402020202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9581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E10F57-928B-BC40-86E9-1977F2184F28}"/>
              </a:ext>
            </a:extLst>
          </p:cNvPr>
          <p:cNvSpPr>
            <a:spLocks noGrp="1"/>
          </p:cNvSpPr>
          <p:nvPr>
            <p:ph type="title"/>
          </p:nvPr>
        </p:nvSpPr>
        <p:spPr>
          <a:xfrm>
            <a:off x="457200" y="228600"/>
            <a:ext cx="8229600" cy="381000"/>
          </a:xfrm>
        </p:spPr>
        <p:txBody>
          <a:bodyPr>
            <a:normAutofit fontScale="90000"/>
          </a:bodyPr>
          <a:lstStyle/>
          <a:p>
            <a:pPr algn="l"/>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3. KẾT QUẢ VÀ THẢO LUẬN</a:t>
            </a:r>
            <a:endParaRPr lang="en-GB" sz="2400" dirty="0"/>
          </a:p>
        </p:txBody>
      </p:sp>
      <p:sp>
        <p:nvSpPr>
          <p:cNvPr id="7" name="Hộp Văn bản 6">
            <a:extLst>
              <a:ext uri="{FF2B5EF4-FFF2-40B4-BE49-F238E27FC236}">
                <a16:creationId xmlns:a16="http://schemas.microsoft.com/office/drawing/2014/main" id="{AD4ED2DD-5B63-CF73-64B4-C22D01E99BBB}"/>
              </a:ext>
            </a:extLst>
          </p:cNvPr>
          <p:cNvSpPr txBox="1"/>
          <p:nvPr/>
        </p:nvSpPr>
        <p:spPr>
          <a:xfrm>
            <a:off x="114300" y="838200"/>
            <a:ext cx="8915400" cy="5444054"/>
          </a:xfrm>
          <a:prstGeom prst="rect">
            <a:avLst/>
          </a:prstGeom>
          <a:noFill/>
        </p:spPr>
        <p:txBody>
          <a:bodyPr wrap="square">
            <a:spAutoFit/>
          </a:bodyPr>
          <a:lstStyle/>
          <a:p>
            <a:pPr indent="431800" algn="just">
              <a:lnSpc>
                <a:spcPct val="150000"/>
              </a:lnSpc>
              <a:buNone/>
            </a:pPr>
            <a:r>
              <a:rPr lang="en-US" sz="1800" b="1" i="1" dirty="0">
                <a:effectLst/>
                <a:latin typeface="Times New Roman" panose="02020603050405020304" pitchFamily="18" charset="0"/>
                <a:ea typeface="Times New Roman" panose="02020603050405020304" pitchFamily="18" charset="0"/>
              </a:rPr>
              <a:t>3.</a:t>
            </a:r>
            <a:r>
              <a:rPr lang="vi-VN" sz="1800" b="1" i="1" dirty="0">
                <a:effectLst/>
                <a:latin typeface="Times New Roman" panose="02020603050405020304" pitchFamily="18" charset="0"/>
                <a:ea typeface="Times New Roman" panose="02020603050405020304" pitchFamily="18" charset="0"/>
              </a:rPr>
              <a:t>1. Tầng chứa nước trong trầm tích </a:t>
            </a:r>
            <a:r>
              <a:rPr lang="vi-VN" sz="1800" b="1" i="1" dirty="0" err="1">
                <a:effectLst/>
                <a:latin typeface="Times New Roman" panose="02020603050405020304" pitchFamily="18" charset="0"/>
                <a:ea typeface="Times New Roman" panose="02020603050405020304" pitchFamily="18" charset="0"/>
              </a:rPr>
              <a:t>Holocen</a:t>
            </a:r>
            <a:endParaRPr lang="en-GB" sz="1800" b="1" i="1" dirty="0">
              <a:effectLst/>
              <a:latin typeface="Times New Roman" panose="02020603050405020304" pitchFamily="18" charset="0"/>
              <a:ea typeface="Times New Roman" panose="02020603050405020304" pitchFamily="18" charset="0"/>
            </a:endParaRPr>
          </a:p>
          <a:p>
            <a:pPr indent="431800" algn="just">
              <a:lnSpc>
                <a:spcPct val="150000"/>
              </a:lnSpc>
              <a:buNone/>
            </a:pPr>
            <a:r>
              <a:rPr lang="vi-VN" sz="1800" dirty="0">
                <a:effectLst/>
                <a:latin typeface="Times New Roman" panose="02020603050405020304" pitchFamily="18" charset="0"/>
                <a:ea typeface="Times New Roman" panose="02020603050405020304" pitchFamily="18" charset="0"/>
              </a:rPr>
              <a:t>Tầng chứa nước này có diện tích phân bố hẹp dọc theo sông Cà Lồ dưới dạng các thấu kính nhỏ. Thành phần đất đá chứa nước chủ yếu là cát pha, cát sạn, phía trên bị phủ bởi các thành tạo hạt mịn của hệ tầng Thái Bình, Hải Hưng. Tầng có chiều sâu nóc tầng từ 5 m (LK78) đến 10,6 m (LK90), trung bình 8,53 m; chiều sâu đáy tầng tương đối đồng đều 16,13 m; chiều dày tầng từ 5,4 m (LK98c) đến 11 m (LK78), trung bình là 7,8 m. Chưa có lỗ khoan nào thí nghiệm trong tầng này.</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buNone/>
            </a:pPr>
            <a:r>
              <a:rPr lang="en-US" sz="1800" dirty="0">
                <a:effectLst/>
                <a:latin typeface="Times New Roman" panose="02020603050405020304" pitchFamily="18" charset="0"/>
                <a:ea typeface="Times New Roman" panose="02020603050405020304" pitchFamily="18" charset="0"/>
              </a:rPr>
              <a:t>T</a:t>
            </a:r>
            <a:r>
              <a:rPr lang="vi-VN" sz="1800" dirty="0">
                <a:effectLst/>
                <a:latin typeface="Times New Roman" panose="02020603050405020304" pitchFamily="18" charset="0"/>
                <a:ea typeface="Times New Roman" panose="02020603050405020304" pitchFamily="18" charset="0"/>
              </a:rPr>
              <a:t>hí nghiệm ở các giếng đào</a:t>
            </a:r>
            <a:r>
              <a:rPr lang="en-US" sz="1800" dirty="0">
                <a:effectLst/>
                <a:latin typeface="Times New Roman" panose="02020603050405020304" pitchFamily="18" charset="0"/>
                <a:ea typeface="Times New Roman" panose="02020603050405020304" pitchFamily="18" charset="0"/>
              </a:rPr>
              <a:t>: Q</a:t>
            </a:r>
            <a:r>
              <a:rPr lang="vi-VN" sz="1800" dirty="0">
                <a:effectLst/>
                <a:latin typeface="Times New Roman" panose="02020603050405020304" pitchFamily="18" charset="0"/>
                <a:ea typeface="Times New Roman" panose="02020603050405020304" pitchFamily="18" charset="0"/>
              </a:rPr>
              <a:t> từ 0,06 – 0,07 l/s, hệ số thấm K </a:t>
            </a:r>
            <a:r>
              <a:rPr lang="en-US" sz="1800" dirty="0" err="1">
                <a:effectLst/>
                <a:latin typeface="Times New Roman" panose="02020603050405020304" pitchFamily="18" charset="0"/>
                <a:ea typeface="Times New Roman" panose="02020603050405020304" pitchFamily="18" charset="0"/>
              </a:rPr>
              <a:t>từ</a:t>
            </a:r>
            <a:r>
              <a:rPr lang="vi-VN" sz="1800" dirty="0">
                <a:effectLst/>
                <a:latin typeface="Times New Roman" panose="02020603050405020304" pitchFamily="18" charset="0"/>
                <a:ea typeface="Times New Roman" panose="02020603050405020304" pitchFamily="18" charset="0"/>
              </a:rPr>
              <a:t> 0,25 – 0,63 m/</a:t>
            </a:r>
            <a:r>
              <a:rPr lang="vi-VN" sz="1800" dirty="0" err="1">
                <a:effectLst/>
                <a:latin typeface="Times New Roman" panose="02020603050405020304" pitchFamily="18" charset="0"/>
                <a:ea typeface="Times New Roman" panose="02020603050405020304" pitchFamily="18" charset="0"/>
              </a:rPr>
              <a:t>ng</a:t>
            </a:r>
            <a:r>
              <a:rPr lang="vi-VN"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buNone/>
            </a:pPr>
            <a:r>
              <a:rPr lang="en-US" dirty="0">
                <a:latin typeface="Times New Roman" panose="02020603050405020304" pitchFamily="18" charset="0"/>
                <a:ea typeface="Times New Roman" panose="02020603050405020304" pitchFamily="18" charset="0"/>
              </a:rPr>
              <a:t>Đ</a:t>
            </a:r>
            <a:r>
              <a:rPr lang="vi-VN" sz="1800" dirty="0">
                <a:effectLst/>
                <a:latin typeface="Times New Roman" panose="02020603050405020304" pitchFamily="18" charset="0"/>
                <a:ea typeface="Times New Roman" panose="02020603050405020304" pitchFamily="18" charset="0"/>
              </a:rPr>
              <a:t>ộ </a:t>
            </a:r>
            <a:r>
              <a:rPr lang="vi-VN" sz="1800" dirty="0" err="1">
                <a:effectLst/>
                <a:latin typeface="Times New Roman" panose="02020603050405020304" pitchFamily="18" charset="0"/>
                <a:ea typeface="Times New Roman" panose="02020603050405020304" pitchFamily="18" charset="0"/>
              </a:rPr>
              <a:t>pH</a:t>
            </a:r>
            <a:r>
              <a:rPr lang="vi-VN" sz="1800" dirty="0">
                <a:effectLst/>
                <a:latin typeface="Times New Roman" panose="02020603050405020304" pitchFamily="18" charset="0"/>
                <a:ea typeface="Times New Roman" panose="02020603050405020304" pitchFamily="18" charset="0"/>
              </a:rPr>
              <a:t> từ 7,18 – 7,68, </a:t>
            </a:r>
            <a:r>
              <a:rPr lang="en-US" sz="1800" dirty="0">
                <a:effectLst/>
                <a:latin typeface="Times New Roman" panose="02020603050405020304" pitchFamily="18" charset="0"/>
                <a:ea typeface="Times New Roman" panose="02020603050405020304" pitchFamily="18" charset="0"/>
              </a:rPr>
              <a:t>TDS</a:t>
            </a:r>
            <a:r>
              <a:rPr lang="vi-VN" sz="1800" dirty="0">
                <a:effectLst/>
                <a:latin typeface="Times New Roman" panose="02020603050405020304" pitchFamily="18" charset="0"/>
                <a:ea typeface="Times New Roman" panose="02020603050405020304" pitchFamily="18" charset="0"/>
              </a:rPr>
              <a:t> từ 0,38 – 0,82 g/l.</a:t>
            </a:r>
            <a:endParaRPr lang="en-US" sz="1800" dirty="0">
              <a:effectLst/>
              <a:latin typeface="Times New Roman" panose="02020603050405020304" pitchFamily="18" charset="0"/>
              <a:ea typeface="Times New Roman" panose="02020603050405020304" pitchFamily="18" charset="0"/>
            </a:endParaRPr>
          </a:p>
          <a:p>
            <a:pPr indent="431800" algn="just">
              <a:lnSpc>
                <a:spcPct val="150000"/>
              </a:lnSpc>
              <a:buNone/>
            </a:pPr>
            <a:r>
              <a:rPr lang="vi-VN" sz="1800" dirty="0">
                <a:effectLst/>
                <a:latin typeface="Times New Roman" panose="02020603050405020304" pitchFamily="18" charset="0"/>
                <a:ea typeface="Times New Roman" panose="02020603050405020304" pitchFamily="18" charset="0"/>
              </a:rPr>
              <a:t>Loại hình nước chủ yếu là </a:t>
            </a:r>
            <a:r>
              <a:rPr lang="vi-VN" sz="1800" dirty="0" err="1">
                <a:effectLst/>
                <a:latin typeface="Times New Roman" panose="02020603050405020304" pitchFamily="18" charset="0"/>
                <a:ea typeface="Times New Roman" panose="02020603050405020304" pitchFamily="18" charset="0"/>
              </a:rPr>
              <a:t>Bicarbonat</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clorua</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Bicarbonat</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sulfat</a:t>
            </a:r>
            <a:r>
              <a:rPr lang="vi-VN" sz="1800" dirty="0">
                <a:effectLst/>
                <a:latin typeface="Times New Roman" panose="02020603050405020304" pitchFamily="18" charset="0"/>
                <a:ea typeface="Times New Roman" panose="02020603050405020304" pitchFamily="18" charset="0"/>
              </a:rPr>
              <a:t> – </a:t>
            </a:r>
            <a:r>
              <a:rPr lang="vi-VN" sz="1800" dirty="0" err="1">
                <a:effectLst/>
                <a:latin typeface="Times New Roman" panose="02020603050405020304" pitchFamily="18" charset="0"/>
                <a:ea typeface="Times New Roman" panose="02020603050405020304" pitchFamily="18" charset="0"/>
              </a:rPr>
              <a:t>Calci</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natri</a:t>
            </a:r>
            <a:r>
              <a:rPr lang="vi-VN"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buNone/>
            </a:pPr>
            <a:r>
              <a:rPr lang="vi-VN" sz="1800" dirty="0">
                <a:effectLst/>
                <a:latin typeface="Times New Roman" panose="02020603050405020304" pitchFamily="18" charset="0"/>
                <a:ea typeface="Times New Roman" panose="02020603050405020304" pitchFamily="18" charset="0"/>
              </a:rPr>
              <a:t>Nguồn cung cấp cho tầng chứa nước là nước mưa, nước mặt. </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pPr>
            <a:r>
              <a:rPr lang="vi-VN" sz="1800" dirty="0">
                <a:effectLst/>
                <a:latin typeface="Times New Roman" panose="02020603050405020304" pitchFamily="18" charset="0"/>
                <a:ea typeface="Times New Roman" panose="02020603050405020304" pitchFamily="18" charset="0"/>
              </a:rPr>
              <a:t>Tầng chứa nước </a:t>
            </a:r>
            <a:r>
              <a:rPr lang="en-US" sz="1800" dirty="0" err="1">
                <a:effectLst/>
                <a:latin typeface="Times New Roman" panose="02020603050405020304" pitchFamily="18" charset="0"/>
                <a:ea typeface="Times New Roman" panose="02020603050405020304" pitchFamily="18" charset="0"/>
              </a:rPr>
              <a:t>qh</a:t>
            </a:r>
            <a:r>
              <a:rPr lang="vi-VN" sz="1800" dirty="0">
                <a:effectLst/>
                <a:latin typeface="Times New Roman" panose="02020603050405020304" pitchFamily="18" charset="0"/>
                <a:ea typeface="Times New Roman" panose="02020603050405020304" pitchFamily="18" charset="0"/>
              </a:rPr>
              <a:t> có chiều dày mỏng, chứa nước kém và dễ bị nhiễm bẩn nên chỉ có thể khai thác, sử dụng đơn lẻ và phải có giải pháp bảo vệ </a:t>
            </a:r>
            <a:r>
              <a:rPr lang="en-US" sz="1800" dirty="0" err="1">
                <a:effectLst/>
                <a:latin typeface="Times New Roman" panose="02020603050405020304" pitchFamily="18" charset="0"/>
                <a:ea typeface="Times New Roman" panose="02020603050405020304" pitchFamily="18" charset="0"/>
              </a:rPr>
              <a:t>phù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vi-VN"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93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154959B1-4822-D299-111B-1989C1110645}"/>
              </a:ext>
            </a:extLst>
          </p:cNvPr>
          <p:cNvSpPr txBox="1"/>
          <p:nvPr/>
        </p:nvSpPr>
        <p:spPr>
          <a:xfrm>
            <a:off x="152400" y="152400"/>
            <a:ext cx="8839200" cy="4659224"/>
          </a:xfrm>
          <a:prstGeom prst="rect">
            <a:avLst/>
          </a:prstGeom>
          <a:noFill/>
        </p:spPr>
        <p:txBody>
          <a:bodyPr wrap="square">
            <a:spAutoFit/>
          </a:bodyPr>
          <a:lstStyle/>
          <a:p>
            <a:pPr indent="431800" algn="just">
              <a:lnSpc>
                <a:spcPct val="150000"/>
              </a:lnSpc>
              <a:spcBef>
                <a:spcPts val="600"/>
              </a:spcBef>
              <a:spcAft>
                <a:spcPts val="600"/>
              </a:spcAft>
              <a:buNone/>
            </a:pPr>
            <a:r>
              <a:rPr lang="en-US" sz="1800" b="1" dirty="0">
                <a:effectLst/>
                <a:latin typeface="Times New Roman" panose="02020603050405020304" pitchFamily="18" charset="0"/>
                <a:ea typeface="Times New Roman" panose="02020603050405020304" pitchFamily="18" charset="0"/>
              </a:rPr>
              <a:t>3.</a:t>
            </a:r>
            <a:r>
              <a:rPr lang="vi-VN" sz="1800" b="1" dirty="0">
                <a:effectLst/>
                <a:latin typeface="Times New Roman" panose="02020603050405020304" pitchFamily="18" charset="0"/>
                <a:ea typeface="Times New Roman" panose="02020603050405020304" pitchFamily="18" charset="0"/>
              </a:rPr>
              <a:t>2. Tầng chứa nước áp lực trong trầm tích </a:t>
            </a:r>
            <a:r>
              <a:rPr lang="vi-VN" sz="1800" b="1" dirty="0" err="1">
                <a:effectLst/>
                <a:latin typeface="Times New Roman" panose="02020603050405020304" pitchFamily="18" charset="0"/>
                <a:ea typeface="Times New Roman" panose="02020603050405020304" pitchFamily="18" charset="0"/>
              </a:rPr>
              <a:t>Pleistocen</a:t>
            </a:r>
            <a:r>
              <a:rPr lang="vi-VN" sz="1800" b="1" dirty="0">
                <a:effectLst/>
                <a:latin typeface="Times New Roman" panose="02020603050405020304" pitchFamily="18" charset="0"/>
                <a:ea typeface="Times New Roman" panose="02020603050405020304" pitchFamily="18" charset="0"/>
              </a:rPr>
              <a:t> (</a:t>
            </a:r>
            <a:r>
              <a:rPr lang="vi-VN" sz="1800" b="1" dirty="0" err="1">
                <a:effectLst/>
                <a:latin typeface="Times New Roman" panose="02020603050405020304" pitchFamily="18" charset="0"/>
                <a:ea typeface="Times New Roman" panose="02020603050405020304" pitchFamily="18" charset="0"/>
              </a:rPr>
              <a:t>qp</a:t>
            </a:r>
            <a:r>
              <a:rPr lang="vi-VN" sz="1800" b="1" dirty="0">
                <a:effectLst/>
                <a:latin typeface="Times New Roman" panose="02020603050405020304" pitchFamily="18" charset="0"/>
                <a:ea typeface="Times New Roman" panose="02020603050405020304" pitchFamily="18" charset="0"/>
              </a:rPr>
              <a:t>)</a:t>
            </a:r>
            <a:endParaRPr lang="en-GB" sz="1800" b="1"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vi-VN" sz="1800" dirty="0">
                <a:effectLst/>
                <a:latin typeface="Times New Roman" panose="02020603050405020304" pitchFamily="18" charset="0"/>
                <a:ea typeface="Times New Roman" panose="02020603050405020304" pitchFamily="18" charset="0"/>
              </a:rPr>
              <a:t>Tầng chứa nước lỗ hổng trong trầm tích </a:t>
            </a:r>
            <a:r>
              <a:rPr lang="vi-VN" sz="1800" dirty="0" err="1">
                <a:effectLst/>
                <a:latin typeface="Times New Roman" panose="02020603050405020304" pitchFamily="18" charset="0"/>
                <a:ea typeface="Times New Roman" panose="02020603050405020304" pitchFamily="18" charset="0"/>
              </a:rPr>
              <a:t>Pleistocen</a:t>
            </a:r>
            <a:r>
              <a:rPr lang="vi-VN" sz="1800" dirty="0">
                <a:effectLst/>
                <a:latin typeface="Times New Roman" panose="02020603050405020304" pitchFamily="18" charset="0"/>
                <a:ea typeface="Times New Roman" panose="02020603050405020304" pitchFamily="18" charset="0"/>
              </a:rPr>
              <a:t> có diện phân bố khá rộng rãi trên toàn lãnh thổ nghiên cứu. Tầng này được phân ra làm hai lớp:</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vi-VN" sz="1800" dirty="0">
                <a:effectLst/>
                <a:latin typeface="Times New Roman" panose="02020603050405020304" pitchFamily="18" charset="0"/>
                <a:ea typeface="Times New Roman" panose="02020603050405020304" pitchFamily="18" charset="0"/>
              </a:rPr>
              <a:t>* Lớp trên qp</a:t>
            </a:r>
            <a:r>
              <a:rPr lang="vi-VN" sz="1800" baseline="-25000" dirty="0">
                <a:effectLst/>
                <a:latin typeface="Times New Roman" panose="02020603050405020304" pitchFamily="18" charset="0"/>
                <a:ea typeface="Times New Roman" panose="02020603050405020304" pitchFamily="18" charset="0"/>
              </a:rPr>
              <a:t>2</a:t>
            </a:r>
            <a:r>
              <a:rPr lang="vi-VN" sz="1800" dirty="0">
                <a:effectLst/>
                <a:latin typeface="Times New Roman" panose="02020603050405020304" pitchFamily="18" charset="0"/>
                <a:ea typeface="Times New Roman" panose="02020603050405020304" pitchFamily="18" charset="0"/>
              </a:rPr>
              <a:t>:  Thành phần chủ yếu là cát các loại, cát pha, đôi chỗ có lẫn sạn sỏi, chiều sâu thế nằm nóc tầng thay đổi từ 3,2 m (LK41) đến 22,3 m (ĐĐ3), trung bình 9,28 m. Chiều sâu thế nằm đáy lớp từ 10 m (LK75D) đến 30,0 (ĐĐ3), trung bình là 18,62 m. Chiều dày của lớp thay đổi từ 1,5 m (TC1) đến 19 m (LK90), trung bình là 8,12 m.</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rPr>
              <a:t>Lưu lượng lỗ khoan từ 3,6 l/s (LKQS1A) đến 5,36 l/s (LK 86N), tỷ lưu lượng thay đổi từ 1,06 (LK75-2) đến 3,28 l/</a:t>
            </a:r>
            <a:r>
              <a:rPr lang="vi-VN" sz="1800" dirty="0" err="1">
                <a:effectLst/>
                <a:latin typeface="Times New Roman" panose="02020603050405020304" pitchFamily="18" charset="0"/>
                <a:ea typeface="Times New Roman" panose="02020603050405020304" pitchFamily="18" charset="0"/>
              </a:rPr>
              <a:t>sm</a:t>
            </a:r>
            <a:r>
              <a:rPr lang="vi-VN" sz="1800" dirty="0">
                <a:effectLst/>
                <a:latin typeface="Times New Roman" panose="02020603050405020304" pitchFamily="18" charset="0"/>
                <a:ea typeface="Times New Roman" panose="02020603050405020304" pitchFamily="18" charset="0"/>
              </a:rPr>
              <a:t> (LK86N). Độ dẫn nước là 471m</a:t>
            </a:r>
            <a:r>
              <a:rPr lang="vi-VN" sz="1800" baseline="30000" dirty="0">
                <a:effectLst/>
                <a:latin typeface="Times New Roman" panose="02020603050405020304" pitchFamily="18" charset="0"/>
                <a:ea typeface="Times New Roman" panose="02020603050405020304" pitchFamily="18" charset="0"/>
              </a:rPr>
              <a:t>2</a:t>
            </a:r>
            <a:r>
              <a:rPr lang="vi-VN" sz="1800" dirty="0">
                <a:effectLst/>
                <a:latin typeface="Times New Roman" panose="02020603050405020304" pitchFamily="18" charset="0"/>
                <a:ea typeface="Times New Roman" panose="02020603050405020304" pitchFamily="18" charset="0"/>
              </a:rPr>
              <a:t>/</a:t>
            </a:r>
            <a:r>
              <a:rPr lang="vi-VN" sz="1800" dirty="0" err="1">
                <a:effectLst/>
                <a:latin typeface="Times New Roman" panose="02020603050405020304" pitchFamily="18" charset="0"/>
                <a:ea typeface="Times New Roman" panose="02020603050405020304" pitchFamily="18" charset="0"/>
              </a:rPr>
              <a:t>ng</a:t>
            </a:r>
            <a:r>
              <a:rPr lang="vi-VN" sz="1800" dirty="0">
                <a:effectLst/>
                <a:latin typeface="Times New Roman" panose="02020603050405020304" pitchFamily="18" charset="0"/>
                <a:ea typeface="Times New Roman" panose="02020603050405020304" pitchFamily="18" charset="0"/>
              </a:rPr>
              <a:t>, hệ số truyền áp a = 1,45.103 m</a:t>
            </a:r>
            <a:r>
              <a:rPr lang="vi-VN" sz="1800" baseline="30000" dirty="0">
                <a:effectLst/>
                <a:latin typeface="Times New Roman" panose="02020603050405020304" pitchFamily="18" charset="0"/>
                <a:ea typeface="Times New Roman" panose="02020603050405020304" pitchFamily="18" charset="0"/>
              </a:rPr>
              <a:t>2</a:t>
            </a:r>
            <a:r>
              <a:rPr lang="vi-VN" sz="1800" dirty="0">
                <a:effectLst/>
                <a:latin typeface="Times New Roman" panose="02020603050405020304" pitchFamily="18" charset="0"/>
                <a:ea typeface="Times New Roman" panose="02020603050405020304" pitchFamily="18" charset="0"/>
              </a:rPr>
              <a:t>/</a:t>
            </a:r>
            <a:r>
              <a:rPr lang="vi-VN" sz="1800" dirty="0" err="1">
                <a:effectLst/>
                <a:latin typeface="Times New Roman" panose="02020603050405020304" pitchFamily="18" charset="0"/>
                <a:ea typeface="Times New Roman" panose="02020603050405020304" pitchFamily="18" charset="0"/>
              </a:rPr>
              <a:t>ng</a:t>
            </a: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qp2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đây</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01D94229-D289-E12A-7EEF-FEC0950E2A10}"/>
              </a:ext>
            </a:extLst>
          </p:cNvPr>
          <p:cNvGraphicFramePr>
            <a:graphicFrameLocks noGrp="1"/>
          </p:cNvGraphicFramePr>
          <p:nvPr>
            <p:extLst>
              <p:ext uri="{D42A27DB-BD31-4B8C-83A1-F6EECF244321}">
                <p14:modId xmlns:p14="http://schemas.microsoft.com/office/powerpoint/2010/main" val="771043969"/>
              </p:ext>
            </p:extLst>
          </p:nvPr>
        </p:nvGraphicFramePr>
        <p:xfrm>
          <a:off x="457200" y="4953000"/>
          <a:ext cx="8229599" cy="1307785"/>
        </p:xfrm>
        <a:graphic>
          <a:graphicData uri="http://schemas.openxmlformats.org/drawingml/2006/table">
            <a:tbl>
              <a:tblPr firstRow="1" firstCol="1" lastRow="1" lastCol="1" bandRow="1" bandCol="1"/>
              <a:tblGrid>
                <a:gridCol w="1127456">
                  <a:extLst>
                    <a:ext uri="{9D8B030D-6E8A-4147-A177-3AD203B41FA5}">
                      <a16:colId xmlns:a16="http://schemas.microsoft.com/office/drawing/2014/main" val="818475814"/>
                    </a:ext>
                  </a:extLst>
                </a:gridCol>
                <a:gridCol w="1469806">
                  <a:extLst>
                    <a:ext uri="{9D8B030D-6E8A-4147-A177-3AD203B41FA5}">
                      <a16:colId xmlns:a16="http://schemas.microsoft.com/office/drawing/2014/main" val="331330502"/>
                    </a:ext>
                  </a:extLst>
                </a:gridCol>
                <a:gridCol w="979322">
                  <a:extLst>
                    <a:ext uri="{9D8B030D-6E8A-4147-A177-3AD203B41FA5}">
                      <a16:colId xmlns:a16="http://schemas.microsoft.com/office/drawing/2014/main" val="2491921455"/>
                    </a:ext>
                  </a:extLst>
                </a:gridCol>
                <a:gridCol w="979322">
                  <a:extLst>
                    <a:ext uri="{9D8B030D-6E8A-4147-A177-3AD203B41FA5}">
                      <a16:colId xmlns:a16="http://schemas.microsoft.com/office/drawing/2014/main" val="1125487922"/>
                    </a:ext>
                  </a:extLst>
                </a:gridCol>
                <a:gridCol w="1224565">
                  <a:extLst>
                    <a:ext uri="{9D8B030D-6E8A-4147-A177-3AD203B41FA5}">
                      <a16:colId xmlns:a16="http://schemas.microsoft.com/office/drawing/2014/main" val="4094591466"/>
                    </a:ext>
                  </a:extLst>
                </a:gridCol>
                <a:gridCol w="979322">
                  <a:extLst>
                    <a:ext uri="{9D8B030D-6E8A-4147-A177-3AD203B41FA5}">
                      <a16:colId xmlns:a16="http://schemas.microsoft.com/office/drawing/2014/main" val="3161900988"/>
                    </a:ext>
                  </a:extLst>
                </a:gridCol>
                <a:gridCol w="1469806">
                  <a:extLst>
                    <a:ext uri="{9D8B030D-6E8A-4147-A177-3AD203B41FA5}">
                      <a16:colId xmlns:a16="http://schemas.microsoft.com/office/drawing/2014/main" val="2512955717"/>
                    </a:ext>
                  </a:extLst>
                </a:gridCol>
              </a:tblGrid>
              <a:tr h="261087">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Số hiệu LK</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Q (l/s)</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S (m)</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Q (l/sm)</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Ht (m)</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Km (m</a:t>
                      </a:r>
                      <a:r>
                        <a:rPr lang="en-US" sz="13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967615"/>
                  </a:ext>
                </a:extLst>
              </a:tr>
              <a:tr h="261087">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85N</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4,43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3,41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5,52</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385810"/>
                  </a:ext>
                </a:extLst>
              </a:tr>
              <a:tr h="261087">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86N</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5,36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3,28</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177902"/>
                  </a:ext>
                </a:extLst>
              </a:tr>
              <a:tr h="261087">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75-2</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4,17</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6,45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471</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726158"/>
                  </a:ext>
                </a:extLst>
              </a:tr>
              <a:tr h="261087">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QS1A</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0,87</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5,35</a:t>
                      </a:r>
                      <a:endParaRPr lang="en-GB"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7780" algn="ctr">
                        <a:lnSpc>
                          <a:spcPct val="150000"/>
                        </a:lnSpc>
                        <a:spcBef>
                          <a:spcPts val="250"/>
                        </a:spcBef>
                        <a:spcAft>
                          <a:spcPts val="250"/>
                        </a:spcAft>
                        <a:buNone/>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457" marR="68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757796"/>
                  </a:ext>
                </a:extLst>
              </a:tr>
            </a:tbl>
          </a:graphicData>
        </a:graphic>
      </p:graphicFrame>
    </p:spTree>
    <p:extLst>
      <p:ext uri="{BB962C8B-B14F-4D97-AF65-F5344CB8AC3E}">
        <p14:creationId xmlns:p14="http://schemas.microsoft.com/office/powerpoint/2010/main" val="249398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CBBB221-98BA-6DE0-C48B-70867B5FB70D}"/>
              </a:ext>
            </a:extLst>
          </p:cNvPr>
          <p:cNvSpPr txBox="1"/>
          <p:nvPr/>
        </p:nvSpPr>
        <p:spPr>
          <a:xfrm>
            <a:off x="152400" y="685800"/>
            <a:ext cx="8839200" cy="4089838"/>
          </a:xfrm>
          <a:prstGeom prst="rect">
            <a:avLst/>
          </a:prstGeom>
          <a:noFill/>
        </p:spPr>
        <p:txBody>
          <a:bodyPr wrap="square">
            <a:spAutoFit/>
          </a:bodyPr>
          <a:lstStyle/>
          <a:p>
            <a:pPr indent="431800" algn="just">
              <a:lnSpc>
                <a:spcPct val="150000"/>
              </a:lnSpc>
              <a:spcBef>
                <a:spcPts val="600"/>
              </a:spcBef>
              <a:spcAft>
                <a:spcPts val="600"/>
              </a:spcAft>
              <a:buNone/>
            </a:pP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trữ</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qp</a:t>
            </a:r>
            <a:r>
              <a:rPr lang="en-US" sz="1800" baseline="-25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tổng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0,17 (LK86N)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0,239g/l (LK75-2), pH dao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7 (LK 86N)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8,25 (LK85N).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học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bicarbonat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calci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magie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natri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bicarbonat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clorua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calci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natri</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buNone/>
            </a:pP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hầu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hết</a:t>
            </a:r>
            <a:r>
              <a:rPr lang="en-US" sz="1800" dirty="0">
                <a:effectLst/>
                <a:latin typeface="Times New Roman" panose="02020603050405020304" pitchFamily="18" charset="0"/>
                <a:ea typeface="Times New Roman" panose="02020603050405020304" pitchFamily="18" charset="0"/>
              </a:rPr>
              <a:t> nhỏ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TCCP, </a:t>
            </a:r>
            <a:r>
              <a:rPr lang="en-US" sz="1800" dirty="0" err="1">
                <a:effectLst/>
                <a:latin typeface="Times New Roman" panose="02020603050405020304" pitchFamily="18" charset="0"/>
                <a:ea typeface="Times New Roman" panose="02020603050405020304" pitchFamily="18" charset="0"/>
              </a:rPr>
              <a:t>hàm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nhôm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(86N = 1,052 mg/l), </a:t>
            </a:r>
            <a:r>
              <a:rPr lang="en-US" sz="1800" dirty="0" err="1">
                <a:effectLst/>
                <a:latin typeface="Times New Roman" panose="02020603050405020304" pitchFamily="18" charset="0"/>
                <a:ea typeface="Times New Roman" panose="02020603050405020304" pitchFamily="18" charset="0"/>
              </a:rPr>
              <a:t>hàm</a:t>
            </a:r>
            <a:r>
              <a:rPr lang="en-US" sz="1800" dirty="0">
                <a:effectLst/>
                <a:latin typeface="Times New Roman" panose="02020603050405020304" pitchFamily="18" charset="0"/>
                <a:ea typeface="Times New Roman" panose="02020603050405020304" pitchFamily="18" charset="0"/>
              </a:rPr>
              <a:t> NH</a:t>
            </a:r>
            <a:r>
              <a:rPr lang="en-US" sz="1800" baseline="-25000" dirty="0">
                <a:effectLst/>
                <a:latin typeface="Times New Roman" panose="02020603050405020304" pitchFamily="18" charset="0"/>
                <a:ea typeface="Times New Roman" panose="02020603050405020304" pitchFamily="18" charset="0"/>
              </a:rPr>
              <a:t>4</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vi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vượt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rPr>
              <a:t> vi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sắt</a:t>
            </a:r>
            <a:r>
              <a:rPr lang="en-US" sz="1800" dirty="0">
                <a:effectLst/>
                <a:latin typeface="Times New Roman" panose="02020603050405020304" pitchFamily="18" charset="0"/>
                <a:ea typeface="Times New Roman" panose="02020603050405020304" pitchFamily="18" charset="0"/>
              </a:rPr>
              <a:t>, NH</a:t>
            </a:r>
            <a:r>
              <a:rPr lang="en-US" sz="1800" baseline="-25000" dirty="0">
                <a:effectLst/>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indent="431800" algn="just">
              <a:lnSpc>
                <a:spcPct val="150000"/>
              </a:lnSpc>
              <a:spcBef>
                <a:spcPts val="600"/>
              </a:spcBef>
              <a:spcAft>
                <a:spcPts val="600"/>
              </a:spcAft>
            </a:pP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và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qp1 </a:t>
            </a:r>
            <a:r>
              <a:rPr lang="en-US" sz="1800" dirty="0" err="1">
                <a:effectLst/>
                <a:latin typeface="Times New Roman" panose="02020603050405020304" pitchFamily="18" charset="0"/>
                <a:ea typeface="Times New Roman" panose="02020603050405020304" pitchFamily="18" charset="0"/>
              </a:rPr>
              <a:t>bên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Nguồn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qp</a:t>
            </a:r>
            <a:r>
              <a:rPr lang="en-US" sz="1800" baseline="-25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Thoát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hồ</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qp</a:t>
            </a:r>
            <a:r>
              <a:rPr lang="en-US" sz="1800" baseline="-25000" dirty="0">
                <a:effectLst/>
                <a:latin typeface="Times New Roman" panose="02020603050405020304" pitchFamily="18" charset="0"/>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a:t>
            </a:r>
            <a:r>
              <a:rPr lang="en-US" sz="1800"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864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66C79BBF-1FB2-ABDD-2EA5-928C561A7504}"/>
              </a:ext>
            </a:extLst>
          </p:cNvPr>
          <p:cNvSpPr txBox="1"/>
          <p:nvPr/>
        </p:nvSpPr>
        <p:spPr>
          <a:xfrm>
            <a:off x="152400" y="152400"/>
            <a:ext cx="8839200" cy="2951064"/>
          </a:xfrm>
          <a:prstGeom prst="rect">
            <a:avLst/>
          </a:prstGeom>
          <a:noFill/>
        </p:spPr>
        <p:txBody>
          <a:bodyPr wrap="square">
            <a:spAutoFit/>
          </a:bodyPr>
          <a:lstStyle/>
          <a:p>
            <a:pPr indent="431800" algn="just">
              <a:lnSpc>
                <a:spcPct val="15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qp</a:t>
            </a:r>
            <a:r>
              <a:rPr lang="en-US" sz="1800" baseline="-25000" dirty="0">
                <a:effectLst/>
                <a:latin typeface="Times New Roman" panose="02020603050405020304" pitchFamily="18" charset="0"/>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cắt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thuỷ</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nằm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qp</a:t>
            </a:r>
            <a:r>
              <a:rPr lang="en-US" sz="1800" baseline="-25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tồn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sét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mỏng</a:t>
            </a:r>
            <a:r>
              <a:rPr lang="en-US" sz="1800" dirty="0">
                <a:effectLst/>
                <a:latin typeface="Times New Roman" panose="02020603050405020304" pitchFamily="18" charset="0"/>
                <a:ea typeface="Times New Roman" panose="02020603050405020304" pitchFamily="18" charset="0"/>
              </a:rPr>
              <a:t>). Thành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thạch</a:t>
            </a:r>
            <a:r>
              <a:rPr lang="en-US" sz="1800" dirty="0">
                <a:effectLst/>
                <a:latin typeface="Times New Roman" panose="02020603050405020304" pitchFamily="18" charset="0"/>
                <a:ea typeface="Times New Roman" panose="02020603050405020304" pitchFamily="18" charset="0"/>
              </a:rPr>
              <a:t> học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sỏi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tướng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tầng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12m (LK74)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30,0m (LK ĐĐ3),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19,0m.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nằm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tử</a:t>
            </a:r>
            <a:r>
              <a:rPr lang="en-US" sz="1800" dirty="0">
                <a:effectLst/>
                <a:latin typeface="Times New Roman" panose="02020603050405020304" pitchFamily="18" charset="0"/>
                <a:ea typeface="Times New Roman" panose="02020603050405020304" pitchFamily="18" charset="0"/>
              </a:rPr>
              <a:t> 19m (LK92)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62m (LK41),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38,15m. </a:t>
            </a:r>
            <a:r>
              <a:rPr lang="en-US" sz="1800" dirty="0" err="1">
                <a:effectLst/>
                <a:latin typeface="Times New Roman" panose="02020603050405020304" pitchFamily="18" charset="0"/>
                <a:ea typeface="Times New Roman" panose="02020603050405020304" pitchFamily="18" charset="0"/>
              </a:rPr>
              <a:t>Chiều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3,5m (LK90)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40,6m (LK41),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16,7m.</a:t>
            </a:r>
            <a:endParaRPr lang="en-GB" sz="1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3BC4A3AA-06F4-C70C-0A65-D183125655F7}"/>
              </a:ext>
            </a:extLst>
          </p:cNvPr>
          <p:cNvSpPr txBox="1"/>
          <p:nvPr/>
        </p:nvSpPr>
        <p:spPr>
          <a:xfrm>
            <a:off x="152400" y="3048000"/>
            <a:ext cx="8763000" cy="2951064"/>
          </a:xfrm>
          <a:prstGeom prst="rect">
            <a:avLst/>
          </a:prstGeom>
          <a:noFill/>
        </p:spPr>
        <p:txBody>
          <a:bodyPr wrap="square">
            <a:spAutoFit/>
          </a:bodyPr>
          <a:lstStyle/>
          <a:p>
            <a:pPr indent="431800" algn="just">
              <a:lnSpc>
                <a:spcPct val="150000"/>
              </a:lnSpc>
              <a:spcBef>
                <a:spcPts val="600"/>
              </a:spcBef>
              <a:spcAft>
                <a:spcPts val="600"/>
              </a:spcAft>
            </a:pPr>
            <a:r>
              <a:rPr lang="en-US" sz="1800" dirty="0" err="1">
                <a:effectLst/>
                <a:latin typeface="Times New Roman" panose="02020603050405020304" pitchFamily="18" charset="0"/>
                <a:ea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qp1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giàu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18,3 l/s,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52,9 l/s (LK41a)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1,0 – 15,7m,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5,7m. </a:t>
            </a:r>
            <a:r>
              <a:rPr lang="en-US" sz="1800" dirty="0" err="1">
                <a:effectLst/>
                <a:latin typeface="Times New Roman" panose="02020603050405020304" pitchFamily="18" charset="0"/>
                <a:ea typeface="Times New Roman" panose="02020603050405020304" pitchFamily="18" charset="0"/>
              </a:rPr>
              <a:t>Tỷ</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4,5l/</a:t>
            </a:r>
            <a:r>
              <a:rPr lang="en-US" sz="1800" dirty="0" err="1">
                <a:effectLst/>
                <a:latin typeface="Times New Roman" panose="02020603050405020304" pitchFamily="18" charset="0"/>
                <a:ea typeface="Times New Roman" panose="02020603050405020304" pitchFamily="18" charset="0"/>
              </a:rPr>
              <a:t>sm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đạt</a:t>
            </a:r>
            <a:r>
              <a:rPr lang="en-US" sz="1800" dirty="0">
                <a:effectLst/>
                <a:latin typeface="Times New Roman" panose="02020603050405020304" pitchFamily="18" charset="0"/>
                <a:ea typeface="Times New Roman" panose="02020603050405020304" pitchFamily="18" charset="0"/>
              </a:rPr>
              <a:t> 25,3 l/</a:t>
            </a:r>
            <a:r>
              <a:rPr lang="en-US" sz="1800" dirty="0" err="1">
                <a:effectLst/>
                <a:latin typeface="Times New Roman" panose="02020603050405020304" pitchFamily="18" charset="0"/>
                <a:ea typeface="Times New Roman" panose="02020603050405020304" pitchFamily="18" charset="0"/>
              </a:rPr>
              <a:t>sm</a:t>
            </a:r>
            <a:r>
              <a:rPr lang="en-US" sz="1800" dirty="0">
                <a:effectLst/>
                <a:latin typeface="Times New Roman" panose="02020603050405020304" pitchFamily="18" charset="0"/>
                <a:ea typeface="Times New Roman" panose="02020603050405020304" pitchFamily="18" charset="0"/>
              </a:rPr>
              <a:t> (LK41a), </a:t>
            </a:r>
            <a:r>
              <a:rPr lang="en-US" sz="1800" dirty="0" err="1">
                <a:effectLst/>
                <a:latin typeface="Times New Roman" panose="02020603050405020304" pitchFamily="18" charset="0"/>
                <a:ea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gặp</a:t>
            </a:r>
            <a:r>
              <a:rPr lang="en-US" sz="1800" dirty="0">
                <a:effectLst/>
                <a:latin typeface="Times New Roman" panose="02020603050405020304" pitchFamily="18" charset="0"/>
                <a:ea typeface="Times New Roman" panose="02020603050405020304" pitchFamily="18" charset="0"/>
              </a:rPr>
              <a:t> 8 ÷ 12 l/sm.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tầng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277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2597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/ng,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rPr>
              <a:t> Km = 1013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5,2.104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/ng( LK75)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4,5.105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/ng (LK41),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1.9.105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/ng.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4214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4001</Words>
  <Application>Microsoft Office PowerPoint</Application>
  <PresentationFormat>Trình chiếu Trên màn hình (4:3)</PresentationFormat>
  <Paragraphs>207</Paragraphs>
  <Slides>33</Slides>
  <Notes>2</Notes>
  <HiddenSlides>0</HiddenSlides>
  <MMClips>0</MMClips>
  <ScaleCrop>false</ScaleCrop>
  <HeadingPairs>
    <vt:vector size="8" baseType="variant">
      <vt:variant>
        <vt:lpstr>Phông được Dùng</vt:lpstr>
      </vt:variant>
      <vt:variant>
        <vt:i4>6</vt:i4>
      </vt:variant>
      <vt:variant>
        <vt:lpstr>Chủ đề</vt:lpstr>
      </vt:variant>
      <vt:variant>
        <vt:i4>1</vt:i4>
      </vt:variant>
      <vt:variant>
        <vt:lpstr>Máy chủ nhúng OLE</vt:lpstr>
      </vt:variant>
      <vt:variant>
        <vt:i4>1</vt:i4>
      </vt:variant>
      <vt:variant>
        <vt:lpstr>Tiêu đề Bản chiếu</vt:lpstr>
      </vt:variant>
      <vt:variant>
        <vt:i4>33</vt:i4>
      </vt:variant>
    </vt:vector>
  </HeadingPairs>
  <TitlesOfParts>
    <vt:vector size="41" baseType="lpstr">
      <vt:lpstr>Aptos</vt:lpstr>
      <vt:lpstr>Arial</vt:lpstr>
      <vt:lpstr>Calibri</vt:lpstr>
      <vt:lpstr>Cambria Math</vt:lpstr>
      <vt:lpstr>Time nes New Roman</vt:lpstr>
      <vt:lpstr>Times New Roman</vt:lpstr>
      <vt:lpstr>Office Theme</vt:lpstr>
      <vt:lpstr>Equation.3</vt:lpstr>
      <vt:lpstr>Bản trình bày PowerPoint</vt:lpstr>
      <vt:lpstr>NỘI DUNG TRÌNH BÀY</vt:lpstr>
      <vt:lpstr>Bản trình bày PowerPoint</vt:lpstr>
      <vt:lpstr>Bản trình bày PowerPoint</vt:lpstr>
      <vt:lpstr>PHƯƠNG PHÁP NGHIÊN CỨU</vt:lpstr>
      <vt:lpstr>3. KẾT QUẢ VÀ THẢO LUẬN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Do Van Binh</cp:lastModifiedBy>
  <cp:revision>139</cp:revision>
  <dcterms:created xsi:type="dcterms:W3CDTF">2019-11-01T04:00:41Z</dcterms:created>
  <dcterms:modified xsi:type="dcterms:W3CDTF">2025-06-09T15:27:01Z</dcterms:modified>
</cp:coreProperties>
</file>