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02" r:id="rId3"/>
    <p:sldId id="294" r:id="rId4"/>
    <p:sldId id="288" r:id="rId5"/>
    <p:sldId id="286" r:id="rId6"/>
    <p:sldId id="331" r:id="rId7"/>
    <p:sldId id="332" r:id="rId8"/>
    <p:sldId id="333" r:id="rId9"/>
    <p:sldId id="334" r:id="rId10"/>
    <p:sldId id="335" r:id="rId11"/>
    <p:sldId id="304" r:id="rId12"/>
    <p:sldId id="336" r:id="rId13"/>
    <p:sldId id="296"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921" autoAdjust="0"/>
  </p:normalViewPr>
  <p:slideViewPr>
    <p:cSldViewPr>
      <p:cViewPr varScale="1">
        <p:scale>
          <a:sx n="77" d="100"/>
          <a:sy n="77" d="100"/>
        </p:scale>
        <p:origin x="108" y="546"/>
      </p:cViewPr>
      <p:guideLst/>
    </p:cSldViewPr>
  </p:slideViewPr>
  <p:notesTextViewPr>
    <p:cViewPr>
      <p:scale>
        <a:sx n="1" d="1"/>
        <a:sy n="1" d="1"/>
      </p:scale>
      <p:origin x="0" y="0"/>
    </p:cViewPr>
  </p:notesTextViewPr>
  <p:notesViewPr>
    <p:cSldViewPr>
      <p:cViewPr>
        <p:scale>
          <a:sx n="100" d="100"/>
          <a:sy n="100" d="100"/>
        </p:scale>
        <p:origin x="954" y="-12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9163A4-D2C4-1ED8-D1DB-6951B79FE5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E86F27E5-CDA1-9DE0-5B30-046C825A541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F9F1D4D-26DF-4558-A181-C3EE0F56147A}" type="datetimeFigureOut">
              <a:rPr lang="en-US"/>
              <a:pPr>
                <a:defRPr/>
              </a:pPr>
              <a:t>7/14/2025</a:t>
            </a:fld>
            <a:endParaRPr lang="en-US"/>
          </a:p>
        </p:txBody>
      </p:sp>
      <p:sp>
        <p:nvSpPr>
          <p:cNvPr id="4" name="Slide Image Placeholder 3">
            <a:extLst>
              <a:ext uri="{FF2B5EF4-FFF2-40B4-BE49-F238E27FC236}">
                <a16:creationId xmlns:a16="http://schemas.microsoft.com/office/drawing/2014/main" id="{42317D1C-0073-4E32-CBCC-9E37F5C41BF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DE4F254-7AB3-E22C-1DF5-F69E8CCC533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2F25904-71FD-A6F8-A772-EEF7F200233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D03D91C4-E4CF-B54C-6502-6920242306B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6FCA917-4CFD-41BE-B8F6-427FAFF31AF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5EB219D-69CB-F7B8-F1B7-BB1F645754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493590C-1191-0655-282A-492CB1FE60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EAE5EA8E-C78E-5135-5DBF-001DD0A111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29897C-2713-47FA-9BD1-1F55163674C4}" type="slidenum">
              <a:rPr lang="en-US" altLang="en-US"/>
              <a:pPr/>
              <a:t>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FE47A68B-8D58-B608-C642-10DB8A113AC3}"/>
              </a:ext>
            </a:extLst>
          </p:cNvPr>
          <p:cNvSpPr>
            <a:spLocks noChangeArrowheads="1"/>
          </p:cNvSpPr>
          <p:nvPr/>
        </p:nvSpPr>
        <p:spPr bwMode="ltGray">
          <a:xfrm>
            <a:off x="0" y="6611938"/>
            <a:ext cx="9144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pic>
        <p:nvPicPr>
          <p:cNvPr id="3" name="Picture 20">
            <a:extLst>
              <a:ext uri="{FF2B5EF4-FFF2-40B4-BE49-F238E27FC236}">
                <a16:creationId xmlns:a16="http://schemas.microsoft.com/office/drawing/2014/main" id="{C197D6F3-6A85-7AB9-CAB3-7CDB64FC0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4">
            <a:extLst>
              <a:ext uri="{FF2B5EF4-FFF2-40B4-BE49-F238E27FC236}">
                <a16:creationId xmlns:a16="http://schemas.microsoft.com/office/drawing/2014/main" id="{4AEEBC5F-4A15-75BB-84C9-D723D0F24AB3}"/>
              </a:ext>
            </a:extLst>
          </p:cNvPr>
          <p:cNvSpPr txBox="1">
            <a:spLocks noChangeArrowheads="1"/>
          </p:cNvSpPr>
          <p:nvPr/>
        </p:nvSpPr>
        <p:spPr bwMode="auto">
          <a:xfrm>
            <a:off x="376238" y="228600"/>
            <a:ext cx="1147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600" b="1">
                <a:solidFill>
                  <a:schemeClr val="tx2"/>
                </a:solidFill>
              </a:rPr>
              <a:t>Company</a:t>
            </a:r>
          </a:p>
          <a:p>
            <a:pPr eaLnBrk="1" hangingPunct="1">
              <a:defRPr/>
            </a:pPr>
            <a:r>
              <a:rPr lang="en-US" sz="2400" b="1"/>
              <a:t>LOGO</a:t>
            </a:r>
          </a:p>
        </p:txBody>
      </p:sp>
      <p:sp>
        <p:nvSpPr>
          <p:cNvPr id="3075" name="Rectangle 3"/>
          <p:cNvSpPr>
            <a:spLocks noGrp="1" noChangeArrowheads="1"/>
          </p:cNvSpPr>
          <p:nvPr>
            <p:ph type="subTitle" idx="1"/>
          </p:nvPr>
        </p:nvSpPr>
        <p:spPr bwMode="gray">
          <a:xfrm>
            <a:off x="1371600" y="5867400"/>
            <a:ext cx="6553200" cy="533400"/>
          </a:xfrm>
        </p:spPr>
        <p:txBody>
          <a:bodyPr/>
          <a:lstStyle>
            <a:lvl1pPr marL="0" indent="0" algn="ctr">
              <a:buFont typeface="Wingdings" panose="05000000000000000000" pitchFamily="2" charset="2"/>
              <a:buNone/>
              <a:defRPr sz="1800" b="1">
                <a:solidFill>
                  <a:schemeClr val="tx2"/>
                </a:solidFill>
                <a:latin typeface="Verdana" panose="020B0604030504040204" pitchFamily="34" charset="0"/>
              </a:defRPr>
            </a:lvl1pPr>
          </a:lstStyle>
          <a:p>
            <a:pPr lvl="0"/>
            <a:r>
              <a:rPr lang="en-US" noProof="0"/>
              <a:t>Click to edit Master subtitle style</a:t>
            </a:r>
          </a:p>
        </p:txBody>
      </p:sp>
      <p:sp>
        <p:nvSpPr>
          <p:cNvPr id="3093" name="Rectangle 21"/>
          <p:cNvSpPr>
            <a:spLocks noGrp="1" noChangeArrowheads="1"/>
          </p:cNvSpPr>
          <p:nvPr>
            <p:ph type="ctrTitle" sz="quarter"/>
          </p:nvPr>
        </p:nvSpPr>
        <p:spPr bwMode="gray">
          <a:xfrm>
            <a:off x="0" y="4868867"/>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en-US" altLang="ko-KR" noProof="0"/>
              <a:t>Click to edit Master title style</a:t>
            </a:r>
          </a:p>
        </p:txBody>
      </p:sp>
    </p:spTree>
    <p:extLst>
      <p:ext uri="{BB962C8B-B14F-4D97-AF65-F5344CB8AC3E}">
        <p14:creationId xmlns:p14="http://schemas.microsoft.com/office/powerpoint/2010/main" val="21035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5C44838-2596-431E-AAF4-73629B349B9C}"/>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EA0B4218-6424-C4C7-9F78-A5B61803CD44}"/>
              </a:ext>
            </a:extLst>
          </p:cNvPr>
          <p:cNvSpPr>
            <a:spLocks noGrp="1" noChangeArrowheads="1"/>
          </p:cNvSpPr>
          <p:nvPr>
            <p:ph type="sldNum" sz="quarter" idx="11"/>
          </p:nvPr>
        </p:nvSpPr>
        <p:spPr>
          <a:ln/>
        </p:spPr>
        <p:txBody>
          <a:bodyPr/>
          <a:lstStyle>
            <a:lvl1pPr>
              <a:defRPr/>
            </a:lvl1pPr>
          </a:lstStyle>
          <a:p>
            <a:fld id="{92E657FD-5276-4B5F-94F9-41DC7F6C0A76}" type="slidenum">
              <a:rPr lang="en-US" altLang="en-US"/>
              <a:pPr/>
              <a:t>‹#›</a:t>
            </a:fld>
            <a:endParaRPr lang="en-US" altLang="en-US"/>
          </a:p>
        </p:txBody>
      </p:sp>
      <p:sp>
        <p:nvSpPr>
          <p:cNvPr id="6" name="Rectangle 4">
            <a:extLst>
              <a:ext uri="{FF2B5EF4-FFF2-40B4-BE49-F238E27FC236}">
                <a16:creationId xmlns:a16="http://schemas.microsoft.com/office/drawing/2014/main" id="{4B8CEADD-F1A1-C927-01E5-A3E69EE7A3EB}"/>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603406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1912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69A5AEA-E892-A9D3-297E-D36404D3324C}"/>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7B204C09-9DB0-FB60-258F-300763411F9E}"/>
              </a:ext>
            </a:extLst>
          </p:cNvPr>
          <p:cNvSpPr>
            <a:spLocks noGrp="1" noChangeArrowheads="1"/>
          </p:cNvSpPr>
          <p:nvPr>
            <p:ph type="sldNum" sz="quarter" idx="11"/>
          </p:nvPr>
        </p:nvSpPr>
        <p:spPr>
          <a:ln/>
        </p:spPr>
        <p:txBody>
          <a:bodyPr/>
          <a:lstStyle>
            <a:lvl1pPr>
              <a:defRPr/>
            </a:lvl1pPr>
          </a:lstStyle>
          <a:p>
            <a:fld id="{DF65C2FE-682D-47BE-80A0-0AFEC6573141}" type="slidenum">
              <a:rPr lang="en-US" altLang="en-US"/>
              <a:pPr/>
              <a:t>‹#›</a:t>
            </a:fld>
            <a:endParaRPr lang="en-US" altLang="en-US"/>
          </a:p>
        </p:txBody>
      </p:sp>
      <p:sp>
        <p:nvSpPr>
          <p:cNvPr id="6" name="Rectangle 4">
            <a:extLst>
              <a:ext uri="{FF2B5EF4-FFF2-40B4-BE49-F238E27FC236}">
                <a16:creationId xmlns:a16="http://schemas.microsoft.com/office/drawing/2014/main" id="{F256CA30-47B0-AC9F-6569-BC80CDB36DB2}"/>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994509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4"/>
            <a:ext cx="8458200" cy="563563"/>
          </a:xfrm>
        </p:spPr>
        <p:txBody>
          <a:bodyPr/>
          <a:lstStyle/>
          <a:p>
            <a:r>
              <a:rPr lang="en-US"/>
              <a:t>Click to edit Master title style</a:t>
            </a:r>
          </a:p>
        </p:txBody>
      </p:sp>
      <p:sp>
        <p:nvSpPr>
          <p:cNvPr id="3" name="Table Placeholder 2"/>
          <p:cNvSpPr>
            <a:spLocks noGrp="1"/>
          </p:cNvSpPr>
          <p:nvPr>
            <p:ph type="tbl" idx="1"/>
          </p:nvPr>
        </p:nvSpPr>
        <p:spPr>
          <a:xfrm>
            <a:off x="457200" y="1152529"/>
            <a:ext cx="8229600" cy="5248275"/>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06EA097D-E4C3-A260-33F4-8B331F0E9DB1}"/>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D1E16011-7E53-7D01-C0E9-F211A2B5F7BC}"/>
              </a:ext>
            </a:extLst>
          </p:cNvPr>
          <p:cNvSpPr>
            <a:spLocks noGrp="1" noChangeArrowheads="1"/>
          </p:cNvSpPr>
          <p:nvPr>
            <p:ph type="sldNum" sz="quarter" idx="11"/>
          </p:nvPr>
        </p:nvSpPr>
        <p:spPr>
          <a:ln/>
        </p:spPr>
        <p:txBody>
          <a:bodyPr/>
          <a:lstStyle>
            <a:lvl1pPr>
              <a:defRPr/>
            </a:lvl1pPr>
          </a:lstStyle>
          <a:p>
            <a:fld id="{FE24EF95-2AA0-4ED8-A2D3-A0421B3AD378}" type="slidenum">
              <a:rPr lang="en-US" altLang="en-US"/>
              <a:pPr/>
              <a:t>‹#›</a:t>
            </a:fld>
            <a:endParaRPr lang="en-US" altLang="en-US"/>
          </a:p>
        </p:txBody>
      </p:sp>
      <p:sp>
        <p:nvSpPr>
          <p:cNvPr id="6" name="Rectangle 4">
            <a:extLst>
              <a:ext uri="{FF2B5EF4-FFF2-40B4-BE49-F238E27FC236}">
                <a16:creationId xmlns:a16="http://schemas.microsoft.com/office/drawing/2014/main" id="{19F14066-5F4E-5934-F4BD-1778EE985096}"/>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51309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611E626-4072-D1B3-E3C6-D8ACE3C4E4D2}"/>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79B221E2-9E4C-92B5-4C5C-832C3F76F742}"/>
              </a:ext>
            </a:extLst>
          </p:cNvPr>
          <p:cNvSpPr>
            <a:spLocks noGrp="1" noChangeArrowheads="1"/>
          </p:cNvSpPr>
          <p:nvPr>
            <p:ph type="sldNum" sz="quarter" idx="11"/>
          </p:nvPr>
        </p:nvSpPr>
        <p:spPr>
          <a:ln/>
        </p:spPr>
        <p:txBody>
          <a:bodyPr/>
          <a:lstStyle>
            <a:lvl1pPr>
              <a:defRPr/>
            </a:lvl1pPr>
          </a:lstStyle>
          <a:p>
            <a:fld id="{3E8EBC24-DD25-4D85-9CC3-481ABCB7525C}" type="slidenum">
              <a:rPr lang="en-US" altLang="en-US"/>
              <a:pPr/>
              <a:t>‹#›</a:t>
            </a:fld>
            <a:endParaRPr lang="en-US" altLang="en-US"/>
          </a:p>
        </p:txBody>
      </p:sp>
      <p:sp>
        <p:nvSpPr>
          <p:cNvPr id="6" name="Rectangle 4">
            <a:extLst>
              <a:ext uri="{FF2B5EF4-FFF2-40B4-BE49-F238E27FC236}">
                <a16:creationId xmlns:a16="http://schemas.microsoft.com/office/drawing/2014/main" id="{DC81CF92-B82C-CECE-4970-C0025804A4DE}"/>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92317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81E0F2DE-E002-9364-018A-74AF111BB7A3}"/>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FF2512F1-77DD-B157-F3DA-2637CF77BE5D}"/>
              </a:ext>
            </a:extLst>
          </p:cNvPr>
          <p:cNvSpPr>
            <a:spLocks noGrp="1" noChangeArrowheads="1"/>
          </p:cNvSpPr>
          <p:nvPr>
            <p:ph type="sldNum" sz="quarter" idx="11"/>
          </p:nvPr>
        </p:nvSpPr>
        <p:spPr>
          <a:ln/>
        </p:spPr>
        <p:txBody>
          <a:bodyPr/>
          <a:lstStyle>
            <a:lvl1pPr>
              <a:defRPr/>
            </a:lvl1pPr>
          </a:lstStyle>
          <a:p>
            <a:fld id="{0FDB69E0-4C49-4BF5-A26F-E33B09B8F76E}" type="slidenum">
              <a:rPr lang="en-US" altLang="en-US"/>
              <a:pPr/>
              <a:t>‹#›</a:t>
            </a:fld>
            <a:endParaRPr lang="en-US" altLang="en-US"/>
          </a:p>
        </p:txBody>
      </p:sp>
      <p:sp>
        <p:nvSpPr>
          <p:cNvPr id="6" name="Rectangle 4">
            <a:extLst>
              <a:ext uri="{FF2B5EF4-FFF2-40B4-BE49-F238E27FC236}">
                <a16:creationId xmlns:a16="http://schemas.microsoft.com/office/drawing/2014/main" id="{6780444A-D737-E376-61B1-C9717052A110}"/>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06193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529"/>
            <a:ext cx="40386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52529"/>
            <a:ext cx="40386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D2851862-86F3-F39C-F455-323B806F5AC8}"/>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a:extLst>
              <a:ext uri="{FF2B5EF4-FFF2-40B4-BE49-F238E27FC236}">
                <a16:creationId xmlns:a16="http://schemas.microsoft.com/office/drawing/2014/main" id="{2E2E61DE-2082-E25B-3CD1-2A8FAE9356F8}"/>
              </a:ext>
            </a:extLst>
          </p:cNvPr>
          <p:cNvSpPr>
            <a:spLocks noGrp="1" noChangeArrowheads="1"/>
          </p:cNvSpPr>
          <p:nvPr>
            <p:ph type="sldNum" sz="quarter" idx="11"/>
          </p:nvPr>
        </p:nvSpPr>
        <p:spPr>
          <a:ln/>
        </p:spPr>
        <p:txBody>
          <a:bodyPr/>
          <a:lstStyle>
            <a:lvl1pPr>
              <a:defRPr/>
            </a:lvl1pPr>
          </a:lstStyle>
          <a:p>
            <a:fld id="{335FCB5C-F5E6-4F8E-AE66-E5448BF1694A}" type="slidenum">
              <a:rPr lang="en-US" altLang="en-US"/>
              <a:pPr/>
              <a:t>‹#›</a:t>
            </a:fld>
            <a:endParaRPr lang="en-US" altLang="en-US"/>
          </a:p>
        </p:txBody>
      </p:sp>
      <p:sp>
        <p:nvSpPr>
          <p:cNvPr id="7" name="Rectangle 4">
            <a:extLst>
              <a:ext uri="{FF2B5EF4-FFF2-40B4-BE49-F238E27FC236}">
                <a16:creationId xmlns:a16="http://schemas.microsoft.com/office/drawing/2014/main" id="{AAD1A0AB-DE4F-C2FF-824E-D106FAC1BE6A}"/>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07866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4061066F-597F-863C-2B45-7903693C27CC}"/>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8" name="Rectangle 6">
            <a:extLst>
              <a:ext uri="{FF2B5EF4-FFF2-40B4-BE49-F238E27FC236}">
                <a16:creationId xmlns:a16="http://schemas.microsoft.com/office/drawing/2014/main" id="{E07F3DE5-E201-5C96-641D-590F904C5031}"/>
              </a:ext>
            </a:extLst>
          </p:cNvPr>
          <p:cNvSpPr>
            <a:spLocks noGrp="1" noChangeArrowheads="1"/>
          </p:cNvSpPr>
          <p:nvPr>
            <p:ph type="sldNum" sz="quarter" idx="11"/>
          </p:nvPr>
        </p:nvSpPr>
        <p:spPr>
          <a:ln/>
        </p:spPr>
        <p:txBody>
          <a:bodyPr/>
          <a:lstStyle>
            <a:lvl1pPr>
              <a:defRPr/>
            </a:lvl1pPr>
          </a:lstStyle>
          <a:p>
            <a:fld id="{4B82B491-A51A-4E31-AE7E-12486AE920D5}" type="slidenum">
              <a:rPr lang="en-US" altLang="en-US"/>
              <a:pPr/>
              <a:t>‹#›</a:t>
            </a:fld>
            <a:endParaRPr lang="en-US" altLang="en-US"/>
          </a:p>
        </p:txBody>
      </p:sp>
      <p:sp>
        <p:nvSpPr>
          <p:cNvPr id="9" name="Rectangle 4">
            <a:extLst>
              <a:ext uri="{FF2B5EF4-FFF2-40B4-BE49-F238E27FC236}">
                <a16:creationId xmlns:a16="http://schemas.microsoft.com/office/drawing/2014/main" id="{649C5E00-8EFB-F0E9-5B35-C1F0E93E3B88}"/>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09725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32A44A1E-6249-E939-DB39-9B8FA8F5CE82}"/>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4" name="Rectangle 6">
            <a:extLst>
              <a:ext uri="{FF2B5EF4-FFF2-40B4-BE49-F238E27FC236}">
                <a16:creationId xmlns:a16="http://schemas.microsoft.com/office/drawing/2014/main" id="{B04F6059-B6A6-5B1E-B8A6-4492ABFB13AC}"/>
              </a:ext>
            </a:extLst>
          </p:cNvPr>
          <p:cNvSpPr>
            <a:spLocks noGrp="1" noChangeArrowheads="1"/>
          </p:cNvSpPr>
          <p:nvPr>
            <p:ph type="sldNum" sz="quarter" idx="11"/>
          </p:nvPr>
        </p:nvSpPr>
        <p:spPr>
          <a:ln/>
        </p:spPr>
        <p:txBody>
          <a:bodyPr/>
          <a:lstStyle>
            <a:lvl1pPr>
              <a:defRPr/>
            </a:lvl1pPr>
          </a:lstStyle>
          <a:p>
            <a:fld id="{7209DBFA-A07B-426A-A184-B260244D81C7}" type="slidenum">
              <a:rPr lang="en-US" altLang="en-US"/>
              <a:pPr/>
              <a:t>‹#›</a:t>
            </a:fld>
            <a:endParaRPr lang="en-US" altLang="en-US"/>
          </a:p>
        </p:txBody>
      </p:sp>
      <p:sp>
        <p:nvSpPr>
          <p:cNvPr id="5" name="Rectangle 4">
            <a:extLst>
              <a:ext uri="{FF2B5EF4-FFF2-40B4-BE49-F238E27FC236}">
                <a16:creationId xmlns:a16="http://schemas.microsoft.com/office/drawing/2014/main" id="{B39B957A-03CC-8FD5-338A-34DA2BF05307}"/>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824510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CEEB6D1-E9A5-4DD6-A5AC-29FED0181B8B}"/>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3" name="Rectangle 6">
            <a:extLst>
              <a:ext uri="{FF2B5EF4-FFF2-40B4-BE49-F238E27FC236}">
                <a16:creationId xmlns:a16="http://schemas.microsoft.com/office/drawing/2014/main" id="{27F94788-9EC7-C5A3-B872-D4DDE7CCEB5F}"/>
              </a:ext>
            </a:extLst>
          </p:cNvPr>
          <p:cNvSpPr>
            <a:spLocks noGrp="1" noChangeArrowheads="1"/>
          </p:cNvSpPr>
          <p:nvPr>
            <p:ph type="sldNum" sz="quarter" idx="11"/>
          </p:nvPr>
        </p:nvSpPr>
        <p:spPr>
          <a:ln/>
        </p:spPr>
        <p:txBody>
          <a:bodyPr/>
          <a:lstStyle>
            <a:lvl1pPr>
              <a:defRPr/>
            </a:lvl1pPr>
          </a:lstStyle>
          <a:p>
            <a:fld id="{38B43D49-5688-4713-9243-01B0A2342973}" type="slidenum">
              <a:rPr lang="en-US" altLang="en-US"/>
              <a:pPr/>
              <a:t>‹#›</a:t>
            </a:fld>
            <a:endParaRPr lang="en-US" altLang="en-US"/>
          </a:p>
        </p:txBody>
      </p:sp>
      <p:sp>
        <p:nvSpPr>
          <p:cNvPr id="4" name="Rectangle 4">
            <a:extLst>
              <a:ext uri="{FF2B5EF4-FFF2-40B4-BE49-F238E27FC236}">
                <a16:creationId xmlns:a16="http://schemas.microsoft.com/office/drawing/2014/main" id="{08A7882D-5746-6F0B-50FA-C9BA5E0CD5E0}"/>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95600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1F4EAEBA-1A1B-843B-6820-ACDA1DFC1023}"/>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a:extLst>
              <a:ext uri="{FF2B5EF4-FFF2-40B4-BE49-F238E27FC236}">
                <a16:creationId xmlns:a16="http://schemas.microsoft.com/office/drawing/2014/main" id="{38AB9C76-8BF5-1DFF-2DE1-FEAF65EA0050}"/>
              </a:ext>
            </a:extLst>
          </p:cNvPr>
          <p:cNvSpPr>
            <a:spLocks noGrp="1" noChangeArrowheads="1"/>
          </p:cNvSpPr>
          <p:nvPr>
            <p:ph type="sldNum" sz="quarter" idx="11"/>
          </p:nvPr>
        </p:nvSpPr>
        <p:spPr>
          <a:ln/>
        </p:spPr>
        <p:txBody>
          <a:bodyPr/>
          <a:lstStyle>
            <a:lvl1pPr>
              <a:defRPr/>
            </a:lvl1pPr>
          </a:lstStyle>
          <a:p>
            <a:fld id="{0FA3BA4F-E851-4474-A34D-8E7DF448C531}" type="slidenum">
              <a:rPr lang="en-US" altLang="en-US"/>
              <a:pPr/>
              <a:t>‹#›</a:t>
            </a:fld>
            <a:endParaRPr lang="en-US" altLang="en-US"/>
          </a:p>
        </p:txBody>
      </p:sp>
      <p:sp>
        <p:nvSpPr>
          <p:cNvPr id="7" name="Rectangle 4">
            <a:extLst>
              <a:ext uri="{FF2B5EF4-FFF2-40B4-BE49-F238E27FC236}">
                <a16:creationId xmlns:a16="http://schemas.microsoft.com/office/drawing/2014/main" id="{D0B6F89D-F808-567F-7119-F6BC3090236A}"/>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124105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68C013F2-D7FD-AC22-9C69-02E02CEE3E32}"/>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a:extLst>
              <a:ext uri="{FF2B5EF4-FFF2-40B4-BE49-F238E27FC236}">
                <a16:creationId xmlns:a16="http://schemas.microsoft.com/office/drawing/2014/main" id="{7E1D5D65-155E-9D5D-87B5-5DEFCC677835}"/>
              </a:ext>
            </a:extLst>
          </p:cNvPr>
          <p:cNvSpPr>
            <a:spLocks noGrp="1" noChangeArrowheads="1"/>
          </p:cNvSpPr>
          <p:nvPr>
            <p:ph type="sldNum" sz="quarter" idx="11"/>
          </p:nvPr>
        </p:nvSpPr>
        <p:spPr>
          <a:ln/>
        </p:spPr>
        <p:txBody>
          <a:bodyPr/>
          <a:lstStyle>
            <a:lvl1pPr>
              <a:defRPr/>
            </a:lvl1pPr>
          </a:lstStyle>
          <a:p>
            <a:fld id="{75EF8630-D6CA-4288-8300-F9343C652CC8}" type="slidenum">
              <a:rPr lang="en-US" altLang="en-US"/>
              <a:pPr/>
              <a:t>‹#›</a:t>
            </a:fld>
            <a:endParaRPr lang="en-US" altLang="en-US"/>
          </a:p>
        </p:txBody>
      </p:sp>
      <p:sp>
        <p:nvSpPr>
          <p:cNvPr id="7" name="Rectangle 4">
            <a:extLst>
              <a:ext uri="{FF2B5EF4-FFF2-40B4-BE49-F238E27FC236}">
                <a16:creationId xmlns:a16="http://schemas.microsoft.com/office/drawing/2014/main" id="{E1B4787B-4DD2-8F5A-EE5E-06ED7425D468}"/>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01696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a:extLst>
              <a:ext uri="{FF2B5EF4-FFF2-40B4-BE49-F238E27FC236}">
                <a16:creationId xmlns:a16="http://schemas.microsoft.com/office/drawing/2014/main" id="{1ECE10DB-F8C8-42F0-A80A-1463FCB222CD}"/>
              </a:ext>
            </a:extLst>
          </p:cNvPr>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027" name="Rectangle 3">
            <a:extLst>
              <a:ext uri="{FF2B5EF4-FFF2-40B4-BE49-F238E27FC236}">
                <a16:creationId xmlns:a16="http://schemas.microsoft.com/office/drawing/2014/main" id="{88C23539-1E4E-90D9-52C2-B1FCF6C5C1CF}"/>
              </a:ext>
            </a:extLst>
          </p:cNvPr>
          <p:cNvSpPr>
            <a:spLocks noGrp="1" noChangeArrowheads="1"/>
          </p:cNvSpPr>
          <p:nvPr>
            <p:ph type="body" idx="1"/>
          </p:nvPr>
        </p:nvSpPr>
        <p:spPr bwMode="auto">
          <a:xfrm>
            <a:off x="457200" y="11525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9D0EA15F-2AF8-BD09-F577-07A1AC320436}"/>
              </a:ext>
            </a:extLst>
          </p:cNvPr>
          <p:cNvSpPr>
            <a:spLocks noGrp="1" noChangeArrowheads="1"/>
          </p:cNvSpPr>
          <p:nvPr>
            <p:ph type="ftr" sz="quarter" idx="3"/>
          </p:nvPr>
        </p:nvSpPr>
        <p:spPr bwMode="auto">
          <a:xfrm>
            <a:off x="5867400" y="64611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1">
                <a:latin typeface="+mj-lt"/>
              </a:defRPr>
            </a:lvl1pPr>
          </a:lstStyle>
          <a:p>
            <a:pPr>
              <a:defRPr/>
            </a:pPr>
            <a:r>
              <a:rPr lang="en-US"/>
              <a:t>Company Logo</a:t>
            </a:r>
          </a:p>
        </p:txBody>
      </p:sp>
      <p:sp>
        <p:nvSpPr>
          <p:cNvPr id="1030" name="Rectangle 6">
            <a:extLst>
              <a:ext uri="{FF2B5EF4-FFF2-40B4-BE49-F238E27FC236}">
                <a16:creationId xmlns:a16="http://schemas.microsoft.com/office/drawing/2014/main" id="{9D2FC780-0832-E3A3-F06D-0C2070FD47DC}"/>
              </a:ext>
            </a:extLst>
          </p:cNvPr>
          <p:cNvSpPr>
            <a:spLocks noGrp="1" noChangeArrowheads="1"/>
          </p:cNvSpPr>
          <p:nvPr>
            <p:ph type="sldNum" sz="quarter" idx="4"/>
          </p:nvPr>
        </p:nvSpPr>
        <p:spPr bwMode="auto">
          <a:xfrm>
            <a:off x="3505200" y="64611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atin typeface="Verdana" panose="020B0604030504040204" pitchFamily="34" charset="0"/>
              </a:defRPr>
            </a:lvl1pPr>
          </a:lstStyle>
          <a:p>
            <a:fld id="{8715DD3E-4C0B-4895-A1F2-EC8356ADA98C}" type="slidenum">
              <a:rPr lang="en-US" altLang="en-US"/>
              <a:pPr/>
              <a:t>‹#›</a:t>
            </a:fld>
            <a:endParaRPr lang="en-US" altLang="en-US"/>
          </a:p>
        </p:txBody>
      </p:sp>
      <p:sp>
        <p:nvSpPr>
          <p:cNvPr id="2" name="Rectangle 2">
            <a:extLst>
              <a:ext uri="{FF2B5EF4-FFF2-40B4-BE49-F238E27FC236}">
                <a16:creationId xmlns:a16="http://schemas.microsoft.com/office/drawing/2014/main" id="{B18D2161-4DB2-C7EB-1D96-C8C00870A062}"/>
              </a:ext>
            </a:extLst>
          </p:cNvPr>
          <p:cNvSpPr>
            <a:spLocks noGrp="1" noChangeArrowheads="1"/>
          </p:cNvSpPr>
          <p:nvPr>
            <p:ph type="title"/>
          </p:nvPr>
        </p:nvSpPr>
        <p:spPr bwMode="white">
          <a:xfrm>
            <a:off x="304800" y="152400"/>
            <a:ext cx="8458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Text Box 16">
            <a:extLst>
              <a:ext uri="{FF2B5EF4-FFF2-40B4-BE49-F238E27FC236}">
                <a16:creationId xmlns:a16="http://schemas.microsoft.com/office/drawing/2014/main" id="{F4825C3D-8CF6-7F9A-7B8B-5B1A06D5CED6}"/>
              </a:ext>
            </a:extLst>
          </p:cNvPr>
          <p:cNvSpPr txBox="1">
            <a:spLocks noChangeArrowheads="1"/>
          </p:cNvSpPr>
          <p:nvPr/>
        </p:nvSpPr>
        <p:spPr bwMode="gray">
          <a:xfrm>
            <a:off x="0" y="838200"/>
            <a:ext cx="9144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endParaRPr lang="en-US" sz="1000" b="1">
              <a:solidFill>
                <a:schemeClr val="bg1"/>
              </a:solidFill>
              <a:latin typeface="Verdana" panose="020B0604030504040204" pitchFamily="34" charset="0"/>
            </a:endParaRPr>
          </a:p>
        </p:txBody>
      </p:sp>
      <p:sp>
        <p:nvSpPr>
          <p:cNvPr id="1028" name="Rectangle 4">
            <a:extLst>
              <a:ext uri="{FF2B5EF4-FFF2-40B4-BE49-F238E27FC236}">
                <a16:creationId xmlns:a16="http://schemas.microsoft.com/office/drawing/2014/main" id="{F198241E-0842-7FB5-0DDB-8DA55B70396D}"/>
              </a:ext>
            </a:extLst>
          </p:cNvPr>
          <p:cNvSpPr>
            <a:spLocks noGrp="1" noChangeArrowheads="1"/>
          </p:cNvSpPr>
          <p:nvPr>
            <p:ph type="dt" sz="half" idx="2"/>
          </p:nvPr>
        </p:nvSpPr>
        <p:spPr bwMode="gray">
          <a:xfrm>
            <a:off x="14288" y="838200"/>
            <a:ext cx="845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chemeClr val="bg1"/>
                </a:solidFill>
                <a:latin typeface="+mj-lt"/>
              </a:defRPr>
            </a:lvl1pPr>
          </a:lstStyle>
          <a:p>
            <a:pPr>
              <a:defRPr/>
            </a:pPr>
            <a:r>
              <a:rPr lang="en-US"/>
              <a:t>www.themegallery.com</a:t>
            </a:r>
          </a:p>
        </p:txBody>
      </p:sp>
    </p:spTree>
  </p:cSld>
  <p:clrMap bg1="lt1" tx1="dk1" bg2="lt2" tx2="dk2" accent1="accent1" accent2="accent2" accent3="accent3" accent4="accent4" accent5="accent5" accent6="accent6" hlink="hlink" folHlink="folHlink"/>
  <p:sldLayoutIdLst>
    <p:sldLayoutId id="2147483920"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hf sldNum="0" hdr="0"/>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anose="020B0604030504040204" pitchFamily="34" charset="0"/>
        </a:defRPr>
      </a:lvl2pPr>
      <a:lvl3pPr algn="ctr" rtl="0" eaLnBrk="0" fontAlgn="base" hangingPunct="0">
        <a:spcBef>
          <a:spcPct val="0"/>
        </a:spcBef>
        <a:spcAft>
          <a:spcPct val="0"/>
        </a:spcAft>
        <a:defRPr sz="3200" b="1">
          <a:solidFill>
            <a:schemeClr val="bg1"/>
          </a:solidFill>
          <a:latin typeface="Verdana" panose="020B0604030504040204" pitchFamily="34" charset="0"/>
        </a:defRPr>
      </a:lvl3pPr>
      <a:lvl4pPr algn="ctr" rtl="0" eaLnBrk="0" fontAlgn="base" hangingPunct="0">
        <a:spcBef>
          <a:spcPct val="0"/>
        </a:spcBef>
        <a:spcAft>
          <a:spcPct val="0"/>
        </a:spcAft>
        <a:defRPr sz="3200" b="1">
          <a:solidFill>
            <a:schemeClr val="bg1"/>
          </a:solidFill>
          <a:latin typeface="Verdana" panose="020B0604030504040204" pitchFamily="34" charset="0"/>
        </a:defRPr>
      </a:lvl4pPr>
      <a:lvl5pPr algn="ctr" rtl="0" eaLnBrk="0" fontAlgn="base" hangingPunct="0">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ED78683-5CE1-294D-262D-A19C53D92E00}"/>
              </a:ext>
            </a:extLst>
          </p:cNvPr>
          <p:cNvSpPr>
            <a:spLocks noGrp="1" noChangeArrowheads="1"/>
          </p:cNvSpPr>
          <p:nvPr>
            <p:ph type="ctrTitle"/>
          </p:nvPr>
        </p:nvSpPr>
        <p:spPr>
          <a:xfrm>
            <a:off x="-31750" y="4648200"/>
            <a:ext cx="9175750" cy="1012825"/>
          </a:xfrm>
        </p:spPr>
        <p:txBody>
          <a:bodyPr/>
          <a:lstStyle/>
          <a:p>
            <a:pPr eaLnBrk="1" hangingPunct="1">
              <a:defRPr/>
            </a:pPr>
            <a:r>
              <a:rPr lang="en-US" sz="3200"/>
              <a:t>SỬ DỤNG BÙN ĐỎ ĐỂ LƯU TRỮ KHÍ NHÀ KÍNH</a:t>
            </a:r>
            <a:endParaRPr lang="en-US" sz="3200" dirty="0"/>
          </a:p>
        </p:txBody>
      </p:sp>
      <p:sp>
        <p:nvSpPr>
          <p:cNvPr id="4099" name="Rectangle 3">
            <a:extLst>
              <a:ext uri="{FF2B5EF4-FFF2-40B4-BE49-F238E27FC236}">
                <a16:creationId xmlns:a16="http://schemas.microsoft.com/office/drawing/2014/main" id="{4F39CC04-F582-536C-9D91-D87DA04992C0}"/>
              </a:ext>
            </a:extLst>
          </p:cNvPr>
          <p:cNvSpPr>
            <a:spLocks noGrp="1" noChangeArrowheads="1"/>
          </p:cNvSpPr>
          <p:nvPr>
            <p:ph type="subTitle" idx="1"/>
          </p:nvPr>
        </p:nvSpPr>
        <p:spPr/>
        <p:txBody>
          <a:bodyPr/>
          <a:lstStyle/>
          <a:p>
            <a:pPr eaLnBrk="1" hangingPunct="1"/>
            <a:r>
              <a:rPr lang="en-US" altLang="en-US"/>
              <a:t>PGS. TS Phạm Văn Luận</a:t>
            </a:r>
          </a:p>
        </p:txBody>
      </p:sp>
      <p:pic>
        <p:nvPicPr>
          <p:cNvPr id="4100" name="Picture 5">
            <a:extLst>
              <a:ext uri="{FF2B5EF4-FFF2-40B4-BE49-F238E27FC236}">
                <a16:creationId xmlns:a16="http://schemas.microsoft.com/office/drawing/2014/main" id="{1DA0EAC3-5FBC-D4BF-8658-D3EB4BDAF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57150"/>
            <a:ext cx="140335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0E1B4-58DF-ACE9-3F92-47F03D6E88E8}"/>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F7A5DC2B-2004-A15F-BB38-E2A40475B077}"/>
              </a:ext>
            </a:extLst>
          </p:cNvPr>
          <p:cNvSpPr>
            <a:spLocks noGrp="1" noChangeArrowheads="1"/>
          </p:cNvSpPr>
          <p:nvPr>
            <p:ph type="title"/>
          </p:nvPr>
        </p:nvSpPr>
        <p:spPr>
          <a:xfrm>
            <a:off x="206152" y="116632"/>
            <a:ext cx="8731696" cy="563563"/>
          </a:xfrm>
        </p:spPr>
        <p:txBody>
          <a:bodyPr vert="horz" wrap="square" lIns="91440" tIns="45720" rIns="91440" bIns="45720" numCol="1" anchor="ctr" anchorCtr="0" compatLnSpc="1">
            <a:prstTxWarp prst="textNoShape">
              <a:avLst/>
            </a:prstTxWarp>
            <a:normAutofit fontScale="90000"/>
          </a:bodyPr>
          <a:lstStyle/>
          <a:p>
            <a:pPr lvl="1">
              <a:lnSpc>
                <a:spcPct val="90000"/>
              </a:lnSpc>
            </a:pPr>
            <a:r>
              <a:rPr lang="en-US" b="1" kern="1200">
                <a:latin typeface="+mj-lt"/>
                <a:ea typeface="+mj-ea"/>
                <a:cs typeface="+mj-cs"/>
              </a:rPr>
              <a:t>Sử dụng bùn đỏ để lưu trữ khí</a:t>
            </a:r>
            <a:r>
              <a:rPr lang="en-US" kern="1200"/>
              <a:t> SO</a:t>
            </a:r>
            <a:r>
              <a:rPr lang="en-US" kern="1200" baseline="-25000"/>
              <a:t>2 </a:t>
            </a:r>
            <a:r>
              <a:rPr lang="en-US" kern="1200"/>
              <a:t>và</a:t>
            </a:r>
            <a:r>
              <a:rPr lang="en-US" b="1" kern="1200">
                <a:latin typeface="+mj-lt"/>
                <a:ea typeface="+mj-ea"/>
                <a:cs typeface="+mj-cs"/>
              </a:rPr>
              <a:t> NO</a:t>
            </a:r>
            <a:r>
              <a:rPr lang="en-US" kern="1200" baseline="-25000">
                <a:latin typeface="+mj-lt"/>
                <a:ea typeface="+mj-ea"/>
                <a:cs typeface="+mj-cs"/>
              </a:rPr>
              <a:t>x</a:t>
            </a:r>
            <a:endParaRPr lang="en-US" b="1" kern="1200">
              <a:latin typeface="+mj-lt"/>
              <a:ea typeface="+mj-ea"/>
              <a:cs typeface="+mj-cs"/>
            </a:endParaRPr>
          </a:p>
        </p:txBody>
      </p:sp>
      <p:graphicFrame>
        <p:nvGraphicFramePr>
          <p:cNvPr id="6" name="Table 5">
            <a:extLst>
              <a:ext uri="{FF2B5EF4-FFF2-40B4-BE49-F238E27FC236}">
                <a16:creationId xmlns:a16="http://schemas.microsoft.com/office/drawing/2014/main" id="{D7193F1B-C204-0F42-B116-96F56B03ACF4}"/>
              </a:ext>
            </a:extLst>
          </p:cNvPr>
          <p:cNvGraphicFramePr>
            <a:graphicFrameLocks noGrp="1"/>
          </p:cNvGraphicFramePr>
          <p:nvPr>
            <p:extLst>
              <p:ext uri="{D42A27DB-BD31-4B8C-83A1-F6EECF244321}">
                <p14:modId xmlns:p14="http://schemas.microsoft.com/office/powerpoint/2010/main" val="1370600072"/>
              </p:ext>
            </p:extLst>
          </p:nvPr>
        </p:nvGraphicFramePr>
        <p:xfrm>
          <a:off x="323528" y="1152525"/>
          <a:ext cx="8731697" cy="5522734"/>
        </p:xfrm>
        <a:graphic>
          <a:graphicData uri="http://schemas.openxmlformats.org/drawingml/2006/table">
            <a:tbl>
              <a:tblPr firstRow="1" firstCol="1" bandRow="1">
                <a:tableStyleId>{5C22544A-7EE6-4342-B048-85BDC9FD1C3A}</a:tableStyleId>
              </a:tblPr>
              <a:tblGrid>
                <a:gridCol w="889566">
                  <a:extLst>
                    <a:ext uri="{9D8B030D-6E8A-4147-A177-3AD203B41FA5}">
                      <a16:colId xmlns:a16="http://schemas.microsoft.com/office/drawing/2014/main" val="2025054734"/>
                    </a:ext>
                  </a:extLst>
                </a:gridCol>
                <a:gridCol w="962612">
                  <a:extLst>
                    <a:ext uri="{9D8B030D-6E8A-4147-A177-3AD203B41FA5}">
                      <a16:colId xmlns:a16="http://schemas.microsoft.com/office/drawing/2014/main" val="2765556895"/>
                    </a:ext>
                  </a:extLst>
                </a:gridCol>
                <a:gridCol w="1027546">
                  <a:extLst>
                    <a:ext uri="{9D8B030D-6E8A-4147-A177-3AD203B41FA5}">
                      <a16:colId xmlns:a16="http://schemas.microsoft.com/office/drawing/2014/main" val="1212059825"/>
                    </a:ext>
                  </a:extLst>
                </a:gridCol>
                <a:gridCol w="968143">
                  <a:extLst>
                    <a:ext uri="{9D8B030D-6E8A-4147-A177-3AD203B41FA5}">
                      <a16:colId xmlns:a16="http://schemas.microsoft.com/office/drawing/2014/main" val="482402755"/>
                    </a:ext>
                  </a:extLst>
                </a:gridCol>
                <a:gridCol w="1405951">
                  <a:extLst>
                    <a:ext uri="{9D8B030D-6E8A-4147-A177-3AD203B41FA5}">
                      <a16:colId xmlns:a16="http://schemas.microsoft.com/office/drawing/2014/main" val="3549927872"/>
                    </a:ext>
                  </a:extLst>
                </a:gridCol>
                <a:gridCol w="2194666">
                  <a:extLst>
                    <a:ext uri="{9D8B030D-6E8A-4147-A177-3AD203B41FA5}">
                      <a16:colId xmlns:a16="http://schemas.microsoft.com/office/drawing/2014/main" val="2384200188"/>
                    </a:ext>
                  </a:extLst>
                </a:gridCol>
                <a:gridCol w="1283213">
                  <a:extLst>
                    <a:ext uri="{9D8B030D-6E8A-4147-A177-3AD203B41FA5}">
                      <a16:colId xmlns:a16="http://schemas.microsoft.com/office/drawing/2014/main" val="3206421741"/>
                    </a:ext>
                  </a:extLst>
                </a:gridCol>
              </a:tblGrid>
              <a:tr h="295911">
                <a:tc>
                  <a:txBody>
                    <a:bodyPr/>
                    <a:lstStyle/>
                    <a:p>
                      <a:pPr algn="ctr">
                        <a:lnSpc>
                          <a:spcPct val="107000"/>
                        </a:lnSpc>
                        <a:spcAft>
                          <a:spcPts val="800"/>
                        </a:spcAft>
                        <a:buNone/>
                      </a:pPr>
                      <a:r>
                        <a:rPr lang="en-US" sz="1200" kern="0">
                          <a:effectLst/>
                          <a:latin typeface="Arial "/>
                        </a:rPr>
                        <a:t>Kỹ thuật</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Tác nhân</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Khí cần loại bỏ</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Hiệu suất, %</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Sản phẩm phụ</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Ưu điểm</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Nhược điểm</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extLst>
                  <a:ext uri="{0D108BD9-81ED-4DB2-BD59-A6C34878D82A}">
                    <a16:rowId xmlns:a16="http://schemas.microsoft.com/office/drawing/2014/main" val="1315714364"/>
                  </a:ext>
                </a:extLst>
              </a:tr>
              <a:tr h="474280">
                <a:tc rowSpan="2">
                  <a:txBody>
                    <a:bodyPr/>
                    <a:lstStyle/>
                    <a:p>
                      <a:pPr algn="just">
                        <a:lnSpc>
                          <a:spcPct val="107000"/>
                        </a:lnSpc>
                        <a:spcAft>
                          <a:spcPts val="800"/>
                        </a:spcAft>
                        <a:buNone/>
                      </a:pPr>
                      <a:r>
                        <a:rPr lang="en-US" sz="1200" kern="0">
                          <a:effectLst/>
                          <a:latin typeface="Arial "/>
                        </a:rPr>
                        <a:t>Khử lưu huỳnh khô</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Đá vôi</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SO</a:t>
                      </a:r>
                      <a:r>
                        <a:rPr lang="en-US" sz="1200" kern="0" baseline="-25000">
                          <a:effectLst/>
                          <a:latin typeface="Arial "/>
                        </a:rPr>
                        <a:t>2</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85</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CaSO</a:t>
                      </a:r>
                      <a:r>
                        <a:rPr lang="en-US" sz="1200" kern="0" baseline="-25000">
                          <a:effectLst/>
                          <a:latin typeface="Arial "/>
                        </a:rPr>
                        <a:t>4</a:t>
                      </a:r>
                      <a:r>
                        <a:rPr lang="en-US" sz="1200" kern="0">
                          <a:effectLst/>
                          <a:latin typeface="Arial "/>
                        </a:rPr>
                        <a:t>, CaSO</a:t>
                      </a:r>
                      <a:r>
                        <a:rPr lang="en-US" sz="1200" kern="0" baseline="-25000">
                          <a:effectLst/>
                          <a:latin typeface="Arial "/>
                        </a:rPr>
                        <a:t>3</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Không có nước thải, tiêu thụ năng lượng thấp</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Hiệu quả kém</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extLst>
                  <a:ext uri="{0D108BD9-81ED-4DB2-BD59-A6C34878D82A}">
                    <a16:rowId xmlns:a16="http://schemas.microsoft.com/office/drawing/2014/main" val="3801630452"/>
                  </a:ext>
                </a:extLst>
              </a:tr>
              <a:tr h="474280">
                <a:tc vMerge="1">
                  <a:txBody>
                    <a:bodyPr/>
                    <a:lstStyle/>
                    <a:p>
                      <a:endParaRPr lang="en-US"/>
                    </a:p>
                  </a:txBody>
                  <a:tcPr/>
                </a:tc>
                <a:tc>
                  <a:txBody>
                    <a:bodyPr/>
                    <a:lstStyle/>
                    <a:p>
                      <a:pPr algn="ctr">
                        <a:lnSpc>
                          <a:spcPct val="107000"/>
                        </a:lnSpc>
                        <a:spcAft>
                          <a:spcPts val="800"/>
                        </a:spcAft>
                        <a:buNone/>
                      </a:pPr>
                      <a:r>
                        <a:rPr lang="en-US" sz="1200" kern="0">
                          <a:effectLst/>
                          <a:latin typeface="Arial "/>
                        </a:rPr>
                        <a:t>Bùn đỏ, CuO</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SO</a:t>
                      </a:r>
                      <a:r>
                        <a:rPr lang="en-US" sz="1200" kern="0" baseline="-25000">
                          <a:effectLst/>
                          <a:latin typeface="Arial "/>
                        </a:rPr>
                        <a:t>2</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80</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Na</a:t>
                      </a:r>
                      <a:r>
                        <a:rPr lang="en-US" sz="1200" kern="0" baseline="-25000">
                          <a:effectLst/>
                          <a:latin typeface="Arial "/>
                        </a:rPr>
                        <a:t>2</a:t>
                      </a:r>
                      <a:r>
                        <a:rPr lang="en-US" sz="1200" kern="0">
                          <a:effectLst/>
                          <a:latin typeface="Arial "/>
                        </a:rPr>
                        <a:t>SO</a:t>
                      </a:r>
                      <a:r>
                        <a:rPr lang="en-US" sz="1200" kern="0" baseline="-25000">
                          <a:effectLst/>
                          <a:latin typeface="Arial "/>
                        </a:rPr>
                        <a:t>3</a:t>
                      </a:r>
                      <a:r>
                        <a:rPr lang="en-US" sz="1200" kern="0">
                          <a:effectLst/>
                          <a:latin typeface="Arial "/>
                        </a:rPr>
                        <a:t>, CaSO</a:t>
                      </a:r>
                      <a:r>
                        <a:rPr lang="en-US" sz="1200" kern="0" baseline="-25000">
                          <a:effectLst/>
                          <a:latin typeface="Arial "/>
                        </a:rPr>
                        <a:t>4</a:t>
                      </a:r>
                      <a:r>
                        <a:rPr lang="en-US" sz="1200" kern="0">
                          <a:effectLst/>
                          <a:latin typeface="Arial "/>
                        </a:rPr>
                        <a:t>, CuSO</a:t>
                      </a:r>
                      <a:r>
                        <a:rPr lang="en-US" sz="1200" kern="0" baseline="-25000">
                          <a:effectLst/>
                          <a:latin typeface="Arial "/>
                        </a:rPr>
                        <a:t>3</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Không có nước thải, tiêu thụ năng lượng thấp, giá rẻ</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Hiệu quả kém</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extLst>
                  <a:ext uri="{0D108BD9-81ED-4DB2-BD59-A6C34878D82A}">
                    <a16:rowId xmlns:a16="http://schemas.microsoft.com/office/drawing/2014/main" val="2282066581"/>
                  </a:ext>
                </a:extLst>
              </a:tr>
              <a:tr h="353645">
                <a:tc rowSpan="2">
                  <a:txBody>
                    <a:bodyPr/>
                    <a:lstStyle/>
                    <a:p>
                      <a:pPr algn="just">
                        <a:lnSpc>
                          <a:spcPct val="107000"/>
                        </a:lnSpc>
                        <a:spcAft>
                          <a:spcPts val="800"/>
                        </a:spcAft>
                        <a:buNone/>
                      </a:pPr>
                      <a:r>
                        <a:rPr lang="en-US" sz="1200" kern="0">
                          <a:effectLst/>
                          <a:latin typeface="Arial "/>
                        </a:rPr>
                        <a:t>Khử lưu huỳnh ướt</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Đá vôi</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SO</a:t>
                      </a:r>
                      <a:r>
                        <a:rPr lang="en-US" sz="1200" kern="0" baseline="-25000">
                          <a:effectLst/>
                          <a:latin typeface="Arial "/>
                        </a:rPr>
                        <a:t>2</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&gt; 95</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Thạch cao</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Phản ứng nhanh, hiệu quả cao</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Xử lý nước thải có tính ăn mòn</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extLst>
                  <a:ext uri="{0D108BD9-81ED-4DB2-BD59-A6C34878D82A}">
                    <a16:rowId xmlns:a16="http://schemas.microsoft.com/office/drawing/2014/main" val="1162062449"/>
                  </a:ext>
                </a:extLst>
              </a:tr>
              <a:tr h="474280">
                <a:tc vMerge="1">
                  <a:txBody>
                    <a:bodyPr/>
                    <a:lstStyle/>
                    <a:p>
                      <a:endParaRPr lang="en-US"/>
                    </a:p>
                  </a:txBody>
                  <a:tcPr/>
                </a:tc>
                <a:tc>
                  <a:txBody>
                    <a:bodyPr/>
                    <a:lstStyle/>
                    <a:p>
                      <a:pPr algn="ctr">
                        <a:lnSpc>
                          <a:spcPct val="107000"/>
                        </a:lnSpc>
                        <a:spcAft>
                          <a:spcPts val="800"/>
                        </a:spcAft>
                        <a:buNone/>
                      </a:pPr>
                      <a:r>
                        <a:rPr lang="en-US" sz="1200" kern="0">
                          <a:effectLst/>
                          <a:latin typeface="Arial "/>
                        </a:rPr>
                        <a:t>Bùn đỏ</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SO</a:t>
                      </a:r>
                      <a:r>
                        <a:rPr lang="en-US" sz="1200" kern="0" baseline="-25000">
                          <a:effectLst/>
                          <a:latin typeface="Arial "/>
                        </a:rPr>
                        <a:t>2</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&gt; 95</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CaSO</a:t>
                      </a:r>
                      <a:r>
                        <a:rPr lang="en-US" sz="1200" kern="0" baseline="-25000">
                          <a:effectLst/>
                          <a:latin typeface="Arial "/>
                        </a:rPr>
                        <a:t>4</a:t>
                      </a:r>
                      <a:r>
                        <a:rPr lang="en-US" sz="1200" kern="0">
                          <a:effectLst/>
                          <a:latin typeface="Arial "/>
                        </a:rPr>
                        <a:t>, FeSO</a:t>
                      </a:r>
                      <a:r>
                        <a:rPr lang="en-US" sz="1200" kern="0" baseline="-25000">
                          <a:effectLst/>
                          <a:latin typeface="Arial "/>
                        </a:rPr>
                        <a:t>4</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Phản ứng nhanh, hiệu quả cao, nhiều sản phẩm phụ</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Xử lý nước thải có tính ăn mòn</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extLst>
                  <a:ext uri="{0D108BD9-81ED-4DB2-BD59-A6C34878D82A}">
                    <a16:rowId xmlns:a16="http://schemas.microsoft.com/office/drawing/2014/main" val="112302388"/>
                  </a:ext>
                </a:extLst>
              </a:tr>
              <a:tr h="267729">
                <a:tc rowSpan="2">
                  <a:txBody>
                    <a:bodyPr/>
                    <a:lstStyle/>
                    <a:p>
                      <a:pPr algn="just">
                        <a:lnSpc>
                          <a:spcPct val="107000"/>
                        </a:lnSpc>
                        <a:spcAft>
                          <a:spcPts val="800"/>
                        </a:spcAft>
                        <a:buNone/>
                      </a:pPr>
                      <a:r>
                        <a:rPr lang="en-US" sz="1200" kern="0">
                          <a:effectLst/>
                          <a:latin typeface="Arial "/>
                        </a:rPr>
                        <a:t>Khử nitơ khô</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NH</a:t>
                      </a:r>
                      <a:r>
                        <a:rPr lang="en-US" sz="1200" kern="0" baseline="-25000">
                          <a:effectLst/>
                          <a:latin typeface="Arial "/>
                        </a:rPr>
                        <a:t>3</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NO</a:t>
                      </a:r>
                      <a:r>
                        <a:rPr lang="en-US" sz="1200" kern="0" baseline="-25000">
                          <a:effectLst/>
                          <a:latin typeface="Arial "/>
                        </a:rPr>
                        <a:t>X</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90</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Hiệu quả cao</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Đầu tư lớn</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extLst>
                  <a:ext uri="{0D108BD9-81ED-4DB2-BD59-A6C34878D82A}">
                    <a16:rowId xmlns:a16="http://schemas.microsoft.com/office/drawing/2014/main" val="1509826033"/>
                  </a:ext>
                </a:extLst>
              </a:tr>
              <a:tr h="353645">
                <a:tc vMerge="1">
                  <a:txBody>
                    <a:bodyPr/>
                    <a:lstStyle/>
                    <a:p>
                      <a:endParaRPr lang="en-US"/>
                    </a:p>
                  </a:txBody>
                  <a:tcPr/>
                </a:tc>
                <a:tc>
                  <a:txBody>
                    <a:bodyPr/>
                    <a:lstStyle/>
                    <a:p>
                      <a:pPr algn="ctr">
                        <a:lnSpc>
                          <a:spcPct val="107000"/>
                        </a:lnSpc>
                        <a:spcAft>
                          <a:spcPts val="800"/>
                        </a:spcAft>
                        <a:buNone/>
                      </a:pPr>
                      <a:r>
                        <a:rPr lang="en-US" sz="1200" kern="0">
                          <a:effectLst/>
                          <a:latin typeface="Arial "/>
                        </a:rPr>
                        <a:t>NH</a:t>
                      </a:r>
                      <a:r>
                        <a:rPr lang="en-US" sz="1200" kern="0" baseline="-25000">
                          <a:effectLst/>
                          <a:latin typeface="Arial "/>
                        </a:rPr>
                        <a:t>3</a:t>
                      </a:r>
                      <a:r>
                        <a:rPr lang="en-US" sz="1200" kern="0">
                          <a:effectLst/>
                          <a:latin typeface="Arial "/>
                        </a:rPr>
                        <a:t>, Bùn đỏ</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NO</a:t>
                      </a:r>
                      <a:r>
                        <a:rPr lang="en-US" sz="1200" kern="0" baseline="-25000">
                          <a:effectLst/>
                          <a:latin typeface="Arial "/>
                        </a:rPr>
                        <a:t>X</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90</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Hiệu quả cao</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Cần tiền xử lý bùn đỏ</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extLst>
                  <a:ext uri="{0D108BD9-81ED-4DB2-BD59-A6C34878D82A}">
                    <a16:rowId xmlns:a16="http://schemas.microsoft.com/office/drawing/2014/main" val="252312287"/>
                  </a:ext>
                </a:extLst>
              </a:tr>
              <a:tr h="353645">
                <a:tc rowSpan="2">
                  <a:txBody>
                    <a:bodyPr/>
                    <a:lstStyle/>
                    <a:p>
                      <a:pPr algn="just">
                        <a:lnSpc>
                          <a:spcPct val="107000"/>
                        </a:lnSpc>
                        <a:spcAft>
                          <a:spcPts val="800"/>
                        </a:spcAft>
                        <a:buNone/>
                      </a:pPr>
                      <a:r>
                        <a:rPr lang="en-US" sz="1200" kern="0">
                          <a:effectLst/>
                          <a:latin typeface="Arial "/>
                        </a:rPr>
                        <a:t>Khử nitơ ướt</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O</a:t>
                      </a:r>
                      <a:r>
                        <a:rPr lang="en-US" sz="1200" kern="0" baseline="-25000">
                          <a:effectLst/>
                          <a:latin typeface="Arial "/>
                        </a:rPr>
                        <a:t>3</a:t>
                      </a:r>
                      <a:r>
                        <a:rPr lang="en-US" sz="1200" kern="0">
                          <a:effectLst/>
                          <a:latin typeface="Arial "/>
                        </a:rPr>
                        <a:t>, NaOH</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NO</a:t>
                      </a:r>
                      <a:r>
                        <a:rPr lang="en-US" sz="1200" kern="0" baseline="-25000">
                          <a:effectLst/>
                          <a:latin typeface="Arial "/>
                        </a:rPr>
                        <a:t>X</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98</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NaNO</a:t>
                      </a:r>
                      <a:r>
                        <a:rPr lang="en-US" sz="1200" kern="0" baseline="-25000">
                          <a:effectLst/>
                          <a:latin typeface="Arial "/>
                        </a:rPr>
                        <a:t>2</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Vận hành đơn giản, hiệu quả cao</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Đắt tiền</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extLst>
                  <a:ext uri="{0D108BD9-81ED-4DB2-BD59-A6C34878D82A}">
                    <a16:rowId xmlns:a16="http://schemas.microsoft.com/office/drawing/2014/main" val="310952571"/>
                  </a:ext>
                </a:extLst>
              </a:tr>
              <a:tr h="303739">
                <a:tc vMerge="1">
                  <a:txBody>
                    <a:bodyPr/>
                    <a:lstStyle/>
                    <a:p>
                      <a:endParaRPr lang="en-US"/>
                    </a:p>
                  </a:txBody>
                  <a:tcPr/>
                </a:tc>
                <a:tc>
                  <a:txBody>
                    <a:bodyPr/>
                    <a:lstStyle/>
                    <a:p>
                      <a:pPr algn="ctr">
                        <a:lnSpc>
                          <a:spcPct val="107000"/>
                        </a:lnSpc>
                        <a:spcAft>
                          <a:spcPts val="800"/>
                        </a:spcAft>
                        <a:buNone/>
                      </a:pPr>
                      <a:r>
                        <a:rPr lang="en-US" sz="1200" kern="0">
                          <a:effectLst/>
                          <a:latin typeface="Arial "/>
                        </a:rPr>
                        <a:t>P</a:t>
                      </a:r>
                      <a:r>
                        <a:rPr lang="en-US" sz="1200" kern="0" baseline="-25000">
                          <a:effectLst/>
                          <a:latin typeface="Arial "/>
                        </a:rPr>
                        <a:t>4</a:t>
                      </a:r>
                      <a:r>
                        <a:rPr lang="en-US" sz="1200" kern="0">
                          <a:effectLst/>
                          <a:latin typeface="Arial "/>
                        </a:rPr>
                        <a:t>, Bùn đỏ</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NO</a:t>
                      </a:r>
                      <a:r>
                        <a:rPr lang="en-US" sz="1200" kern="0" baseline="-25000">
                          <a:effectLst/>
                          <a:latin typeface="Arial "/>
                        </a:rPr>
                        <a:t>X</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98</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Al(NO</a:t>
                      </a:r>
                      <a:r>
                        <a:rPr lang="en-US" sz="1200" kern="0" baseline="-25000">
                          <a:effectLst/>
                          <a:latin typeface="Arial "/>
                        </a:rPr>
                        <a:t>3</a:t>
                      </a:r>
                      <a:r>
                        <a:rPr lang="en-US" sz="1200" kern="0">
                          <a:effectLst/>
                          <a:latin typeface="Arial "/>
                        </a:rPr>
                        <a:t>)</a:t>
                      </a:r>
                      <a:r>
                        <a:rPr lang="en-US" sz="1200" kern="0" baseline="-25000">
                          <a:effectLst/>
                          <a:latin typeface="Arial "/>
                        </a:rPr>
                        <a:t>3</a:t>
                      </a:r>
                      <a:r>
                        <a:rPr lang="en-US" sz="1200" kern="0">
                          <a:effectLst/>
                          <a:latin typeface="Arial "/>
                        </a:rPr>
                        <a:t>, Fe(NO</a:t>
                      </a:r>
                      <a:r>
                        <a:rPr lang="en-US" sz="1200" kern="0" baseline="-25000">
                          <a:effectLst/>
                          <a:latin typeface="Arial "/>
                        </a:rPr>
                        <a:t>3</a:t>
                      </a:r>
                      <a:r>
                        <a:rPr lang="en-US" sz="1200" kern="0">
                          <a:effectLst/>
                          <a:latin typeface="Arial "/>
                        </a:rPr>
                        <a:t>)</a:t>
                      </a:r>
                      <a:r>
                        <a:rPr lang="en-US" sz="1200" kern="0" baseline="-25000">
                          <a:effectLst/>
                          <a:latin typeface="Arial "/>
                        </a:rPr>
                        <a:t>3</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Hiệu quả cao</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Cần chất oxi hóa</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extLst>
                  <a:ext uri="{0D108BD9-81ED-4DB2-BD59-A6C34878D82A}">
                    <a16:rowId xmlns:a16="http://schemas.microsoft.com/office/drawing/2014/main" val="3696313814"/>
                  </a:ext>
                </a:extLst>
              </a:tr>
              <a:tr h="474280">
                <a:tc rowSpan="2">
                  <a:txBody>
                    <a:bodyPr/>
                    <a:lstStyle/>
                    <a:p>
                      <a:pPr algn="just">
                        <a:lnSpc>
                          <a:spcPct val="107000"/>
                        </a:lnSpc>
                        <a:spcAft>
                          <a:spcPts val="800"/>
                        </a:spcAft>
                        <a:buNone/>
                      </a:pPr>
                      <a:r>
                        <a:rPr lang="en-US" sz="1200" kern="0">
                          <a:effectLst/>
                          <a:latin typeface="Arial "/>
                        </a:rPr>
                        <a:t>Khử lưu huỳnh và nitơ khô</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NH3, Than hoạt tính</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SO</a:t>
                      </a:r>
                      <a:r>
                        <a:rPr lang="en-US" sz="1200" kern="0" baseline="-25000">
                          <a:effectLst/>
                          <a:latin typeface="Arial "/>
                        </a:rPr>
                        <a:t>2</a:t>
                      </a:r>
                      <a:r>
                        <a:rPr lang="en-US" sz="1200" kern="0">
                          <a:effectLst/>
                          <a:latin typeface="Arial "/>
                        </a:rPr>
                        <a:t>, NO</a:t>
                      </a:r>
                      <a:r>
                        <a:rPr lang="en-US" sz="1200" kern="0" baseline="-25000">
                          <a:effectLst/>
                          <a:latin typeface="Arial "/>
                        </a:rPr>
                        <a:t>X</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SO2: 90; NOX: 80</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(NH</a:t>
                      </a:r>
                      <a:r>
                        <a:rPr lang="en-US" sz="1200" kern="0" baseline="-25000">
                          <a:effectLst/>
                          <a:latin typeface="Arial "/>
                        </a:rPr>
                        <a:t>4</a:t>
                      </a:r>
                      <a:r>
                        <a:rPr lang="en-US" sz="1200" kern="0">
                          <a:effectLst/>
                          <a:latin typeface="Arial "/>
                        </a:rPr>
                        <a:t>)</a:t>
                      </a:r>
                      <a:r>
                        <a:rPr lang="en-US" sz="1200" kern="0" baseline="-25000">
                          <a:effectLst/>
                          <a:latin typeface="Arial "/>
                        </a:rPr>
                        <a:t>2</a:t>
                      </a:r>
                      <a:r>
                        <a:rPr lang="en-US" sz="1200" kern="0">
                          <a:effectLst/>
                          <a:latin typeface="Arial "/>
                        </a:rPr>
                        <a:t>SO</a:t>
                      </a:r>
                      <a:r>
                        <a:rPr lang="en-US" sz="1200" kern="0" baseline="-25000">
                          <a:effectLst/>
                          <a:latin typeface="Arial "/>
                        </a:rPr>
                        <a:t>4</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Hiệu quả cao, thiết bị nhỏ, than hoạt tính có thể tái chế</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Hơn 300°C có thể tự cháy</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extLst>
                  <a:ext uri="{0D108BD9-81ED-4DB2-BD59-A6C34878D82A}">
                    <a16:rowId xmlns:a16="http://schemas.microsoft.com/office/drawing/2014/main" val="444087396"/>
                  </a:ext>
                </a:extLst>
              </a:tr>
              <a:tr h="594915">
                <a:tc vMerge="1">
                  <a:txBody>
                    <a:bodyPr/>
                    <a:lstStyle/>
                    <a:p>
                      <a:endParaRPr lang="en-US"/>
                    </a:p>
                  </a:txBody>
                  <a:tcPr/>
                </a:tc>
                <a:tc>
                  <a:txBody>
                    <a:bodyPr/>
                    <a:lstStyle/>
                    <a:p>
                      <a:pPr algn="ctr">
                        <a:lnSpc>
                          <a:spcPct val="107000"/>
                        </a:lnSpc>
                        <a:spcAft>
                          <a:spcPts val="800"/>
                        </a:spcAft>
                        <a:buNone/>
                      </a:pPr>
                      <a:r>
                        <a:rPr lang="en-US" sz="1200" kern="0">
                          <a:effectLst/>
                          <a:latin typeface="Arial "/>
                        </a:rPr>
                        <a:t>NH3, Than hoạt tính, Bùn đỏ</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SO</a:t>
                      </a:r>
                      <a:r>
                        <a:rPr lang="en-US" sz="1200" kern="0" baseline="-25000">
                          <a:effectLst/>
                          <a:latin typeface="Arial "/>
                        </a:rPr>
                        <a:t>2</a:t>
                      </a:r>
                      <a:r>
                        <a:rPr lang="en-US" sz="1200" kern="0">
                          <a:effectLst/>
                          <a:latin typeface="Arial "/>
                        </a:rPr>
                        <a:t>, NO</a:t>
                      </a:r>
                      <a:r>
                        <a:rPr lang="en-US" sz="1200" kern="0" baseline="-25000">
                          <a:effectLst/>
                          <a:latin typeface="Arial "/>
                        </a:rPr>
                        <a:t>X</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SO</a:t>
                      </a:r>
                      <a:r>
                        <a:rPr lang="en-US" sz="1200" kern="0" baseline="-25000">
                          <a:effectLst/>
                          <a:latin typeface="Arial "/>
                        </a:rPr>
                        <a:t>2</a:t>
                      </a:r>
                      <a:r>
                        <a:rPr lang="en-US" sz="1200" kern="0">
                          <a:effectLst/>
                          <a:latin typeface="Arial "/>
                        </a:rPr>
                        <a:t>: 98; NO</a:t>
                      </a:r>
                      <a:r>
                        <a:rPr lang="en-US" sz="1200" kern="0" baseline="-25000">
                          <a:effectLst/>
                          <a:latin typeface="Arial "/>
                        </a:rPr>
                        <a:t>X</a:t>
                      </a:r>
                      <a:r>
                        <a:rPr lang="en-US" sz="1200" kern="0">
                          <a:effectLst/>
                          <a:latin typeface="Arial "/>
                        </a:rPr>
                        <a:t>: 85</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(NH4)</a:t>
                      </a:r>
                      <a:r>
                        <a:rPr lang="en-US" sz="1200" kern="0" baseline="-25000">
                          <a:effectLst/>
                          <a:latin typeface="Arial "/>
                        </a:rPr>
                        <a:t>2</a:t>
                      </a:r>
                      <a:r>
                        <a:rPr lang="en-US" sz="1200" kern="0">
                          <a:effectLst/>
                          <a:latin typeface="Arial "/>
                        </a:rPr>
                        <a:t>SO</a:t>
                      </a:r>
                      <a:r>
                        <a:rPr lang="en-US" sz="1200" kern="0" baseline="-25000">
                          <a:effectLst/>
                          <a:latin typeface="Arial "/>
                        </a:rPr>
                        <a:t>4</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Hiệu quả cao hơn khi sử dụng bùn đỏ</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CaO/Na trong bùn đỏ có thể độc</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extLst>
                  <a:ext uri="{0D108BD9-81ED-4DB2-BD59-A6C34878D82A}">
                    <a16:rowId xmlns:a16="http://schemas.microsoft.com/office/drawing/2014/main" val="4084821886"/>
                  </a:ext>
                </a:extLst>
              </a:tr>
              <a:tr h="474280">
                <a:tc rowSpan="2">
                  <a:txBody>
                    <a:bodyPr/>
                    <a:lstStyle/>
                    <a:p>
                      <a:pPr algn="just">
                        <a:lnSpc>
                          <a:spcPct val="107000"/>
                        </a:lnSpc>
                        <a:spcAft>
                          <a:spcPts val="800"/>
                        </a:spcAft>
                        <a:buNone/>
                      </a:pPr>
                      <a:r>
                        <a:rPr lang="en-US" sz="1200" kern="0">
                          <a:effectLst/>
                          <a:latin typeface="Arial "/>
                        </a:rPr>
                        <a:t>Khử lưu huỳnh và khử nitơ ướt</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O</a:t>
                      </a:r>
                      <a:r>
                        <a:rPr lang="en-US" sz="1200" kern="0" baseline="-25000">
                          <a:effectLst/>
                          <a:latin typeface="Arial "/>
                        </a:rPr>
                        <a:t>3</a:t>
                      </a:r>
                      <a:r>
                        <a:rPr lang="en-US" sz="1200" kern="0">
                          <a:effectLst/>
                          <a:latin typeface="Arial "/>
                        </a:rPr>
                        <a:t>, NaOH</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SO</a:t>
                      </a:r>
                      <a:r>
                        <a:rPr lang="en-US" sz="1200" kern="0" baseline="-25000">
                          <a:effectLst/>
                          <a:latin typeface="Arial "/>
                        </a:rPr>
                        <a:t>2</a:t>
                      </a:r>
                      <a:r>
                        <a:rPr lang="en-US" sz="1200" kern="0">
                          <a:effectLst/>
                          <a:latin typeface="Arial "/>
                        </a:rPr>
                        <a:t>,NO</a:t>
                      </a:r>
                      <a:r>
                        <a:rPr lang="en-US" sz="1200" kern="0" baseline="-25000">
                          <a:effectLst/>
                          <a:latin typeface="Arial "/>
                        </a:rPr>
                        <a:t>X</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SO</a:t>
                      </a:r>
                      <a:r>
                        <a:rPr lang="en-US" sz="1200" kern="0" baseline="-25000">
                          <a:effectLst/>
                          <a:latin typeface="Arial "/>
                        </a:rPr>
                        <a:t>2</a:t>
                      </a:r>
                      <a:r>
                        <a:rPr lang="en-US" sz="1200" kern="0">
                          <a:effectLst/>
                          <a:latin typeface="Arial "/>
                        </a:rPr>
                        <a:t>: 100; NO</a:t>
                      </a:r>
                      <a:r>
                        <a:rPr lang="en-US" sz="1200" kern="0" baseline="-25000">
                          <a:effectLst/>
                          <a:latin typeface="Arial "/>
                        </a:rPr>
                        <a:t>X</a:t>
                      </a:r>
                      <a:r>
                        <a:rPr lang="en-US" sz="1200" kern="0">
                          <a:effectLst/>
                          <a:latin typeface="Arial "/>
                        </a:rPr>
                        <a:t>: 94</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Na</a:t>
                      </a:r>
                      <a:r>
                        <a:rPr lang="en-US" sz="1200" kern="0" baseline="-25000">
                          <a:effectLst/>
                          <a:latin typeface="Arial "/>
                        </a:rPr>
                        <a:t>2</a:t>
                      </a:r>
                      <a:r>
                        <a:rPr lang="en-US" sz="1200" kern="0">
                          <a:effectLst/>
                          <a:latin typeface="Arial "/>
                        </a:rPr>
                        <a:t>SO</a:t>
                      </a:r>
                      <a:r>
                        <a:rPr lang="en-US" sz="1200" kern="0" baseline="-25000">
                          <a:effectLst/>
                          <a:latin typeface="Arial "/>
                        </a:rPr>
                        <a:t>4</a:t>
                      </a:r>
                      <a:r>
                        <a:rPr lang="en-US" sz="1200" kern="0">
                          <a:effectLst/>
                          <a:latin typeface="Arial "/>
                        </a:rPr>
                        <a:t>, NaNO</a:t>
                      </a:r>
                      <a:r>
                        <a:rPr lang="en-US" sz="1200" kern="0" baseline="-25000">
                          <a:effectLst/>
                          <a:latin typeface="Arial "/>
                        </a:rPr>
                        <a:t>2</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Phản ứng nhanh, hiệu quả cao</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Đắt tiền, sản phẩm phụ khó tách</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extLst>
                  <a:ext uri="{0D108BD9-81ED-4DB2-BD59-A6C34878D82A}">
                    <a16:rowId xmlns:a16="http://schemas.microsoft.com/office/drawing/2014/main" val="2228639250"/>
                  </a:ext>
                </a:extLst>
              </a:tr>
              <a:tr h="353645">
                <a:tc vMerge="1">
                  <a:txBody>
                    <a:bodyPr/>
                    <a:lstStyle/>
                    <a:p>
                      <a:endParaRPr lang="en-US"/>
                    </a:p>
                  </a:txBody>
                  <a:tcPr/>
                </a:tc>
                <a:tc>
                  <a:txBody>
                    <a:bodyPr/>
                    <a:lstStyle/>
                    <a:p>
                      <a:pPr algn="ctr">
                        <a:lnSpc>
                          <a:spcPct val="107000"/>
                        </a:lnSpc>
                        <a:spcAft>
                          <a:spcPts val="800"/>
                        </a:spcAft>
                        <a:buNone/>
                      </a:pPr>
                      <a:r>
                        <a:rPr lang="en-US" sz="1200" kern="0">
                          <a:effectLst/>
                          <a:latin typeface="Arial "/>
                        </a:rPr>
                        <a:t>P</a:t>
                      </a:r>
                      <a:r>
                        <a:rPr lang="en-US" sz="1200" kern="0" baseline="-25000">
                          <a:effectLst/>
                          <a:latin typeface="Arial "/>
                        </a:rPr>
                        <a:t>4</a:t>
                      </a:r>
                      <a:r>
                        <a:rPr lang="en-US" sz="1200" kern="0">
                          <a:effectLst/>
                          <a:latin typeface="Arial "/>
                        </a:rPr>
                        <a:t>/O</a:t>
                      </a:r>
                      <a:r>
                        <a:rPr lang="en-US" sz="1200" kern="0" baseline="-25000">
                          <a:effectLst/>
                          <a:latin typeface="Arial "/>
                        </a:rPr>
                        <a:t>3</a:t>
                      </a:r>
                      <a:r>
                        <a:rPr lang="en-US" sz="1200" kern="0">
                          <a:effectLst/>
                          <a:latin typeface="Arial "/>
                        </a:rPr>
                        <a:t>, Bùn đỏ</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SO</a:t>
                      </a:r>
                      <a:r>
                        <a:rPr lang="en-US" sz="1200" kern="0" baseline="-25000">
                          <a:effectLst/>
                          <a:latin typeface="Arial "/>
                        </a:rPr>
                        <a:t>2</a:t>
                      </a:r>
                      <a:r>
                        <a:rPr lang="en-US" sz="1200" kern="0">
                          <a:effectLst/>
                          <a:latin typeface="Arial "/>
                        </a:rPr>
                        <a:t>, NO</a:t>
                      </a:r>
                      <a:r>
                        <a:rPr lang="en-US" sz="1200" kern="0" baseline="-25000">
                          <a:effectLst/>
                          <a:latin typeface="Arial "/>
                        </a:rPr>
                        <a:t>X</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SO</a:t>
                      </a:r>
                      <a:r>
                        <a:rPr lang="en-US" sz="1200" kern="0" baseline="-25000">
                          <a:effectLst/>
                          <a:latin typeface="Arial "/>
                        </a:rPr>
                        <a:t>2</a:t>
                      </a:r>
                      <a:r>
                        <a:rPr lang="en-US" sz="1200" kern="0">
                          <a:effectLst/>
                          <a:latin typeface="Arial "/>
                        </a:rPr>
                        <a:t>: 100; NO</a:t>
                      </a:r>
                      <a:r>
                        <a:rPr lang="en-US" sz="1200" kern="0" baseline="-25000">
                          <a:effectLst/>
                          <a:latin typeface="Arial "/>
                        </a:rPr>
                        <a:t>X</a:t>
                      </a:r>
                      <a:r>
                        <a:rPr lang="en-US" sz="1200" kern="0">
                          <a:effectLst/>
                          <a:latin typeface="Arial "/>
                        </a:rPr>
                        <a:t>: 99</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ctr">
                        <a:lnSpc>
                          <a:spcPct val="107000"/>
                        </a:lnSpc>
                        <a:spcAft>
                          <a:spcPts val="800"/>
                        </a:spcAft>
                        <a:buNone/>
                      </a:pPr>
                      <a:r>
                        <a:rPr lang="en-US" sz="1200" kern="0">
                          <a:effectLst/>
                          <a:latin typeface="Arial "/>
                        </a:rPr>
                        <a:t>CaSO</a:t>
                      </a:r>
                      <a:r>
                        <a:rPr lang="en-US" sz="1200" kern="0" baseline="-25000">
                          <a:effectLst/>
                          <a:latin typeface="Arial "/>
                        </a:rPr>
                        <a:t>4</a:t>
                      </a:r>
                      <a:r>
                        <a:rPr lang="en-US" sz="1200" kern="0">
                          <a:effectLst/>
                          <a:latin typeface="Arial "/>
                        </a:rPr>
                        <a:t>, Al(NO</a:t>
                      </a:r>
                      <a:r>
                        <a:rPr lang="en-US" sz="1200" kern="0" baseline="-25000">
                          <a:effectLst/>
                          <a:latin typeface="Arial "/>
                        </a:rPr>
                        <a:t>3</a:t>
                      </a:r>
                      <a:r>
                        <a:rPr lang="en-US" sz="1200" kern="0">
                          <a:effectLst/>
                          <a:latin typeface="Arial "/>
                        </a:rPr>
                        <a:t>)</a:t>
                      </a:r>
                      <a:r>
                        <a:rPr lang="en-US" sz="1200" kern="0" baseline="-25000">
                          <a:effectLst/>
                          <a:latin typeface="Arial "/>
                        </a:rPr>
                        <a:t>3</a:t>
                      </a:r>
                      <a:r>
                        <a:rPr lang="en-US" sz="1200" kern="0">
                          <a:effectLst/>
                          <a:latin typeface="Arial "/>
                        </a:rPr>
                        <a:t>, Fe(NO</a:t>
                      </a:r>
                      <a:r>
                        <a:rPr lang="en-US" sz="1200" kern="0" baseline="-25000">
                          <a:effectLst/>
                          <a:latin typeface="Arial "/>
                        </a:rPr>
                        <a:t>3</a:t>
                      </a:r>
                      <a:r>
                        <a:rPr lang="en-US" sz="1200" kern="0">
                          <a:effectLst/>
                          <a:latin typeface="Arial "/>
                        </a:rPr>
                        <a:t>)</a:t>
                      </a:r>
                      <a:r>
                        <a:rPr lang="en-US" sz="1200" kern="0" baseline="-25000">
                          <a:effectLst/>
                          <a:latin typeface="Arial "/>
                        </a:rPr>
                        <a:t>3</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Phản ứng nhanh, hiệu quả cao</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tc>
                  <a:txBody>
                    <a:bodyPr/>
                    <a:lstStyle/>
                    <a:p>
                      <a:pPr algn="just">
                        <a:lnSpc>
                          <a:spcPct val="107000"/>
                        </a:lnSpc>
                        <a:spcAft>
                          <a:spcPts val="800"/>
                        </a:spcAft>
                        <a:buNone/>
                      </a:pPr>
                      <a:r>
                        <a:rPr lang="en-US" sz="1200" kern="0">
                          <a:effectLst/>
                          <a:latin typeface="Arial "/>
                        </a:rPr>
                        <a:t>Cần chất oxi hóa</a:t>
                      </a:r>
                      <a:endParaRPr lang="en-US" sz="1200" kern="100">
                        <a:effectLst/>
                        <a:latin typeface="Arial "/>
                        <a:ea typeface="Aptos" panose="020B0004020202020204" pitchFamily="34" charset="0"/>
                        <a:cs typeface="Times New Roman" panose="02020603050405020304" pitchFamily="18" charset="0"/>
                      </a:endParaRPr>
                    </a:p>
                  </a:txBody>
                  <a:tcPr marL="42273" marR="42273" marT="0" marB="0" anchor="ctr"/>
                </a:tc>
                <a:extLst>
                  <a:ext uri="{0D108BD9-81ED-4DB2-BD59-A6C34878D82A}">
                    <a16:rowId xmlns:a16="http://schemas.microsoft.com/office/drawing/2014/main" val="178857680"/>
                  </a:ext>
                </a:extLst>
              </a:tr>
            </a:tbl>
          </a:graphicData>
        </a:graphic>
      </p:graphicFrame>
    </p:spTree>
    <p:extLst>
      <p:ext uri="{BB962C8B-B14F-4D97-AF65-F5344CB8AC3E}">
        <p14:creationId xmlns:p14="http://schemas.microsoft.com/office/powerpoint/2010/main" val="176254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4F88806-BF9A-555B-82E1-27F2DD68C273}"/>
              </a:ext>
            </a:extLst>
          </p:cNvPr>
          <p:cNvSpPr>
            <a:spLocks noGrp="1" noChangeArrowheads="1"/>
          </p:cNvSpPr>
          <p:nvPr>
            <p:ph type="title"/>
          </p:nvPr>
        </p:nvSpPr>
        <p:spPr/>
        <p:txBody>
          <a:bodyPr/>
          <a:lstStyle/>
          <a:p>
            <a:pPr eaLnBrk="1" hangingPunct="1"/>
            <a:r>
              <a:rPr lang="en-US" altLang="en-US" sz="3000"/>
              <a:t> Kết luận</a:t>
            </a:r>
          </a:p>
        </p:txBody>
      </p:sp>
      <p:sp>
        <p:nvSpPr>
          <p:cNvPr id="8" name="TextBox 7">
            <a:extLst>
              <a:ext uri="{FF2B5EF4-FFF2-40B4-BE49-F238E27FC236}">
                <a16:creationId xmlns:a16="http://schemas.microsoft.com/office/drawing/2014/main" id="{59FECCB0-ABBA-FC50-E44D-70566FE6B16A}"/>
              </a:ext>
            </a:extLst>
          </p:cNvPr>
          <p:cNvSpPr txBox="1"/>
          <p:nvPr/>
        </p:nvSpPr>
        <p:spPr>
          <a:xfrm>
            <a:off x="0" y="1268760"/>
            <a:ext cx="8964488" cy="4715330"/>
          </a:xfrm>
          <a:prstGeom prst="rect">
            <a:avLst/>
          </a:prstGeom>
          <a:noFill/>
        </p:spPr>
        <p:txBody>
          <a:bodyPr wrap="square">
            <a:spAutoFit/>
          </a:bodyPr>
          <a:lstStyle/>
          <a:p>
            <a:pPr algn="just">
              <a:lnSpc>
                <a:spcPct val="150000"/>
              </a:lnSpc>
              <a:spcAft>
                <a:spcPts val="800"/>
              </a:spcAft>
              <a:buNone/>
              <a:tabLst>
                <a:tab pos="215900" algn="l"/>
              </a:tabLst>
            </a:pPr>
            <a:r>
              <a:rPr lang="en-US" sz="1800" kern="100">
                <a:effectLst/>
                <a:latin typeface="Arial" panose="020B0604020202020204" pitchFamily="34" charset="0"/>
                <a:ea typeface="Aptos" panose="020B0004020202020204" pitchFamily="34" charset="0"/>
                <a:cs typeface="Times New Roman" panose="02020603050405020304" pitchFamily="18" charset="0"/>
              </a:rPr>
              <a:t>Carbon dioxide từ các khí thải của các nhà máy đốt nhiên liệu hoá thạch có thể được sử dụng để trung hòa bùn đỏ. Chi phí đầu tư và vận hành cho việc lưu trữ CO</a:t>
            </a:r>
            <a:r>
              <a:rPr lang="en-US" sz="1800" kern="100" baseline="-25000">
                <a:effectLst/>
                <a:latin typeface="Arial" panose="020B0604020202020204" pitchFamily="34" charset="0"/>
                <a:ea typeface="Aptos" panose="020B0004020202020204" pitchFamily="34" charset="0"/>
                <a:cs typeface="Times New Roman" panose="02020603050405020304" pitchFamily="18" charset="0"/>
              </a:rPr>
              <a:t>2</a:t>
            </a:r>
            <a:r>
              <a:rPr lang="en-US" sz="1800" kern="100">
                <a:effectLst/>
                <a:latin typeface="Arial" panose="020B0604020202020204" pitchFamily="34" charset="0"/>
                <a:ea typeface="Aptos" panose="020B0004020202020204" pitchFamily="34" charset="0"/>
                <a:cs typeface="Times New Roman" panose="02020603050405020304" pitchFamily="18" charset="0"/>
              </a:rPr>
              <a:t> trong bùn đỏ có thể cao, nhưng mang lại hiệu quả kép về môi trường gồm lưu giữ CO</a:t>
            </a:r>
            <a:r>
              <a:rPr lang="en-US" sz="1800" kern="100" baseline="-25000">
                <a:effectLst/>
                <a:latin typeface="Arial" panose="020B0604020202020204" pitchFamily="34" charset="0"/>
                <a:ea typeface="Aptos" panose="020B0004020202020204" pitchFamily="34" charset="0"/>
                <a:cs typeface="Times New Roman" panose="02020603050405020304" pitchFamily="18" charset="0"/>
              </a:rPr>
              <a:t>2</a:t>
            </a:r>
            <a:r>
              <a:rPr lang="en-US" sz="1800" kern="100">
                <a:effectLst/>
                <a:latin typeface="Arial" panose="020B0604020202020204" pitchFamily="34" charset="0"/>
                <a:ea typeface="Aptos" panose="020B0004020202020204" pitchFamily="34" charset="0"/>
                <a:cs typeface="Times New Roman" panose="02020603050405020304" pitchFamily="18" charset="0"/>
              </a:rPr>
              <a:t> và trung hòa bùn đỏ. Ngoài ra, cần thêm chi phí lượng năng lượng cho việc khuấy trộn CO</a:t>
            </a:r>
            <a:r>
              <a:rPr lang="en-US" sz="1800" kern="100" baseline="-25000">
                <a:effectLst/>
                <a:latin typeface="Arial" panose="020B0604020202020204" pitchFamily="34" charset="0"/>
                <a:ea typeface="Aptos" panose="020B0004020202020204" pitchFamily="34" charset="0"/>
                <a:cs typeface="Times New Roman" panose="02020603050405020304" pitchFamily="18" charset="0"/>
              </a:rPr>
              <a:t>2</a:t>
            </a:r>
            <a:r>
              <a:rPr lang="en-US" sz="1800" kern="100">
                <a:effectLst/>
                <a:latin typeface="Arial" panose="020B0604020202020204" pitchFamily="34" charset="0"/>
                <a:ea typeface="Aptos" panose="020B0004020202020204" pitchFamily="34" charset="0"/>
                <a:cs typeface="Times New Roman" panose="02020603050405020304" pitchFamily="18" charset="0"/>
              </a:rPr>
              <a:t> với bùn đỏ. Tuy nhiên, khi pH của bùn đỏ giảm đến giá trị chấp nhận được sẽ cải thiện đáng kể hiệu quả kinh tế của việc lưu giữ CO</a:t>
            </a:r>
            <a:r>
              <a:rPr lang="en-US" sz="1800" kern="100" baseline="-25000">
                <a:effectLst/>
                <a:latin typeface="Arial" panose="020B0604020202020204" pitchFamily="34" charset="0"/>
                <a:ea typeface="Aptos" panose="020B0004020202020204" pitchFamily="34" charset="0"/>
                <a:cs typeface="Times New Roman" panose="02020603050405020304" pitchFamily="18" charset="0"/>
              </a:rPr>
              <a:t>2</a:t>
            </a:r>
            <a:r>
              <a:rPr lang="en-US" sz="1800" kern="100">
                <a:effectLst/>
                <a:latin typeface="Arial" panose="020B0604020202020204" pitchFamily="34" charset="0"/>
                <a:ea typeface="Aptos" panose="020B0004020202020204" pitchFamily="34" charset="0"/>
                <a:cs typeface="Times New Roman" panose="02020603050405020304" pitchFamily="18" charset="0"/>
              </a:rPr>
              <a:t>, vì bùn đỏ sau khi được trung hoà có thể được sử dụng như một sản phẩm thương mại.</a:t>
            </a:r>
            <a:endParaRPr lang="en-US" sz="2000" kern="10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buNone/>
              <a:tabLst>
                <a:tab pos="215900" algn="l"/>
              </a:tabLst>
            </a:pPr>
            <a:r>
              <a:rPr lang="en-US" sz="1800" kern="100">
                <a:effectLst/>
                <a:latin typeface="Arial" panose="020B0604020202020204" pitchFamily="34" charset="0"/>
                <a:ea typeface="Aptos" panose="020B0004020202020204" pitchFamily="34" charset="0"/>
                <a:cs typeface="Times New Roman" panose="02020603050405020304" pitchFamily="18" charset="0"/>
              </a:rPr>
              <a:t>Nhiều nghiên cứu trên thế giới đã làm sáng tỏ cơ chế lưu trữ SO</a:t>
            </a:r>
            <a:r>
              <a:rPr lang="en-US" sz="1800" kern="100" baseline="-25000">
                <a:effectLst/>
                <a:latin typeface="Arial" panose="020B0604020202020204" pitchFamily="34" charset="0"/>
                <a:ea typeface="Aptos" panose="020B0004020202020204" pitchFamily="34" charset="0"/>
                <a:cs typeface="Times New Roman" panose="02020603050405020304" pitchFamily="18" charset="0"/>
              </a:rPr>
              <a:t>2</a:t>
            </a:r>
            <a:r>
              <a:rPr lang="en-US" sz="1800" kern="100">
                <a:effectLst/>
                <a:latin typeface="Arial" panose="020B0604020202020204" pitchFamily="34" charset="0"/>
                <a:ea typeface="Aptos" panose="020B0004020202020204" pitchFamily="34" charset="0"/>
                <a:cs typeface="Times New Roman" panose="02020603050405020304" pitchFamily="18" charset="0"/>
              </a:rPr>
              <a:t> và NO</a:t>
            </a:r>
            <a:r>
              <a:rPr lang="en-US" sz="1800" kern="100" baseline="-25000">
                <a:effectLst/>
                <a:latin typeface="Arial" panose="020B0604020202020204" pitchFamily="34" charset="0"/>
                <a:ea typeface="Aptos" panose="020B0004020202020204" pitchFamily="34" charset="0"/>
                <a:cs typeface="Times New Roman" panose="02020603050405020304" pitchFamily="18" charset="0"/>
              </a:rPr>
              <a:t>x</a:t>
            </a:r>
            <a:r>
              <a:rPr lang="en-US" sz="1800" kern="100">
                <a:effectLst/>
                <a:latin typeface="Arial" panose="020B0604020202020204" pitchFamily="34" charset="0"/>
                <a:ea typeface="Aptos" panose="020B0004020202020204" pitchFamily="34" charset="0"/>
                <a:cs typeface="Times New Roman" panose="02020603050405020304" pitchFamily="18" charset="0"/>
              </a:rPr>
              <a:t> của bùn đỏ theo phương pháp ướt và phương án này đã được chứng minh là có hiệu về mặt kinh tế và kỹ thuật, đồng thời trong cùng một quy trình có thể lưu trữ đồng thời khí SO</a:t>
            </a:r>
            <a:r>
              <a:rPr lang="en-US" sz="1800" kern="100" baseline="-25000">
                <a:effectLst/>
                <a:latin typeface="Arial" panose="020B0604020202020204" pitchFamily="34" charset="0"/>
                <a:ea typeface="Aptos" panose="020B0004020202020204" pitchFamily="34" charset="0"/>
                <a:cs typeface="Times New Roman" panose="02020603050405020304" pitchFamily="18" charset="0"/>
              </a:rPr>
              <a:t>2</a:t>
            </a:r>
            <a:r>
              <a:rPr lang="en-US" sz="1800" kern="100">
                <a:effectLst/>
                <a:latin typeface="Arial" panose="020B0604020202020204" pitchFamily="34" charset="0"/>
                <a:ea typeface="Aptos" panose="020B0004020202020204" pitchFamily="34" charset="0"/>
                <a:cs typeface="Times New Roman" panose="02020603050405020304" pitchFamily="18" charset="0"/>
              </a:rPr>
              <a:t> và NO</a:t>
            </a:r>
            <a:r>
              <a:rPr lang="en-US" sz="1800" kern="100" baseline="-25000">
                <a:effectLst/>
                <a:latin typeface="Arial" panose="020B0604020202020204" pitchFamily="34" charset="0"/>
                <a:ea typeface="Aptos" panose="020B0004020202020204" pitchFamily="34" charset="0"/>
                <a:cs typeface="Times New Roman" panose="02020603050405020304" pitchFamily="18" charset="0"/>
              </a:rPr>
              <a:t>x</a:t>
            </a:r>
            <a:r>
              <a:rPr lang="en-US" sz="1800" kern="100">
                <a:effectLst/>
                <a:latin typeface="Arial" panose="020B0604020202020204" pitchFamily="34" charset="0"/>
                <a:ea typeface="Aptos" panose="020B0004020202020204" pitchFamily="34" charset="0"/>
                <a:cs typeface="Times New Roman" panose="02020603050405020304" pitchFamily="18" charset="0"/>
              </a:rPr>
              <a:t> bằng bùn đỏ. </a:t>
            </a:r>
            <a:endParaRPr lang="en-US" sz="2000" kern="100">
              <a:effectLst/>
              <a:latin typeface="Times New Roman" panose="02020603050405020304" pitchFamily="18" charset="0"/>
              <a:ea typeface="Aptos" panose="020B000402020202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ED949-D11E-F7A7-F1FE-361F7B138F5D}"/>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75D83A84-6058-CBC0-4217-ECAF0054CDD0}"/>
              </a:ext>
            </a:extLst>
          </p:cNvPr>
          <p:cNvSpPr>
            <a:spLocks noGrp="1" noChangeArrowheads="1"/>
          </p:cNvSpPr>
          <p:nvPr>
            <p:ph type="title"/>
          </p:nvPr>
        </p:nvSpPr>
        <p:spPr/>
        <p:txBody>
          <a:bodyPr/>
          <a:lstStyle/>
          <a:p>
            <a:pPr eaLnBrk="1" hangingPunct="1"/>
            <a:r>
              <a:rPr lang="en-US" altLang="en-US" sz="3000"/>
              <a:t> Kết luận</a:t>
            </a:r>
          </a:p>
        </p:txBody>
      </p:sp>
      <p:sp>
        <p:nvSpPr>
          <p:cNvPr id="8" name="TextBox 7">
            <a:extLst>
              <a:ext uri="{FF2B5EF4-FFF2-40B4-BE49-F238E27FC236}">
                <a16:creationId xmlns:a16="http://schemas.microsoft.com/office/drawing/2014/main" id="{0B14A47B-21DD-0588-B899-A01F79D10A6B}"/>
              </a:ext>
            </a:extLst>
          </p:cNvPr>
          <p:cNvSpPr txBox="1"/>
          <p:nvPr/>
        </p:nvSpPr>
        <p:spPr>
          <a:xfrm>
            <a:off x="89756" y="1340768"/>
            <a:ext cx="8964488" cy="5027017"/>
          </a:xfrm>
          <a:prstGeom prst="rect">
            <a:avLst/>
          </a:prstGeom>
          <a:noFill/>
        </p:spPr>
        <p:txBody>
          <a:bodyPr wrap="square">
            <a:spAutoFit/>
          </a:bodyPr>
          <a:lstStyle/>
          <a:p>
            <a:pPr algn="just">
              <a:lnSpc>
                <a:spcPct val="150000"/>
              </a:lnSpc>
            </a:pPr>
            <a:r>
              <a:rPr lang="en-US"/>
              <a:t>Như vậy, có thể nhận thấy phương pháp lưu trữ khí nhà kính bằng bùn đỏ là một công nghệ đầy triển vọng, khả thi và mang lại mục tiêu kép về môi trường. Ngoài ra, bùn đỏ sau khi được trung hoà mở ra nhiều cơ hội tái chế và tái sử dụng bùn đỏ sẽ làm tăng thêm hiệu quả kinh tế.</a:t>
            </a:r>
          </a:p>
          <a:p>
            <a:pPr algn="just">
              <a:lnSpc>
                <a:spcPct val="150000"/>
              </a:lnSpc>
            </a:pPr>
            <a:r>
              <a:rPr lang="en-US"/>
              <a:t>Hiện nay, lượng phát thải bùn đỏ và khí nhà kính tại các Công ty Nhôm thuộc TKV hàng năm là khá lớn, nhưng chưa có phương án hữu hiệu để xử lý các loại chất thải này. Để phát triển bền vững ngành công nghiệp nhôm tại Việt Nam, cũng như để đạt được mục tiêu đưa mức phát thải ròng về 0. Trong thời gian tới, Việt Nam cần đẩy mạnh nghiên cứu và sớm đưa công nghệ này vào thực tế sản xuất. Tạo điều kiện cho ngành công nghiệp Nhôm của Việt Nam làm chủ công nghệ tiên tiến và phát triển bền vững. Đây không chỉ là yếu tố then chốt để phát triển kinh tế mà còn là cam kết cho một tương lai xanh và bền vững trong kỷ nguyên mới của Quốc gia.</a:t>
            </a:r>
          </a:p>
        </p:txBody>
      </p:sp>
    </p:spTree>
    <p:extLst>
      <p:ext uri="{BB962C8B-B14F-4D97-AF65-F5344CB8AC3E}">
        <p14:creationId xmlns:p14="http://schemas.microsoft.com/office/powerpoint/2010/main" val="358287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31" descr="https://sc01.alicdn.com/kf/UT8vzKqXNxaXXagOFbX4/221568214/UT8vzKqXNxaXXagOFbX4.jpg_.webp">
            <a:extLst>
              <a:ext uri="{FF2B5EF4-FFF2-40B4-BE49-F238E27FC236}">
                <a16:creationId xmlns:a16="http://schemas.microsoft.com/office/drawing/2014/main" id="{DE450D4B-7780-00E2-81AF-60C6F58952F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pic>
        <p:nvPicPr>
          <p:cNvPr id="37891" name="Picture 4">
            <a:extLst>
              <a:ext uri="{FF2B5EF4-FFF2-40B4-BE49-F238E27FC236}">
                <a16:creationId xmlns:a16="http://schemas.microsoft.com/office/drawing/2014/main" id="{7F11AB09-B8A3-6E17-C6E6-FA5DCBB10E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44001" cy="660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a:extLst>
              <a:ext uri="{FF2B5EF4-FFF2-40B4-BE49-F238E27FC236}">
                <a16:creationId xmlns:a16="http://schemas.microsoft.com/office/drawing/2014/main" id="{9797152E-64D0-50D9-5EFC-D3AB452254D4}"/>
              </a:ext>
            </a:extLst>
          </p:cNvPr>
          <p:cNvSpPr txBox="1">
            <a:spLocks noChangeArrowheads="1"/>
          </p:cNvSpPr>
          <p:nvPr/>
        </p:nvSpPr>
        <p:spPr bwMode="auto">
          <a:xfrm>
            <a:off x="1885950" y="220663"/>
            <a:ext cx="5275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b="1">
                <a:solidFill>
                  <a:schemeClr val="bg1"/>
                </a:solidFill>
                <a:ea typeface="Verdana" panose="020B0604030504040204" pitchFamily="34" charset="0"/>
                <a:cs typeface="Verdana" panose="020B0604030504040204" pitchFamily="34" charset="0"/>
              </a:rPr>
              <a:t>TRÂN TRỌNG GIỚI THIỆU</a:t>
            </a:r>
          </a:p>
        </p:txBody>
      </p:sp>
      <p:grpSp>
        <p:nvGrpSpPr>
          <p:cNvPr id="12" name="Group 83">
            <a:extLst>
              <a:ext uri="{FF2B5EF4-FFF2-40B4-BE49-F238E27FC236}">
                <a16:creationId xmlns:a16="http://schemas.microsoft.com/office/drawing/2014/main" id="{5454AC73-5C9F-5E6F-573A-A8DCE5735D3A}"/>
              </a:ext>
            </a:extLst>
          </p:cNvPr>
          <p:cNvGrpSpPr>
            <a:grpSpLocks/>
          </p:cNvGrpSpPr>
          <p:nvPr/>
        </p:nvGrpSpPr>
        <p:grpSpPr bwMode="auto">
          <a:xfrm>
            <a:off x="1619672" y="1628800"/>
            <a:ext cx="5238328" cy="1024060"/>
            <a:chOff x="1296" y="1824"/>
            <a:chExt cx="2976" cy="432"/>
          </a:xfrm>
          <a:solidFill>
            <a:srgbClr val="C00000"/>
          </a:solidFill>
        </p:grpSpPr>
        <p:sp>
          <p:nvSpPr>
            <p:cNvPr id="13" name="AutoShape 84">
              <a:extLst>
                <a:ext uri="{FF2B5EF4-FFF2-40B4-BE49-F238E27FC236}">
                  <a16:creationId xmlns:a16="http://schemas.microsoft.com/office/drawing/2014/main" id="{EDD25DF1-3D0C-CD06-F779-CFC7B4C976DD}"/>
                </a:ext>
              </a:extLst>
            </p:cNvPr>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14" name="AutoShape 85">
              <a:extLst>
                <a:ext uri="{FF2B5EF4-FFF2-40B4-BE49-F238E27FC236}">
                  <a16:creationId xmlns:a16="http://schemas.microsoft.com/office/drawing/2014/main" id="{A931AF46-8B51-F778-FCA2-8427744BC3E8}"/>
                </a:ext>
              </a:extLst>
            </p:cNvPr>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15" name="Text Box 86">
              <a:extLst>
                <a:ext uri="{FF2B5EF4-FFF2-40B4-BE49-F238E27FC236}">
                  <a16:creationId xmlns:a16="http://schemas.microsoft.com/office/drawing/2014/main" id="{4188174C-250A-3BA2-4A59-B31B116F0FD8}"/>
                </a:ext>
              </a:extLst>
            </p:cNvPr>
            <p:cNvSpPr txBox="1">
              <a:spLocks noChangeArrowheads="1"/>
            </p:cNvSpPr>
            <p:nvPr/>
          </p:nvSpPr>
          <p:spPr bwMode="gray">
            <a:xfrm>
              <a:off x="1735" y="1968"/>
              <a:ext cx="2160" cy="169"/>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en-US" sz="2000">
                  <a:solidFill>
                    <a:schemeClr val="bg1"/>
                  </a:solidFill>
                  <a:latin typeface="Arial" panose="020B0604020202020204" pitchFamily="34" charset="0"/>
                </a:rPr>
                <a:t>Giới thiệu</a:t>
              </a:r>
            </a:p>
          </p:txBody>
        </p:sp>
        <p:sp>
          <p:nvSpPr>
            <p:cNvPr id="16" name="Text Box 87">
              <a:extLst>
                <a:ext uri="{FF2B5EF4-FFF2-40B4-BE49-F238E27FC236}">
                  <a16:creationId xmlns:a16="http://schemas.microsoft.com/office/drawing/2014/main" id="{CD1C880E-7292-DBA4-00F8-FB5E15C1B19D}"/>
                </a:ext>
              </a:extLst>
            </p:cNvPr>
            <p:cNvSpPr txBox="1">
              <a:spLocks noChangeArrowheads="1"/>
            </p:cNvSpPr>
            <p:nvPr/>
          </p:nvSpPr>
          <p:spPr bwMode="gray">
            <a:xfrm>
              <a:off x="1393" y="1946"/>
              <a:ext cx="223" cy="195"/>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400" b="0">
                  <a:solidFill>
                    <a:schemeClr val="bg1"/>
                  </a:solidFill>
                  <a:latin typeface="Arial" panose="020B0604020202020204" pitchFamily="34" charset="0"/>
                </a:rPr>
                <a:t>1</a:t>
              </a:r>
            </a:p>
          </p:txBody>
        </p:sp>
      </p:grpSp>
      <p:grpSp>
        <p:nvGrpSpPr>
          <p:cNvPr id="5124" name="Group 88">
            <a:extLst>
              <a:ext uri="{FF2B5EF4-FFF2-40B4-BE49-F238E27FC236}">
                <a16:creationId xmlns:a16="http://schemas.microsoft.com/office/drawing/2014/main" id="{3E3E9C93-031B-A6C8-6246-67E18C504733}"/>
              </a:ext>
            </a:extLst>
          </p:cNvPr>
          <p:cNvGrpSpPr>
            <a:grpSpLocks/>
          </p:cNvGrpSpPr>
          <p:nvPr/>
        </p:nvGrpSpPr>
        <p:grpSpPr bwMode="auto">
          <a:xfrm>
            <a:off x="1619250" y="2770188"/>
            <a:ext cx="5251450" cy="1090612"/>
            <a:chOff x="1296" y="1824"/>
            <a:chExt cx="2976" cy="432"/>
          </a:xfrm>
        </p:grpSpPr>
        <p:sp>
          <p:nvSpPr>
            <p:cNvPr id="5128" name="AutoShape 89">
              <a:extLst>
                <a:ext uri="{FF2B5EF4-FFF2-40B4-BE49-F238E27FC236}">
                  <a16:creationId xmlns:a16="http://schemas.microsoft.com/office/drawing/2014/main" id="{69A54014-5AC3-CE87-D89D-4F042A3030FF}"/>
                </a:ext>
              </a:extLst>
            </p:cNvPr>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29" name="AutoShape 90">
              <a:extLst>
                <a:ext uri="{FF2B5EF4-FFF2-40B4-BE49-F238E27FC236}">
                  <a16:creationId xmlns:a16="http://schemas.microsoft.com/office/drawing/2014/main" id="{9374402E-EA5B-AAD4-65FC-7A93ACA23DE5}"/>
                </a:ext>
              </a:extLst>
            </p:cNvPr>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30" name="Text Box 91">
              <a:extLst>
                <a:ext uri="{FF2B5EF4-FFF2-40B4-BE49-F238E27FC236}">
                  <a16:creationId xmlns:a16="http://schemas.microsoft.com/office/drawing/2014/main" id="{A45316F8-7BD0-C72D-C769-32B1B9D7891E}"/>
                </a:ext>
              </a:extLst>
            </p:cNvPr>
            <p:cNvSpPr txBox="1">
              <a:spLocks noChangeArrowheads="1"/>
            </p:cNvSpPr>
            <p:nvPr/>
          </p:nvSpPr>
          <p:spPr bwMode="gray">
            <a:xfrm>
              <a:off x="1782" y="1988"/>
              <a:ext cx="216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chemeClr val="bg1"/>
                  </a:solidFill>
                </a:rPr>
                <a:t>Cơ sở lý thuyết</a:t>
              </a:r>
            </a:p>
          </p:txBody>
        </p:sp>
        <p:sp>
          <p:nvSpPr>
            <p:cNvPr id="5131" name="Text Box 92">
              <a:extLst>
                <a:ext uri="{FF2B5EF4-FFF2-40B4-BE49-F238E27FC236}">
                  <a16:creationId xmlns:a16="http://schemas.microsoft.com/office/drawing/2014/main" id="{1AD71CC2-803D-2832-43AC-4CDCA677537B}"/>
                </a:ext>
              </a:extLst>
            </p:cNvPr>
            <p:cNvSpPr txBox="1">
              <a:spLocks noChangeArrowheads="1"/>
            </p:cNvSpPr>
            <p:nvPr/>
          </p:nvSpPr>
          <p:spPr bwMode="gray">
            <a:xfrm>
              <a:off x="1404" y="1938"/>
              <a:ext cx="20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solidFill>
                    <a:schemeClr val="bg1"/>
                  </a:solidFill>
                </a:rPr>
                <a:t>2</a:t>
              </a:r>
            </a:p>
          </p:txBody>
        </p:sp>
      </p:grpSp>
      <p:grpSp>
        <p:nvGrpSpPr>
          <p:cNvPr id="22" name="Group 93">
            <a:extLst>
              <a:ext uri="{FF2B5EF4-FFF2-40B4-BE49-F238E27FC236}">
                <a16:creationId xmlns:a16="http://schemas.microsoft.com/office/drawing/2014/main" id="{47A9928A-7E7E-BCEC-8703-34BF7E9D70DA}"/>
              </a:ext>
            </a:extLst>
          </p:cNvPr>
          <p:cNvGrpSpPr>
            <a:grpSpLocks/>
          </p:cNvGrpSpPr>
          <p:nvPr/>
        </p:nvGrpSpPr>
        <p:grpSpPr bwMode="auto">
          <a:xfrm>
            <a:off x="1645444" y="4016106"/>
            <a:ext cx="5226007" cy="961806"/>
            <a:chOff x="1303" y="1797"/>
            <a:chExt cx="2969" cy="432"/>
          </a:xfrm>
          <a:solidFill>
            <a:srgbClr val="0070C0"/>
          </a:solidFill>
        </p:grpSpPr>
        <p:sp>
          <p:nvSpPr>
            <p:cNvPr id="23" name="AutoShape 94">
              <a:extLst>
                <a:ext uri="{FF2B5EF4-FFF2-40B4-BE49-F238E27FC236}">
                  <a16:creationId xmlns:a16="http://schemas.microsoft.com/office/drawing/2014/main" id="{5042E1D5-0001-87DF-D542-107860D261E1}"/>
                </a:ext>
              </a:extLst>
            </p:cNvPr>
            <p:cNvSpPr>
              <a:spLocks noChangeArrowheads="1"/>
            </p:cNvSpPr>
            <p:nvPr/>
          </p:nvSpPr>
          <p:spPr bwMode="gray">
            <a:xfrm>
              <a:off x="1536" y="1828"/>
              <a:ext cx="2736" cy="359"/>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24" name="AutoShape 95">
              <a:extLst>
                <a:ext uri="{FF2B5EF4-FFF2-40B4-BE49-F238E27FC236}">
                  <a16:creationId xmlns:a16="http://schemas.microsoft.com/office/drawing/2014/main" id="{7B0F0B95-738A-759D-7946-61553BAAF479}"/>
                </a:ext>
              </a:extLst>
            </p:cNvPr>
            <p:cNvSpPr>
              <a:spLocks noChangeArrowheads="1"/>
            </p:cNvSpPr>
            <p:nvPr/>
          </p:nvSpPr>
          <p:spPr bwMode="gray">
            <a:xfrm>
              <a:off x="1303" y="1797"/>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25" name="Text Box 96">
              <a:extLst>
                <a:ext uri="{FF2B5EF4-FFF2-40B4-BE49-F238E27FC236}">
                  <a16:creationId xmlns:a16="http://schemas.microsoft.com/office/drawing/2014/main" id="{AEDD7473-FA37-856E-8178-26FE102CC8D6}"/>
                </a:ext>
              </a:extLst>
            </p:cNvPr>
            <p:cNvSpPr txBox="1">
              <a:spLocks noChangeArrowheads="1"/>
            </p:cNvSpPr>
            <p:nvPr/>
          </p:nvSpPr>
          <p:spPr bwMode="gray">
            <a:xfrm>
              <a:off x="1719" y="1930"/>
              <a:ext cx="2160" cy="180"/>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en-US" sz="2000">
                  <a:solidFill>
                    <a:schemeClr val="bg1"/>
                  </a:solidFill>
                  <a:latin typeface="Arial" panose="020B0604020202020204" pitchFamily="34" charset="0"/>
                </a:rPr>
                <a:t>Các nghiên cứu điển hình</a:t>
              </a:r>
            </a:p>
          </p:txBody>
        </p:sp>
        <p:sp>
          <p:nvSpPr>
            <p:cNvPr id="26" name="Text Box 97">
              <a:extLst>
                <a:ext uri="{FF2B5EF4-FFF2-40B4-BE49-F238E27FC236}">
                  <a16:creationId xmlns:a16="http://schemas.microsoft.com/office/drawing/2014/main" id="{78DBE520-D75F-1BCF-B01B-2F98ED630B0B}"/>
                </a:ext>
              </a:extLst>
            </p:cNvPr>
            <p:cNvSpPr txBox="1">
              <a:spLocks noChangeArrowheads="1"/>
            </p:cNvSpPr>
            <p:nvPr/>
          </p:nvSpPr>
          <p:spPr bwMode="gray">
            <a:xfrm>
              <a:off x="1406" y="1941"/>
              <a:ext cx="210" cy="187"/>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400" b="0">
                  <a:solidFill>
                    <a:schemeClr val="bg1"/>
                  </a:solidFill>
                  <a:latin typeface="Arial" panose="020B0604020202020204" pitchFamily="34" charset="0"/>
                </a:rPr>
                <a:t>3</a:t>
              </a:r>
            </a:p>
          </p:txBody>
        </p:sp>
      </p:grpSp>
      <p:grpSp>
        <p:nvGrpSpPr>
          <p:cNvPr id="31" name="Group 98">
            <a:extLst>
              <a:ext uri="{FF2B5EF4-FFF2-40B4-BE49-F238E27FC236}">
                <a16:creationId xmlns:a16="http://schemas.microsoft.com/office/drawing/2014/main" id="{A0201FB0-20EA-2D99-4E78-FB15B4A49FFD}"/>
              </a:ext>
            </a:extLst>
          </p:cNvPr>
          <p:cNvGrpSpPr>
            <a:grpSpLocks/>
          </p:cNvGrpSpPr>
          <p:nvPr/>
        </p:nvGrpSpPr>
        <p:grpSpPr bwMode="auto">
          <a:xfrm>
            <a:off x="1619676" y="5149661"/>
            <a:ext cx="5251775" cy="1159663"/>
            <a:chOff x="1296" y="1824"/>
            <a:chExt cx="2976" cy="432"/>
          </a:xfrm>
          <a:solidFill>
            <a:srgbClr val="92D050"/>
          </a:solidFill>
        </p:grpSpPr>
        <p:sp>
          <p:nvSpPr>
            <p:cNvPr id="32" name="AutoShape 99">
              <a:extLst>
                <a:ext uri="{FF2B5EF4-FFF2-40B4-BE49-F238E27FC236}">
                  <a16:creationId xmlns:a16="http://schemas.microsoft.com/office/drawing/2014/main" id="{EA015958-FFFC-93CD-CDBD-FA556D9E8863}"/>
                </a:ext>
              </a:extLst>
            </p:cNvPr>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33" name="AutoShape 100">
              <a:extLst>
                <a:ext uri="{FF2B5EF4-FFF2-40B4-BE49-F238E27FC236}">
                  <a16:creationId xmlns:a16="http://schemas.microsoft.com/office/drawing/2014/main" id="{F1733E68-1F0F-48A9-B8F0-579A963E0781}"/>
                </a:ext>
              </a:extLst>
            </p:cNvPr>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34" name="Text Box 101">
              <a:extLst>
                <a:ext uri="{FF2B5EF4-FFF2-40B4-BE49-F238E27FC236}">
                  <a16:creationId xmlns:a16="http://schemas.microsoft.com/office/drawing/2014/main" id="{6356813C-3096-2A92-E7C4-5B9E42E8FE3B}"/>
                </a:ext>
              </a:extLst>
            </p:cNvPr>
            <p:cNvSpPr txBox="1">
              <a:spLocks noChangeArrowheads="1"/>
            </p:cNvSpPr>
            <p:nvPr/>
          </p:nvSpPr>
          <p:spPr bwMode="gray">
            <a:xfrm>
              <a:off x="1786" y="1970"/>
              <a:ext cx="2160" cy="149"/>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en-US" sz="2000">
                  <a:solidFill>
                    <a:schemeClr val="tx1"/>
                  </a:solidFill>
                  <a:latin typeface="Arial" panose="020B0604020202020204" pitchFamily="34" charset="0"/>
                </a:rPr>
                <a:t>Kết luận và triển vọng cho VN</a:t>
              </a:r>
            </a:p>
          </p:txBody>
        </p:sp>
        <p:sp>
          <p:nvSpPr>
            <p:cNvPr id="35" name="Text Box 102">
              <a:extLst>
                <a:ext uri="{FF2B5EF4-FFF2-40B4-BE49-F238E27FC236}">
                  <a16:creationId xmlns:a16="http://schemas.microsoft.com/office/drawing/2014/main" id="{8C34AF75-53ED-139E-7D45-E0FADC43ED93}"/>
                </a:ext>
              </a:extLst>
            </p:cNvPr>
            <p:cNvSpPr txBox="1">
              <a:spLocks noChangeArrowheads="1"/>
            </p:cNvSpPr>
            <p:nvPr/>
          </p:nvSpPr>
          <p:spPr bwMode="gray">
            <a:xfrm>
              <a:off x="1385" y="1965"/>
              <a:ext cx="225" cy="172"/>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400" b="0">
                  <a:solidFill>
                    <a:schemeClr val="bg1"/>
                  </a:solidFill>
                  <a:latin typeface="Arial" panose="020B0604020202020204" pitchFamily="34" charset="0"/>
                </a:rPr>
                <a:t>4</a:t>
              </a:r>
            </a:p>
          </p:txBody>
        </p:sp>
      </p:grpSp>
      <p:pic>
        <p:nvPicPr>
          <p:cNvPr id="5127" name="Picture 5">
            <a:extLst>
              <a:ext uri="{FF2B5EF4-FFF2-40B4-BE49-F238E27FC236}">
                <a16:creationId xmlns:a16="http://schemas.microsoft.com/office/drawing/2014/main" id="{61F1DE6E-DC51-3593-4000-D3B3CD8EF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11636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833E667-9F3A-C696-51C8-E9850D50C21F}"/>
              </a:ext>
            </a:extLst>
          </p:cNvPr>
          <p:cNvSpPr>
            <a:spLocks noGrp="1" noChangeArrowheads="1"/>
          </p:cNvSpPr>
          <p:nvPr>
            <p:ph type="title"/>
          </p:nvPr>
        </p:nvSpPr>
        <p:spPr/>
        <p:txBody>
          <a:bodyPr/>
          <a:lstStyle/>
          <a:p>
            <a:pPr eaLnBrk="1" hangingPunct="1"/>
            <a:r>
              <a:rPr lang="en-US" altLang="en-US"/>
              <a:t>Giới thiệu</a:t>
            </a:r>
            <a:endParaRPr lang="en-US" altLang="en-US">
              <a:solidFill>
                <a:schemeClr val="accent1"/>
              </a:solidFill>
            </a:endParaRPr>
          </a:p>
        </p:txBody>
      </p:sp>
      <p:sp>
        <p:nvSpPr>
          <p:cNvPr id="6147" name="Text Box 3">
            <a:extLst>
              <a:ext uri="{FF2B5EF4-FFF2-40B4-BE49-F238E27FC236}">
                <a16:creationId xmlns:a16="http://schemas.microsoft.com/office/drawing/2014/main" id="{F5234B2F-22E5-5FA1-B9B2-22041B87C199}"/>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34" name="AutoShape 46">
            <a:extLst>
              <a:ext uri="{FF2B5EF4-FFF2-40B4-BE49-F238E27FC236}">
                <a16:creationId xmlns:a16="http://schemas.microsoft.com/office/drawing/2014/main" id="{CB4A71D2-9941-DBA5-E976-C81AABC2F0C9}"/>
              </a:ext>
            </a:extLst>
          </p:cNvPr>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p>
        </p:txBody>
      </p:sp>
      <p:sp>
        <p:nvSpPr>
          <p:cNvPr id="89135" name="AutoShape 47">
            <a:extLst>
              <a:ext uri="{FF2B5EF4-FFF2-40B4-BE49-F238E27FC236}">
                <a16:creationId xmlns:a16="http://schemas.microsoft.com/office/drawing/2014/main" id="{EF6655C9-6A1A-EB58-54B8-FA9C0666AEB0}"/>
              </a:ext>
            </a:extLst>
          </p:cNvPr>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p>
        </p:txBody>
      </p:sp>
      <p:sp>
        <p:nvSpPr>
          <p:cNvPr id="6150" name="AutoShape 48">
            <a:extLst>
              <a:ext uri="{FF2B5EF4-FFF2-40B4-BE49-F238E27FC236}">
                <a16:creationId xmlns:a16="http://schemas.microsoft.com/office/drawing/2014/main" id="{1FC44656-B2AE-E710-C45E-F74E58F3D916}"/>
              </a:ext>
            </a:extLst>
          </p:cNvPr>
          <p:cNvSpPr>
            <a:spLocks noChangeArrowheads="1"/>
          </p:cNvSpPr>
          <p:nvPr/>
        </p:nvSpPr>
        <p:spPr bwMode="gray">
          <a:xfrm>
            <a:off x="1323519" y="5519518"/>
            <a:ext cx="7820481" cy="862014"/>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800" b="1">
              <a:solidFill>
                <a:schemeClr val="tx2"/>
              </a:solidFill>
            </a:endParaRPr>
          </a:p>
        </p:txBody>
      </p:sp>
      <p:sp>
        <p:nvSpPr>
          <p:cNvPr id="6151" name="AutoShape 49">
            <a:extLst>
              <a:ext uri="{FF2B5EF4-FFF2-40B4-BE49-F238E27FC236}">
                <a16:creationId xmlns:a16="http://schemas.microsoft.com/office/drawing/2014/main" id="{BD643716-4CA8-82A1-077D-143DEA8F3CD4}"/>
              </a:ext>
            </a:extLst>
          </p:cNvPr>
          <p:cNvSpPr>
            <a:spLocks noChangeArrowheads="1"/>
          </p:cNvSpPr>
          <p:nvPr/>
        </p:nvSpPr>
        <p:spPr bwMode="gray">
          <a:xfrm>
            <a:off x="2199051" y="4121245"/>
            <a:ext cx="6837443" cy="1288955"/>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800" b="1">
              <a:solidFill>
                <a:schemeClr val="tx2"/>
              </a:solidFill>
            </a:endParaRPr>
          </a:p>
        </p:txBody>
      </p:sp>
      <p:sp>
        <p:nvSpPr>
          <p:cNvPr id="6152" name="AutoShape 50">
            <a:extLst>
              <a:ext uri="{FF2B5EF4-FFF2-40B4-BE49-F238E27FC236}">
                <a16:creationId xmlns:a16="http://schemas.microsoft.com/office/drawing/2014/main" id="{CFD6F3D8-A03A-7B24-C841-CF61381ED042}"/>
              </a:ext>
            </a:extLst>
          </p:cNvPr>
          <p:cNvSpPr>
            <a:spLocks noChangeArrowheads="1"/>
          </p:cNvSpPr>
          <p:nvPr/>
        </p:nvSpPr>
        <p:spPr bwMode="gray">
          <a:xfrm>
            <a:off x="2238013" y="2915196"/>
            <a:ext cx="6798482" cy="1087899"/>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endParaRPr lang="en-US" altLang="en-US" sz="1800" b="1">
              <a:solidFill>
                <a:schemeClr val="tx2"/>
              </a:solidFill>
            </a:endParaRPr>
          </a:p>
        </p:txBody>
      </p:sp>
      <p:sp>
        <p:nvSpPr>
          <p:cNvPr id="6153" name="AutoShape 51">
            <a:extLst>
              <a:ext uri="{FF2B5EF4-FFF2-40B4-BE49-F238E27FC236}">
                <a16:creationId xmlns:a16="http://schemas.microsoft.com/office/drawing/2014/main" id="{E162D43F-9670-958D-AAAA-408F08D36B8D}"/>
              </a:ext>
            </a:extLst>
          </p:cNvPr>
          <p:cNvSpPr>
            <a:spLocks noChangeArrowheads="1"/>
          </p:cNvSpPr>
          <p:nvPr/>
        </p:nvSpPr>
        <p:spPr bwMode="gray">
          <a:xfrm>
            <a:off x="1942612" y="2241685"/>
            <a:ext cx="7093883" cy="61322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sz="1600">
                <a:solidFill>
                  <a:schemeClr val="tx2"/>
                </a:solidFill>
              </a:rPr>
              <a:t> </a:t>
            </a:r>
            <a:r>
              <a:rPr lang="en-US" sz="1800">
                <a:solidFill>
                  <a:schemeClr val="tx2"/>
                </a:solidFill>
              </a:rPr>
              <a:t>Khí nhà kính sinh ra trong việc đốt nhiên liệu hoá thạch bao gồm: </a:t>
            </a:r>
          </a:p>
          <a:p>
            <a:pPr>
              <a:spcBef>
                <a:spcPct val="0"/>
              </a:spcBef>
              <a:buClrTx/>
              <a:buNone/>
            </a:pPr>
            <a:r>
              <a:rPr lang="en-US" sz="1800">
                <a:solidFill>
                  <a:schemeClr val="tx2"/>
                </a:solidFill>
              </a:rPr>
              <a:t> CO</a:t>
            </a:r>
            <a:r>
              <a:rPr lang="en-US" sz="1800" baseline="-25000">
                <a:solidFill>
                  <a:schemeClr val="tx2"/>
                </a:solidFill>
              </a:rPr>
              <a:t>2</a:t>
            </a:r>
            <a:r>
              <a:rPr lang="en-US" sz="1800">
                <a:solidFill>
                  <a:schemeClr val="tx2"/>
                </a:solidFill>
              </a:rPr>
              <a:t>, SO</a:t>
            </a:r>
            <a:r>
              <a:rPr lang="en-US" sz="1800" baseline="-25000">
                <a:solidFill>
                  <a:schemeClr val="tx2"/>
                </a:solidFill>
              </a:rPr>
              <a:t>2</a:t>
            </a:r>
            <a:r>
              <a:rPr lang="en-US" sz="1800" baseline="30000">
                <a:solidFill>
                  <a:schemeClr val="tx2"/>
                </a:solidFill>
              </a:rPr>
              <a:t> </a:t>
            </a:r>
            <a:r>
              <a:rPr lang="en-US" sz="1800">
                <a:solidFill>
                  <a:schemeClr val="tx2"/>
                </a:solidFill>
              </a:rPr>
              <a:t>… bụi mịn và có tính axit</a:t>
            </a:r>
            <a:endParaRPr lang="en-US" altLang="en-US" sz="1800">
              <a:solidFill>
                <a:schemeClr val="tx2"/>
              </a:solidFill>
            </a:endParaRPr>
          </a:p>
        </p:txBody>
      </p:sp>
      <p:sp>
        <p:nvSpPr>
          <p:cNvPr id="6154" name="AutoShape 52">
            <a:extLst>
              <a:ext uri="{FF2B5EF4-FFF2-40B4-BE49-F238E27FC236}">
                <a16:creationId xmlns:a16="http://schemas.microsoft.com/office/drawing/2014/main" id="{BCA069A3-05AE-2FDA-8DA5-69A0344502AF}"/>
              </a:ext>
            </a:extLst>
          </p:cNvPr>
          <p:cNvSpPr>
            <a:spLocks noChangeArrowheads="1"/>
          </p:cNvSpPr>
          <p:nvPr/>
        </p:nvSpPr>
        <p:spPr bwMode="gray">
          <a:xfrm>
            <a:off x="985692" y="1183909"/>
            <a:ext cx="8050803" cy="918651"/>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95000"/>
              </a:lnSpc>
              <a:spcAft>
                <a:spcPts val="800"/>
              </a:spcAft>
              <a:buNone/>
            </a:pPr>
            <a:r>
              <a:rPr lang="en-US" sz="1800" b="1">
                <a:solidFill>
                  <a:schemeClr val="tx2"/>
                </a:solidFill>
              </a:rPr>
              <a:t>	</a:t>
            </a:r>
          </a:p>
        </p:txBody>
      </p:sp>
      <p:grpSp>
        <p:nvGrpSpPr>
          <p:cNvPr id="6155" name="Group 53">
            <a:extLst>
              <a:ext uri="{FF2B5EF4-FFF2-40B4-BE49-F238E27FC236}">
                <a16:creationId xmlns:a16="http://schemas.microsoft.com/office/drawing/2014/main" id="{E5372B55-4A78-7F74-4FB0-CBC479339EA1}"/>
              </a:ext>
            </a:extLst>
          </p:cNvPr>
          <p:cNvGrpSpPr>
            <a:grpSpLocks/>
          </p:cNvGrpSpPr>
          <p:nvPr/>
        </p:nvGrpSpPr>
        <p:grpSpPr bwMode="auto">
          <a:xfrm>
            <a:off x="867275" y="1355181"/>
            <a:ext cx="381000" cy="520700"/>
            <a:chOff x="2078" y="1387"/>
            <a:chExt cx="1615" cy="2201"/>
          </a:xfrm>
        </p:grpSpPr>
        <p:sp>
          <p:nvSpPr>
            <p:cNvPr id="6185" name="Oval 54">
              <a:extLst>
                <a:ext uri="{FF2B5EF4-FFF2-40B4-BE49-F238E27FC236}">
                  <a16:creationId xmlns:a16="http://schemas.microsoft.com/office/drawing/2014/main" id="{D30C6439-7F75-0C0B-6FE3-F35010097FDC}"/>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186" name="Oval 55">
              <a:extLst>
                <a:ext uri="{FF2B5EF4-FFF2-40B4-BE49-F238E27FC236}">
                  <a16:creationId xmlns:a16="http://schemas.microsoft.com/office/drawing/2014/main" id="{715D0579-E97E-8AFD-DCFD-DC7ECC0942D2}"/>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44" name="Oval 56">
              <a:extLst>
                <a:ext uri="{FF2B5EF4-FFF2-40B4-BE49-F238E27FC236}">
                  <a16:creationId xmlns:a16="http://schemas.microsoft.com/office/drawing/2014/main" id="{4A3BF381-FFAA-4E4C-1BEC-4B1976E569E2}"/>
                </a:ext>
              </a:extLst>
            </p:cNvPr>
            <p:cNvSpPr>
              <a:spLocks noChangeArrowheads="1"/>
            </p:cNvSpPr>
            <p:nvPr/>
          </p:nvSpPr>
          <p:spPr bwMode="gray">
            <a:xfrm>
              <a:off x="2253" y="1387"/>
              <a:ext cx="1104"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6188" name="Oval 57">
              <a:extLst>
                <a:ext uri="{FF2B5EF4-FFF2-40B4-BE49-F238E27FC236}">
                  <a16:creationId xmlns:a16="http://schemas.microsoft.com/office/drawing/2014/main" id="{0378D489-0B71-5645-1352-134C0F1EE5F8}"/>
                </a:ext>
              </a:extLst>
            </p:cNvPr>
            <p:cNvSpPr>
              <a:spLocks noChangeArrowheads="1"/>
            </p:cNvSpPr>
            <p:nvPr/>
          </p:nvSpPr>
          <p:spPr bwMode="gray">
            <a:xfrm>
              <a:off x="2254" y="1387"/>
              <a:ext cx="1101" cy="220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46" name="Oval 58">
              <a:extLst>
                <a:ext uri="{FF2B5EF4-FFF2-40B4-BE49-F238E27FC236}">
                  <a16:creationId xmlns:a16="http://schemas.microsoft.com/office/drawing/2014/main" id="{0FFA45CE-9E65-4F1D-BD4F-6B5D392CAFC3}"/>
                </a:ext>
              </a:extLst>
            </p:cNvPr>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6190" name="Oval 59">
              <a:extLst>
                <a:ext uri="{FF2B5EF4-FFF2-40B4-BE49-F238E27FC236}">
                  <a16:creationId xmlns:a16="http://schemas.microsoft.com/office/drawing/2014/main" id="{E8DE50F7-35C2-8D31-7F6E-C9B467845BD2}"/>
                </a:ext>
              </a:extLst>
            </p:cNvPr>
            <p:cNvSpPr>
              <a:spLocks noChangeArrowheads="1"/>
            </p:cNvSpPr>
            <p:nvPr/>
          </p:nvSpPr>
          <p:spPr bwMode="gray">
            <a:xfrm>
              <a:off x="2337" y="1387"/>
              <a:ext cx="1096" cy="220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6156" name="Group 60">
            <a:extLst>
              <a:ext uri="{FF2B5EF4-FFF2-40B4-BE49-F238E27FC236}">
                <a16:creationId xmlns:a16="http://schemas.microsoft.com/office/drawing/2014/main" id="{7E589FA5-5627-DC13-F110-99E8ED52CF48}"/>
              </a:ext>
            </a:extLst>
          </p:cNvPr>
          <p:cNvGrpSpPr>
            <a:grpSpLocks/>
          </p:cNvGrpSpPr>
          <p:nvPr/>
        </p:nvGrpSpPr>
        <p:grpSpPr bwMode="auto">
          <a:xfrm>
            <a:off x="1844675" y="2295634"/>
            <a:ext cx="381000" cy="520700"/>
            <a:chOff x="2078" y="1387"/>
            <a:chExt cx="1615" cy="2201"/>
          </a:xfrm>
        </p:grpSpPr>
        <p:sp>
          <p:nvSpPr>
            <p:cNvPr id="6179" name="Oval 61">
              <a:extLst>
                <a:ext uri="{FF2B5EF4-FFF2-40B4-BE49-F238E27FC236}">
                  <a16:creationId xmlns:a16="http://schemas.microsoft.com/office/drawing/2014/main" id="{81B8C26A-CD33-1FD5-533A-983B243842D0}"/>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180" name="Oval 62">
              <a:extLst>
                <a:ext uri="{FF2B5EF4-FFF2-40B4-BE49-F238E27FC236}">
                  <a16:creationId xmlns:a16="http://schemas.microsoft.com/office/drawing/2014/main" id="{F1BA944B-CA95-B6FB-BE4F-3839AB1929F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51" name="Oval 63">
              <a:extLst>
                <a:ext uri="{FF2B5EF4-FFF2-40B4-BE49-F238E27FC236}">
                  <a16:creationId xmlns:a16="http://schemas.microsoft.com/office/drawing/2014/main" id="{4CC66053-603D-8FCE-1616-CF9478AE32B0}"/>
                </a:ext>
              </a:extLst>
            </p:cNvPr>
            <p:cNvSpPr>
              <a:spLocks noChangeArrowheads="1"/>
            </p:cNvSpPr>
            <p:nvPr/>
          </p:nvSpPr>
          <p:spPr bwMode="gray">
            <a:xfrm>
              <a:off x="2253" y="1387"/>
              <a:ext cx="1104"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6182" name="Oval 64">
              <a:extLst>
                <a:ext uri="{FF2B5EF4-FFF2-40B4-BE49-F238E27FC236}">
                  <a16:creationId xmlns:a16="http://schemas.microsoft.com/office/drawing/2014/main" id="{7ABDABAB-D5C5-88C3-36D6-6B2B7D621FFA}"/>
                </a:ext>
              </a:extLst>
            </p:cNvPr>
            <p:cNvSpPr>
              <a:spLocks noChangeArrowheads="1"/>
            </p:cNvSpPr>
            <p:nvPr/>
          </p:nvSpPr>
          <p:spPr bwMode="gray">
            <a:xfrm>
              <a:off x="2254" y="1387"/>
              <a:ext cx="1101" cy="2201"/>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53" name="Oval 65">
              <a:extLst>
                <a:ext uri="{FF2B5EF4-FFF2-40B4-BE49-F238E27FC236}">
                  <a16:creationId xmlns:a16="http://schemas.microsoft.com/office/drawing/2014/main" id="{D9FE5D2C-D84E-A08F-01F9-2BA4F67F71E9}"/>
                </a:ext>
              </a:extLst>
            </p:cNvPr>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6184" name="Oval 66">
              <a:extLst>
                <a:ext uri="{FF2B5EF4-FFF2-40B4-BE49-F238E27FC236}">
                  <a16:creationId xmlns:a16="http://schemas.microsoft.com/office/drawing/2014/main" id="{9ED6689D-23F8-8071-F876-B1D81BDE8C12}"/>
                </a:ext>
              </a:extLst>
            </p:cNvPr>
            <p:cNvSpPr>
              <a:spLocks noChangeArrowheads="1"/>
            </p:cNvSpPr>
            <p:nvPr/>
          </p:nvSpPr>
          <p:spPr bwMode="gray">
            <a:xfrm>
              <a:off x="2337" y="1387"/>
              <a:ext cx="1096" cy="2201"/>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6157" name="Group 67">
            <a:extLst>
              <a:ext uri="{FF2B5EF4-FFF2-40B4-BE49-F238E27FC236}">
                <a16:creationId xmlns:a16="http://schemas.microsoft.com/office/drawing/2014/main" id="{D60A65D4-10E1-01DA-4E8E-1C90F923C312}"/>
              </a:ext>
            </a:extLst>
          </p:cNvPr>
          <p:cNvGrpSpPr>
            <a:grpSpLocks/>
          </p:cNvGrpSpPr>
          <p:nvPr/>
        </p:nvGrpSpPr>
        <p:grpSpPr bwMode="auto">
          <a:xfrm>
            <a:off x="2145937" y="3065783"/>
            <a:ext cx="381000" cy="520700"/>
            <a:chOff x="2078" y="1387"/>
            <a:chExt cx="1615" cy="2201"/>
          </a:xfrm>
        </p:grpSpPr>
        <p:sp>
          <p:nvSpPr>
            <p:cNvPr id="6173" name="Oval 68">
              <a:extLst>
                <a:ext uri="{FF2B5EF4-FFF2-40B4-BE49-F238E27FC236}">
                  <a16:creationId xmlns:a16="http://schemas.microsoft.com/office/drawing/2014/main" id="{A48BF33B-42EA-F650-95CE-6F6F1B3643B4}"/>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174" name="Oval 69">
              <a:extLst>
                <a:ext uri="{FF2B5EF4-FFF2-40B4-BE49-F238E27FC236}">
                  <a16:creationId xmlns:a16="http://schemas.microsoft.com/office/drawing/2014/main" id="{0F302761-B962-CF11-222D-CD802F04831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58" name="Oval 70">
              <a:extLst>
                <a:ext uri="{FF2B5EF4-FFF2-40B4-BE49-F238E27FC236}">
                  <a16:creationId xmlns:a16="http://schemas.microsoft.com/office/drawing/2014/main" id="{9C6008B8-9722-D73E-7B35-05E8F6C8A487}"/>
                </a:ext>
              </a:extLst>
            </p:cNvPr>
            <p:cNvSpPr>
              <a:spLocks noChangeArrowheads="1"/>
            </p:cNvSpPr>
            <p:nvPr/>
          </p:nvSpPr>
          <p:spPr bwMode="gray">
            <a:xfrm>
              <a:off x="2253" y="1387"/>
              <a:ext cx="1104"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6176" name="Oval 71">
              <a:extLst>
                <a:ext uri="{FF2B5EF4-FFF2-40B4-BE49-F238E27FC236}">
                  <a16:creationId xmlns:a16="http://schemas.microsoft.com/office/drawing/2014/main" id="{99436764-AE54-28D1-57AB-327255DBE16C}"/>
                </a:ext>
              </a:extLst>
            </p:cNvPr>
            <p:cNvSpPr>
              <a:spLocks noChangeArrowheads="1"/>
            </p:cNvSpPr>
            <p:nvPr/>
          </p:nvSpPr>
          <p:spPr bwMode="gray">
            <a:xfrm>
              <a:off x="2254" y="1387"/>
              <a:ext cx="1101" cy="2201"/>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60" name="Oval 72">
              <a:extLst>
                <a:ext uri="{FF2B5EF4-FFF2-40B4-BE49-F238E27FC236}">
                  <a16:creationId xmlns:a16="http://schemas.microsoft.com/office/drawing/2014/main" id="{9BD35FF3-FE1E-1147-188B-C21176EFCA6C}"/>
                </a:ext>
              </a:extLst>
            </p:cNvPr>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6178" name="Oval 73">
              <a:extLst>
                <a:ext uri="{FF2B5EF4-FFF2-40B4-BE49-F238E27FC236}">
                  <a16:creationId xmlns:a16="http://schemas.microsoft.com/office/drawing/2014/main" id="{60ED4BCD-ECD1-4B7D-710E-D5AF57B06849}"/>
                </a:ext>
              </a:extLst>
            </p:cNvPr>
            <p:cNvSpPr>
              <a:spLocks noChangeArrowheads="1"/>
            </p:cNvSpPr>
            <p:nvPr/>
          </p:nvSpPr>
          <p:spPr bwMode="gray">
            <a:xfrm>
              <a:off x="2337" y="1387"/>
              <a:ext cx="1096" cy="2201"/>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6158" name="Group 74">
            <a:extLst>
              <a:ext uri="{FF2B5EF4-FFF2-40B4-BE49-F238E27FC236}">
                <a16:creationId xmlns:a16="http://schemas.microsoft.com/office/drawing/2014/main" id="{5307F6C0-09C3-8FF5-B9F9-24DB7B0A8B5A}"/>
              </a:ext>
            </a:extLst>
          </p:cNvPr>
          <p:cNvGrpSpPr>
            <a:grpSpLocks/>
          </p:cNvGrpSpPr>
          <p:nvPr/>
        </p:nvGrpSpPr>
        <p:grpSpPr bwMode="auto">
          <a:xfrm>
            <a:off x="1921057" y="4473129"/>
            <a:ext cx="381000" cy="520700"/>
            <a:chOff x="2078" y="1387"/>
            <a:chExt cx="1615" cy="2201"/>
          </a:xfrm>
        </p:grpSpPr>
        <p:sp>
          <p:nvSpPr>
            <p:cNvPr id="6167" name="Oval 75">
              <a:extLst>
                <a:ext uri="{FF2B5EF4-FFF2-40B4-BE49-F238E27FC236}">
                  <a16:creationId xmlns:a16="http://schemas.microsoft.com/office/drawing/2014/main" id="{813EDA0A-92E7-6BE3-9BF2-339E6DBAEB4A}"/>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168" name="Oval 76">
              <a:extLst>
                <a:ext uri="{FF2B5EF4-FFF2-40B4-BE49-F238E27FC236}">
                  <a16:creationId xmlns:a16="http://schemas.microsoft.com/office/drawing/2014/main" id="{FEEAF0EB-A73C-C343-E7D7-49460B06B4D8}"/>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65" name="Oval 77">
              <a:extLst>
                <a:ext uri="{FF2B5EF4-FFF2-40B4-BE49-F238E27FC236}">
                  <a16:creationId xmlns:a16="http://schemas.microsoft.com/office/drawing/2014/main" id="{BEB1DF0A-B4B5-747C-D0FB-3A48B760654D}"/>
                </a:ext>
              </a:extLst>
            </p:cNvPr>
            <p:cNvSpPr>
              <a:spLocks noChangeArrowheads="1"/>
            </p:cNvSpPr>
            <p:nvPr/>
          </p:nvSpPr>
          <p:spPr bwMode="gray">
            <a:xfrm>
              <a:off x="2253" y="1387"/>
              <a:ext cx="1104"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6170" name="Oval 78">
              <a:extLst>
                <a:ext uri="{FF2B5EF4-FFF2-40B4-BE49-F238E27FC236}">
                  <a16:creationId xmlns:a16="http://schemas.microsoft.com/office/drawing/2014/main" id="{EDE48929-467B-B539-FF7A-AA5F8DE1E0B7}"/>
                </a:ext>
              </a:extLst>
            </p:cNvPr>
            <p:cNvSpPr>
              <a:spLocks noChangeArrowheads="1"/>
            </p:cNvSpPr>
            <p:nvPr/>
          </p:nvSpPr>
          <p:spPr bwMode="gray">
            <a:xfrm>
              <a:off x="2254" y="1387"/>
              <a:ext cx="1101" cy="2201"/>
            </a:xfrm>
            <a:prstGeom prst="ellipse">
              <a:avLst/>
            </a:prstGeom>
            <a:gradFill rotWithShape="1">
              <a:gsLst>
                <a:gs pos="0">
                  <a:srgbClr val="000000"/>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67" name="Oval 79">
              <a:extLst>
                <a:ext uri="{FF2B5EF4-FFF2-40B4-BE49-F238E27FC236}">
                  <a16:creationId xmlns:a16="http://schemas.microsoft.com/office/drawing/2014/main" id="{178BE9FD-BFFF-2BD3-8C49-A898435F29F7}"/>
                </a:ext>
              </a:extLst>
            </p:cNvPr>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6172" name="Oval 80">
              <a:extLst>
                <a:ext uri="{FF2B5EF4-FFF2-40B4-BE49-F238E27FC236}">
                  <a16:creationId xmlns:a16="http://schemas.microsoft.com/office/drawing/2014/main" id="{B3FE5CD5-1498-BA7A-23CA-ED7A66233E7F}"/>
                </a:ext>
              </a:extLst>
            </p:cNvPr>
            <p:cNvSpPr>
              <a:spLocks noChangeArrowheads="1"/>
            </p:cNvSpPr>
            <p:nvPr/>
          </p:nvSpPr>
          <p:spPr bwMode="gray">
            <a:xfrm>
              <a:off x="2337" y="1387"/>
              <a:ext cx="1096" cy="2201"/>
            </a:xfrm>
            <a:prstGeom prst="ellipse">
              <a:avLst/>
            </a:prstGeom>
            <a:gradFill rotWithShape="1">
              <a:gsLst>
                <a:gs pos="0">
                  <a:srgbClr val="8D67E1"/>
                </a:gs>
                <a:gs pos="100000">
                  <a:srgbClr val="4532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6159" name="Group 81">
            <a:extLst>
              <a:ext uri="{FF2B5EF4-FFF2-40B4-BE49-F238E27FC236}">
                <a16:creationId xmlns:a16="http://schemas.microsoft.com/office/drawing/2014/main" id="{FC7E3460-C67D-7BD3-2B95-B3135EB3FFA8}"/>
              </a:ext>
            </a:extLst>
          </p:cNvPr>
          <p:cNvGrpSpPr>
            <a:grpSpLocks/>
          </p:cNvGrpSpPr>
          <p:nvPr/>
        </p:nvGrpSpPr>
        <p:grpSpPr bwMode="auto">
          <a:xfrm>
            <a:off x="1163638" y="5655141"/>
            <a:ext cx="355600" cy="520700"/>
            <a:chOff x="2078" y="1387"/>
            <a:chExt cx="1615" cy="2201"/>
          </a:xfrm>
        </p:grpSpPr>
        <p:sp>
          <p:nvSpPr>
            <p:cNvPr id="6161" name="Oval 82">
              <a:extLst>
                <a:ext uri="{FF2B5EF4-FFF2-40B4-BE49-F238E27FC236}">
                  <a16:creationId xmlns:a16="http://schemas.microsoft.com/office/drawing/2014/main" id="{DEFFF2F1-9EA6-64C4-FDF1-5443D2549093}"/>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162" name="Oval 83">
              <a:extLst>
                <a:ext uri="{FF2B5EF4-FFF2-40B4-BE49-F238E27FC236}">
                  <a16:creationId xmlns:a16="http://schemas.microsoft.com/office/drawing/2014/main" id="{A2446FD2-66B5-2BA1-CB9B-A85CB1BED2E0}"/>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72" name="Oval 84">
              <a:extLst>
                <a:ext uri="{FF2B5EF4-FFF2-40B4-BE49-F238E27FC236}">
                  <a16:creationId xmlns:a16="http://schemas.microsoft.com/office/drawing/2014/main" id="{0759225F-9BE5-E83E-D3F8-3AA0AC6BD53B}"/>
                </a:ext>
              </a:extLst>
            </p:cNvPr>
            <p:cNvSpPr>
              <a:spLocks noChangeArrowheads="1"/>
            </p:cNvSpPr>
            <p:nvPr/>
          </p:nvSpPr>
          <p:spPr bwMode="gray">
            <a:xfrm>
              <a:off x="2251" y="1387"/>
              <a:ext cx="1182"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6164" name="Oval 85">
              <a:extLst>
                <a:ext uri="{FF2B5EF4-FFF2-40B4-BE49-F238E27FC236}">
                  <a16:creationId xmlns:a16="http://schemas.microsoft.com/office/drawing/2014/main" id="{2989F75B-B373-1412-6114-F5872FC11C03}"/>
                </a:ext>
              </a:extLst>
            </p:cNvPr>
            <p:cNvSpPr>
              <a:spLocks noChangeArrowheads="1"/>
            </p:cNvSpPr>
            <p:nvPr/>
          </p:nvSpPr>
          <p:spPr bwMode="gray">
            <a:xfrm>
              <a:off x="2254" y="1387"/>
              <a:ext cx="1180" cy="2201"/>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74" name="Oval 86">
              <a:extLst>
                <a:ext uri="{FF2B5EF4-FFF2-40B4-BE49-F238E27FC236}">
                  <a16:creationId xmlns:a16="http://schemas.microsoft.com/office/drawing/2014/main" id="{6772BB4B-7561-0270-61CA-393970A36AB0}"/>
                </a:ext>
              </a:extLst>
            </p:cNvPr>
            <p:cNvSpPr>
              <a:spLocks noChangeArrowheads="1"/>
            </p:cNvSpPr>
            <p:nvPr/>
          </p:nvSpPr>
          <p:spPr bwMode="gray">
            <a:xfrm>
              <a:off x="2338"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6166" name="Oval 87">
              <a:extLst>
                <a:ext uri="{FF2B5EF4-FFF2-40B4-BE49-F238E27FC236}">
                  <a16:creationId xmlns:a16="http://schemas.microsoft.com/office/drawing/2014/main" id="{E5DC437F-656E-A475-8E3D-F9DD68D3CDF6}"/>
                </a:ext>
              </a:extLst>
            </p:cNvPr>
            <p:cNvSpPr>
              <a:spLocks noChangeArrowheads="1"/>
            </p:cNvSpPr>
            <p:nvPr/>
          </p:nvSpPr>
          <p:spPr bwMode="gray">
            <a:xfrm>
              <a:off x="2337" y="1387"/>
              <a:ext cx="1096" cy="2201"/>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pic>
        <p:nvPicPr>
          <p:cNvPr id="6160" name="Picture 5">
            <a:extLst>
              <a:ext uri="{FF2B5EF4-FFF2-40B4-BE49-F238E27FC236}">
                <a16:creationId xmlns:a16="http://schemas.microsoft.com/office/drawing/2014/main" id="{75077192-0641-8D1B-414E-1FAE3E6C0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11636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F6EC0C3-044C-1CB4-8A14-800C6E2A7202}"/>
              </a:ext>
            </a:extLst>
          </p:cNvPr>
          <p:cNvSpPr txBox="1"/>
          <p:nvPr/>
        </p:nvSpPr>
        <p:spPr>
          <a:xfrm>
            <a:off x="1413645" y="1237502"/>
            <a:ext cx="7622850" cy="923330"/>
          </a:xfrm>
          <a:prstGeom prst="rect">
            <a:avLst/>
          </a:prstGeom>
          <a:noFill/>
        </p:spPr>
        <p:txBody>
          <a:bodyPr wrap="square" rtlCol="0">
            <a:spAutoFit/>
          </a:bodyPr>
          <a:lstStyle/>
          <a:p>
            <a:r>
              <a:rPr lang="en-US" sz="1800">
                <a:solidFill>
                  <a:schemeClr val="tx2"/>
                </a:solidFill>
              </a:rPr>
              <a:t>Bùn đỏ là chất thải rắn nguy hại có khối lượng lớn và độ kiềm cao (tỷ lệ bùn đỏ/alumin = 0,7 – 2; pH = 10 – 13). Để tái sử dụng được bùn đỏ và giảm thiểu ô nhiễm môi trường cần khử kiềm bùn đỏ.</a:t>
            </a:r>
            <a:endParaRPr lang="en-US"/>
          </a:p>
        </p:txBody>
      </p:sp>
      <p:sp>
        <p:nvSpPr>
          <p:cNvPr id="3" name="TextBox 2">
            <a:extLst>
              <a:ext uri="{FF2B5EF4-FFF2-40B4-BE49-F238E27FC236}">
                <a16:creationId xmlns:a16="http://schemas.microsoft.com/office/drawing/2014/main" id="{62D82903-E2DE-F2B5-B9FC-AAC43F62EA8C}"/>
              </a:ext>
            </a:extLst>
          </p:cNvPr>
          <p:cNvSpPr txBox="1"/>
          <p:nvPr/>
        </p:nvSpPr>
        <p:spPr>
          <a:xfrm>
            <a:off x="2425681" y="3016823"/>
            <a:ext cx="6470033" cy="923330"/>
          </a:xfrm>
          <a:prstGeom prst="rect">
            <a:avLst/>
          </a:prstGeom>
          <a:noFill/>
        </p:spPr>
        <p:txBody>
          <a:bodyPr wrap="square" rtlCol="0">
            <a:spAutoFit/>
          </a:bodyPr>
          <a:lstStyle/>
          <a:p>
            <a:pPr algn="just">
              <a:spcBef>
                <a:spcPct val="0"/>
              </a:spcBef>
              <a:buClrTx/>
              <a:buNone/>
            </a:pPr>
            <a:r>
              <a:rPr lang="en-US" altLang="en-US" sz="1800">
                <a:solidFill>
                  <a:schemeClr val="tx2"/>
                </a:solidFill>
              </a:rPr>
              <a:t>Để sản xuất 1 tấn nhôm từ quặng cần năng lượng tương đương đốt 8 – 12 tấn than (đốt 1 tấn than phát sinh khoảng 2 – 3 tấn CO</a:t>
            </a:r>
            <a:r>
              <a:rPr lang="en-US" altLang="en-US" sz="1800" baseline="-25000">
                <a:solidFill>
                  <a:schemeClr val="tx2"/>
                </a:solidFill>
              </a:rPr>
              <a:t>2</a:t>
            </a:r>
            <a:r>
              <a:rPr lang="en-US" altLang="en-US" sz="1800">
                <a:solidFill>
                  <a:schemeClr val="tx2"/>
                </a:solidFill>
              </a:rPr>
              <a:t>. Để phát triển bền vững cần giảm phát thải KNK.</a:t>
            </a:r>
          </a:p>
        </p:txBody>
      </p:sp>
      <p:sp>
        <p:nvSpPr>
          <p:cNvPr id="4" name="TextBox 3">
            <a:extLst>
              <a:ext uri="{FF2B5EF4-FFF2-40B4-BE49-F238E27FC236}">
                <a16:creationId xmlns:a16="http://schemas.microsoft.com/office/drawing/2014/main" id="{01D715CA-F7E1-3CEF-3F7C-01AE8F8D88D2}"/>
              </a:ext>
            </a:extLst>
          </p:cNvPr>
          <p:cNvSpPr txBox="1"/>
          <p:nvPr/>
        </p:nvSpPr>
        <p:spPr>
          <a:xfrm>
            <a:off x="2439212" y="4133315"/>
            <a:ext cx="6597283" cy="1200329"/>
          </a:xfrm>
          <a:prstGeom prst="rect">
            <a:avLst/>
          </a:prstGeom>
          <a:noFill/>
        </p:spPr>
        <p:txBody>
          <a:bodyPr wrap="square" rtlCol="0">
            <a:spAutoFit/>
          </a:bodyPr>
          <a:lstStyle/>
          <a:p>
            <a:pPr>
              <a:spcBef>
                <a:spcPct val="0"/>
              </a:spcBef>
              <a:buClrTx/>
              <a:buNone/>
            </a:pPr>
            <a:r>
              <a:rPr lang="en-US">
                <a:solidFill>
                  <a:schemeClr val="tx2"/>
                </a:solidFill>
              </a:rPr>
              <a:t>Bùn đỏ có tính kiềm cao nên nó là vật liệu tốt để hấp phụ và trung hoà chất thải có tính axit. Do đó, việc sử dụng bùn đỏ để lưu trữ khí thải phát sinh trong quá trình sản xuất alumin sẽ mang lại mục tiêu kép.</a:t>
            </a:r>
            <a:endParaRPr lang="en-US" altLang="en-US">
              <a:solidFill>
                <a:schemeClr val="tx2"/>
              </a:solidFill>
            </a:endParaRPr>
          </a:p>
        </p:txBody>
      </p:sp>
      <p:sp>
        <p:nvSpPr>
          <p:cNvPr id="5" name="TextBox 4">
            <a:extLst>
              <a:ext uri="{FF2B5EF4-FFF2-40B4-BE49-F238E27FC236}">
                <a16:creationId xmlns:a16="http://schemas.microsoft.com/office/drawing/2014/main" id="{70C4529E-DD33-3136-50D1-3CFA8F8AB29D}"/>
              </a:ext>
            </a:extLst>
          </p:cNvPr>
          <p:cNvSpPr txBox="1"/>
          <p:nvPr/>
        </p:nvSpPr>
        <p:spPr>
          <a:xfrm>
            <a:off x="1660525" y="5593483"/>
            <a:ext cx="7004606" cy="663580"/>
          </a:xfrm>
          <a:prstGeom prst="rect">
            <a:avLst/>
          </a:prstGeom>
          <a:noFill/>
        </p:spPr>
        <p:txBody>
          <a:bodyPr wrap="square" rtlCol="0">
            <a:spAutoFit/>
          </a:bodyPr>
          <a:lstStyle/>
          <a:p>
            <a:pPr algn="just">
              <a:lnSpc>
                <a:spcPct val="107000"/>
              </a:lnSpc>
              <a:spcBef>
                <a:spcPts val="600"/>
              </a:spcBef>
              <a:spcAft>
                <a:spcPts val="600"/>
              </a:spcAft>
              <a:tabLst>
                <a:tab pos="215900" algn="l"/>
              </a:tabLst>
            </a:pPr>
            <a:r>
              <a:rPr lang="en-US">
                <a:solidFill>
                  <a:schemeClr val="tx2"/>
                </a:solidFill>
              </a:rPr>
              <a:t>Ngoài ra, bùn đỏ sau khi được trung hoà sẽ tạo điều kiện thuận lợi cho quá trình tái sử dụng bùn đỏ ở giai đoạn tiếp theo.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7">
            <a:extLst>
              <a:ext uri="{FF2B5EF4-FFF2-40B4-BE49-F238E27FC236}">
                <a16:creationId xmlns:a16="http://schemas.microsoft.com/office/drawing/2014/main" id="{0E0F5DD0-CDB1-DCBA-3ED3-DD356DBA6D02}"/>
              </a:ext>
            </a:extLst>
          </p:cNvPr>
          <p:cNvGrpSpPr>
            <a:grpSpLocks/>
          </p:cNvGrpSpPr>
          <p:nvPr/>
        </p:nvGrpSpPr>
        <p:grpSpPr bwMode="auto">
          <a:xfrm>
            <a:off x="438669" y="1265716"/>
            <a:ext cx="4086225" cy="4429125"/>
            <a:chOff x="457200" y="1239996"/>
            <a:chExt cx="2177144" cy="2804886"/>
          </a:xfrm>
        </p:grpSpPr>
        <p:sp>
          <p:nvSpPr>
            <p:cNvPr id="4" name="Rectangle 3">
              <a:extLst>
                <a:ext uri="{FF2B5EF4-FFF2-40B4-BE49-F238E27FC236}">
                  <a16:creationId xmlns:a16="http://schemas.microsoft.com/office/drawing/2014/main" id="{D9F57AE6-2A7B-8FB8-285C-B1FE50BA0F64}"/>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a:extLst>
                <a:ext uri="{FF2B5EF4-FFF2-40B4-BE49-F238E27FC236}">
                  <a16:creationId xmlns:a16="http://schemas.microsoft.com/office/drawing/2014/main" id="{43289F26-8B19-F997-FF34-7F42637DFE9D}"/>
                </a:ext>
              </a:extLst>
            </p:cNvPr>
            <p:cNvSpPr/>
            <p:nvPr/>
          </p:nvSpPr>
          <p:spPr>
            <a:xfrm>
              <a:off x="536631" y="1294284"/>
              <a:ext cx="2018281" cy="2694299"/>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1" name="Group 6">
            <a:extLst>
              <a:ext uri="{FF2B5EF4-FFF2-40B4-BE49-F238E27FC236}">
                <a16:creationId xmlns:a16="http://schemas.microsoft.com/office/drawing/2014/main" id="{7A823E37-C19F-983C-C8B3-4B81D4C2A87E}"/>
              </a:ext>
            </a:extLst>
          </p:cNvPr>
          <p:cNvGrpSpPr>
            <a:grpSpLocks/>
          </p:cNvGrpSpPr>
          <p:nvPr/>
        </p:nvGrpSpPr>
        <p:grpSpPr bwMode="auto">
          <a:xfrm flipV="1">
            <a:off x="492385" y="1346679"/>
            <a:ext cx="3530600" cy="738187"/>
            <a:chOff x="4763053" y="2429435"/>
            <a:chExt cx="3134874" cy="833718"/>
          </a:xfrm>
        </p:grpSpPr>
        <p:sp>
          <p:nvSpPr>
            <p:cNvPr id="55" name="Freeform 54">
              <a:extLst>
                <a:ext uri="{FF2B5EF4-FFF2-40B4-BE49-F238E27FC236}">
                  <a16:creationId xmlns:a16="http://schemas.microsoft.com/office/drawing/2014/main" id="{AA585054-9AE3-67E6-5392-23FAF40C04DB}"/>
                </a:ext>
              </a:extLst>
            </p:cNvPr>
            <p:cNvSpPr/>
            <p:nvPr/>
          </p:nvSpPr>
          <p:spPr bwMode="gray">
            <a:xfrm>
              <a:off x="4770794" y="2429435"/>
              <a:ext cx="3127133"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56" name="Pie 55">
              <a:extLst>
                <a:ext uri="{FF2B5EF4-FFF2-40B4-BE49-F238E27FC236}">
                  <a16:creationId xmlns:a16="http://schemas.microsoft.com/office/drawing/2014/main" id="{1DC8A78A-86DD-9FD6-AA24-30E69A53F680}"/>
                </a:ext>
              </a:extLst>
            </p:cNvPr>
            <p:cNvSpPr/>
            <p:nvPr/>
          </p:nvSpPr>
          <p:spPr bwMode="gray">
            <a:xfrm>
              <a:off x="4763053" y="3083859"/>
              <a:ext cx="304466" cy="17929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7172" name="Group 57">
            <a:extLst>
              <a:ext uri="{FF2B5EF4-FFF2-40B4-BE49-F238E27FC236}">
                <a16:creationId xmlns:a16="http://schemas.microsoft.com/office/drawing/2014/main" id="{60AD81B8-DF2D-05D2-2BA4-527E3BFD98BE}"/>
              </a:ext>
            </a:extLst>
          </p:cNvPr>
          <p:cNvGrpSpPr>
            <a:grpSpLocks/>
          </p:cNvGrpSpPr>
          <p:nvPr/>
        </p:nvGrpSpPr>
        <p:grpSpPr bwMode="auto">
          <a:xfrm>
            <a:off x="4676775" y="1268760"/>
            <a:ext cx="4086225" cy="4429125"/>
            <a:chOff x="457200" y="1239996"/>
            <a:chExt cx="2177144" cy="2804886"/>
          </a:xfrm>
        </p:grpSpPr>
        <p:sp>
          <p:nvSpPr>
            <p:cNvPr id="59" name="Rectangle 58">
              <a:extLst>
                <a:ext uri="{FF2B5EF4-FFF2-40B4-BE49-F238E27FC236}">
                  <a16:creationId xmlns:a16="http://schemas.microsoft.com/office/drawing/2014/main" id="{EDA9E3CB-6548-854B-0168-D731A4FAE209}"/>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60" name="Rectangle 59">
              <a:extLst>
                <a:ext uri="{FF2B5EF4-FFF2-40B4-BE49-F238E27FC236}">
                  <a16:creationId xmlns:a16="http://schemas.microsoft.com/office/drawing/2014/main" id="{0D6BA8A1-CD24-3F40-214A-E8B12E62B068}"/>
                </a:ext>
              </a:extLst>
            </p:cNvPr>
            <p:cNvSpPr/>
            <p:nvPr/>
          </p:nvSpPr>
          <p:spPr>
            <a:xfrm>
              <a:off x="536707" y="1294284"/>
              <a:ext cx="2018130" cy="2694299"/>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grpSp>
      <p:grpSp>
        <p:nvGrpSpPr>
          <p:cNvPr id="7173" name="Group 60">
            <a:extLst>
              <a:ext uri="{FF2B5EF4-FFF2-40B4-BE49-F238E27FC236}">
                <a16:creationId xmlns:a16="http://schemas.microsoft.com/office/drawing/2014/main" id="{895F69B6-F164-E492-67E9-6274A02983BF}"/>
              </a:ext>
            </a:extLst>
          </p:cNvPr>
          <p:cNvGrpSpPr>
            <a:grpSpLocks/>
          </p:cNvGrpSpPr>
          <p:nvPr/>
        </p:nvGrpSpPr>
        <p:grpSpPr bwMode="auto">
          <a:xfrm flipV="1">
            <a:off x="4761943" y="1302573"/>
            <a:ext cx="3905250" cy="738188"/>
            <a:chOff x="4782670" y="2429435"/>
            <a:chExt cx="2840865" cy="833718"/>
          </a:xfrm>
        </p:grpSpPr>
        <p:sp>
          <p:nvSpPr>
            <p:cNvPr id="64" name="Freeform 63">
              <a:extLst>
                <a:ext uri="{FF2B5EF4-FFF2-40B4-BE49-F238E27FC236}">
                  <a16:creationId xmlns:a16="http://schemas.microsoft.com/office/drawing/2014/main" id="{9D7A1B01-032B-8A50-E0F2-414C22B9F16A}"/>
                </a:ext>
              </a:extLst>
            </p:cNvPr>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65" name="Pie 64">
              <a:extLst>
                <a:ext uri="{FF2B5EF4-FFF2-40B4-BE49-F238E27FC236}">
                  <a16:creationId xmlns:a16="http://schemas.microsoft.com/office/drawing/2014/main" id="{BF72E390-30A4-669A-7326-065DCD308C05}"/>
                </a:ext>
              </a:extLst>
            </p:cNvPr>
            <p:cNvSpPr/>
            <p:nvPr/>
          </p:nvSpPr>
          <p:spPr bwMode="gray">
            <a:xfrm>
              <a:off x="4782670" y="3083859"/>
              <a:ext cx="304873"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6153" name="Rectangle 79">
            <a:extLst>
              <a:ext uri="{FF2B5EF4-FFF2-40B4-BE49-F238E27FC236}">
                <a16:creationId xmlns:a16="http://schemas.microsoft.com/office/drawing/2014/main" id="{555BE982-6B08-427A-EABE-C587A11B3B4C}"/>
              </a:ext>
            </a:extLst>
          </p:cNvPr>
          <p:cNvSpPr>
            <a:spLocks noChangeArrowheads="1"/>
          </p:cNvSpPr>
          <p:nvPr/>
        </p:nvSpPr>
        <p:spPr bwMode="auto">
          <a:xfrm>
            <a:off x="686319" y="2288986"/>
            <a:ext cx="3617911" cy="3170099"/>
          </a:xfrm>
          <a:prstGeom prst="rect">
            <a:avLst/>
          </a:prstGeom>
          <a:noFill/>
          <a:ln w="9525">
            <a:noFill/>
            <a:miter lim="800000"/>
            <a:headEnd/>
            <a:tailEnd/>
          </a:ln>
        </p:spPr>
        <p:txBody>
          <a:bodyPr wrap="square" anchor="ctr">
            <a:spAutoFit/>
          </a:bodyPr>
          <a:lstStyle/>
          <a:p>
            <a:pPr marL="117475" lvl="0" indent="-117475" algn="just">
              <a:buFontTx/>
              <a:buChar char="-"/>
              <a:tabLst>
                <a:tab pos="215900" algn="l"/>
              </a:tabLst>
              <a:defRPr/>
            </a:pPr>
            <a:r>
              <a:rPr lang="en-US" sz="2000">
                <a:solidFill>
                  <a:schemeClr val="tx2"/>
                </a:solidFill>
                <a:latin typeface="+mn-lt"/>
              </a:rPr>
              <a:t>Sau quá trình rửa, bùn đỏ được thải bằng phương pháp ướt lưu trữ tại các hồ thải;</a:t>
            </a:r>
          </a:p>
          <a:p>
            <a:pPr marL="117475" lvl="0" indent="-117475" algn="just">
              <a:buFontTx/>
              <a:buChar char="-"/>
              <a:tabLst>
                <a:tab pos="215900" algn="l"/>
              </a:tabLst>
              <a:defRPr/>
            </a:pPr>
            <a:r>
              <a:rPr lang="en-US" sz="2000">
                <a:solidFill>
                  <a:schemeClr val="tx2"/>
                </a:solidFill>
                <a:latin typeface="+mn-lt"/>
              </a:rPr>
              <a:t>Tiềm ẩn ô nhiễm nước ngầm, nước mặt và mất an toàn hồ đập;</a:t>
            </a:r>
          </a:p>
          <a:p>
            <a:pPr marL="117475" lvl="0" indent="-117475" algn="just">
              <a:buFontTx/>
              <a:buChar char="-"/>
              <a:tabLst>
                <a:tab pos="215900" algn="l"/>
              </a:tabLst>
              <a:defRPr/>
            </a:pPr>
            <a:r>
              <a:rPr lang="en-US" sz="2000">
                <a:solidFill>
                  <a:schemeClr val="tx2"/>
                </a:solidFill>
                <a:latin typeface="+mn-lt"/>
              </a:rPr>
              <a:t> Sản lượng bùn đỏ hiện nay khoảng trên 1 triệu tấn/năm (cho 1 nhà máy).</a:t>
            </a:r>
          </a:p>
        </p:txBody>
      </p:sp>
      <p:sp>
        <p:nvSpPr>
          <p:cNvPr id="11" name="TextBox 10">
            <a:extLst>
              <a:ext uri="{FF2B5EF4-FFF2-40B4-BE49-F238E27FC236}">
                <a16:creationId xmlns:a16="http://schemas.microsoft.com/office/drawing/2014/main" id="{F2DCF5AB-6819-5884-BF61-0E5B3BFB5387}"/>
              </a:ext>
            </a:extLst>
          </p:cNvPr>
          <p:cNvSpPr txBox="1"/>
          <p:nvPr/>
        </p:nvSpPr>
        <p:spPr>
          <a:xfrm>
            <a:off x="613616" y="1562761"/>
            <a:ext cx="1069524" cy="400110"/>
          </a:xfrm>
          <a:prstGeom prst="rect">
            <a:avLst/>
          </a:prstGeom>
          <a:noFill/>
        </p:spPr>
        <p:txBody>
          <a:bodyPr wrap="none" anchor="ctr">
            <a:spAutoFit/>
          </a:bodyPr>
          <a:lstStyle/>
          <a:p>
            <a:pPr>
              <a:defRPr/>
            </a:pPr>
            <a:r>
              <a:rPr lang="en-US" sz="2000" b="1">
                <a:solidFill>
                  <a:schemeClr val="bg1"/>
                </a:solidFill>
                <a:effectLst>
                  <a:outerShdw blurRad="38100" dist="38100" dir="2700000" algn="tl">
                    <a:srgbClr val="000000">
                      <a:alpha val="43137"/>
                    </a:srgbClr>
                  </a:outerShdw>
                </a:effectLst>
                <a:cs typeface="Arial" pitchFamily="34" charset="0"/>
              </a:rPr>
              <a:t>Bùn đỏ</a:t>
            </a:r>
            <a:endParaRPr lang="en-US" sz="2000" b="1" dirty="0">
              <a:solidFill>
                <a:schemeClr val="bg1"/>
              </a:solidFill>
              <a:effectLst>
                <a:outerShdw blurRad="38100" dist="38100" dir="2700000" algn="tl">
                  <a:srgbClr val="000000">
                    <a:alpha val="43137"/>
                  </a:srgbClr>
                </a:outerShdw>
              </a:effectLst>
              <a:cs typeface="Arial" pitchFamily="34" charset="0"/>
            </a:endParaRPr>
          </a:p>
        </p:txBody>
      </p:sp>
      <p:sp>
        <p:nvSpPr>
          <p:cNvPr id="85" name="TextBox 84">
            <a:extLst>
              <a:ext uri="{FF2B5EF4-FFF2-40B4-BE49-F238E27FC236}">
                <a16:creationId xmlns:a16="http://schemas.microsoft.com/office/drawing/2014/main" id="{2B20BA92-F6A2-1EDC-39BE-DC4E90BF28C1}"/>
              </a:ext>
            </a:extLst>
          </p:cNvPr>
          <p:cNvSpPr txBox="1"/>
          <p:nvPr/>
        </p:nvSpPr>
        <p:spPr>
          <a:xfrm>
            <a:off x="4988954" y="1595886"/>
            <a:ext cx="2416260" cy="400110"/>
          </a:xfrm>
          <a:prstGeom prst="rect">
            <a:avLst/>
          </a:prstGeom>
          <a:noFill/>
        </p:spPr>
        <p:txBody>
          <a:bodyPr wrap="square" anchor="ctr">
            <a:spAutoFit/>
          </a:bodyPr>
          <a:lstStyle/>
          <a:p>
            <a:pPr>
              <a:defRPr/>
            </a:pPr>
            <a:r>
              <a:rPr lang="en-US" sz="2000" b="1">
                <a:solidFill>
                  <a:schemeClr val="bg1"/>
                </a:solidFill>
                <a:effectLst>
                  <a:outerShdw blurRad="38100" dist="38100" dir="2700000" algn="tl">
                    <a:srgbClr val="000000">
                      <a:alpha val="43137"/>
                    </a:srgbClr>
                  </a:outerShdw>
                </a:effectLst>
                <a:cs typeface="Arial" pitchFamily="34" charset="0"/>
              </a:rPr>
              <a:t>Khí thải</a:t>
            </a:r>
            <a:endParaRPr lang="en-US" sz="2000" b="1" dirty="0">
              <a:solidFill>
                <a:schemeClr val="bg1"/>
              </a:solidFill>
              <a:effectLst>
                <a:outerShdw blurRad="38100" dist="38100" dir="2700000" algn="tl">
                  <a:srgbClr val="000000">
                    <a:alpha val="43137"/>
                  </a:srgbClr>
                </a:outerShdw>
              </a:effectLst>
              <a:cs typeface="Arial" pitchFamily="34" charset="0"/>
            </a:endParaRPr>
          </a:p>
        </p:txBody>
      </p:sp>
      <p:sp>
        <p:nvSpPr>
          <p:cNvPr id="7177" name="Rectangle 2">
            <a:extLst>
              <a:ext uri="{FF2B5EF4-FFF2-40B4-BE49-F238E27FC236}">
                <a16:creationId xmlns:a16="http://schemas.microsoft.com/office/drawing/2014/main" id="{0BC53E89-4214-81D4-8E31-D84A7A37DA85}"/>
              </a:ext>
            </a:extLst>
          </p:cNvPr>
          <p:cNvSpPr>
            <a:spLocks noGrp="1" noChangeArrowheads="1"/>
          </p:cNvSpPr>
          <p:nvPr>
            <p:ph type="title"/>
          </p:nvPr>
        </p:nvSpPr>
        <p:spPr/>
        <p:txBody>
          <a:bodyPr/>
          <a:lstStyle/>
          <a:p>
            <a:pPr eaLnBrk="1" hangingPunct="1"/>
            <a:r>
              <a:rPr lang="en-US" altLang="en-US" sz="2400"/>
              <a:t>Hiện trạng xử lý bùn đỏ và khí thải tại VN</a:t>
            </a:r>
          </a:p>
        </p:txBody>
      </p:sp>
      <p:sp>
        <p:nvSpPr>
          <p:cNvPr id="36" name="Rectangle 79">
            <a:extLst>
              <a:ext uri="{FF2B5EF4-FFF2-40B4-BE49-F238E27FC236}">
                <a16:creationId xmlns:a16="http://schemas.microsoft.com/office/drawing/2014/main" id="{40D0EC69-64E5-9FBF-0B41-B98A72817438}"/>
              </a:ext>
            </a:extLst>
          </p:cNvPr>
          <p:cNvSpPr>
            <a:spLocks noChangeArrowheads="1"/>
          </p:cNvSpPr>
          <p:nvPr/>
        </p:nvSpPr>
        <p:spPr bwMode="auto">
          <a:xfrm>
            <a:off x="4785478" y="2197099"/>
            <a:ext cx="3787776" cy="3262432"/>
          </a:xfrm>
          <a:prstGeom prst="rect">
            <a:avLst/>
          </a:prstGeom>
          <a:noFill/>
          <a:ln w="9525">
            <a:noFill/>
            <a:miter lim="800000"/>
            <a:headEnd/>
            <a:tailEnd/>
          </a:ln>
        </p:spPr>
        <p:txBody>
          <a:bodyPr wrap="square" anchor="ctr">
            <a:spAutoFit/>
          </a:bodyPr>
          <a:lstStyle/>
          <a:p>
            <a:pPr marL="169863" indent="-169863" algn="just">
              <a:buFontTx/>
              <a:buChar char="-"/>
              <a:tabLst>
                <a:tab pos="215900" algn="l"/>
              </a:tabLst>
              <a:defRPr/>
            </a:pPr>
            <a:r>
              <a:rPr lang="en-US" sz="2000">
                <a:solidFill>
                  <a:schemeClr val="tx2"/>
                </a:solidFill>
                <a:latin typeface="+mn-lt"/>
              </a:rPr>
              <a:t>Sau quá trình khử bụi và mùi khí thải được thải ra môi trường. </a:t>
            </a:r>
          </a:p>
          <a:p>
            <a:pPr marL="169863" indent="-169863" algn="just">
              <a:buFontTx/>
              <a:buChar char="-"/>
              <a:tabLst>
                <a:tab pos="215900" algn="l"/>
              </a:tabLst>
              <a:defRPr/>
            </a:pPr>
            <a:r>
              <a:rPr lang="en-US" sz="2000">
                <a:solidFill>
                  <a:schemeClr val="tx2"/>
                </a:solidFill>
                <a:latin typeface="+mn-lt"/>
              </a:rPr>
              <a:t>Khí thải nhiệt điện: </a:t>
            </a:r>
            <a:r>
              <a:rPr lang="en-US">
                <a:solidFill>
                  <a:schemeClr val="tx2"/>
                </a:solidFill>
              </a:rPr>
              <a:t>khoảng 513.000 m</a:t>
            </a:r>
            <a:r>
              <a:rPr lang="en-US" baseline="30000">
                <a:solidFill>
                  <a:schemeClr val="tx2"/>
                </a:solidFill>
              </a:rPr>
              <a:t>3</a:t>
            </a:r>
            <a:r>
              <a:rPr lang="en-US">
                <a:solidFill>
                  <a:schemeClr val="tx2"/>
                </a:solidFill>
              </a:rPr>
              <a:t>/h; hàm lượng CO, NOx, SO</a:t>
            </a:r>
            <a:r>
              <a:rPr lang="en-US" baseline="-25000">
                <a:solidFill>
                  <a:schemeClr val="tx2"/>
                </a:solidFill>
              </a:rPr>
              <a:t>2</a:t>
            </a:r>
            <a:r>
              <a:rPr lang="en-US">
                <a:solidFill>
                  <a:schemeClr val="tx2"/>
                </a:solidFill>
              </a:rPr>
              <a:t> và bụi lần lượt là 5,32; 20,6; 391 và 64 mg/m</a:t>
            </a:r>
            <a:r>
              <a:rPr lang="en-US" baseline="-25000">
                <a:solidFill>
                  <a:schemeClr val="tx2"/>
                </a:solidFill>
              </a:rPr>
              <a:t>3</a:t>
            </a:r>
            <a:r>
              <a:rPr lang="en-US">
                <a:solidFill>
                  <a:schemeClr val="tx2"/>
                </a:solidFill>
              </a:rPr>
              <a:t>;</a:t>
            </a:r>
            <a:endParaRPr lang="en-US" baseline="-25000">
              <a:solidFill>
                <a:schemeClr val="tx2"/>
              </a:solidFill>
            </a:endParaRPr>
          </a:p>
          <a:p>
            <a:pPr marL="169863" indent="-169863" algn="just">
              <a:buFontTx/>
              <a:buChar char="-"/>
              <a:tabLst>
                <a:tab pos="215900" algn="l"/>
              </a:tabLst>
              <a:defRPr/>
            </a:pPr>
            <a:r>
              <a:rPr lang="en-US">
                <a:solidFill>
                  <a:schemeClr val="tx2"/>
                </a:solidFill>
              </a:rPr>
              <a:t>Khí thải nhiệt phân: khoảng 228.000 m</a:t>
            </a:r>
            <a:r>
              <a:rPr lang="en-US" baseline="30000">
                <a:solidFill>
                  <a:schemeClr val="tx2"/>
                </a:solidFill>
              </a:rPr>
              <a:t>3</a:t>
            </a:r>
            <a:r>
              <a:rPr lang="en-US">
                <a:solidFill>
                  <a:schemeClr val="tx2"/>
                </a:solidFill>
              </a:rPr>
              <a:t>/h; hàm lượng CO, NOx, SO</a:t>
            </a:r>
            <a:r>
              <a:rPr lang="en-US" baseline="-25000">
                <a:solidFill>
                  <a:schemeClr val="tx2"/>
                </a:solidFill>
              </a:rPr>
              <a:t>2</a:t>
            </a:r>
            <a:r>
              <a:rPr lang="en-US">
                <a:solidFill>
                  <a:schemeClr val="tx2"/>
                </a:solidFill>
              </a:rPr>
              <a:t> và bụi lần lượt là 21,47; 0,19; 69,86 và 59 mg/m</a:t>
            </a:r>
            <a:r>
              <a:rPr lang="en-US" baseline="30000">
                <a:solidFill>
                  <a:schemeClr val="tx2"/>
                </a:solidFill>
              </a:rPr>
              <a:t>3</a:t>
            </a:r>
            <a:r>
              <a:rPr lang="en-US">
                <a:solidFill>
                  <a:schemeClr val="tx2"/>
                </a:solidFill>
              </a:rPr>
              <a:t>; </a:t>
            </a:r>
          </a:p>
        </p:txBody>
      </p:sp>
      <p:sp>
        <p:nvSpPr>
          <p:cNvPr id="9" name="Rectangle 8">
            <a:extLst>
              <a:ext uri="{FF2B5EF4-FFF2-40B4-BE49-F238E27FC236}">
                <a16:creationId xmlns:a16="http://schemas.microsoft.com/office/drawing/2014/main" id="{5326044F-AA1B-A6BF-D2ED-DBCB54CB79AF}"/>
              </a:ext>
            </a:extLst>
          </p:cNvPr>
          <p:cNvSpPr/>
          <p:nvPr/>
        </p:nvSpPr>
        <p:spPr>
          <a:xfrm>
            <a:off x="492385" y="5829516"/>
            <a:ext cx="8270615" cy="769441"/>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square">
            <a:spAutoFit/>
          </a:bodyPr>
          <a:lstStyle/>
          <a:p>
            <a:pPr lvl="0" algn="just">
              <a:spcBef>
                <a:spcPts val="600"/>
              </a:spcBef>
              <a:spcAft>
                <a:spcPts val="600"/>
              </a:spcAft>
              <a:tabLst>
                <a:tab pos="215900" algn="l"/>
              </a:tabLst>
            </a:pPr>
            <a:r>
              <a:rPr lang="en-US" sz="2200" b="1">
                <a:solidFill>
                  <a:schemeClr val="bg1"/>
                </a:solidFill>
              </a:rPr>
              <a:t>Các phương pháp thải trên tuy kinh tế nhưng lại gây ảnh hưởng nghiêm trọng đến môi trường.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279CA9B-507D-CF42-3DC4-07C3B7D7F4C1}"/>
              </a:ext>
            </a:extLst>
          </p:cNvPr>
          <p:cNvSpPr>
            <a:spLocks noGrp="1" noChangeArrowheads="1"/>
          </p:cNvSpPr>
          <p:nvPr>
            <p:ph type="title"/>
          </p:nvPr>
        </p:nvSpPr>
        <p:spPr/>
        <p:txBody>
          <a:bodyPr/>
          <a:lstStyle/>
          <a:p>
            <a:pPr lvl="1"/>
            <a:r>
              <a:rPr lang="en-US"/>
              <a:t>Cơ chế hấp phụ khí CO</a:t>
            </a:r>
            <a:r>
              <a:rPr lang="en-US" baseline="-25000"/>
              <a:t>2</a:t>
            </a:r>
            <a:r>
              <a:rPr lang="en-US"/>
              <a:t> của bùn đỏ</a:t>
            </a:r>
            <a:endParaRPr lang="en-US" sz="3600"/>
          </a:p>
        </p:txBody>
      </p:sp>
      <p:sp>
        <p:nvSpPr>
          <p:cNvPr id="8" name="TextBox 7">
            <a:extLst>
              <a:ext uri="{FF2B5EF4-FFF2-40B4-BE49-F238E27FC236}">
                <a16:creationId xmlns:a16="http://schemas.microsoft.com/office/drawing/2014/main" id="{D9046E56-A5B5-4670-C5B7-8DD64238FC96}"/>
              </a:ext>
            </a:extLst>
          </p:cNvPr>
          <p:cNvSpPr txBox="1"/>
          <p:nvPr/>
        </p:nvSpPr>
        <p:spPr>
          <a:xfrm>
            <a:off x="395536" y="1412776"/>
            <a:ext cx="8648411" cy="4611519"/>
          </a:xfrm>
          <a:prstGeom prst="rect">
            <a:avLst/>
          </a:prstGeom>
          <a:noFill/>
        </p:spPr>
        <p:txBody>
          <a:bodyPr wrap="square">
            <a:spAutoFit/>
          </a:bodyPr>
          <a:lstStyle/>
          <a:p>
            <a:pPr>
              <a:lnSpc>
                <a:spcPct val="150000"/>
              </a:lnSpc>
            </a:pPr>
            <a:r>
              <a:rPr lang="en-US" sz="1800">
                <a:effectLst/>
                <a:latin typeface="Arial" panose="020B0604020202020204" pitchFamily="34" charset="0"/>
                <a:ea typeface="Aptos" panose="020B0004020202020204" pitchFamily="34" charset="0"/>
              </a:rPr>
              <a:t>Quá trình cacbonat hóa khoáng vật, </a:t>
            </a:r>
            <a:r>
              <a:rPr lang="en-US"/>
              <a:t>cố định CO₂ trong bùn đỏ diễn ra theo các phản ứng sau:</a:t>
            </a:r>
          </a:p>
          <a:p>
            <a:pPr>
              <a:lnSpc>
                <a:spcPct val="150000"/>
              </a:lnSpc>
            </a:pPr>
            <a:r>
              <a:rPr lang="en-US"/>
              <a:t>CO₂ + OH⁻ ↔ HCO₃⁻						(1)</a:t>
            </a:r>
          </a:p>
          <a:p>
            <a:pPr>
              <a:lnSpc>
                <a:spcPct val="150000"/>
              </a:lnSpc>
            </a:pPr>
            <a:r>
              <a:rPr lang="en-US"/>
              <a:t>HCO₃⁻ ↔ H⁺ + CO₃²⁻						(2)</a:t>
            </a:r>
          </a:p>
          <a:p>
            <a:pPr>
              <a:lnSpc>
                <a:spcPct val="150000"/>
              </a:lnSpc>
            </a:pPr>
            <a:r>
              <a:rPr lang="en-US"/>
              <a:t>NaAl(OH)₄ + CO₂ ↔ NaAl(OH)₂CO₃ + H₂O 				(3)</a:t>
            </a:r>
          </a:p>
          <a:p>
            <a:pPr>
              <a:lnSpc>
                <a:spcPct val="150000"/>
              </a:lnSpc>
            </a:pPr>
            <a:r>
              <a:rPr lang="en-US"/>
              <a:t>3Ca(OH)₂·2Al(OH)₃ + 3CO₂ ↔ 3CaCO₃ + 2Al(OH)₃ + 3H₂O		(4)</a:t>
            </a:r>
          </a:p>
          <a:p>
            <a:pPr>
              <a:lnSpc>
                <a:spcPct val="150000"/>
              </a:lnSpc>
            </a:pPr>
            <a:r>
              <a:rPr lang="en-US"/>
              <a:t>6AlSiO₄·2NaOH + 2CO₂ ↔ Na₆AlSiO₄ + 2NaHCO₃			(5)</a:t>
            </a:r>
          </a:p>
          <a:p>
            <a:pPr>
              <a:lnSpc>
                <a:spcPct val="150000"/>
              </a:lnSpc>
            </a:pPr>
            <a:r>
              <a:rPr lang="en-US"/>
              <a:t>Những yếu tố chính ảnh hưởng đến tốc độ và mức độ cacbonat hóa bao gồm: cơ chế kiểm soát vận chuyển như sự khuếch tán của CO</a:t>
            </a:r>
            <a:r>
              <a:rPr lang="en-US" baseline="-25000"/>
              <a:t>2</a:t>
            </a:r>
            <a:r>
              <a:rPr lang="en-US"/>
              <a:t> và các ion Ca</a:t>
            </a:r>
            <a:r>
              <a:rPr lang="en-US" baseline="30000"/>
              <a:t>2+</a:t>
            </a:r>
            <a:r>
              <a:rPr lang="en-US"/>
              <a:t> đến và ra khỏi các vị trí phản ứng, hiệu ứng lớp biên (khuếch tán qua lớp kết tủa trên bề mặt hạt), sự hòa tan Ca(OH)</a:t>
            </a:r>
            <a:r>
              <a:rPr lang="en-US" baseline="-25000"/>
              <a:t>2</a:t>
            </a:r>
            <a:r>
              <a:rPr lang="en-US"/>
              <a:t> trên bề mặt hạt và độ rỗng.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E8215-C873-FB4A-347E-5F44AF326E1D}"/>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D313EC82-BC49-3B1A-1A3E-16E12715A2A3}"/>
              </a:ext>
            </a:extLst>
          </p:cNvPr>
          <p:cNvSpPr>
            <a:spLocks noGrp="1" noChangeArrowheads="1"/>
          </p:cNvSpPr>
          <p:nvPr>
            <p:ph type="title"/>
          </p:nvPr>
        </p:nvSpPr>
        <p:spPr/>
        <p:txBody>
          <a:bodyPr/>
          <a:lstStyle/>
          <a:p>
            <a:pPr lvl="1"/>
            <a:r>
              <a:rPr lang="en-US"/>
              <a:t>Cơ chế hấp phụ khí SO</a:t>
            </a:r>
            <a:r>
              <a:rPr lang="en-US" baseline="-25000"/>
              <a:t>2</a:t>
            </a:r>
            <a:r>
              <a:rPr lang="en-US"/>
              <a:t> của bùn đỏ</a:t>
            </a:r>
            <a:endParaRPr lang="en-US" sz="3600"/>
          </a:p>
        </p:txBody>
      </p:sp>
      <p:sp>
        <p:nvSpPr>
          <p:cNvPr id="8" name="TextBox 7">
            <a:extLst>
              <a:ext uri="{FF2B5EF4-FFF2-40B4-BE49-F238E27FC236}">
                <a16:creationId xmlns:a16="http://schemas.microsoft.com/office/drawing/2014/main" id="{BA1102C3-3EDA-E976-AA03-32D0D8858257}"/>
              </a:ext>
            </a:extLst>
          </p:cNvPr>
          <p:cNvSpPr txBox="1"/>
          <p:nvPr/>
        </p:nvSpPr>
        <p:spPr>
          <a:xfrm>
            <a:off x="71500" y="1019441"/>
            <a:ext cx="9001000" cy="5858014"/>
          </a:xfrm>
          <a:prstGeom prst="rect">
            <a:avLst/>
          </a:prstGeom>
          <a:noFill/>
        </p:spPr>
        <p:txBody>
          <a:bodyPr wrap="square">
            <a:spAutoFit/>
          </a:bodyPr>
          <a:lstStyle/>
          <a:p>
            <a:pPr algn="just">
              <a:lnSpc>
                <a:spcPct val="150000"/>
              </a:lnSpc>
            </a:pPr>
            <a:r>
              <a:rPr lang="en-US" sz="1800">
                <a:effectLst/>
                <a:latin typeface="Arial" panose="020B0604020202020204" pitchFamily="34" charset="0"/>
                <a:ea typeface="Aptos" panose="020B0004020202020204" pitchFamily="34" charset="0"/>
              </a:rPr>
              <a:t>Bùn đỏ được sử dụng để lưu trữ SO</a:t>
            </a:r>
            <a:r>
              <a:rPr lang="en-US" sz="1800" baseline="-25000">
                <a:effectLst/>
                <a:latin typeface="Arial" panose="020B0604020202020204" pitchFamily="34" charset="0"/>
                <a:ea typeface="Aptos" panose="020B0004020202020204" pitchFamily="34" charset="0"/>
              </a:rPr>
              <a:t>2</a:t>
            </a:r>
            <a:r>
              <a:rPr lang="en-US" sz="1800">
                <a:effectLst/>
                <a:latin typeface="Arial" panose="020B0604020202020204" pitchFamily="34" charset="0"/>
                <a:ea typeface="Aptos" panose="020B0004020202020204" pitchFamily="34" charset="0"/>
              </a:rPr>
              <a:t> theo phương pháp ướt</a:t>
            </a:r>
            <a:r>
              <a:rPr lang="en-US"/>
              <a:t>:</a:t>
            </a:r>
          </a:p>
          <a:p>
            <a:pPr>
              <a:lnSpc>
                <a:spcPct val="150000"/>
              </a:lnSpc>
            </a:pPr>
            <a:r>
              <a:rPr lang="en-US"/>
              <a:t>H</a:t>
            </a:r>
            <a:r>
              <a:rPr lang="en-US" baseline="-25000"/>
              <a:t>2</a:t>
            </a:r>
            <a:r>
              <a:rPr lang="en-US"/>
              <a:t>O + SO</a:t>
            </a:r>
            <a:r>
              <a:rPr lang="en-US" baseline="-25000"/>
              <a:t>2</a:t>
            </a:r>
            <a:r>
              <a:rPr lang="en-US"/>
              <a:t> </a:t>
            </a:r>
            <a:r>
              <a:rPr lang="en-US">
                <a:sym typeface="Symbol" panose="05050102010706020507" pitchFamily="18" charset="2"/>
              </a:rPr>
              <a:t></a:t>
            </a:r>
            <a:r>
              <a:rPr lang="en-US"/>
              <a:t> SO</a:t>
            </a:r>
            <a:r>
              <a:rPr lang="en-US" baseline="-25000"/>
              <a:t>3</a:t>
            </a:r>
            <a:r>
              <a:rPr lang="en-US" baseline="30000"/>
              <a:t>2-</a:t>
            </a:r>
            <a:r>
              <a:rPr lang="en-US"/>
              <a:t> + 2H</a:t>
            </a:r>
            <a:r>
              <a:rPr lang="en-US" baseline="30000"/>
              <a:t>+</a:t>
            </a:r>
            <a:r>
              <a:rPr lang="en-US"/>
              <a:t>						(9)</a:t>
            </a:r>
          </a:p>
          <a:p>
            <a:pPr>
              <a:lnSpc>
                <a:spcPct val="150000"/>
              </a:lnSpc>
            </a:pPr>
            <a:r>
              <a:rPr lang="en-US"/>
              <a:t>2NaAlO</a:t>
            </a:r>
            <a:r>
              <a:rPr lang="en-US" baseline="-25000"/>
              <a:t>2</a:t>
            </a:r>
            <a:r>
              <a:rPr lang="en-US"/>
              <a:t> + SO</a:t>
            </a:r>
            <a:r>
              <a:rPr lang="en-US" baseline="-25000"/>
              <a:t>3</a:t>
            </a:r>
            <a:r>
              <a:rPr lang="en-US" baseline="30000"/>
              <a:t>2-</a:t>
            </a:r>
            <a:r>
              <a:rPr lang="en-US"/>
              <a:t> + 2H</a:t>
            </a:r>
            <a:r>
              <a:rPr lang="en-US" baseline="30000"/>
              <a:t>+ </a:t>
            </a:r>
            <a:r>
              <a:rPr lang="en-US"/>
              <a:t>+ 2H</a:t>
            </a:r>
            <a:r>
              <a:rPr lang="en-US" baseline="-25000"/>
              <a:t>2</a:t>
            </a:r>
            <a:r>
              <a:rPr lang="en-US"/>
              <a:t>O </a:t>
            </a:r>
            <a:r>
              <a:rPr lang="en-US">
                <a:sym typeface="Symbol" panose="05050102010706020507" pitchFamily="18" charset="2"/>
              </a:rPr>
              <a:t></a:t>
            </a:r>
            <a:r>
              <a:rPr lang="en-US"/>
              <a:t> Na</a:t>
            </a:r>
            <a:r>
              <a:rPr lang="en-US" baseline="-25000"/>
              <a:t>2</a:t>
            </a:r>
            <a:r>
              <a:rPr lang="en-US"/>
              <a:t>SO</a:t>
            </a:r>
            <a:r>
              <a:rPr lang="en-US" baseline="-25000"/>
              <a:t>3</a:t>
            </a:r>
            <a:r>
              <a:rPr lang="en-US"/>
              <a:t> + 2Al(OH)</a:t>
            </a:r>
            <a:r>
              <a:rPr lang="en-US" baseline="-25000"/>
              <a:t>3</a:t>
            </a:r>
            <a:r>
              <a:rPr lang="en-US"/>
              <a:t>			(10)</a:t>
            </a:r>
          </a:p>
          <a:p>
            <a:pPr>
              <a:lnSpc>
                <a:spcPct val="150000"/>
              </a:lnSpc>
            </a:pPr>
            <a:r>
              <a:rPr lang="en-US"/>
              <a:t>Na</a:t>
            </a:r>
            <a:r>
              <a:rPr lang="en-US" baseline="-25000"/>
              <a:t>2</a:t>
            </a:r>
            <a:r>
              <a:rPr lang="en-US"/>
              <a:t>O.Al</a:t>
            </a:r>
            <a:r>
              <a:rPr lang="en-US" baseline="-25000"/>
              <a:t>2</a:t>
            </a:r>
            <a:r>
              <a:rPr lang="en-US"/>
              <a:t>O</a:t>
            </a:r>
            <a:r>
              <a:rPr lang="en-US" baseline="-25000"/>
              <a:t>3</a:t>
            </a:r>
            <a:r>
              <a:rPr lang="en-US"/>
              <a:t>.1,7SiO</a:t>
            </a:r>
            <a:r>
              <a:rPr lang="en-US" baseline="-25000"/>
              <a:t>2</a:t>
            </a:r>
            <a:r>
              <a:rPr lang="en-US"/>
              <a:t>.2H</a:t>
            </a:r>
            <a:r>
              <a:rPr lang="en-US" baseline="-25000"/>
              <a:t>2</a:t>
            </a:r>
            <a:r>
              <a:rPr lang="en-US"/>
              <a:t>O + SO</a:t>
            </a:r>
            <a:r>
              <a:rPr lang="en-US" baseline="-25000"/>
              <a:t>2</a:t>
            </a:r>
            <a:r>
              <a:rPr lang="en-US"/>
              <a:t> </a:t>
            </a:r>
            <a:r>
              <a:rPr lang="en-US">
                <a:sym typeface="Symbol" panose="05050102010706020507" pitchFamily="18" charset="2"/>
              </a:rPr>
              <a:t></a:t>
            </a:r>
            <a:r>
              <a:rPr lang="en-US"/>
              <a:t> Na</a:t>
            </a:r>
            <a:r>
              <a:rPr lang="en-US" baseline="-25000"/>
              <a:t>2</a:t>
            </a:r>
            <a:r>
              <a:rPr lang="en-US"/>
              <a:t>SO</a:t>
            </a:r>
            <a:r>
              <a:rPr lang="en-US" baseline="-25000"/>
              <a:t>3</a:t>
            </a:r>
            <a:r>
              <a:rPr lang="en-US"/>
              <a:t> + Al</a:t>
            </a:r>
            <a:r>
              <a:rPr lang="en-US" baseline="-25000"/>
              <a:t>2</a:t>
            </a:r>
            <a:r>
              <a:rPr lang="en-US"/>
              <a:t>O</a:t>
            </a:r>
            <a:r>
              <a:rPr lang="en-US" baseline="-25000"/>
              <a:t>3</a:t>
            </a:r>
            <a:r>
              <a:rPr lang="en-US"/>
              <a:t>.1,7SiO</a:t>
            </a:r>
            <a:r>
              <a:rPr lang="en-US" baseline="-25000"/>
              <a:t>2</a:t>
            </a:r>
            <a:r>
              <a:rPr lang="en-US"/>
              <a:t>.2H</a:t>
            </a:r>
            <a:r>
              <a:rPr lang="en-US" baseline="-25000"/>
              <a:t>2</a:t>
            </a:r>
            <a:r>
              <a:rPr lang="en-US"/>
              <a:t>O	(11)</a:t>
            </a:r>
          </a:p>
          <a:p>
            <a:pPr>
              <a:lnSpc>
                <a:spcPct val="150000"/>
              </a:lnSpc>
            </a:pPr>
            <a:r>
              <a:rPr lang="en-US"/>
              <a:t>Na</a:t>
            </a:r>
            <a:r>
              <a:rPr lang="en-US" baseline="-25000"/>
              <a:t>2</a:t>
            </a:r>
            <a:r>
              <a:rPr lang="en-US"/>
              <a:t>SiO</a:t>
            </a:r>
            <a:r>
              <a:rPr lang="en-US" baseline="-25000"/>
              <a:t>3</a:t>
            </a:r>
            <a:r>
              <a:rPr lang="en-US"/>
              <a:t> + SO</a:t>
            </a:r>
            <a:r>
              <a:rPr lang="en-US" baseline="-25000"/>
              <a:t>3</a:t>
            </a:r>
            <a:r>
              <a:rPr lang="en-US" baseline="30000"/>
              <a:t>2- </a:t>
            </a:r>
            <a:r>
              <a:rPr lang="en-US"/>
              <a:t>+ 2H</a:t>
            </a:r>
            <a:r>
              <a:rPr lang="en-US" baseline="30000"/>
              <a:t>+ </a:t>
            </a:r>
            <a:r>
              <a:rPr lang="en-US">
                <a:sym typeface="Symbol" panose="05050102010706020507" pitchFamily="18" charset="2"/>
              </a:rPr>
              <a:t></a:t>
            </a:r>
            <a:r>
              <a:rPr lang="en-US"/>
              <a:t> Na</a:t>
            </a:r>
            <a:r>
              <a:rPr lang="en-US" baseline="-25000"/>
              <a:t>2</a:t>
            </a:r>
            <a:r>
              <a:rPr lang="en-US"/>
              <a:t>SO</a:t>
            </a:r>
            <a:r>
              <a:rPr lang="en-US" baseline="-25000"/>
              <a:t>3</a:t>
            </a:r>
            <a:r>
              <a:rPr lang="en-US"/>
              <a:t> + 2H</a:t>
            </a:r>
            <a:r>
              <a:rPr lang="en-US" baseline="-25000"/>
              <a:t>2</a:t>
            </a:r>
            <a:r>
              <a:rPr lang="en-US"/>
              <a:t>SiO</a:t>
            </a:r>
            <a:r>
              <a:rPr lang="en-US" baseline="-25000"/>
              <a:t>3</a:t>
            </a:r>
            <a:r>
              <a:rPr lang="en-US"/>
              <a:t>				(12)</a:t>
            </a:r>
          </a:p>
          <a:p>
            <a:pPr>
              <a:lnSpc>
                <a:spcPct val="150000"/>
              </a:lnSpc>
            </a:pPr>
            <a:r>
              <a:rPr lang="en-US"/>
              <a:t>2[Fe(OH)</a:t>
            </a:r>
            <a:r>
              <a:rPr lang="en-US" baseline="-25000"/>
              <a:t>4</a:t>
            </a:r>
            <a:r>
              <a:rPr lang="en-US"/>
              <a:t>]</a:t>
            </a:r>
            <a:r>
              <a:rPr lang="en-US" baseline="30000"/>
              <a:t>-</a:t>
            </a:r>
            <a:r>
              <a:rPr lang="en-US"/>
              <a:t> + 3SO</a:t>
            </a:r>
            <a:r>
              <a:rPr lang="en-US" baseline="-25000"/>
              <a:t>3</a:t>
            </a:r>
            <a:r>
              <a:rPr lang="en-US" baseline="30000"/>
              <a:t>2- </a:t>
            </a:r>
            <a:r>
              <a:rPr lang="en-US"/>
              <a:t>+ 8H</a:t>
            </a:r>
            <a:r>
              <a:rPr lang="en-US" baseline="30000"/>
              <a:t>+ </a:t>
            </a:r>
            <a:r>
              <a:rPr lang="en-US">
                <a:sym typeface="Symbol" panose="05050102010706020507" pitchFamily="18" charset="2"/>
              </a:rPr>
              <a:t></a:t>
            </a:r>
            <a:r>
              <a:rPr lang="en-US"/>
              <a:t> Fe</a:t>
            </a:r>
            <a:r>
              <a:rPr lang="en-US" baseline="-25000"/>
              <a:t>2</a:t>
            </a:r>
            <a:r>
              <a:rPr lang="en-US"/>
              <a:t>(SO</a:t>
            </a:r>
            <a:r>
              <a:rPr lang="en-US" baseline="-25000"/>
              <a:t>3</a:t>
            </a:r>
            <a:r>
              <a:rPr lang="en-US"/>
              <a:t>)</a:t>
            </a:r>
            <a:r>
              <a:rPr lang="en-US" baseline="-25000"/>
              <a:t>3</a:t>
            </a:r>
            <a:r>
              <a:rPr lang="en-US"/>
              <a:t> + 8H</a:t>
            </a:r>
            <a:r>
              <a:rPr lang="en-US" baseline="-25000"/>
              <a:t>2</a:t>
            </a:r>
            <a:r>
              <a:rPr lang="en-US"/>
              <a:t>O			(13)</a:t>
            </a:r>
          </a:p>
          <a:p>
            <a:pPr>
              <a:lnSpc>
                <a:spcPct val="150000"/>
              </a:lnSpc>
            </a:pPr>
            <a:r>
              <a:rPr lang="en-US"/>
              <a:t>SO</a:t>
            </a:r>
            <a:r>
              <a:rPr lang="en-US" baseline="-25000"/>
              <a:t>3</a:t>
            </a:r>
            <a:r>
              <a:rPr lang="en-US" baseline="30000"/>
              <a:t>2- </a:t>
            </a:r>
            <a:r>
              <a:rPr lang="en-US"/>
              <a:t>+ Ca</a:t>
            </a:r>
            <a:r>
              <a:rPr lang="en-US" baseline="30000"/>
              <a:t>+</a:t>
            </a:r>
            <a:r>
              <a:rPr lang="en-US"/>
              <a:t> </a:t>
            </a:r>
            <a:r>
              <a:rPr lang="en-US">
                <a:sym typeface="Symbol" panose="05050102010706020507" pitchFamily="18" charset="2"/>
              </a:rPr>
              <a:t></a:t>
            </a:r>
            <a:r>
              <a:rPr lang="en-US"/>
              <a:t> CaSO</a:t>
            </a:r>
            <a:r>
              <a:rPr lang="en-US" baseline="-25000"/>
              <a:t>3</a:t>
            </a:r>
            <a:r>
              <a:rPr lang="en-US"/>
              <a:t>						(14)</a:t>
            </a:r>
          </a:p>
          <a:p>
            <a:pPr>
              <a:lnSpc>
                <a:spcPct val="150000"/>
              </a:lnSpc>
            </a:pPr>
            <a:r>
              <a:rPr lang="en-US"/>
              <a:t>2Fe</a:t>
            </a:r>
            <a:r>
              <a:rPr lang="en-US" baseline="30000"/>
              <a:t>2+</a:t>
            </a:r>
            <a:r>
              <a:rPr lang="en-US"/>
              <a:t> + SO</a:t>
            </a:r>
            <a:r>
              <a:rPr lang="en-US" baseline="-25000"/>
              <a:t>2</a:t>
            </a:r>
            <a:r>
              <a:rPr lang="en-US"/>
              <a:t> + O</a:t>
            </a:r>
            <a:r>
              <a:rPr lang="en-US" baseline="-25000"/>
              <a:t>2</a:t>
            </a:r>
            <a:r>
              <a:rPr lang="en-US"/>
              <a:t> </a:t>
            </a:r>
            <a:r>
              <a:rPr lang="en-US">
                <a:sym typeface="Symbol" panose="05050102010706020507" pitchFamily="18" charset="2"/>
              </a:rPr>
              <a:t></a:t>
            </a:r>
            <a:r>
              <a:rPr lang="en-US"/>
              <a:t> SO</a:t>
            </a:r>
            <a:r>
              <a:rPr lang="en-US" baseline="-25000"/>
              <a:t>4</a:t>
            </a:r>
            <a:r>
              <a:rPr lang="en-US" baseline="30000"/>
              <a:t>2-</a:t>
            </a:r>
            <a:r>
              <a:rPr lang="en-US"/>
              <a:t> + 2Fe</a:t>
            </a:r>
            <a:r>
              <a:rPr lang="en-US" baseline="30000"/>
              <a:t>3+</a:t>
            </a:r>
            <a:r>
              <a:rPr lang="en-US"/>
              <a:t>					(15)</a:t>
            </a:r>
          </a:p>
          <a:p>
            <a:pPr>
              <a:lnSpc>
                <a:spcPct val="150000"/>
              </a:lnSpc>
            </a:pPr>
            <a:r>
              <a:rPr lang="en-US"/>
              <a:t>2Fe</a:t>
            </a:r>
            <a:r>
              <a:rPr lang="en-US" baseline="30000"/>
              <a:t>3+</a:t>
            </a:r>
            <a:r>
              <a:rPr lang="en-US"/>
              <a:t> + SO</a:t>
            </a:r>
            <a:r>
              <a:rPr lang="en-US" baseline="-25000"/>
              <a:t>2</a:t>
            </a:r>
            <a:r>
              <a:rPr lang="en-US"/>
              <a:t> + 2H</a:t>
            </a:r>
            <a:r>
              <a:rPr lang="en-US" baseline="-25000"/>
              <a:t>2</a:t>
            </a:r>
            <a:r>
              <a:rPr lang="en-US"/>
              <a:t>O </a:t>
            </a:r>
            <a:r>
              <a:rPr lang="en-US">
                <a:sym typeface="Symbol" panose="05050102010706020507" pitchFamily="18" charset="2"/>
              </a:rPr>
              <a:t></a:t>
            </a:r>
            <a:r>
              <a:rPr lang="en-US"/>
              <a:t> 2Fe</a:t>
            </a:r>
            <a:r>
              <a:rPr lang="en-US" baseline="30000"/>
              <a:t>2+</a:t>
            </a:r>
            <a:r>
              <a:rPr lang="en-US"/>
              <a:t> + SO</a:t>
            </a:r>
            <a:r>
              <a:rPr lang="en-US" baseline="-25000"/>
              <a:t>4</a:t>
            </a:r>
            <a:r>
              <a:rPr lang="en-US" baseline="30000"/>
              <a:t>2-</a:t>
            </a:r>
            <a:r>
              <a:rPr lang="en-US"/>
              <a:t> + 4H</a:t>
            </a:r>
            <a:r>
              <a:rPr lang="en-US" baseline="30000"/>
              <a:t>+				</a:t>
            </a:r>
            <a:r>
              <a:rPr lang="en-US"/>
              <a:t>(16)</a:t>
            </a:r>
          </a:p>
          <a:p>
            <a:pPr algn="just">
              <a:lnSpc>
                <a:spcPct val="150000"/>
              </a:lnSpc>
            </a:pPr>
            <a:r>
              <a:rPr lang="en-US"/>
              <a:t>Cơ chế hấp phụ gồm ba bước: (1) SO</a:t>
            </a:r>
            <a:r>
              <a:rPr lang="en-US" baseline="-25000"/>
              <a:t>2</a:t>
            </a:r>
            <a:r>
              <a:rPr lang="en-US"/>
              <a:t> được hấp phụ bởi nước trong bùn đỏ; (2) phản ứng oxi hóa và oxi hóa xúc tác xảy ra giữa ion H⁺ với kiềm và muối kim loại và (3) các chất phản ứng ban đầu trong pha lỏng di chuyển đến giao diện giữa pha khí và pha lỏng để phản ứng với các chất khí, còn các sản phẩm của phản ứng đi vào pha lỏng và phân tán đều trong pha lỏng.</a:t>
            </a:r>
          </a:p>
        </p:txBody>
      </p:sp>
    </p:spTree>
    <p:extLst>
      <p:ext uri="{BB962C8B-B14F-4D97-AF65-F5344CB8AC3E}">
        <p14:creationId xmlns:p14="http://schemas.microsoft.com/office/powerpoint/2010/main" val="9419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604E-11D5-1433-76F0-C7994160EFB4}"/>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239E1011-CD4C-09DD-77B5-5421BBC897F8}"/>
              </a:ext>
            </a:extLst>
          </p:cNvPr>
          <p:cNvSpPr>
            <a:spLocks noGrp="1" noChangeArrowheads="1"/>
          </p:cNvSpPr>
          <p:nvPr>
            <p:ph type="title"/>
          </p:nvPr>
        </p:nvSpPr>
        <p:spPr/>
        <p:txBody>
          <a:bodyPr/>
          <a:lstStyle/>
          <a:p>
            <a:pPr lvl="1"/>
            <a:r>
              <a:rPr lang="en-US"/>
              <a:t>Cơ chế hấp phụ khí NO</a:t>
            </a:r>
            <a:r>
              <a:rPr lang="en-US" baseline="-25000"/>
              <a:t>x</a:t>
            </a:r>
            <a:r>
              <a:rPr lang="en-US"/>
              <a:t> của bùn đỏ</a:t>
            </a:r>
            <a:endParaRPr lang="en-US" sz="3600"/>
          </a:p>
        </p:txBody>
      </p:sp>
      <p:sp>
        <p:nvSpPr>
          <p:cNvPr id="8" name="TextBox 7">
            <a:extLst>
              <a:ext uri="{FF2B5EF4-FFF2-40B4-BE49-F238E27FC236}">
                <a16:creationId xmlns:a16="http://schemas.microsoft.com/office/drawing/2014/main" id="{0A69F752-A670-802E-D25F-CC21C6DEFF52}"/>
              </a:ext>
            </a:extLst>
          </p:cNvPr>
          <p:cNvSpPr txBox="1"/>
          <p:nvPr/>
        </p:nvSpPr>
        <p:spPr>
          <a:xfrm>
            <a:off x="71500" y="1019441"/>
            <a:ext cx="9001000" cy="5027017"/>
          </a:xfrm>
          <a:prstGeom prst="rect">
            <a:avLst/>
          </a:prstGeom>
          <a:noFill/>
        </p:spPr>
        <p:txBody>
          <a:bodyPr wrap="square">
            <a:spAutoFit/>
          </a:bodyPr>
          <a:lstStyle/>
          <a:p>
            <a:pPr algn="just">
              <a:lnSpc>
                <a:spcPct val="150000"/>
              </a:lnSpc>
            </a:pPr>
            <a:r>
              <a:rPr lang="en-US" sz="1800">
                <a:effectLst/>
                <a:latin typeface="Arial" panose="020B0604020202020204" pitchFamily="34" charset="0"/>
                <a:ea typeface="Aptos" panose="020B0004020202020204" pitchFamily="34" charset="0"/>
              </a:rPr>
              <a:t>Bùn đỏ được sử dụng để lưu trữ NO</a:t>
            </a:r>
            <a:r>
              <a:rPr lang="en-US" sz="1800" baseline="-25000">
                <a:effectLst/>
                <a:latin typeface="Arial" panose="020B0604020202020204" pitchFamily="34" charset="0"/>
                <a:ea typeface="Aptos" panose="020B0004020202020204" pitchFamily="34" charset="0"/>
              </a:rPr>
              <a:t>x</a:t>
            </a:r>
            <a:r>
              <a:rPr lang="en-US" sz="1800">
                <a:effectLst/>
                <a:latin typeface="Arial" panose="020B0604020202020204" pitchFamily="34" charset="0"/>
                <a:ea typeface="Aptos" panose="020B0004020202020204" pitchFamily="34" charset="0"/>
              </a:rPr>
              <a:t> theo phương pháp </a:t>
            </a:r>
            <a:r>
              <a:rPr lang="en-US">
                <a:ea typeface="Aptos" panose="020B0004020202020204" pitchFamily="34" charset="0"/>
              </a:rPr>
              <a:t>oxy hoá</a:t>
            </a:r>
            <a:r>
              <a:rPr lang="en-US"/>
              <a:t>:</a:t>
            </a:r>
          </a:p>
          <a:p>
            <a:pPr>
              <a:lnSpc>
                <a:spcPct val="150000"/>
              </a:lnSpc>
            </a:pPr>
            <a:r>
              <a:rPr lang="en-US"/>
              <a:t>P</a:t>
            </a:r>
            <a:r>
              <a:rPr lang="en-US" baseline="-25000"/>
              <a:t>4</a:t>
            </a:r>
            <a:r>
              <a:rPr lang="en-US"/>
              <a:t> + O</a:t>
            </a:r>
            <a:r>
              <a:rPr lang="en-US" baseline="-25000"/>
              <a:t>2</a:t>
            </a:r>
            <a:r>
              <a:rPr lang="en-US"/>
              <a:t> </a:t>
            </a:r>
            <a:r>
              <a:rPr lang="en-US">
                <a:sym typeface="Symbol" panose="05050102010706020507" pitchFamily="18" charset="2"/>
              </a:rPr>
              <a:t></a:t>
            </a:r>
            <a:r>
              <a:rPr lang="en-US"/>
              <a:t> P</a:t>
            </a:r>
            <a:r>
              <a:rPr lang="en-US" baseline="-25000"/>
              <a:t>4</a:t>
            </a:r>
            <a:r>
              <a:rPr lang="en-US"/>
              <a:t>O + O							(16)</a:t>
            </a:r>
          </a:p>
          <a:p>
            <a:pPr algn="just">
              <a:lnSpc>
                <a:spcPct val="150000"/>
              </a:lnSpc>
            </a:pPr>
            <a:r>
              <a:rPr lang="en-US"/>
              <a:t>                                          							(16’)</a:t>
            </a:r>
          </a:p>
          <a:p>
            <a:pPr>
              <a:lnSpc>
                <a:spcPct val="150000"/>
              </a:lnSpc>
            </a:pPr>
            <a:r>
              <a:rPr lang="en-US"/>
              <a:t>O + O</a:t>
            </a:r>
            <a:r>
              <a:rPr lang="en-US" baseline="-25000"/>
              <a:t>2</a:t>
            </a:r>
            <a:r>
              <a:rPr lang="en-US"/>
              <a:t> </a:t>
            </a:r>
            <a:r>
              <a:rPr lang="en-US">
                <a:sym typeface="Symbol" panose="05050102010706020507" pitchFamily="18" charset="2"/>
              </a:rPr>
              <a:t></a:t>
            </a:r>
            <a:r>
              <a:rPr lang="en-US"/>
              <a:t> O</a:t>
            </a:r>
            <a:r>
              <a:rPr lang="en-US" baseline="-25000"/>
              <a:t>3</a:t>
            </a:r>
            <a:r>
              <a:rPr lang="en-US"/>
              <a:t>								(18)</a:t>
            </a:r>
          </a:p>
          <a:p>
            <a:pPr>
              <a:lnSpc>
                <a:spcPct val="150000"/>
              </a:lnSpc>
            </a:pPr>
            <a:r>
              <a:rPr lang="en-US"/>
              <a:t>NO + O</a:t>
            </a:r>
            <a:r>
              <a:rPr lang="en-US" baseline="-25000"/>
              <a:t>3</a:t>
            </a:r>
            <a:r>
              <a:rPr lang="en-US"/>
              <a:t> </a:t>
            </a:r>
            <a:r>
              <a:rPr lang="en-US">
                <a:sym typeface="Symbol" panose="05050102010706020507" pitchFamily="18" charset="2"/>
              </a:rPr>
              <a:t></a:t>
            </a:r>
            <a:r>
              <a:rPr lang="en-US"/>
              <a:t> NO</a:t>
            </a:r>
            <a:r>
              <a:rPr lang="en-US" baseline="-25000"/>
              <a:t>2</a:t>
            </a:r>
            <a:r>
              <a:rPr lang="en-US"/>
              <a:t> + O</a:t>
            </a:r>
            <a:r>
              <a:rPr lang="en-US" baseline="-25000"/>
              <a:t>2</a:t>
            </a:r>
            <a:r>
              <a:rPr lang="en-US"/>
              <a:t>							(19)</a:t>
            </a:r>
          </a:p>
          <a:p>
            <a:pPr>
              <a:lnSpc>
                <a:spcPct val="150000"/>
              </a:lnSpc>
            </a:pPr>
            <a:r>
              <a:rPr lang="en-US"/>
              <a:t>2NO</a:t>
            </a:r>
            <a:r>
              <a:rPr lang="en-US" baseline="-25000"/>
              <a:t>2</a:t>
            </a:r>
            <a:r>
              <a:rPr lang="en-US"/>
              <a:t> + H</a:t>
            </a:r>
            <a:r>
              <a:rPr lang="en-US" baseline="-25000"/>
              <a:t>2</a:t>
            </a:r>
            <a:r>
              <a:rPr lang="en-US"/>
              <a:t>O </a:t>
            </a:r>
            <a:r>
              <a:rPr lang="en-US">
                <a:sym typeface="Symbol" panose="05050102010706020507" pitchFamily="18" charset="2"/>
              </a:rPr>
              <a:t></a:t>
            </a:r>
            <a:r>
              <a:rPr lang="en-US"/>
              <a:t> NO</a:t>
            </a:r>
            <a:r>
              <a:rPr lang="en-US" baseline="-25000"/>
              <a:t>2</a:t>
            </a:r>
            <a:r>
              <a:rPr lang="en-US" baseline="30000"/>
              <a:t>-</a:t>
            </a:r>
            <a:r>
              <a:rPr lang="en-US"/>
              <a:t> + NO</a:t>
            </a:r>
            <a:r>
              <a:rPr lang="en-US" baseline="-25000"/>
              <a:t>3</a:t>
            </a:r>
            <a:r>
              <a:rPr lang="en-US" baseline="30000"/>
              <a:t>-</a:t>
            </a:r>
            <a:r>
              <a:rPr lang="en-US"/>
              <a:t> + 2H</a:t>
            </a:r>
            <a:r>
              <a:rPr lang="en-US" baseline="30000"/>
              <a:t>+</a:t>
            </a:r>
            <a:r>
              <a:rPr lang="en-US"/>
              <a:t>						(20)</a:t>
            </a:r>
          </a:p>
          <a:p>
            <a:pPr>
              <a:lnSpc>
                <a:spcPct val="150000"/>
              </a:lnSpc>
            </a:pPr>
            <a:r>
              <a:rPr lang="en-US"/>
              <a:t>P</a:t>
            </a:r>
            <a:r>
              <a:rPr lang="en-US" baseline="-25000"/>
              <a:t>4</a:t>
            </a:r>
            <a:r>
              <a:rPr lang="en-US"/>
              <a:t>O</a:t>
            </a:r>
            <a:r>
              <a:rPr lang="en-US" baseline="-25000"/>
              <a:t>10</a:t>
            </a:r>
            <a:r>
              <a:rPr lang="en-US"/>
              <a:t> + 6H</a:t>
            </a:r>
            <a:r>
              <a:rPr lang="en-US" baseline="-25000"/>
              <a:t>2</a:t>
            </a:r>
            <a:r>
              <a:rPr lang="en-US"/>
              <a:t>O </a:t>
            </a:r>
            <a:r>
              <a:rPr lang="en-US">
                <a:sym typeface="Symbol" panose="05050102010706020507" pitchFamily="18" charset="2"/>
              </a:rPr>
              <a:t></a:t>
            </a:r>
            <a:r>
              <a:rPr lang="en-US"/>
              <a:t> 4H</a:t>
            </a:r>
            <a:r>
              <a:rPr lang="en-US" baseline="-25000"/>
              <a:t>3</a:t>
            </a:r>
            <a:r>
              <a:rPr lang="en-US"/>
              <a:t>PO</a:t>
            </a:r>
            <a:r>
              <a:rPr lang="en-US" baseline="-25000"/>
              <a:t>4</a:t>
            </a:r>
            <a:r>
              <a:rPr lang="en-US"/>
              <a:t>							(21)</a:t>
            </a:r>
          </a:p>
          <a:p>
            <a:pPr>
              <a:lnSpc>
                <a:spcPct val="150000"/>
              </a:lnSpc>
            </a:pPr>
            <a:r>
              <a:rPr lang="en-US"/>
              <a:t>Al</a:t>
            </a:r>
            <a:r>
              <a:rPr lang="en-US" baseline="-25000"/>
              <a:t>2</a:t>
            </a:r>
            <a:r>
              <a:rPr lang="en-US"/>
              <a:t>O</a:t>
            </a:r>
            <a:r>
              <a:rPr lang="en-US" baseline="-25000"/>
              <a:t>3</a:t>
            </a:r>
            <a:r>
              <a:rPr lang="en-US"/>
              <a:t> + 6H</a:t>
            </a:r>
            <a:r>
              <a:rPr lang="en-US" baseline="30000"/>
              <a:t>+</a:t>
            </a:r>
            <a:r>
              <a:rPr lang="en-US"/>
              <a:t> </a:t>
            </a:r>
            <a:r>
              <a:rPr lang="en-US">
                <a:sym typeface="Symbol" panose="05050102010706020507" pitchFamily="18" charset="2"/>
              </a:rPr>
              <a:t></a:t>
            </a:r>
            <a:r>
              <a:rPr lang="en-US"/>
              <a:t> 2Al</a:t>
            </a:r>
            <a:r>
              <a:rPr lang="en-US" baseline="30000"/>
              <a:t>3+</a:t>
            </a:r>
            <a:r>
              <a:rPr lang="en-US"/>
              <a:t> + 3H</a:t>
            </a:r>
            <a:r>
              <a:rPr lang="en-US" baseline="-25000"/>
              <a:t>2</a:t>
            </a:r>
            <a:r>
              <a:rPr lang="en-US"/>
              <a:t>O						(22)</a:t>
            </a:r>
          </a:p>
          <a:p>
            <a:pPr>
              <a:lnSpc>
                <a:spcPct val="150000"/>
              </a:lnSpc>
            </a:pPr>
            <a:r>
              <a:rPr lang="en-US"/>
              <a:t>Fe</a:t>
            </a:r>
            <a:r>
              <a:rPr lang="en-US" baseline="-25000"/>
              <a:t>2</a:t>
            </a:r>
            <a:r>
              <a:rPr lang="en-US"/>
              <a:t>O</a:t>
            </a:r>
            <a:r>
              <a:rPr lang="en-US" baseline="-25000"/>
              <a:t>3</a:t>
            </a:r>
            <a:r>
              <a:rPr lang="en-US"/>
              <a:t> + 6H</a:t>
            </a:r>
            <a:r>
              <a:rPr lang="en-US" baseline="30000"/>
              <a:t>+</a:t>
            </a:r>
            <a:r>
              <a:rPr lang="en-US"/>
              <a:t> </a:t>
            </a:r>
            <a:r>
              <a:rPr lang="en-US">
                <a:sym typeface="Symbol" panose="05050102010706020507" pitchFamily="18" charset="2"/>
              </a:rPr>
              <a:t></a:t>
            </a:r>
            <a:r>
              <a:rPr lang="en-US"/>
              <a:t> 2Fe</a:t>
            </a:r>
            <a:r>
              <a:rPr lang="en-US" baseline="30000"/>
              <a:t>3+</a:t>
            </a:r>
            <a:r>
              <a:rPr lang="en-US"/>
              <a:t> + 3H</a:t>
            </a:r>
            <a:r>
              <a:rPr lang="en-US" baseline="-25000"/>
              <a:t>2</a:t>
            </a:r>
            <a:r>
              <a:rPr lang="en-US"/>
              <a:t>O						(23)</a:t>
            </a:r>
          </a:p>
          <a:p>
            <a:pPr algn="just">
              <a:lnSpc>
                <a:spcPct val="150000"/>
              </a:lnSpc>
            </a:pPr>
            <a:r>
              <a:rPr lang="en-US"/>
              <a:t>Trong quá trình này, đầu tiên sử dụng phốt pho vàng để kích thích ozone oxy hóa NO, chuyển NO thành NO</a:t>
            </a:r>
            <a:r>
              <a:rPr lang="en-US" baseline="-25000"/>
              <a:t>X</a:t>
            </a:r>
            <a:r>
              <a:rPr lang="en-US"/>
              <a:t> hóa trị cao, sau đó sử dụng tính kiềm của bùn đỏ để trung hòa và hấp phụ NO</a:t>
            </a:r>
            <a:r>
              <a:rPr lang="en-US" baseline="-25000"/>
              <a:t>X</a:t>
            </a:r>
            <a:r>
              <a:rPr lang="en-US"/>
              <a:t>, cuối cùng NO</a:t>
            </a:r>
            <a:r>
              <a:rPr lang="en-US" baseline="-25000"/>
              <a:t>X</a:t>
            </a:r>
            <a:r>
              <a:rPr lang="en-US"/>
              <a:t> được chuyển thành HNO</a:t>
            </a:r>
            <a:r>
              <a:rPr lang="en-US" baseline="-25000"/>
              <a:t>3</a:t>
            </a:r>
            <a:r>
              <a:rPr lang="en-US"/>
              <a:t>. </a:t>
            </a:r>
          </a:p>
        </p:txBody>
      </p:sp>
      <p:graphicFrame>
        <p:nvGraphicFramePr>
          <p:cNvPr id="20" name="Object 19">
            <a:extLst>
              <a:ext uri="{FF2B5EF4-FFF2-40B4-BE49-F238E27FC236}">
                <a16:creationId xmlns:a16="http://schemas.microsoft.com/office/drawing/2014/main" id="{69B2AC52-B077-4DB6-4188-E41A74BE8F46}"/>
              </a:ext>
            </a:extLst>
          </p:cNvPr>
          <p:cNvGraphicFramePr>
            <a:graphicFrameLocks noChangeAspect="1"/>
          </p:cNvGraphicFramePr>
          <p:nvPr>
            <p:extLst>
              <p:ext uri="{D42A27DB-BD31-4B8C-83A1-F6EECF244321}">
                <p14:modId xmlns:p14="http://schemas.microsoft.com/office/powerpoint/2010/main" val="2217632586"/>
              </p:ext>
            </p:extLst>
          </p:nvPr>
        </p:nvGraphicFramePr>
        <p:xfrm>
          <a:off x="103665" y="1844824"/>
          <a:ext cx="2592288" cy="452763"/>
        </p:xfrm>
        <a:graphic>
          <a:graphicData uri="http://schemas.openxmlformats.org/presentationml/2006/ole">
            <mc:AlternateContent xmlns:mc="http://schemas.openxmlformats.org/markup-compatibility/2006">
              <mc:Choice xmlns:v="urn:schemas-microsoft-com:vml" Requires="v">
                <p:oleObj name="Equation" r:id="rId2" imgW="1854896" imgH="324289" progId="Equation.DSMT4">
                  <p:embed/>
                </p:oleObj>
              </mc:Choice>
              <mc:Fallback>
                <p:oleObj name="Equation" r:id="rId2" imgW="1854896" imgH="324289" progId="Equation.DSMT4">
                  <p:embed/>
                  <p:pic>
                    <p:nvPicPr>
                      <p:cNvPr id="0" name=""/>
                      <p:cNvPicPr/>
                      <p:nvPr/>
                    </p:nvPicPr>
                    <p:blipFill>
                      <a:blip r:embed="rId3"/>
                      <a:stretch>
                        <a:fillRect/>
                      </a:stretch>
                    </p:blipFill>
                    <p:spPr>
                      <a:xfrm>
                        <a:off x="103665" y="1844824"/>
                        <a:ext cx="2592288" cy="452763"/>
                      </a:xfrm>
                      <a:prstGeom prst="rect">
                        <a:avLst/>
                      </a:prstGeom>
                    </p:spPr>
                  </p:pic>
                </p:oleObj>
              </mc:Fallback>
            </mc:AlternateContent>
          </a:graphicData>
        </a:graphic>
      </p:graphicFrame>
    </p:spTree>
    <p:extLst>
      <p:ext uri="{BB962C8B-B14F-4D97-AF65-F5344CB8AC3E}">
        <p14:creationId xmlns:p14="http://schemas.microsoft.com/office/powerpoint/2010/main" val="364367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B8638-9323-577D-101D-6D8FDEFB5261}"/>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84C44C7F-3D08-493D-A458-DC6B779B716C}"/>
              </a:ext>
            </a:extLst>
          </p:cNvPr>
          <p:cNvSpPr>
            <a:spLocks noGrp="1" noChangeArrowheads="1"/>
          </p:cNvSpPr>
          <p:nvPr>
            <p:ph type="title"/>
          </p:nvPr>
        </p:nvSpPr>
        <p:spPr>
          <a:xfrm>
            <a:off x="304800" y="152404"/>
            <a:ext cx="8458200" cy="563563"/>
          </a:xfrm>
        </p:spPr>
        <p:txBody>
          <a:bodyPr wrap="square" anchor="ctr">
            <a:normAutofit/>
          </a:bodyPr>
          <a:lstStyle/>
          <a:p>
            <a:pPr lvl="1">
              <a:lnSpc>
                <a:spcPct val="90000"/>
              </a:lnSpc>
            </a:pPr>
            <a:r>
              <a:rPr lang="en-US"/>
              <a:t>Sử dụng bùn đỏ để lưu trữ khí CO</a:t>
            </a:r>
            <a:r>
              <a:rPr lang="en-US" baseline="-25000"/>
              <a:t>2</a:t>
            </a:r>
            <a:endParaRPr lang="en-US"/>
          </a:p>
        </p:txBody>
      </p:sp>
      <p:graphicFrame>
        <p:nvGraphicFramePr>
          <p:cNvPr id="9" name="Table 8">
            <a:extLst>
              <a:ext uri="{FF2B5EF4-FFF2-40B4-BE49-F238E27FC236}">
                <a16:creationId xmlns:a16="http://schemas.microsoft.com/office/drawing/2014/main" id="{F2CAF229-A80D-0181-9B13-488A9041B118}"/>
              </a:ext>
            </a:extLst>
          </p:cNvPr>
          <p:cNvGraphicFramePr>
            <a:graphicFrameLocks noGrp="1"/>
          </p:cNvGraphicFramePr>
          <p:nvPr>
            <p:extLst>
              <p:ext uri="{D42A27DB-BD31-4B8C-83A1-F6EECF244321}">
                <p14:modId xmlns:p14="http://schemas.microsoft.com/office/powerpoint/2010/main" val="288490375"/>
              </p:ext>
            </p:extLst>
          </p:nvPr>
        </p:nvGraphicFramePr>
        <p:xfrm>
          <a:off x="304800" y="1189033"/>
          <a:ext cx="8299648" cy="4713590"/>
        </p:xfrm>
        <a:graphic>
          <a:graphicData uri="http://schemas.openxmlformats.org/drawingml/2006/table">
            <a:tbl>
              <a:tblPr firstRow="1" bandRow="1">
                <a:tableStyleId>{5C22544A-7EE6-4342-B048-85BDC9FD1C3A}</a:tableStyleId>
              </a:tblPr>
              <a:tblGrid>
                <a:gridCol w="1680713">
                  <a:extLst>
                    <a:ext uri="{9D8B030D-6E8A-4147-A177-3AD203B41FA5}">
                      <a16:colId xmlns:a16="http://schemas.microsoft.com/office/drawing/2014/main" val="2313926172"/>
                    </a:ext>
                  </a:extLst>
                </a:gridCol>
                <a:gridCol w="3315106">
                  <a:extLst>
                    <a:ext uri="{9D8B030D-6E8A-4147-A177-3AD203B41FA5}">
                      <a16:colId xmlns:a16="http://schemas.microsoft.com/office/drawing/2014/main" val="3648824596"/>
                    </a:ext>
                  </a:extLst>
                </a:gridCol>
                <a:gridCol w="3303829">
                  <a:extLst>
                    <a:ext uri="{9D8B030D-6E8A-4147-A177-3AD203B41FA5}">
                      <a16:colId xmlns:a16="http://schemas.microsoft.com/office/drawing/2014/main" val="1628908851"/>
                    </a:ext>
                  </a:extLst>
                </a:gridCol>
              </a:tblGrid>
              <a:tr h="305155">
                <a:tc>
                  <a:txBody>
                    <a:bodyPr/>
                    <a:lstStyle/>
                    <a:p>
                      <a:pPr algn="ctr" fontAlgn="ctr">
                        <a:buNone/>
                      </a:pPr>
                      <a:r>
                        <a:rPr lang="en-US" sz="1800" u="none" strike="noStrike">
                          <a:effectLst/>
                          <a:latin typeface="+mn-lt"/>
                        </a:rPr>
                        <a:t>Tác giả</a:t>
                      </a:r>
                      <a:endParaRPr lang="en-US" sz="1800" b="1" i="0" u="none" strike="noStrike">
                        <a:solidFill>
                          <a:srgbClr val="000000"/>
                        </a:solidFill>
                        <a:effectLst/>
                        <a:latin typeface="+mn-lt"/>
                      </a:endParaRPr>
                    </a:p>
                  </a:txBody>
                  <a:tcPr marL="9761" marR="9761" marT="9761" marB="0" anchor="ctr"/>
                </a:tc>
                <a:tc>
                  <a:txBody>
                    <a:bodyPr/>
                    <a:lstStyle/>
                    <a:p>
                      <a:pPr algn="ctr" fontAlgn="ctr">
                        <a:buNone/>
                      </a:pPr>
                      <a:r>
                        <a:rPr lang="en-US" sz="1800" u="none" strike="noStrike">
                          <a:effectLst/>
                          <a:latin typeface="+mn-lt"/>
                        </a:rPr>
                        <a:t>Điều kiện thí nghiệm</a:t>
                      </a:r>
                      <a:endParaRPr lang="en-US" sz="1800" b="1" i="0" u="none" strike="noStrike">
                        <a:solidFill>
                          <a:srgbClr val="000000"/>
                        </a:solidFill>
                        <a:effectLst/>
                        <a:latin typeface="+mn-lt"/>
                      </a:endParaRPr>
                    </a:p>
                  </a:txBody>
                  <a:tcPr marL="9761" marR="9761" marT="9761" marB="0" anchor="ctr"/>
                </a:tc>
                <a:tc>
                  <a:txBody>
                    <a:bodyPr/>
                    <a:lstStyle/>
                    <a:p>
                      <a:pPr algn="ctr" fontAlgn="ctr">
                        <a:buNone/>
                      </a:pPr>
                      <a:r>
                        <a:rPr lang="en-US" sz="1800" u="none" strike="noStrike">
                          <a:effectLst/>
                          <a:latin typeface="+mn-lt"/>
                        </a:rPr>
                        <a:t>Kết quả chính</a:t>
                      </a:r>
                      <a:endParaRPr lang="en-US" sz="1800" b="1" i="0" u="none" strike="noStrike">
                        <a:solidFill>
                          <a:srgbClr val="000000"/>
                        </a:solidFill>
                        <a:effectLst/>
                        <a:latin typeface="+mn-lt"/>
                      </a:endParaRPr>
                    </a:p>
                  </a:txBody>
                  <a:tcPr marL="9761" marR="9761" marT="9761" marB="0" anchor="ctr"/>
                </a:tc>
                <a:extLst>
                  <a:ext uri="{0D108BD9-81ED-4DB2-BD59-A6C34878D82A}">
                    <a16:rowId xmlns:a16="http://schemas.microsoft.com/office/drawing/2014/main" val="2797832324"/>
                  </a:ext>
                </a:extLst>
              </a:tr>
              <a:tr h="1303147">
                <a:tc>
                  <a:txBody>
                    <a:bodyPr/>
                    <a:lstStyle/>
                    <a:p>
                      <a:pPr algn="l" fontAlgn="ctr">
                        <a:buNone/>
                      </a:pPr>
                      <a:r>
                        <a:rPr lang="fr-FR" sz="1800" u="none" strike="noStrike">
                          <a:effectLst/>
                          <a:latin typeface="+mn-lt"/>
                        </a:rPr>
                        <a:t>Luis C. A. Venancio (Brasil)</a:t>
                      </a:r>
                      <a:endParaRPr lang="fr-FR" sz="1800" b="1" i="0" u="none" strike="noStrike">
                        <a:solidFill>
                          <a:srgbClr val="000000"/>
                        </a:solidFill>
                        <a:effectLst/>
                        <a:latin typeface="+mn-lt"/>
                      </a:endParaRPr>
                    </a:p>
                  </a:txBody>
                  <a:tcPr marL="9761" marR="9761" marT="9761" marB="0" anchor="ctr"/>
                </a:tc>
                <a:tc>
                  <a:txBody>
                    <a:bodyPr/>
                    <a:lstStyle/>
                    <a:p>
                      <a:pPr algn="l" fontAlgn="ctr">
                        <a:buNone/>
                      </a:pPr>
                      <a:r>
                        <a:rPr lang="vi-VN" sz="1800" u="none" strike="noStrike">
                          <a:effectLst/>
                          <a:latin typeface="+mn-lt"/>
                        </a:rPr>
                        <a:t>- Bùn đỏ từ ALUNORTE- Nồng độ pha rắn: 27% (37 kg/mẫu khô)- pH ban đầu: 12,8- Lưu trữ CO₂ trong bình kín</a:t>
                      </a:r>
                      <a:endParaRPr lang="vi-VN" sz="1800" b="0" i="0" u="none" strike="noStrike">
                        <a:solidFill>
                          <a:srgbClr val="000000"/>
                        </a:solidFill>
                        <a:effectLst/>
                        <a:latin typeface="+mn-lt"/>
                      </a:endParaRPr>
                    </a:p>
                  </a:txBody>
                  <a:tcPr marL="9761" marR="9761" marT="9761" marB="0" anchor="ctr"/>
                </a:tc>
                <a:tc>
                  <a:txBody>
                    <a:bodyPr/>
                    <a:lstStyle/>
                    <a:p>
                      <a:pPr algn="l" fontAlgn="ctr">
                        <a:buNone/>
                      </a:pPr>
                      <a:r>
                        <a:rPr lang="vi-VN" sz="1800" u="none" strike="noStrike">
                          <a:effectLst/>
                          <a:latin typeface="+mn-lt"/>
                        </a:rPr>
                        <a:t>- Khả năng lưu trữ CO₂: 33 – 102,5 kg CO₂/tấn bùn đỏ- pH giảm từ 12,8 → 10,4 (dài hạn)</a:t>
                      </a:r>
                      <a:endParaRPr lang="vi-VN" sz="1800" b="0" i="0" u="none" strike="noStrike">
                        <a:solidFill>
                          <a:srgbClr val="000000"/>
                        </a:solidFill>
                        <a:effectLst/>
                        <a:latin typeface="+mn-lt"/>
                      </a:endParaRPr>
                    </a:p>
                  </a:txBody>
                  <a:tcPr marL="9761" marR="9761" marT="9761" marB="0" anchor="ctr"/>
                </a:tc>
                <a:extLst>
                  <a:ext uri="{0D108BD9-81ED-4DB2-BD59-A6C34878D82A}">
                    <a16:rowId xmlns:a16="http://schemas.microsoft.com/office/drawing/2014/main" val="3554381686"/>
                  </a:ext>
                </a:extLst>
              </a:tr>
              <a:tr h="1552644">
                <a:tc>
                  <a:txBody>
                    <a:bodyPr/>
                    <a:lstStyle/>
                    <a:p>
                      <a:pPr algn="l" fontAlgn="ctr">
                        <a:buNone/>
                      </a:pPr>
                      <a:r>
                        <a:rPr lang="pt-BR" sz="1800" u="none" strike="noStrike">
                          <a:effectLst/>
                          <a:latin typeface="+mn-lt"/>
                        </a:rPr>
                        <a:t>Paulo Braga (Brasil)</a:t>
                      </a:r>
                      <a:endParaRPr lang="pt-BR" sz="1800" b="1" i="0" u="none" strike="noStrike">
                        <a:solidFill>
                          <a:srgbClr val="000000"/>
                        </a:solidFill>
                        <a:effectLst/>
                        <a:latin typeface="+mn-lt"/>
                      </a:endParaRPr>
                    </a:p>
                  </a:txBody>
                  <a:tcPr marL="9761" marR="9761" marT="9761" marB="0" anchor="ctr"/>
                </a:tc>
                <a:tc>
                  <a:txBody>
                    <a:bodyPr/>
                    <a:lstStyle/>
                    <a:p>
                      <a:pPr algn="l" fontAlgn="ctr">
                        <a:buNone/>
                      </a:pPr>
                      <a:r>
                        <a:rPr lang="vi-VN" sz="1800" u="none" strike="noStrike">
                          <a:effectLst/>
                          <a:latin typeface="+mn-lt"/>
                        </a:rPr>
                        <a:t>- Thời gian trộn: 2 phút- CO₂ chiếm 15% khí thải- Lưu lượng khí: 6,1 L/phút- Tốc độ khuấy: 1000 vòng/ph- Nhiệt độ: 25 °C- Nồng độ pha rắn: 25,4%</a:t>
                      </a:r>
                      <a:endParaRPr lang="vi-VN" sz="1800" b="0" i="0" u="none" strike="noStrike">
                        <a:solidFill>
                          <a:srgbClr val="000000"/>
                        </a:solidFill>
                        <a:effectLst/>
                        <a:latin typeface="+mn-lt"/>
                      </a:endParaRPr>
                    </a:p>
                  </a:txBody>
                  <a:tcPr marL="9761" marR="9761" marT="9761" marB="0" anchor="ctr"/>
                </a:tc>
                <a:tc>
                  <a:txBody>
                    <a:bodyPr/>
                    <a:lstStyle/>
                    <a:p>
                      <a:pPr algn="l" fontAlgn="ctr">
                        <a:buNone/>
                      </a:pPr>
                      <a:r>
                        <a:rPr lang="en-US" sz="1800" u="none" strike="noStrike">
                          <a:effectLst/>
                          <a:latin typeface="+mn-lt"/>
                        </a:rPr>
                        <a:t>- Tỷ lệ hấp phụ CO₂: 63,8%- Hấp phụ riêng: 16,8 kg CO₂/tấn bùn đỏ</a:t>
                      </a:r>
                      <a:endParaRPr lang="en-US" sz="1800" b="0" i="0" u="none" strike="noStrike">
                        <a:solidFill>
                          <a:srgbClr val="000000"/>
                        </a:solidFill>
                        <a:effectLst/>
                        <a:latin typeface="+mn-lt"/>
                      </a:endParaRPr>
                    </a:p>
                  </a:txBody>
                  <a:tcPr marL="9761" marR="9761" marT="9761" marB="0" anchor="ctr"/>
                </a:tc>
                <a:extLst>
                  <a:ext uri="{0D108BD9-81ED-4DB2-BD59-A6C34878D82A}">
                    <a16:rowId xmlns:a16="http://schemas.microsoft.com/office/drawing/2014/main" val="3633676911"/>
                  </a:ext>
                </a:extLst>
              </a:tr>
              <a:tr h="1552644">
                <a:tc>
                  <a:txBody>
                    <a:bodyPr/>
                    <a:lstStyle/>
                    <a:p>
                      <a:pPr algn="l" fontAlgn="ctr">
                        <a:buNone/>
                      </a:pPr>
                      <a:r>
                        <a:rPr lang="en-US" sz="1800" u="none" strike="noStrike">
                          <a:effectLst/>
                          <a:latin typeface="+mn-lt"/>
                        </a:rPr>
                        <a:t>Chaojun Fang (Trung Quốc)</a:t>
                      </a:r>
                      <a:endParaRPr lang="en-US" sz="1800" b="1" i="0" u="none" strike="noStrike">
                        <a:solidFill>
                          <a:srgbClr val="000000"/>
                        </a:solidFill>
                        <a:effectLst/>
                        <a:latin typeface="+mn-lt"/>
                      </a:endParaRPr>
                    </a:p>
                  </a:txBody>
                  <a:tcPr marL="9761" marR="9761" marT="9761" marB="0" anchor="ctr"/>
                </a:tc>
                <a:tc>
                  <a:txBody>
                    <a:bodyPr/>
                    <a:lstStyle/>
                    <a:p>
                      <a:pPr algn="l" fontAlgn="ctr">
                        <a:buNone/>
                      </a:pPr>
                      <a:r>
                        <a:rPr lang="vi-VN" sz="1800" u="none" strike="noStrike">
                          <a:effectLst/>
                          <a:latin typeface="+mn-lt"/>
                        </a:rPr>
                        <a:t>- Bùn đỏ từ CHALCO- Nhiệt độ: 35 °C- Tỷ lệ lỏng/rắn: 10- Lưu lượng khí: 20 L/h- Thời gian: 30 phút- Tốc độ khuấy: 300 vòng/phút</a:t>
                      </a:r>
                      <a:endParaRPr lang="vi-VN" sz="1800" b="0" i="0" u="none" strike="noStrike">
                        <a:solidFill>
                          <a:srgbClr val="000000"/>
                        </a:solidFill>
                        <a:effectLst/>
                        <a:latin typeface="+mn-lt"/>
                      </a:endParaRPr>
                    </a:p>
                  </a:txBody>
                  <a:tcPr marL="9761" marR="9761" marT="9761" marB="0" anchor="ctr"/>
                </a:tc>
                <a:tc>
                  <a:txBody>
                    <a:bodyPr/>
                    <a:lstStyle/>
                    <a:p>
                      <a:pPr algn="l" fontAlgn="ctr">
                        <a:buNone/>
                      </a:pPr>
                      <a:r>
                        <a:rPr lang="en-US" sz="1800" u="none" strike="noStrike">
                          <a:effectLst/>
                          <a:latin typeface="+mn-lt"/>
                        </a:rPr>
                        <a:t>- Tỷ lệ khử kiềm: 33,12%- Na₂O giảm từ 3,29% → 2,2%</a:t>
                      </a:r>
                      <a:endParaRPr lang="en-US" sz="1800" b="0" i="0" u="none" strike="noStrike">
                        <a:solidFill>
                          <a:srgbClr val="000000"/>
                        </a:solidFill>
                        <a:effectLst/>
                        <a:latin typeface="+mn-lt"/>
                      </a:endParaRPr>
                    </a:p>
                  </a:txBody>
                  <a:tcPr marL="9761" marR="9761" marT="9761" marB="0" anchor="ctr"/>
                </a:tc>
                <a:extLst>
                  <a:ext uri="{0D108BD9-81ED-4DB2-BD59-A6C34878D82A}">
                    <a16:rowId xmlns:a16="http://schemas.microsoft.com/office/drawing/2014/main" val="2512970183"/>
                  </a:ext>
                </a:extLst>
              </a:tr>
            </a:tbl>
          </a:graphicData>
        </a:graphic>
      </p:graphicFrame>
      <p:sp>
        <p:nvSpPr>
          <p:cNvPr id="12" name="TextBox 11">
            <a:extLst>
              <a:ext uri="{FF2B5EF4-FFF2-40B4-BE49-F238E27FC236}">
                <a16:creationId xmlns:a16="http://schemas.microsoft.com/office/drawing/2014/main" id="{E6375906-CE40-97BB-99CE-DE8EFA129451}"/>
              </a:ext>
            </a:extLst>
          </p:cNvPr>
          <p:cNvSpPr txBox="1"/>
          <p:nvPr/>
        </p:nvSpPr>
        <p:spPr>
          <a:xfrm>
            <a:off x="611560" y="6019800"/>
            <a:ext cx="5904656" cy="369332"/>
          </a:xfrm>
          <a:prstGeom prst="rect">
            <a:avLst/>
          </a:prstGeom>
          <a:noFill/>
        </p:spPr>
        <p:txBody>
          <a:bodyPr wrap="square">
            <a:spAutoFit/>
          </a:bodyPr>
          <a:lstStyle/>
          <a:p>
            <a:r>
              <a:rPr lang="en-US" sz="1800" b="1">
                <a:effectLst/>
                <a:latin typeface="Arial" panose="020B0604020202020204" pitchFamily="34" charset="0"/>
                <a:ea typeface="Aptos" panose="020B0004020202020204" pitchFamily="34" charset="0"/>
              </a:rPr>
              <a:t>Bùn đỏ sau cacbonat hóa có thể được tái sử dụng</a:t>
            </a:r>
            <a:endParaRPr lang="en-US" b="1"/>
          </a:p>
        </p:txBody>
      </p:sp>
    </p:spTree>
    <p:extLst>
      <p:ext uri="{BB962C8B-B14F-4D97-AF65-F5344CB8AC3E}">
        <p14:creationId xmlns:p14="http://schemas.microsoft.com/office/powerpoint/2010/main" val="223749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4CF75-402C-1962-07DF-E0260D4DDAE5}"/>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91FD436E-462A-6BCB-7846-963FF964AF22}"/>
              </a:ext>
            </a:extLst>
          </p:cNvPr>
          <p:cNvSpPr>
            <a:spLocks noGrp="1" noChangeArrowheads="1"/>
          </p:cNvSpPr>
          <p:nvPr>
            <p:ph type="title"/>
          </p:nvPr>
        </p:nvSpPr>
        <p:spPr>
          <a:xfrm>
            <a:off x="304800" y="152404"/>
            <a:ext cx="8458200" cy="563563"/>
          </a:xfrm>
        </p:spPr>
        <p:txBody>
          <a:bodyPr vert="horz" wrap="square" lIns="91440" tIns="45720" rIns="91440" bIns="45720" numCol="1" anchor="ctr" anchorCtr="0" compatLnSpc="1">
            <a:prstTxWarp prst="textNoShape">
              <a:avLst/>
            </a:prstTxWarp>
            <a:normAutofit/>
          </a:bodyPr>
          <a:lstStyle/>
          <a:p>
            <a:pPr lvl="1">
              <a:lnSpc>
                <a:spcPct val="90000"/>
              </a:lnSpc>
            </a:pPr>
            <a:r>
              <a:rPr lang="en-US" b="1" kern="1200">
                <a:latin typeface="+mj-lt"/>
                <a:ea typeface="+mj-ea"/>
                <a:cs typeface="+mj-cs"/>
              </a:rPr>
              <a:t>Sử dụng bùn đỏ để lưu trữ khí SO</a:t>
            </a:r>
            <a:r>
              <a:rPr lang="en-US" b="1" kern="1200" baseline="-25000">
                <a:latin typeface="+mj-lt"/>
                <a:ea typeface="+mj-ea"/>
                <a:cs typeface="+mj-cs"/>
              </a:rPr>
              <a:t>2</a:t>
            </a:r>
            <a:endParaRPr lang="en-US" b="1" kern="1200">
              <a:latin typeface="+mj-lt"/>
              <a:ea typeface="+mj-ea"/>
              <a:cs typeface="+mj-cs"/>
            </a:endParaRPr>
          </a:p>
        </p:txBody>
      </p:sp>
      <p:graphicFrame>
        <p:nvGraphicFramePr>
          <p:cNvPr id="7" name="Table 6">
            <a:extLst>
              <a:ext uri="{FF2B5EF4-FFF2-40B4-BE49-F238E27FC236}">
                <a16:creationId xmlns:a16="http://schemas.microsoft.com/office/drawing/2014/main" id="{F22C11A8-F3A4-AC35-C2B5-F4C418D4E41D}"/>
              </a:ext>
            </a:extLst>
          </p:cNvPr>
          <p:cNvGraphicFramePr>
            <a:graphicFrameLocks noGrp="1"/>
          </p:cNvGraphicFramePr>
          <p:nvPr>
            <p:extLst>
              <p:ext uri="{D42A27DB-BD31-4B8C-83A1-F6EECF244321}">
                <p14:modId xmlns:p14="http://schemas.microsoft.com/office/powerpoint/2010/main" val="2190276143"/>
              </p:ext>
            </p:extLst>
          </p:nvPr>
        </p:nvGraphicFramePr>
        <p:xfrm>
          <a:off x="179512" y="1189033"/>
          <a:ext cx="8640959" cy="4197890"/>
        </p:xfrm>
        <a:graphic>
          <a:graphicData uri="http://schemas.openxmlformats.org/drawingml/2006/table">
            <a:tbl>
              <a:tblPr firstRow="1" bandRow="1">
                <a:tableStyleId>{5C22544A-7EE6-4342-B048-85BDC9FD1C3A}</a:tableStyleId>
              </a:tblPr>
              <a:tblGrid>
                <a:gridCol w="1728791">
                  <a:extLst>
                    <a:ext uri="{9D8B030D-6E8A-4147-A177-3AD203B41FA5}">
                      <a16:colId xmlns:a16="http://schemas.microsoft.com/office/drawing/2014/main" val="3238118829"/>
                    </a:ext>
                  </a:extLst>
                </a:gridCol>
                <a:gridCol w="3515197">
                  <a:extLst>
                    <a:ext uri="{9D8B030D-6E8A-4147-A177-3AD203B41FA5}">
                      <a16:colId xmlns:a16="http://schemas.microsoft.com/office/drawing/2014/main" val="919387454"/>
                    </a:ext>
                  </a:extLst>
                </a:gridCol>
                <a:gridCol w="3396971">
                  <a:extLst>
                    <a:ext uri="{9D8B030D-6E8A-4147-A177-3AD203B41FA5}">
                      <a16:colId xmlns:a16="http://schemas.microsoft.com/office/drawing/2014/main" val="1408873463"/>
                    </a:ext>
                  </a:extLst>
                </a:gridCol>
              </a:tblGrid>
              <a:tr h="334702">
                <a:tc>
                  <a:txBody>
                    <a:bodyPr/>
                    <a:lstStyle/>
                    <a:p>
                      <a:pPr algn="ctr" fontAlgn="ctr">
                        <a:buNone/>
                      </a:pPr>
                      <a:r>
                        <a:rPr lang="en-US" sz="1800" u="none" strike="noStrike">
                          <a:effectLst/>
                          <a:latin typeface="+mn-lt"/>
                        </a:rPr>
                        <a:t>Tác giả</a:t>
                      </a:r>
                      <a:endParaRPr lang="en-US" sz="1800" b="1" i="0" u="none" strike="noStrike">
                        <a:solidFill>
                          <a:srgbClr val="000000"/>
                        </a:solidFill>
                        <a:effectLst/>
                        <a:latin typeface="+mn-lt"/>
                      </a:endParaRPr>
                    </a:p>
                  </a:txBody>
                  <a:tcPr marL="5677" marR="5677" marT="5677" marB="0" anchor="ctr"/>
                </a:tc>
                <a:tc>
                  <a:txBody>
                    <a:bodyPr/>
                    <a:lstStyle/>
                    <a:p>
                      <a:pPr algn="ctr" fontAlgn="ctr">
                        <a:buNone/>
                      </a:pPr>
                      <a:r>
                        <a:rPr lang="en-US" sz="1800" u="none" strike="noStrike">
                          <a:effectLst/>
                          <a:latin typeface="+mn-lt"/>
                        </a:rPr>
                        <a:t>Điều kiện thí nghiệm chính</a:t>
                      </a:r>
                      <a:endParaRPr lang="en-US" sz="1800" b="1" i="0" u="none" strike="noStrike">
                        <a:solidFill>
                          <a:srgbClr val="000000"/>
                        </a:solidFill>
                        <a:effectLst/>
                        <a:latin typeface="+mn-lt"/>
                      </a:endParaRPr>
                    </a:p>
                  </a:txBody>
                  <a:tcPr marL="5677" marR="5677" marT="5677" marB="0" anchor="ctr"/>
                </a:tc>
                <a:tc>
                  <a:txBody>
                    <a:bodyPr/>
                    <a:lstStyle/>
                    <a:p>
                      <a:pPr algn="ctr" fontAlgn="ctr">
                        <a:buNone/>
                      </a:pPr>
                      <a:r>
                        <a:rPr lang="en-US" sz="1800" u="none" strike="noStrike">
                          <a:effectLst/>
                          <a:latin typeface="+mn-lt"/>
                        </a:rPr>
                        <a:t>Kết quả chính</a:t>
                      </a:r>
                      <a:endParaRPr lang="en-US" sz="1800" b="1" i="0" u="none" strike="noStrike">
                        <a:solidFill>
                          <a:srgbClr val="000000"/>
                        </a:solidFill>
                        <a:effectLst/>
                        <a:latin typeface="+mn-lt"/>
                      </a:endParaRPr>
                    </a:p>
                  </a:txBody>
                  <a:tcPr marL="5677" marR="5677" marT="5677" marB="0" anchor="ctr"/>
                </a:tc>
                <a:extLst>
                  <a:ext uri="{0D108BD9-81ED-4DB2-BD59-A6C34878D82A}">
                    <a16:rowId xmlns:a16="http://schemas.microsoft.com/office/drawing/2014/main" val="1804543546"/>
                  </a:ext>
                </a:extLst>
              </a:tr>
              <a:tr h="783372">
                <a:tc>
                  <a:txBody>
                    <a:bodyPr/>
                    <a:lstStyle/>
                    <a:p>
                      <a:pPr algn="l" fontAlgn="ctr">
                        <a:buNone/>
                      </a:pPr>
                      <a:r>
                        <a:rPr lang="en-US" sz="1800" u="none" strike="noStrike">
                          <a:effectLst/>
                          <a:latin typeface="+mn-lt"/>
                        </a:rPr>
                        <a:t>Sumitomo – Nhật Bản (1977)</a:t>
                      </a:r>
                      <a:endParaRPr lang="en-US" sz="1800" b="1" i="0" u="none" strike="noStrike">
                        <a:solidFill>
                          <a:srgbClr val="000000"/>
                        </a:solidFill>
                        <a:effectLst/>
                        <a:latin typeface="+mn-lt"/>
                      </a:endParaRPr>
                    </a:p>
                  </a:txBody>
                  <a:tcPr marL="5677" marR="5677" marT="5677" marB="0" anchor="ctr"/>
                </a:tc>
                <a:tc>
                  <a:txBody>
                    <a:bodyPr/>
                    <a:lstStyle/>
                    <a:p>
                      <a:pPr algn="l" fontAlgn="ctr">
                        <a:buNone/>
                      </a:pPr>
                      <a:r>
                        <a:rPr lang="en-US" sz="1800" u="none" strike="noStrike">
                          <a:effectLst/>
                          <a:latin typeface="+mn-lt"/>
                        </a:rPr>
                        <a:t>- Hệ thống công nghiệp tại nhà máy alumin Eurallumina (Italia)- Sử dụng bùn đỏ làm chất hấp phụ</a:t>
                      </a:r>
                      <a:endParaRPr lang="en-US" sz="1800" b="0" i="0" u="none" strike="noStrike">
                        <a:solidFill>
                          <a:srgbClr val="000000"/>
                        </a:solidFill>
                        <a:effectLst/>
                        <a:latin typeface="+mn-lt"/>
                      </a:endParaRPr>
                    </a:p>
                  </a:txBody>
                  <a:tcPr marL="5677" marR="5677" marT="5677" marB="0" anchor="ctr"/>
                </a:tc>
                <a:tc>
                  <a:txBody>
                    <a:bodyPr/>
                    <a:lstStyle/>
                    <a:p>
                      <a:pPr algn="l" fontAlgn="ctr">
                        <a:buNone/>
                      </a:pPr>
                      <a:r>
                        <a:rPr lang="en-US" sz="1800" u="none" strike="noStrike">
                          <a:effectLst/>
                          <a:latin typeface="+mn-lt"/>
                        </a:rPr>
                        <a:t>- Hiệu suất khử SO₂: 96%</a:t>
                      </a:r>
                      <a:endParaRPr lang="en-US" sz="1800" b="0" i="0" u="none" strike="noStrike">
                        <a:solidFill>
                          <a:srgbClr val="000000"/>
                        </a:solidFill>
                        <a:effectLst/>
                        <a:latin typeface="+mn-lt"/>
                      </a:endParaRPr>
                    </a:p>
                  </a:txBody>
                  <a:tcPr marL="5677" marR="5677" marT="5677" marB="0" anchor="ctr"/>
                </a:tc>
                <a:extLst>
                  <a:ext uri="{0D108BD9-81ED-4DB2-BD59-A6C34878D82A}">
                    <a16:rowId xmlns:a16="http://schemas.microsoft.com/office/drawing/2014/main" val="3793030699"/>
                  </a:ext>
                </a:extLst>
              </a:tr>
              <a:tr h="484259">
                <a:tc>
                  <a:txBody>
                    <a:bodyPr/>
                    <a:lstStyle/>
                    <a:p>
                      <a:pPr algn="l" fontAlgn="ctr">
                        <a:buNone/>
                      </a:pPr>
                      <a:r>
                        <a:rPr lang="en-US" sz="1800" u="none" strike="noStrike">
                          <a:effectLst/>
                          <a:latin typeface="+mn-lt"/>
                        </a:rPr>
                        <a:t>ALCOA – Surinam / Úc</a:t>
                      </a:r>
                      <a:endParaRPr lang="en-US" sz="1800" b="1" i="0" u="none" strike="noStrike">
                        <a:solidFill>
                          <a:srgbClr val="000000"/>
                        </a:solidFill>
                        <a:effectLst/>
                        <a:latin typeface="+mn-lt"/>
                      </a:endParaRPr>
                    </a:p>
                  </a:txBody>
                  <a:tcPr marL="5677" marR="5677" marT="5677" marB="0" anchor="ctr"/>
                </a:tc>
                <a:tc>
                  <a:txBody>
                    <a:bodyPr/>
                    <a:lstStyle/>
                    <a:p>
                      <a:pPr algn="l" fontAlgn="ctr">
                        <a:buNone/>
                      </a:pPr>
                      <a:r>
                        <a:rPr lang="vi-VN" sz="1800" u="none" strike="noStrike">
                          <a:effectLst/>
                          <a:latin typeface="+mn-lt"/>
                        </a:rPr>
                        <a:t>- Trung hòa bùn đỏ bằng khí chứa H₂SO₄/SO₂ từ lò hơi</a:t>
                      </a:r>
                      <a:endParaRPr lang="vi-VN" sz="1800" b="0" i="0" u="none" strike="noStrike">
                        <a:solidFill>
                          <a:srgbClr val="000000"/>
                        </a:solidFill>
                        <a:effectLst/>
                        <a:latin typeface="+mn-lt"/>
                      </a:endParaRPr>
                    </a:p>
                  </a:txBody>
                  <a:tcPr marL="5677" marR="5677" marT="5677" marB="0" anchor="ctr"/>
                </a:tc>
                <a:tc>
                  <a:txBody>
                    <a:bodyPr/>
                    <a:lstStyle/>
                    <a:p>
                      <a:pPr algn="l" fontAlgn="ctr">
                        <a:buNone/>
                      </a:pPr>
                      <a:r>
                        <a:rPr lang="en-US" sz="1800" u="none" strike="noStrike">
                          <a:effectLst/>
                          <a:latin typeface="+mn-lt"/>
                        </a:rPr>
                        <a:t>- Khử SO₂ + trung hòa độ kiềm của bùn đỏ</a:t>
                      </a:r>
                      <a:endParaRPr lang="en-US" sz="1800" b="0" i="0" u="none" strike="noStrike">
                        <a:solidFill>
                          <a:srgbClr val="000000"/>
                        </a:solidFill>
                        <a:effectLst/>
                        <a:latin typeface="+mn-lt"/>
                      </a:endParaRPr>
                    </a:p>
                  </a:txBody>
                  <a:tcPr marL="5677" marR="5677" marT="5677" marB="0" anchor="ctr"/>
                </a:tc>
                <a:extLst>
                  <a:ext uri="{0D108BD9-81ED-4DB2-BD59-A6C34878D82A}">
                    <a16:rowId xmlns:a16="http://schemas.microsoft.com/office/drawing/2014/main" val="1370557928"/>
                  </a:ext>
                </a:extLst>
              </a:tr>
              <a:tr h="1082486">
                <a:tc>
                  <a:txBody>
                    <a:bodyPr/>
                    <a:lstStyle/>
                    <a:p>
                      <a:pPr algn="l" fontAlgn="ctr">
                        <a:buNone/>
                      </a:pPr>
                      <a:r>
                        <a:rPr lang="it-IT" sz="1800" u="none" strike="noStrike">
                          <a:effectLst/>
                          <a:latin typeface="+mn-lt"/>
                        </a:rPr>
                        <a:t>Tao Lei– Trung Quốc</a:t>
                      </a:r>
                      <a:endParaRPr lang="it-IT" sz="1800" b="1" i="0" u="none" strike="noStrike">
                        <a:solidFill>
                          <a:srgbClr val="000000"/>
                        </a:solidFill>
                        <a:effectLst/>
                        <a:latin typeface="+mn-lt"/>
                      </a:endParaRPr>
                    </a:p>
                  </a:txBody>
                  <a:tcPr marL="5677" marR="5677" marT="5677" marB="0" anchor="ctr"/>
                </a:tc>
                <a:tc>
                  <a:txBody>
                    <a:bodyPr/>
                    <a:lstStyle/>
                    <a:p>
                      <a:pPr algn="l" fontAlgn="ctr">
                        <a:buNone/>
                      </a:pPr>
                      <a:r>
                        <a:rPr lang="vi-VN" sz="1800" u="none" strike="noStrike">
                          <a:effectLst/>
                          <a:latin typeface="+mn-lt"/>
                        </a:rPr>
                        <a:t>- Bùn đỏ Bayer (pH ~12,3)- L/R = 20:1- Nồng độ SO₂ = 1000 mg/m³- Nhiệt độ = 25 °C- Lưu lượng khí: 1,5 L/ph- Nồng độ O₂: 0–7%</a:t>
                      </a:r>
                      <a:endParaRPr lang="vi-VN" sz="1800" b="0" i="0" u="none" strike="noStrike">
                        <a:solidFill>
                          <a:srgbClr val="000000"/>
                        </a:solidFill>
                        <a:effectLst/>
                        <a:latin typeface="+mn-lt"/>
                      </a:endParaRPr>
                    </a:p>
                  </a:txBody>
                  <a:tcPr marL="5677" marR="5677" marT="5677" marB="0" anchor="ctr"/>
                </a:tc>
                <a:tc>
                  <a:txBody>
                    <a:bodyPr/>
                    <a:lstStyle/>
                    <a:p>
                      <a:pPr algn="l" fontAlgn="ctr">
                        <a:buNone/>
                      </a:pPr>
                      <a:r>
                        <a:rPr lang="vi-VN" sz="1800" u="none" strike="noStrike">
                          <a:effectLst/>
                          <a:latin typeface="+mn-lt"/>
                        </a:rPr>
                        <a:t>- Hiệu suất hấp phụ SO₂: 98,61%- O₂ tăng đến 7% giúp tăng hấp phụ; &gt;7% không ảnh hưởng nhiều</a:t>
                      </a:r>
                      <a:endParaRPr lang="vi-VN" sz="1800" b="0" i="0" u="none" strike="noStrike">
                        <a:solidFill>
                          <a:srgbClr val="000000"/>
                        </a:solidFill>
                        <a:effectLst/>
                        <a:latin typeface="+mn-lt"/>
                      </a:endParaRPr>
                    </a:p>
                  </a:txBody>
                  <a:tcPr marL="5677" marR="5677" marT="5677" marB="0" anchor="ctr"/>
                </a:tc>
                <a:extLst>
                  <a:ext uri="{0D108BD9-81ED-4DB2-BD59-A6C34878D82A}">
                    <a16:rowId xmlns:a16="http://schemas.microsoft.com/office/drawing/2014/main" val="3580651619"/>
                  </a:ext>
                </a:extLst>
              </a:tr>
              <a:tr h="1082486">
                <a:tc>
                  <a:txBody>
                    <a:bodyPr/>
                    <a:lstStyle/>
                    <a:p>
                      <a:pPr algn="l" fontAlgn="ctr">
                        <a:buNone/>
                      </a:pPr>
                      <a:r>
                        <a:rPr lang="pt-BR" sz="1800" u="none" strike="noStrike">
                          <a:effectLst/>
                          <a:latin typeface="+mn-lt"/>
                        </a:rPr>
                        <a:t>Luis Alves Venancio – Brazil</a:t>
                      </a:r>
                      <a:endParaRPr lang="pt-BR" sz="1800" b="1" i="0" u="none" strike="noStrike">
                        <a:solidFill>
                          <a:srgbClr val="000000"/>
                        </a:solidFill>
                        <a:effectLst/>
                        <a:latin typeface="+mn-lt"/>
                      </a:endParaRPr>
                    </a:p>
                  </a:txBody>
                  <a:tcPr marL="5677" marR="5677" marT="5677" marB="0" anchor="ctr"/>
                </a:tc>
                <a:tc>
                  <a:txBody>
                    <a:bodyPr/>
                    <a:lstStyle/>
                    <a:p>
                      <a:pPr algn="l" fontAlgn="ctr">
                        <a:buNone/>
                      </a:pPr>
                      <a:r>
                        <a:rPr lang="vi-VN" sz="1800" u="none" strike="noStrike">
                          <a:effectLst/>
                          <a:latin typeface="+mn-lt"/>
                        </a:rPr>
                        <a:t>- Bùn đỏ pha rắn 20%- Vận tốc khí: 10,9 m/s- Lưu lượng khí: 0,1359 m³/s- SO₂ đầu vào: 5694,63 mg/m³- SO₂ đầu ra: 231 mg/m³</a:t>
                      </a:r>
                      <a:endParaRPr lang="vi-VN" sz="1800" b="0" i="0" u="none" strike="noStrike">
                        <a:solidFill>
                          <a:srgbClr val="000000"/>
                        </a:solidFill>
                        <a:effectLst/>
                        <a:latin typeface="+mn-lt"/>
                      </a:endParaRPr>
                    </a:p>
                  </a:txBody>
                  <a:tcPr marL="5677" marR="5677" marT="5677" marB="0" anchor="ctr"/>
                </a:tc>
                <a:tc>
                  <a:txBody>
                    <a:bodyPr/>
                    <a:lstStyle/>
                    <a:p>
                      <a:pPr algn="l" fontAlgn="ctr">
                        <a:buNone/>
                      </a:pPr>
                      <a:r>
                        <a:rPr lang="en-US" sz="1800" u="none" strike="noStrike">
                          <a:effectLst/>
                          <a:latin typeface="+mn-lt"/>
                        </a:rPr>
                        <a:t>- Hiệu suất hấp phụ: 95,94%- Duy trì pH &gt; 9 giúp giữ hiệu suất khử SO₂ &gt; 95% trong vận hành liên tục</a:t>
                      </a:r>
                      <a:endParaRPr lang="en-US" sz="1800" b="0" i="0" u="none" strike="noStrike">
                        <a:solidFill>
                          <a:srgbClr val="000000"/>
                        </a:solidFill>
                        <a:effectLst/>
                        <a:latin typeface="+mn-lt"/>
                      </a:endParaRPr>
                    </a:p>
                  </a:txBody>
                  <a:tcPr marL="5677" marR="5677" marT="5677" marB="0" anchor="ctr"/>
                </a:tc>
                <a:extLst>
                  <a:ext uri="{0D108BD9-81ED-4DB2-BD59-A6C34878D82A}">
                    <a16:rowId xmlns:a16="http://schemas.microsoft.com/office/drawing/2014/main" val="3843047150"/>
                  </a:ext>
                </a:extLst>
              </a:tr>
            </a:tbl>
          </a:graphicData>
        </a:graphic>
      </p:graphicFrame>
    </p:spTree>
    <p:extLst>
      <p:ext uri="{BB962C8B-B14F-4D97-AF65-F5344CB8AC3E}">
        <p14:creationId xmlns:p14="http://schemas.microsoft.com/office/powerpoint/2010/main" val="4257051485"/>
      </p:ext>
    </p:extLst>
  </p:cSld>
  <p:clrMapOvr>
    <a:masterClrMapping/>
  </p:clrMapOvr>
</p:sld>
</file>

<file path=ppt/theme/theme1.xml><?xml version="1.0" encoding="utf-8"?>
<a:theme xmlns:a="http://schemas.openxmlformats.org/drawingml/2006/main" name="sample">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1859</TotalTime>
  <Words>2380</Words>
  <Application>Microsoft Office PowerPoint</Application>
  <PresentationFormat>On-screen Show (4:3)</PresentationFormat>
  <Paragraphs>182</Paragraphs>
  <Slides>13</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3" baseType="lpstr">
      <vt:lpstr>Aptos</vt:lpstr>
      <vt:lpstr>Arial</vt:lpstr>
      <vt:lpstr>Arial </vt:lpstr>
      <vt:lpstr>Calibri</vt:lpstr>
      <vt:lpstr>Symbol</vt:lpstr>
      <vt:lpstr>Times New Roman</vt:lpstr>
      <vt:lpstr>Verdana</vt:lpstr>
      <vt:lpstr>Wingdings</vt:lpstr>
      <vt:lpstr>sample</vt:lpstr>
      <vt:lpstr>Equation</vt:lpstr>
      <vt:lpstr>SỬ DỤNG BÙN ĐỎ ĐỂ LƯU TRỮ KHÍ NHÀ KÍNH</vt:lpstr>
      <vt:lpstr>PowerPoint Presentation</vt:lpstr>
      <vt:lpstr>Giới thiệu</vt:lpstr>
      <vt:lpstr>Hiện trạng xử lý bùn đỏ và khí thải tại VN</vt:lpstr>
      <vt:lpstr>Cơ chế hấp phụ khí CO2 của bùn đỏ</vt:lpstr>
      <vt:lpstr>Cơ chế hấp phụ khí SO2 của bùn đỏ</vt:lpstr>
      <vt:lpstr>Cơ chế hấp phụ khí NOx của bùn đỏ</vt:lpstr>
      <vt:lpstr>Sử dụng bùn đỏ để lưu trữ khí CO2</vt:lpstr>
      <vt:lpstr>Sử dụng bùn đỏ để lưu trữ khí SO2</vt:lpstr>
      <vt:lpstr>Sử dụng bùn đỏ để lưu trữ khí SO2 và NOx</vt:lpstr>
      <vt:lpstr> Kết luận</vt:lpstr>
      <vt:lpstr> Kết luận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Pham Van Luan</cp:lastModifiedBy>
  <cp:revision>111</cp:revision>
  <dcterms:created xsi:type="dcterms:W3CDTF">2015-11-29T04:10:44Z</dcterms:created>
  <dcterms:modified xsi:type="dcterms:W3CDTF">2025-07-14T09:54:53Z</dcterms:modified>
</cp:coreProperties>
</file>