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2"/>
  </p:notesMasterIdLst>
  <p:sldIdLst>
    <p:sldId id="256" r:id="rId2"/>
    <p:sldId id="258" r:id="rId3"/>
    <p:sldId id="259" r:id="rId4"/>
    <p:sldId id="260" r:id="rId5"/>
    <p:sldId id="263" r:id="rId6"/>
    <p:sldId id="267" r:id="rId7"/>
    <p:sldId id="268" r:id="rId8"/>
    <p:sldId id="269" r:id="rId9"/>
    <p:sldId id="264" r:id="rId10"/>
    <p:sldId id="265" r:id="rId11"/>
    <p:sldId id="266" r:id="rId12"/>
    <p:sldId id="275" r:id="rId13"/>
    <p:sldId id="257" r:id="rId14"/>
    <p:sldId id="272" r:id="rId15"/>
    <p:sldId id="273" r:id="rId16"/>
    <p:sldId id="270" r:id="rId17"/>
    <p:sldId id="261" r:id="rId18"/>
    <p:sldId id="271" r:id="rId19"/>
    <p:sldId id="274" r:id="rId20"/>
    <p:sldId id="262"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03" autoAdjust="0"/>
    <p:restoredTop sz="93730" autoAdjust="0"/>
  </p:normalViewPr>
  <p:slideViewPr>
    <p:cSldViewPr snapToGrid="0">
      <p:cViewPr varScale="1">
        <p:scale>
          <a:sx n="74" d="100"/>
          <a:sy n="74" d="100"/>
        </p:scale>
        <p:origin x="456" y="72"/>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18EB2F-BEFB-4130-9D9E-EF1110A77E54}" type="datetimeFigureOut">
              <a:rPr lang="en-US" smtClean="0"/>
              <a:t>19/05/2025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AAF9AE-AFA2-45B1-A2FC-9ECB5833A070}" type="slidenum">
              <a:rPr lang="en-US" smtClean="0"/>
              <a:t>‹#›</a:t>
            </a:fld>
            <a:endParaRPr lang="en-US"/>
          </a:p>
        </p:txBody>
      </p:sp>
    </p:spTree>
    <p:extLst>
      <p:ext uri="{BB962C8B-B14F-4D97-AF65-F5344CB8AC3E}">
        <p14:creationId xmlns:p14="http://schemas.microsoft.com/office/powerpoint/2010/main" val="34530273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000000"/>
                </a:solidFill>
                <a:effectLst/>
                <a:latin typeface="Times New Roman" panose="02020603050405020304" pitchFamily="18" charset="0"/>
              </a:rPr>
              <a:t> </a:t>
            </a:r>
            <a:r>
              <a:rPr lang="en-US" b="0" i="0" dirty="0" err="1">
                <a:solidFill>
                  <a:srgbClr val="000000"/>
                </a:solidFill>
                <a:effectLst/>
                <a:latin typeface="Times New Roman" panose="02020603050405020304" pitchFamily="18" charset="0"/>
              </a:rPr>
              <a:t>có</a:t>
            </a:r>
            <a:r>
              <a:rPr lang="en-US" b="0" i="0" dirty="0">
                <a:solidFill>
                  <a:srgbClr val="000000"/>
                </a:solidFill>
                <a:effectLst/>
                <a:latin typeface="Times New Roman" panose="02020603050405020304" pitchFamily="18" charset="0"/>
              </a:rPr>
              <a:t> 60/200 </a:t>
            </a:r>
            <a:r>
              <a:rPr lang="en-US" b="0" i="0" dirty="0" err="1">
                <a:solidFill>
                  <a:srgbClr val="000000"/>
                </a:solidFill>
                <a:effectLst/>
                <a:latin typeface="Times New Roman" panose="02020603050405020304" pitchFamily="18" charset="0"/>
              </a:rPr>
              <a:t>loại</a:t>
            </a:r>
            <a:r>
              <a:rPr lang="en-US" b="0" i="0" dirty="0">
                <a:solidFill>
                  <a:srgbClr val="000000"/>
                </a:solidFill>
                <a:effectLst/>
                <a:latin typeface="Times New Roman" panose="02020603050405020304" pitchFamily="18" charset="0"/>
              </a:rPr>
              <a:t> </a:t>
            </a:r>
            <a:r>
              <a:rPr lang="en-US" b="0" i="0" dirty="0" err="1">
                <a:solidFill>
                  <a:srgbClr val="000000"/>
                </a:solidFill>
                <a:effectLst/>
                <a:latin typeface="Times New Roman" panose="02020603050405020304" pitchFamily="18" charset="0"/>
              </a:rPr>
              <a:t>khoáng</a:t>
            </a:r>
            <a:r>
              <a:rPr lang="en-US" b="0" i="0" dirty="0">
                <a:solidFill>
                  <a:srgbClr val="000000"/>
                </a:solidFill>
                <a:effectLst/>
                <a:latin typeface="Times New Roman" panose="02020603050405020304" pitchFamily="18" charset="0"/>
              </a:rPr>
              <a:t> </a:t>
            </a:r>
            <a:r>
              <a:rPr lang="en-US" b="0" i="0" dirty="0" err="1">
                <a:solidFill>
                  <a:srgbClr val="000000"/>
                </a:solidFill>
                <a:effectLst/>
                <a:latin typeface="Times New Roman" panose="02020603050405020304" pitchFamily="18" charset="0"/>
              </a:rPr>
              <a:t>sản</a:t>
            </a:r>
            <a:r>
              <a:rPr lang="en-US" b="0" i="0" dirty="0">
                <a:solidFill>
                  <a:srgbClr val="000000"/>
                </a:solidFill>
                <a:effectLst/>
                <a:latin typeface="Times New Roman" panose="02020603050405020304" pitchFamily="18" charset="0"/>
              </a:rPr>
              <a:t> </a:t>
            </a:r>
            <a:r>
              <a:rPr lang="en-US" b="0" i="0" dirty="0" err="1">
                <a:solidFill>
                  <a:srgbClr val="000000"/>
                </a:solidFill>
                <a:effectLst/>
                <a:latin typeface="Times New Roman" panose="02020603050405020304" pitchFamily="18" charset="0"/>
              </a:rPr>
              <a:t>phổ</a:t>
            </a:r>
            <a:r>
              <a:rPr lang="en-US" b="0" i="0" dirty="0">
                <a:solidFill>
                  <a:srgbClr val="000000"/>
                </a:solidFill>
                <a:effectLst/>
                <a:latin typeface="Times New Roman" panose="02020603050405020304" pitchFamily="18" charset="0"/>
              </a:rPr>
              <a:t> </a:t>
            </a:r>
            <a:r>
              <a:rPr lang="en-US" b="0" i="0" dirty="0" err="1">
                <a:solidFill>
                  <a:srgbClr val="000000"/>
                </a:solidFill>
                <a:effectLst/>
                <a:latin typeface="Times New Roman" panose="02020603050405020304" pitchFamily="18" charset="0"/>
              </a:rPr>
              <a:t>biến</a:t>
            </a:r>
            <a:r>
              <a:rPr lang="en-US" b="0" i="0" dirty="0">
                <a:solidFill>
                  <a:srgbClr val="000000"/>
                </a:solidFill>
                <a:effectLst/>
                <a:latin typeface="Times New Roman" panose="02020603050405020304" pitchFamily="18" charset="0"/>
              </a:rPr>
              <a:t> </a:t>
            </a:r>
            <a:r>
              <a:rPr lang="en-US" b="0" i="0" dirty="0" err="1">
                <a:solidFill>
                  <a:srgbClr val="000000"/>
                </a:solidFill>
                <a:effectLst/>
                <a:latin typeface="Times New Roman" panose="02020603050405020304" pitchFamily="18" charset="0"/>
              </a:rPr>
              <a:t>trên</a:t>
            </a:r>
            <a:r>
              <a:rPr lang="en-US" b="0" i="0" dirty="0">
                <a:solidFill>
                  <a:srgbClr val="000000"/>
                </a:solidFill>
                <a:effectLst/>
                <a:latin typeface="Times New Roman" panose="02020603050405020304" pitchFamily="18" charset="0"/>
              </a:rPr>
              <a:t> </a:t>
            </a:r>
            <a:r>
              <a:rPr lang="en-US" b="0" i="0" dirty="0" err="1">
                <a:solidFill>
                  <a:srgbClr val="000000"/>
                </a:solidFill>
                <a:effectLst/>
                <a:latin typeface="Times New Roman" panose="02020603050405020304" pitchFamily="18" charset="0"/>
              </a:rPr>
              <a:t>thế</a:t>
            </a:r>
            <a:r>
              <a:rPr lang="en-US" b="0" i="0" dirty="0">
                <a:solidFill>
                  <a:srgbClr val="000000"/>
                </a:solidFill>
                <a:effectLst/>
                <a:latin typeface="Times New Roman" panose="02020603050405020304" pitchFamily="18" charset="0"/>
              </a:rPr>
              <a:t> </a:t>
            </a:r>
            <a:r>
              <a:rPr lang="en-US" b="0" i="0" dirty="0" err="1">
                <a:solidFill>
                  <a:srgbClr val="000000"/>
                </a:solidFill>
                <a:effectLst/>
                <a:latin typeface="Times New Roman" panose="02020603050405020304" pitchFamily="18" charset="0"/>
              </a:rPr>
              <a:t>giới</a:t>
            </a:r>
            <a:endParaRPr lang="en-US" dirty="0"/>
          </a:p>
        </p:txBody>
      </p:sp>
      <p:sp>
        <p:nvSpPr>
          <p:cNvPr id="4" name="Slide Number Placeholder 3"/>
          <p:cNvSpPr>
            <a:spLocks noGrp="1"/>
          </p:cNvSpPr>
          <p:nvPr>
            <p:ph type="sldNum" sz="quarter" idx="5"/>
          </p:nvPr>
        </p:nvSpPr>
        <p:spPr/>
        <p:txBody>
          <a:bodyPr/>
          <a:lstStyle/>
          <a:p>
            <a:fld id="{02AAF9AE-AFA2-45B1-A2FC-9ECB5833A070}" type="slidenum">
              <a:rPr lang="en-US" smtClean="0"/>
              <a:t>3</a:t>
            </a:fld>
            <a:endParaRPr lang="en-US"/>
          </a:p>
        </p:txBody>
      </p:sp>
    </p:spTree>
    <p:extLst>
      <p:ext uri="{BB962C8B-B14F-4D97-AF65-F5344CB8AC3E}">
        <p14:creationId xmlns:p14="http://schemas.microsoft.com/office/powerpoint/2010/main" val="39298247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000000"/>
                </a:solidFill>
                <a:effectLst/>
                <a:latin typeface="Mulish"/>
              </a:rPr>
              <a:t> </a:t>
            </a:r>
            <a:r>
              <a:rPr lang="en-US" b="0" i="0" dirty="0" err="1">
                <a:solidFill>
                  <a:srgbClr val="000000"/>
                </a:solidFill>
                <a:effectLst/>
                <a:latin typeface="Mulish"/>
              </a:rPr>
              <a:t>Quặng</a:t>
            </a:r>
            <a:r>
              <a:rPr lang="en-US" b="0" i="0" dirty="0">
                <a:solidFill>
                  <a:srgbClr val="000000"/>
                </a:solidFill>
                <a:effectLst/>
                <a:latin typeface="Mulish"/>
              </a:rPr>
              <a:t> titan ở Việt Nam </a:t>
            </a:r>
            <a:r>
              <a:rPr lang="en-US" b="0" i="0" dirty="0" err="1">
                <a:solidFill>
                  <a:srgbClr val="000000"/>
                </a:solidFill>
                <a:effectLst/>
                <a:latin typeface="Mulish"/>
              </a:rPr>
              <a:t>gồm</a:t>
            </a:r>
            <a:r>
              <a:rPr lang="en-US" b="0" i="0" dirty="0">
                <a:solidFill>
                  <a:srgbClr val="000000"/>
                </a:solidFill>
                <a:effectLst/>
                <a:latin typeface="Mulish"/>
              </a:rPr>
              <a:t> </a:t>
            </a:r>
            <a:r>
              <a:rPr lang="en-US" b="0" i="0" dirty="0" err="1">
                <a:solidFill>
                  <a:srgbClr val="000000"/>
                </a:solidFill>
                <a:effectLst/>
                <a:latin typeface="Mulish"/>
              </a:rPr>
              <a:t>các</a:t>
            </a:r>
            <a:r>
              <a:rPr lang="en-US" b="0" i="0" dirty="0">
                <a:solidFill>
                  <a:srgbClr val="000000"/>
                </a:solidFill>
                <a:effectLst/>
                <a:latin typeface="Mulish"/>
              </a:rPr>
              <a:t> </a:t>
            </a:r>
            <a:r>
              <a:rPr lang="en-US" b="0" i="0" dirty="0" err="1">
                <a:solidFill>
                  <a:srgbClr val="000000"/>
                </a:solidFill>
                <a:effectLst/>
                <a:latin typeface="Mulish"/>
              </a:rPr>
              <a:t>loại</a:t>
            </a:r>
            <a:r>
              <a:rPr lang="en-US" b="0" i="0" dirty="0">
                <a:solidFill>
                  <a:srgbClr val="000000"/>
                </a:solidFill>
                <a:effectLst/>
                <a:latin typeface="Mulish"/>
              </a:rPr>
              <a:t> </a:t>
            </a:r>
            <a:r>
              <a:rPr lang="en-US" b="0" i="0" dirty="0" err="1">
                <a:solidFill>
                  <a:srgbClr val="000000"/>
                </a:solidFill>
                <a:effectLst/>
                <a:latin typeface="Mulish"/>
              </a:rPr>
              <a:t>hình</a:t>
            </a:r>
            <a:r>
              <a:rPr lang="en-US" b="0" i="0" dirty="0">
                <a:solidFill>
                  <a:srgbClr val="000000"/>
                </a:solidFill>
                <a:effectLst/>
                <a:latin typeface="Mulish"/>
              </a:rPr>
              <a:t> </a:t>
            </a:r>
            <a:r>
              <a:rPr lang="en-US" b="0" i="0" dirty="0" err="1">
                <a:solidFill>
                  <a:srgbClr val="000000"/>
                </a:solidFill>
                <a:effectLst/>
                <a:latin typeface="Mulish"/>
              </a:rPr>
              <a:t>mỏ</a:t>
            </a:r>
            <a:r>
              <a:rPr lang="en-US" b="0" i="0" dirty="0">
                <a:solidFill>
                  <a:srgbClr val="000000"/>
                </a:solidFill>
                <a:effectLst/>
                <a:latin typeface="Mulish"/>
              </a:rPr>
              <a:t>: </a:t>
            </a:r>
            <a:r>
              <a:rPr lang="en-US" b="0" i="0" dirty="0" err="1">
                <a:solidFill>
                  <a:srgbClr val="000000"/>
                </a:solidFill>
                <a:effectLst/>
                <a:latin typeface="Mulish"/>
              </a:rPr>
              <a:t>Quặng</a:t>
            </a:r>
            <a:r>
              <a:rPr lang="en-US" b="0" i="0" dirty="0">
                <a:solidFill>
                  <a:srgbClr val="000000"/>
                </a:solidFill>
                <a:effectLst/>
                <a:latin typeface="Mulish"/>
              </a:rPr>
              <a:t> titan </a:t>
            </a:r>
            <a:r>
              <a:rPr lang="en-US" b="0" i="0" dirty="0" err="1">
                <a:solidFill>
                  <a:srgbClr val="000000"/>
                </a:solidFill>
                <a:effectLst/>
                <a:latin typeface="Mulish"/>
              </a:rPr>
              <a:t>gốc</a:t>
            </a:r>
            <a:r>
              <a:rPr lang="en-US" b="0" i="0" dirty="0">
                <a:solidFill>
                  <a:srgbClr val="000000"/>
                </a:solidFill>
                <a:effectLst/>
                <a:latin typeface="Mulish"/>
              </a:rPr>
              <a:t>; </a:t>
            </a:r>
            <a:r>
              <a:rPr lang="en-US" b="0" i="0" dirty="0" err="1">
                <a:solidFill>
                  <a:srgbClr val="000000"/>
                </a:solidFill>
                <a:effectLst/>
                <a:latin typeface="Mulish"/>
              </a:rPr>
              <a:t>quặng</a:t>
            </a:r>
            <a:r>
              <a:rPr lang="en-US" b="0" i="0" dirty="0">
                <a:solidFill>
                  <a:srgbClr val="000000"/>
                </a:solidFill>
                <a:effectLst/>
                <a:latin typeface="Mulish"/>
              </a:rPr>
              <a:t> titan </a:t>
            </a:r>
            <a:r>
              <a:rPr lang="en-US" b="0" i="0" dirty="0" err="1">
                <a:solidFill>
                  <a:srgbClr val="000000"/>
                </a:solidFill>
                <a:effectLst/>
                <a:latin typeface="Mulish"/>
              </a:rPr>
              <a:t>eluvi</a:t>
            </a:r>
            <a:r>
              <a:rPr lang="en-US" b="0" i="0" dirty="0">
                <a:solidFill>
                  <a:srgbClr val="000000"/>
                </a:solidFill>
                <a:effectLst/>
                <a:latin typeface="Mulish"/>
              </a:rPr>
              <a:t>, </a:t>
            </a:r>
            <a:r>
              <a:rPr lang="en-US" b="0" i="0" dirty="0" err="1">
                <a:solidFill>
                  <a:srgbClr val="000000"/>
                </a:solidFill>
                <a:effectLst/>
                <a:latin typeface="Mulish"/>
              </a:rPr>
              <a:t>deluvi</a:t>
            </a:r>
            <a:r>
              <a:rPr lang="en-US" b="0" i="0" dirty="0">
                <a:solidFill>
                  <a:srgbClr val="000000"/>
                </a:solidFill>
                <a:effectLst/>
                <a:latin typeface="Mulish"/>
              </a:rPr>
              <a:t>; </a:t>
            </a:r>
            <a:r>
              <a:rPr lang="en-US" b="0" i="0" dirty="0" err="1">
                <a:solidFill>
                  <a:srgbClr val="000000"/>
                </a:solidFill>
                <a:effectLst/>
                <a:latin typeface="Mulish"/>
              </a:rPr>
              <a:t>quặng</a:t>
            </a:r>
            <a:r>
              <a:rPr lang="en-US" b="0" i="0" dirty="0">
                <a:solidFill>
                  <a:srgbClr val="000000"/>
                </a:solidFill>
                <a:effectLst/>
                <a:latin typeface="Mulish"/>
              </a:rPr>
              <a:t> </a:t>
            </a:r>
            <a:r>
              <a:rPr lang="en-US" b="0" i="0" dirty="0" err="1">
                <a:solidFill>
                  <a:srgbClr val="000000"/>
                </a:solidFill>
                <a:effectLst/>
                <a:latin typeface="Mulish"/>
              </a:rPr>
              <a:t>sa</a:t>
            </a:r>
            <a:r>
              <a:rPr lang="en-US" b="0" i="0" dirty="0">
                <a:solidFill>
                  <a:srgbClr val="000000"/>
                </a:solidFill>
                <a:effectLst/>
                <a:latin typeface="Mulish"/>
              </a:rPr>
              <a:t> </a:t>
            </a:r>
            <a:r>
              <a:rPr lang="en-US" b="0" i="0" dirty="0" err="1">
                <a:solidFill>
                  <a:srgbClr val="000000"/>
                </a:solidFill>
                <a:effectLst/>
                <a:latin typeface="Mulish"/>
              </a:rPr>
              <a:t>khoáng</a:t>
            </a:r>
            <a:r>
              <a:rPr lang="en-US" b="0" i="0" dirty="0">
                <a:solidFill>
                  <a:srgbClr val="000000"/>
                </a:solidFill>
                <a:effectLst/>
                <a:latin typeface="Mulish"/>
              </a:rPr>
              <a:t> titan - zircon.</a:t>
            </a:r>
          </a:p>
          <a:p>
            <a:pPr algn="just">
              <a:buNone/>
            </a:pPr>
            <a:r>
              <a:rPr lang="vi-VN" b="0" i="0" dirty="0">
                <a:solidFill>
                  <a:srgbClr val="000000"/>
                </a:solidFill>
                <a:effectLst/>
                <a:latin typeface="Mulish"/>
              </a:rPr>
              <a:t>Quặng titan gốc: Trữ lượng đã xác định là 4,8 triệu tấn ilmenit, nhưng có điều kiện khai thác và chế biến khó khăn.</a:t>
            </a:r>
          </a:p>
          <a:p>
            <a:pPr algn="just">
              <a:buNone/>
            </a:pPr>
            <a:r>
              <a:rPr lang="vi-VN" b="0" i="0" dirty="0">
                <a:solidFill>
                  <a:srgbClr val="000000"/>
                </a:solidFill>
                <a:effectLst/>
                <a:latin typeface="Mulish"/>
              </a:rPr>
              <a:t>Quặng titan eluvi, deluvi: Tổng tài nguyên đã đánh giá là hơn 4 triệu tấn ilmenit.</a:t>
            </a:r>
          </a:p>
          <a:p>
            <a:pPr algn="just"/>
            <a:r>
              <a:rPr lang="vi-VN" b="0" i="0" dirty="0">
                <a:solidFill>
                  <a:srgbClr val="000000"/>
                </a:solidFill>
                <a:effectLst/>
                <a:latin typeface="Mulish"/>
              </a:rPr>
              <a:t>Quặng sa khoáng titan - zircon ven biển: gồm 2 loại là quặng phân bố trong tầng cát đỏ và quặng phân bố trong trầm tích cát xám. Theo số liệu hiện có, tổng trữ lượng và tài nguyên dự báo quặng titan khoảng 650 triệu tấn quặng tinh. Trong đó tài nguyên tập trung chủ yếu trong tầng cát đỏ vùng Ninh Thuận, Bình Thuận và Bắc Bà Rịa - Vũng Tàu khoảng 599 triệu tấn tinh quặng. Bề dày tầng cát đỏ chứa quặng trung bình khoảng 85 m. Hàm lượng trung bình đạt 0,7%. Gồm các khu vực chính sau: Tại tỉnh Ninh Thuận - Tài nguyên dự báo 27 triệu tấn; Khu Tuy Phong (Bình Thuận) - Tài nguyên dự báo là 23,9 triệu tấn; Khu Bắc Phan Thiết (Bình Thuận) - Tài nguyên dự báo 476 triệu tấn; Khu Nam Phan Thiết (Bình Thuận) - Tài nguyên dự báo 56 triệu tấn; Khu Hàm Tân (Bình Thuận) - Tài nguyên dự báo 1,6 triệu tấn.</a:t>
            </a:r>
          </a:p>
          <a:p>
            <a:endParaRPr lang="en-US" dirty="0"/>
          </a:p>
        </p:txBody>
      </p:sp>
      <p:sp>
        <p:nvSpPr>
          <p:cNvPr id="4" name="Slide Number Placeholder 3"/>
          <p:cNvSpPr>
            <a:spLocks noGrp="1"/>
          </p:cNvSpPr>
          <p:nvPr>
            <p:ph type="sldNum" sz="quarter" idx="5"/>
          </p:nvPr>
        </p:nvSpPr>
        <p:spPr/>
        <p:txBody>
          <a:bodyPr/>
          <a:lstStyle/>
          <a:p>
            <a:fld id="{02AAF9AE-AFA2-45B1-A2FC-9ECB5833A070}" type="slidenum">
              <a:rPr lang="en-US" smtClean="0"/>
              <a:t>4</a:t>
            </a:fld>
            <a:endParaRPr lang="en-US"/>
          </a:p>
        </p:txBody>
      </p:sp>
    </p:spTree>
    <p:extLst>
      <p:ext uri="{BB962C8B-B14F-4D97-AF65-F5344CB8AC3E}">
        <p14:creationId xmlns:p14="http://schemas.microsoft.com/office/powerpoint/2010/main" val="23098809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b="0" i="0" dirty="0">
                <a:solidFill>
                  <a:srgbClr val="777777"/>
                </a:solidFill>
                <a:effectLst/>
                <a:latin typeface="Quicksand"/>
              </a:rPr>
              <a:t>Ngành công nghiệp khai thác, chế biến quặng titan-zircon của Việt Nam đã hình thành từ những năm 90 của thế kỷ XX, tuy nhiên sau khoảng 30 năm hoạt động, do nhiều nguyên nhân, sản phẩm của ngành công nghiệp khai thác, chế biến quặng titan (công nghiệp titan) chỉ dừng lại ở quặng tinh chứa titan, zircon, monazit phục vụ xuất khẩu, chỉ một số ít doanh nghiệp đầu tư cơ sở nghiền bột zircon, hoàn nguyên ilmenit, luyện ra sản phẩm xỉ titan.</a:t>
            </a:r>
            <a:endParaRPr lang="en-US" b="0" i="0" dirty="0">
              <a:solidFill>
                <a:srgbClr val="777777"/>
              </a:solidFill>
              <a:effectLst/>
              <a:latin typeface="Quicksand"/>
            </a:endParaRPr>
          </a:p>
          <a:p>
            <a:r>
              <a:rPr lang="vi-VN" b="0" i="0" dirty="0">
                <a:solidFill>
                  <a:srgbClr val="000000"/>
                </a:solidFill>
                <a:effectLst/>
                <a:latin typeface="Roboto" panose="02000000000000000000" pitchFamily="2" charset="0"/>
              </a:rPr>
              <a:t>Tại các tỉnh miền Trung, đã có trên 40 đơn vị tổ chức khai thác ở 38 khu mỏ, 18 xưởng tuyển tinh quặng ra đời với hơn 2 triệu tấn quặng được khai thác. </a:t>
            </a:r>
            <a:endParaRPr lang="en-US" dirty="0"/>
          </a:p>
        </p:txBody>
      </p:sp>
      <p:sp>
        <p:nvSpPr>
          <p:cNvPr id="4" name="Slide Number Placeholder 3"/>
          <p:cNvSpPr>
            <a:spLocks noGrp="1"/>
          </p:cNvSpPr>
          <p:nvPr>
            <p:ph type="sldNum" sz="quarter" idx="5"/>
          </p:nvPr>
        </p:nvSpPr>
        <p:spPr/>
        <p:txBody>
          <a:bodyPr/>
          <a:lstStyle/>
          <a:p>
            <a:fld id="{02AAF9AE-AFA2-45B1-A2FC-9ECB5833A070}" type="slidenum">
              <a:rPr lang="en-US" smtClean="0"/>
              <a:t>5</a:t>
            </a:fld>
            <a:endParaRPr lang="en-US"/>
          </a:p>
        </p:txBody>
      </p:sp>
    </p:spTree>
    <p:extLst>
      <p:ext uri="{BB962C8B-B14F-4D97-AF65-F5344CB8AC3E}">
        <p14:creationId xmlns:p14="http://schemas.microsoft.com/office/powerpoint/2010/main" val="8142909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b="0" i="0" dirty="0">
                <a:solidFill>
                  <a:srgbClr val="777777"/>
                </a:solidFill>
                <a:effectLst/>
                <a:latin typeface="Quicksand"/>
              </a:rPr>
              <a:t>Về chế biến sâu: Hiện nay có 05 nhà máy xỉ titan và 02 nhà máy ilmenit hoàn nguyên đã và đang hoạt động với tổng công suất các sản phẩm khoảng 70.000 tấn/năm. Các cơ sở chế biến sâu đều hoạt động có hiệu quả.</a:t>
            </a:r>
            <a:endParaRPr lang="en-US" dirty="0"/>
          </a:p>
        </p:txBody>
      </p:sp>
      <p:sp>
        <p:nvSpPr>
          <p:cNvPr id="4" name="Slide Number Placeholder 3"/>
          <p:cNvSpPr>
            <a:spLocks noGrp="1"/>
          </p:cNvSpPr>
          <p:nvPr>
            <p:ph type="sldNum" sz="quarter" idx="5"/>
          </p:nvPr>
        </p:nvSpPr>
        <p:spPr/>
        <p:txBody>
          <a:bodyPr/>
          <a:lstStyle/>
          <a:p>
            <a:fld id="{02AAF9AE-AFA2-45B1-A2FC-9ECB5833A070}" type="slidenum">
              <a:rPr lang="en-US" smtClean="0"/>
              <a:t>7</a:t>
            </a:fld>
            <a:endParaRPr lang="en-US"/>
          </a:p>
        </p:txBody>
      </p:sp>
    </p:spTree>
    <p:extLst>
      <p:ext uri="{BB962C8B-B14F-4D97-AF65-F5344CB8AC3E}">
        <p14:creationId xmlns:p14="http://schemas.microsoft.com/office/powerpoint/2010/main" val="2478665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b="0" i="0" dirty="0">
                <a:solidFill>
                  <a:srgbClr val="777777"/>
                </a:solidFill>
                <a:effectLst/>
                <a:latin typeface="Quicksand"/>
              </a:rPr>
              <a:t>Nhìn chung, các dự án chế biến sâu quặng titan chưa nhiều, đầu tư cầm chừng, đặc biệt chưa có dự án sản xuất pigment, titan xốp, titan kim loại. </a:t>
            </a:r>
            <a:endParaRPr lang="en-US" dirty="0"/>
          </a:p>
        </p:txBody>
      </p:sp>
      <p:sp>
        <p:nvSpPr>
          <p:cNvPr id="4" name="Slide Number Placeholder 3"/>
          <p:cNvSpPr>
            <a:spLocks noGrp="1"/>
          </p:cNvSpPr>
          <p:nvPr>
            <p:ph type="sldNum" sz="quarter" idx="5"/>
          </p:nvPr>
        </p:nvSpPr>
        <p:spPr/>
        <p:txBody>
          <a:bodyPr/>
          <a:lstStyle/>
          <a:p>
            <a:fld id="{02AAF9AE-AFA2-45B1-A2FC-9ECB5833A070}" type="slidenum">
              <a:rPr lang="en-US" smtClean="0"/>
              <a:t>8</a:t>
            </a:fld>
            <a:endParaRPr lang="en-US"/>
          </a:p>
        </p:txBody>
      </p:sp>
    </p:spTree>
    <p:extLst>
      <p:ext uri="{BB962C8B-B14F-4D97-AF65-F5344CB8AC3E}">
        <p14:creationId xmlns:p14="http://schemas.microsoft.com/office/powerpoint/2010/main" val="2257270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Exports of zircon to China in 2022: over 32 mil. USD</a:t>
            </a:r>
          </a:p>
        </p:txBody>
      </p:sp>
      <p:sp>
        <p:nvSpPr>
          <p:cNvPr id="4" name="Slide Number Placeholder 3"/>
          <p:cNvSpPr>
            <a:spLocks noGrp="1"/>
          </p:cNvSpPr>
          <p:nvPr>
            <p:ph type="sldNum" sz="quarter" idx="5"/>
          </p:nvPr>
        </p:nvSpPr>
        <p:spPr/>
        <p:txBody>
          <a:bodyPr/>
          <a:lstStyle/>
          <a:p>
            <a:fld id="{02AAF9AE-AFA2-45B1-A2FC-9ECB5833A070}" type="slidenum">
              <a:rPr lang="en-US" smtClean="0"/>
              <a:t>9</a:t>
            </a:fld>
            <a:endParaRPr lang="en-US"/>
          </a:p>
        </p:txBody>
      </p:sp>
    </p:spTree>
    <p:extLst>
      <p:ext uri="{BB962C8B-B14F-4D97-AF65-F5344CB8AC3E}">
        <p14:creationId xmlns:p14="http://schemas.microsoft.com/office/powerpoint/2010/main" val="19287720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193B69-EF22-4BEA-A059-689F7266F0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9E37C8-21EB-80ED-C270-3F903E7D19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4C11DC-C85F-59A2-239F-6349917E3A51}"/>
              </a:ext>
            </a:extLst>
          </p:cNvPr>
          <p:cNvSpPr>
            <a:spLocks noGrp="1"/>
          </p:cNvSpPr>
          <p:nvPr>
            <p:ph type="body" idx="1"/>
          </p:nvPr>
        </p:nvSpPr>
        <p:spPr/>
        <p:txBody>
          <a:bodyPr/>
          <a:lstStyle/>
          <a:p>
            <a:r>
              <a:rPr lang="vi-VN" b="0" i="0" dirty="0">
                <a:solidFill>
                  <a:srgbClr val="000000"/>
                </a:solidFill>
                <a:effectLst/>
                <a:latin typeface="Niramit"/>
              </a:rPr>
              <a:t>Thị trường titan dự kiến ​​​​sẽ đạt 32,40 tỷ USD</a:t>
            </a:r>
            <a:endParaRPr lang="en-US" dirty="0"/>
          </a:p>
          <a:p>
            <a:r>
              <a:rPr lang="en-US" dirty="0"/>
              <a:t>Increasing demand of pigment</a:t>
            </a:r>
          </a:p>
          <a:p>
            <a:endParaRPr lang="en-US" dirty="0"/>
          </a:p>
          <a:p>
            <a:endParaRPr lang="en-US" dirty="0"/>
          </a:p>
        </p:txBody>
      </p:sp>
      <p:sp>
        <p:nvSpPr>
          <p:cNvPr id="4" name="Slide Number Placeholder 3">
            <a:extLst>
              <a:ext uri="{FF2B5EF4-FFF2-40B4-BE49-F238E27FC236}">
                <a16:creationId xmlns:a16="http://schemas.microsoft.com/office/drawing/2014/main" id="{6124C5A3-C6E0-5FE3-DA15-3C66EBC4FB94}"/>
              </a:ext>
            </a:extLst>
          </p:cNvPr>
          <p:cNvSpPr>
            <a:spLocks noGrp="1"/>
          </p:cNvSpPr>
          <p:nvPr>
            <p:ph type="sldNum" sz="quarter" idx="5"/>
          </p:nvPr>
        </p:nvSpPr>
        <p:spPr/>
        <p:txBody>
          <a:bodyPr/>
          <a:lstStyle/>
          <a:p>
            <a:fld id="{02AAF9AE-AFA2-45B1-A2FC-9ECB5833A070}" type="slidenum">
              <a:rPr lang="en-US" smtClean="0"/>
              <a:t>12</a:t>
            </a:fld>
            <a:endParaRPr lang="en-US"/>
          </a:p>
        </p:txBody>
      </p:sp>
    </p:spTree>
    <p:extLst>
      <p:ext uri="{BB962C8B-B14F-4D97-AF65-F5344CB8AC3E}">
        <p14:creationId xmlns:p14="http://schemas.microsoft.com/office/powerpoint/2010/main" val="32725326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b="0" i="0" dirty="0">
                <a:solidFill>
                  <a:srgbClr val="000000"/>
                </a:solidFill>
                <a:effectLst/>
                <a:latin typeface="Niramit"/>
              </a:rPr>
              <a:t>Thị trường titan dự kiến ​​​​sẽ đạt 32,40 tỷ USD</a:t>
            </a:r>
            <a:endParaRPr lang="en-US" dirty="0"/>
          </a:p>
          <a:p>
            <a:r>
              <a:rPr lang="en-US" dirty="0"/>
              <a:t>Increasing demand of pigment</a:t>
            </a:r>
          </a:p>
          <a:p>
            <a:endParaRPr lang="en-US" dirty="0"/>
          </a:p>
          <a:p>
            <a:endParaRPr lang="en-US" dirty="0"/>
          </a:p>
        </p:txBody>
      </p:sp>
      <p:sp>
        <p:nvSpPr>
          <p:cNvPr id="4" name="Slide Number Placeholder 3"/>
          <p:cNvSpPr>
            <a:spLocks noGrp="1"/>
          </p:cNvSpPr>
          <p:nvPr>
            <p:ph type="sldNum" sz="quarter" idx="5"/>
          </p:nvPr>
        </p:nvSpPr>
        <p:spPr/>
        <p:txBody>
          <a:bodyPr/>
          <a:lstStyle/>
          <a:p>
            <a:fld id="{02AAF9AE-AFA2-45B1-A2FC-9ECB5833A070}" type="slidenum">
              <a:rPr lang="en-US" smtClean="0"/>
              <a:t>13</a:t>
            </a:fld>
            <a:endParaRPr lang="en-US"/>
          </a:p>
        </p:txBody>
      </p:sp>
    </p:spTree>
    <p:extLst>
      <p:ext uri="{BB962C8B-B14F-4D97-AF65-F5344CB8AC3E}">
        <p14:creationId xmlns:p14="http://schemas.microsoft.com/office/powerpoint/2010/main" val="33252928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84E9EE-01B8-8C42-1291-828FCC6FF4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BEBD41-B249-AFAC-2816-5EC6507860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E9235C-0ACE-2778-EF91-C20B667E59B2}"/>
              </a:ext>
            </a:extLst>
          </p:cNvPr>
          <p:cNvSpPr>
            <a:spLocks noGrp="1"/>
          </p:cNvSpPr>
          <p:nvPr>
            <p:ph type="body" idx="1"/>
          </p:nvPr>
        </p:nvSpPr>
        <p:spPr/>
        <p:txBody>
          <a:bodyPr/>
          <a:lstStyle/>
          <a:p>
            <a:r>
              <a:rPr lang="en-US" dirty="0"/>
              <a:t>Increasing demand of pigment</a:t>
            </a:r>
          </a:p>
          <a:p>
            <a:endParaRPr lang="en-US" dirty="0"/>
          </a:p>
          <a:p>
            <a:endParaRPr lang="en-US" dirty="0"/>
          </a:p>
        </p:txBody>
      </p:sp>
      <p:sp>
        <p:nvSpPr>
          <p:cNvPr id="4" name="Slide Number Placeholder 3">
            <a:extLst>
              <a:ext uri="{FF2B5EF4-FFF2-40B4-BE49-F238E27FC236}">
                <a16:creationId xmlns:a16="http://schemas.microsoft.com/office/drawing/2014/main" id="{34E62AA8-85D5-BC65-FBE7-3B0AAD52FCF9}"/>
              </a:ext>
            </a:extLst>
          </p:cNvPr>
          <p:cNvSpPr>
            <a:spLocks noGrp="1"/>
          </p:cNvSpPr>
          <p:nvPr>
            <p:ph type="sldNum" sz="quarter" idx="5"/>
          </p:nvPr>
        </p:nvSpPr>
        <p:spPr/>
        <p:txBody>
          <a:bodyPr/>
          <a:lstStyle/>
          <a:p>
            <a:fld id="{02AAF9AE-AFA2-45B1-A2FC-9ECB5833A070}" type="slidenum">
              <a:rPr lang="en-US" smtClean="0"/>
              <a:t>14</a:t>
            </a:fld>
            <a:endParaRPr lang="en-US"/>
          </a:p>
        </p:txBody>
      </p:sp>
    </p:spTree>
    <p:extLst>
      <p:ext uri="{BB962C8B-B14F-4D97-AF65-F5344CB8AC3E}">
        <p14:creationId xmlns:p14="http://schemas.microsoft.com/office/powerpoint/2010/main" val="38205382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08D629-D3FA-629C-48F8-3870DF9343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3BB429-2FDC-AF0C-87FF-BC1A1B1622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718C8E-E633-149F-B923-9C107D3E4690}"/>
              </a:ext>
            </a:extLst>
          </p:cNvPr>
          <p:cNvSpPr>
            <a:spLocks noGrp="1"/>
          </p:cNvSpPr>
          <p:nvPr>
            <p:ph type="body" idx="1"/>
          </p:nvPr>
        </p:nvSpPr>
        <p:spPr/>
        <p:txBody>
          <a:bodyPr/>
          <a:lstStyle/>
          <a:p>
            <a:r>
              <a:rPr lang="en-US" dirty="0"/>
              <a:t>Increasing demand of pigment</a:t>
            </a:r>
          </a:p>
          <a:p>
            <a:endParaRPr lang="en-US" dirty="0"/>
          </a:p>
          <a:p>
            <a:endParaRPr lang="en-US" dirty="0"/>
          </a:p>
        </p:txBody>
      </p:sp>
      <p:sp>
        <p:nvSpPr>
          <p:cNvPr id="4" name="Slide Number Placeholder 3">
            <a:extLst>
              <a:ext uri="{FF2B5EF4-FFF2-40B4-BE49-F238E27FC236}">
                <a16:creationId xmlns:a16="http://schemas.microsoft.com/office/drawing/2014/main" id="{901CE27E-71EA-3D43-94D0-B030668A5A5A}"/>
              </a:ext>
            </a:extLst>
          </p:cNvPr>
          <p:cNvSpPr>
            <a:spLocks noGrp="1"/>
          </p:cNvSpPr>
          <p:nvPr>
            <p:ph type="sldNum" sz="quarter" idx="5"/>
          </p:nvPr>
        </p:nvSpPr>
        <p:spPr/>
        <p:txBody>
          <a:bodyPr/>
          <a:lstStyle/>
          <a:p>
            <a:fld id="{02AAF9AE-AFA2-45B1-A2FC-9ECB5833A070}" type="slidenum">
              <a:rPr lang="en-US" smtClean="0"/>
              <a:t>15</a:t>
            </a:fld>
            <a:endParaRPr lang="en-US"/>
          </a:p>
        </p:txBody>
      </p:sp>
    </p:spTree>
    <p:extLst>
      <p:ext uri="{BB962C8B-B14F-4D97-AF65-F5344CB8AC3E}">
        <p14:creationId xmlns:p14="http://schemas.microsoft.com/office/powerpoint/2010/main" val="31303552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AAF9AE-AFA2-45B1-A2FC-9ECB5833A070}" type="slidenum">
              <a:rPr lang="en-US" smtClean="0"/>
              <a:t>17</a:t>
            </a:fld>
            <a:endParaRPr lang="en-US"/>
          </a:p>
        </p:txBody>
      </p:sp>
    </p:spTree>
    <p:extLst>
      <p:ext uri="{BB962C8B-B14F-4D97-AF65-F5344CB8AC3E}">
        <p14:creationId xmlns:p14="http://schemas.microsoft.com/office/powerpoint/2010/main" val="21842712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EDFC8-709B-91F6-F2B7-C059C155BCB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409BAF1-42E7-2CC4-3A93-630FE4F5FDA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6F222F5-D41F-B5AB-021B-26AA3F191C4A}"/>
              </a:ext>
            </a:extLst>
          </p:cNvPr>
          <p:cNvSpPr>
            <a:spLocks noGrp="1"/>
          </p:cNvSpPr>
          <p:nvPr>
            <p:ph type="dt" sz="half" idx="10"/>
          </p:nvPr>
        </p:nvSpPr>
        <p:spPr/>
        <p:txBody>
          <a:bodyPr/>
          <a:lstStyle/>
          <a:p>
            <a:fld id="{33779A21-6089-453F-BC70-89719779E1E4}" type="datetime1">
              <a:rPr lang="en-US" smtClean="0"/>
              <a:t>19/05/2025</a:t>
            </a:fld>
            <a:endParaRPr lang="en-US"/>
          </a:p>
        </p:txBody>
      </p:sp>
      <p:sp>
        <p:nvSpPr>
          <p:cNvPr id="5" name="Footer Placeholder 4">
            <a:extLst>
              <a:ext uri="{FF2B5EF4-FFF2-40B4-BE49-F238E27FC236}">
                <a16:creationId xmlns:a16="http://schemas.microsoft.com/office/drawing/2014/main" id="{A1E0E38D-15D0-A297-34E1-C106BF97615D}"/>
              </a:ext>
            </a:extLst>
          </p:cNvPr>
          <p:cNvSpPr>
            <a:spLocks noGrp="1"/>
          </p:cNvSpPr>
          <p:nvPr>
            <p:ph type="ftr" sz="quarter" idx="11"/>
          </p:nvPr>
        </p:nvSpPr>
        <p:spPr/>
        <p:txBody>
          <a:bodyPr/>
          <a:lstStyle/>
          <a:p>
            <a:r>
              <a:rPr lang="en-US"/>
              <a:t>nguyenthihoainga@humg.edu.vn</a:t>
            </a:r>
          </a:p>
        </p:txBody>
      </p:sp>
      <p:sp>
        <p:nvSpPr>
          <p:cNvPr id="6" name="Slide Number Placeholder 5">
            <a:extLst>
              <a:ext uri="{FF2B5EF4-FFF2-40B4-BE49-F238E27FC236}">
                <a16:creationId xmlns:a16="http://schemas.microsoft.com/office/drawing/2014/main" id="{5AEC4D52-EE1C-5124-597C-3265E32961EA}"/>
              </a:ext>
            </a:extLst>
          </p:cNvPr>
          <p:cNvSpPr>
            <a:spLocks noGrp="1"/>
          </p:cNvSpPr>
          <p:nvPr>
            <p:ph type="sldNum" sz="quarter" idx="12"/>
          </p:nvPr>
        </p:nvSpPr>
        <p:spPr/>
        <p:txBody>
          <a:bodyPr/>
          <a:lstStyle/>
          <a:p>
            <a:fld id="{B2BCDF6F-A6CC-4ABF-8BD7-5DFE513BC35F}" type="slidenum">
              <a:rPr lang="en-US" smtClean="0"/>
              <a:t>‹#›</a:t>
            </a:fld>
            <a:endParaRPr lang="en-US"/>
          </a:p>
        </p:txBody>
      </p:sp>
    </p:spTree>
    <p:extLst>
      <p:ext uri="{BB962C8B-B14F-4D97-AF65-F5344CB8AC3E}">
        <p14:creationId xmlns:p14="http://schemas.microsoft.com/office/powerpoint/2010/main" val="38004641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30510-2235-0D18-6BEA-FCBA67861B4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A88CA4C-A6C7-51DB-7400-5126AB4F002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16289E-3CB0-95F1-9227-EF26A754981D}"/>
              </a:ext>
            </a:extLst>
          </p:cNvPr>
          <p:cNvSpPr>
            <a:spLocks noGrp="1"/>
          </p:cNvSpPr>
          <p:nvPr>
            <p:ph type="dt" sz="half" idx="10"/>
          </p:nvPr>
        </p:nvSpPr>
        <p:spPr/>
        <p:txBody>
          <a:bodyPr/>
          <a:lstStyle/>
          <a:p>
            <a:fld id="{5E8FDC58-92F0-473B-AD72-6C3C4FD0A057}" type="datetime1">
              <a:rPr lang="en-US" smtClean="0"/>
              <a:t>19/05/2025</a:t>
            </a:fld>
            <a:endParaRPr lang="en-US"/>
          </a:p>
        </p:txBody>
      </p:sp>
      <p:sp>
        <p:nvSpPr>
          <p:cNvPr id="5" name="Footer Placeholder 4">
            <a:extLst>
              <a:ext uri="{FF2B5EF4-FFF2-40B4-BE49-F238E27FC236}">
                <a16:creationId xmlns:a16="http://schemas.microsoft.com/office/drawing/2014/main" id="{CFABCCB3-FB66-D13B-C0B8-9264FBCD6369}"/>
              </a:ext>
            </a:extLst>
          </p:cNvPr>
          <p:cNvSpPr>
            <a:spLocks noGrp="1"/>
          </p:cNvSpPr>
          <p:nvPr>
            <p:ph type="ftr" sz="quarter" idx="11"/>
          </p:nvPr>
        </p:nvSpPr>
        <p:spPr/>
        <p:txBody>
          <a:bodyPr/>
          <a:lstStyle/>
          <a:p>
            <a:r>
              <a:rPr lang="en-US"/>
              <a:t>nguyenthihoainga@humg.edu.vn</a:t>
            </a:r>
          </a:p>
        </p:txBody>
      </p:sp>
      <p:sp>
        <p:nvSpPr>
          <p:cNvPr id="6" name="Slide Number Placeholder 5">
            <a:extLst>
              <a:ext uri="{FF2B5EF4-FFF2-40B4-BE49-F238E27FC236}">
                <a16:creationId xmlns:a16="http://schemas.microsoft.com/office/drawing/2014/main" id="{F3943FF0-357B-7B37-C1A4-73CE67BAB905}"/>
              </a:ext>
            </a:extLst>
          </p:cNvPr>
          <p:cNvSpPr>
            <a:spLocks noGrp="1"/>
          </p:cNvSpPr>
          <p:nvPr>
            <p:ph type="sldNum" sz="quarter" idx="12"/>
          </p:nvPr>
        </p:nvSpPr>
        <p:spPr/>
        <p:txBody>
          <a:bodyPr/>
          <a:lstStyle/>
          <a:p>
            <a:fld id="{B2BCDF6F-A6CC-4ABF-8BD7-5DFE513BC35F}" type="slidenum">
              <a:rPr lang="en-US" smtClean="0"/>
              <a:t>‹#›</a:t>
            </a:fld>
            <a:endParaRPr lang="en-US"/>
          </a:p>
        </p:txBody>
      </p:sp>
    </p:spTree>
    <p:extLst>
      <p:ext uri="{BB962C8B-B14F-4D97-AF65-F5344CB8AC3E}">
        <p14:creationId xmlns:p14="http://schemas.microsoft.com/office/powerpoint/2010/main" val="33114569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4C5D3C-8D93-C0CF-D918-4DCD55B2734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6C647F1-58F4-0F70-336B-B98F0A69741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3B89B45-400B-F6C2-E895-8938E3F0E997}"/>
              </a:ext>
            </a:extLst>
          </p:cNvPr>
          <p:cNvSpPr>
            <a:spLocks noGrp="1"/>
          </p:cNvSpPr>
          <p:nvPr>
            <p:ph type="dt" sz="half" idx="10"/>
          </p:nvPr>
        </p:nvSpPr>
        <p:spPr/>
        <p:txBody>
          <a:bodyPr/>
          <a:lstStyle/>
          <a:p>
            <a:fld id="{76461917-A06D-4537-B2C2-EE53339A4971}" type="datetime1">
              <a:rPr lang="en-US" smtClean="0"/>
              <a:t>19/05/2025</a:t>
            </a:fld>
            <a:endParaRPr lang="en-US"/>
          </a:p>
        </p:txBody>
      </p:sp>
      <p:sp>
        <p:nvSpPr>
          <p:cNvPr id="5" name="Footer Placeholder 4">
            <a:extLst>
              <a:ext uri="{FF2B5EF4-FFF2-40B4-BE49-F238E27FC236}">
                <a16:creationId xmlns:a16="http://schemas.microsoft.com/office/drawing/2014/main" id="{BF612932-92E2-1B8F-5DB1-05FE5018731F}"/>
              </a:ext>
            </a:extLst>
          </p:cNvPr>
          <p:cNvSpPr>
            <a:spLocks noGrp="1"/>
          </p:cNvSpPr>
          <p:nvPr>
            <p:ph type="ftr" sz="quarter" idx="11"/>
          </p:nvPr>
        </p:nvSpPr>
        <p:spPr/>
        <p:txBody>
          <a:bodyPr/>
          <a:lstStyle/>
          <a:p>
            <a:r>
              <a:rPr lang="en-US"/>
              <a:t>nguyenthihoainga@humg.edu.vn</a:t>
            </a:r>
          </a:p>
        </p:txBody>
      </p:sp>
      <p:sp>
        <p:nvSpPr>
          <p:cNvPr id="6" name="Slide Number Placeholder 5">
            <a:extLst>
              <a:ext uri="{FF2B5EF4-FFF2-40B4-BE49-F238E27FC236}">
                <a16:creationId xmlns:a16="http://schemas.microsoft.com/office/drawing/2014/main" id="{1838BBEA-8737-1300-CFC7-7E1616993EBF}"/>
              </a:ext>
            </a:extLst>
          </p:cNvPr>
          <p:cNvSpPr>
            <a:spLocks noGrp="1"/>
          </p:cNvSpPr>
          <p:nvPr>
            <p:ph type="sldNum" sz="quarter" idx="12"/>
          </p:nvPr>
        </p:nvSpPr>
        <p:spPr/>
        <p:txBody>
          <a:bodyPr/>
          <a:lstStyle/>
          <a:p>
            <a:fld id="{B2BCDF6F-A6CC-4ABF-8BD7-5DFE513BC35F}" type="slidenum">
              <a:rPr lang="en-US" smtClean="0"/>
              <a:t>‹#›</a:t>
            </a:fld>
            <a:endParaRPr lang="en-US"/>
          </a:p>
        </p:txBody>
      </p:sp>
    </p:spTree>
    <p:extLst>
      <p:ext uri="{BB962C8B-B14F-4D97-AF65-F5344CB8AC3E}">
        <p14:creationId xmlns:p14="http://schemas.microsoft.com/office/powerpoint/2010/main" val="27619088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51D29-7344-8556-C437-D9F7FA17C3A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E668E94-54D2-C57C-2975-C72036CCE10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D3B77C0-ABC7-D050-1ABF-988B5F4FCBB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9FC1D9B-345B-F782-D758-778772B47F79}"/>
              </a:ext>
            </a:extLst>
          </p:cNvPr>
          <p:cNvSpPr>
            <a:spLocks noGrp="1"/>
          </p:cNvSpPr>
          <p:nvPr>
            <p:ph type="dt" sz="half" idx="10"/>
          </p:nvPr>
        </p:nvSpPr>
        <p:spPr/>
        <p:txBody>
          <a:bodyPr/>
          <a:lstStyle/>
          <a:p>
            <a:fld id="{FF6ED385-D990-43DC-BA26-7B8ED4D8E705}" type="datetime1">
              <a:rPr lang="en-US" smtClean="0"/>
              <a:t>19/05/2025</a:t>
            </a:fld>
            <a:endParaRPr lang="en-US"/>
          </a:p>
        </p:txBody>
      </p:sp>
      <p:sp>
        <p:nvSpPr>
          <p:cNvPr id="6" name="Footer Placeholder 5">
            <a:extLst>
              <a:ext uri="{FF2B5EF4-FFF2-40B4-BE49-F238E27FC236}">
                <a16:creationId xmlns:a16="http://schemas.microsoft.com/office/drawing/2014/main" id="{1E2A87B6-2FC0-4C3E-95EA-64F0DF1B2C41}"/>
              </a:ext>
            </a:extLst>
          </p:cNvPr>
          <p:cNvSpPr>
            <a:spLocks noGrp="1"/>
          </p:cNvSpPr>
          <p:nvPr>
            <p:ph type="ftr" sz="quarter" idx="11"/>
          </p:nvPr>
        </p:nvSpPr>
        <p:spPr/>
        <p:txBody>
          <a:bodyPr/>
          <a:lstStyle/>
          <a:p>
            <a:r>
              <a:rPr lang="en-US"/>
              <a:t>nguyenthihoainga@humg.edu.vn</a:t>
            </a:r>
          </a:p>
        </p:txBody>
      </p:sp>
      <p:sp>
        <p:nvSpPr>
          <p:cNvPr id="7" name="Slide Number Placeholder 6">
            <a:extLst>
              <a:ext uri="{FF2B5EF4-FFF2-40B4-BE49-F238E27FC236}">
                <a16:creationId xmlns:a16="http://schemas.microsoft.com/office/drawing/2014/main" id="{E99E13AE-7AD7-6194-D1EC-12E189324A8F}"/>
              </a:ext>
            </a:extLst>
          </p:cNvPr>
          <p:cNvSpPr>
            <a:spLocks noGrp="1"/>
          </p:cNvSpPr>
          <p:nvPr>
            <p:ph type="sldNum" sz="quarter" idx="12"/>
          </p:nvPr>
        </p:nvSpPr>
        <p:spPr/>
        <p:txBody>
          <a:bodyPr/>
          <a:lstStyle/>
          <a:p>
            <a:fld id="{B2BCDF6F-A6CC-4ABF-8BD7-5DFE513BC35F}" type="slidenum">
              <a:rPr lang="en-US" smtClean="0"/>
              <a:t>‹#›</a:t>
            </a:fld>
            <a:endParaRPr lang="en-US"/>
          </a:p>
        </p:txBody>
      </p:sp>
    </p:spTree>
    <p:extLst>
      <p:ext uri="{BB962C8B-B14F-4D97-AF65-F5344CB8AC3E}">
        <p14:creationId xmlns:p14="http://schemas.microsoft.com/office/powerpoint/2010/main" val="2603176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853AB-4515-9C75-856A-66930F20CF6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27F52B5-0244-D767-8E69-F1129009FCA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950984B-6925-4A17-DAC2-88C17D8E1ED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0548572-AE54-DDF6-A54C-16BB367344A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4BFE4AB-708E-C12B-3502-1D4AE3C9667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0F96C4A-CFD7-BE77-C873-AC093F2C77B5}"/>
              </a:ext>
            </a:extLst>
          </p:cNvPr>
          <p:cNvSpPr>
            <a:spLocks noGrp="1"/>
          </p:cNvSpPr>
          <p:nvPr>
            <p:ph type="dt" sz="half" idx="10"/>
          </p:nvPr>
        </p:nvSpPr>
        <p:spPr/>
        <p:txBody>
          <a:bodyPr/>
          <a:lstStyle/>
          <a:p>
            <a:fld id="{671AEFE3-C116-4728-ABAF-DCB2140C0F0B}" type="datetime1">
              <a:rPr lang="en-US" smtClean="0"/>
              <a:t>19/05/2025</a:t>
            </a:fld>
            <a:endParaRPr lang="en-US"/>
          </a:p>
        </p:txBody>
      </p:sp>
      <p:sp>
        <p:nvSpPr>
          <p:cNvPr id="8" name="Footer Placeholder 7">
            <a:extLst>
              <a:ext uri="{FF2B5EF4-FFF2-40B4-BE49-F238E27FC236}">
                <a16:creationId xmlns:a16="http://schemas.microsoft.com/office/drawing/2014/main" id="{721FB420-85AB-F135-F8FE-815DFB2C9BDB}"/>
              </a:ext>
            </a:extLst>
          </p:cNvPr>
          <p:cNvSpPr>
            <a:spLocks noGrp="1"/>
          </p:cNvSpPr>
          <p:nvPr>
            <p:ph type="ftr" sz="quarter" idx="11"/>
          </p:nvPr>
        </p:nvSpPr>
        <p:spPr/>
        <p:txBody>
          <a:bodyPr/>
          <a:lstStyle/>
          <a:p>
            <a:r>
              <a:rPr lang="en-US"/>
              <a:t>nguyenthihoainga@humg.edu.vn</a:t>
            </a:r>
          </a:p>
        </p:txBody>
      </p:sp>
      <p:sp>
        <p:nvSpPr>
          <p:cNvPr id="9" name="Slide Number Placeholder 8">
            <a:extLst>
              <a:ext uri="{FF2B5EF4-FFF2-40B4-BE49-F238E27FC236}">
                <a16:creationId xmlns:a16="http://schemas.microsoft.com/office/drawing/2014/main" id="{6CC8FDF0-F7B0-2DD4-9B88-213661AA76FF}"/>
              </a:ext>
            </a:extLst>
          </p:cNvPr>
          <p:cNvSpPr>
            <a:spLocks noGrp="1"/>
          </p:cNvSpPr>
          <p:nvPr>
            <p:ph type="sldNum" sz="quarter" idx="12"/>
          </p:nvPr>
        </p:nvSpPr>
        <p:spPr/>
        <p:txBody>
          <a:bodyPr/>
          <a:lstStyle/>
          <a:p>
            <a:fld id="{B2BCDF6F-A6CC-4ABF-8BD7-5DFE513BC35F}" type="slidenum">
              <a:rPr lang="en-US" smtClean="0"/>
              <a:t>‹#›</a:t>
            </a:fld>
            <a:endParaRPr lang="en-US"/>
          </a:p>
        </p:txBody>
      </p:sp>
    </p:spTree>
    <p:extLst>
      <p:ext uri="{BB962C8B-B14F-4D97-AF65-F5344CB8AC3E}">
        <p14:creationId xmlns:p14="http://schemas.microsoft.com/office/powerpoint/2010/main" val="20153949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ABD1A-502D-2007-32CD-47F550639CE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839C44D-0DF8-C1CF-2B3B-53A40A400639}"/>
              </a:ext>
            </a:extLst>
          </p:cNvPr>
          <p:cNvSpPr>
            <a:spLocks noGrp="1"/>
          </p:cNvSpPr>
          <p:nvPr>
            <p:ph type="dt" sz="half" idx="10"/>
          </p:nvPr>
        </p:nvSpPr>
        <p:spPr/>
        <p:txBody>
          <a:bodyPr/>
          <a:lstStyle/>
          <a:p>
            <a:fld id="{9D8FAD91-6868-42C2-B025-A935C3E51588}" type="datetime1">
              <a:rPr lang="en-US" smtClean="0"/>
              <a:t>19/05/2025</a:t>
            </a:fld>
            <a:endParaRPr lang="en-US"/>
          </a:p>
        </p:txBody>
      </p:sp>
      <p:sp>
        <p:nvSpPr>
          <p:cNvPr id="4" name="Footer Placeholder 3">
            <a:extLst>
              <a:ext uri="{FF2B5EF4-FFF2-40B4-BE49-F238E27FC236}">
                <a16:creationId xmlns:a16="http://schemas.microsoft.com/office/drawing/2014/main" id="{80CCF795-E945-CB72-96B9-04B347946EEE}"/>
              </a:ext>
            </a:extLst>
          </p:cNvPr>
          <p:cNvSpPr>
            <a:spLocks noGrp="1"/>
          </p:cNvSpPr>
          <p:nvPr>
            <p:ph type="ftr" sz="quarter" idx="11"/>
          </p:nvPr>
        </p:nvSpPr>
        <p:spPr/>
        <p:txBody>
          <a:bodyPr/>
          <a:lstStyle/>
          <a:p>
            <a:r>
              <a:rPr lang="en-US"/>
              <a:t>nguyenthihoainga@humg.edu.vn</a:t>
            </a:r>
          </a:p>
        </p:txBody>
      </p:sp>
      <p:sp>
        <p:nvSpPr>
          <p:cNvPr id="5" name="Slide Number Placeholder 4">
            <a:extLst>
              <a:ext uri="{FF2B5EF4-FFF2-40B4-BE49-F238E27FC236}">
                <a16:creationId xmlns:a16="http://schemas.microsoft.com/office/drawing/2014/main" id="{D1E16917-FCC1-9F3E-B28A-E34C7888526A}"/>
              </a:ext>
            </a:extLst>
          </p:cNvPr>
          <p:cNvSpPr>
            <a:spLocks noGrp="1"/>
          </p:cNvSpPr>
          <p:nvPr>
            <p:ph type="sldNum" sz="quarter" idx="12"/>
          </p:nvPr>
        </p:nvSpPr>
        <p:spPr/>
        <p:txBody>
          <a:bodyPr/>
          <a:lstStyle/>
          <a:p>
            <a:fld id="{B2BCDF6F-A6CC-4ABF-8BD7-5DFE513BC35F}" type="slidenum">
              <a:rPr lang="en-US" smtClean="0"/>
              <a:t>‹#›</a:t>
            </a:fld>
            <a:endParaRPr lang="en-US"/>
          </a:p>
        </p:txBody>
      </p:sp>
    </p:spTree>
    <p:extLst>
      <p:ext uri="{BB962C8B-B14F-4D97-AF65-F5344CB8AC3E}">
        <p14:creationId xmlns:p14="http://schemas.microsoft.com/office/powerpoint/2010/main" val="35864973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C4FE9B4-343D-AC08-31B6-2159704FDE21}"/>
              </a:ext>
            </a:extLst>
          </p:cNvPr>
          <p:cNvSpPr>
            <a:spLocks noGrp="1"/>
          </p:cNvSpPr>
          <p:nvPr>
            <p:ph type="dt" sz="half" idx="10"/>
          </p:nvPr>
        </p:nvSpPr>
        <p:spPr/>
        <p:txBody>
          <a:bodyPr/>
          <a:lstStyle/>
          <a:p>
            <a:fld id="{E3CA34EC-0C60-4E9F-B296-1FA81CADA8B0}" type="datetime1">
              <a:rPr lang="en-US" smtClean="0"/>
              <a:t>19/05/2025</a:t>
            </a:fld>
            <a:endParaRPr lang="en-US"/>
          </a:p>
        </p:txBody>
      </p:sp>
      <p:sp>
        <p:nvSpPr>
          <p:cNvPr id="3" name="Footer Placeholder 2">
            <a:extLst>
              <a:ext uri="{FF2B5EF4-FFF2-40B4-BE49-F238E27FC236}">
                <a16:creationId xmlns:a16="http://schemas.microsoft.com/office/drawing/2014/main" id="{8A382D26-9FED-D746-8C94-536C8B2943EA}"/>
              </a:ext>
            </a:extLst>
          </p:cNvPr>
          <p:cNvSpPr>
            <a:spLocks noGrp="1"/>
          </p:cNvSpPr>
          <p:nvPr>
            <p:ph type="ftr" sz="quarter" idx="11"/>
          </p:nvPr>
        </p:nvSpPr>
        <p:spPr/>
        <p:txBody>
          <a:bodyPr/>
          <a:lstStyle/>
          <a:p>
            <a:r>
              <a:rPr lang="en-US"/>
              <a:t>nguyenthihoainga@humg.edu.vn</a:t>
            </a:r>
          </a:p>
        </p:txBody>
      </p:sp>
      <p:sp>
        <p:nvSpPr>
          <p:cNvPr id="4" name="Slide Number Placeholder 3">
            <a:extLst>
              <a:ext uri="{FF2B5EF4-FFF2-40B4-BE49-F238E27FC236}">
                <a16:creationId xmlns:a16="http://schemas.microsoft.com/office/drawing/2014/main" id="{DEF97243-4B96-3CCA-9F66-C7719696E9CB}"/>
              </a:ext>
            </a:extLst>
          </p:cNvPr>
          <p:cNvSpPr>
            <a:spLocks noGrp="1"/>
          </p:cNvSpPr>
          <p:nvPr>
            <p:ph type="sldNum" sz="quarter" idx="12"/>
          </p:nvPr>
        </p:nvSpPr>
        <p:spPr/>
        <p:txBody>
          <a:bodyPr/>
          <a:lstStyle/>
          <a:p>
            <a:fld id="{B2BCDF6F-A6CC-4ABF-8BD7-5DFE513BC35F}" type="slidenum">
              <a:rPr lang="en-US" smtClean="0"/>
              <a:t>‹#›</a:t>
            </a:fld>
            <a:endParaRPr lang="en-US"/>
          </a:p>
        </p:txBody>
      </p:sp>
    </p:spTree>
    <p:extLst>
      <p:ext uri="{BB962C8B-B14F-4D97-AF65-F5344CB8AC3E}">
        <p14:creationId xmlns:p14="http://schemas.microsoft.com/office/powerpoint/2010/main" val="6344467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CFD36-5B16-D006-C687-01EB63F311E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9E401FF-A492-4E8E-F7E9-84D340FC184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E4DDB33-64EC-33F7-B8F5-4BFB02663F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1D31358-CC12-407F-5B9A-034B214B25FF}"/>
              </a:ext>
            </a:extLst>
          </p:cNvPr>
          <p:cNvSpPr>
            <a:spLocks noGrp="1"/>
          </p:cNvSpPr>
          <p:nvPr>
            <p:ph type="dt" sz="half" idx="10"/>
          </p:nvPr>
        </p:nvSpPr>
        <p:spPr/>
        <p:txBody>
          <a:bodyPr/>
          <a:lstStyle/>
          <a:p>
            <a:fld id="{DFBED72D-A49D-498D-9C39-A8E20F80A830}" type="datetime1">
              <a:rPr lang="en-US" smtClean="0"/>
              <a:t>19/05/2025</a:t>
            </a:fld>
            <a:endParaRPr lang="en-US"/>
          </a:p>
        </p:txBody>
      </p:sp>
      <p:sp>
        <p:nvSpPr>
          <p:cNvPr id="6" name="Footer Placeholder 5">
            <a:extLst>
              <a:ext uri="{FF2B5EF4-FFF2-40B4-BE49-F238E27FC236}">
                <a16:creationId xmlns:a16="http://schemas.microsoft.com/office/drawing/2014/main" id="{17C2495E-A328-99E9-FF3B-97474735BF51}"/>
              </a:ext>
            </a:extLst>
          </p:cNvPr>
          <p:cNvSpPr>
            <a:spLocks noGrp="1"/>
          </p:cNvSpPr>
          <p:nvPr>
            <p:ph type="ftr" sz="quarter" idx="11"/>
          </p:nvPr>
        </p:nvSpPr>
        <p:spPr/>
        <p:txBody>
          <a:bodyPr/>
          <a:lstStyle/>
          <a:p>
            <a:r>
              <a:rPr lang="en-US"/>
              <a:t>nguyenthihoainga@humg.edu.vn</a:t>
            </a:r>
          </a:p>
        </p:txBody>
      </p:sp>
      <p:sp>
        <p:nvSpPr>
          <p:cNvPr id="7" name="Slide Number Placeholder 6">
            <a:extLst>
              <a:ext uri="{FF2B5EF4-FFF2-40B4-BE49-F238E27FC236}">
                <a16:creationId xmlns:a16="http://schemas.microsoft.com/office/drawing/2014/main" id="{E7A043AF-42D6-6522-9A17-3B93D70FC90F}"/>
              </a:ext>
            </a:extLst>
          </p:cNvPr>
          <p:cNvSpPr>
            <a:spLocks noGrp="1"/>
          </p:cNvSpPr>
          <p:nvPr>
            <p:ph type="sldNum" sz="quarter" idx="12"/>
          </p:nvPr>
        </p:nvSpPr>
        <p:spPr/>
        <p:txBody>
          <a:bodyPr/>
          <a:lstStyle/>
          <a:p>
            <a:fld id="{B2BCDF6F-A6CC-4ABF-8BD7-5DFE513BC35F}" type="slidenum">
              <a:rPr lang="en-US" smtClean="0"/>
              <a:t>‹#›</a:t>
            </a:fld>
            <a:endParaRPr lang="en-US"/>
          </a:p>
        </p:txBody>
      </p:sp>
    </p:spTree>
    <p:extLst>
      <p:ext uri="{BB962C8B-B14F-4D97-AF65-F5344CB8AC3E}">
        <p14:creationId xmlns:p14="http://schemas.microsoft.com/office/powerpoint/2010/main" val="22157732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0635D-2C80-5B51-2CD1-77E078A0B36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928AE06-F45D-E555-B322-7EA28318B3B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9F0A5FA-6914-1CEC-7EC2-72FFC283F06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7F75520-1BB1-5053-FBDF-CA1AD69363FA}"/>
              </a:ext>
            </a:extLst>
          </p:cNvPr>
          <p:cNvSpPr>
            <a:spLocks noGrp="1"/>
          </p:cNvSpPr>
          <p:nvPr>
            <p:ph type="dt" sz="half" idx="10"/>
          </p:nvPr>
        </p:nvSpPr>
        <p:spPr/>
        <p:txBody>
          <a:bodyPr/>
          <a:lstStyle/>
          <a:p>
            <a:fld id="{CFC44509-3E41-401E-840A-AE2ED09F9CF6}" type="datetime1">
              <a:rPr lang="en-US" smtClean="0"/>
              <a:t>19/05/2025</a:t>
            </a:fld>
            <a:endParaRPr lang="en-US"/>
          </a:p>
        </p:txBody>
      </p:sp>
      <p:sp>
        <p:nvSpPr>
          <p:cNvPr id="6" name="Footer Placeholder 5">
            <a:extLst>
              <a:ext uri="{FF2B5EF4-FFF2-40B4-BE49-F238E27FC236}">
                <a16:creationId xmlns:a16="http://schemas.microsoft.com/office/drawing/2014/main" id="{46F302D6-3826-3335-75D9-550141F34761}"/>
              </a:ext>
            </a:extLst>
          </p:cNvPr>
          <p:cNvSpPr>
            <a:spLocks noGrp="1"/>
          </p:cNvSpPr>
          <p:nvPr>
            <p:ph type="ftr" sz="quarter" idx="11"/>
          </p:nvPr>
        </p:nvSpPr>
        <p:spPr/>
        <p:txBody>
          <a:bodyPr/>
          <a:lstStyle/>
          <a:p>
            <a:r>
              <a:rPr lang="en-US"/>
              <a:t>nguyenthihoainga@humg.edu.vn</a:t>
            </a:r>
          </a:p>
        </p:txBody>
      </p:sp>
      <p:sp>
        <p:nvSpPr>
          <p:cNvPr id="7" name="Slide Number Placeholder 6">
            <a:extLst>
              <a:ext uri="{FF2B5EF4-FFF2-40B4-BE49-F238E27FC236}">
                <a16:creationId xmlns:a16="http://schemas.microsoft.com/office/drawing/2014/main" id="{7B8BF7BE-2121-220C-4012-82757020CE5D}"/>
              </a:ext>
            </a:extLst>
          </p:cNvPr>
          <p:cNvSpPr>
            <a:spLocks noGrp="1"/>
          </p:cNvSpPr>
          <p:nvPr>
            <p:ph type="sldNum" sz="quarter" idx="12"/>
          </p:nvPr>
        </p:nvSpPr>
        <p:spPr/>
        <p:txBody>
          <a:bodyPr/>
          <a:lstStyle/>
          <a:p>
            <a:fld id="{B2BCDF6F-A6CC-4ABF-8BD7-5DFE513BC35F}" type="slidenum">
              <a:rPr lang="en-US" smtClean="0"/>
              <a:t>‹#›</a:t>
            </a:fld>
            <a:endParaRPr lang="en-US"/>
          </a:p>
        </p:txBody>
      </p:sp>
    </p:spTree>
    <p:extLst>
      <p:ext uri="{BB962C8B-B14F-4D97-AF65-F5344CB8AC3E}">
        <p14:creationId xmlns:p14="http://schemas.microsoft.com/office/powerpoint/2010/main" val="5815690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95D2A-25DF-363E-000E-4F047775686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CE228F9-A96E-57B6-13B0-8B33A733A4F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FA5957-30B9-F069-6258-FC3D575EB6EE}"/>
              </a:ext>
            </a:extLst>
          </p:cNvPr>
          <p:cNvSpPr>
            <a:spLocks noGrp="1"/>
          </p:cNvSpPr>
          <p:nvPr>
            <p:ph type="dt" sz="half" idx="10"/>
          </p:nvPr>
        </p:nvSpPr>
        <p:spPr/>
        <p:txBody>
          <a:bodyPr/>
          <a:lstStyle/>
          <a:p>
            <a:fld id="{8E9183D2-DE64-4BFF-ABC1-51153C44A3C2}" type="datetime1">
              <a:rPr lang="en-US" smtClean="0"/>
              <a:t>19/05/2025</a:t>
            </a:fld>
            <a:endParaRPr lang="en-US"/>
          </a:p>
        </p:txBody>
      </p:sp>
      <p:sp>
        <p:nvSpPr>
          <p:cNvPr id="5" name="Footer Placeholder 4">
            <a:extLst>
              <a:ext uri="{FF2B5EF4-FFF2-40B4-BE49-F238E27FC236}">
                <a16:creationId xmlns:a16="http://schemas.microsoft.com/office/drawing/2014/main" id="{C1AE0478-BACE-FA8D-40C3-6CD0D7414038}"/>
              </a:ext>
            </a:extLst>
          </p:cNvPr>
          <p:cNvSpPr>
            <a:spLocks noGrp="1"/>
          </p:cNvSpPr>
          <p:nvPr>
            <p:ph type="ftr" sz="quarter" idx="11"/>
          </p:nvPr>
        </p:nvSpPr>
        <p:spPr/>
        <p:txBody>
          <a:bodyPr/>
          <a:lstStyle/>
          <a:p>
            <a:r>
              <a:rPr lang="en-US"/>
              <a:t>nguyenthihoainga@humg.edu.vn</a:t>
            </a:r>
          </a:p>
        </p:txBody>
      </p:sp>
      <p:sp>
        <p:nvSpPr>
          <p:cNvPr id="6" name="Slide Number Placeholder 5">
            <a:extLst>
              <a:ext uri="{FF2B5EF4-FFF2-40B4-BE49-F238E27FC236}">
                <a16:creationId xmlns:a16="http://schemas.microsoft.com/office/drawing/2014/main" id="{BAF6739D-E0F7-C2C5-AAB3-1E25F6A8598D}"/>
              </a:ext>
            </a:extLst>
          </p:cNvPr>
          <p:cNvSpPr>
            <a:spLocks noGrp="1"/>
          </p:cNvSpPr>
          <p:nvPr>
            <p:ph type="sldNum" sz="quarter" idx="12"/>
          </p:nvPr>
        </p:nvSpPr>
        <p:spPr/>
        <p:txBody>
          <a:bodyPr/>
          <a:lstStyle/>
          <a:p>
            <a:fld id="{B2BCDF6F-A6CC-4ABF-8BD7-5DFE513BC35F}" type="slidenum">
              <a:rPr lang="en-US" smtClean="0"/>
              <a:t>‹#›</a:t>
            </a:fld>
            <a:endParaRPr lang="en-US"/>
          </a:p>
        </p:txBody>
      </p:sp>
    </p:spTree>
    <p:extLst>
      <p:ext uri="{BB962C8B-B14F-4D97-AF65-F5344CB8AC3E}">
        <p14:creationId xmlns:p14="http://schemas.microsoft.com/office/powerpoint/2010/main" val="39797270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2164DD7-016E-9BFE-6458-F4CDEB5702E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27B771B-FC56-C8CC-7586-125B5F29D6C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569F2A-2CA1-86C6-960B-84C9A521AB8B}"/>
              </a:ext>
            </a:extLst>
          </p:cNvPr>
          <p:cNvSpPr>
            <a:spLocks noGrp="1"/>
          </p:cNvSpPr>
          <p:nvPr>
            <p:ph type="dt" sz="half" idx="10"/>
          </p:nvPr>
        </p:nvSpPr>
        <p:spPr/>
        <p:txBody>
          <a:bodyPr/>
          <a:lstStyle/>
          <a:p>
            <a:fld id="{4D0D5F59-E85C-42F8-A40D-3BBACCCB2426}" type="datetime1">
              <a:rPr lang="en-US" smtClean="0"/>
              <a:t>19/05/2025</a:t>
            </a:fld>
            <a:endParaRPr lang="en-US"/>
          </a:p>
        </p:txBody>
      </p:sp>
      <p:sp>
        <p:nvSpPr>
          <p:cNvPr id="5" name="Footer Placeholder 4">
            <a:extLst>
              <a:ext uri="{FF2B5EF4-FFF2-40B4-BE49-F238E27FC236}">
                <a16:creationId xmlns:a16="http://schemas.microsoft.com/office/drawing/2014/main" id="{AF1D6CE9-4289-7869-1201-AA25DACE54D8}"/>
              </a:ext>
            </a:extLst>
          </p:cNvPr>
          <p:cNvSpPr>
            <a:spLocks noGrp="1"/>
          </p:cNvSpPr>
          <p:nvPr>
            <p:ph type="ftr" sz="quarter" idx="11"/>
          </p:nvPr>
        </p:nvSpPr>
        <p:spPr/>
        <p:txBody>
          <a:bodyPr/>
          <a:lstStyle/>
          <a:p>
            <a:r>
              <a:rPr lang="en-US"/>
              <a:t>nguyenthihoainga@humg.edu.vn</a:t>
            </a:r>
          </a:p>
        </p:txBody>
      </p:sp>
      <p:sp>
        <p:nvSpPr>
          <p:cNvPr id="6" name="Slide Number Placeholder 5">
            <a:extLst>
              <a:ext uri="{FF2B5EF4-FFF2-40B4-BE49-F238E27FC236}">
                <a16:creationId xmlns:a16="http://schemas.microsoft.com/office/drawing/2014/main" id="{B66D302B-9203-11F6-1A4F-21894B4E9D26}"/>
              </a:ext>
            </a:extLst>
          </p:cNvPr>
          <p:cNvSpPr>
            <a:spLocks noGrp="1"/>
          </p:cNvSpPr>
          <p:nvPr>
            <p:ph type="sldNum" sz="quarter" idx="12"/>
          </p:nvPr>
        </p:nvSpPr>
        <p:spPr/>
        <p:txBody>
          <a:bodyPr/>
          <a:lstStyle/>
          <a:p>
            <a:fld id="{B2BCDF6F-A6CC-4ABF-8BD7-5DFE513BC35F}" type="slidenum">
              <a:rPr lang="en-US" smtClean="0"/>
              <a:t>‹#›</a:t>
            </a:fld>
            <a:endParaRPr lang="en-US"/>
          </a:p>
        </p:txBody>
      </p:sp>
    </p:spTree>
    <p:extLst>
      <p:ext uri="{BB962C8B-B14F-4D97-AF65-F5344CB8AC3E}">
        <p14:creationId xmlns:p14="http://schemas.microsoft.com/office/powerpoint/2010/main" val="27596900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A91123-FC78-F3E2-3186-710CA45A114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EA0B2C1-2A3F-2921-DA97-2221ED82FA6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FD35D7-35DB-D2AE-01FA-0831C96D18C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F836904-EF9B-4DC5-A411-BE762DD95EC1}" type="datetime1">
              <a:rPr lang="en-US" smtClean="0"/>
              <a:t>19/05/2025</a:t>
            </a:fld>
            <a:endParaRPr lang="en-US"/>
          </a:p>
        </p:txBody>
      </p:sp>
      <p:sp>
        <p:nvSpPr>
          <p:cNvPr id="5" name="Footer Placeholder 4">
            <a:extLst>
              <a:ext uri="{FF2B5EF4-FFF2-40B4-BE49-F238E27FC236}">
                <a16:creationId xmlns:a16="http://schemas.microsoft.com/office/drawing/2014/main" id="{4241B673-C1D5-E80E-353B-AE3C3C740F7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n-US"/>
              <a:t>nguyenthihoainga@humg.edu.vn</a:t>
            </a:r>
          </a:p>
        </p:txBody>
      </p:sp>
      <p:sp>
        <p:nvSpPr>
          <p:cNvPr id="6" name="Slide Number Placeholder 5">
            <a:extLst>
              <a:ext uri="{FF2B5EF4-FFF2-40B4-BE49-F238E27FC236}">
                <a16:creationId xmlns:a16="http://schemas.microsoft.com/office/drawing/2014/main" id="{5FDF3F87-3F88-D8D7-DE56-B2393750A29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2BCDF6F-A6CC-4ABF-8BD7-5DFE513BC35F}" type="slidenum">
              <a:rPr lang="en-US" smtClean="0"/>
              <a:t>‹#›</a:t>
            </a:fld>
            <a:endParaRPr lang="en-US"/>
          </a:p>
        </p:txBody>
      </p:sp>
    </p:spTree>
    <p:extLst>
      <p:ext uri="{BB962C8B-B14F-4D97-AF65-F5344CB8AC3E}">
        <p14:creationId xmlns:p14="http://schemas.microsoft.com/office/powerpoint/2010/main" val="13047159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3.jpe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hyperlink" Target="https://tienphong.vn/de-nghi-cam-ket-dam-bao-moi-truong-khi-khai-thac-4-trieu-tan-titan-post1731061.tpo" TargetMode="Externa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A9672-DBCF-3710-6FE6-90AD7250E6E2}"/>
              </a:ext>
            </a:extLst>
          </p:cNvPr>
          <p:cNvSpPr>
            <a:spLocks noGrp="1"/>
          </p:cNvSpPr>
          <p:nvPr>
            <p:ph type="ctrTitle"/>
          </p:nvPr>
        </p:nvSpPr>
        <p:spPr>
          <a:xfrm>
            <a:off x="388225" y="1643063"/>
            <a:ext cx="11309789" cy="2387600"/>
          </a:xfrm>
        </p:spPr>
        <p:txBody>
          <a:bodyPr>
            <a:normAutofit fontScale="90000"/>
          </a:bodyPr>
          <a:lstStyle/>
          <a:p>
            <a:r>
              <a:rPr lang="en-US" dirty="0">
                <a:solidFill>
                  <a:srgbClr val="002060"/>
                </a:solidFill>
              </a:rPr>
              <a:t>THE TITANIUM INDUSTRY IN VIETNAM: SUSTAINABLE DEVELOPMENT </a:t>
            </a:r>
            <a:br>
              <a:rPr lang="en-US" dirty="0">
                <a:solidFill>
                  <a:srgbClr val="002060"/>
                </a:solidFill>
              </a:rPr>
            </a:br>
            <a:r>
              <a:rPr lang="en-US" dirty="0">
                <a:solidFill>
                  <a:srgbClr val="002060"/>
                </a:solidFill>
              </a:rPr>
              <a:t>IN THE NEW MINING CONTEXT </a:t>
            </a:r>
          </a:p>
        </p:txBody>
      </p:sp>
      <p:sp>
        <p:nvSpPr>
          <p:cNvPr id="3" name="Subtitle 2">
            <a:extLst>
              <a:ext uri="{FF2B5EF4-FFF2-40B4-BE49-F238E27FC236}">
                <a16:creationId xmlns:a16="http://schemas.microsoft.com/office/drawing/2014/main" id="{60059E12-D8B2-1647-7E48-57ECA1EC11E9}"/>
              </a:ext>
            </a:extLst>
          </p:cNvPr>
          <p:cNvSpPr>
            <a:spLocks noGrp="1"/>
          </p:cNvSpPr>
          <p:nvPr>
            <p:ph type="subTitle" idx="1"/>
          </p:nvPr>
        </p:nvSpPr>
        <p:spPr>
          <a:xfrm>
            <a:off x="1471119" y="4458407"/>
            <a:ext cx="9144000" cy="1655762"/>
          </a:xfrm>
        </p:spPr>
        <p:txBody>
          <a:bodyPr/>
          <a:lstStyle/>
          <a:p>
            <a:r>
              <a:rPr lang="en-US" dirty="0">
                <a:solidFill>
                  <a:srgbClr val="002060"/>
                </a:solidFill>
              </a:rPr>
              <a:t>Dr. Nga Nguyen</a:t>
            </a:r>
          </a:p>
          <a:p>
            <a:r>
              <a:rPr lang="en-US" dirty="0">
                <a:solidFill>
                  <a:srgbClr val="002060"/>
                </a:solidFill>
              </a:rPr>
              <a:t>Hanoi University of Mining and Geology</a:t>
            </a:r>
          </a:p>
          <a:p>
            <a:r>
              <a:rPr lang="en-US" dirty="0">
                <a:solidFill>
                  <a:srgbClr val="002060"/>
                </a:solidFill>
              </a:rPr>
              <a:t>nguyenthihoainga@humg.edu.vn</a:t>
            </a:r>
          </a:p>
        </p:txBody>
      </p:sp>
      <p:pic>
        <p:nvPicPr>
          <p:cNvPr id="4" name="Picture 3">
            <a:extLst>
              <a:ext uri="{FF2B5EF4-FFF2-40B4-BE49-F238E27FC236}">
                <a16:creationId xmlns:a16="http://schemas.microsoft.com/office/drawing/2014/main" id="{1620347E-D293-6C4C-20F8-1EDF53BEBB74}"/>
              </a:ext>
            </a:extLst>
          </p:cNvPr>
          <p:cNvPicPr>
            <a:picLocks noChangeAspect="1"/>
          </p:cNvPicPr>
          <p:nvPr/>
        </p:nvPicPr>
        <p:blipFill>
          <a:blip r:embed="rId2"/>
          <a:stretch>
            <a:fillRect/>
          </a:stretch>
        </p:blipFill>
        <p:spPr>
          <a:xfrm>
            <a:off x="388225" y="120212"/>
            <a:ext cx="2769417" cy="731126"/>
          </a:xfrm>
          <a:prstGeom prst="rect">
            <a:avLst/>
          </a:prstGeom>
        </p:spPr>
      </p:pic>
      <p:pic>
        <p:nvPicPr>
          <p:cNvPr id="5" name="Picture 4">
            <a:extLst>
              <a:ext uri="{FF2B5EF4-FFF2-40B4-BE49-F238E27FC236}">
                <a16:creationId xmlns:a16="http://schemas.microsoft.com/office/drawing/2014/main" id="{27184014-6C08-82B2-814A-DB3BF2AC4ADE}"/>
              </a:ext>
            </a:extLst>
          </p:cNvPr>
          <p:cNvPicPr>
            <a:picLocks noChangeAspect="1"/>
          </p:cNvPicPr>
          <p:nvPr/>
        </p:nvPicPr>
        <p:blipFill>
          <a:blip r:embed="rId3"/>
          <a:stretch>
            <a:fillRect/>
          </a:stretch>
        </p:blipFill>
        <p:spPr>
          <a:xfrm>
            <a:off x="10891070" y="120212"/>
            <a:ext cx="1030288" cy="1030288"/>
          </a:xfrm>
          <a:prstGeom prst="rect">
            <a:avLst/>
          </a:prstGeom>
        </p:spPr>
      </p:pic>
    </p:spTree>
    <p:extLst>
      <p:ext uri="{BB962C8B-B14F-4D97-AF65-F5344CB8AC3E}">
        <p14:creationId xmlns:p14="http://schemas.microsoft.com/office/powerpoint/2010/main" val="21598436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D6FE48-65BD-175D-EE50-A74D740F71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F318C5-D75D-D130-8A86-21EEB0991726}"/>
              </a:ext>
            </a:extLst>
          </p:cNvPr>
          <p:cNvSpPr>
            <a:spLocks noGrp="1"/>
          </p:cNvSpPr>
          <p:nvPr>
            <p:ph type="title"/>
          </p:nvPr>
        </p:nvSpPr>
        <p:spPr/>
        <p:txBody>
          <a:bodyPr/>
          <a:lstStyle/>
          <a:p>
            <a:r>
              <a:rPr lang="en-US" dirty="0">
                <a:solidFill>
                  <a:srgbClr val="002060"/>
                </a:solidFill>
              </a:rPr>
              <a:t>OUTLINE</a:t>
            </a:r>
          </a:p>
        </p:txBody>
      </p:sp>
      <p:sp>
        <p:nvSpPr>
          <p:cNvPr id="3" name="Content Placeholder 2">
            <a:extLst>
              <a:ext uri="{FF2B5EF4-FFF2-40B4-BE49-F238E27FC236}">
                <a16:creationId xmlns:a16="http://schemas.microsoft.com/office/drawing/2014/main" id="{CF341C62-6A91-1D68-7F58-9D84D630D6F7}"/>
              </a:ext>
            </a:extLst>
          </p:cNvPr>
          <p:cNvSpPr>
            <a:spLocks noGrp="1"/>
          </p:cNvSpPr>
          <p:nvPr>
            <p:ph idx="1"/>
          </p:nvPr>
        </p:nvSpPr>
        <p:spPr/>
        <p:txBody>
          <a:bodyPr/>
          <a:lstStyle/>
          <a:p>
            <a:r>
              <a:rPr lang="en-US" dirty="0">
                <a:solidFill>
                  <a:srgbClr val="002060"/>
                </a:solidFill>
              </a:rPr>
              <a:t>Introduction</a:t>
            </a:r>
          </a:p>
          <a:p>
            <a:r>
              <a:rPr lang="en-US" dirty="0">
                <a:solidFill>
                  <a:srgbClr val="002060"/>
                </a:solidFill>
              </a:rPr>
              <a:t>Overview of the titanium industry in Vietnam</a:t>
            </a:r>
          </a:p>
          <a:p>
            <a:r>
              <a:rPr lang="en-US" dirty="0">
                <a:solidFill>
                  <a:srgbClr val="002060"/>
                </a:solidFill>
              </a:rPr>
              <a:t>Opportunities in a new context of mining</a:t>
            </a:r>
          </a:p>
          <a:p>
            <a:r>
              <a:rPr lang="en-US" dirty="0">
                <a:solidFill>
                  <a:srgbClr val="002060"/>
                </a:solidFill>
              </a:rPr>
              <a:t>Main obstacles and the way to overcome</a:t>
            </a:r>
          </a:p>
          <a:p>
            <a:r>
              <a:rPr lang="en-US" dirty="0">
                <a:solidFill>
                  <a:srgbClr val="002060"/>
                </a:solidFill>
              </a:rPr>
              <a:t>Some takeaways</a:t>
            </a:r>
          </a:p>
        </p:txBody>
      </p:sp>
      <p:pic>
        <p:nvPicPr>
          <p:cNvPr id="4" name="Picture 3">
            <a:extLst>
              <a:ext uri="{FF2B5EF4-FFF2-40B4-BE49-F238E27FC236}">
                <a16:creationId xmlns:a16="http://schemas.microsoft.com/office/drawing/2014/main" id="{B3900660-712D-DA54-A325-08B05BC6A36C}"/>
              </a:ext>
            </a:extLst>
          </p:cNvPr>
          <p:cNvPicPr>
            <a:picLocks noChangeAspect="1"/>
          </p:cNvPicPr>
          <p:nvPr/>
        </p:nvPicPr>
        <p:blipFill>
          <a:blip r:embed="rId2"/>
          <a:stretch>
            <a:fillRect/>
          </a:stretch>
        </p:blipFill>
        <p:spPr>
          <a:xfrm>
            <a:off x="7565559" y="120212"/>
            <a:ext cx="3093052" cy="816566"/>
          </a:xfrm>
          <a:prstGeom prst="rect">
            <a:avLst/>
          </a:prstGeom>
        </p:spPr>
      </p:pic>
      <p:pic>
        <p:nvPicPr>
          <p:cNvPr id="5" name="Picture 4">
            <a:extLst>
              <a:ext uri="{FF2B5EF4-FFF2-40B4-BE49-F238E27FC236}">
                <a16:creationId xmlns:a16="http://schemas.microsoft.com/office/drawing/2014/main" id="{DACD0A62-0250-0436-5AA5-B3D865DB4A06}"/>
              </a:ext>
            </a:extLst>
          </p:cNvPr>
          <p:cNvPicPr>
            <a:picLocks noChangeAspect="1"/>
          </p:cNvPicPr>
          <p:nvPr/>
        </p:nvPicPr>
        <p:blipFill>
          <a:blip r:embed="rId3"/>
          <a:stretch>
            <a:fillRect/>
          </a:stretch>
        </p:blipFill>
        <p:spPr>
          <a:xfrm>
            <a:off x="10891070" y="120212"/>
            <a:ext cx="1030288" cy="1030288"/>
          </a:xfrm>
          <a:prstGeom prst="rect">
            <a:avLst/>
          </a:prstGeom>
        </p:spPr>
      </p:pic>
      <p:sp>
        <p:nvSpPr>
          <p:cNvPr id="6" name="Footer Placeholder 5">
            <a:extLst>
              <a:ext uri="{FF2B5EF4-FFF2-40B4-BE49-F238E27FC236}">
                <a16:creationId xmlns:a16="http://schemas.microsoft.com/office/drawing/2014/main" id="{2D3F755D-2FC5-6D23-CB8E-08A8112A5763}"/>
              </a:ext>
            </a:extLst>
          </p:cNvPr>
          <p:cNvSpPr>
            <a:spLocks noGrp="1"/>
          </p:cNvSpPr>
          <p:nvPr>
            <p:ph type="ftr" sz="quarter" idx="11"/>
          </p:nvPr>
        </p:nvSpPr>
        <p:spPr/>
        <p:txBody>
          <a:bodyPr/>
          <a:lstStyle/>
          <a:p>
            <a:r>
              <a:rPr lang="en-US"/>
              <a:t>nguyenthihoainga@humg.edu.vn</a:t>
            </a:r>
          </a:p>
        </p:txBody>
      </p:sp>
      <p:sp>
        <p:nvSpPr>
          <p:cNvPr id="7" name="Slide Number Placeholder 6">
            <a:extLst>
              <a:ext uri="{FF2B5EF4-FFF2-40B4-BE49-F238E27FC236}">
                <a16:creationId xmlns:a16="http://schemas.microsoft.com/office/drawing/2014/main" id="{52FDE65F-13B6-B08A-4FDE-70DADB34EC7D}"/>
              </a:ext>
            </a:extLst>
          </p:cNvPr>
          <p:cNvSpPr>
            <a:spLocks noGrp="1"/>
          </p:cNvSpPr>
          <p:nvPr>
            <p:ph type="sldNum" sz="quarter" idx="12"/>
          </p:nvPr>
        </p:nvSpPr>
        <p:spPr/>
        <p:txBody>
          <a:bodyPr/>
          <a:lstStyle/>
          <a:p>
            <a:fld id="{B2BCDF6F-A6CC-4ABF-8BD7-5DFE513BC35F}" type="slidenum">
              <a:rPr lang="en-US" smtClean="0"/>
              <a:t>2</a:t>
            </a:fld>
            <a:endParaRPr lang="en-US"/>
          </a:p>
        </p:txBody>
      </p:sp>
    </p:spTree>
    <p:extLst>
      <p:ext uri="{BB962C8B-B14F-4D97-AF65-F5344CB8AC3E}">
        <p14:creationId xmlns:p14="http://schemas.microsoft.com/office/powerpoint/2010/main" val="31689585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21DB9E-3E02-519B-360A-038BD4D3ACD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AC6E88-156D-662F-E8C7-E7CC1EE485C4}"/>
              </a:ext>
            </a:extLst>
          </p:cNvPr>
          <p:cNvSpPr>
            <a:spLocks noGrp="1"/>
          </p:cNvSpPr>
          <p:nvPr>
            <p:ph idx="1"/>
          </p:nvPr>
        </p:nvSpPr>
        <p:spPr>
          <a:xfrm>
            <a:off x="838200" y="1825625"/>
            <a:ext cx="6796465" cy="4351338"/>
          </a:xfrm>
        </p:spPr>
        <p:txBody>
          <a:bodyPr>
            <a:normAutofit fontScale="85000" lnSpcReduction="20000"/>
          </a:bodyPr>
          <a:lstStyle/>
          <a:p>
            <a:r>
              <a:rPr lang="en-US" dirty="0">
                <a:solidFill>
                  <a:srgbClr val="002060"/>
                </a:solidFill>
              </a:rPr>
              <a:t>Population: 100++ million</a:t>
            </a:r>
          </a:p>
          <a:p>
            <a:r>
              <a:rPr lang="en-US" dirty="0">
                <a:solidFill>
                  <a:srgbClr val="002060"/>
                </a:solidFill>
              </a:rPr>
              <a:t>5,000 mines and mineral deposits:</a:t>
            </a:r>
          </a:p>
          <a:p>
            <a:pPr lvl="1"/>
            <a:r>
              <a:rPr lang="en-US" dirty="0">
                <a:solidFill>
                  <a:srgbClr val="002060"/>
                </a:solidFill>
              </a:rPr>
              <a:t>North: coal, apatite, copper, zinc, lead, iron, gold</a:t>
            </a:r>
          </a:p>
          <a:p>
            <a:pPr lvl="1"/>
            <a:r>
              <a:rPr lang="en-US" dirty="0">
                <a:solidFill>
                  <a:srgbClr val="002060"/>
                </a:solidFill>
              </a:rPr>
              <a:t>Center: limestone, iron, </a:t>
            </a:r>
            <a:r>
              <a:rPr lang="en-US" b="1" dirty="0">
                <a:solidFill>
                  <a:srgbClr val="002060"/>
                </a:solidFill>
              </a:rPr>
              <a:t>titanium</a:t>
            </a:r>
            <a:r>
              <a:rPr lang="en-US" dirty="0">
                <a:solidFill>
                  <a:srgbClr val="002060"/>
                </a:solidFill>
              </a:rPr>
              <a:t>, gold </a:t>
            </a:r>
          </a:p>
          <a:p>
            <a:pPr lvl="1"/>
            <a:r>
              <a:rPr lang="en-US" dirty="0">
                <a:solidFill>
                  <a:srgbClr val="002060"/>
                </a:solidFill>
              </a:rPr>
              <a:t>South: limestones and other construction materials, oil and gas</a:t>
            </a:r>
          </a:p>
          <a:p>
            <a:r>
              <a:rPr lang="en-US" dirty="0">
                <a:solidFill>
                  <a:srgbClr val="002060"/>
                </a:solidFill>
              </a:rPr>
              <a:t>Annual investment in the mining industry takes 5-7% of total investment</a:t>
            </a:r>
          </a:p>
          <a:p>
            <a:r>
              <a:rPr lang="en-US" dirty="0">
                <a:solidFill>
                  <a:srgbClr val="002060"/>
                </a:solidFill>
              </a:rPr>
              <a:t>2023: est. 170 thousand employees </a:t>
            </a:r>
            <a:r>
              <a:rPr lang="en-US" sz="2100" dirty="0">
                <a:solidFill>
                  <a:srgbClr val="002060"/>
                </a:solidFill>
              </a:rPr>
              <a:t>(0.3% of employed persons in the economy, 62% of trained employed population)</a:t>
            </a:r>
            <a:endParaRPr lang="en-US" dirty="0">
              <a:solidFill>
                <a:srgbClr val="002060"/>
              </a:solidFill>
            </a:endParaRPr>
          </a:p>
          <a:p>
            <a:r>
              <a:rPr lang="en-US" dirty="0">
                <a:solidFill>
                  <a:srgbClr val="002060"/>
                </a:solidFill>
              </a:rPr>
              <a:t>No statistical data on induced employment</a:t>
            </a:r>
          </a:p>
          <a:p>
            <a:r>
              <a:rPr lang="en-US" dirty="0">
                <a:solidFill>
                  <a:srgbClr val="002060"/>
                </a:solidFill>
              </a:rPr>
              <a:t>Mining companies are listed in the top 1,000 income taxpayers</a:t>
            </a:r>
          </a:p>
        </p:txBody>
      </p:sp>
      <p:pic>
        <p:nvPicPr>
          <p:cNvPr id="4" name="Picture 3">
            <a:extLst>
              <a:ext uri="{FF2B5EF4-FFF2-40B4-BE49-F238E27FC236}">
                <a16:creationId xmlns:a16="http://schemas.microsoft.com/office/drawing/2014/main" id="{1F047EEA-48D0-6903-6D10-3CCD3033BE13}"/>
              </a:ext>
            </a:extLst>
          </p:cNvPr>
          <p:cNvPicPr>
            <a:picLocks noChangeAspect="1"/>
          </p:cNvPicPr>
          <p:nvPr/>
        </p:nvPicPr>
        <p:blipFill>
          <a:blip r:embed="rId3"/>
          <a:stretch>
            <a:fillRect/>
          </a:stretch>
        </p:blipFill>
        <p:spPr>
          <a:xfrm>
            <a:off x="7565559" y="120212"/>
            <a:ext cx="3093052" cy="816566"/>
          </a:xfrm>
          <a:prstGeom prst="rect">
            <a:avLst/>
          </a:prstGeom>
        </p:spPr>
      </p:pic>
      <p:pic>
        <p:nvPicPr>
          <p:cNvPr id="5" name="Picture 4">
            <a:extLst>
              <a:ext uri="{FF2B5EF4-FFF2-40B4-BE49-F238E27FC236}">
                <a16:creationId xmlns:a16="http://schemas.microsoft.com/office/drawing/2014/main" id="{0F889844-F975-FC21-4933-BB12630B490D}"/>
              </a:ext>
            </a:extLst>
          </p:cNvPr>
          <p:cNvPicPr>
            <a:picLocks noChangeAspect="1"/>
          </p:cNvPicPr>
          <p:nvPr/>
        </p:nvPicPr>
        <p:blipFill>
          <a:blip r:embed="rId4"/>
          <a:stretch>
            <a:fillRect/>
          </a:stretch>
        </p:blipFill>
        <p:spPr>
          <a:xfrm>
            <a:off x="10891070" y="120212"/>
            <a:ext cx="1030288" cy="1030288"/>
          </a:xfrm>
          <a:prstGeom prst="rect">
            <a:avLst/>
          </a:prstGeom>
        </p:spPr>
      </p:pic>
      <p:sp>
        <p:nvSpPr>
          <p:cNvPr id="6" name="Footer Placeholder 5">
            <a:extLst>
              <a:ext uri="{FF2B5EF4-FFF2-40B4-BE49-F238E27FC236}">
                <a16:creationId xmlns:a16="http://schemas.microsoft.com/office/drawing/2014/main" id="{0E47331C-6326-D89F-EF4E-D67E93188CF7}"/>
              </a:ext>
            </a:extLst>
          </p:cNvPr>
          <p:cNvSpPr>
            <a:spLocks noGrp="1"/>
          </p:cNvSpPr>
          <p:nvPr>
            <p:ph type="ftr" sz="quarter" idx="11"/>
          </p:nvPr>
        </p:nvSpPr>
        <p:spPr/>
        <p:txBody>
          <a:bodyPr/>
          <a:lstStyle/>
          <a:p>
            <a:r>
              <a:rPr lang="en-US"/>
              <a:t>nguyenthihoainga@humg.edu.vn</a:t>
            </a:r>
          </a:p>
        </p:txBody>
      </p:sp>
      <p:sp>
        <p:nvSpPr>
          <p:cNvPr id="7" name="Slide Number Placeholder 6">
            <a:extLst>
              <a:ext uri="{FF2B5EF4-FFF2-40B4-BE49-F238E27FC236}">
                <a16:creationId xmlns:a16="http://schemas.microsoft.com/office/drawing/2014/main" id="{DFB564D5-BBE5-DF46-A049-1B5D2A98638C}"/>
              </a:ext>
            </a:extLst>
          </p:cNvPr>
          <p:cNvSpPr>
            <a:spLocks noGrp="1"/>
          </p:cNvSpPr>
          <p:nvPr>
            <p:ph type="sldNum" sz="quarter" idx="12"/>
          </p:nvPr>
        </p:nvSpPr>
        <p:spPr/>
        <p:txBody>
          <a:bodyPr/>
          <a:lstStyle/>
          <a:p>
            <a:fld id="{B2BCDF6F-A6CC-4ABF-8BD7-5DFE513BC35F}" type="slidenum">
              <a:rPr lang="en-US" smtClean="0"/>
              <a:t>3</a:t>
            </a:fld>
            <a:endParaRPr lang="en-US"/>
          </a:p>
        </p:txBody>
      </p:sp>
      <p:pic>
        <p:nvPicPr>
          <p:cNvPr id="9" name="Picture 8">
            <a:extLst>
              <a:ext uri="{FF2B5EF4-FFF2-40B4-BE49-F238E27FC236}">
                <a16:creationId xmlns:a16="http://schemas.microsoft.com/office/drawing/2014/main" id="{C9E73728-0D74-D8D8-CC30-EB6B36995BE3}"/>
              </a:ext>
            </a:extLst>
          </p:cNvPr>
          <p:cNvPicPr>
            <a:picLocks noChangeAspect="1"/>
          </p:cNvPicPr>
          <p:nvPr/>
        </p:nvPicPr>
        <p:blipFill>
          <a:blip r:embed="rId5"/>
          <a:stretch>
            <a:fillRect/>
          </a:stretch>
        </p:blipFill>
        <p:spPr>
          <a:xfrm>
            <a:off x="7853691" y="1692906"/>
            <a:ext cx="3719135" cy="4547168"/>
          </a:xfrm>
          <a:prstGeom prst="rect">
            <a:avLst/>
          </a:prstGeom>
        </p:spPr>
      </p:pic>
      <p:sp>
        <p:nvSpPr>
          <p:cNvPr id="10" name="TextBox 9">
            <a:extLst>
              <a:ext uri="{FF2B5EF4-FFF2-40B4-BE49-F238E27FC236}">
                <a16:creationId xmlns:a16="http://schemas.microsoft.com/office/drawing/2014/main" id="{BD17369B-52F8-DC08-ABE5-1DDED018EE37}"/>
              </a:ext>
            </a:extLst>
          </p:cNvPr>
          <p:cNvSpPr txBox="1"/>
          <p:nvPr/>
        </p:nvSpPr>
        <p:spPr>
          <a:xfrm>
            <a:off x="7853691" y="6154408"/>
            <a:ext cx="4114800" cy="584775"/>
          </a:xfrm>
          <a:prstGeom prst="rect">
            <a:avLst/>
          </a:prstGeom>
          <a:noFill/>
        </p:spPr>
        <p:txBody>
          <a:bodyPr wrap="square" rtlCol="0">
            <a:spAutoFit/>
          </a:bodyPr>
          <a:lstStyle/>
          <a:p>
            <a:r>
              <a:rPr lang="en-US" sz="1600" i="1" dirty="0">
                <a:solidFill>
                  <a:srgbClr val="002060"/>
                </a:solidFill>
              </a:rPr>
              <a:t>National Institute of Mining – Metallurgy Science and Technology, 2016</a:t>
            </a:r>
          </a:p>
        </p:txBody>
      </p:sp>
      <p:sp>
        <p:nvSpPr>
          <p:cNvPr id="8" name="TextBox 7">
            <a:extLst>
              <a:ext uri="{FF2B5EF4-FFF2-40B4-BE49-F238E27FC236}">
                <a16:creationId xmlns:a16="http://schemas.microsoft.com/office/drawing/2014/main" id="{FBD3DF6F-990C-1FFE-3C0A-5023CFAA1522}"/>
              </a:ext>
            </a:extLst>
          </p:cNvPr>
          <p:cNvSpPr txBox="1"/>
          <p:nvPr/>
        </p:nvSpPr>
        <p:spPr>
          <a:xfrm>
            <a:off x="7655858" y="1360988"/>
            <a:ext cx="4114800" cy="338554"/>
          </a:xfrm>
          <a:prstGeom prst="rect">
            <a:avLst/>
          </a:prstGeom>
          <a:noFill/>
        </p:spPr>
        <p:txBody>
          <a:bodyPr wrap="square" rtlCol="0">
            <a:spAutoFit/>
          </a:bodyPr>
          <a:lstStyle/>
          <a:p>
            <a:pPr algn="ctr"/>
            <a:r>
              <a:rPr lang="en-US" sz="1600" i="1" dirty="0">
                <a:solidFill>
                  <a:srgbClr val="002060"/>
                </a:solidFill>
              </a:rPr>
              <a:t>DISTRIBUTION OF TITANIUM DEPOSITS </a:t>
            </a:r>
          </a:p>
        </p:txBody>
      </p:sp>
      <p:pic>
        <p:nvPicPr>
          <p:cNvPr id="11" name="Picture 10">
            <a:extLst>
              <a:ext uri="{FF2B5EF4-FFF2-40B4-BE49-F238E27FC236}">
                <a16:creationId xmlns:a16="http://schemas.microsoft.com/office/drawing/2014/main" id="{7ADCD577-9163-F4CE-3BD2-997980FFEC49}"/>
              </a:ext>
            </a:extLst>
          </p:cNvPr>
          <p:cNvPicPr>
            <a:picLocks noChangeAspect="1"/>
          </p:cNvPicPr>
          <p:nvPr/>
        </p:nvPicPr>
        <p:blipFill>
          <a:blip r:embed="rId6"/>
          <a:stretch>
            <a:fillRect/>
          </a:stretch>
        </p:blipFill>
        <p:spPr>
          <a:xfrm>
            <a:off x="0" y="-16746"/>
            <a:ext cx="3093052" cy="3093052"/>
          </a:xfrm>
          <a:prstGeom prst="rect">
            <a:avLst/>
          </a:prstGeom>
        </p:spPr>
      </p:pic>
      <p:sp>
        <p:nvSpPr>
          <p:cNvPr id="2" name="Title 1">
            <a:extLst>
              <a:ext uri="{FF2B5EF4-FFF2-40B4-BE49-F238E27FC236}">
                <a16:creationId xmlns:a16="http://schemas.microsoft.com/office/drawing/2014/main" id="{5108063C-6791-CB43-8BF7-50508F3C5DF4}"/>
              </a:ext>
            </a:extLst>
          </p:cNvPr>
          <p:cNvSpPr>
            <a:spLocks noGrp="1"/>
          </p:cNvSpPr>
          <p:nvPr>
            <p:ph type="title"/>
          </p:nvPr>
        </p:nvSpPr>
        <p:spPr/>
        <p:txBody>
          <a:bodyPr/>
          <a:lstStyle/>
          <a:p>
            <a:r>
              <a:rPr lang="en-US" dirty="0">
                <a:solidFill>
                  <a:srgbClr val="002060"/>
                </a:solidFill>
              </a:rPr>
              <a:t>INTRODUCTION</a:t>
            </a:r>
          </a:p>
        </p:txBody>
      </p:sp>
    </p:spTree>
    <p:extLst>
      <p:ext uri="{BB962C8B-B14F-4D97-AF65-F5344CB8AC3E}">
        <p14:creationId xmlns:p14="http://schemas.microsoft.com/office/powerpoint/2010/main" val="248037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724AB1-4032-1766-428D-3352672A63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239CEE-1AED-39F6-CBDA-99E59BC1E8DB}"/>
              </a:ext>
            </a:extLst>
          </p:cNvPr>
          <p:cNvSpPr>
            <a:spLocks noGrp="1"/>
          </p:cNvSpPr>
          <p:nvPr>
            <p:ph type="title"/>
          </p:nvPr>
        </p:nvSpPr>
        <p:spPr>
          <a:xfrm>
            <a:off x="838200" y="611559"/>
            <a:ext cx="10515600" cy="1325563"/>
          </a:xfrm>
        </p:spPr>
        <p:txBody>
          <a:bodyPr/>
          <a:lstStyle/>
          <a:p>
            <a:r>
              <a:rPr lang="en-US" dirty="0">
                <a:solidFill>
                  <a:srgbClr val="002060"/>
                </a:solidFill>
              </a:rPr>
              <a:t>THE TITANIUM INDUSTRY IN VIETNAM</a:t>
            </a:r>
          </a:p>
        </p:txBody>
      </p:sp>
      <p:sp>
        <p:nvSpPr>
          <p:cNvPr id="3" name="Content Placeholder 2">
            <a:extLst>
              <a:ext uri="{FF2B5EF4-FFF2-40B4-BE49-F238E27FC236}">
                <a16:creationId xmlns:a16="http://schemas.microsoft.com/office/drawing/2014/main" id="{3BE86110-C124-FCF9-D59E-68F7015EE272}"/>
              </a:ext>
            </a:extLst>
          </p:cNvPr>
          <p:cNvSpPr>
            <a:spLocks noGrp="1"/>
          </p:cNvSpPr>
          <p:nvPr>
            <p:ph idx="1"/>
          </p:nvPr>
        </p:nvSpPr>
        <p:spPr>
          <a:xfrm>
            <a:off x="838201" y="1825625"/>
            <a:ext cx="11078118" cy="4351338"/>
          </a:xfrm>
        </p:spPr>
        <p:txBody>
          <a:bodyPr/>
          <a:lstStyle/>
          <a:p>
            <a:r>
              <a:rPr lang="en-US" dirty="0">
                <a:solidFill>
                  <a:srgbClr val="002060"/>
                </a:solidFill>
              </a:rPr>
              <a:t>Mineral resources</a:t>
            </a:r>
          </a:p>
        </p:txBody>
      </p:sp>
      <p:pic>
        <p:nvPicPr>
          <p:cNvPr id="4" name="Picture 3">
            <a:extLst>
              <a:ext uri="{FF2B5EF4-FFF2-40B4-BE49-F238E27FC236}">
                <a16:creationId xmlns:a16="http://schemas.microsoft.com/office/drawing/2014/main" id="{1F32997C-7DBD-047C-A22E-8E651864DB8D}"/>
              </a:ext>
            </a:extLst>
          </p:cNvPr>
          <p:cNvPicPr>
            <a:picLocks noChangeAspect="1"/>
          </p:cNvPicPr>
          <p:nvPr/>
        </p:nvPicPr>
        <p:blipFill>
          <a:blip r:embed="rId3"/>
          <a:stretch>
            <a:fillRect/>
          </a:stretch>
        </p:blipFill>
        <p:spPr>
          <a:xfrm>
            <a:off x="7565559" y="120212"/>
            <a:ext cx="3093052" cy="816566"/>
          </a:xfrm>
          <a:prstGeom prst="rect">
            <a:avLst/>
          </a:prstGeom>
        </p:spPr>
      </p:pic>
      <p:pic>
        <p:nvPicPr>
          <p:cNvPr id="5" name="Picture 4">
            <a:extLst>
              <a:ext uri="{FF2B5EF4-FFF2-40B4-BE49-F238E27FC236}">
                <a16:creationId xmlns:a16="http://schemas.microsoft.com/office/drawing/2014/main" id="{D61915C7-688E-21FF-A7A2-9521D7A4261E}"/>
              </a:ext>
            </a:extLst>
          </p:cNvPr>
          <p:cNvPicPr>
            <a:picLocks noChangeAspect="1"/>
          </p:cNvPicPr>
          <p:nvPr/>
        </p:nvPicPr>
        <p:blipFill>
          <a:blip r:embed="rId4"/>
          <a:stretch>
            <a:fillRect/>
          </a:stretch>
        </p:blipFill>
        <p:spPr>
          <a:xfrm>
            <a:off x="10891070" y="120212"/>
            <a:ext cx="1030288" cy="1030288"/>
          </a:xfrm>
          <a:prstGeom prst="rect">
            <a:avLst/>
          </a:prstGeom>
        </p:spPr>
      </p:pic>
      <p:sp>
        <p:nvSpPr>
          <p:cNvPr id="6" name="Footer Placeholder 5">
            <a:extLst>
              <a:ext uri="{FF2B5EF4-FFF2-40B4-BE49-F238E27FC236}">
                <a16:creationId xmlns:a16="http://schemas.microsoft.com/office/drawing/2014/main" id="{734372C5-C412-7C43-79A9-F5A542558459}"/>
              </a:ext>
            </a:extLst>
          </p:cNvPr>
          <p:cNvSpPr>
            <a:spLocks noGrp="1"/>
          </p:cNvSpPr>
          <p:nvPr>
            <p:ph type="ftr" sz="quarter" idx="11"/>
          </p:nvPr>
        </p:nvSpPr>
        <p:spPr/>
        <p:txBody>
          <a:bodyPr/>
          <a:lstStyle/>
          <a:p>
            <a:r>
              <a:rPr lang="en-US"/>
              <a:t>nguyenthihoainga@humg.edu.vn</a:t>
            </a:r>
          </a:p>
        </p:txBody>
      </p:sp>
      <p:sp>
        <p:nvSpPr>
          <p:cNvPr id="7" name="Slide Number Placeholder 6">
            <a:extLst>
              <a:ext uri="{FF2B5EF4-FFF2-40B4-BE49-F238E27FC236}">
                <a16:creationId xmlns:a16="http://schemas.microsoft.com/office/drawing/2014/main" id="{045ACC28-3725-2CF1-81A1-891B252C82D3}"/>
              </a:ext>
            </a:extLst>
          </p:cNvPr>
          <p:cNvSpPr>
            <a:spLocks noGrp="1"/>
          </p:cNvSpPr>
          <p:nvPr>
            <p:ph type="sldNum" sz="quarter" idx="12"/>
          </p:nvPr>
        </p:nvSpPr>
        <p:spPr/>
        <p:txBody>
          <a:bodyPr/>
          <a:lstStyle/>
          <a:p>
            <a:fld id="{B2BCDF6F-A6CC-4ABF-8BD7-5DFE513BC35F}" type="slidenum">
              <a:rPr lang="en-US" smtClean="0"/>
              <a:t>4</a:t>
            </a:fld>
            <a:endParaRPr lang="en-US"/>
          </a:p>
        </p:txBody>
      </p:sp>
      <p:graphicFrame>
        <p:nvGraphicFramePr>
          <p:cNvPr id="13" name="Table 12">
            <a:extLst>
              <a:ext uri="{FF2B5EF4-FFF2-40B4-BE49-F238E27FC236}">
                <a16:creationId xmlns:a16="http://schemas.microsoft.com/office/drawing/2014/main" id="{455AB33D-3CEA-020B-78E6-445FC08BF41B}"/>
              </a:ext>
            </a:extLst>
          </p:cNvPr>
          <p:cNvGraphicFramePr>
            <a:graphicFrameLocks noGrp="1"/>
          </p:cNvGraphicFramePr>
          <p:nvPr>
            <p:extLst>
              <p:ext uri="{D42A27DB-BD31-4B8C-83A1-F6EECF244321}">
                <p14:modId xmlns:p14="http://schemas.microsoft.com/office/powerpoint/2010/main" val="2948485154"/>
              </p:ext>
            </p:extLst>
          </p:nvPr>
        </p:nvGraphicFramePr>
        <p:xfrm>
          <a:off x="3046141" y="2763757"/>
          <a:ext cx="5918200" cy="3554775"/>
        </p:xfrm>
        <a:graphic>
          <a:graphicData uri="http://schemas.openxmlformats.org/drawingml/2006/table">
            <a:tbl>
              <a:tblPr firstRow="1" bandRow="1">
                <a:tableStyleId>{5C22544A-7EE6-4342-B048-85BDC9FD1C3A}</a:tableStyleId>
              </a:tblPr>
              <a:tblGrid>
                <a:gridCol w="351394">
                  <a:extLst>
                    <a:ext uri="{9D8B030D-6E8A-4147-A177-3AD203B41FA5}">
                      <a16:colId xmlns:a16="http://schemas.microsoft.com/office/drawing/2014/main" val="2806443004"/>
                    </a:ext>
                  </a:extLst>
                </a:gridCol>
                <a:gridCol w="1125748">
                  <a:extLst>
                    <a:ext uri="{9D8B030D-6E8A-4147-A177-3AD203B41FA5}">
                      <a16:colId xmlns:a16="http://schemas.microsoft.com/office/drawing/2014/main" val="1664528825"/>
                    </a:ext>
                  </a:extLst>
                </a:gridCol>
                <a:gridCol w="1059230">
                  <a:extLst>
                    <a:ext uri="{9D8B030D-6E8A-4147-A177-3AD203B41FA5}">
                      <a16:colId xmlns:a16="http://schemas.microsoft.com/office/drawing/2014/main" val="3185231488"/>
                    </a:ext>
                  </a:extLst>
                </a:gridCol>
                <a:gridCol w="845457">
                  <a:extLst>
                    <a:ext uri="{9D8B030D-6E8A-4147-A177-3AD203B41FA5}">
                      <a16:colId xmlns:a16="http://schemas.microsoft.com/office/drawing/2014/main" val="3187084898"/>
                    </a:ext>
                  </a:extLst>
                </a:gridCol>
                <a:gridCol w="845457">
                  <a:extLst>
                    <a:ext uri="{9D8B030D-6E8A-4147-A177-3AD203B41FA5}">
                      <a16:colId xmlns:a16="http://schemas.microsoft.com/office/drawing/2014/main" val="1407799453"/>
                    </a:ext>
                  </a:extLst>
                </a:gridCol>
                <a:gridCol w="845457">
                  <a:extLst>
                    <a:ext uri="{9D8B030D-6E8A-4147-A177-3AD203B41FA5}">
                      <a16:colId xmlns:a16="http://schemas.microsoft.com/office/drawing/2014/main" val="2721302596"/>
                    </a:ext>
                  </a:extLst>
                </a:gridCol>
                <a:gridCol w="845457">
                  <a:extLst>
                    <a:ext uri="{9D8B030D-6E8A-4147-A177-3AD203B41FA5}">
                      <a16:colId xmlns:a16="http://schemas.microsoft.com/office/drawing/2014/main" val="458747691"/>
                    </a:ext>
                  </a:extLst>
                </a:gridCol>
              </a:tblGrid>
              <a:tr h="273285">
                <a:tc rowSpan="2">
                  <a:txBody>
                    <a:bodyPr/>
                    <a:lstStyle/>
                    <a:p>
                      <a:pPr algn="ctr"/>
                      <a:r>
                        <a:rPr lang="en-US" sz="1000" dirty="0"/>
                        <a:t>No</a:t>
                      </a:r>
                    </a:p>
                  </a:txBody>
                  <a:tcPr/>
                </a:tc>
                <a:tc rowSpan="2">
                  <a:txBody>
                    <a:bodyPr/>
                    <a:lstStyle/>
                    <a:p>
                      <a:pPr algn="ctr"/>
                      <a:r>
                        <a:rPr lang="en-US" sz="1000" dirty="0"/>
                        <a:t>Areas</a:t>
                      </a:r>
                    </a:p>
                  </a:txBody>
                  <a:tcPr/>
                </a:tc>
                <a:tc gridSpan="4">
                  <a:txBody>
                    <a:bodyPr/>
                    <a:lstStyle/>
                    <a:p>
                      <a:r>
                        <a:rPr lang="en-US" sz="1000" dirty="0"/>
                        <a:t>Reserves and resources of useful heavy minerals (10</a:t>
                      </a:r>
                      <a:r>
                        <a:rPr lang="en-US" sz="1000" baseline="30000" dirty="0"/>
                        <a:t>3</a:t>
                      </a:r>
                      <a:r>
                        <a:rPr lang="en-US" sz="1000" dirty="0"/>
                        <a:t> tons)</a:t>
                      </a:r>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rowSpan="2">
                  <a:txBody>
                    <a:bodyPr/>
                    <a:lstStyle/>
                    <a:p>
                      <a:pPr algn="ctr"/>
                      <a:r>
                        <a:rPr lang="en-US" sz="1000" dirty="0"/>
                        <a:t>Total zircon </a:t>
                      </a:r>
                    </a:p>
                    <a:p>
                      <a:pPr algn="ctr"/>
                      <a:r>
                        <a:rPr lang="en-US" sz="1000" dirty="0"/>
                        <a:t>(10</a:t>
                      </a:r>
                      <a:r>
                        <a:rPr lang="en-US" sz="1000" baseline="30000" dirty="0"/>
                        <a:t>3</a:t>
                      </a:r>
                      <a:r>
                        <a:rPr lang="en-US" sz="1000" dirty="0"/>
                        <a:t> tons)</a:t>
                      </a:r>
                    </a:p>
                  </a:txBody>
                  <a:tcPr/>
                </a:tc>
                <a:extLst>
                  <a:ext uri="{0D108BD9-81ED-4DB2-BD59-A6C34878D82A}">
                    <a16:rowId xmlns:a16="http://schemas.microsoft.com/office/drawing/2014/main" val="251626994"/>
                  </a:ext>
                </a:extLst>
              </a:tr>
              <a:tr h="273285">
                <a:tc vMerge="1">
                  <a:txBody>
                    <a:bodyPr/>
                    <a:lstStyle/>
                    <a:p>
                      <a:endParaRPr lang="en-US" dirty="0">
                        <a:solidFill>
                          <a:srgbClr val="002060"/>
                        </a:solidFill>
                      </a:endParaRPr>
                    </a:p>
                  </a:txBody>
                  <a:tcPr/>
                </a:tc>
                <a:tc vMerge="1">
                  <a:txBody>
                    <a:bodyPr/>
                    <a:lstStyle/>
                    <a:p>
                      <a:endParaRPr lang="en-US" dirty="0">
                        <a:solidFill>
                          <a:srgbClr val="002060"/>
                        </a:solidFill>
                      </a:endParaRPr>
                    </a:p>
                  </a:txBody>
                  <a:tcPr/>
                </a:tc>
                <a:tc>
                  <a:txBody>
                    <a:bodyPr/>
                    <a:lstStyle/>
                    <a:p>
                      <a:pPr algn="ctr"/>
                      <a:r>
                        <a:rPr lang="en-US" sz="1000" b="1" dirty="0">
                          <a:solidFill>
                            <a:srgbClr val="002060"/>
                          </a:solidFill>
                        </a:rPr>
                        <a:t>Reserves</a:t>
                      </a:r>
                    </a:p>
                  </a:txBody>
                  <a:tcPr/>
                </a:tc>
                <a:tc>
                  <a:txBody>
                    <a:bodyPr/>
                    <a:lstStyle/>
                    <a:p>
                      <a:pPr algn="ctr"/>
                      <a:r>
                        <a:rPr lang="en-US" sz="1000" b="1" dirty="0">
                          <a:solidFill>
                            <a:srgbClr val="002060"/>
                          </a:solidFill>
                        </a:rPr>
                        <a:t>333</a:t>
                      </a:r>
                    </a:p>
                  </a:txBody>
                  <a:tcPr/>
                </a:tc>
                <a:tc>
                  <a:txBody>
                    <a:bodyPr/>
                    <a:lstStyle/>
                    <a:p>
                      <a:pPr algn="ctr"/>
                      <a:r>
                        <a:rPr lang="en-US" sz="1000" b="1" dirty="0">
                          <a:solidFill>
                            <a:srgbClr val="002060"/>
                          </a:solidFill>
                        </a:rPr>
                        <a:t>334a</a:t>
                      </a:r>
                    </a:p>
                  </a:txBody>
                  <a:tcPr/>
                </a:tc>
                <a:tc>
                  <a:txBody>
                    <a:bodyPr/>
                    <a:lstStyle/>
                    <a:p>
                      <a:pPr algn="ctr"/>
                      <a:r>
                        <a:rPr lang="en-US" sz="1000" b="1" dirty="0">
                          <a:solidFill>
                            <a:srgbClr val="002060"/>
                          </a:solidFill>
                        </a:rPr>
                        <a:t>Total</a:t>
                      </a:r>
                    </a:p>
                  </a:txBody>
                  <a:tcPr/>
                </a:tc>
                <a:tc vMerge="1">
                  <a:txBody>
                    <a:bodyPr/>
                    <a:lstStyle/>
                    <a:p>
                      <a:endParaRPr lang="en-US" sz="1400" dirty="0">
                        <a:solidFill>
                          <a:srgbClr val="002060"/>
                        </a:solidFill>
                      </a:endParaRPr>
                    </a:p>
                  </a:txBody>
                  <a:tcPr/>
                </a:tc>
                <a:extLst>
                  <a:ext uri="{0D108BD9-81ED-4DB2-BD59-A6C34878D82A}">
                    <a16:rowId xmlns:a16="http://schemas.microsoft.com/office/drawing/2014/main" val="1016327870"/>
                  </a:ext>
                </a:extLst>
              </a:tr>
              <a:tr h="273285">
                <a:tc>
                  <a:txBody>
                    <a:bodyPr/>
                    <a:lstStyle/>
                    <a:p>
                      <a:r>
                        <a:rPr lang="en-US" sz="1000" dirty="0">
                          <a:solidFill>
                            <a:srgbClr val="002060"/>
                          </a:solidFill>
                        </a:rPr>
                        <a:t>1</a:t>
                      </a:r>
                    </a:p>
                  </a:txBody>
                  <a:tcPr/>
                </a:tc>
                <a:tc>
                  <a:txBody>
                    <a:bodyPr/>
                    <a:lstStyle/>
                    <a:p>
                      <a:r>
                        <a:rPr lang="en-US" sz="1000" dirty="0">
                          <a:solidFill>
                            <a:srgbClr val="002060"/>
                          </a:solidFill>
                        </a:rPr>
                        <a:t>Thanh Hoa</a:t>
                      </a:r>
                    </a:p>
                  </a:txBody>
                  <a:tcPr/>
                </a:tc>
                <a:tc>
                  <a:txBody>
                    <a:bodyPr/>
                    <a:lstStyle/>
                    <a:p>
                      <a:pPr algn="ctr"/>
                      <a:r>
                        <a:rPr lang="en-US" sz="1000" dirty="0">
                          <a:solidFill>
                            <a:srgbClr val="002060"/>
                          </a:solidFill>
                        </a:rPr>
                        <a:t>0</a:t>
                      </a:r>
                    </a:p>
                  </a:txBody>
                  <a:tcPr/>
                </a:tc>
                <a:tc>
                  <a:txBody>
                    <a:bodyPr/>
                    <a:lstStyle/>
                    <a:p>
                      <a:pPr algn="ctr"/>
                      <a:r>
                        <a:rPr lang="en-US" sz="1000" dirty="0">
                          <a:solidFill>
                            <a:srgbClr val="002060"/>
                          </a:solidFill>
                        </a:rPr>
                        <a:t>406</a:t>
                      </a:r>
                    </a:p>
                  </a:txBody>
                  <a:tcPr/>
                </a:tc>
                <a:tc>
                  <a:txBody>
                    <a:bodyPr/>
                    <a:lstStyle/>
                    <a:p>
                      <a:pPr algn="ctr"/>
                      <a:r>
                        <a:rPr lang="en-US" sz="1000" dirty="0">
                          <a:solidFill>
                            <a:srgbClr val="002060"/>
                          </a:solidFill>
                        </a:rPr>
                        <a:t>928</a:t>
                      </a:r>
                    </a:p>
                  </a:txBody>
                  <a:tcPr/>
                </a:tc>
                <a:tc>
                  <a:txBody>
                    <a:bodyPr/>
                    <a:lstStyle/>
                    <a:p>
                      <a:pPr algn="ctr"/>
                      <a:r>
                        <a:rPr lang="en-US" sz="1000" dirty="0">
                          <a:solidFill>
                            <a:srgbClr val="002060"/>
                          </a:solidFill>
                        </a:rPr>
                        <a:t>1334</a:t>
                      </a:r>
                    </a:p>
                  </a:txBody>
                  <a:tcPr/>
                </a:tc>
                <a:tc>
                  <a:txBody>
                    <a:bodyPr/>
                    <a:lstStyle/>
                    <a:p>
                      <a:pPr algn="ctr"/>
                      <a:r>
                        <a:rPr lang="en-US" sz="1000" dirty="0">
                          <a:solidFill>
                            <a:srgbClr val="002060"/>
                          </a:solidFill>
                        </a:rPr>
                        <a:t>92</a:t>
                      </a:r>
                    </a:p>
                  </a:txBody>
                  <a:tcPr/>
                </a:tc>
                <a:extLst>
                  <a:ext uri="{0D108BD9-81ED-4DB2-BD59-A6C34878D82A}">
                    <a16:rowId xmlns:a16="http://schemas.microsoft.com/office/drawing/2014/main" val="3752527767"/>
                  </a:ext>
                </a:extLst>
              </a:tr>
              <a:tr h="273285">
                <a:tc>
                  <a:txBody>
                    <a:bodyPr/>
                    <a:lstStyle/>
                    <a:p>
                      <a:r>
                        <a:rPr lang="en-US" sz="1000" dirty="0">
                          <a:solidFill>
                            <a:srgbClr val="002060"/>
                          </a:solidFill>
                        </a:rPr>
                        <a:t>2</a:t>
                      </a:r>
                    </a:p>
                  </a:txBody>
                  <a:tcPr/>
                </a:tc>
                <a:tc>
                  <a:txBody>
                    <a:bodyPr/>
                    <a:lstStyle/>
                    <a:p>
                      <a:r>
                        <a:rPr lang="en-US" sz="1000" dirty="0">
                          <a:solidFill>
                            <a:srgbClr val="002060"/>
                          </a:solidFill>
                        </a:rPr>
                        <a:t>Ha Tinh</a:t>
                      </a:r>
                    </a:p>
                  </a:txBody>
                  <a:tcPr/>
                </a:tc>
                <a:tc>
                  <a:txBody>
                    <a:bodyPr/>
                    <a:lstStyle/>
                    <a:p>
                      <a:pPr algn="ctr"/>
                      <a:r>
                        <a:rPr lang="en-US" sz="1000" dirty="0">
                          <a:solidFill>
                            <a:srgbClr val="002060"/>
                          </a:solidFill>
                        </a:rPr>
                        <a:t>4,298</a:t>
                      </a:r>
                    </a:p>
                  </a:txBody>
                  <a:tcPr/>
                </a:tc>
                <a:tc>
                  <a:txBody>
                    <a:bodyPr/>
                    <a:lstStyle/>
                    <a:p>
                      <a:pPr algn="ctr"/>
                      <a:r>
                        <a:rPr lang="en-US" sz="1000" dirty="0">
                          <a:solidFill>
                            <a:srgbClr val="002060"/>
                          </a:solidFill>
                        </a:rPr>
                        <a:t>938</a:t>
                      </a:r>
                    </a:p>
                  </a:txBody>
                  <a:tcPr/>
                </a:tc>
                <a:tc>
                  <a:txBody>
                    <a:bodyPr/>
                    <a:lstStyle/>
                    <a:p>
                      <a:pPr algn="ctr"/>
                      <a:r>
                        <a:rPr lang="en-US" sz="1000" dirty="0">
                          <a:solidFill>
                            <a:srgbClr val="002060"/>
                          </a:solidFill>
                        </a:rPr>
                        <a:t>784</a:t>
                      </a:r>
                    </a:p>
                  </a:txBody>
                  <a:tcPr/>
                </a:tc>
                <a:tc>
                  <a:txBody>
                    <a:bodyPr/>
                    <a:lstStyle/>
                    <a:p>
                      <a:pPr algn="ctr"/>
                      <a:r>
                        <a:rPr lang="en-US" sz="1000" dirty="0">
                          <a:solidFill>
                            <a:srgbClr val="002060"/>
                          </a:solidFill>
                        </a:rPr>
                        <a:t>6,020</a:t>
                      </a:r>
                    </a:p>
                  </a:txBody>
                  <a:tcPr/>
                </a:tc>
                <a:tc>
                  <a:txBody>
                    <a:bodyPr/>
                    <a:lstStyle/>
                    <a:p>
                      <a:pPr algn="ctr"/>
                      <a:r>
                        <a:rPr lang="en-US" sz="1000" dirty="0">
                          <a:solidFill>
                            <a:srgbClr val="002060"/>
                          </a:solidFill>
                        </a:rPr>
                        <a:t>602</a:t>
                      </a:r>
                    </a:p>
                  </a:txBody>
                  <a:tcPr/>
                </a:tc>
                <a:extLst>
                  <a:ext uri="{0D108BD9-81ED-4DB2-BD59-A6C34878D82A}">
                    <a16:rowId xmlns:a16="http://schemas.microsoft.com/office/drawing/2014/main" val="2667061206"/>
                  </a:ext>
                </a:extLst>
              </a:tr>
              <a:tr h="273285">
                <a:tc>
                  <a:txBody>
                    <a:bodyPr/>
                    <a:lstStyle/>
                    <a:p>
                      <a:r>
                        <a:rPr lang="en-US" sz="1000" dirty="0">
                          <a:solidFill>
                            <a:srgbClr val="002060"/>
                          </a:solidFill>
                        </a:rPr>
                        <a:t>3</a:t>
                      </a:r>
                    </a:p>
                  </a:txBody>
                  <a:tcPr/>
                </a:tc>
                <a:tc>
                  <a:txBody>
                    <a:bodyPr/>
                    <a:lstStyle/>
                    <a:p>
                      <a:r>
                        <a:rPr lang="en-US" sz="1000" dirty="0">
                          <a:solidFill>
                            <a:srgbClr val="002060"/>
                          </a:solidFill>
                        </a:rPr>
                        <a:t>Quang Binh</a:t>
                      </a:r>
                    </a:p>
                  </a:txBody>
                  <a:tcPr/>
                </a:tc>
                <a:tc>
                  <a:txBody>
                    <a:bodyPr/>
                    <a:lstStyle/>
                    <a:p>
                      <a:pPr algn="ctr"/>
                      <a:r>
                        <a:rPr lang="en-US" sz="1000" dirty="0">
                          <a:solidFill>
                            <a:srgbClr val="002060"/>
                          </a:solidFill>
                        </a:rPr>
                        <a:t>0</a:t>
                      </a:r>
                    </a:p>
                  </a:txBody>
                  <a:tcPr/>
                </a:tc>
                <a:tc>
                  <a:txBody>
                    <a:bodyPr/>
                    <a:lstStyle/>
                    <a:p>
                      <a:pPr algn="ctr"/>
                      <a:r>
                        <a:rPr lang="en-US" sz="1000" dirty="0">
                          <a:solidFill>
                            <a:srgbClr val="002060"/>
                          </a:solidFill>
                        </a:rPr>
                        <a:t>275</a:t>
                      </a:r>
                    </a:p>
                  </a:txBody>
                  <a:tcPr/>
                </a:tc>
                <a:tc>
                  <a:txBody>
                    <a:bodyPr/>
                    <a:lstStyle/>
                    <a:p>
                      <a:pPr algn="ctr"/>
                      <a:r>
                        <a:rPr lang="en-US" sz="1000" dirty="0">
                          <a:solidFill>
                            <a:srgbClr val="002060"/>
                          </a:solidFill>
                        </a:rPr>
                        <a:t>328</a:t>
                      </a:r>
                    </a:p>
                  </a:txBody>
                  <a:tcPr/>
                </a:tc>
                <a:tc>
                  <a:txBody>
                    <a:bodyPr/>
                    <a:lstStyle/>
                    <a:p>
                      <a:pPr algn="ctr"/>
                      <a:r>
                        <a:rPr lang="en-US" sz="1000" dirty="0">
                          <a:solidFill>
                            <a:srgbClr val="002060"/>
                          </a:solidFill>
                        </a:rPr>
                        <a:t>603</a:t>
                      </a:r>
                    </a:p>
                  </a:txBody>
                  <a:tcPr/>
                </a:tc>
                <a:tc>
                  <a:txBody>
                    <a:bodyPr/>
                    <a:lstStyle/>
                    <a:p>
                      <a:pPr algn="ctr"/>
                      <a:r>
                        <a:rPr lang="en-US" sz="1000" dirty="0">
                          <a:solidFill>
                            <a:srgbClr val="002060"/>
                          </a:solidFill>
                        </a:rPr>
                        <a:t>60.3</a:t>
                      </a:r>
                    </a:p>
                  </a:txBody>
                  <a:tcPr/>
                </a:tc>
                <a:extLst>
                  <a:ext uri="{0D108BD9-81ED-4DB2-BD59-A6C34878D82A}">
                    <a16:rowId xmlns:a16="http://schemas.microsoft.com/office/drawing/2014/main" val="4183604588"/>
                  </a:ext>
                </a:extLst>
              </a:tr>
              <a:tr h="273285">
                <a:tc>
                  <a:txBody>
                    <a:bodyPr/>
                    <a:lstStyle/>
                    <a:p>
                      <a:r>
                        <a:rPr lang="en-US" sz="1000" dirty="0">
                          <a:solidFill>
                            <a:srgbClr val="002060"/>
                          </a:solidFill>
                        </a:rPr>
                        <a:t>4</a:t>
                      </a:r>
                    </a:p>
                  </a:txBody>
                  <a:tcPr/>
                </a:tc>
                <a:tc>
                  <a:txBody>
                    <a:bodyPr/>
                    <a:lstStyle/>
                    <a:p>
                      <a:r>
                        <a:rPr lang="en-US" sz="1000" dirty="0">
                          <a:solidFill>
                            <a:srgbClr val="002060"/>
                          </a:solidFill>
                        </a:rPr>
                        <a:t>Quang Tri</a:t>
                      </a:r>
                    </a:p>
                  </a:txBody>
                  <a:tcPr/>
                </a:tc>
                <a:tc>
                  <a:txBody>
                    <a:bodyPr/>
                    <a:lstStyle/>
                    <a:p>
                      <a:pPr algn="ctr"/>
                      <a:r>
                        <a:rPr lang="en-US" sz="1000" dirty="0">
                          <a:solidFill>
                            <a:srgbClr val="002060"/>
                          </a:solidFill>
                        </a:rPr>
                        <a:t>600</a:t>
                      </a:r>
                    </a:p>
                  </a:txBody>
                  <a:tcPr/>
                </a:tc>
                <a:tc>
                  <a:txBody>
                    <a:bodyPr/>
                    <a:lstStyle/>
                    <a:p>
                      <a:pPr algn="ctr"/>
                      <a:r>
                        <a:rPr lang="en-US" sz="1000" dirty="0">
                          <a:solidFill>
                            <a:srgbClr val="002060"/>
                          </a:solidFill>
                        </a:rPr>
                        <a:t>473</a:t>
                      </a:r>
                    </a:p>
                  </a:txBody>
                  <a:tcPr/>
                </a:tc>
                <a:tc>
                  <a:txBody>
                    <a:bodyPr/>
                    <a:lstStyle/>
                    <a:p>
                      <a:pPr algn="ctr"/>
                      <a:r>
                        <a:rPr lang="en-US" sz="1000" dirty="0">
                          <a:solidFill>
                            <a:srgbClr val="002060"/>
                          </a:solidFill>
                        </a:rPr>
                        <a:t>397</a:t>
                      </a:r>
                    </a:p>
                  </a:txBody>
                  <a:tcPr/>
                </a:tc>
                <a:tc>
                  <a:txBody>
                    <a:bodyPr/>
                    <a:lstStyle/>
                    <a:p>
                      <a:pPr algn="ctr"/>
                      <a:r>
                        <a:rPr lang="en-US" sz="1000" dirty="0">
                          <a:solidFill>
                            <a:srgbClr val="002060"/>
                          </a:solidFill>
                        </a:rPr>
                        <a:t>1,470</a:t>
                      </a:r>
                    </a:p>
                  </a:txBody>
                  <a:tcPr/>
                </a:tc>
                <a:tc>
                  <a:txBody>
                    <a:bodyPr/>
                    <a:lstStyle/>
                    <a:p>
                      <a:pPr algn="ctr"/>
                      <a:r>
                        <a:rPr lang="en-US" sz="1000" dirty="0">
                          <a:solidFill>
                            <a:srgbClr val="002060"/>
                          </a:solidFill>
                        </a:rPr>
                        <a:t>147</a:t>
                      </a:r>
                    </a:p>
                  </a:txBody>
                  <a:tcPr/>
                </a:tc>
                <a:extLst>
                  <a:ext uri="{0D108BD9-81ED-4DB2-BD59-A6C34878D82A}">
                    <a16:rowId xmlns:a16="http://schemas.microsoft.com/office/drawing/2014/main" val="2355720510"/>
                  </a:ext>
                </a:extLst>
              </a:tr>
              <a:tr h="273285">
                <a:tc>
                  <a:txBody>
                    <a:bodyPr/>
                    <a:lstStyle/>
                    <a:p>
                      <a:r>
                        <a:rPr lang="en-US" sz="1000" dirty="0">
                          <a:solidFill>
                            <a:srgbClr val="002060"/>
                          </a:solidFill>
                        </a:rPr>
                        <a:t>5</a:t>
                      </a:r>
                    </a:p>
                  </a:txBody>
                  <a:tcPr/>
                </a:tc>
                <a:tc>
                  <a:txBody>
                    <a:bodyPr/>
                    <a:lstStyle/>
                    <a:p>
                      <a:r>
                        <a:rPr lang="en-US" sz="1000" dirty="0">
                          <a:solidFill>
                            <a:srgbClr val="002060"/>
                          </a:solidFill>
                        </a:rPr>
                        <a:t>Thua Thien Hue</a:t>
                      </a:r>
                    </a:p>
                  </a:txBody>
                  <a:tcPr/>
                </a:tc>
                <a:tc>
                  <a:txBody>
                    <a:bodyPr/>
                    <a:lstStyle/>
                    <a:p>
                      <a:pPr algn="ctr"/>
                      <a:r>
                        <a:rPr lang="en-US" sz="1000" dirty="0">
                          <a:solidFill>
                            <a:srgbClr val="002060"/>
                          </a:solidFill>
                        </a:rPr>
                        <a:t>568</a:t>
                      </a:r>
                    </a:p>
                  </a:txBody>
                  <a:tcPr/>
                </a:tc>
                <a:tc>
                  <a:txBody>
                    <a:bodyPr/>
                    <a:lstStyle/>
                    <a:p>
                      <a:pPr algn="ctr"/>
                      <a:r>
                        <a:rPr lang="en-US" sz="1000" dirty="0">
                          <a:solidFill>
                            <a:srgbClr val="002060"/>
                          </a:solidFill>
                        </a:rPr>
                        <a:t>3,146</a:t>
                      </a:r>
                    </a:p>
                  </a:txBody>
                  <a:tcPr/>
                </a:tc>
                <a:tc>
                  <a:txBody>
                    <a:bodyPr/>
                    <a:lstStyle/>
                    <a:p>
                      <a:pPr algn="ctr"/>
                      <a:r>
                        <a:rPr lang="en-US" sz="1000" dirty="0">
                          <a:solidFill>
                            <a:srgbClr val="002060"/>
                          </a:solidFill>
                        </a:rPr>
                        <a:t>2,383</a:t>
                      </a:r>
                    </a:p>
                  </a:txBody>
                  <a:tcPr/>
                </a:tc>
                <a:tc>
                  <a:txBody>
                    <a:bodyPr/>
                    <a:lstStyle/>
                    <a:p>
                      <a:pPr algn="ctr"/>
                      <a:r>
                        <a:rPr lang="en-US" sz="1000" dirty="0">
                          <a:solidFill>
                            <a:srgbClr val="002060"/>
                          </a:solidFill>
                        </a:rPr>
                        <a:t>6,097</a:t>
                      </a:r>
                    </a:p>
                  </a:txBody>
                  <a:tcPr/>
                </a:tc>
                <a:tc>
                  <a:txBody>
                    <a:bodyPr/>
                    <a:lstStyle/>
                    <a:p>
                      <a:pPr algn="ctr"/>
                      <a:r>
                        <a:rPr lang="en-US" sz="1000" dirty="0">
                          <a:solidFill>
                            <a:srgbClr val="002060"/>
                          </a:solidFill>
                        </a:rPr>
                        <a:t>713</a:t>
                      </a:r>
                    </a:p>
                  </a:txBody>
                  <a:tcPr/>
                </a:tc>
                <a:extLst>
                  <a:ext uri="{0D108BD9-81ED-4DB2-BD59-A6C34878D82A}">
                    <a16:rowId xmlns:a16="http://schemas.microsoft.com/office/drawing/2014/main" val="488195395"/>
                  </a:ext>
                </a:extLst>
              </a:tr>
              <a:tr h="273285">
                <a:tc>
                  <a:txBody>
                    <a:bodyPr/>
                    <a:lstStyle/>
                    <a:p>
                      <a:r>
                        <a:rPr lang="en-US" sz="1000" dirty="0">
                          <a:solidFill>
                            <a:srgbClr val="002060"/>
                          </a:solidFill>
                        </a:rPr>
                        <a:t>6</a:t>
                      </a:r>
                    </a:p>
                  </a:txBody>
                  <a:tcPr/>
                </a:tc>
                <a:tc>
                  <a:txBody>
                    <a:bodyPr/>
                    <a:lstStyle/>
                    <a:p>
                      <a:r>
                        <a:rPr lang="en-US" sz="1000" dirty="0">
                          <a:solidFill>
                            <a:srgbClr val="002060"/>
                          </a:solidFill>
                        </a:rPr>
                        <a:t>Quang Nam</a:t>
                      </a:r>
                    </a:p>
                  </a:txBody>
                  <a:tcPr/>
                </a:tc>
                <a:tc>
                  <a:txBody>
                    <a:bodyPr/>
                    <a:lstStyle/>
                    <a:p>
                      <a:pPr algn="ctr"/>
                      <a:r>
                        <a:rPr lang="en-US" sz="1000" dirty="0">
                          <a:solidFill>
                            <a:srgbClr val="002060"/>
                          </a:solidFill>
                        </a:rPr>
                        <a:t>510</a:t>
                      </a:r>
                    </a:p>
                  </a:txBody>
                  <a:tcPr/>
                </a:tc>
                <a:tc>
                  <a:txBody>
                    <a:bodyPr/>
                    <a:lstStyle/>
                    <a:p>
                      <a:pPr algn="ctr"/>
                      <a:r>
                        <a:rPr lang="en-US" sz="1000" dirty="0">
                          <a:solidFill>
                            <a:srgbClr val="002060"/>
                          </a:solidFill>
                        </a:rPr>
                        <a:t>432</a:t>
                      </a:r>
                    </a:p>
                  </a:txBody>
                  <a:tcPr/>
                </a:tc>
                <a:tc>
                  <a:txBody>
                    <a:bodyPr/>
                    <a:lstStyle/>
                    <a:p>
                      <a:pPr algn="ctr"/>
                      <a:r>
                        <a:rPr lang="en-US" sz="1000" dirty="0">
                          <a:solidFill>
                            <a:srgbClr val="002060"/>
                          </a:solidFill>
                        </a:rPr>
                        <a:t>2,587</a:t>
                      </a:r>
                    </a:p>
                  </a:txBody>
                  <a:tcPr/>
                </a:tc>
                <a:tc>
                  <a:txBody>
                    <a:bodyPr/>
                    <a:lstStyle/>
                    <a:p>
                      <a:pPr algn="ctr"/>
                      <a:r>
                        <a:rPr lang="en-US" sz="1000" dirty="0">
                          <a:solidFill>
                            <a:srgbClr val="002060"/>
                          </a:solidFill>
                        </a:rPr>
                        <a:t>3,529</a:t>
                      </a:r>
                    </a:p>
                  </a:txBody>
                  <a:tcPr/>
                </a:tc>
                <a:tc>
                  <a:txBody>
                    <a:bodyPr/>
                    <a:lstStyle/>
                    <a:p>
                      <a:pPr algn="ctr"/>
                      <a:r>
                        <a:rPr lang="en-US" sz="1000" dirty="0">
                          <a:solidFill>
                            <a:srgbClr val="002060"/>
                          </a:solidFill>
                        </a:rPr>
                        <a:t>346.3</a:t>
                      </a:r>
                    </a:p>
                  </a:txBody>
                  <a:tcPr/>
                </a:tc>
                <a:extLst>
                  <a:ext uri="{0D108BD9-81ED-4DB2-BD59-A6C34878D82A}">
                    <a16:rowId xmlns:a16="http://schemas.microsoft.com/office/drawing/2014/main" val="4224065312"/>
                  </a:ext>
                </a:extLst>
              </a:tr>
              <a:tr h="273285">
                <a:tc>
                  <a:txBody>
                    <a:bodyPr/>
                    <a:lstStyle/>
                    <a:p>
                      <a:r>
                        <a:rPr lang="en-US" sz="1000" dirty="0">
                          <a:solidFill>
                            <a:srgbClr val="002060"/>
                          </a:solidFill>
                        </a:rPr>
                        <a:t>7</a:t>
                      </a:r>
                    </a:p>
                  </a:txBody>
                  <a:tcPr/>
                </a:tc>
                <a:tc>
                  <a:txBody>
                    <a:bodyPr/>
                    <a:lstStyle/>
                    <a:p>
                      <a:r>
                        <a:rPr lang="en-US" sz="1000" dirty="0">
                          <a:solidFill>
                            <a:srgbClr val="002060"/>
                          </a:solidFill>
                        </a:rPr>
                        <a:t>Quang Ngai</a:t>
                      </a:r>
                    </a:p>
                  </a:txBody>
                  <a:tcPr/>
                </a:tc>
                <a:tc>
                  <a:txBody>
                    <a:bodyPr/>
                    <a:lstStyle/>
                    <a:p>
                      <a:pPr algn="ctr"/>
                      <a:r>
                        <a:rPr lang="en-US" sz="1000" dirty="0">
                          <a:solidFill>
                            <a:srgbClr val="002060"/>
                          </a:solidFill>
                        </a:rPr>
                        <a:t>528</a:t>
                      </a:r>
                    </a:p>
                  </a:txBody>
                  <a:tcPr/>
                </a:tc>
                <a:tc>
                  <a:txBody>
                    <a:bodyPr/>
                    <a:lstStyle/>
                    <a:p>
                      <a:pPr algn="ctr"/>
                      <a:r>
                        <a:rPr lang="en-US" sz="1000" dirty="0">
                          <a:solidFill>
                            <a:srgbClr val="002060"/>
                          </a:solidFill>
                        </a:rPr>
                        <a:t>1,100</a:t>
                      </a:r>
                    </a:p>
                  </a:txBody>
                  <a:tcPr/>
                </a:tc>
                <a:tc>
                  <a:txBody>
                    <a:bodyPr/>
                    <a:lstStyle/>
                    <a:p>
                      <a:pPr algn="ctr"/>
                      <a:r>
                        <a:rPr lang="en-US" sz="1000" dirty="0">
                          <a:solidFill>
                            <a:srgbClr val="002060"/>
                          </a:solidFill>
                        </a:rPr>
                        <a:t>897</a:t>
                      </a:r>
                    </a:p>
                  </a:txBody>
                  <a:tcPr/>
                </a:tc>
                <a:tc>
                  <a:txBody>
                    <a:bodyPr/>
                    <a:lstStyle/>
                    <a:p>
                      <a:pPr algn="ctr"/>
                      <a:r>
                        <a:rPr lang="en-US" sz="1000" dirty="0">
                          <a:solidFill>
                            <a:srgbClr val="002060"/>
                          </a:solidFill>
                        </a:rPr>
                        <a:t>2,525</a:t>
                      </a:r>
                    </a:p>
                  </a:txBody>
                  <a:tcPr/>
                </a:tc>
                <a:tc>
                  <a:txBody>
                    <a:bodyPr/>
                    <a:lstStyle/>
                    <a:p>
                      <a:pPr algn="ctr"/>
                      <a:r>
                        <a:rPr lang="en-US" sz="1000" dirty="0">
                          <a:solidFill>
                            <a:srgbClr val="002060"/>
                          </a:solidFill>
                        </a:rPr>
                        <a:t>252,5</a:t>
                      </a:r>
                    </a:p>
                  </a:txBody>
                  <a:tcPr/>
                </a:tc>
                <a:extLst>
                  <a:ext uri="{0D108BD9-81ED-4DB2-BD59-A6C34878D82A}">
                    <a16:rowId xmlns:a16="http://schemas.microsoft.com/office/drawing/2014/main" val="2405100900"/>
                  </a:ext>
                </a:extLst>
              </a:tr>
              <a:tr h="273285">
                <a:tc>
                  <a:txBody>
                    <a:bodyPr/>
                    <a:lstStyle/>
                    <a:p>
                      <a:r>
                        <a:rPr lang="en-US" sz="1000" dirty="0">
                          <a:solidFill>
                            <a:srgbClr val="002060"/>
                          </a:solidFill>
                        </a:rPr>
                        <a:t>8</a:t>
                      </a:r>
                    </a:p>
                  </a:txBody>
                  <a:tcPr/>
                </a:tc>
                <a:tc>
                  <a:txBody>
                    <a:bodyPr/>
                    <a:lstStyle/>
                    <a:p>
                      <a:r>
                        <a:rPr lang="en-US" sz="1000" dirty="0">
                          <a:solidFill>
                            <a:srgbClr val="002060"/>
                          </a:solidFill>
                        </a:rPr>
                        <a:t>Binh Dinh</a:t>
                      </a:r>
                    </a:p>
                  </a:txBody>
                  <a:tcPr/>
                </a:tc>
                <a:tc>
                  <a:txBody>
                    <a:bodyPr/>
                    <a:lstStyle/>
                    <a:p>
                      <a:pPr algn="ctr"/>
                      <a:r>
                        <a:rPr lang="en-US" sz="1000" dirty="0">
                          <a:solidFill>
                            <a:srgbClr val="002060"/>
                          </a:solidFill>
                        </a:rPr>
                        <a:t>3,937</a:t>
                      </a:r>
                    </a:p>
                  </a:txBody>
                  <a:tcPr/>
                </a:tc>
                <a:tc>
                  <a:txBody>
                    <a:bodyPr/>
                    <a:lstStyle/>
                    <a:p>
                      <a:pPr algn="ctr"/>
                      <a:r>
                        <a:rPr lang="en-US" sz="1000" dirty="0">
                          <a:solidFill>
                            <a:srgbClr val="002060"/>
                          </a:solidFill>
                        </a:rPr>
                        <a:t>4,235</a:t>
                      </a:r>
                    </a:p>
                  </a:txBody>
                  <a:tcPr/>
                </a:tc>
                <a:tc>
                  <a:txBody>
                    <a:bodyPr/>
                    <a:lstStyle/>
                    <a:p>
                      <a:pPr algn="ctr"/>
                      <a:r>
                        <a:rPr lang="en-US" sz="1000" dirty="0">
                          <a:solidFill>
                            <a:srgbClr val="002060"/>
                          </a:solidFill>
                        </a:rPr>
                        <a:t>612</a:t>
                      </a:r>
                    </a:p>
                  </a:txBody>
                  <a:tcPr/>
                </a:tc>
                <a:tc>
                  <a:txBody>
                    <a:bodyPr/>
                    <a:lstStyle/>
                    <a:p>
                      <a:pPr algn="ctr"/>
                      <a:r>
                        <a:rPr lang="en-US" sz="1000" dirty="0">
                          <a:solidFill>
                            <a:srgbClr val="002060"/>
                          </a:solidFill>
                        </a:rPr>
                        <a:t>8,784</a:t>
                      </a:r>
                    </a:p>
                  </a:txBody>
                  <a:tcPr/>
                </a:tc>
                <a:tc>
                  <a:txBody>
                    <a:bodyPr/>
                    <a:lstStyle/>
                    <a:p>
                      <a:pPr algn="ctr"/>
                      <a:r>
                        <a:rPr lang="en-US" sz="1000" dirty="0">
                          <a:solidFill>
                            <a:srgbClr val="002060"/>
                          </a:solidFill>
                        </a:rPr>
                        <a:t>879</a:t>
                      </a:r>
                    </a:p>
                  </a:txBody>
                  <a:tcPr/>
                </a:tc>
                <a:extLst>
                  <a:ext uri="{0D108BD9-81ED-4DB2-BD59-A6C34878D82A}">
                    <a16:rowId xmlns:a16="http://schemas.microsoft.com/office/drawing/2014/main" val="1304438366"/>
                  </a:ext>
                </a:extLst>
              </a:tr>
              <a:tr h="273285">
                <a:tc>
                  <a:txBody>
                    <a:bodyPr/>
                    <a:lstStyle/>
                    <a:p>
                      <a:r>
                        <a:rPr lang="en-US" sz="1000" dirty="0">
                          <a:solidFill>
                            <a:srgbClr val="002060"/>
                          </a:solidFill>
                        </a:rPr>
                        <a:t>9</a:t>
                      </a:r>
                    </a:p>
                  </a:txBody>
                  <a:tcPr/>
                </a:tc>
                <a:tc>
                  <a:txBody>
                    <a:bodyPr/>
                    <a:lstStyle/>
                    <a:p>
                      <a:r>
                        <a:rPr lang="en-US" sz="1000" dirty="0">
                          <a:solidFill>
                            <a:srgbClr val="002060"/>
                          </a:solidFill>
                        </a:rPr>
                        <a:t>Ninh Thuan</a:t>
                      </a:r>
                    </a:p>
                  </a:txBody>
                  <a:tcPr/>
                </a:tc>
                <a:tc>
                  <a:txBody>
                    <a:bodyPr/>
                    <a:lstStyle/>
                    <a:p>
                      <a:pPr algn="ctr"/>
                      <a:r>
                        <a:rPr lang="en-US" sz="1000" dirty="0">
                          <a:solidFill>
                            <a:srgbClr val="002060"/>
                          </a:solidFill>
                        </a:rPr>
                        <a:t>4,070</a:t>
                      </a:r>
                    </a:p>
                  </a:txBody>
                  <a:tcPr/>
                </a:tc>
                <a:tc>
                  <a:txBody>
                    <a:bodyPr/>
                    <a:lstStyle/>
                    <a:p>
                      <a:pPr algn="ctr"/>
                      <a:r>
                        <a:rPr lang="en-US" sz="1000" dirty="0">
                          <a:solidFill>
                            <a:srgbClr val="002060"/>
                          </a:solidFill>
                        </a:rPr>
                        <a:t>4,300</a:t>
                      </a:r>
                    </a:p>
                  </a:txBody>
                  <a:tcPr/>
                </a:tc>
                <a:tc>
                  <a:txBody>
                    <a:bodyPr/>
                    <a:lstStyle/>
                    <a:p>
                      <a:pPr algn="ctr"/>
                      <a:r>
                        <a:rPr lang="en-US" sz="1000" dirty="0">
                          <a:solidFill>
                            <a:srgbClr val="002060"/>
                          </a:solidFill>
                        </a:rPr>
                        <a:t>4,071</a:t>
                      </a:r>
                    </a:p>
                  </a:txBody>
                  <a:tcPr/>
                </a:tc>
                <a:tc>
                  <a:txBody>
                    <a:bodyPr/>
                    <a:lstStyle/>
                    <a:p>
                      <a:pPr algn="ctr"/>
                      <a:r>
                        <a:rPr lang="en-US" sz="1000" dirty="0">
                          <a:solidFill>
                            <a:srgbClr val="002060"/>
                          </a:solidFill>
                        </a:rPr>
                        <a:t>17,226</a:t>
                      </a:r>
                    </a:p>
                  </a:txBody>
                  <a:tcPr/>
                </a:tc>
                <a:tc>
                  <a:txBody>
                    <a:bodyPr/>
                    <a:lstStyle/>
                    <a:p>
                      <a:pPr algn="ctr"/>
                      <a:r>
                        <a:rPr lang="en-US" sz="1000" dirty="0">
                          <a:solidFill>
                            <a:srgbClr val="002060"/>
                          </a:solidFill>
                        </a:rPr>
                        <a:t>1,877</a:t>
                      </a:r>
                    </a:p>
                  </a:txBody>
                  <a:tcPr/>
                </a:tc>
                <a:extLst>
                  <a:ext uri="{0D108BD9-81ED-4DB2-BD59-A6C34878D82A}">
                    <a16:rowId xmlns:a16="http://schemas.microsoft.com/office/drawing/2014/main" val="3488805074"/>
                  </a:ext>
                </a:extLst>
              </a:tr>
              <a:tr h="273285">
                <a:tc>
                  <a:txBody>
                    <a:bodyPr/>
                    <a:lstStyle/>
                    <a:p>
                      <a:r>
                        <a:rPr lang="en-US" sz="1000" dirty="0">
                          <a:solidFill>
                            <a:srgbClr val="002060"/>
                          </a:solidFill>
                        </a:rPr>
                        <a:t>10</a:t>
                      </a:r>
                    </a:p>
                  </a:txBody>
                  <a:tcPr>
                    <a:solidFill>
                      <a:srgbClr val="92D050"/>
                    </a:solidFill>
                  </a:tcPr>
                </a:tc>
                <a:tc>
                  <a:txBody>
                    <a:bodyPr/>
                    <a:lstStyle/>
                    <a:p>
                      <a:r>
                        <a:rPr lang="en-US" sz="1000" dirty="0">
                          <a:solidFill>
                            <a:srgbClr val="002060"/>
                          </a:solidFill>
                        </a:rPr>
                        <a:t>Binh Thuan</a:t>
                      </a:r>
                    </a:p>
                  </a:txBody>
                  <a:tcPr>
                    <a:solidFill>
                      <a:srgbClr val="92D050"/>
                    </a:solidFill>
                  </a:tcPr>
                </a:tc>
                <a:tc>
                  <a:txBody>
                    <a:bodyPr/>
                    <a:lstStyle/>
                    <a:p>
                      <a:pPr algn="ctr"/>
                      <a:r>
                        <a:rPr lang="en-US" sz="1000" dirty="0">
                          <a:solidFill>
                            <a:srgbClr val="002060"/>
                          </a:solidFill>
                        </a:rPr>
                        <a:t>5,913</a:t>
                      </a:r>
                    </a:p>
                  </a:txBody>
                  <a:tcPr>
                    <a:solidFill>
                      <a:srgbClr val="92D050"/>
                    </a:solidFill>
                  </a:tcPr>
                </a:tc>
                <a:tc>
                  <a:txBody>
                    <a:bodyPr/>
                    <a:lstStyle/>
                    <a:p>
                      <a:pPr algn="ctr"/>
                      <a:r>
                        <a:rPr lang="en-US" sz="1000" dirty="0">
                          <a:solidFill>
                            <a:srgbClr val="002060"/>
                          </a:solidFill>
                        </a:rPr>
                        <a:t>361,204</a:t>
                      </a:r>
                    </a:p>
                  </a:txBody>
                  <a:tcPr>
                    <a:solidFill>
                      <a:srgbClr val="92D050"/>
                    </a:solidFill>
                  </a:tcPr>
                </a:tc>
                <a:tc>
                  <a:txBody>
                    <a:bodyPr/>
                    <a:lstStyle/>
                    <a:p>
                      <a:pPr algn="ctr"/>
                      <a:r>
                        <a:rPr lang="en-US" sz="1000" dirty="0">
                          <a:solidFill>
                            <a:srgbClr val="002060"/>
                          </a:solidFill>
                        </a:rPr>
                        <a:t>231,892</a:t>
                      </a:r>
                    </a:p>
                  </a:txBody>
                  <a:tcPr>
                    <a:solidFill>
                      <a:srgbClr val="92D050"/>
                    </a:solidFill>
                  </a:tcPr>
                </a:tc>
                <a:tc>
                  <a:txBody>
                    <a:bodyPr/>
                    <a:lstStyle/>
                    <a:p>
                      <a:pPr algn="ctr"/>
                      <a:r>
                        <a:rPr lang="en-US" sz="1000" dirty="0">
                          <a:solidFill>
                            <a:srgbClr val="002060"/>
                          </a:solidFill>
                        </a:rPr>
                        <a:t>599,009</a:t>
                      </a:r>
                    </a:p>
                  </a:txBody>
                  <a:tcPr>
                    <a:solidFill>
                      <a:srgbClr val="92D050"/>
                    </a:solidFill>
                  </a:tcPr>
                </a:tc>
                <a:tc>
                  <a:txBody>
                    <a:bodyPr/>
                    <a:lstStyle/>
                    <a:p>
                      <a:pPr algn="ctr"/>
                      <a:r>
                        <a:rPr lang="en-US" sz="1000" dirty="0">
                          <a:solidFill>
                            <a:srgbClr val="002060"/>
                          </a:solidFill>
                        </a:rPr>
                        <a:t>72,806</a:t>
                      </a:r>
                    </a:p>
                  </a:txBody>
                  <a:tcPr>
                    <a:solidFill>
                      <a:srgbClr val="92D050"/>
                    </a:solidFill>
                  </a:tcPr>
                </a:tc>
                <a:extLst>
                  <a:ext uri="{0D108BD9-81ED-4DB2-BD59-A6C34878D82A}">
                    <a16:rowId xmlns:a16="http://schemas.microsoft.com/office/drawing/2014/main" val="3630394937"/>
                  </a:ext>
                </a:extLst>
              </a:tr>
              <a:tr h="273285">
                <a:tc>
                  <a:txBody>
                    <a:bodyPr/>
                    <a:lstStyle/>
                    <a:p>
                      <a:endParaRPr lang="en-US" sz="1000" dirty="0">
                        <a:solidFill>
                          <a:srgbClr val="002060"/>
                        </a:solidFill>
                      </a:endParaRPr>
                    </a:p>
                  </a:txBody>
                  <a:tcPr/>
                </a:tc>
                <a:tc>
                  <a:txBody>
                    <a:bodyPr/>
                    <a:lstStyle/>
                    <a:p>
                      <a:r>
                        <a:rPr lang="en-US" sz="1000" b="1" dirty="0">
                          <a:solidFill>
                            <a:srgbClr val="002060"/>
                          </a:solidFill>
                        </a:rPr>
                        <a:t>Total</a:t>
                      </a:r>
                    </a:p>
                  </a:txBody>
                  <a:tcPr/>
                </a:tc>
                <a:tc>
                  <a:txBody>
                    <a:bodyPr/>
                    <a:lstStyle/>
                    <a:p>
                      <a:pPr algn="ctr"/>
                      <a:r>
                        <a:rPr lang="en-US" sz="1000" b="1" dirty="0">
                          <a:solidFill>
                            <a:srgbClr val="002060"/>
                          </a:solidFill>
                        </a:rPr>
                        <a:t>20,424</a:t>
                      </a:r>
                    </a:p>
                  </a:txBody>
                  <a:tcPr/>
                </a:tc>
                <a:tc>
                  <a:txBody>
                    <a:bodyPr/>
                    <a:lstStyle/>
                    <a:p>
                      <a:pPr algn="ctr"/>
                      <a:r>
                        <a:rPr lang="en-US" sz="1000" b="1" dirty="0">
                          <a:solidFill>
                            <a:srgbClr val="002060"/>
                          </a:solidFill>
                        </a:rPr>
                        <a:t>376,509</a:t>
                      </a:r>
                    </a:p>
                  </a:txBody>
                  <a:tcPr/>
                </a:tc>
                <a:tc>
                  <a:txBody>
                    <a:bodyPr/>
                    <a:lstStyle/>
                    <a:p>
                      <a:pPr algn="ctr"/>
                      <a:r>
                        <a:rPr lang="en-US" sz="1000" b="1" dirty="0">
                          <a:solidFill>
                            <a:srgbClr val="002060"/>
                          </a:solidFill>
                        </a:rPr>
                        <a:t>244,879</a:t>
                      </a:r>
                    </a:p>
                  </a:txBody>
                  <a:tcPr/>
                </a:tc>
                <a:tc>
                  <a:txBody>
                    <a:bodyPr/>
                    <a:lstStyle/>
                    <a:p>
                      <a:pPr algn="ctr"/>
                      <a:r>
                        <a:rPr lang="en-US" sz="1000" b="1" dirty="0">
                          <a:solidFill>
                            <a:srgbClr val="002060"/>
                          </a:solidFill>
                        </a:rPr>
                        <a:t>646,597</a:t>
                      </a:r>
                    </a:p>
                  </a:txBody>
                  <a:tcPr/>
                </a:tc>
                <a:tc>
                  <a:txBody>
                    <a:bodyPr/>
                    <a:lstStyle/>
                    <a:p>
                      <a:pPr algn="ctr"/>
                      <a:r>
                        <a:rPr lang="en-US" sz="1000" b="1" dirty="0">
                          <a:solidFill>
                            <a:srgbClr val="002060"/>
                          </a:solidFill>
                        </a:rPr>
                        <a:t>77,116</a:t>
                      </a:r>
                    </a:p>
                  </a:txBody>
                  <a:tcPr/>
                </a:tc>
                <a:extLst>
                  <a:ext uri="{0D108BD9-81ED-4DB2-BD59-A6C34878D82A}">
                    <a16:rowId xmlns:a16="http://schemas.microsoft.com/office/drawing/2014/main" val="3496065051"/>
                  </a:ext>
                </a:extLst>
              </a:tr>
            </a:tbl>
          </a:graphicData>
        </a:graphic>
      </p:graphicFrame>
      <p:sp>
        <p:nvSpPr>
          <p:cNvPr id="14" name="Rectangle 13">
            <a:extLst>
              <a:ext uri="{FF2B5EF4-FFF2-40B4-BE49-F238E27FC236}">
                <a16:creationId xmlns:a16="http://schemas.microsoft.com/office/drawing/2014/main" id="{CAF18E76-E137-905B-4CB3-EB2DD2579499}"/>
              </a:ext>
            </a:extLst>
          </p:cNvPr>
          <p:cNvSpPr/>
          <p:nvPr/>
        </p:nvSpPr>
        <p:spPr>
          <a:xfrm>
            <a:off x="3046141" y="2150844"/>
            <a:ext cx="6099718" cy="584775"/>
          </a:xfrm>
          <a:prstGeom prst="rect">
            <a:avLst/>
          </a:prstGeom>
        </p:spPr>
        <p:txBody>
          <a:bodyPr wrap="square">
            <a:spAutoFit/>
          </a:bodyPr>
          <a:lstStyle/>
          <a:p>
            <a:pPr algn="ctr"/>
            <a:r>
              <a:rPr lang="en-US" b="1" cap="all" dirty="0">
                <a:solidFill>
                  <a:srgbClr val="002060"/>
                </a:solidFill>
                <a:latin typeface="+mj-lt"/>
              </a:rPr>
              <a:t>Location of coastal titanium placers in Vietnam </a:t>
            </a:r>
          </a:p>
          <a:p>
            <a:r>
              <a:rPr lang="en-US" sz="1400" b="1" i="1" dirty="0">
                <a:solidFill>
                  <a:srgbClr val="002060"/>
                </a:solidFill>
                <a:latin typeface="+mj-lt"/>
              </a:rPr>
              <a:t>Decision No. 1546/QĐ-</a:t>
            </a:r>
            <a:r>
              <a:rPr lang="en-US" sz="1400" b="1" i="1" dirty="0" err="1">
                <a:solidFill>
                  <a:srgbClr val="002060"/>
                </a:solidFill>
                <a:latin typeface="+mj-lt"/>
              </a:rPr>
              <a:t>TTg</a:t>
            </a:r>
            <a:r>
              <a:rPr lang="en-US" sz="1400" b="1" i="1" dirty="0">
                <a:solidFill>
                  <a:srgbClr val="002060"/>
                </a:solidFill>
                <a:latin typeface="+mj-lt"/>
              </a:rPr>
              <a:t>, 2016 of the Prime Minister</a:t>
            </a:r>
          </a:p>
        </p:txBody>
      </p:sp>
    </p:spTree>
    <p:extLst>
      <p:ext uri="{BB962C8B-B14F-4D97-AF65-F5344CB8AC3E}">
        <p14:creationId xmlns:p14="http://schemas.microsoft.com/office/powerpoint/2010/main" val="31872718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229429-5FA0-F2B6-91D8-36573D2E85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062EEB-F231-3494-E866-78F6E6444847}"/>
              </a:ext>
            </a:extLst>
          </p:cNvPr>
          <p:cNvSpPr>
            <a:spLocks noGrp="1"/>
          </p:cNvSpPr>
          <p:nvPr>
            <p:ph type="title"/>
          </p:nvPr>
        </p:nvSpPr>
        <p:spPr>
          <a:xfrm>
            <a:off x="838200" y="611559"/>
            <a:ext cx="10515600" cy="1325563"/>
          </a:xfrm>
        </p:spPr>
        <p:txBody>
          <a:bodyPr/>
          <a:lstStyle/>
          <a:p>
            <a:r>
              <a:rPr lang="en-US" dirty="0">
                <a:solidFill>
                  <a:srgbClr val="002060"/>
                </a:solidFill>
              </a:rPr>
              <a:t>THE TITANIUM INDUSTRY IN VIETNAM</a:t>
            </a:r>
          </a:p>
        </p:txBody>
      </p:sp>
      <p:sp>
        <p:nvSpPr>
          <p:cNvPr id="3" name="Content Placeholder 2">
            <a:extLst>
              <a:ext uri="{FF2B5EF4-FFF2-40B4-BE49-F238E27FC236}">
                <a16:creationId xmlns:a16="http://schemas.microsoft.com/office/drawing/2014/main" id="{A265EC96-245E-4DF7-AF12-B3B4F4488952}"/>
              </a:ext>
            </a:extLst>
          </p:cNvPr>
          <p:cNvSpPr>
            <a:spLocks noGrp="1"/>
          </p:cNvSpPr>
          <p:nvPr>
            <p:ph idx="1"/>
          </p:nvPr>
        </p:nvSpPr>
        <p:spPr/>
        <p:txBody>
          <a:bodyPr/>
          <a:lstStyle/>
          <a:p>
            <a:r>
              <a:rPr lang="en-US" dirty="0">
                <a:solidFill>
                  <a:srgbClr val="002060"/>
                </a:solidFill>
              </a:rPr>
              <a:t>Excavation and processing</a:t>
            </a:r>
          </a:p>
        </p:txBody>
      </p:sp>
      <p:pic>
        <p:nvPicPr>
          <p:cNvPr id="4" name="Picture 3">
            <a:extLst>
              <a:ext uri="{FF2B5EF4-FFF2-40B4-BE49-F238E27FC236}">
                <a16:creationId xmlns:a16="http://schemas.microsoft.com/office/drawing/2014/main" id="{E2FF27F0-5F6D-6156-1B90-A2F95528102B}"/>
              </a:ext>
            </a:extLst>
          </p:cNvPr>
          <p:cNvPicPr>
            <a:picLocks noChangeAspect="1"/>
          </p:cNvPicPr>
          <p:nvPr/>
        </p:nvPicPr>
        <p:blipFill>
          <a:blip r:embed="rId3"/>
          <a:stretch>
            <a:fillRect/>
          </a:stretch>
        </p:blipFill>
        <p:spPr>
          <a:xfrm>
            <a:off x="7565559" y="120212"/>
            <a:ext cx="3093052" cy="816566"/>
          </a:xfrm>
          <a:prstGeom prst="rect">
            <a:avLst/>
          </a:prstGeom>
        </p:spPr>
      </p:pic>
      <p:pic>
        <p:nvPicPr>
          <p:cNvPr id="5" name="Picture 4">
            <a:extLst>
              <a:ext uri="{FF2B5EF4-FFF2-40B4-BE49-F238E27FC236}">
                <a16:creationId xmlns:a16="http://schemas.microsoft.com/office/drawing/2014/main" id="{AFE59641-A983-6E8B-01CC-E73F324B1074}"/>
              </a:ext>
            </a:extLst>
          </p:cNvPr>
          <p:cNvPicPr>
            <a:picLocks noChangeAspect="1"/>
          </p:cNvPicPr>
          <p:nvPr/>
        </p:nvPicPr>
        <p:blipFill>
          <a:blip r:embed="rId4"/>
          <a:stretch>
            <a:fillRect/>
          </a:stretch>
        </p:blipFill>
        <p:spPr>
          <a:xfrm>
            <a:off x="10891070" y="120212"/>
            <a:ext cx="1030288" cy="1030288"/>
          </a:xfrm>
          <a:prstGeom prst="rect">
            <a:avLst/>
          </a:prstGeom>
        </p:spPr>
      </p:pic>
      <p:sp>
        <p:nvSpPr>
          <p:cNvPr id="6" name="Footer Placeholder 5">
            <a:extLst>
              <a:ext uri="{FF2B5EF4-FFF2-40B4-BE49-F238E27FC236}">
                <a16:creationId xmlns:a16="http://schemas.microsoft.com/office/drawing/2014/main" id="{8294FFD3-B26E-8C7B-C7C6-9871C88FE15A}"/>
              </a:ext>
            </a:extLst>
          </p:cNvPr>
          <p:cNvSpPr>
            <a:spLocks noGrp="1"/>
          </p:cNvSpPr>
          <p:nvPr>
            <p:ph type="ftr" sz="quarter" idx="11"/>
          </p:nvPr>
        </p:nvSpPr>
        <p:spPr/>
        <p:txBody>
          <a:bodyPr/>
          <a:lstStyle/>
          <a:p>
            <a:r>
              <a:rPr lang="en-US"/>
              <a:t>nguyenthihoainga@humg.edu.vn</a:t>
            </a:r>
          </a:p>
        </p:txBody>
      </p:sp>
      <p:sp>
        <p:nvSpPr>
          <p:cNvPr id="7" name="Slide Number Placeholder 6">
            <a:extLst>
              <a:ext uri="{FF2B5EF4-FFF2-40B4-BE49-F238E27FC236}">
                <a16:creationId xmlns:a16="http://schemas.microsoft.com/office/drawing/2014/main" id="{63221FE8-50DC-8FFA-A216-B2B77B31F9FD}"/>
              </a:ext>
            </a:extLst>
          </p:cNvPr>
          <p:cNvSpPr>
            <a:spLocks noGrp="1"/>
          </p:cNvSpPr>
          <p:nvPr>
            <p:ph type="sldNum" sz="quarter" idx="12"/>
          </p:nvPr>
        </p:nvSpPr>
        <p:spPr/>
        <p:txBody>
          <a:bodyPr/>
          <a:lstStyle/>
          <a:p>
            <a:fld id="{B2BCDF6F-A6CC-4ABF-8BD7-5DFE513BC35F}" type="slidenum">
              <a:rPr lang="en-US" smtClean="0"/>
              <a:t>5</a:t>
            </a:fld>
            <a:endParaRPr lang="en-US"/>
          </a:p>
        </p:txBody>
      </p:sp>
      <p:pic>
        <p:nvPicPr>
          <p:cNvPr id="8" name="Picture 8">
            <a:extLst>
              <a:ext uri="{FF2B5EF4-FFF2-40B4-BE49-F238E27FC236}">
                <a16:creationId xmlns:a16="http://schemas.microsoft.com/office/drawing/2014/main" id="{41707CAA-8BB6-3BE2-40AE-0147DE73802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99520" y="2116509"/>
            <a:ext cx="2532078" cy="1651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8">
            <a:extLst>
              <a:ext uri="{FF2B5EF4-FFF2-40B4-BE49-F238E27FC236}">
                <a16:creationId xmlns:a16="http://schemas.microsoft.com/office/drawing/2014/main" id="{BBD85425-1456-C06B-4F10-5099980A7830}"/>
              </a:ext>
            </a:extLst>
          </p:cNvPr>
          <p:cNvSpPr/>
          <p:nvPr/>
        </p:nvSpPr>
        <p:spPr>
          <a:xfrm>
            <a:off x="8896469" y="2352829"/>
            <a:ext cx="2330773" cy="1077218"/>
          </a:xfrm>
          <a:prstGeom prst="rect">
            <a:avLst/>
          </a:prstGeom>
        </p:spPr>
        <p:txBody>
          <a:bodyPr wrap="square">
            <a:spAutoFit/>
          </a:bodyPr>
          <a:lstStyle/>
          <a:p>
            <a:r>
              <a:rPr lang="en-US" sz="1600" dirty="0">
                <a:solidFill>
                  <a:srgbClr val="002060"/>
                </a:solidFill>
                <a:latin typeface="+mj-lt"/>
              </a:rPr>
              <a:t>Excavation of red sand by pumps and primary processing by spiral classifiers on floating rafts</a:t>
            </a:r>
          </a:p>
        </p:txBody>
      </p:sp>
      <p:pic>
        <p:nvPicPr>
          <p:cNvPr id="10" name="Picture 9">
            <a:extLst>
              <a:ext uri="{FF2B5EF4-FFF2-40B4-BE49-F238E27FC236}">
                <a16:creationId xmlns:a16="http://schemas.microsoft.com/office/drawing/2014/main" id="{36D43446-7DD0-89E0-3090-A3CBB37842F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99520" y="4040027"/>
            <a:ext cx="2578032" cy="1676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Rectangle 10">
            <a:extLst>
              <a:ext uri="{FF2B5EF4-FFF2-40B4-BE49-F238E27FC236}">
                <a16:creationId xmlns:a16="http://schemas.microsoft.com/office/drawing/2014/main" id="{7495875F-F87C-8913-F119-407A6B06B871}"/>
              </a:ext>
            </a:extLst>
          </p:cNvPr>
          <p:cNvSpPr/>
          <p:nvPr/>
        </p:nvSpPr>
        <p:spPr>
          <a:xfrm>
            <a:off x="8896469" y="4257004"/>
            <a:ext cx="2052477" cy="1077218"/>
          </a:xfrm>
          <a:prstGeom prst="rect">
            <a:avLst/>
          </a:prstGeom>
        </p:spPr>
        <p:txBody>
          <a:bodyPr wrap="square">
            <a:spAutoFit/>
          </a:bodyPr>
          <a:lstStyle/>
          <a:p>
            <a:r>
              <a:rPr lang="en-US" sz="1600" dirty="0">
                <a:solidFill>
                  <a:srgbClr val="002060"/>
                </a:solidFill>
                <a:latin typeface="+mj-lt"/>
              </a:rPr>
              <a:t>Excavation of red sand by shovel and hydraulic transportation</a:t>
            </a:r>
          </a:p>
        </p:txBody>
      </p:sp>
      <p:sp>
        <p:nvSpPr>
          <p:cNvPr id="12" name="Rectangle 11">
            <a:extLst>
              <a:ext uri="{FF2B5EF4-FFF2-40B4-BE49-F238E27FC236}">
                <a16:creationId xmlns:a16="http://schemas.microsoft.com/office/drawing/2014/main" id="{50CD76D9-DC72-D13C-AAB7-6DD7E30E1875}"/>
              </a:ext>
            </a:extLst>
          </p:cNvPr>
          <p:cNvSpPr/>
          <p:nvPr/>
        </p:nvSpPr>
        <p:spPr>
          <a:xfrm>
            <a:off x="6299520" y="5870968"/>
            <a:ext cx="5721495" cy="523220"/>
          </a:xfrm>
          <a:prstGeom prst="rect">
            <a:avLst/>
          </a:prstGeom>
        </p:spPr>
        <p:txBody>
          <a:bodyPr wrap="square">
            <a:spAutoFit/>
          </a:bodyPr>
          <a:lstStyle/>
          <a:p>
            <a:r>
              <a:rPr lang="en-US" sz="1400" b="1" i="1" dirty="0">
                <a:solidFill>
                  <a:srgbClr val="002060"/>
                </a:solidFill>
                <a:latin typeface="+mj-lt"/>
              </a:rPr>
              <a:t>Titanium excavation in Binh Thuan province, southern central of Vietnam, 2016</a:t>
            </a:r>
          </a:p>
        </p:txBody>
      </p:sp>
      <p:pic>
        <p:nvPicPr>
          <p:cNvPr id="72" name="Picture 71">
            <a:extLst>
              <a:ext uri="{FF2B5EF4-FFF2-40B4-BE49-F238E27FC236}">
                <a16:creationId xmlns:a16="http://schemas.microsoft.com/office/drawing/2014/main" id="{FD96FC7E-3BB1-55EF-C844-B9E21A25E3D5}"/>
              </a:ext>
            </a:extLst>
          </p:cNvPr>
          <p:cNvPicPr>
            <a:picLocks noChangeAspect="1"/>
          </p:cNvPicPr>
          <p:nvPr/>
        </p:nvPicPr>
        <p:blipFill>
          <a:blip r:embed="rId7"/>
          <a:stretch>
            <a:fillRect/>
          </a:stretch>
        </p:blipFill>
        <p:spPr>
          <a:xfrm>
            <a:off x="652085" y="2374937"/>
            <a:ext cx="5240396" cy="3429268"/>
          </a:xfrm>
          <a:prstGeom prst="rect">
            <a:avLst/>
          </a:prstGeom>
        </p:spPr>
      </p:pic>
      <p:sp>
        <p:nvSpPr>
          <p:cNvPr id="73" name="Rectangle 72">
            <a:extLst>
              <a:ext uri="{FF2B5EF4-FFF2-40B4-BE49-F238E27FC236}">
                <a16:creationId xmlns:a16="http://schemas.microsoft.com/office/drawing/2014/main" id="{047A9478-9E2D-AC5D-D99C-4A6D358AAD77}"/>
              </a:ext>
            </a:extLst>
          </p:cNvPr>
          <p:cNvSpPr/>
          <p:nvPr/>
        </p:nvSpPr>
        <p:spPr>
          <a:xfrm>
            <a:off x="321526" y="5896296"/>
            <a:ext cx="6099718" cy="523220"/>
          </a:xfrm>
          <a:prstGeom prst="rect">
            <a:avLst/>
          </a:prstGeom>
        </p:spPr>
        <p:txBody>
          <a:bodyPr wrap="square">
            <a:spAutoFit/>
          </a:bodyPr>
          <a:lstStyle/>
          <a:p>
            <a:r>
              <a:rPr lang="en-US" sz="1400" b="1" i="1" dirty="0">
                <a:solidFill>
                  <a:srgbClr val="002060"/>
                </a:solidFill>
                <a:latin typeface="+mj-lt"/>
              </a:rPr>
              <a:t>Selected mining method of titanium-zirconium placers in red sand, Binh Thuan, pilot production under the project 01.08.DMCNKK (2018 – 2020)</a:t>
            </a:r>
          </a:p>
        </p:txBody>
      </p:sp>
    </p:spTree>
    <p:extLst>
      <p:ext uri="{BB962C8B-B14F-4D97-AF65-F5344CB8AC3E}">
        <p14:creationId xmlns:p14="http://schemas.microsoft.com/office/powerpoint/2010/main" val="20803710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B63024-E8BB-E799-CD42-B3F032B58C54}"/>
            </a:ext>
          </a:extLst>
        </p:cNvPr>
        <p:cNvGrpSpPr/>
        <p:nvPr/>
      </p:nvGrpSpPr>
      <p:grpSpPr>
        <a:xfrm>
          <a:off x="0" y="0"/>
          <a:ext cx="0" cy="0"/>
          <a:chOff x="0" y="0"/>
          <a:chExt cx="0" cy="0"/>
        </a:xfrm>
      </p:grpSpPr>
      <p:pic>
        <p:nvPicPr>
          <p:cNvPr id="15" name="Picture 2">
            <a:extLst>
              <a:ext uri="{FF2B5EF4-FFF2-40B4-BE49-F238E27FC236}">
                <a16:creationId xmlns:a16="http://schemas.microsoft.com/office/drawing/2014/main" id="{36609E21-3F5D-4FB4-7182-6F70AFCF34F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2950"/>
          <a:stretch/>
        </p:blipFill>
        <p:spPr bwMode="auto">
          <a:xfrm>
            <a:off x="7208057" y="1428125"/>
            <a:ext cx="4713301" cy="45274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a:extLst>
              <a:ext uri="{FF2B5EF4-FFF2-40B4-BE49-F238E27FC236}">
                <a16:creationId xmlns:a16="http://schemas.microsoft.com/office/drawing/2014/main" id="{5E01BD24-889C-451A-8515-08E964219E77}"/>
              </a:ext>
            </a:extLst>
          </p:cNvPr>
          <p:cNvSpPr>
            <a:spLocks noGrp="1"/>
          </p:cNvSpPr>
          <p:nvPr>
            <p:ph type="title"/>
          </p:nvPr>
        </p:nvSpPr>
        <p:spPr>
          <a:xfrm>
            <a:off x="838200" y="611559"/>
            <a:ext cx="10515600" cy="1325563"/>
          </a:xfrm>
        </p:spPr>
        <p:txBody>
          <a:bodyPr/>
          <a:lstStyle/>
          <a:p>
            <a:r>
              <a:rPr lang="en-US" dirty="0">
                <a:solidFill>
                  <a:srgbClr val="002060"/>
                </a:solidFill>
              </a:rPr>
              <a:t>THE TITANIUM INDUSTRY IN VIETNAM</a:t>
            </a:r>
          </a:p>
        </p:txBody>
      </p:sp>
      <p:sp>
        <p:nvSpPr>
          <p:cNvPr id="3" name="Content Placeholder 2">
            <a:extLst>
              <a:ext uri="{FF2B5EF4-FFF2-40B4-BE49-F238E27FC236}">
                <a16:creationId xmlns:a16="http://schemas.microsoft.com/office/drawing/2014/main" id="{B518B983-D3A3-FBC1-09F3-3B527C9F62C8}"/>
              </a:ext>
            </a:extLst>
          </p:cNvPr>
          <p:cNvSpPr>
            <a:spLocks noGrp="1"/>
          </p:cNvSpPr>
          <p:nvPr>
            <p:ph idx="1"/>
          </p:nvPr>
        </p:nvSpPr>
        <p:spPr/>
        <p:txBody>
          <a:bodyPr/>
          <a:lstStyle/>
          <a:p>
            <a:r>
              <a:rPr lang="en-US" dirty="0">
                <a:solidFill>
                  <a:srgbClr val="002060"/>
                </a:solidFill>
              </a:rPr>
              <a:t>Excavation and processing</a:t>
            </a:r>
          </a:p>
        </p:txBody>
      </p:sp>
      <p:pic>
        <p:nvPicPr>
          <p:cNvPr id="4" name="Picture 3">
            <a:extLst>
              <a:ext uri="{FF2B5EF4-FFF2-40B4-BE49-F238E27FC236}">
                <a16:creationId xmlns:a16="http://schemas.microsoft.com/office/drawing/2014/main" id="{4C8BC538-D963-8C56-614B-47B4669604E4}"/>
              </a:ext>
            </a:extLst>
          </p:cNvPr>
          <p:cNvPicPr>
            <a:picLocks noChangeAspect="1"/>
          </p:cNvPicPr>
          <p:nvPr/>
        </p:nvPicPr>
        <p:blipFill>
          <a:blip r:embed="rId3"/>
          <a:stretch>
            <a:fillRect/>
          </a:stretch>
        </p:blipFill>
        <p:spPr>
          <a:xfrm>
            <a:off x="7565559" y="120212"/>
            <a:ext cx="3093052" cy="816566"/>
          </a:xfrm>
          <a:prstGeom prst="rect">
            <a:avLst/>
          </a:prstGeom>
        </p:spPr>
      </p:pic>
      <p:pic>
        <p:nvPicPr>
          <p:cNvPr id="5" name="Picture 4">
            <a:extLst>
              <a:ext uri="{FF2B5EF4-FFF2-40B4-BE49-F238E27FC236}">
                <a16:creationId xmlns:a16="http://schemas.microsoft.com/office/drawing/2014/main" id="{230C2FCE-9243-0E28-4231-429055717C7C}"/>
              </a:ext>
            </a:extLst>
          </p:cNvPr>
          <p:cNvPicPr>
            <a:picLocks noChangeAspect="1"/>
          </p:cNvPicPr>
          <p:nvPr/>
        </p:nvPicPr>
        <p:blipFill>
          <a:blip r:embed="rId4"/>
          <a:stretch>
            <a:fillRect/>
          </a:stretch>
        </p:blipFill>
        <p:spPr>
          <a:xfrm>
            <a:off x="10891070" y="120212"/>
            <a:ext cx="1030288" cy="1030288"/>
          </a:xfrm>
          <a:prstGeom prst="rect">
            <a:avLst/>
          </a:prstGeom>
        </p:spPr>
      </p:pic>
      <p:sp>
        <p:nvSpPr>
          <p:cNvPr id="6" name="Footer Placeholder 5">
            <a:extLst>
              <a:ext uri="{FF2B5EF4-FFF2-40B4-BE49-F238E27FC236}">
                <a16:creationId xmlns:a16="http://schemas.microsoft.com/office/drawing/2014/main" id="{7CC57683-4F58-6E6C-984B-8A4916F219F3}"/>
              </a:ext>
            </a:extLst>
          </p:cNvPr>
          <p:cNvSpPr>
            <a:spLocks noGrp="1"/>
          </p:cNvSpPr>
          <p:nvPr>
            <p:ph type="ftr" sz="quarter" idx="11"/>
          </p:nvPr>
        </p:nvSpPr>
        <p:spPr/>
        <p:txBody>
          <a:bodyPr/>
          <a:lstStyle/>
          <a:p>
            <a:r>
              <a:rPr lang="en-US"/>
              <a:t>nguyenthihoainga@humg.edu.vn</a:t>
            </a:r>
          </a:p>
        </p:txBody>
      </p:sp>
      <p:sp>
        <p:nvSpPr>
          <p:cNvPr id="7" name="Slide Number Placeholder 6">
            <a:extLst>
              <a:ext uri="{FF2B5EF4-FFF2-40B4-BE49-F238E27FC236}">
                <a16:creationId xmlns:a16="http://schemas.microsoft.com/office/drawing/2014/main" id="{5CDE0549-C68C-CE08-556B-EA5EF4BAD182}"/>
              </a:ext>
            </a:extLst>
          </p:cNvPr>
          <p:cNvSpPr>
            <a:spLocks noGrp="1"/>
          </p:cNvSpPr>
          <p:nvPr>
            <p:ph type="sldNum" sz="quarter" idx="12"/>
          </p:nvPr>
        </p:nvSpPr>
        <p:spPr/>
        <p:txBody>
          <a:bodyPr/>
          <a:lstStyle/>
          <a:p>
            <a:fld id="{B2BCDF6F-A6CC-4ABF-8BD7-5DFE513BC35F}" type="slidenum">
              <a:rPr lang="en-US" smtClean="0"/>
              <a:t>6</a:t>
            </a:fld>
            <a:endParaRPr lang="en-US"/>
          </a:p>
        </p:txBody>
      </p:sp>
      <p:sp>
        <p:nvSpPr>
          <p:cNvPr id="13" name="Rectangle 12">
            <a:extLst>
              <a:ext uri="{FF2B5EF4-FFF2-40B4-BE49-F238E27FC236}">
                <a16:creationId xmlns:a16="http://schemas.microsoft.com/office/drawing/2014/main" id="{B7C5957B-F394-B261-7606-C4A0E9A6D014}"/>
              </a:ext>
            </a:extLst>
          </p:cNvPr>
          <p:cNvSpPr/>
          <p:nvPr/>
        </p:nvSpPr>
        <p:spPr>
          <a:xfrm>
            <a:off x="323810" y="2347428"/>
            <a:ext cx="8021903" cy="369332"/>
          </a:xfrm>
          <a:prstGeom prst="rect">
            <a:avLst/>
          </a:prstGeom>
          <a:noFill/>
        </p:spPr>
        <p:txBody>
          <a:bodyPr wrap="square">
            <a:spAutoFit/>
          </a:bodyPr>
          <a:lstStyle/>
          <a:p>
            <a:pPr marL="0" marR="0" lvl="0" indent="0" algn="ctr" defTabSz="914400" eaLnBrk="1" fontAlgn="auto" latinLnBrk="0" hangingPunct="1">
              <a:lnSpc>
                <a:spcPct val="100000"/>
              </a:lnSpc>
              <a:spcBef>
                <a:spcPts val="1200"/>
              </a:spcBef>
              <a:spcAft>
                <a:spcPts val="0"/>
              </a:spcAft>
              <a:buClrTx/>
              <a:buSzTx/>
              <a:buFontTx/>
              <a:buNone/>
              <a:tabLst/>
              <a:defRPr/>
            </a:pPr>
            <a:r>
              <a:rPr kumimoji="0" lang="pt-BR" sz="1800" b="1" i="1" u="none" strike="noStrike" kern="0" cap="none" spc="0" normalizeH="0" baseline="0" noProof="0" dirty="0">
                <a:ln>
                  <a:noFill/>
                </a:ln>
                <a:solidFill>
                  <a:srgbClr val="002060"/>
                </a:solidFill>
                <a:effectLst/>
                <a:uLnTx/>
                <a:uFillTx/>
                <a:latin typeface="Calibri"/>
                <a:ea typeface="Times New Roman" panose="02020603050405020304" pitchFamily="18" charset="0"/>
              </a:rPr>
              <a:t>Flowchart of primary classification process and results of gravity analysis output</a:t>
            </a:r>
            <a:endParaRPr kumimoji="0" lang="en-US" sz="1800" b="1" i="1" u="none" strike="noStrike" kern="0" cap="none" spc="0" normalizeH="0" baseline="0" noProof="0" dirty="0">
              <a:ln>
                <a:noFill/>
              </a:ln>
              <a:solidFill>
                <a:srgbClr val="002060"/>
              </a:solidFill>
              <a:effectLst/>
              <a:uLnTx/>
              <a:uFillTx/>
              <a:latin typeface="Calibri"/>
              <a:ea typeface="Times New Roman" panose="02020603050405020304" pitchFamily="18" charset="0"/>
            </a:endParaRPr>
          </a:p>
        </p:txBody>
      </p:sp>
      <p:graphicFrame>
        <p:nvGraphicFramePr>
          <p:cNvPr id="16" name="Table 15">
            <a:extLst>
              <a:ext uri="{FF2B5EF4-FFF2-40B4-BE49-F238E27FC236}">
                <a16:creationId xmlns:a16="http://schemas.microsoft.com/office/drawing/2014/main" id="{1AB869BA-AE75-1826-0B08-9E2913B3EBD3}"/>
              </a:ext>
            </a:extLst>
          </p:cNvPr>
          <p:cNvGraphicFramePr>
            <a:graphicFrameLocks noGrp="1"/>
          </p:cNvGraphicFramePr>
          <p:nvPr>
            <p:extLst>
              <p:ext uri="{D42A27DB-BD31-4B8C-83A1-F6EECF244321}">
                <p14:modId xmlns:p14="http://schemas.microsoft.com/office/powerpoint/2010/main" val="3551266218"/>
              </p:ext>
            </p:extLst>
          </p:nvPr>
        </p:nvGraphicFramePr>
        <p:xfrm>
          <a:off x="3088888" y="2855309"/>
          <a:ext cx="4946949" cy="2571864"/>
        </p:xfrm>
        <a:graphic>
          <a:graphicData uri="http://schemas.openxmlformats.org/drawingml/2006/table">
            <a:tbl>
              <a:tblPr firstRow="1" bandRow="1">
                <a:tableStyleId>{5C22544A-7EE6-4342-B048-85BDC9FD1C3A}</a:tableStyleId>
              </a:tblPr>
              <a:tblGrid>
                <a:gridCol w="381768">
                  <a:extLst>
                    <a:ext uri="{9D8B030D-6E8A-4147-A177-3AD203B41FA5}">
                      <a16:colId xmlns:a16="http://schemas.microsoft.com/office/drawing/2014/main" val="2207808241"/>
                    </a:ext>
                  </a:extLst>
                </a:gridCol>
                <a:gridCol w="3394407">
                  <a:extLst>
                    <a:ext uri="{9D8B030D-6E8A-4147-A177-3AD203B41FA5}">
                      <a16:colId xmlns:a16="http://schemas.microsoft.com/office/drawing/2014/main" val="783391240"/>
                    </a:ext>
                  </a:extLst>
                </a:gridCol>
                <a:gridCol w="1170774">
                  <a:extLst>
                    <a:ext uri="{9D8B030D-6E8A-4147-A177-3AD203B41FA5}">
                      <a16:colId xmlns:a16="http://schemas.microsoft.com/office/drawing/2014/main" val="3080853890"/>
                    </a:ext>
                  </a:extLst>
                </a:gridCol>
              </a:tblGrid>
              <a:tr h="321483">
                <a:tc>
                  <a:txBody>
                    <a:bodyPr/>
                    <a:lstStyle/>
                    <a:p>
                      <a:endParaRPr lang="en-US" sz="1400" dirty="0"/>
                    </a:p>
                  </a:txBody>
                  <a:tcPr/>
                </a:tc>
                <a:tc>
                  <a:txBody>
                    <a:bodyPr/>
                    <a:lstStyle/>
                    <a:p>
                      <a:pPr algn="ctr"/>
                      <a:r>
                        <a:rPr lang="en-US" sz="1400" dirty="0"/>
                        <a:t>Output</a:t>
                      </a:r>
                    </a:p>
                  </a:txBody>
                  <a:tcPr/>
                </a:tc>
                <a:tc>
                  <a:txBody>
                    <a:bodyPr/>
                    <a:lstStyle/>
                    <a:p>
                      <a:pPr algn="ctr"/>
                      <a:r>
                        <a:rPr lang="en-US" sz="1400" dirty="0"/>
                        <a:t>Content (%)</a:t>
                      </a:r>
                    </a:p>
                  </a:txBody>
                  <a:tcPr/>
                </a:tc>
                <a:extLst>
                  <a:ext uri="{0D108BD9-81ED-4DB2-BD59-A6C34878D82A}">
                    <a16:rowId xmlns:a16="http://schemas.microsoft.com/office/drawing/2014/main" val="255530987"/>
                  </a:ext>
                </a:extLst>
              </a:tr>
              <a:tr h="321483">
                <a:tc>
                  <a:txBody>
                    <a:bodyPr/>
                    <a:lstStyle/>
                    <a:p>
                      <a:r>
                        <a:rPr lang="en-US" sz="1400" dirty="0">
                          <a:solidFill>
                            <a:srgbClr val="002060"/>
                          </a:solidFill>
                        </a:rPr>
                        <a:t>1</a:t>
                      </a:r>
                    </a:p>
                  </a:txBody>
                  <a:tcPr/>
                </a:tc>
                <a:tc>
                  <a:txBody>
                    <a:bodyPr/>
                    <a:lstStyle/>
                    <a:p>
                      <a:r>
                        <a:rPr lang="en-US" sz="1400" dirty="0">
                          <a:solidFill>
                            <a:srgbClr val="002060"/>
                          </a:solidFill>
                        </a:rPr>
                        <a:t>Ilmenite</a:t>
                      </a:r>
                    </a:p>
                  </a:txBody>
                  <a:tcPr/>
                </a:tc>
                <a:tc>
                  <a:txBody>
                    <a:bodyPr/>
                    <a:lstStyle/>
                    <a:p>
                      <a:pPr algn="ctr"/>
                      <a:r>
                        <a:rPr lang="en-US" sz="1400" dirty="0">
                          <a:solidFill>
                            <a:srgbClr val="002060"/>
                          </a:solidFill>
                        </a:rPr>
                        <a:t>70.967</a:t>
                      </a:r>
                    </a:p>
                  </a:txBody>
                  <a:tcPr/>
                </a:tc>
                <a:extLst>
                  <a:ext uri="{0D108BD9-81ED-4DB2-BD59-A6C34878D82A}">
                    <a16:rowId xmlns:a16="http://schemas.microsoft.com/office/drawing/2014/main" val="1976463922"/>
                  </a:ext>
                </a:extLst>
              </a:tr>
              <a:tr h="321483">
                <a:tc>
                  <a:txBody>
                    <a:bodyPr/>
                    <a:lstStyle/>
                    <a:p>
                      <a:r>
                        <a:rPr lang="en-US" sz="1400" dirty="0">
                          <a:solidFill>
                            <a:srgbClr val="002060"/>
                          </a:solidFill>
                        </a:rPr>
                        <a:t>2</a:t>
                      </a:r>
                    </a:p>
                  </a:txBody>
                  <a:tcPr/>
                </a:tc>
                <a:tc>
                  <a:txBody>
                    <a:bodyPr/>
                    <a:lstStyle/>
                    <a:p>
                      <a:r>
                        <a:rPr lang="en-US" sz="1400" dirty="0">
                          <a:solidFill>
                            <a:srgbClr val="002060"/>
                          </a:solidFill>
                        </a:rPr>
                        <a:t>Rutile</a:t>
                      </a:r>
                    </a:p>
                  </a:txBody>
                  <a:tcPr/>
                </a:tc>
                <a:tc>
                  <a:txBody>
                    <a:bodyPr/>
                    <a:lstStyle/>
                    <a:p>
                      <a:pPr algn="ctr"/>
                      <a:r>
                        <a:rPr lang="en-US" sz="1400" dirty="0">
                          <a:solidFill>
                            <a:srgbClr val="002060"/>
                          </a:solidFill>
                        </a:rPr>
                        <a:t>1.124</a:t>
                      </a:r>
                    </a:p>
                  </a:txBody>
                  <a:tcPr/>
                </a:tc>
                <a:extLst>
                  <a:ext uri="{0D108BD9-81ED-4DB2-BD59-A6C34878D82A}">
                    <a16:rowId xmlns:a16="http://schemas.microsoft.com/office/drawing/2014/main" val="2006813735"/>
                  </a:ext>
                </a:extLst>
              </a:tr>
              <a:tr h="321483">
                <a:tc>
                  <a:txBody>
                    <a:bodyPr/>
                    <a:lstStyle/>
                    <a:p>
                      <a:r>
                        <a:rPr lang="en-US" sz="1400" dirty="0">
                          <a:solidFill>
                            <a:srgbClr val="002060"/>
                          </a:solidFill>
                        </a:rPr>
                        <a:t>3</a:t>
                      </a:r>
                    </a:p>
                  </a:txBody>
                  <a:tcPr/>
                </a:tc>
                <a:tc>
                  <a:txBody>
                    <a:bodyPr/>
                    <a:lstStyle/>
                    <a:p>
                      <a:r>
                        <a:rPr lang="en-US" sz="1400" dirty="0">
                          <a:solidFill>
                            <a:srgbClr val="002060"/>
                          </a:solidFill>
                        </a:rPr>
                        <a:t>Anatase</a:t>
                      </a:r>
                    </a:p>
                  </a:txBody>
                  <a:tcPr/>
                </a:tc>
                <a:tc>
                  <a:txBody>
                    <a:bodyPr/>
                    <a:lstStyle/>
                    <a:p>
                      <a:pPr algn="ctr"/>
                      <a:r>
                        <a:rPr lang="en-US" sz="1400" dirty="0">
                          <a:solidFill>
                            <a:srgbClr val="002060"/>
                          </a:solidFill>
                        </a:rPr>
                        <a:t>0.845</a:t>
                      </a:r>
                    </a:p>
                  </a:txBody>
                  <a:tcPr/>
                </a:tc>
                <a:extLst>
                  <a:ext uri="{0D108BD9-81ED-4DB2-BD59-A6C34878D82A}">
                    <a16:rowId xmlns:a16="http://schemas.microsoft.com/office/drawing/2014/main" val="1277353878"/>
                  </a:ext>
                </a:extLst>
              </a:tr>
              <a:tr h="321483">
                <a:tc>
                  <a:txBody>
                    <a:bodyPr/>
                    <a:lstStyle/>
                    <a:p>
                      <a:r>
                        <a:rPr lang="en-US" sz="1400" dirty="0">
                          <a:solidFill>
                            <a:srgbClr val="002060"/>
                          </a:solidFill>
                        </a:rPr>
                        <a:t>4</a:t>
                      </a:r>
                    </a:p>
                  </a:txBody>
                  <a:tcPr/>
                </a:tc>
                <a:tc>
                  <a:txBody>
                    <a:bodyPr/>
                    <a:lstStyle/>
                    <a:p>
                      <a:r>
                        <a:rPr lang="en-US" sz="1400" dirty="0">
                          <a:solidFill>
                            <a:srgbClr val="002060"/>
                          </a:solidFill>
                        </a:rPr>
                        <a:t>Leucoxene</a:t>
                      </a:r>
                    </a:p>
                  </a:txBody>
                  <a:tcPr/>
                </a:tc>
                <a:tc>
                  <a:txBody>
                    <a:bodyPr/>
                    <a:lstStyle/>
                    <a:p>
                      <a:pPr algn="ctr"/>
                      <a:r>
                        <a:rPr lang="en-US" sz="1400" dirty="0">
                          <a:solidFill>
                            <a:srgbClr val="002060"/>
                          </a:solidFill>
                        </a:rPr>
                        <a:t>1.712</a:t>
                      </a:r>
                    </a:p>
                  </a:txBody>
                  <a:tcPr/>
                </a:tc>
                <a:extLst>
                  <a:ext uri="{0D108BD9-81ED-4DB2-BD59-A6C34878D82A}">
                    <a16:rowId xmlns:a16="http://schemas.microsoft.com/office/drawing/2014/main" val="3684151641"/>
                  </a:ext>
                </a:extLst>
              </a:tr>
              <a:tr h="321483">
                <a:tc>
                  <a:txBody>
                    <a:bodyPr/>
                    <a:lstStyle/>
                    <a:p>
                      <a:r>
                        <a:rPr lang="en-US" sz="1400" dirty="0">
                          <a:solidFill>
                            <a:srgbClr val="002060"/>
                          </a:solidFill>
                        </a:rPr>
                        <a:t>5</a:t>
                      </a:r>
                    </a:p>
                  </a:txBody>
                  <a:tcPr/>
                </a:tc>
                <a:tc>
                  <a:txBody>
                    <a:bodyPr/>
                    <a:lstStyle/>
                    <a:p>
                      <a:r>
                        <a:rPr lang="en-US" sz="1400" dirty="0">
                          <a:solidFill>
                            <a:srgbClr val="002060"/>
                          </a:solidFill>
                        </a:rPr>
                        <a:t>Zircon</a:t>
                      </a:r>
                    </a:p>
                  </a:txBody>
                  <a:tcPr/>
                </a:tc>
                <a:tc>
                  <a:txBody>
                    <a:bodyPr/>
                    <a:lstStyle/>
                    <a:p>
                      <a:pPr algn="ctr"/>
                      <a:r>
                        <a:rPr lang="en-US" sz="1400" dirty="0">
                          <a:solidFill>
                            <a:srgbClr val="002060"/>
                          </a:solidFill>
                        </a:rPr>
                        <a:t>17.190</a:t>
                      </a:r>
                    </a:p>
                  </a:txBody>
                  <a:tcPr/>
                </a:tc>
                <a:extLst>
                  <a:ext uri="{0D108BD9-81ED-4DB2-BD59-A6C34878D82A}">
                    <a16:rowId xmlns:a16="http://schemas.microsoft.com/office/drawing/2014/main" val="3504950739"/>
                  </a:ext>
                </a:extLst>
              </a:tr>
              <a:tr h="321483">
                <a:tc>
                  <a:txBody>
                    <a:bodyPr/>
                    <a:lstStyle/>
                    <a:p>
                      <a:r>
                        <a:rPr lang="en-US" sz="1400" dirty="0">
                          <a:solidFill>
                            <a:srgbClr val="002060"/>
                          </a:solidFill>
                        </a:rPr>
                        <a:t>6</a:t>
                      </a:r>
                    </a:p>
                  </a:txBody>
                  <a:tcPr/>
                </a:tc>
                <a:tc>
                  <a:txBody>
                    <a:bodyPr/>
                    <a:lstStyle/>
                    <a:p>
                      <a:r>
                        <a:rPr lang="en-US" sz="1400" dirty="0">
                          <a:solidFill>
                            <a:srgbClr val="002060"/>
                          </a:solidFill>
                        </a:rPr>
                        <a:t>Monazite </a:t>
                      </a:r>
                    </a:p>
                  </a:txBody>
                  <a:tcPr/>
                </a:tc>
                <a:tc>
                  <a:txBody>
                    <a:bodyPr/>
                    <a:lstStyle/>
                    <a:p>
                      <a:pPr algn="ctr"/>
                      <a:r>
                        <a:rPr lang="en-US" sz="1400" dirty="0">
                          <a:solidFill>
                            <a:srgbClr val="002060"/>
                          </a:solidFill>
                        </a:rPr>
                        <a:t>0.612</a:t>
                      </a:r>
                    </a:p>
                  </a:txBody>
                  <a:tcPr/>
                </a:tc>
                <a:extLst>
                  <a:ext uri="{0D108BD9-81ED-4DB2-BD59-A6C34878D82A}">
                    <a16:rowId xmlns:a16="http://schemas.microsoft.com/office/drawing/2014/main" val="1749903392"/>
                  </a:ext>
                </a:extLst>
              </a:tr>
              <a:tr h="321483">
                <a:tc gridSpan="2">
                  <a:txBody>
                    <a:bodyPr/>
                    <a:lstStyle/>
                    <a:p>
                      <a:r>
                        <a:rPr lang="en-US" sz="1400" dirty="0">
                          <a:solidFill>
                            <a:srgbClr val="002060"/>
                          </a:solidFill>
                        </a:rPr>
                        <a:t>Total heavy minerals in primarily refinery sands</a:t>
                      </a:r>
                    </a:p>
                  </a:txBody>
                  <a:tcPr/>
                </a:tc>
                <a:tc hMerge="1">
                  <a:txBody>
                    <a:bodyPr/>
                    <a:lstStyle/>
                    <a:p>
                      <a:endParaRPr lang="en-US" dirty="0"/>
                    </a:p>
                  </a:txBody>
                  <a:tcPr/>
                </a:tc>
                <a:tc>
                  <a:txBody>
                    <a:bodyPr/>
                    <a:lstStyle/>
                    <a:p>
                      <a:pPr algn="ctr"/>
                      <a:r>
                        <a:rPr lang="en-US" sz="1400" dirty="0">
                          <a:solidFill>
                            <a:srgbClr val="002060"/>
                          </a:solidFill>
                        </a:rPr>
                        <a:t>92.450</a:t>
                      </a:r>
                    </a:p>
                  </a:txBody>
                  <a:tcPr/>
                </a:tc>
                <a:extLst>
                  <a:ext uri="{0D108BD9-81ED-4DB2-BD59-A6C34878D82A}">
                    <a16:rowId xmlns:a16="http://schemas.microsoft.com/office/drawing/2014/main" val="3356691465"/>
                  </a:ext>
                </a:extLst>
              </a:tr>
            </a:tbl>
          </a:graphicData>
        </a:graphic>
      </p:graphicFrame>
      <p:pic>
        <p:nvPicPr>
          <p:cNvPr id="17" name="Picture 2">
            <a:extLst>
              <a:ext uri="{FF2B5EF4-FFF2-40B4-BE49-F238E27FC236}">
                <a16:creationId xmlns:a16="http://schemas.microsoft.com/office/drawing/2014/main" id="{FB841999-4033-4368-C909-95F53E6DF1D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0493" y="2716760"/>
            <a:ext cx="2592991" cy="1822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3">
            <a:extLst>
              <a:ext uri="{FF2B5EF4-FFF2-40B4-BE49-F238E27FC236}">
                <a16:creationId xmlns:a16="http://schemas.microsoft.com/office/drawing/2014/main" id="{B5EBC980-F9E7-7A9D-2C0D-0024A707C5DD}"/>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80492" y="4685714"/>
            <a:ext cx="2592991" cy="18256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Rectangle 18">
            <a:extLst>
              <a:ext uri="{FF2B5EF4-FFF2-40B4-BE49-F238E27FC236}">
                <a16:creationId xmlns:a16="http://schemas.microsoft.com/office/drawing/2014/main" id="{51A4BEDA-5C52-67FB-D47D-62305C100F93}"/>
              </a:ext>
            </a:extLst>
          </p:cNvPr>
          <p:cNvSpPr/>
          <p:nvPr/>
        </p:nvSpPr>
        <p:spPr>
          <a:xfrm>
            <a:off x="3088888" y="5759408"/>
            <a:ext cx="6099718" cy="338554"/>
          </a:xfrm>
          <a:prstGeom prst="rect">
            <a:avLst/>
          </a:prstGeom>
        </p:spPr>
        <p:txBody>
          <a:bodyPr wrap="square">
            <a:spAutoFit/>
          </a:bodyPr>
          <a:lstStyle/>
          <a:p>
            <a:r>
              <a:rPr lang="en-US" sz="1600" b="1" i="1" dirty="0">
                <a:solidFill>
                  <a:srgbClr val="002060"/>
                </a:solidFill>
                <a:latin typeface="+mj-lt"/>
              </a:rPr>
              <a:t>Pilot production under the project 01.08.DMCNKK </a:t>
            </a:r>
          </a:p>
        </p:txBody>
      </p:sp>
    </p:spTree>
    <p:extLst>
      <p:ext uri="{BB962C8B-B14F-4D97-AF65-F5344CB8AC3E}">
        <p14:creationId xmlns:p14="http://schemas.microsoft.com/office/powerpoint/2010/main" val="14129370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08E494-053F-1DB8-71EE-5899DAEEEC7B}"/>
            </a:ext>
          </a:extLst>
        </p:cNvPr>
        <p:cNvGrpSpPr/>
        <p:nvPr/>
      </p:nvGrpSpPr>
      <p:grpSpPr>
        <a:xfrm>
          <a:off x="0" y="0"/>
          <a:ext cx="0" cy="0"/>
          <a:chOff x="0" y="0"/>
          <a:chExt cx="0" cy="0"/>
        </a:xfrm>
      </p:grpSpPr>
      <p:sp>
        <p:nvSpPr>
          <p:cNvPr id="21" name="Line 11">
            <a:extLst>
              <a:ext uri="{FF2B5EF4-FFF2-40B4-BE49-F238E27FC236}">
                <a16:creationId xmlns:a16="http://schemas.microsoft.com/office/drawing/2014/main" id="{C0E67907-F3C3-A3FD-375F-5BFA578762BA}"/>
              </a:ext>
            </a:extLst>
          </p:cNvPr>
          <p:cNvSpPr>
            <a:spLocks noChangeShapeType="1"/>
          </p:cNvSpPr>
          <p:nvPr/>
        </p:nvSpPr>
        <p:spPr bwMode="auto">
          <a:xfrm flipH="1">
            <a:off x="4719162" y="5113052"/>
            <a:ext cx="0" cy="447840"/>
          </a:xfrm>
          <a:prstGeom prst="line">
            <a:avLst/>
          </a:prstGeom>
          <a:gradFill rotWithShape="1">
            <a:gsLst>
              <a:gs pos="0">
                <a:srgbClr val="B3DC27">
                  <a:tint val="50000"/>
                  <a:satMod val="300000"/>
                </a:srgbClr>
              </a:gs>
              <a:gs pos="35000">
                <a:srgbClr val="B3DC27">
                  <a:tint val="37000"/>
                  <a:satMod val="300000"/>
                </a:srgbClr>
              </a:gs>
              <a:gs pos="100000">
                <a:srgbClr val="B3DC27">
                  <a:tint val="15000"/>
                  <a:satMod val="350000"/>
                </a:srgbClr>
              </a:gs>
            </a:gsLst>
            <a:lin ang="16200000" scaled="1"/>
          </a:gradFill>
          <a:ln w="9525" cap="flat" cmpd="sng" algn="ctr">
            <a:solidFill>
              <a:srgbClr val="B3DC27">
                <a:shade val="95000"/>
                <a:satMod val="105000"/>
              </a:srgbClr>
            </a:solidFill>
            <a:prstDash val="solid"/>
            <a:headEnd/>
            <a:tailEnd type="triangle" w="med" len="med"/>
          </a:ln>
          <a:effectLst>
            <a:outerShdw blurRad="40000" dist="20000" dir="5400000" rotWithShape="0">
              <a:srgbClr val="000000">
                <a:alpha val="38000"/>
              </a:srgbClr>
            </a:outerShdw>
          </a:effectLst>
        </p:spPr>
        <p:txBody>
          <a:bodyPr vert="horz" wrap="square" lIns="91440" tIns="45720" rIns="91440" bIns="45720" numCol="1" anchor="t" anchorCtr="0" compatLnSpc="1">
            <a:prstTxWarp prst="textNoShape">
              <a:avLst/>
            </a:prstTxWarp>
          </a:bodyPr>
          <a:lstStyle/>
          <a:p>
            <a:pPr>
              <a:defRPr/>
            </a:pPr>
            <a:endParaRPr lang="en-US" kern="0">
              <a:solidFill>
                <a:srgbClr val="000000"/>
              </a:solidFill>
              <a:latin typeface="Arial"/>
            </a:endParaRPr>
          </a:p>
        </p:txBody>
      </p:sp>
      <p:sp>
        <p:nvSpPr>
          <p:cNvPr id="22" name="Line 11">
            <a:extLst>
              <a:ext uri="{FF2B5EF4-FFF2-40B4-BE49-F238E27FC236}">
                <a16:creationId xmlns:a16="http://schemas.microsoft.com/office/drawing/2014/main" id="{75A4C892-27A9-A857-3F96-2672BCAB68BF}"/>
              </a:ext>
            </a:extLst>
          </p:cNvPr>
          <p:cNvSpPr>
            <a:spLocks noChangeShapeType="1"/>
          </p:cNvSpPr>
          <p:nvPr/>
        </p:nvSpPr>
        <p:spPr bwMode="auto">
          <a:xfrm flipH="1">
            <a:off x="6507769" y="5136329"/>
            <a:ext cx="0" cy="447840"/>
          </a:xfrm>
          <a:prstGeom prst="line">
            <a:avLst/>
          </a:prstGeom>
          <a:gradFill rotWithShape="1">
            <a:gsLst>
              <a:gs pos="0">
                <a:srgbClr val="B3DC27">
                  <a:tint val="50000"/>
                  <a:satMod val="300000"/>
                </a:srgbClr>
              </a:gs>
              <a:gs pos="35000">
                <a:srgbClr val="B3DC27">
                  <a:tint val="37000"/>
                  <a:satMod val="300000"/>
                </a:srgbClr>
              </a:gs>
              <a:gs pos="100000">
                <a:srgbClr val="B3DC27">
                  <a:tint val="15000"/>
                  <a:satMod val="350000"/>
                </a:srgbClr>
              </a:gs>
            </a:gsLst>
            <a:lin ang="16200000" scaled="1"/>
          </a:gradFill>
          <a:ln w="9525" cap="flat" cmpd="sng" algn="ctr">
            <a:solidFill>
              <a:srgbClr val="B3DC27">
                <a:shade val="95000"/>
                <a:satMod val="105000"/>
              </a:srgbClr>
            </a:solidFill>
            <a:prstDash val="solid"/>
            <a:headEnd/>
            <a:tailEnd type="triangle" w="med" len="med"/>
          </a:ln>
          <a:effectLst>
            <a:outerShdw blurRad="40000" dist="20000" dir="5400000" rotWithShape="0">
              <a:srgbClr val="000000">
                <a:alpha val="38000"/>
              </a:srgb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a:ea typeface="+mn-ea"/>
              <a:cs typeface="+mn-cs"/>
            </a:endParaRPr>
          </a:p>
        </p:txBody>
      </p:sp>
      <p:sp>
        <p:nvSpPr>
          <p:cNvPr id="20" name="Line 11">
            <a:extLst>
              <a:ext uri="{FF2B5EF4-FFF2-40B4-BE49-F238E27FC236}">
                <a16:creationId xmlns:a16="http://schemas.microsoft.com/office/drawing/2014/main" id="{F5674724-E14E-2919-0562-A69EFFA9BFBB}"/>
              </a:ext>
            </a:extLst>
          </p:cNvPr>
          <p:cNvSpPr>
            <a:spLocks noChangeShapeType="1"/>
          </p:cNvSpPr>
          <p:nvPr/>
        </p:nvSpPr>
        <p:spPr bwMode="auto">
          <a:xfrm flipH="1">
            <a:off x="5402450" y="4571181"/>
            <a:ext cx="0" cy="447840"/>
          </a:xfrm>
          <a:prstGeom prst="line">
            <a:avLst/>
          </a:prstGeom>
          <a:gradFill rotWithShape="1">
            <a:gsLst>
              <a:gs pos="0">
                <a:srgbClr val="B3DC27">
                  <a:tint val="50000"/>
                  <a:satMod val="300000"/>
                </a:srgbClr>
              </a:gs>
              <a:gs pos="35000">
                <a:srgbClr val="B3DC27">
                  <a:tint val="37000"/>
                  <a:satMod val="300000"/>
                </a:srgbClr>
              </a:gs>
              <a:gs pos="100000">
                <a:srgbClr val="B3DC27">
                  <a:tint val="15000"/>
                  <a:satMod val="350000"/>
                </a:srgbClr>
              </a:gs>
            </a:gsLst>
            <a:lin ang="16200000" scaled="1"/>
          </a:gradFill>
          <a:ln w="9525" cap="flat" cmpd="sng" algn="ctr">
            <a:solidFill>
              <a:srgbClr val="B3DC27">
                <a:shade val="95000"/>
                <a:satMod val="105000"/>
              </a:srgbClr>
            </a:solidFill>
            <a:prstDash val="solid"/>
            <a:headEnd/>
            <a:tailEnd type="triangle" w="med" len="med"/>
          </a:ln>
          <a:effectLst>
            <a:outerShdw blurRad="40000" dist="20000" dir="5400000" rotWithShape="0">
              <a:srgbClr val="000000">
                <a:alpha val="38000"/>
              </a:srgbClr>
            </a:outerShdw>
          </a:effectLst>
        </p:spPr>
        <p:txBody>
          <a:bodyPr vert="horz" wrap="square" lIns="91440" tIns="45720" rIns="91440" bIns="45720" numCol="1" anchor="t" anchorCtr="0" compatLnSpc="1">
            <a:prstTxWarp prst="textNoShape">
              <a:avLst/>
            </a:prstTxWarp>
          </a:bodyPr>
          <a:lstStyle/>
          <a:p>
            <a:pPr>
              <a:defRPr/>
            </a:pPr>
            <a:endParaRPr lang="en-US" kern="0">
              <a:solidFill>
                <a:srgbClr val="000000"/>
              </a:solidFill>
              <a:latin typeface="Arial"/>
            </a:endParaRPr>
          </a:p>
        </p:txBody>
      </p:sp>
      <p:sp>
        <p:nvSpPr>
          <p:cNvPr id="2" name="Title 1">
            <a:extLst>
              <a:ext uri="{FF2B5EF4-FFF2-40B4-BE49-F238E27FC236}">
                <a16:creationId xmlns:a16="http://schemas.microsoft.com/office/drawing/2014/main" id="{D6961B90-37A9-ECF4-D6C0-651C7C49889A}"/>
              </a:ext>
            </a:extLst>
          </p:cNvPr>
          <p:cNvSpPr>
            <a:spLocks noGrp="1"/>
          </p:cNvSpPr>
          <p:nvPr>
            <p:ph type="title"/>
          </p:nvPr>
        </p:nvSpPr>
        <p:spPr>
          <a:xfrm>
            <a:off x="838200" y="611559"/>
            <a:ext cx="10515600" cy="1325563"/>
          </a:xfrm>
        </p:spPr>
        <p:txBody>
          <a:bodyPr/>
          <a:lstStyle/>
          <a:p>
            <a:r>
              <a:rPr lang="en-US" dirty="0">
                <a:solidFill>
                  <a:srgbClr val="002060"/>
                </a:solidFill>
              </a:rPr>
              <a:t>THE TITANIUM INDUSTRY IN VIETNAM</a:t>
            </a:r>
          </a:p>
        </p:txBody>
      </p:sp>
      <p:sp>
        <p:nvSpPr>
          <p:cNvPr id="3" name="Content Placeholder 2">
            <a:extLst>
              <a:ext uri="{FF2B5EF4-FFF2-40B4-BE49-F238E27FC236}">
                <a16:creationId xmlns:a16="http://schemas.microsoft.com/office/drawing/2014/main" id="{C266A74C-26BB-106A-09B8-CBD00A809DFD}"/>
              </a:ext>
            </a:extLst>
          </p:cNvPr>
          <p:cNvSpPr>
            <a:spLocks noGrp="1"/>
          </p:cNvSpPr>
          <p:nvPr>
            <p:ph idx="1"/>
          </p:nvPr>
        </p:nvSpPr>
        <p:spPr/>
        <p:txBody>
          <a:bodyPr/>
          <a:lstStyle/>
          <a:p>
            <a:r>
              <a:rPr lang="en-US" dirty="0">
                <a:solidFill>
                  <a:srgbClr val="002060"/>
                </a:solidFill>
              </a:rPr>
              <a:t>Excavation and processing</a:t>
            </a:r>
          </a:p>
          <a:p>
            <a:pPr lvl="1"/>
            <a:r>
              <a:rPr lang="en-US" dirty="0">
                <a:solidFill>
                  <a:srgbClr val="002060"/>
                </a:solidFill>
              </a:rPr>
              <a:t>Ilmenite upgrading process</a:t>
            </a:r>
          </a:p>
        </p:txBody>
      </p:sp>
      <p:pic>
        <p:nvPicPr>
          <p:cNvPr id="4" name="Picture 3">
            <a:extLst>
              <a:ext uri="{FF2B5EF4-FFF2-40B4-BE49-F238E27FC236}">
                <a16:creationId xmlns:a16="http://schemas.microsoft.com/office/drawing/2014/main" id="{7C526F20-818C-1621-89EC-CD4432D1C7DD}"/>
              </a:ext>
            </a:extLst>
          </p:cNvPr>
          <p:cNvPicPr>
            <a:picLocks noChangeAspect="1"/>
          </p:cNvPicPr>
          <p:nvPr/>
        </p:nvPicPr>
        <p:blipFill>
          <a:blip r:embed="rId3"/>
          <a:stretch>
            <a:fillRect/>
          </a:stretch>
        </p:blipFill>
        <p:spPr>
          <a:xfrm>
            <a:off x="7565559" y="120212"/>
            <a:ext cx="3093052" cy="816566"/>
          </a:xfrm>
          <a:prstGeom prst="rect">
            <a:avLst/>
          </a:prstGeom>
        </p:spPr>
      </p:pic>
      <p:pic>
        <p:nvPicPr>
          <p:cNvPr id="5" name="Picture 4">
            <a:extLst>
              <a:ext uri="{FF2B5EF4-FFF2-40B4-BE49-F238E27FC236}">
                <a16:creationId xmlns:a16="http://schemas.microsoft.com/office/drawing/2014/main" id="{3F79A94B-5278-D5B6-ACC9-4509BDC4AFB5}"/>
              </a:ext>
            </a:extLst>
          </p:cNvPr>
          <p:cNvPicPr>
            <a:picLocks noChangeAspect="1"/>
          </p:cNvPicPr>
          <p:nvPr/>
        </p:nvPicPr>
        <p:blipFill>
          <a:blip r:embed="rId4"/>
          <a:stretch>
            <a:fillRect/>
          </a:stretch>
        </p:blipFill>
        <p:spPr>
          <a:xfrm>
            <a:off x="10891070" y="120212"/>
            <a:ext cx="1030288" cy="1030288"/>
          </a:xfrm>
          <a:prstGeom prst="rect">
            <a:avLst/>
          </a:prstGeom>
        </p:spPr>
      </p:pic>
      <p:sp>
        <p:nvSpPr>
          <p:cNvPr id="6" name="Footer Placeholder 5">
            <a:extLst>
              <a:ext uri="{FF2B5EF4-FFF2-40B4-BE49-F238E27FC236}">
                <a16:creationId xmlns:a16="http://schemas.microsoft.com/office/drawing/2014/main" id="{DEFE0DCD-D5D3-1236-9466-A571297074C7}"/>
              </a:ext>
            </a:extLst>
          </p:cNvPr>
          <p:cNvSpPr>
            <a:spLocks noGrp="1"/>
          </p:cNvSpPr>
          <p:nvPr>
            <p:ph type="ftr" sz="quarter" idx="11"/>
          </p:nvPr>
        </p:nvSpPr>
        <p:spPr/>
        <p:txBody>
          <a:bodyPr/>
          <a:lstStyle/>
          <a:p>
            <a:r>
              <a:rPr lang="en-US"/>
              <a:t>nguyenthihoainga@humg.edu.vn</a:t>
            </a:r>
          </a:p>
        </p:txBody>
      </p:sp>
      <p:sp>
        <p:nvSpPr>
          <p:cNvPr id="7" name="Slide Number Placeholder 6">
            <a:extLst>
              <a:ext uri="{FF2B5EF4-FFF2-40B4-BE49-F238E27FC236}">
                <a16:creationId xmlns:a16="http://schemas.microsoft.com/office/drawing/2014/main" id="{BA90C89F-7E28-82B4-9443-D40B8D689E89}"/>
              </a:ext>
            </a:extLst>
          </p:cNvPr>
          <p:cNvSpPr>
            <a:spLocks noGrp="1"/>
          </p:cNvSpPr>
          <p:nvPr>
            <p:ph type="sldNum" sz="quarter" idx="12"/>
          </p:nvPr>
        </p:nvSpPr>
        <p:spPr/>
        <p:txBody>
          <a:bodyPr/>
          <a:lstStyle/>
          <a:p>
            <a:fld id="{B2BCDF6F-A6CC-4ABF-8BD7-5DFE513BC35F}" type="slidenum">
              <a:rPr lang="en-US" smtClean="0"/>
              <a:t>7</a:t>
            </a:fld>
            <a:endParaRPr lang="en-US"/>
          </a:p>
        </p:txBody>
      </p:sp>
      <p:pic>
        <p:nvPicPr>
          <p:cNvPr id="9" name="Picture 8">
            <a:extLst>
              <a:ext uri="{FF2B5EF4-FFF2-40B4-BE49-F238E27FC236}">
                <a16:creationId xmlns:a16="http://schemas.microsoft.com/office/drawing/2014/main" id="{5B694284-DAA7-61EE-F71E-C9581EA4DD31}"/>
              </a:ext>
            </a:extLst>
          </p:cNvPr>
          <p:cNvPicPr>
            <a:picLocks noChangeAspect="1"/>
          </p:cNvPicPr>
          <p:nvPr/>
        </p:nvPicPr>
        <p:blipFill>
          <a:blip r:embed="rId5"/>
          <a:stretch>
            <a:fillRect/>
          </a:stretch>
        </p:blipFill>
        <p:spPr>
          <a:xfrm>
            <a:off x="3495490" y="1953115"/>
            <a:ext cx="7276588" cy="2815723"/>
          </a:xfrm>
          <a:prstGeom prst="rect">
            <a:avLst/>
          </a:prstGeom>
        </p:spPr>
      </p:pic>
      <p:sp>
        <p:nvSpPr>
          <p:cNvPr id="12" name="Text Box 9">
            <a:extLst>
              <a:ext uri="{FF2B5EF4-FFF2-40B4-BE49-F238E27FC236}">
                <a16:creationId xmlns:a16="http://schemas.microsoft.com/office/drawing/2014/main" id="{31269566-1E74-B965-9B50-035D2707E01D}"/>
              </a:ext>
            </a:extLst>
          </p:cNvPr>
          <p:cNvSpPr txBox="1">
            <a:spLocks noChangeArrowheads="1"/>
          </p:cNvSpPr>
          <p:nvPr/>
        </p:nvSpPr>
        <p:spPr bwMode="auto">
          <a:xfrm>
            <a:off x="6140568" y="5629306"/>
            <a:ext cx="3460492" cy="271897"/>
          </a:xfrm>
          <a:prstGeom prst="rect">
            <a:avLst/>
          </a:prstGeom>
          <a:gradFill rotWithShape="1">
            <a:gsLst>
              <a:gs pos="0">
                <a:srgbClr val="B3DC27">
                  <a:tint val="50000"/>
                  <a:satMod val="300000"/>
                </a:srgbClr>
              </a:gs>
              <a:gs pos="35000">
                <a:srgbClr val="B3DC27">
                  <a:tint val="37000"/>
                  <a:satMod val="300000"/>
                </a:srgbClr>
              </a:gs>
              <a:gs pos="100000">
                <a:srgbClr val="B3DC27">
                  <a:tint val="15000"/>
                  <a:satMod val="350000"/>
                </a:srgbClr>
              </a:gs>
            </a:gsLst>
            <a:lin ang="16200000" scaled="1"/>
          </a:gradFill>
          <a:ln w="9525" cap="flat" cmpd="sng" algn="ctr">
            <a:solidFill>
              <a:srgbClr val="B3DC27">
                <a:shade val="95000"/>
                <a:satMod val="105000"/>
              </a:srgbClr>
            </a:solidFill>
            <a:prstDash val="solid"/>
            <a:headEnd/>
            <a:tailEnd/>
          </a:ln>
          <a:effectLst>
            <a:outerShdw blurRad="40000" dist="20000" dir="5400000" rotWithShape="0">
              <a:srgbClr val="000000">
                <a:alpha val="38000"/>
              </a:srgbClr>
            </a:outerShdw>
          </a:effectLst>
        </p:spPr>
        <p:txBody>
          <a:bodyPr vert="horz" wrap="square" lIns="91440" tIns="45720" rIns="91440" bIns="45720" numCol="1" anchor="t" anchorCtr="0" compatLnSpc="1">
            <a:prstTxWarp prst="textNoShape">
              <a:avLst/>
            </a:prstTxWarp>
          </a:bodyPr>
          <a:lstStyle/>
          <a:p>
            <a:pPr algn="ctr" fontAlgn="base">
              <a:spcBef>
                <a:spcPct val="0"/>
              </a:spcBef>
              <a:spcAft>
                <a:spcPts val="1000"/>
              </a:spcAft>
              <a:defRPr/>
            </a:pPr>
            <a:r>
              <a:rPr lang="en-US" sz="1100" kern="0" dirty="0">
                <a:solidFill>
                  <a:srgbClr val="000000"/>
                </a:solidFill>
                <a:latin typeface="Calibri"/>
                <a:cs typeface="Times New Roman" pitchFamily="18" charset="0"/>
              </a:rPr>
              <a:t>Non-conductive minerals</a:t>
            </a:r>
          </a:p>
        </p:txBody>
      </p:sp>
      <p:sp>
        <p:nvSpPr>
          <p:cNvPr id="16" name="Text Box 22">
            <a:extLst>
              <a:ext uri="{FF2B5EF4-FFF2-40B4-BE49-F238E27FC236}">
                <a16:creationId xmlns:a16="http://schemas.microsoft.com/office/drawing/2014/main" id="{569D118C-FB18-9186-D2A5-8D570B0EC0EE}"/>
              </a:ext>
            </a:extLst>
          </p:cNvPr>
          <p:cNvSpPr txBox="1">
            <a:spLocks noChangeArrowheads="1"/>
          </p:cNvSpPr>
          <p:nvPr/>
        </p:nvSpPr>
        <p:spPr bwMode="auto">
          <a:xfrm>
            <a:off x="3902085" y="4992281"/>
            <a:ext cx="3968729" cy="361265"/>
          </a:xfrm>
          <a:prstGeom prst="rect">
            <a:avLst/>
          </a:prstGeom>
          <a:gradFill rotWithShape="1">
            <a:gsLst>
              <a:gs pos="0">
                <a:srgbClr val="B3DC27">
                  <a:tint val="50000"/>
                  <a:satMod val="300000"/>
                </a:srgbClr>
              </a:gs>
              <a:gs pos="35000">
                <a:srgbClr val="B3DC27">
                  <a:tint val="37000"/>
                  <a:satMod val="300000"/>
                </a:srgbClr>
              </a:gs>
              <a:gs pos="100000">
                <a:srgbClr val="B3DC27">
                  <a:tint val="15000"/>
                  <a:satMod val="350000"/>
                </a:srgbClr>
              </a:gs>
            </a:gsLst>
            <a:lin ang="16200000" scaled="1"/>
          </a:gradFill>
          <a:ln w="9525" cap="flat" cmpd="sng" algn="ctr">
            <a:solidFill>
              <a:srgbClr val="B3DC27">
                <a:shade val="95000"/>
                <a:satMod val="105000"/>
              </a:srgbClr>
            </a:solidFill>
            <a:prstDash val="solid"/>
            <a:headEnd/>
            <a:tailEnd/>
          </a:ln>
          <a:effectLst>
            <a:outerShdw blurRad="40000" dist="20000" dir="5400000" rotWithShape="0">
              <a:srgbClr val="000000">
                <a:alpha val="38000"/>
              </a:srgbClr>
            </a:outerShdw>
          </a:effectLst>
        </p:spPr>
        <p:txBody>
          <a:bodyPr vert="horz" wrap="square" lIns="91440" tIns="45720" rIns="91440" bIns="45720" numCol="1" anchor="t" anchorCtr="0" compatLnSpc="1">
            <a:prstTxWarp prst="textNoShape">
              <a:avLst/>
            </a:prstTxWarp>
          </a:bodyPr>
          <a:lstStyle/>
          <a:p>
            <a:pPr algn="ctr" fontAlgn="base">
              <a:spcBef>
                <a:spcPct val="0"/>
              </a:spcBef>
              <a:spcAft>
                <a:spcPts val="1000"/>
              </a:spcAft>
              <a:defRPr/>
            </a:pPr>
            <a:r>
              <a:rPr lang="en-US" sz="1100" kern="0" dirty="0">
                <a:solidFill>
                  <a:srgbClr val="000000"/>
                </a:solidFill>
                <a:latin typeface="Calibri"/>
                <a:cs typeface="Times New Roman" pitchFamily="18" charset="0"/>
              </a:rPr>
              <a:t>Electrostatic separation</a:t>
            </a:r>
          </a:p>
        </p:txBody>
      </p:sp>
      <p:sp>
        <p:nvSpPr>
          <p:cNvPr id="17" name="Text Box 23">
            <a:extLst>
              <a:ext uri="{FF2B5EF4-FFF2-40B4-BE49-F238E27FC236}">
                <a16:creationId xmlns:a16="http://schemas.microsoft.com/office/drawing/2014/main" id="{224EE81E-3CD3-63CE-F458-19B935F7EE01}"/>
              </a:ext>
            </a:extLst>
          </p:cNvPr>
          <p:cNvSpPr txBox="1">
            <a:spLocks noChangeArrowheads="1"/>
          </p:cNvSpPr>
          <p:nvPr/>
        </p:nvSpPr>
        <p:spPr bwMode="auto">
          <a:xfrm>
            <a:off x="1725374" y="5588751"/>
            <a:ext cx="3791066" cy="726092"/>
          </a:xfrm>
          <a:prstGeom prst="rect">
            <a:avLst/>
          </a:prstGeom>
          <a:gradFill rotWithShape="1">
            <a:gsLst>
              <a:gs pos="0">
                <a:srgbClr val="B3DC27">
                  <a:tint val="50000"/>
                  <a:satMod val="300000"/>
                </a:srgbClr>
              </a:gs>
              <a:gs pos="35000">
                <a:srgbClr val="B3DC27">
                  <a:tint val="37000"/>
                  <a:satMod val="300000"/>
                </a:srgbClr>
              </a:gs>
              <a:gs pos="100000">
                <a:srgbClr val="B3DC27">
                  <a:tint val="15000"/>
                  <a:satMod val="350000"/>
                </a:srgbClr>
              </a:gs>
            </a:gsLst>
            <a:lin ang="16200000" scaled="1"/>
          </a:gradFill>
          <a:ln w="9525" cap="flat" cmpd="sng" algn="ctr">
            <a:solidFill>
              <a:srgbClr val="B3DC27">
                <a:shade val="95000"/>
                <a:satMod val="105000"/>
              </a:srgbClr>
            </a:solidFill>
            <a:prstDash val="solid"/>
            <a:headEnd/>
            <a:tailEnd/>
          </a:ln>
          <a:effectLst>
            <a:outerShdw blurRad="40000" dist="20000" dir="5400000" rotWithShape="0">
              <a:srgbClr val="000000">
                <a:alpha val="38000"/>
              </a:srgbClr>
            </a:outerShdw>
          </a:effectLst>
        </p:spPr>
        <p:txBody>
          <a:bodyPr vert="horz" wrap="square" lIns="91440" tIns="45720" rIns="91440" bIns="45720" numCol="1" anchor="t" anchorCtr="0" compatLnSpc="1">
            <a:prstTxWarp prst="textNoShape">
              <a:avLst/>
            </a:prstTxWarp>
          </a:bodyPr>
          <a:lstStyle/>
          <a:p>
            <a:pPr algn="ctr" fontAlgn="base">
              <a:spcBef>
                <a:spcPct val="0"/>
              </a:spcBef>
              <a:spcAft>
                <a:spcPts val="1000"/>
              </a:spcAft>
              <a:defRPr/>
            </a:pPr>
            <a:r>
              <a:rPr lang="en-US" sz="1100" kern="0" dirty="0">
                <a:solidFill>
                  <a:srgbClr val="000000"/>
                </a:solidFill>
                <a:latin typeface="Calibri"/>
                <a:cs typeface="Times New Roman" pitchFamily="18" charset="0"/>
              </a:rPr>
              <a:t>Conductive minerals : </a:t>
            </a:r>
            <a:r>
              <a:rPr lang="en-US" sz="1100" kern="0" dirty="0" err="1">
                <a:solidFill>
                  <a:srgbClr val="000000"/>
                </a:solidFill>
                <a:latin typeface="Calibri"/>
                <a:cs typeface="Times New Roman" pitchFamily="18" charset="0"/>
              </a:rPr>
              <a:t>Ilmenite</a:t>
            </a:r>
            <a:r>
              <a:rPr lang="en-US" sz="1100" kern="0" dirty="0">
                <a:solidFill>
                  <a:srgbClr val="000000"/>
                </a:solidFill>
                <a:latin typeface="Calibri"/>
                <a:cs typeface="Times New Roman" pitchFamily="18" charset="0"/>
              </a:rPr>
              <a:t> (2)</a:t>
            </a:r>
          </a:p>
          <a:p>
            <a:pPr algn="ctr" fontAlgn="base">
              <a:spcBef>
                <a:spcPct val="0"/>
              </a:spcBef>
              <a:spcAft>
                <a:spcPts val="1000"/>
              </a:spcAft>
              <a:defRPr/>
            </a:pPr>
            <a:r>
              <a:rPr lang="en-US" sz="1100" kern="0" dirty="0">
                <a:solidFill>
                  <a:srgbClr val="000000"/>
                </a:solidFill>
                <a:latin typeface="Calibri"/>
                <a:cs typeface="Times New Roman" pitchFamily="18" charset="0"/>
              </a:rPr>
              <a:t>Content of </a:t>
            </a:r>
            <a:r>
              <a:rPr lang="en-US" sz="1100" b="1" kern="0" dirty="0">
                <a:solidFill>
                  <a:srgbClr val="000000"/>
                </a:solidFill>
                <a:latin typeface="Calibri"/>
                <a:cs typeface="Times New Roman" pitchFamily="18" charset="0"/>
              </a:rPr>
              <a:t>52.79% TiO</a:t>
            </a:r>
            <a:r>
              <a:rPr lang="en-US" sz="1100" b="1" kern="0" baseline="-25000" dirty="0">
                <a:solidFill>
                  <a:srgbClr val="000000"/>
                </a:solidFill>
                <a:latin typeface="Calibri"/>
                <a:cs typeface="Times New Roman" pitchFamily="18" charset="0"/>
              </a:rPr>
              <a:t>2</a:t>
            </a:r>
            <a:r>
              <a:rPr lang="en-US" sz="1100" kern="0" dirty="0">
                <a:solidFill>
                  <a:srgbClr val="000000"/>
                </a:solidFill>
                <a:latin typeface="Calibri"/>
                <a:cs typeface="Times New Roman" pitchFamily="18" charset="0"/>
              </a:rPr>
              <a:t>, Recovery of </a:t>
            </a:r>
            <a:r>
              <a:rPr lang="en-US" sz="1100" b="1" kern="0" dirty="0">
                <a:solidFill>
                  <a:srgbClr val="000000"/>
                </a:solidFill>
                <a:latin typeface="Calibri"/>
                <a:cs typeface="Times New Roman" pitchFamily="18" charset="0"/>
              </a:rPr>
              <a:t>9.51%</a:t>
            </a:r>
          </a:p>
        </p:txBody>
      </p:sp>
      <p:pic>
        <p:nvPicPr>
          <p:cNvPr id="8" name="Picture 7">
            <a:extLst>
              <a:ext uri="{FF2B5EF4-FFF2-40B4-BE49-F238E27FC236}">
                <a16:creationId xmlns:a16="http://schemas.microsoft.com/office/drawing/2014/main" id="{B2B6A4F0-2150-3E75-EC4E-DECCC74C9ACE}"/>
              </a:ext>
            </a:extLst>
          </p:cNvPr>
          <p:cNvPicPr>
            <a:picLocks noChangeAspect="1"/>
          </p:cNvPicPr>
          <p:nvPr/>
        </p:nvPicPr>
        <p:blipFill>
          <a:blip r:embed="rId6"/>
          <a:stretch>
            <a:fillRect/>
          </a:stretch>
        </p:blipFill>
        <p:spPr>
          <a:xfrm>
            <a:off x="6045531" y="5997587"/>
            <a:ext cx="6133108" cy="432854"/>
          </a:xfrm>
          <a:prstGeom prst="rect">
            <a:avLst/>
          </a:prstGeom>
        </p:spPr>
      </p:pic>
    </p:spTree>
    <p:extLst>
      <p:ext uri="{BB962C8B-B14F-4D97-AF65-F5344CB8AC3E}">
        <p14:creationId xmlns:p14="http://schemas.microsoft.com/office/powerpoint/2010/main" val="20362154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98EC2D-9F8E-8CC4-FC46-1028A100B974}"/>
            </a:ext>
          </a:extLst>
        </p:cNvPr>
        <p:cNvGrpSpPr/>
        <p:nvPr/>
      </p:nvGrpSpPr>
      <p:grpSpPr>
        <a:xfrm>
          <a:off x="0" y="0"/>
          <a:ext cx="0" cy="0"/>
          <a:chOff x="0" y="0"/>
          <a:chExt cx="0" cy="0"/>
        </a:xfrm>
      </p:grpSpPr>
      <p:graphicFrame>
        <p:nvGraphicFramePr>
          <p:cNvPr id="22" name="Table 21">
            <a:extLst>
              <a:ext uri="{FF2B5EF4-FFF2-40B4-BE49-F238E27FC236}">
                <a16:creationId xmlns:a16="http://schemas.microsoft.com/office/drawing/2014/main" id="{A8ED6606-8B10-6DF4-A1B7-CDC2D621AC22}"/>
              </a:ext>
            </a:extLst>
          </p:cNvPr>
          <p:cNvGraphicFramePr>
            <a:graphicFrameLocks noGrp="1"/>
          </p:cNvGraphicFramePr>
          <p:nvPr>
            <p:extLst>
              <p:ext uri="{D42A27DB-BD31-4B8C-83A1-F6EECF244321}">
                <p14:modId xmlns:p14="http://schemas.microsoft.com/office/powerpoint/2010/main" val="3842206961"/>
              </p:ext>
            </p:extLst>
          </p:nvPr>
        </p:nvGraphicFramePr>
        <p:xfrm>
          <a:off x="5486234" y="2837868"/>
          <a:ext cx="5973378" cy="2595880"/>
        </p:xfrm>
        <a:graphic>
          <a:graphicData uri="http://schemas.openxmlformats.org/drawingml/2006/table">
            <a:tbl>
              <a:tblPr firstRow="1" bandRow="1">
                <a:tableStyleId>{5C22544A-7EE6-4342-B048-85BDC9FD1C3A}</a:tableStyleId>
              </a:tblPr>
              <a:tblGrid>
                <a:gridCol w="2596031">
                  <a:extLst>
                    <a:ext uri="{9D8B030D-6E8A-4147-A177-3AD203B41FA5}">
                      <a16:colId xmlns:a16="http://schemas.microsoft.com/office/drawing/2014/main" val="163783523"/>
                    </a:ext>
                  </a:extLst>
                </a:gridCol>
                <a:gridCol w="1755508">
                  <a:extLst>
                    <a:ext uri="{9D8B030D-6E8A-4147-A177-3AD203B41FA5}">
                      <a16:colId xmlns:a16="http://schemas.microsoft.com/office/drawing/2014/main" val="234469326"/>
                    </a:ext>
                  </a:extLst>
                </a:gridCol>
                <a:gridCol w="1621839">
                  <a:extLst>
                    <a:ext uri="{9D8B030D-6E8A-4147-A177-3AD203B41FA5}">
                      <a16:colId xmlns:a16="http://schemas.microsoft.com/office/drawing/2014/main" val="2519312005"/>
                    </a:ext>
                  </a:extLst>
                </a:gridCol>
              </a:tblGrid>
              <a:tr h="370840">
                <a:tc>
                  <a:txBody>
                    <a:bodyPr/>
                    <a:lstStyle/>
                    <a:p>
                      <a:pPr algn="ctr"/>
                      <a:r>
                        <a:rPr lang="en-US" sz="1400" dirty="0"/>
                        <a:t>Output</a:t>
                      </a:r>
                    </a:p>
                  </a:txBody>
                  <a:tcPr/>
                </a:tc>
                <a:tc>
                  <a:txBody>
                    <a:bodyPr/>
                    <a:lstStyle/>
                    <a:p>
                      <a:pPr algn="ctr"/>
                      <a:r>
                        <a:rPr lang="en-US" sz="1400" dirty="0"/>
                        <a:t>Content ZrO</a:t>
                      </a:r>
                      <a:r>
                        <a:rPr lang="en-US" sz="1400" baseline="-25000" dirty="0"/>
                        <a:t>2</a:t>
                      </a:r>
                      <a:r>
                        <a:rPr lang="en-US" sz="1400" dirty="0"/>
                        <a:t> (%)</a:t>
                      </a:r>
                    </a:p>
                  </a:txBody>
                  <a:tcPr/>
                </a:tc>
                <a:tc>
                  <a:txBody>
                    <a:bodyPr/>
                    <a:lstStyle/>
                    <a:p>
                      <a:r>
                        <a:rPr lang="en-US" sz="1400" dirty="0"/>
                        <a:t>Recovery ZrO</a:t>
                      </a:r>
                      <a:r>
                        <a:rPr lang="en-US" sz="1400" baseline="-25000" dirty="0"/>
                        <a:t>2</a:t>
                      </a:r>
                      <a:r>
                        <a:rPr lang="en-US" sz="1400" dirty="0"/>
                        <a:t> (%)</a:t>
                      </a:r>
                    </a:p>
                  </a:txBody>
                  <a:tcPr/>
                </a:tc>
                <a:extLst>
                  <a:ext uri="{0D108BD9-81ED-4DB2-BD59-A6C34878D82A}">
                    <a16:rowId xmlns:a16="http://schemas.microsoft.com/office/drawing/2014/main" val="2206026529"/>
                  </a:ext>
                </a:extLst>
              </a:tr>
              <a:tr h="370840">
                <a:tc>
                  <a:txBody>
                    <a:bodyPr/>
                    <a:lstStyle/>
                    <a:p>
                      <a:r>
                        <a:rPr lang="en-US" sz="1400" dirty="0">
                          <a:solidFill>
                            <a:srgbClr val="002060"/>
                          </a:solidFill>
                        </a:rPr>
                        <a:t>Zircon 3</a:t>
                      </a:r>
                    </a:p>
                  </a:txBody>
                  <a:tcPr/>
                </a:tc>
                <a:tc>
                  <a:txBody>
                    <a:bodyPr/>
                    <a:lstStyle/>
                    <a:p>
                      <a:pPr algn="ctr"/>
                      <a:r>
                        <a:rPr lang="en-US" sz="1400" dirty="0">
                          <a:solidFill>
                            <a:srgbClr val="002060"/>
                          </a:solidFill>
                        </a:rPr>
                        <a:t>56.74</a:t>
                      </a:r>
                    </a:p>
                  </a:txBody>
                  <a:tcPr/>
                </a:tc>
                <a:tc>
                  <a:txBody>
                    <a:bodyPr/>
                    <a:lstStyle/>
                    <a:p>
                      <a:pPr algn="ctr"/>
                      <a:r>
                        <a:rPr lang="en-US" sz="1400" dirty="0">
                          <a:solidFill>
                            <a:srgbClr val="002060"/>
                          </a:solidFill>
                        </a:rPr>
                        <a:t>12.90</a:t>
                      </a:r>
                    </a:p>
                  </a:txBody>
                  <a:tcPr/>
                </a:tc>
                <a:extLst>
                  <a:ext uri="{0D108BD9-81ED-4DB2-BD59-A6C34878D82A}">
                    <a16:rowId xmlns:a16="http://schemas.microsoft.com/office/drawing/2014/main" val="2247639993"/>
                  </a:ext>
                </a:extLst>
              </a:tr>
              <a:tr h="370840">
                <a:tc>
                  <a:txBody>
                    <a:bodyPr/>
                    <a:lstStyle/>
                    <a:p>
                      <a:r>
                        <a:rPr lang="en-US" sz="1400" dirty="0">
                          <a:solidFill>
                            <a:srgbClr val="002060"/>
                          </a:solidFill>
                        </a:rPr>
                        <a:t>Zircon 2</a:t>
                      </a:r>
                    </a:p>
                  </a:txBody>
                  <a:tcPr/>
                </a:tc>
                <a:tc>
                  <a:txBody>
                    <a:bodyPr/>
                    <a:lstStyle/>
                    <a:p>
                      <a:pPr algn="ctr"/>
                      <a:r>
                        <a:rPr lang="en-US" sz="1400" dirty="0">
                          <a:solidFill>
                            <a:srgbClr val="002060"/>
                          </a:solidFill>
                        </a:rPr>
                        <a:t>62.88</a:t>
                      </a:r>
                    </a:p>
                  </a:txBody>
                  <a:tcPr/>
                </a:tc>
                <a:tc>
                  <a:txBody>
                    <a:bodyPr/>
                    <a:lstStyle/>
                    <a:p>
                      <a:pPr algn="ctr"/>
                      <a:r>
                        <a:rPr lang="en-US" sz="1400" dirty="0">
                          <a:solidFill>
                            <a:srgbClr val="002060"/>
                          </a:solidFill>
                        </a:rPr>
                        <a:t>46.63</a:t>
                      </a:r>
                    </a:p>
                  </a:txBody>
                  <a:tcPr/>
                </a:tc>
                <a:extLst>
                  <a:ext uri="{0D108BD9-81ED-4DB2-BD59-A6C34878D82A}">
                    <a16:rowId xmlns:a16="http://schemas.microsoft.com/office/drawing/2014/main" val="3553838612"/>
                  </a:ext>
                </a:extLst>
              </a:tr>
              <a:tr h="370840">
                <a:tc>
                  <a:txBody>
                    <a:bodyPr/>
                    <a:lstStyle/>
                    <a:p>
                      <a:r>
                        <a:rPr lang="en-US" sz="1400" dirty="0">
                          <a:solidFill>
                            <a:srgbClr val="002060"/>
                          </a:solidFill>
                        </a:rPr>
                        <a:t>Zircon 1</a:t>
                      </a:r>
                    </a:p>
                  </a:txBody>
                  <a:tcPr/>
                </a:tc>
                <a:tc>
                  <a:txBody>
                    <a:bodyPr/>
                    <a:lstStyle/>
                    <a:p>
                      <a:pPr algn="ctr"/>
                      <a:r>
                        <a:rPr lang="en-US" sz="1400" dirty="0">
                          <a:solidFill>
                            <a:srgbClr val="002060"/>
                          </a:solidFill>
                        </a:rPr>
                        <a:t>65.01</a:t>
                      </a:r>
                    </a:p>
                  </a:txBody>
                  <a:tcPr/>
                </a:tc>
                <a:tc>
                  <a:txBody>
                    <a:bodyPr/>
                    <a:lstStyle/>
                    <a:p>
                      <a:pPr algn="ctr"/>
                      <a:r>
                        <a:rPr lang="en-US" sz="1400" dirty="0">
                          <a:solidFill>
                            <a:srgbClr val="002060"/>
                          </a:solidFill>
                        </a:rPr>
                        <a:t>31.50</a:t>
                      </a:r>
                    </a:p>
                  </a:txBody>
                  <a:tcPr/>
                </a:tc>
                <a:extLst>
                  <a:ext uri="{0D108BD9-81ED-4DB2-BD59-A6C34878D82A}">
                    <a16:rowId xmlns:a16="http://schemas.microsoft.com/office/drawing/2014/main" val="3031835060"/>
                  </a:ext>
                </a:extLst>
              </a:tr>
              <a:tr h="370840">
                <a:tc>
                  <a:txBody>
                    <a:bodyPr/>
                    <a:lstStyle/>
                    <a:p>
                      <a:r>
                        <a:rPr lang="en-US" sz="1400" dirty="0">
                          <a:solidFill>
                            <a:srgbClr val="002060"/>
                          </a:solidFill>
                        </a:rPr>
                        <a:t>Conductive output</a:t>
                      </a:r>
                    </a:p>
                  </a:txBody>
                  <a:tcPr/>
                </a:tc>
                <a:tc>
                  <a:txBody>
                    <a:bodyPr/>
                    <a:lstStyle/>
                    <a:p>
                      <a:pPr algn="ctr"/>
                      <a:r>
                        <a:rPr lang="en-US" sz="1400" dirty="0">
                          <a:solidFill>
                            <a:srgbClr val="002060"/>
                          </a:solidFill>
                        </a:rPr>
                        <a:t>23.53</a:t>
                      </a:r>
                    </a:p>
                  </a:txBody>
                  <a:tcPr/>
                </a:tc>
                <a:tc>
                  <a:txBody>
                    <a:bodyPr/>
                    <a:lstStyle/>
                    <a:p>
                      <a:pPr algn="ctr"/>
                      <a:r>
                        <a:rPr lang="en-US" sz="1400" dirty="0">
                          <a:solidFill>
                            <a:srgbClr val="002060"/>
                          </a:solidFill>
                        </a:rPr>
                        <a:t>6.61</a:t>
                      </a:r>
                    </a:p>
                  </a:txBody>
                  <a:tcPr/>
                </a:tc>
                <a:extLst>
                  <a:ext uri="{0D108BD9-81ED-4DB2-BD59-A6C34878D82A}">
                    <a16:rowId xmlns:a16="http://schemas.microsoft.com/office/drawing/2014/main" val="2898832795"/>
                  </a:ext>
                </a:extLst>
              </a:tr>
              <a:tr h="370840">
                <a:tc>
                  <a:txBody>
                    <a:bodyPr/>
                    <a:lstStyle/>
                    <a:p>
                      <a:r>
                        <a:rPr lang="en-US" sz="1400" dirty="0">
                          <a:solidFill>
                            <a:srgbClr val="002060"/>
                          </a:solidFill>
                        </a:rPr>
                        <a:t>Tailing </a:t>
                      </a:r>
                    </a:p>
                  </a:txBody>
                  <a:tcPr/>
                </a:tc>
                <a:tc>
                  <a:txBody>
                    <a:bodyPr/>
                    <a:lstStyle/>
                    <a:p>
                      <a:pPr algn="ctr"/>
                      <a:r>
                        <a:rPr lang="en-US" sz="1400" dirty="0">
                          <a:solidFill>
                            <a:srgbClr val="002060"/>
                          </a:solidFill>
                        </a:rPr>
                        <a:t>5.05</a:t>
                      </a:r>
                    </a:p>
                  </a:txBody>
                  <a:tcPr/>
                </a:tc>
                <a:tc>
                  <a:txBody>
                    <a:bodyPr/>
                    <a:lstStyle/>
                    <a:p>
                      <a:pPr algn="ctr"/>
                      <a:r>
                        <a:rPr lang="en-US" sz="1400" dirty="0">
                          <a:solidFill>
                            <a:srgbClr val="002060"/>
                          </a:solidFill>
                        </a:rPr>
                        <a:t>2.3</a:t>
                      </a:r>
                    </a:p>
                  </a:txBody>
                  <a:tcPr/>
                </a:tc>
                <a:extLst>
                  <a:ext uri="{0D108BD9-81ED-4DB2-BD59-A6C34878D82A}">
                    <a16:rowId xmlns:a16="http://schemas.microsoft.com/office/drawing/2014/main" val="2438732406"/>
                  </a:ext>
                </a:extLst>
              </a:tr>
              <a:tr h="370840">
                <a:tc>
                  <a:txBody>
                    <a:bodyPr/>
                    <a:lstStyle/>
                    <a:p>
                      <a:r>
                        <a:rPr lang="en-US" sz="1400" dirty="0">
                          <a:solidFill>
                            <a:srgbClr val="002060"/>
                          </a:solidFill>
                        </a:rPr>
                        <a:t>Non-conductive 11,000 Oe</a:t>
                      </a:r>
                    </a:p>
                  </a:txBody>
                  <a:tcPr/>
                </a:tc>
                <a:tc>
                  <a:txBody>
                    <a:bodyPr/>
                    <a:lstStyle/>
                    <a:p>
                      <a:pPr algn="ctr"/>
                      <a:r>
                        <a:rPr lang="en-US" sz="1400" dirty="0">
                          <a:solidFill>
                            <a:srgbClr val="002060"/>
                          </a:solidFill>
                        </a:rPr>
                        <a:t>45.44</a:t>
                      </a:r>
                    </a:p>
                  </a:txBody>
                  <a:tcPr/>
                </a:tc>
                <a:tc>
                  <a:txBody>
                    <a:bodyPr/>
                    <a:lstStyle/>
                    <a:p>
                      <a:pPr algn="ctr"/>
                      <a:r>
                        <a:rPr lang="en-US" sz="1400" dirty="0">
                          <a:solidFill>
                            <a:srgbClr val="002060"/>
                          </a:solidFill>
                        </a:rPr>
                        <a:t>100</a:t>
                      </a:r>
                    </a:p>
                  </a:txBody>
                  <a:tcPr/>
                </a:tc>
                <a:extLst>
                  <a:ext uri="{0D108BD9-81ED-4DB2-BD59-A6C34878D82A}">
                    <a16:rowId xmlns:a16="http://schemas.microsoft.com/office/drawing/2014/main" val="880168250"/>
                  </a:ext>
                </a:extLst>
              </a:tr>
            </a:tbl>
          </a:graphicData>
        </a:graphic>
      </p:graphicFrame>
      <p:sp>
        <p:nvSpPr>
          <p:cNvPr id="2" name="Title 1">
            <a:extLst>
              <a:ext uri="{FF2B5EF4-FFF2-40B4-BE49-F238E27FC236}">
                <a16:creationId xmlns:a16="http://schemas.microsoft.com/office/drawing/2014/main" id="{6ADF52CD-D434-ECC3-482B-81779C859748}"/>
              </a:ext>
            </a:extLst>
          </p:cNvPr>
          <p:cNvSpPr>
            <a:spLocks noGrp="1"/>
          </p:cNvSpPr>
          <p:nvPr>
            <p:ph type="title"/>
          </p:nvPr>
        </p:nvSpPr>
        <p:spPr>
          <a:xfrm>
            <a:off x="838200" y="611559"/>
            <a:ext cx="10515600" cy="1325563"/>
          </a:xfrm>
        </p:spPr>
        <p:txBody>
          <a:bodyPr/>
          <a:lstStyle/>
          <a:p>
            <a:r>
              <a:rPr lang="en-US" dirty="0">
                <a:solidFill>
                  <a:srgbClr val="002060"/>
                </a:solidFill>
              </a:rPr>
              <a:t>THE TITANIUM INDUSTRY IN VIETNAM</a:t>
            </a:r>
          </a:p>
        </p:txBody>
      </p:sp>
      <p:sp>
        <p:nvSpPr>
          <p:cNvPr id="3" name="Content Placeholder 2">
            <a:extLst>
              <a:ext uri="{FF2B5EF4-FFF2-40B4-BE49-F238E27FC236}">
                <a16:creationId xmlns:a16="http://schemas.microsoft.com/office/drawing/2014/main" id="{B3C436C7-38FE-D294-C5E5-94F9D514493F}"/>
              </a:ext>
            </a:extLst>
          </p:cNvPr>
          <p:cNvSpPr>
            <a:spLocks noGrp="1"/>
          </p:cNvSpPr>
          <p:nvPr>
            <p:ph idx="1"/>
          </p:nvPr>
        </p:nvSpPr>
        <p:spPr/>
        <p:txBody>
          <a:bodyPr/>
          <a:lstStyle/>
          <a:p>
            <a:r>
              <a:rPr lang="en-US" dirty="0">
                <a:solidFill>
                  <a:srgbClr val="002060"/>
                </a:solidFill>
              </a:rPr>
              <a:t>Excavation and processing</a:t>
            </a:r>
          </a:p>
          <a:p>
            <a:pPr lvl="1"/>
            <a:r>
              <a:rPr lang="en-US" dirty="0">
                <a:solidFill>
                  <a:srgbClr val="002060"/>
                </a:solidFill>
              </a:rPr>
              <a:t>Zircon recovery</a:t>
            </a:r>
          </a:p>
        </p:txBody>
      </p:sp>
      <p:pic>
        <p:nvPicPr>
          <p:cNvPr id="4" name="Picture 3">
            <a:extLst>
              <a:ext uri="{FF2B5EF4-FFF2-40B4-BE49-F238E27FC236}">
                <a16:creationId xmlns:a16="http://schemas.microsoft.com/office/drawing/2014/main" id="{C1206D81-4BC8-7F13-3C15-E00FDA21DE2B}"/>
              </a:ext>
            </a:extLst>
          </p:cNvPr>
          <p:cNvPicPr>
            <a:picLocks noChangeAspect="1"/>
          </p:cNvPicPr>
          <p:nvPr/>
        </p:nvPicPr>
        <p:blipFill>
          <a:blip r:embed="rId3"/>
          <a:stretch>
            <a:fillRect/>
          </a:stretch>
        </p:blipFill>
        <p:spPr>
          <a:xfrm>
            <a:off x="7565559" y="120212"/>
            <a:ext cx="3093052" cy="816566"/>
          </a:xfrm>
          <a:prstGeom prst="rect">
            <a:avLst/>
          </a:prstGeom>
        </p:spPr>
      </p:pic>
      <p:pic>
        <p:nvPicPr>
          <p:cNvPr id="5" name="Picture 4">
            <a:extLst>
              <a:ext uri="{FF2B5EF4-FFF2-40B4-BE49-F238E27FC236}">
                <a16:creationId xmlns:a16="http://schemas.microsoft.com/office/drawing/2014/main" id="{7659CD11-B597-7D34-7BB7-788A4B3469C9}"/>
              </a:ext>
            </a:extLst>
          </p:cNvPr>
          <p:cNvPicPr>
            <a:picLocks noChangeAspect="1"/>
          </p:cNvPicPr>
          <p:nvPr/>
        </p:nvPicPr>
        <p:blipFill>
          <a:blip r:embed="rId4"/>
          <a:stretch>
            <a:fillRect/>
          </a:stretch>
        </p:blipFill>
        <p:spPr>
          <a:xfrm>
            <a:off x="10891070" y="120212"/>
            <a:ext cx="1030288" cy="1030288"/>
          </a:xfrm>
          <a:prstGeom prst="rect">
            <a:avLst/>
          </a:prstGeom>
        </p:spPr>
      </p:pic>
      <p:sp>
        <p:nvSpPr>
          <p:cNvPr id="6" name="Footer Placeholder 5">
            <a:extLst>
              <a:ext uri="{FF2B5EF4-FFF2-40B4-BE49-F238E27FC236}">
                <a16:creationId xmlns:a16="http://schemas.microsoft.com/office/drawing/2014/main" id="{0CA60998-4E5B-5B81-FEC4-F6AA38BC964D}"/>
              </a:ext>
            </a:extLst>
          </p:cNvPr>
          <p:cNvSpPr>
            <a:spLocks noGrp="1"/>
          </p:cNvSpPr>
          <p:nvPr>
            <p:ph type="ftr" sz="quarter" idx="11"/>
          </p:nvPr>
        </p:nvSpPr>
        <p:spPr/>
        <p:txBody>
          <a:bodyPr/>
          <a:lstStyle/>
          <a:p>
            <a:r>
              <a:rPr lang="en-US"/>
              <a:t>nguyenthihoainga@humg.edu.vn</a:t>
            </a:r>
          </a:p>
        </p:txBody>
      </p:sp>
      <p:sp>
        <p:nvSpPr>
          <p:cNvPr id="7" name="Slide Number Placeholder 6">
            <a:extLst>
              <a:ext uri="{FF2B5EF4-FFF2-40B4-BE49-F238E27FC236}">
                <a16:creationId xmlns:a16="http://schemas.microsoft.com/office/drawing/2014/main" id="{DE45DC23-6F95-2C86-CB51-9A9CDFFD6B80}"/>
              </a:ext>
            </a:extLst>
          </p:cNvPr>
          <p:cNvSpPr>
            <a:spLocks noGrp="1"/>
          </p:cNvSpPr>
          <p:nvPr>
            <p:ph type="sldNum" sz="quarter" idx="12"/>
          </p:nvPr>
        </p:nvSpPr>
        <p:spPr/>
        <p:txBody>
          <a:bodyPr/>
          <a:lstStyle/>
          <a:p>
            <a:fld id="{B2BCDF6F-A6CC-4ABF-8BD7-5DFE513BC35F}" type="slidenum">
              <a:rPr lang="en-US" smtClean="0"/>
              <a:t>8</a:t>
            </a:fld>
            <a:endParaRPr lang="en-US"/>
          </a:p>
        </p:txBody>
      </p:sp>
      <p:pic>
        <p:nvPicPr>
          <p:cNvPr id="10" name="Picture 9" descr="C:\Users\Quynh\Desktop\4.jpg">
            <a:extLst>
              <a:ext uri="{FF2B5EF4-FFF2-40B4-BE49-F238E27FC236}">
                <a16:creationId xmlns:a16="http://schemas.microsoft.com/office/drawing/2014/main" id="{97E17B63-CB18-10A7-0809-11A788571FD4}"/>
              </a:ext>
            </a:extLst>
          </p:cNvPr>
          <p:cNvPicPr/>
          <p:nvPr/>
        </p:nvPicPr>
        <p:blipFill>
          <a:blip r:embed="rId5" cstate="print"/>
          <a:srcRect l="12829" t="2364" r="11842" b="3546"/>
          <a:stretch>
            <a:fillRect/>
          </a:stretch>
        </p:blipFill>
        <p:spPr bwMode="auto">
          <a:xfrm>
            <a:off x="944012" y="2913177"/>
            <a:ext cx="3884611" cy="3505200"/>
          </a:xfrm>
          <a:prstGeom prst="rect">
            <a:avLst/>
          </a:prstGeom>
          <a:solidFill>
            <a:srgbClr val="FFC000"/>
          </a:solidFill>
          <a:ln w="9525">
            <a:noFill/>
            <a:miter lim="800000"/>
            <a:headEnd/>
            <a:tailEnd/>
          </a:ln>
        </p:spPr>
      </p:pic>
      <p:sp>
        <p:nvSpPr>
          <p:cNvPr id="11" name="TextBox 10">
            <a:extLst>
              <a:ext uri="{FF2B5EF4-FFF2-40B4-BE49-F238E27FC236}">
                <a16:creationId xmlns:a16="http://schemas.microsoft.com/office/drawing/2014/main" id="{B535F94F-FC4A-1BBF-6610-31C661E65925}"/>
              </a:ext>
            </a:extLst>
          </p:cNvPr>
          <p:cNvSpPr txBox="1"/>
          <p:nvPr/>
        </p:nvSpPr>
        <p:spPr>
          <a:xfrm>
            <a:off x="2087012" y="2745175"/>
            <a:ext cx="2836168" cy="323165"/>
          </a:xfrm>
          <a:prstGeom prst="rect">
            <a:avLst/>
          </a:prstGeom>
          <a:solidFill>
            <a:sysClr val="window" lastClr="FFFFFF"/>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500" b="0" i="0" u="none" strike="noStrike" kern="0" cap="none" spc="0" normalizeH="0" baseline="0" noProof="0" dirty="0">
                <a:ln>
                  <a:noFill/>
                </a:ln>
                <a:solidFill>
                  <a:srgbClr val="002060"/>
                </a:solidFill>
                <a:effectLst/>
                <a:uLnTx/>
                <a:uFillTx/>
                <a:latin typeface="Calibri"/>
              </a:rPr>
              <a:t>Non-conductive 11,000 </a:t>
            </a:r>
            <a:r>
              <a:rPr kumimoji="0" lang="en-US" sz="1500" b="0" i="0" u="none" strike="noStrike" kern="0" cap="none" spc="0" normalizeH="0" baseline="0" noProof="0" dirty="0" err="1">
                <a:ln>
                  <a:noFill/>
                </a:ln>
                <a:solidFill>
                  <a:srgbClr val="002060"/>
                </a:solidFill>
                <a:effectLst/>
                <a:uLnTx/>
                <a:uFillTx/>
                <a:latin typeface="Calibri"/>
              </a:rPr>
              <a:t>Oe</a:t>
            </a:r>
            <a:endParaRPr kumimoji="0" lang="en-US" sz="1500" b="0" i="0" u="none" strike="noStrike" kern="0" cap="none" spc="0" normalizeH="0" baseline="0" noProof="0" dirty="0">
              <a:ln>
                <a:noFill/>
              </a:ln>
              <a:solidFill>
                <a:srgbClr val="002060"/>
              </a:solidFill>
              <a:effectLst/>
              <a:uLnTx/>
              <a:uFillTx/>
              <a:latin typeface="Calibri"/>
            </a:endParaRPr>
          </a:p>
        </p:txBody>
      </p:sp>
      <p:grpSp>
        <p:nvGrpSpPr>
          <p:cNvPr id="12" name="Group 11">
            <a:extLst>
              <a:ext uri="{FF2B5EF4-FFF2-40B4-BE49-F238E27FC236}">
                <a16:creationId xmlns:a16="http://schemas.microsoft.com/office/drawing/2014/main" id="{A7558BA1-F13E-16D8-3808-6B10815E54DA}"/>
              </a:ext>
            </a:extLst>
          </p:cNvPr>
          <p:cNvGrpSpPr/>
          <p:nvPr/>
        </p:nvGrpSpPr>
        <p:grpSpPr>
          <a:xfrm>
            <a:off x="944012" y="3502130"/>
            <a:ext cx="3467410" cy="2184340"/>
            <a:chOff x="304800" y="2817803"/>
            <a:chExt cx="3467410" cy="2184340"/>
          </a:xfrm>
        </p:grpSpPr>
        <p:sp>
          <p:nvSpPr>
            <p:cNvPr id="13" name="TextBox 12">
              <a:extLst>
                <a:ext uri="{FF2B5EF4-FFF2-40B4-BE49-F238E27FC236}">
                  <a16:creationId xmlns:a16="http://schemas.microsoft.com/office/drawing/2014/main" id="{EEF01D54-79F1-7727-34DC-47AA51EE8369}"/>
                </a:ext>
              </a:extLst>
            </p:cNvPr>
            <p:cNvSpPr txBox="1"/>
            <p:nvPr/>
          </p:nvSpPr>
          <p:spPr>
            <a:xfrm>
              <a:off x="2247105" y="2817803"/>
              <a:ext cx="1460799" cy="323165"/>
            </a:xfrm>
            <a:prstGeom prst="rect">
              <a:avLst/>
            </a:prstGeom>
            <a:solidFill>
              <a:sysClr val="window" lastClr="FFFFFF"/>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500" b="0" i="0" u="none" strike="noStrike" kern="0" cap="none" spc="0" normalizeH="0" baseline="0" noProof="0" dirty="0">
                  <a:ln>
                    <a:noFill/>
                  </a:ln>
                  <a:solidFill>
                    <a:srgbClr val="002060"/>
                  </a:solidFill>
                  <a:effectLst/>
                  <a:uLnTx/>
                  <a:uFillTx/>
                  <a:latin typeface="Calibri"/>
                </a:rPr>
                <a:t>Separation table</a:t>
              </a:r>
            </a:p>
          </p:txBody>
        </p:sp>
        <p:sp>
          <p:nvSpPr>
            <p:cNvPr id="14" name="TextBox 13">
              <a:extLst>
                <a:ext uri="{FF2B5EF4-FFF2-40B4-BE49-F238E27FC236}">
                  <a16:creationId xmlns:a16="http://schemas.microsoft.com/office/drawing/2014/main" id="{33243DDE-A54D-F8D5-D435-7692D6E83D7B}"/>
                </a:ext>
              </a:extLst>
            </p:cNvPr>
            <p:cNvSpPr txBox="1"/>
            <p:nvPr/>
          </p:nvSpPr>
          <p:spPr>
            <a:xfrm>
              <a:off x="1115616" y="3835207"/>
              <a:ext cx="1656184" cy="276999"/>
            </a:xfrm>
            <a:prstGeom prst="rect">
              <a:avLst/>
            </a:prstGeom>
            <a:solidFill>
              <a:sysClr val="window" lastClr="FFFFFF"/>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2060"/>
                  </a:solidFill>
                  <a:effectLst/>
                  <a:uLnTx/>
                  <a:uFillTx/>
                  <a:latin typeface="Calibri"/>
                </a:rPr>
                <a:t>Electrostatic separation</a:t>
              </a:r>
            </a:p>
          </p:txBody>
        </p:sp>
        <p:sp>
          <p:nvSpPr>
            <p:cNvPr id="15" name="TextBox 14">
              <a:extLst>
                <a:ext uri="{FF2B5EF4-FFF2-40B4-BE49-F238E27FC236}">
                  <a16:creationId xmlns:a16="http://schemas.microsoft.com/office/drawing/2014/main" id="{B96AA3AF-0322-9F98-10AE-FE73BBF92045}"/>
                </a:ext>
              </a:extLst>
            </p:cNvPr>
            <p:cNvSpPr txBox="1"/>
            <p:nvPr/>
          </p:nvSpPr>
          <p:spPr>
            <a:xfrm>
              <a:off x="2944118" y="3068960"/>
              <a:ext cx="663475" cy="323165"/>
            </a:xfrm>
            <a:prstGeom prst="rect">
              <a:avLst/>
            </a:prstGeom>
            <a:solidFill>
              <a:sysClr val="window" lastClr="FFFFFF"/>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500" b="0" i="0" u="none" strike="noStrike" kern="0" cap="none" spc="0" normalizeH="0" baseline="0" noProof="0" dirty="0">
                  <a:ln>
                    <a:noFill/>
                  </a:ln>
                  <a:solidFill>
                    <a:srgbClr val="002060"/>
                  </a:solidFill>
                  <a:effectLst/>
                  <a:uLnTx/>
                  <a:uFillTx/>
                  <a:latin typeface="Calibri"/>
                </a:rPr>
                <a:t>Inter.</a:t>
              </a:r>
            </a:p>
          </p:txBody>
        </p:sp>
        <p:sp>
          <p:nvSpPr>
            <p:cNvPr id="16" name="TextBox 15">
              <a:extLst>
                <a:ext uri="{FF2B5EF4-FFF2-40B4-BE49-F238E27FC236}">
                  <a16:creationId xmlns:a16="http://schemas.microsoft.com/office/drawing/2014/main" id="{28F132E3-D1D0-4B97-7FE3-93B7CADB84B3}"/>
                </a:ext>
              </a:extLst>
            </p:cNvPr>
            <p:cNvSpPr txBox="1"/>
            <p:nvPr/>
          </p:nvSpPr>
          <p:spPr>
            <a:xfrm>
              <a:off x="1331640" y="4149080"/>
              <a:ext cx="663475" cy="323165"/>
            </a:xfrm>
            <a:prstGeom prst="rect">
              <a:avLst/>
            </a:prstGeom>
            <a:solidFill>
              <a:sysClr val="window" lastClr="FFFFFF"/>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500" b="0" i="0" u="none" strike="noStrike" kern="0" cap="none" spc="0" normalizeH="0" baseline="0" noProof="0" dirty="0">
                  <a:ln>
                    <a:noFill/>
                  </a:ln>
                  <a:solidFill>
                    <a:srgbClr val="002060"/>
                  </a:solidFill>
                  <a:effectLst/>
                  <a:uLnTx/>
                  <a:uFillTx/>
                  <a:latin typeface="Calibri"/>
                </a:rPr>
                <a:t>Inter.</a:t>
              </a:r>
            </a:p>
          </p:txBody>
        </p:sp>
        <p:sp>
          <p:nvSpPr>
            <p:cNvPr id="17" name="TextBox 16">
              <a:extLst>
                <a:ext uri="{FF2B5EF4-FFF2-40B4-BE49-F238E27FC236}">
                  <a16:creationId xmlns:a16="http://schemas.microsoft.com/office/drawing/2014/main" id="{4FABDA57-9A71-F38D-97CF-379D78E2F8E0}"/>
                </a:ext>
              </a:extLst>
            </p:cNvPr>
            <p:cNvSpPr txBox="1"/>
            <p:nvPr/>
          </p:nvSpPr>
          <p:spPr>
            <a:xfrm>
              <a:off x="304800" y="4077072"/>
              <a:ext cx="882824" cy="461665"/>
            </a:xfrm>
            <a:prstGeom prst="rect">
              <a:avLst/>
            </a:prstGeom>
            <a:solidFill>
              <a:sysClr val="window" lastClr="FFFFFF"/>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2060"/>
                  </a:solidFill>
                  <a:effectLst/>
                  <a:uLnTx/>
                  <a:uFillTx/>
                  <a:latin typeface="Calibri"/>
                </a:rPr>
                <a:t>Non-conductive</a:t>
              </a:r>
            </a:p>
          </p:txBody>
        </p:sp>
        <p:sp>
          <p:nvSpPr>
            <p:cNvPr id="18" name="TextBox 17">
              <a:extLst>
                <a:ext uri="{FF2B5EF4-FFF2-40B4-BE49-F238E27FC236}">
                  <a16:creationId xmlns:a16="http://schemas.microsoft.com/office/drawing/2014/main" id="{56201500-1E2A-CE16-773B-CE4829EE3E80}"/>
                </a:ext>
              </a:extLst>
            </p:cNvPr>
            <p:cNvSpPr txBox="1"/>
            <p:nvPr/>
          </p:nvSpPr>
          <p:spPr>
            <a:xfrm>
              <a:off x="410939" y="4653136"/>
              <a:ext cx="1656184" cy="276999"/>
            </a:xfrm>
            <a:prstGeom prst="rect">
              <a:avLst/>
            </a:prstGeom>
            <a:solidFill>
              <a:sysClr val="window" lastClr="FFFFFF"/>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2060"/>
                  </a:solidFill>
                  <a:effectLst/>
                  <a:uLnTx/>
                  <a:uFillTx/>
                  <a:latin typeface="Calibri"/>
                </a:rPr>
                <a:t>Air shaking table</a:t>
              </a:r>
            </a:p>
          </p:txBody>
        </p:sp>
        <p:cxnSp>
          <p:nvCxnSpPr>
            <p:cNvPr id="19" name="Straight Connector 18">
              <a:extLst>
                <a:ext uri="{FF2B5EF4-FFF2-40B4-BE49-F238E27FC236}">
                  <a16:creationId xmlns:a16="http://schemas.microsoft.com/office/drawing/2014/main" id="{6BDE8899-B532-DEF5-1EAC-763738C2A8BE}"/>
                </a:ext>
              </a:extLst>
            </p:cNvPr>
            <p:cNvCxnSpPr/>
            <p:nvPr/>
          </p:nvCxnSpPr>
          <p:spPr>
            <a:xfrm>
              <a:off x="467544" y="4930135"/>
              <a:ext cx="1599579" cy="0"/>
            </a:xfrm>
            <a:prstGeom prst="line">
              <a:avLst/>
            </a:prstGeom>
            <a:noFill/>
            <a:ln w="500" cap="flat" cmpd="sng" algn="ctr">
              <a:solidFill>
                <a:sysClr val="windowText" lastClr="000000"/>
              </a:solidFill>
              <a:prstDash val="solid"/>
            </a:ln>
            <a:effectLst/>
          </p:spPr>
        </p:cxnSp>
        <p:sp>
          <p:nvSpPr>
            <p:cNvPr id="20" name="TextBox 19">
              <a:extLst>
                <a:ext uri="{FF2B5EF4-FFF2-40B4-BE49-F238E27FC236}">
                  <a16:creationId xmlns:a16="http://schemas.microsoft.com/office/drawing/2014/main" id="{F30E8C08-2B75-402B-75D6-2FBD616428E2}"/>
                </a:ext>
              </a:extLst>
            </p:cNvPr>
            <p:cNvSpPr txBox="1"/>
            <p:nvPr/>
          </p:nvSpPr>
          <p:spPr>
            <a:xfrm>
              <a:off x="2116026" y="4725144"/>
              <a:ext cx="1656184" cy="276999"/>
            </a:xfrm>
            <a:prstGeom prst="rect">
              <a:avLst/>
            </a:prstGeom>
            <a:solidFill>
              <a:sysClr val="window" lastClr="FFFFFF"/>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2060"/>
                  </a:solidFill>
                  <a:effectLst/>
                  <a:uLnTx/>
                  <a:uFillTx/>
                  <a:latin typeface="Calibri"/>
                </a:rPr>
                <a:t>Conductive output</a:t>
              </a:r>
            </a:p>
          </p:txBody>
        </p:sp>
      </p:grpSp>
      <p:pic>
        <p:nvPicPr>
          <p:cNvPr id="8" name="Picture 7">
            <a:extLst>
              <a:ext uri="{FF2B5EF4-FFF2-40B4-BE49-F238E27FC236}">
                <a16:creationId xmlns:a16="http://schemas.microsoft.com/office/drawing/2014/main" id="{C3FC382A-F76B-E6FF-7BFD-BE72B6B26E09}"/>
              </a:ext>
            </a:extLst>
          </p:cNvPr>
          <p:cNvPicPr>
            <a:picLocks noChangeAspect="1"/>
          </p:cNvPicPr>
          <p:nvPr/>
        </p:nvPicPr>
        <p:blipFill>
          <a:blip r:embed="rId6"/>
          <a:stretch>
            <a:fillRect/>
          </a:stretch>
        </p:blipFill>
        <p:spPr>
          <a:xfrm>
            <a:off x="5486234" y="5617376"/>
            <a:ext cx="6133108" cy="432854"/>
          </a:xfrm>
          <a:prstGeom prst="rect">
            <a:avLst/>
          </a:prstGeom>
        </p:spPr>
      </p:pic>
    </p:spTree>
    <p:extLst>
      <p:ext uri="{BB962C8B-B14F-4D97-AF65-F5344CB8AC3E}">
        <p14:creationId xmlns:p14="http://schemas.microsoft.com/office/powerpoint/2010/main" val="1363603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FC21F3-0967-FC06-75AF-81E88C73BD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6BCACF-9C43-FC6A-001C-1426FFA724C3}"/>
              </a:ext>
            </a:extLst>
          </p:cNvPr>
          <p:cNvSpPr>
            <a:spLocks noGrp="1"/>
          </p:cNvSpPr>
          <p:nvPr>
            <p:ph type="title"/>
          </p:nvPr>
        </p:nvSpPr>
        <p:spPr>
          <a:xfrm>
            <a:off x="838200" y="611559"/>
            <a:ext cx="10515600" cy="1325563"/>
          </a:xfrm>
        </p:spPr>
        <p:txBody>
          <a:bodyPr/>
          <a:lstStyle/>
          <a:p>
            <a:r>
              <a:rPr lang="en-US" dirty="0">
                <a:solidFill>
                  <a:srgbClr val="002060"/>
                </a:solidFill>
              </a:rPr>
              <a:t>OVERVIEW OF THE TITANIUM INDUSTRY</a:t>
            </a:r>
          </a:p>
        </p:txBody>
      </p:sp>
      <p:sp>
        <p:nvSpPr>
          <p:cNvPr id="3" name="Content Placeholder 2">
            <a:extLst>
              <a:ext uri="{FF2B5EF4-FFF2-40B4-BE49-F238E27FC236}">
                <a16:creationId xmlns:a16="http://schemas.microsoft.com/office/drawing/2014/main" id="{BC4803AD-C887-9AC1-670B-41F7A7B59F14}"/>
              </a:ext>
            </a:extLst>
          </p:cNvPr>
          <p:cNvSpPr>
            <a:spLocks noGrp="1"/>
          </p:cNvSpPr>
          <p:nvPr>
            <p:ph idx="1"/>
          </p:nvPr>
        </p:nvSpPr>
        <p:spPr/>
        <p:txBody>
          <a:bodyPr/>
          <a:lstStyle/>
          <a:p>
            <a:r>
              <a:rPr lang="en-US" dirty="0">
                <a:solidFill>
                  <a:srgbClr val="002060"/>
                </a:solidFill>
              </a:rPr>
              <a:t>Exports</a:t>
            </a:r>
          </a:p>
          <a:p>
            <a:pPr lvl="1"/>
            <a:r>
              <a:rPr lang="en-US" dirty="0">
                <a:solidFill>
                  <a:srgbClr val="002060"/>
                </a:solidFill>
              </a:rPr>
              <a:t>Mainly primary products: China (81% of exports), Turkey, India, Japan</a:t>
            </a:r>
          </a:p>
          <a:p>
            <a:pPr lvl="1"/>
            <a:r>
              <a:rPr lang="en-US" dirty="0">
                <a:solidFill>
                  <a:srgbClr val="002060"/>
                </a:solidFill>
              </a:rPr>
              <a:t>Titanium oxides: Japan, China, India, S. Korea, Indonesia</a:t>
            </a:r>
          </a:p>
          <a:p>
            <a:pPr lvl="1"/>
            <a:r>
              <a:rPr lang="en-US" dirty="0">
                <a:solidFill>
                  <a:srgbClr val="002060"/>
                </a:solidFill>
              </a:rPr>
              <a:t> Refined or semi-refined products: S. Korea, UK, Japan, etc. </a:t>
            </a:r>
          </a:p>
          <a:p>
            <a:pPr lvl="1"/>
            <a:r>
              <a:rPr lang="en-US" dirty="0">
                <a:solidFill>
                  <a:srgbClr val="002060"/>
                </a:solidFill>
              </a:rPr>
              <a:t>2022: Zircon exports ~ 30 mil. USD</a:t>
            </a:r>
          </a:p>
          <a:p>
            <a:pPr lvl="2"/>
            <a:r>
              <a:rPr lang="en-US" dirty="0">
                <a:solidFill>
                  <a:srgbClr val="002060"/>
                </a:solidFill>
              </a:rPr>
              <a:t>Main markets: China, India, EU (Italy), Turkey, etc.  </a:t>
            </a:r>
          </a:p>
          <a:p>
            <a:pPr lvl="1"/>
            <a:endParaRPr lang="en-US" dirty="0">
              <a:solidFill>
                <a:srgbClr val="002060"/>
              </a:solidFill>
            </a:endParaRPr>
          </a:p>
        </p:txBody>
      </p:sp>
      <p:pic>
        <p:nvPicPr>
          <p:cNvPr id="4" name="Picture 3">
            <a:extLst>
              <a:ext uri="{FF2B5EF4-FFF2-40B4-BE49-F238E27FC236}">
                <a16:creationId xmlns:a16="http://schemas.microsoft.com/office/drawing/2014/main" id="{9349EDEC-2DD2-1932-F692-E2C8343CE7DF}"/>
              </a:ext>
            </a:extLst>
          </p:cNvPr>
          <p:cNvPicPr>
            <a:picLocks noChangeAspect="1"/>
          </p:cNvPicPr>
          <p:nvPr/>
        </p:nvPicPr>
        <p:blipFill>
          <a:blip r:embed="rId3"/>
          <a:stretch>
            <a:fillRect/>
          </a:stretch>
        </p:blipFill>
        <p:spPr>
          <a:xfrm>
            <a:off x="7565559" y="120212"/>
            <a:ext cx="3093052" cy="816566"/>
          </a:xfrm>
          <a:prstGeom prst="rect">
            <a:avLst/>
          </a:prstGeom>
        </p:spPr>
      </p:pic>
      <p:pic>
        <p:nvPicPr>
          <p:cNvPr id="5" name="Picture 4">
            <a:extLst>
              <a:ext uri="{FF2B5EF4-FFF2-40B4-BE49-F238E27FC236}">
                <a16:creationId xmlns:a16="http://schemas.microsoft.com/office/drawing/2014/main" id="{4E92D380-47DB-FC3C-9856-335C9C79060F}"/>
              </a:ext>
            </a:extLst>
          </p:cNvPr>
          <p:cNvPicPr>
            <a:picLocks noChangeAspect="1"/>
          </p:cNvPicPr>
          <p:nvPr/>
        </p:nvPicPr>
        <p:blipFill>
          <a:blip r:embed="rId4"/>
          <a:stretch>
            <a:fillRect/>
          </a:stretch>
        </p:blipFill>
        <p:spPr>
          <a:xfrm>
            <a:off x="10891070" y="120212"/>
            <a:ext cx="1030288" cy="1030288"/>
          </a:xfrm>
          <a:prstGeom prst="rect">
            <a:avLst/>
          </a:prstGeom>
        </p:spPr>
      </p:pic>
      <p:sp>
        <p:nvSpPr>
          <p:cNvPr id="6" name="Footer Placeholder 5">
            <a:extLst>
              <a:ext uri="{FF2B5EF4-FFF2-40B4-BE49-F238E27FC236}">
                <a16:creationId xmlns:a16="http://schemas.microsoft.com/office/drawing/2014/main" id="{BED0583C-1371-DA39-4506-2442D8BA34A1}"/>
              </a:ext>
            </a:extLst>
          </p:cNvPr>
          <p:cNvSpPr>
            <a:spLocks noGrp="1"/>
          </p:cNvSpPr>
          <p:nvPr>
            <p:ph type="ftr" sz="quarter" idx="11"/>
          </p:nvPr>
        </p:nvSpPr>
        <p:spPr/>
        <p:txBody>
          <a:bodyPr/>
          <a:lstStyle/>
          <a:p>
            <a:r>
              <a:rPr lang="en-US"/>
              <a:t>nguyenthihoainga@humg.edu.vn</a:t>
            </a:r>
          </a:p>
        </p:txBody>
      </p:sp>
      <p:sp>
        <p:nvSpPr>
          <p:cNvPr id="7" name="Slide Number Placeholder 6">
            <a:extLst>
              <a:ext uri="{FF2B5EF4-FFF2-40B4-BE49-F238E27FC236}">
                <a16:creationId xmlns:a16="http://schemas.microsoft.com/office/drawing/2014/main" id="{00A9E57E-0A09-9797-8F16-8B8D2FB5F964}"/>
              </a:ext>
            </a:extLst>
          </p:cNvPr>
          <p:cNvSpPr>
            <a:spLocks noGrp="1"/>
          </p:cNvSpPr>
          <p:nvPr>
            <p:ph type="sldNum" sz="quarter" idx="12"/>
          </p:nvPr>
        </p:nvSpPr>
        <p:spPr/>
        <p:txBody>
          <a:bodyPr/>
          <a:lstStyle/>
          <a:p>
            <a:fld id="{B2BCDF6F-A6CC-4ABF-8BD7-5DFE513BC35F}" type="slidenum">
              <a:rPr lang="en-US" smtClean="0"/>
              <a:t>9</a:t>
            </a:fld>
            <a:endParaRPr lang="en-US"/>
          </a:p>
        </p:txBody>
      </p:sp>
      <p:pic>
        <p:nvPicPr>
          <p:cNvPr id="8" name="Picture 7">
            <a:extLst>
              <a:ext uri="{FF2B5EF4-FFF2-40B4-BE49-F238E27FC236}">
                <a16:creationId xmlns:a16="http://schemas.microsoft.com/office/drawing/2014/main" id="{D26774AE-E74E-3E65-74B4-6D9C0CA744C9}"/>
              </a:ext>
            </a:extLst>
          </p:cNvPr>
          <p:cNvPicPr>
            <a:picLocks noChangeAspect="1"/>
          </p:cNvPicPr>
          <p:nvPr/>
        </p:nvPicPr>
        <p:blipFill>
          <a:blip r:embed="rId5"/>
          <a:stretch>
            <a:fillRect/>
          </a:stretch>
        </p:blipFill>
        <p:spPr>
          <a:xfrm>
            <a:off x="8153400" y="3595996"/>
            <a:ext cx="2211330" cy="3121661"/>
          </a:xfrm>
          <a:prstGeom prst="rect">
            <a:avLst/>
          </a:prstGeom>
        </p:spPr>
      </p:pic>
      <p:pic>
        <p:nvPicPr>
          <p:cNvPr id="10" name="Picture 9">
            <a:extLst>
              <a:ext uri="{FF2B5EF4-FFF2-40B4-BE49-F238E27FC236}">
                <a16:creationId xmlns:a16="http://schemas.microsoft.com/office/drawing/2014/main" id="{5EEB2073-F6CA-06AB-B815-7309ABFBEE7A}"/>
              </a:ext>
            </a:extLst>
          </p:cNvPr>
          <p:cNvPicPr>
            <a:picLocks noChangeAspect="1"/>
          </p:cNvPicPr>
          <p:nvPr/>
        </p:nvPicPr>
        <p:blipFill>
          <a:blip r:embed="rId6"/>
          <a:stretch>
            <a:fillRect/>
          </a:stretch>
        </p:blipFill>
        <p:spPr>
          <a:xfrm>
            <a:off x="9622629" y="2800485"/>
            <a:ext cx="2071964" cy="473091"/>
          </a:xfrm>
          <a:prstGeom prst="rect">
            <a:avLst/>
          </a:prstGeom>
        </p:spPr>
      </p:pic>
    </p:spTree>
    <p:extLst>
      <p:ext uri="{BB962C8B-B14F-4D97-AF65-F5344CB8AC3E}">
        <p14:creationId xmlns:p14="http://schemas.microsoft.com/office/powerpoint/2010/main" val="2886601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FAEFFD-46D1-ECDF-A1D0-B82A12607A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18DE46-096E-155C-135F-75BE5DAB37A2}"/>
              </a:ext>
            </a:extLst>
          </p:cNvPr>
          <p:cNvSpPr>
            <a:spLocks noGrp="1"/>
          </p:cNvSpPr>
          <p:nvPr>
            <p:ph type="title"/>
          </p:nvPr>
        </p:nvSpPr>
        <p:spPr>
          <a:xfrm>
            <a:off x="838200" y="611559"/>
            <a:ext cx="10515600" cy="1325563"/>
          </a:xfrm>
        </p:spPr>
        <p:txBody>
          <a:bodyPr/>
          <a:lstStyle/>
          <a:p>
            <a:r>
              <a:rPr lang="en-US" dirty="0">
                <a:solidFill>
                  <a:srgbClr val="002060"/>
                </a:solidFill>
              </a:rPr>
              <a:t>OVERVIEW OF THE TITANIUM INDUSTRY</a:t>
            </a:r>
          </a:p>
        </p:txBody>
      </p:sp>
      <p:sp>
        <p:nvSpPr>
          <p:cNvPr id="3" name="Content Placeholder 2">
            <a:extLst>
              <a:ext uri="{FF2B5EF4-FFF2-40B4-BE49-F238E27FC236}">
                <a16:creationId xmlns:a16="http://schemas.microsoft.com/office/drawing/2014/main" id="{FEA29E96-1D99-D155-09AE-6CD818DA9E62}"/>
              </a:ext>
            </a:extLst>
          </p:cNvPr>
          <p:cNvSpPr>
            <a:spLocks noGrp="1"/>
          </p:cNvSpPr>
          <p:nvPr>
            <p:ph idx="1"/>
          </p:nvPr>
        </p:nvSpPr>
        <p:spPr>
          <a:xfrm>
            <a:off x="838200" y="1825625"/>
            <a:ext cx="10617926" cy="4351338"/>
          </a:xfrm>
        </p:spPr>
        <p:txBody>
          <a:bodyPr/>
          <a:lstStyle/>
          <a:p>
            <a:r>
              <a:rPr lang="en-US" dirty="0">
                <a:solidFill>
                  <a:srgbClr val="002060"/>
                </a:solidFill>
              </a:rPr>
              <a:t>National and regional policies </a:t>
            </a:r>
          </a:p>
          <a:p>
            <a:pPr lvl="1"/>
            <a:r>
              <a:rPr lang="en-US" dirty="0">
                <a:solidFill>
                  <a:srgbClr val="002060"/>
                </a:solidFill>
              </a:rPr>
              <a:t>Law on Environmental Protection, Law No. 72/2020/QH14 </a:t>
            </a:r>
            <a:r>
              <a:rPr lang="en-US" sz="1400" dirty="0">
                <a:solidFill>
                  <a:srgbClr val="002060"/>
                </a:solidFill>
              </a:rPr>
              <a:t>(dated 17 November 2020)</a:t>
            </a:r>
          </a:p>
          <a:p>
            <a:pPr lvl="1"/>
            <a:r>
              <a:rPr lang="en-US" dirty="0">
                <a:solidFill>
                  <a:srgbClr val="002060"/>
                </a:solidFill>
              </a:rPr>
              <a:t>Decision 866/QD-</a:t>
            </a:r>
            <a:r>
              <a:rPr lang="en-US" dirty="0" err="1">
                <a:solidFill>
                  <a:srgbClr val="002060"/>
                </a:solidFill>
              </a:rPr>
              <a:t>TTg</a:t>
            </a:r>
            <a:r>
              <a:rPr lang="en-US" dirty="0">
                <a:solidFill>
                  <a:srgbClr val="002060"/>
                </a:solidFill>
              </a:rPr>
              <a:t> </a:t>
            </a:r>
            <a:r>
              <a:rPr lang="en-US" sz="1400" dirty="0">
                <a:solidFill>
                  <a:srgbClr val="002060"/>
                </a:solidFill>
              </a:rPr>
              <a:t>(dated 18 July 2023)</a:t>
            </a:r>
            <a:r>
              <a:rPr lang="en-US" dirty="0">
                <a:solidFill>
                  <a:srgbClr val="002060"/>
                </a:solidFill>
              </a:rPr>
              <a:t>: Approval for planning for exploration, extraction, processing and use of minerals for the period of 2021 – 2030, outlook to 2050</a:t>
            </a:r>
          </a:p>
          <a:p>
            <a:pPr lvl="1"/>
            <a:r>
              <a:rPr lang="en-US" dirty="0">
                <a:solidFill>
                  <a:srgbClr val="002060"/>
                </a:solidFill>
              </a:rPr>
              <a:t>etc.</a:t>
            </a:r>
          </a:p>
          <a:p>
            <a:pPr lvl="1"/>
            <a:endParaRPr lang="en-US" dirty="0">
              <a:solidFill>
                <a:srgbClr val="002060"/>
              </a:solidFill>
            </a:endParaRPr>
          </a:p>
        </p:txBody>
      </p:sp>
      <p:pic>
        <p:nvPicPr>
          <p:cNvPr id="4" name="Picture 3">
            <a:extLst>
              <a:ext uri="{FF2B5EF4-FFF2-40B4-BE49-F238E27FC236}">
                <a16:creationId xmlns:a16="http://schemas.microsoft.com/office/drawing/2014/main" id="{223169E6-5973-C954-2067-659757B463FB}"/>
              </a:ext>
            </a:extLst>
          </p:cNvPr>
          <p:cNvPicPr>
            <a:picLocks noChangeAspect="1"/>
          </p:cNvPicPr>
          <p:nvPr/>
        </p:nvPicPr>
        <p:blipFill>
          <a:blip r:embed="rId2"/>
          <a:stretch>
            <a:fillRect/>
          </a:stretch>
        </p:blipFill>
        <p:spPr>
          <a:xfrm>
            <a:off x="7565559" y="120212"/>
            <a:ext cx="3093052" cy="816566"/>
          </a:xfrm>
          <a:prstGeom prst="rect">
            <a:avLst/>
          </a:prstGeom>
        </p:spPr>
      </p:pic>
      <p:pic>
        <p:nvPicPr>
          <p:cNvPr id="5" name="Picture 4">
            <a:extLst>
              <a:ext uri="{FF2B5EF4-FFF2-40B4-BE49-F238E27FC236}">
                <a16:creationId xmlns:a16="http://schemas.microsoft.com/office/drawing/2014/main" id="{915A7A49-02FD-7C6F-9EEB-A1809A0F4910}"/>
              </a:ext>
            </a:extLst>
          </p:cNvPr>
          <p:cNvPicPr>
            <a:picLocks noChangeAspect="1"/>
          </p:cNvPicPr>
          <p:nvPr/>
        </p:nvPicPr>
        <p:blipFill>
          <a:blip r:embed="rId3"/>
          <a:stretch>
            <a:fillRect/>
          </a:stretch>
        </p:blipFill>
        <p:spPr>
          <a:xfrm>
            <a:off x="10891070" y="120212"/>
            <a:ext cx="1030288" cy="1030288"/>
          </a:xfrm>
          <a:prstGeom prst="rect">
            <a:avLst/>
          </a:prstGeom>
        </p:spPr>
      </p:pic>
      <p:sp>
        <p:nvSpPr>
          <p:cNvPr id="6" name="Footer Placeholder 5">
            <a:extLst>
              <a:ext uri="{FF2B5EF4-FFF2-40B4-BE49-F238E27FC236}">
                <a16:creationId xmlns:a16="http://schemas.microsoft.com/office/drawing/2014/main" id="{9C45D504-EC44-2B61-D887-A2CB58A40FAE}"/>
              </a:ext>
            </a:extLst>
          </p:cNvPr>
          <p:cNvSpPr>
            <a:spLocks noGrp="1"/>
          </p:cNvSpPr>
          <p:nvPr>
            <p:ph type="ftr" sz="quarter" idx="11"/>
          </p:nvPr>
        </p:nvSpPr>
        <p:spPr/>
        <p:txBody>
          <a:bodyPr/>
          <a:lstStyle/>
          <a:p>
            <a:r>
              <a:rPr lang="en-US"/>
              <a:t>nguyenthihoainga@humg.edu.vn</a:t>
            </a:r>
          </a:p>
        </p:txBody>
      </p:sp>
      <p:sp>
        <p:nvSpPr>
          <p:cNvPr id="7" name="Slide Number Placeholder 6">
            <a:extLst>
              <a:ext uri="{FF2B5EF4-FFF2-40B4-BE49-F238E27FC236}">
                <a16:creationId xmlns:a16="http://schemas.microsoft.com/office/drawing/2014/main" id="{135EA3E8-A69A-6C19-C4C5-14E5C4A97708}"/>
              </a:ext>
            </a:extLst>
          </p:cNvPr>
          <p:cNvSpPr>
            <a:spLocks noGrp="1"/>
          </p:cNvSpPr>
          <p:nvPr>
            <p:ph type="sldNum" sz="quarter" idx="12"/>
          </p:nvPr>
        </p:nvSpPr>
        <p:spPr/>
        <p:txBody>
          <a:bodyPr/>
          <a:lstStyle/>
          <a:p>
            <a:fld id="{B2BCDF6F-A6CC-4ABF-8BD7-5DFE513BC35F}" type="slidenum">
              <a:rPr lang="en-US" smtClean="0"/>
              <a:t>10</a:t>
            </a:fld>
            <a:endParaRPr lang="en-US"/>
          </a:p>
        </p:txBody>
      </p:sp>
    </p:spTree>
    <p:extLst>
      <p:ext uri="{BB962C8B-B14F-4D97-AF65-F5344CB8AC3E}">
        <p14:creationId xmlns:p14="http://schemas.microsoft.com/office/powerpoint/2010/main" val="16516038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AD6646-F439-4B5D-F9DF-6AF002ACC2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7D6522-6C12-A35E-4336-4E9095FA15A0}"/>
              </a:ext>
            </a:extLst>
          </p:cNvPr>
          <p:cNvSpPr>
            <a:spLocks noGrp="1"/>
          </p:cNvSpPr>
          <p:nvPr>
            <p:ph type="title"/>
          </p:nvPr>
        </p:nvSpPr>
        <p:spPr>
          <a:xfrm>
            <a:off x="838200" y="611559"/>
            <a:ext cx="10515600" cy="1325563"/>
          </a:xfrm>
        </p:spPr>
        <p:txBody>
          <a:bodyPr/>
          <a:lstStyle/>
          <a:p>
            <a:r>
              <a:rPr lang="en-US" dirty="0">
                <a:solidFill>
                  <a:srgbClr val="002060"/>
                </a:solidFill>
              </a:rPr>
              <a:t>OVERVIEW OF THE TITANIUM INDUSTRY</a:t>
            </a:r>
          </a:p>
        </p:txBody>
      </p:sp>
      <p:sp>
        <p:nvSpPr>
          <p:cNvPr id="3" name="Content Placeholder 2">
            <a:extLst>
              <a:ext uri="{FF2B5EF4-FFF2-40B4-BE49-F238E27FC236}">
                <a16:creationId xmlns:a16="http://schemas.microsoft.com/office/drawing/2014/main" id="{AAF38F62-7EBA-BAFC-9C59-A496248E93B9}"/>
              </a:ext>
            </a:extLst>
          </p:cNvPr>
          <p:cNvSpPr>
            <a:spLocks noGrp="1"/>
          </p:cNvSpPr>
          <p:nvPr>
            <p:ph idx="1"/>
          </p:nvPr>
        </p:nvSpPr>
        <p:spPr/>
        <p:txBody>
          <a:bodyPr/>
          <a:lstStyle/>
          <a:p>
            <a:r>
              <a:rPr lang="en-US" dirty="0">
                <a:solidFill>
                  <a:srgbClr val="002060"/>
                </a:solidFill>
              </a:rPr>
              <a:t>Social license to operate</a:t>
            </a:r>
          </a:p>
        </p:txBody>
      </p:sp>
      <p:pic>
        <p:nvPicPr>
          <p:cNvPr id="4" name="Picture 3">
            <a:extLst>
              <a:ext uri="{FF2B5EF4-FFF2-40B4-BE49-F238E27FC236}">
                <a16:creationId xmlns:a16="http://schemas.microsoft.com/office/drawing/2014/main" id="{5AB33BEB-0817-AA9C-BFA3-E9EB555A203C}"/>
              </a:ext>
            </a:extLst>
          </p:cNvPr>
          <p:cNvPicPr>
            <a:picLocks noChangeAspect="1"/>
          </p:cNvPicPr>
          <p:nvPr/>
        </p:nvPicPr>
        <p:blipFill>
          <a:blip r:embed="rId2"/>
          <a:stretch>
            <a:fillRect/>
          </a:stretch>
        </p:blipFill>
        <p:spPr>
          <a:xfrm>
            <a:off x="7565559" y="120212"/>
            <a:ext cx="3093052" cy="816566"/>
          </a:xfrm>
          <a:prstGeom prst="rect">
            <a:avLst/>
          </a:prstGeom>
        </p:spPr>
      </p:pic>
      <p:pic>
        <p:nvPicPr>
          <p:cNvPr id="5" name="Picture 4">
            <a:extLst>
              <a:ext uri="{FF2B5EF4-FFF2-40B4-BE49-F238E27FC236}">
                <a16:creationId xmlns:a16="http://schemas.microsoft.com/office/drawing/2014/main" id="{A569771A-A7B2-AC6D-A276-99237D09D4AC}"/>
              </a:ext>
            </a:extLst>
          </p:cNvPr>
          <p:cNvPicPr>
            <a:picLocks noChangeAspect="1"/>
          </p:cNvPicPr>
          <p:nvPr/>
        </p:nvPicPr>
        <p:blipFill>
          <a:blip r:embed="rId3"/>
          <a:stretch>
            <a:fillRect/>
          </a:stretch>
        </p:blipFill>
        <p:spPr>
          <a:xfrm>
            <a:off x="10891070" y="120212"/>
            <a:ext cx="1030288" cy="1030288"/>
          </a:xfrm>
          <a:prstGeom prst="rect">
            <a:avLst/>
          </a:prstGeom>
        </p:spPr>
      </p:pic>
      <p:sp>
        <p:nvSpPr>
          <p:cNvPr id="6" name="Footer Placeholder 5">
            <a:extLst>
              <a:ext uri="{FF2B5EF4-FFF2-40B4-BE49-F238E27FC236}">
                <a16:creationId xmlns:a16="http://schemas.microsoft.com/office/drawing/2014/main" id="{DD2486DF-7EE1-A71D-E98E-0ABE23B11136}"/>
              </a:ext>
            </a:extLst>
          </p:cNvPr>
          <p:cNvSpPr>
            <a:spLocks noGrp="1"/>
          </p:cNvSpPr>
          <p:nvPr>
            <p:ph type="ftr" sz="quarter" idx="11"/>
          </p:nvPr>
        </p:nvSpPr>
        <p:spPr/>
        <p:txBody>
          <a:bodyPr/>
          <a:lstStyle/>
          <a:p>
            <a:r>
              <a:rPr lang="en-US"/>
              <a:t>nguyenthihoainga@humg.edu.vn</a:t>
            </a:r>
          </a:p>
        </p:txBody>
      </p:sp>
      <p:sp>
        <p:nvSpPr>
          <p:cNvPr id="7" name="Slide Number Placeholder 6">
            <a:extLst>
              <a:ext uri="{FF2B5EF4-FFF2-40B4-BE49-F238E27FC236}">
                <a16:creationId xmlns:a16="http://schemas.microsoft.com/office/drawing/2014/main" id="{58C0BDF0-2351-B8DE-925F-6A4BC2B284D6}"/>
              </a:ext>
            </a:extLst>
          </p:cNvPr>
          <p:cNvSpPr>
            <a:spLocks noGrp="1"/>
          </p:cNvSpPr>
          <p:nvPr>
            <p:ph type="sldNum" sz="quarter" idx="12"/>
          </p:nvPr>
        </p:nvSpPr>
        <p:spPr/>
        <p:txBody>
          <a:bodyPr/>
          <a:lstStyle/>
          <a:p>
            <a:fld id="{B2BCDF6F-A6CC-4ABF-8BD7-5DFE513BC35F}" type="slidenum">
              <a:rPr lang="en-US" smtClean="0"/>
              <a:t>11</a:t>
            </a:fld>
            <a:endParaRPr lang="en-US"/>
          </a:p>
        </p:txBody>
      </p:sp>
      <p:pic>
        <p:nvPicPr>
          <p:cNvPr id="8" name="Picture 7">
            <a:extLst>
              <a:ext uri="{FF2B5EF4-FFF2-40B4-BE49-F238E27FC236}">
                <a16:creationId xmlns:a16="http://schemas.microsoft.com/office/drawing/2014/main" id="{272ABCD7-9A0D-8333-243D-2A1FE9B039CE}"/>
              </a:ext>
            </a:extLst>
          </p:cNvPr>
          <p:cNvPicPr>
            <a:picLocks noChangeAspect="1"/>
          </p:cNvPicPr>
          <p:nvPr/>
        </p:nvPicPr>
        <p:blipFill>
          <a:blip r:embed="rId4"/>
          <a:stretch>
            <a:fillRect/>
          </a:stretch>
        </p:blipFill>
        <p:spPr>
          <a:xfrm>
            <a:off x="1099695" y="2428469"/>
            <a:ext cx="4301004" cy="2927350"/>
          </a:xfrm>
          <a:prstGeom prst="rect">
            <a:avLst/>
          </a:prstGeom>
        </p:spPr>
      </p:pic>
      <p:sp>
        <p:nvSpPr>
          <p:cNvPr id="9" name="TextBox 8">
            <a:extLst>
              <a:ext uri="{FF2B5EF4-FFF2-40B4-BE49-F238E27FC236}">
                <a16:creationId xmlns:a16="http://schemas.microsoft.com/office/drawing/2014/main" id="{E4B893F4-10FB-4753-929E-B6398A77DC9B}"/>
              </a:ext>
            </a:extLst>
          </p:cNvPr>
          <p:cNvSpPr txBox="1"/>
          <p:nvPr/>
        </p:nvSpPr>
        <p:spPr>
          <a:xfrm>
            <a:off x="838200" y="5398036"/>
            <a:ext cx="6008913" cy="1323439"/>
          </a:xfrm>
          <a:prstGeom prst="rect">
            <a:avLst/>
          </a:prstGeom>
          <a:noFill/>
        </p:spPr>
        <p:txBody>
          <a:bodyPr wrap="square" rtlCol="0">
            <a:spAutoFit/>
          </a:bodyPr>
          <a:lstStyle/>
          <a:p>
            <a:r>
              <a:rPr lang="en-US" sz="1600" b="1" i="1" dirty="0">
                <a:solidFill>
                  <a:srgbClr val="002060"/>
                </a:solidFill>
              </a:rPr>
              <a:t>Titanium excavation and zircon processing area in Ninh Thuan</a:t>
            </a:r>
          </a:p>
          <a:p>
            <a:r>
              <a:rPr lang="en-US" sz="1600" b="1" i="1" dirty="0">
                <a:solidFill>
                  <a:srgbClr val="002060"/>
                </a:solidFill>
              </a:rPr>
              <a:t>Area: 1,132 ha</a:t>
            </a:r>
          </a:p>
          <a:p>
            <a:r>
              <a:rPr lang="en-US" sz="1600" b="1" i="1" dirty="0">
                <a:solidFill>
                  <a:srgbClr val="002060"/>
                </a:solidFill>
              </a:rPr>
              <a:t>Reserves: 4 mil. tons heavy minerals</a:t>
            </a:r>
          </a:p>
          <a:p>
            <a:r>
              <a:rPr lang="en-US" sz="1600" b="1" i="1" dirty="0">
                <a:solidFill>
                  <a:srgbClr val="002060"/>
                </a:solidFill>
              </a:rPr>
              <a:t>Excavation depth: 29 m</a:t>
            </a:r>
          </a:p>
          <a:p>
            <a:r>
              <a:rPr lang="en-US" sz="1600" b="1" i="1" dirty="0">
                <a:solidFill>
                  <a:srgbClr val="002060"/>
                </a:solidFill>
              </a:rPr>
              <a:t>Mining duration: 24 years</a:t>
            </a:r>
          </a:p>
        </p:txBody>
      </p:sp>
      <p:sp>
        <p:nvSpPr>
          <p:cNvPr id="10" name="TextBox 9">
            <a:extLst>
              <a:ext uri="{FF2B5EF4-FFF2-40B4-BE49-F238E27FC236}">
                <a16:creationId xmlns:a16="http://schemas.microsoft.com/office/drawing/2014/main" id="{47D98D50-3433-FF10-7637-DBCEF4ABD014}"/>
              </a:ext>
            </a:extLst>
          </p:cNvPr>
          <p:cNvSpPr txBox="1"/>
          <p:nvPr/>
        </p:nvSpPr>
        <p:spPr>
          <a:xfrm>
            <a:off x="6713668" y="5868592"/>
            <a:ext cx="4868732" cy="646331"/>
          </a:xfrm>
          <a:prstGeom prst="rect">
            <a:avLst/>
          </a:prstGeom>
          <a:noFill/>
        </p:spPr>
        <p:txBody>
          <a:bodyPr wrap="square" rtlCol="0">
            <a:spAutoFit/>
          </a:bodyPr>
          <a:lstStyle/>
          <a:p>
            <a:r>
              <a:rPr lang="en-US" sz="1200" dirty="0">
                <a:solidFill>
                  <a:srgbClr val="002060"/>
                </a:solidFill>
                <a:hlinkClick r:id="rId5">
                  <a:extLst>
                    <a:ext uri="{A12FA001-AC4F-418D-AE19-62706E023703}">
                      <ahyp:hlinkClr xmlns:ahyp="http://schemas.microsoft.com/office/drawing/2018/hyperlinkcolor" val="tx"/>
                    </a:ext>
                  </a:extLst>
                </a:hlinkClick>
              </a:rPr>
              <a:t>https://tienphong.vn/de-nghi-cam-ket-dam-bao-moi-truong-khi-khai-thac-4-trieu-tan-titan-post1731061.tpo</a:t>
            </a:r>
            <a:endParaRPr lang="en-US" sz="1200" dirty="0">
              <a:solidFill>
                <a:srgbClr val="002060"/>
              </a:solidFill>
            </a:endParaRPr>
          </a:p>
          <a:p>
            <a:r>
              <a:rPr lang="en-US" sz="1200" dirty="0">
                <a:solidFill>
                  <a:srgbClr val="002060"/>
                </a:solidFill>
              </a:rPr>
              <a:t>Accessible 04 April 2025</a:t>
            </a:r>
          </a:p>
        </p:txBody>
      </p:sp>
      <p:pic>
        <p:nvPicPr>
          <p:cNvPr id="11" name="Picture 10">
            <a:extLst>
              <a:ext uri="{FF2B5EF4-FFF2-40B4-BE49-F238E27FC236}">
                <a16:creationId xmlns:a16="http://schemas.microsoft.com/office/drawing/2014/main" id="{FA95C2E9-3FB7-D091-637F-1C0F863E5B5B}"/>
              </a:ext>
            </a:extLst>
          </p:cNvPr>
          <p:cNvPicPr>
            <a:picLocks noChangeAspect="1"/>
          </p:cNvPicPr>
          <p:nvPr/>
        </p:nvPicPr>
        <p:blipFill>
          <a:blip r:embed="rId6"/>
          <a:stretch>
            <a:fillRect/>
          </a:stretch>
        </p:blipFill>
        <p:spPr>
          <a:xfrm>
            <a:off x="6701280" y="2433423"/>
            <a:ext cx="4391025" cy="2927350"/>
          </a:xfrm>
          <a:prstGeom prst="rect">
            <a:avLst/>
          </a:prstGeom>
        </p:spPr>
      </p:pic>
      <p:sp>
        <p:nvSpPr>
          <p:cNvPr id="12" name="TextBox 11">
            <a:extLst>
              <a:ext uri="{FF2B5EF4-FFF2-40B4-BE49-F238E27FC236}">
                <a16:creationId xmlns:a16="http://schemas.microsoft.com/office/drawing/2014/main" id="{312AE034-2C27-278C-C5C0-EF98E6F1B755}"/>
              </a:ext>
            </a:extLst>
          </p:cNvPr>
          <p:cNvSpPr txBox="1"/>
          <p:nvPr/>
        </p:nvSpPr>
        <p:spPr>
          <a:xfrm>
            <a:off x="6713667" y="5398036"/>
            <a:ext cx="4178595" cy="584775"/>
          </a:xfrm>
          <a:prstGeom prst="rect">
            <a:avLst/>
          </a:prstGeom>
          <a:noFill/>
        </p:spPr>
        <p:txBody>
          <a:bodyPr wrap="square" rtlCol="0">
            <a:spAutoFit/>
          </a:bodyPr>
          <a:lstStyle/>
          <a:p>
            <a:r>
              <a:rPr lang="en-US" sz="1600" b="1" i="1" dirty="0">
                <a:solidFill>
                  <a:srgbClr val="002060"/>
                </a:solidFill>
              </a:rPr>
              <a:t>A meeting of stakeholders in the mining area 2025</a:t>
            </a:r>
          </a:p>
        </p:txBody>
      </p:sp>
    </p:spTree>
    <p:extLst>
      <p:ext uri="{BB962C8B-B14F-4D97-AF65-F5344CB8AC3E}">
        <p14:creationId xmlns:p14="http://schemas.microsoft.com/office/powerpoint/2010/main" val="2744514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73C881-E92A-81A2-6D2E-21AD5CE594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14E3BE-AF0D-425C-B972-E185122981FC}"/>
              </a:ext>
            </a:extLst>
          </p:cNvPr>
          <p:cNvSpPr>
            <a:spLocks noGrp="1"/>
          </p:cNvSpPr>
          <p:nvPr>
            <p:ph type="title"/>
          </p:nvPr>
        </p:nvSpPr>
        <p:spPr/>
        <p:txBody>
          <a:bodyPr/>
          <a:lstStyle/>
          <a:p>
            <a:r>
              <a:rPr lang="en-US" dirty="0">
                <a:solidFill>
                  <a:srgbClr val="002060"/>
                </a:solidFill>
              </a:rPr>
              <a:t>THE NEW MINING CONTEXT</a:t>
            </a:r>
          </a:p>
        </p:txBody>
      </p:sp>
      <p:sp>
        <p:nvSpPr>
          <p:cNvPr id="3" name="Content Placeholder 2">
            <a:extLst>
              <a:ext uri="{FF2B5EF4-FFF2-40B4-BE49-F238E27FC236}">
                <a16:creationId xmlns:a16="http://schemas.microsoft.com/office/drawing/2014/main" id="{1D9A1E60-850D-4D8F-5921-845CF29CC04B}"/>
              </a:ext>
            </a:extLst>
          </p:cNvPr>
          <p:cNvSpPr>
            <a:spLocks noGrp="1"/>
          </p:cNvSpPr>
          <p:nvPr>
            <p:ph idx="1"/>
          </p:nvPr>
        </p:nvSpPr>
        <p:spPr>
          <a:xfrm>
            <a:off x="838199" y="1825625"/>
            <a:ext cx="10881575" cy="4351338"/>
          </a:xfrm>
        </p:spPr>
        <p:txBody>
          <a:bodyPr>
            <a:normAutofit fontScale="92500" lnSpcReduction="10000"/>
          </a:bodyPr>
          <a:lstStyle/>
          <a:p>
            <a:r>
              <a:rPr lang="en-US" dirty="0">
                <a:solidFill>
                  <a:srgbClr val="002060"/>
                </a:solidFill>
              </a:rPr>
              <a:t>Low-impact mining: </a:t>
            </a:r>
          </a:p>
          <a:p>
            <a:pPr lvl="1"/>
            <a:r>
              <a:rPr lang="en-US" dirty="0">
                <a:solidFill>
                  <a:srgbClr val="002060"/>
                </a:solidFill>
              </a:rPr>
              <a:t>less invasive extraction tech. to minimize environmental disruption</a:t>
            </a:r>
          </a:p>
          <a:p>
            <a:r>
              <a:rPr lang="en-US" dirty="0">
                <a:solidFill>
                  <a:srgbClr val="002060"/>
                </a:solidFill>
              </a:rPr>
              <a:t>Digital transformation and automation:</a:t>
            </a:r>
          </a:p>
          <a:p>
            <a:pPr lvl="1"/>
            <a:r>
              <a:rPr lang="en-US" dirty="0">
                <a:solidFill>
                  <a:srgbClr val="002060"/>
                </a:solidFill>
              </a:rPr>
              <a:t>enhancing operational efficiency and safety</a:t>
            </a:r>
          </a:p>
          <a:p>
            <a:r>
              <a:rPr lang="en-US" dirty="0">
                <a:solidFill>
                  <a:srgbClr val="002060"/>
                </a:solidFill>
              </a:rPr>
              <a:t>Big data and AI:</a:t>
            </a:r>
          </a:p>
          <a:p>
            <a:pPr lvl="1"/>
            <a:r>
              <a:rPr lang="en-US" dirty="0">
                <a:solidFill>
                  <a:srgbClr val="002060"/>
                </a:solidFill>
              </a:rPr>
              <a:t>leverage to streamline and optimize mining process</a:t>
            </a:r>
          </a:p>
          <a:p>
            <a:r>
              <a:rPr lang="en-US" dirty="0">
                <a:solidFill>
                  <a:srgbClr val="002060"/>
                </a:solidFill>
              </a:rPr>
              <a:t>Strong focus on ESG:</a:t>
            </a:r>
          </a:p>
          <a:p>
            <a:r>
              <a:rPr lang="en-US" dirty="0">
                <a:solidFill>
                  <a:srgbClr val="002060"/>
                </a:solidFill>
              </a:rPr>
              <a:t>Technology Innovation – Investment in R&amp;D:</a:t>
            </a:r>
          </a:p>
          <a:p>
            <a:pPr lvl="1"/>
            <a:r>
              <a:rPr lang="en-US" dirty="0">
                <a:solidFill>
                  <a:srgbClr val="002060"/>
                </a:solidFill>
              </a:rPr>
              <a:t>more  efficient, eco-friendly mining methods and solutions</a:t>
            </a:r>
          </a:p>
          <a:p>
            <a:r>
              <a:rPr lang="en-US" dirty="0">
                <a:solidFill>
                  <a:srgbClr val="002060"/>
                </a:solidFill>
              </a:rPr>
              <a:t>Strengthening international collaboration:</a:t>
            </a:r>
          </a:p>
          <a:p>
            <a:pPr lvl="1"/>
            <a:r>
              <a:rPr lang="en-US" dirty="0">
                <a:solidFill>
                  <a:srgbClr val="002060"/>
                </a:solidFill>
              </a:rPr>
              <a:t>foster knowledge exchange and technological advancement </a:t>
            </a:r>
          </a:p>
          <a:p>
            <a:pPr marL="457200" lvl="1" indent="0">
              <a:buNone/>
            </a:pPr>
            <a:endParaRPr lang="en-US" dirty="0">
              <a:solidFill>
                <a:srgbClr val="002060"/>
              </a:solidFill>
            </a:endParaRPr>
          </a:p>
          <a:p>
            <a:pPr lvl="1"/>
            <a:endParaRPr lang="en-US" dirty="0">
              <a:solidFill>
                <a:srgbClr val="002060"/>
              </a:solidFill>
            </a:endParaRPr>
          </a:p>
        </p:txBody>
      </p:sp>
      <p:pic>
        <p:nvPicPr>
          <p:cNvPr id="4" name="Picture 3">
            <a:extLst>
              <a:ext uri="{FF2B5EF4-FFF2-40B4-BE49-F238E27FC236}">
                <a16:creationId xmlns:a16="http://schemas.microsoft.com/office/drawing/2014/main" id="{E7C9CAF2-B965-51E7-02B4-3A15BF9B5500}"/>
              </a:ext>
            </a:extLst>
          </p:cNvPr>
          <p:cNvPicPr>
            <a:picLocks noChangeAspect="1"/>
          </p:cNvPicPr>
          <p:nvPr/>
        </p:nvPicPr>
        <p:blipFill>
          <a:blip r:embed="rId3"/>
          <a:stretch>
            <a:fillRect/>
          </a:stretch>
        </p:blipFill>
        <p:spPr>
          <a:xfrm>
            <a:off x="7565559" y="120212"/>
            <a:ext cx="3093052" cy="816566"/>
          </a:xfrm>
          <a:prstGeom prst="rect">
            <a:avLst/>
          </a:prstGeom>
        </p:spPr>
      </p:pic>
      <p:pic>
        <p:nvPicPr>
          <p:cNvPr id="5" name="Picture 4">
            <a:extLst>
              <a:ext uri="{FF2B5EF4-FFF2-40B4-BE49-F238E27FC236}">
                <a16:creationId xmlns:a16="http://schemas.microsoft.com/office/drawing/2014/main" id="{0639F9CD-B7DC-1B9F-522E-0052644A65BB}"/>
              </a:ext>
            </a:extLst>
          </p:cNvPr>
          <p:cNvPicPr>
            <a:picLocks noChangeAspect="1"/>
          </p:cNvPicPr>
          <p:nvPr/>
        </p:nvPicPr>
        <p:blipFill>
          <a:blip r:embed="rId4"/>
          <a:stretch>
            <a:fillRect/>
          </a:stretch>
        </p:blipFill>
        <p:spPr>
          <a:xfrm>
            <a:off x="10891070" y="120212"/>
            <a:ext cx="1030288" cy="1030288"/>
          </a:xfrm>
          <a:prstGeom prst="rect">
            <a:avLst/>
          </a:prstGeom>
        </p:spPr>
      </p:pic>
      <p:sp>
        <p:nvSpPr>
          <p:cNvPr id="6" name="Footer Placeholder 5">
            <a:extLst>
              <a:ext uri="{FF2B5EF4-FFF2-40B4-BE49-F238E27FC236}">
                <a16:creationId xmlns:a16="http://schemas.microsoft.com/office/drawing/2014/main" id="{A2119357-9EB3-9ABA-831E-B30187657215}"/>
              </a:ext>
            </a:extLst>
          </p:cNvPr>
          <p:cNvSpPr>
            <a:spLocks noGrp="1"/>
          </p:cNvSpPr>
          <p:nvPr>
            <p:ph type="ftr" sz="quarter" idx="11"/>
          </p:nvPr>
        </p:nvSpPr>
        <p:spPr/>
        <p:txBody>
          <a:bodyPr/>
          <a:lstStyle/>
          <a:p>
            <a:r>
              <a:rPr lang="en-US"/>
              <a:t>nguyenthihoainga@humg.edu.vn</a:t>
            </a:r>
          </a:p>
        </p:txBody>
      </p:sp>
      <p:sp>
        <p:nvSpPr>
          <p:cNvPr id="7" name="Slide Number Placeholder 6">
            <a:extLst>
              <a:ext uri="{FF2B5EF4-FFF2-40B4-BE49-F238E27FC236}">
                <a16:creationId xmlns:a16="http://schemas.microsoft.com/office/drawing/2014/main" id="{B39E1333-C440-F1CA-CBFA-6CA133642C51}"/>
              </a:ext>
            </a:extLst>
          </p:cNvPr>
          <p:cNvSpPr>
            <a:spLocks noGrp="1"/>
          </p:cNvSpPr>
          <p:nvPr>
            <p:ph type="sldNum" sz="quarter" idx="12"/>
          </p:nvPr>
        </p:nvSpPr>
        <p:spPr/>
        <p:txBody>
          <a:bodyPr/>
          <a:lstStyle/>
          <a:p>
            <a:fld id="{B2BCDF6F-A6CC-4ABF-8BD7-5DFE513BC35F}" type="slidenum">
              <a:rPr lang="en-US" smtClean="0"/>
              <a:t>12</a:t>
            </a:fld>
            <a:endParaRPr lang="en-US"/>
          </a:p>
        </p:txBody>
      </p:sp>
    </p:spTree>
    <p:extLst>
      <p:ext uri="{BB962C8B-B14F-4D97-AF65-F5344CB8AC3E}">
        <p14:creationId xmlns:p14="http://schemas.microsoft.com/office/powerpoint/2010/main" val="19294211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B044C75-A66E-187C-64D9-D04427A1E469}"/>
              </a:ext>
            </a:extLst>
          </p:cNvPr>
          <p:cNvPicPr>
            <a:picLocks noChangeAspect="1"/>
          </p:cNvPicPr>
          <p:nvPr/>
        </p:nvPicPr>
        <p:blipFill>
          <a:blip r:embed="rId3"/>
          <a:stretch>
            <a:fillRect/>
          </a:stretch>
        </p:blipFill>
        <p:spPr>
          <a:xfrm>
            <a:off x="6026120" y="1973869"/>
            <a:ext cx="5895237" cy="3628571"/>
          </a:xfrm>
          <a:prstGeom prst="rect">
            <a:avLst/>
          </a:prstGeom>
        </p:spPr>
      </p:pic>
      <p:sp>
        <p:nvSpPr>
          <p:cNvPr id="2" name="Title 1">
            <a:extLst>
              <a:ext uri="{FF2B5EF4-FFF2-40B4-BE49-F238E27FC236}">
                <a16:creationId xmlns:a16="http://schemas.microsoft.com/office/drawing/2014/main" id="{AB20F9BE-5A5B-3BB8-5089-9611DC611E4C}"/>
              </a:ext>
            </a:extLst>
          </p:cNvPr>
          <p:cNvSpPr>
            <a:spLocks noGrp="1"/>
          </p:cNvSpPr>
          <p:nvPr>
            <p:ph type="title"/>
          </p:nvPr>
        </p:nvSpPr>
        <p:spPr/>
        <p:txBody>
          <a:bodyPr/>
          <a:lstStyle/>
          <a:p>
            <a:r>
              <a:rPr lang="en-US" dirty="0">
                <a:solidFill>
                  <a:srgbClr val="002060"/>
                </a:solidFill>
              </a:rPr>
              <a:t>OPPORTUNIES  </a:t>
            </a:r>
          </a:p>
        </p:txBody>
      </p:sp>
      <p:sp>
        <p:nvSpPr>
          <p:cNvPr id="3" name="Content Placeholder 2">
            <a:extLst>
              <a:ext uri="{FF2B5EF4-FFF2-40B4-BE49-F238E27FC236}">
                <a16:creationId xmlns:a16="http://schemas.microsoft.com/office/drawing/2014/main" id="{6CE3485B-B29F-8E25-0C43-B816E608D7AE}"/>
              </a:ext>
            </a:extLst>
          </p:cNvPr>
          <p:cNvSpPr>
            <a:spLocks noGrp="1"/>
          </p:cNvSpPr>
          <p:nvPr>
            <p:ph idx="1"/>
          </p:nvPr>
        </p:nvSpPr>
        <p:spPr>
          <a:xfrm>
            <a:off x="838200" y="1825625"/>
            <a:ext cx="5797731" cy="4351338"/>
          </a:xfrm>
        </p:spPr>
        <p:txBody>
          <a:bodyPr/>
          <a:lstStyle/>
          <a:p>
            <a:r>
              <a:rPr lang="en-US" dirty="0">
                <a:solidFill>
                  <a:srgbClr val="002060"/>
                </a:solidFill>
              </a:rPr>
              <a:t>The new mining context </a:t>
            </a:r>
          </a:p>
          <a:p>
            <a:pPr lvl="1"/>
            <a:r>
              <a:rPr lang="en-US" dirty="0">
                <a:solidFill>
                  <a:srgbClr val="002060"/>
                </a:solidFill>
              </a:rPr>
              <a:t>Global demand</a:t>
            </a:r>
          </a:p>
          <a:p>
            <a:pPr lvl="1"/>
            <a:r>
              <a:rPr lang="en-US" dirty="0">
                <a:solidFill>
                  <a:srgbClr val="002060"/>
                </a:solidFill>
              </a:rPr>
              <a:t>More suppliers at the domestic level with various products from titanium</a:t>
            </a:r>
          </a:p>
          <a:p>
            <a:pPr lvl="1"/>
            <a:r>
              <a:rPr lang="en-US" dirty="0">
                <a:solidFill>
                  <a:srgbClr val="002060"/>
                </a:solidFill>
              </a:rPr>
              <a:t>At the national level:</a:t>
            </a:r>
          </a:p>
          <a:p>
            <a:pPr lvl="2"/>
            <a:r>
              <a:rPr lang="en-US" dirty="0">
                <a:solidFill>
                  <a:srgbClr val="002060"/>
                </a:solidFill>
              </a:rPr>
              <a:t>Excavation:</a:t>
            </a:r>
          </a:p>
          <a:p>
            <a:pPr lvl="3"/>
            <a:r>
              <a:rPr lang="en-US" dirty="0">
                <a:solidFill>
                  <a:srgbClr val="002060"/>
                </a:solidFill>
              </a:rPr>
              <a:t>2021- 2030: 23 deposits + 32 new licenses, annual total capacity: 2,759,000 tons heavy minerals</a:t>
            </a:r>
          </a:p>
          <a:p>
            <a:pPr lvl="4"/>
            <a:r>
              <a:rPr lang="en-US" dirty="0">
                <a:solidFill>
                  <a:srgbClr val="002060"/>
                </a:solidFill>
              </a:rPr>
              <a:t>Zircon: 230,000 tons </a:t>
            </a:r>
            <a:r>
              <a:rPr lang="en-US" dirty="0" err="1">
                <a:solidFill>
                  <a:srgbClr val="002060"/>
                </a:solidFill>
              </a:rPr>
              <a:t>p.a</a:t>
            </a:r>
            <a:endParaRPr lang="en-US" dirty="0">
              <a:solidFill>
                <a:srgbClr val="002060"/>
              </a:solidFill>
            </a:endParaRPr>
          </a:p>
          <a:p>
            <a:pPr lvl="3"/>
            <a:r>
              <a:rPr lang="en-US" dirty="0">
                <a:solidFill>
                  <a:srgbClr val="002060"/>
                </a:solidFill>
              </a:rPr>
              <a:t>2030 – 2050: annual total capacity: 3,634,000 tons heavy minerals</a:t>
            </a:r>
          </a:p>
          <a:p>
            <a:pPr lvl="4"/>
            <a:r>
              <a:rPr lang="en-US" dirty="0">
                <a:solidFill>
                  <a:srgbClr val="002060"/>
                </a:solidFill>
              </a:rPr>
              <a:t>Zircon: 450,000 tons </a:t>
            </a:r>
            <a:r>
              <a:rPr lang="en-US" dirty="0" err="1">
                <a:solidFill>
                  <a:srgbClr val="002060"/>
                </a:solidFill>
              </a:rPr>
              <a:t>p.a</a:t>
            </a:r>
            <a:endParaRPr lang="en-US" dirty="0">
              <a:solidFill>
                <a:srgbClr val="002060"/>
              </a:solidFill>
            </a:endParaRPr>
          </a:p>
          <a:p>
            <a:pPr marL="457200" lvl="1" indent="0">
              <a:buNone/>
            </a:pPr>
            <a:endParaRPr lang="en-US" dirty="0">
              <a:solidFill>
                <a:srgbClr val="002060"/>
              </a:solidFill>
            </a:endParaRPr>
          </a:p>
          <a:p>
            <a:pPr lvl="1"/>
            <a:endParaRPr lang="en-US" dirty="0">
              <a:solidFill>
                <a:srgbClr val="002060"/>
              </a:solidFill>
            </a:endParaRPr>
          </a:p>
        </p:txBody>
      </p:sp>
      <p:pic>
        <p:nvPicPr>
          <p:cNvPr id="4" name="Picture 3">
            <a:extLst>
              <a:ext uri="{FF2B5EF4-FFF2-40B4-BE49-F238E27FC236}">
                <a16:creationId xmlns:a16="http://schemas.microsoft.com/office/drawing/2014/main" id="{5CDA3234-EEC0-1423-0086-7BCAA5DE99AE}"/>
              </a:ext>
            </a:extLst>
          </p:cNvPr>
          <p:cNvPicPr>
            <a:picLocks noChangeAspect="1"/>
          </p:cNvPicPr>
          <p:nvPr/>
        </p:nvPicPr>
        <p:blipFill>
          <a:blip r:embed="rId4"/>
          <a:stretch>
            <a:fillRect/>
          </a:stretch>
        </p:blipFill>
        <p:spPr>
          <a:xfrm>
            <a:off x="7565559" y="120212"/>
            <a:ext cx="3093052" cy="816566"/>
          </a:xfrm>
          <a:prstGeom prst="rect">
            <a:avLst/>
          </a:prstGeom>
        </p:spPr>
      </p:pic>
      <p:pic>
        <p:nvPicPr>
          <p:cNvPr id="5" name="Picture 4">
            <a:extLst>
              <a:ext uri="{FF2B5EF4-FFF2-40B4-BE49-F238E27FC236}">
                <a16:creationId xmlns:a16="http://schemas.microsoft.com/office/drawing/2014/main" id="{0D5FB196-DC77-908B-4E50-E53869F8BB42}"/>
              </a:ext>
            </a:extLst>
          </p:cNvPr>
          <p:cNvPicPr>
            <a:picLocks noChangeAspect="1"/>
          </p:cNvPicPr>
          <p:nvPr/>
        </p:nvPicPr>
        <p:blipFill>
          <a:blip r:embed="rId5"/>
          <a:stretch>
            <a:fillRect/>
          </a:stretch>
        </p:blipFill>
        <p:spPr>
          <a:xfrm>
            <a:off x="10891070" y="120212"/>
            <a:ext cx="1030288" cy="1030288"/>
          </a:xfrm>
          <a:prstGeom prst="rect">
            <a:avLst/>
          </a:prstGeom>
        </p:spPr>
      </p:pic>
      <p:sp>
        <p:nvSpPr>
          <p:cNvPr id="6" name="Footer Placeholder 5">
            <a:extLst>
              <a:ext uri="{FF2B5EF4-FFF2-40B4-BE49-F238E27FC236}">
                <a16:creationId xmlns:a16="http://schemas.microsoft.com/office/drawing/2014/main" id="{F83EF4DA-401D-3773-5855-128EB178A230}"/>
              </a:ext>
            </a:extLst>
          </p:cNvPr>
          <p:cNvSpPr>
            <a:spLocks noGrp="1"/>
          </p:cNvSpPr>
          <p:nvPr>
            <p:ph type="ftr" sz="quarter" idx="11"/>
          </p:nvPr>
        </p:nvSpPr>
        <p:spPr/>
        <p:txBody>
          <a:bodyPr/>
          <a:lstStyle/>
          <a:p>
            <a:r>
              <a:rPr lang="en-US"/>
              <a:t>nguyenthihoainga@humg.edu.vn</a:t>
            </a:r>
          </a:p>
        </p:txBody>
      </p:sp>
      <p:sp>
        <p:nvSpPr>
          <p:cNvPr id="7" name="Slide Number Placeholder 6">
            <a:extLst>
              <a:ext uri="{FF2B5EF4-FFF2-40B4-BE49-F238E27FC236}">
                <a16:creationId xmlns:a16="http://schemas.microsoft.com/office/drawing/2014/main" id="{44395FB5-94F1-83DC-005B-99FF47E9C87B}"/>
              </a:ext>
            </a:extLst>
          </p:cNvPr>
          <p:cNvSpPr>
            <a:spLocks noGrp="1"/>
          </p:cNvSpPr>
          <p:nvPr>
            <p:ph type="sldNum" sz="quarter" idx="12"/>
          </p:nvPr>
        </p:nvSpPr>
        <p:spPr/>
        <p:txBody>
          <a:bodyPr/>
          <a:lstStyle/>
          <a:p>
            <a:fld id="{B2BCDF6F-A6CC-4ABF-8BD7-5DFE513BC35F}" type="slidenum">
              <a:rPr lang="en-US" smtClean="0"/>
              <a:t>13</a:t>
            </a:fld>
            <a:endParaRPr lang="en-US"/>
          </a:p>
        </p:txBody>
      </p:sp>
    </p:spTree>
    <p:extLst>
      <p:ext uri="{BB962C8B-B14F-4D97-AF65-F5344CB8AC3E}">
        <p14:creationId xmlns:p14="http://schemas.microsoft.com/office/powerpoint/2010/main" val="20654398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0CCD39-4344-ECAD-CCE3-F26A98610A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493C27-28FD-2F97-4D4F-E3EB70E2882E}"/>
              </a:ext>
            </a:extLst>
          </p:cNvPr>
          <p:cNvSpPr>
            <a:spLocks noGrp="1"/>
          </p:cNvSpPr>
          <p:nvPr>
            <p:ph type="title"/>
          </p:nvPr>
        </p:nvSpPr>
        <p:spPr/>
        <p:txBody>
          <a:bodyPr/>
          <a:lstStyle/>
          <a:p>
            <a:r>
              <a:rPr lang="en-US" dirty="0">
                <a:solidFill>
                  <a:srgbClr val="002060"/>
                </a:solidFill>
              </a:rPr>
              <a:t>OPPORTUNIES  </a:t>
            </a:r>
          </a:p>
        </p:txBody>
      </p:sp>
      <p:sp>
        <p:nvSpPr>
          <p:cNvPr id="3" name="Content Placeholder 2">
            <a:extLst>
              <a:ext uri="{FF2B5EF4-FFF2-40B4-BE49-F238E27FC236}">
                <a16:creationId xmlns:a16="http://schemas.microsoft.com/office/drawing/2014/main" id="{5783FBA2-BBA2-24B9-A1B1-F7AC9850CF46}"/>
              </a:ext>
            </a:extLst>
          </p:cNvPr>
          <p:cNvSpPr>
            <a:spLocks noGrp="1"/>
          </p:cNvSpPr>
          <p:nvPr>
            <p:ph idx="1"/>
          </p:nvPr>
        </p:nvSpPr>
        <p:spPr>
          <a:xfrm>
            <a:off x="838200" y="1825625"/>
            <a:ext cx="4960257" cy="4351338"/>
          </a:xfrm>
        </p:spPr>
        <p:txBody>
          <a:bodyPr/>
          <a:lstStyle/>
          <a:p>
            <a:r>
              <a:rPr lang="en-US" dirty="0">
                <a:solidFill>
                  <a:srgbClr val="002060"/>
                </a:solidFill>
              </a:rPr>
              <a:t>Innovation in technology</a:t>
            </a:r>
          </a:p>
          <a:p>
            <a:r>
              <a:rPr lang="en-US" dirty="0">
                <a:solidFill>
                  <a:srgbClr val="002060"/>
                </a:solidFill>
              </a:rPr>
              <a:t>Utilization of research outcomes from titanium projects</a:t>
            </a:r>
          </a:p>
          <a:p>
            <a:r>
              <a:rPr lang="en-US" dirty="0">
                <a:solidFill>
                  <a:srgbClr val="002060"/>
                </a:solidFill>
              </a:rPr>
              <a:t>Technology transfer at national level</a:t>
            </a:r>
          </a:p>
          <a:p>
            <a:r>
              <a:rPr lang="en-US" dirty="0">
                <a:solidFill>
                  <a:srgbClr val="002060"/>
                </a:solidFill>
              </a:rPr>
              <a:t>Domestic manufacturing for excavation and processing equipment </a:t>
            </a:r>
          </a:p>
        </p:txBody>
      </p:sp>
      <p:pic>
        <p:nvPicPr>
          <p:cNvPr id="4" name="Picture 3">
            <a:extLst>
              <a:ext uri="{FF2B5EF4-FFF2-40B4-BE49-F238E27FC236}">
                <a16:creationId xmlns:a16="http://schemas.microsoft.com/office/drawing/2014/main" id="{B14E8E6D-CB86-8426-573A-8AC7B42FEC01}"/>
              </a:ext>
            </a:extLst>
          </p:cNvPr>
          <p:cNvPicPr>
            <a:picLocks noChangeAspect="1"/>
          </p:cNvPicPr>
          <p:nvPr/>
        </p:nvPicPr>
        <p:blipFill>
          <a:blip r:embed="rId3"/>
          <a:stretch>
            <a:fillRect/>
          </a:stretch>
        </p:blipFill>
        <p:spPr>
          <a:xfrm>
            <a:off x="7565559" y="120212"/>
            <a:ext cx="3093052" cy="816566"/>
          </a:xfrm>
          <a:prstGeom prst="rect">
            <a:avLst/>
          </a:prstGeom>
        </p:spPr>
      </p:pic>
      <p:pic>
        <p:nvPicPr>
          <p:cNvPr id="5" name="Picture 4">
            <a:extLst>
              <a:ext uri="{FF2B5EF4-FFF2-40B4-BE49-F238E27FC236}">
                <a16:creationId xmlns:a16="http://schemas.microsoft.com/office/drawing/2014/main" id="{F6C31389-432C-E7AE-B9D5-F73C9543E06A}"/>
              </a:ext>
            </a:extLst>
          </p:cNvPr>
          <p:cNvPicPr>
            <a:picLocks noChangeAspect="1"/>
          </p:cNvPicPr>
          <p:nvPr/>
        </p:nvPicPr>
        <p:blipFill>
          <a:blip r:embed="rId4"/>
          <a:stretch>
            <a:fillRect/>
          </a:stretch>
        </p:blipFill>
        <p:spPr>
          <a:xfrm>
            <a:off x="10891070" y="120212"/>
            <a:ext cx="1030288" cy="1030288"/>
          </a:xfrm>
          <a:prstGeom prst="rect">
            <a:avLst/>
          </a:prstGeom>
        </p:spPr>
      </p:pic>
      <p:sp>
        <p:nvSpPr>
          <p:cNvPr id="6" name="Footer Placeholder 5">
            <a:extLst>
              <a:ext uri="{FF2B5EF4-FFF2-40B4-BE49-F238E27FC236}">
                <a16:creationId xmlns:a16="http://schemas.microsoft.com/office/drawing/2014/main" id="{8005E661-C7F9-B3B6-CCBF-502EE5ED4623}"/>
              </a:ext>
            </a:extLst>
          </p:cNvPr>
          <p:cNvSpPr>
            <a:spLocks noGrp="1"/>
          </p:cNvSpPr>
          <p:nvPr>
            <p:ph type="ftr" sz="quarter" idx="11"/>
          </p:nvPr>
        </p:nvSpPr>
        <p:spPr/>
        <p:txBody>
          <a:bodyPr/>
          <a:lstStyle/>
          <a:p>
            <a:r>
              <a:rPr lang="en-US"/>
              <a:t>nguyenthihoainga@humg.edu.vn</a:t>
            </a:r>
          </a:p>
        </p:txBody>
      </p:sp>
      <p:sp>
        <p:nvSpPr>
          <p:cNvPr id="7" name="Slide Number Placeholder 6">
            <a:extLst>
              <a:ext uri="{FF2B5EF4-FFF2-40B4-BE49-F238E27FC236}">
                <a16:creationId xmlns:a16="http://schemas.microsoft.com/office/drawing/2014/main" id="{A67375E0-76D2-4168-F7CA-F905C2C0A93F}"/>
              </a:ext>
            </a:extLst>
          </p:cNvPr>
          <p:cNvSpPr>
            <a:spLocks noGrp="1"/>
          </p:cNvSpPr>
          <p:nvPr>
            <p:ph type="sldNum" sz="quarter" idx="12"/>
          </p:nvPr>
        </p:nvSpPr>
        <p:spPr/>
        <p:txBody>
          <a:bodyPr/>
          <a:lstStyle/>
          <a:p>
            <a:fld id="{B2BCDF6F-A6CC-4ABF-8BD7-5DFE513BC35F}" type="slidenum">
              <a:rPr lang="en-US" smtClean="0"/>
              <a:t>14</a:t>
            </a:fld>
            <a:endParaRPr lang="en-US"/>
          </a:p>
        </p:txBody>
      </p:sp>
      <p:pic>
        <p:nvPicPr>
          <p:cNvPr id="10" name="Picture 9">
            <a:extLst>
              <a:ext uri="{FF2B5EF4-FFF2-40B4-BE49-F238E27FC236}">
                <a16:creationId xmlns:a16="http://schemas.microsoft.com/office/drawing/2014/main" id="{0877C453-B690-DEF4-9FC4-906F960743C3}"/>
              </a:ext>
            </a:extLst>
          </p:cNvPr>
          <p:cNvPicPr>
            <a:picLocks noChangeAspect="1"/>
          </p:cNvPicPr>
          <p:nvPr/>
        </p:nvPicPr>
        <p:blipFill>
          <a:blip r:embed="rId5"/>
          <a:stretch>
            <a:fillRect/>
          </a:stretch>
        </p:blipFill>
        <p:spPr>
          <a:xfrm>
            <a:off x="5798457" y="1116165"/>
            <a:ext cx="5624285" cy="5167312"/>
          </a:xfrm>
          <a:prstGeom prst="rect">
            <a:avLst/>
          </a:prstGeom>
        </p:spPr>
      </p:pic>
      <p:sp>
        <p:nvSpPr>
          <p:cNvPr id="11" name="TextBox 10">
            <a:extLst>
              <a:ext uri="{FF2B5EF4-FFF2-40B4-BE49-F238E27FC236}">
                <a16:creationId xmlns:a16="http://schemas.microsoft.com/office/drawing/2014/main" id="{35E03BFC-BA86-D0E1-72D5-8D014D5B9750}"/>
              </a:ext>
            </a:extLst>
          </p:cNvPr>
          <p:cNvSpPr txBox="1"/>
          <p:nvPr/>
        </p:nvSpPr>
        <p:spPr>
          <a:xfrm>
            <a:off x="9502502" y="5765916"/>
            <a:ext cx="1920240" cy="369332"/>
          </a:xfrm>
          <a:prstGeom prst="rect">
            <a:avLst/>
          </a:prstGeom>
          <a:noFill/>
        </p:spPr>
        <p:txBody>
          <a:bodyPr wrap="square" rtlCol="0">
            <a:spAutoFit/>
          </a:bodyPr>
          <a:lstStyle/>
          <a:p>
            <a:r>
              <a:rPr lang="en-US" i="1" dirty="0">
                <a:solidFill>
                  <a:srgbClr val="002060"/>
                </a:solidFill>
              </a:rPr>
              <a:t>Neo Metals</a:t>
            </a:r>
          </a:p>
        </p:txBody>
      </p:sp>
    </p:spTree>
    <p:extLst>
      <p:ext uri="{BB962C8B-B14F-4D97-AF65-F5344CB8AC3E}">
        <p14:creationId xmlns:p14="http://schemas.microsoft.com/office/powerpoint/2010/main" val="9635116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E7DDFA-2FA0-6CD6-4927-D4B700752F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A24343-8AF9-A6C6-AB91-3B487F7FD89F}"/>
              </a:ext>
            </a:extLst>
          </p:cNvPr>
          <p:cNvSpPr>
            <a:spLocks noGrp="1"/>
          </p:cNvSpPr>
          <p:nvPr>
            <p:ph type="title"/>
          </p:nvPr>
        </p:nvSpPr>
        <p:spPr/>
        <p:txBody>
          <a:bodyPr/>
          <a:lstStyle/>
          <a:p>
            <a:r>
              <a:rPr lang="en-US" dirty="0">
                <a:solidFill>
                  <a:srgbClr val="002060"/>
                </a:solidFill>
              </a:rPr>
              <a:t>OPPORTUNIES  </a:t>
            </a:r>
          </a:p>
        </p:txBody>
      </p:sp>
      <p:sp>
        <p:nvSpPr>
          <p:cNvPr id="3" name="Content Placeholder 2">
            <a:extLst>
              <a:ext uri="{FF2B5EF4-FFF2-40B4-BE49-F238E27FC236}">
                <a16:creationId xmlns:a16="http://schemas.microsoft.com/office/drawing/2014/main" id="{41AA2242-4661-273F-5F37-4648A4A2B022}"/>
              </a:ext>
            </a:extLst>
          </p:cNvPr>
          <p:cNvSpPr>
            <a:spLocks noGrp="1"/>
          </p:cNvSpPr>
          <p:nvPr>
            <p:ph idx="1"/>
          </p:nvPr>
        </p:nvSpPr>
        <p:spPr/>
        <p:txBody>
          <a:bodyPr/>
          <a:lstStyle/>
          <a:p>
            <a:r>
              <a:rPr lang="en-US" dirty="0">
                <a:solidFill>
                  <a:srgbClr val="002060"/>
                </a:solidFill>
              </a:rPr>
              <a:t>Governance:</a:t>
            </a:r>
          </a:p>
          <a:p>
            <a:pPr lvl="1"/>
            <a:r>
              <a:rPr lang="en-US" dirty="0">
                <a:solidFill>
                  <a:srgbClr val="002060"/>
                </a:solidFill>
              </a:rPr>
              <a:t>Support from authorities</a:t>
            </a:r>
          </a:p>
          <a:p>
            <a:pPr lvl="1"/>
            <a:r>
              <a:rPr lang="en-US" dirty="0">
                <a:solidFill>
                  <a:srgbClr val="002060"/>
                </a:solidFill>
              </a:rPr>
              <a:t>New policies for planning, investment, excavation and processing in Vietnam</a:t>
            </a:r>
          </a:p>
        </p:txBody>
      </p:sp>
      <p:pic>
        <p:nvPicPr>
          <p:cNvPr id="4" name="Picture 3">
            <a:extLst>
              <a:ext uri="{FF2B5EF4-FFF2-40B4-BE49-F238E27FC236}">
                <a16:creationId xmlns:a16="http://schemas.microsoft.com/office/drawing/2014/main" id="{DD6C6603-86F2-C487-8516-BECC30D4A77A}"/>
              </a:ext>
            </a:extLst>
          </p:cNvPr>
          <p:cNvPicPr>
            <a:picLocks noChangeAspect="1"/>
          </p:cNvPicPr>
          <p:nvPr/>
        </p:nvPicPr>
        <p:blipFill>
          <a:blip r:embed="rId3"/>
          <a:stretch>
            <a:fillRect/>
          </a:stretch>
        </p:blipFill>
        <p:spPr>
          <a:xfrm>
            <a:off x="7565559" y="120212"/>
            <a:ext cx="3093052" cy="816566"/>
          </a:xfrm>
          <a:prstGeom prst="rect">
            <a:avLst/>
          </a:prstGeom>
        </p:spPr>
      </p:pic>
      <p:pic>
        <p:nvPicPr>
          <p:cNvPr id="5" name="Picture 4">
            <a:extLst>
              <a:ext uri="{FF2B5EF4-FFF2-40B4-BE49-F238E27FC236}">
                <a16:creationId xmlns:a16="http://schemas.microsoft.com/office/drawing/2014/main" id="{6D410996-F10E-8888-D529-1C08A37DC044}"/>
              </a:ext>
            </a:extLst>
          </p:cNvPr>
          <p:cNvPicPr>
            <a:picLocks noChangeAspect="1"/>
          </p:cNvPicPr>
          <p:nvPr/>
        </p:nvPicPr>
        <p:blipFill>
          <a:blip r:embed="rId4"/>
          <a:stretch>
            <a:fillRect/>
          </a:stretch>
        </p:blipFill>
        <p:spPr>
          <a:xfrm>
            <a:off x="10891070" y="120212"/>
            <a:ext cx="1030288" cy="1030288"/>
          </a:xfrm>
          <a:prstGeom prst="rect">
            <a:avLst/>
          </a:prstGeom>
        </p:spPr>
      </p:pic>
      <p:sp>
        <p:nvSpPr>
          <p:cNvPr id="6" name="Footer Placeholder 5">
            <a:extLst>
              <a:ext uri="{FF2B5EF4-FFF2-40B4-BE49-F238E27FC236}">
                <a16:creationId xmlns:a16="http://schemas.microsoft.com/office/drawing/2014/main" id="{96FCDB02-E552-F84B-AD6A-B065162A9D13}"/>
              </a:ext>
            </a:extLst>
          </p:cNvPr>
          <p:cNvSpPr>
            <a:spLocks noGrp="1"/>
          </p:cNvSpPr>
          <p:nvPr>
            <p:ph type="ftr" sz="quarter" idx="11"/>
          </p:nvPr>
        </p:nvSpPr>
        <p:spPr/>
        <p:txBody>
          <a:bodyPr/>
          <a:lstStyle/>
          <a:p>
            <a:r>
              <a:rPr lang="en-US"/>
              <a:t>nguyenthihoainga@humg.edu.vn</a:t>
            </a:r>
          </a:p>
        </p:txBody>
      </p:sp>
      <p:sp>
        <p:nvSpPr>
          <p:cNvPr id="7" name="Slide Number Placeholder 6">
            <a:extLst>
              <a:ext uri="{FF2B5EF4-FFF2-40B4-BE49-F238E27FC236}">
                <a16:creationId xmlns:a16="http://schemas.microsoft.com/office/drawing/2014/main" id="{BD150262-0EF3-8686-3366-F38764E3DC3D}"/>
              </a:ext>
            </a:extLst>
          </p:cNvPr>
          <p:cNvSpPr>
            <a:spLocks noGrp="1"/>
          </p:cNvSpPr>
          <p:nvPr>
            <p:ph type="sldNum" sz="quarter" idx="12"/>
          </p:nvPr>
        </p:nvSpPr>
        <p:spPr/>
        <p:txBody>
          <a:bodyPr/>
          <a:lstStyle/>
          <a:p>
            <a:fld id="{B2BCDF6F-A6CC-4ABF-8BD7-5DFE513BC35F}" type="slidenum">
              <a:rPr lang="en-US" smtClean="0"/>
              <a:t>15</a:t>
            </a:fld>
            <a:endParaRPr lang="en-US"/>
          </a:p>
        </p:txBody>
      </p:sp>
    </p:spTree>
    <p:extLst>
      <p:ext uri="{BB962C8B-B14F-4D97-AF65-F5344CB8AC3E}">
        <p14:creationId xmlns:p14="http://schemas.microsoft.com/office/powerpoint/2010/main" val="10340304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315214-12D8-681B-51AE-B462EDEAE2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426953-1A69-DB2C-45A3-91F92157CEDC}"/>
              </a:ext>
            </a:extLst>
          </p:cNvPr>
          <p:cNvSpPr>
            <a:spLocks noGrp="1"/>
          </p:cNvSpPr>
          <p:nvPr>
            <p:ph type="title"/>
          </p:nvPr>
        </p:nvSpPr>
        <p:spPr/>
        <p:txBody>
          <a:bodyPr/>
          <a:lstStyle/>
          <a:p>
            <a:r>
              <a:rPr lang="en-US" dirty="0">
                <a:solidFill>
                  <a:srgbClr val="002060"/>
                </a:solidFill>
              </a:rPr>
              <a:t>CHALLENGES</a:t>
            </a:r>
          </a:p>
        </p:txBody>
      </p:sp>
      <p:sp>
        <p:nvSpPr>
          <p:cNvPr id="3" name="Content Placeholder 2">
            <a:extLst>
              <a:ext uri="{FF2B5EF4-FFF2-40B4-BE49-F238E27FC236}">
                <a16:creationId xmlns:a16="http://schemas.microsoft.com/office/drawing/2014/main" id="{EA8DB99D-BC09-928A-0D3C-CA81F42EB7DB}"/>
              </a:ext>
            </a:extLst>
          </p:cNvPr>
          <p:cNvSpPr>
            <a:spLocks noGrp="1"/>
          </p:cNvSpPr>
          <p:nvPr>
            <p:ph idx="1"/>
          </p:nvPr>
        </p:nvSpPr>
        <p:spPr/>
        <p:txBody>
          <a:bodyPr/>
          <a:lstStyle/>
          <a:p>
            <a:r>
              <a:rPr lang="en-US" dirty="0">
                <a:solidFill>
                  <a:srgbClr val="002060"/>
                </a:solidFill>
              </a:rPr>
              <a:t>Excavation and processing</a:t>
            </a:r>
          </a:p>
          <a:p>
            <a:pPr lvl="1"/>
            <a:r>
              <a:rPr lang="en-US" dirty="0">
                <a:solidFill>
                  <a:srgbClr val="002060"/>
                </a:solidFill>
              </a:rPr>
              <a:t>Lack of advanced technology and processing </a:t>
            </a:r>
          </a:p>
          <a:p>
            <a:pPr lvl="1"/>
            <a:r>
              <a:rPr lang="en-US" dirty="0">
                <a:solidFill>
                  <a:srgbClr val="002060"/>
                </a:solidFill>
              </a:rPr>
              <a:t>Complicated geological and hydrological conditions</a:t>
            </a:r>
          </a:p>
          <a:p>
            <a:pPr lvl="1"/>
            <a:r>
              <a:rPr lang="en-US" dirty="0">
                <a:solidFill>
                  <a:srgbClr val="002060"/>
                </a:solidFill>
              </a:rPr>
              <a:t>Loss of resources due to low-end production technology</a:t>
            </a:r>
          </a:p>
          <a:p>
            <a:pPr lvl="1"/>
            <a:r>
              <a:rPr lang="en-US" dirty="0">
                <a:solidFill>
                  <a:srgbClr val="002060"/>
                </a:solidFill>
              </a:rPr>
              <a:t>Improper procedure of excavation, processing, and rehabilitation </a:t>
            </a:r>
          </a:p>
          <a:p>
            <a:pPr lvl="1"/>
            <a:r>
              <a:rPr lang="en-US" dirty="0">
                <a:solidFill>
                  <a:srgbClr val="002060"/>
                </a:solidFill>
              </a:rPr>
              <a:t>Safety and slope stability</a:t>
            </a:r>
          </a:p>
          <a:p>
            <a:pPr marL="457200" lvl="1" indent="0">
              <a:buNone/>
            </a:pPr>
            <a:endParaRPr lang="en-US" dirty="0">
              <a:solidFill>
                <a:srgbClr val="002060"/>
              </a:solidFill>
            </a:endParaRPr>
          </a:p>
          <a:p>
            <a:pPr lvl="1"/>
            <a:endParaRPr lang="en-US" dirty="0">
              <a:solidFill>
                <a:srgbClr val="002060"/>
              </a:solidFill>
            </a:endParaRPr>
          </a:p>
        </p:txBody>
      </p:sp>
      <p:pic>
        <p:nvPicPr>
          <p:cNvPr id="4" name="Picture 3">
            <a:extLst>
              <a:ext uri="{FF2B5EF4-FFF2-40B4-BE49-F238E27FC236}">
                <a16:creationId xmlns:a16="http://schemas.microsoft.com/office/drawing/2014/main" id="{82E26020-EDAC-1149-4E26-C700058CD7FD}"/>
              </a:ext>
            </a:extLst>
          </p:cNvPr>
          <p:cNvPicPr>
            <a:picLocks noChangeAspect="1"/>
          </p:cNvPicPr>
          <p:nvPr/>
        </p:nvPicPr>
        <p:blipFill>
          <a:blip r:embed="rId2"/>
          <a:stretch>
            <a:fillRect/>
          </a:stretch>
        </p:blipFill>
        <p:spPr>
          <a:xfrm>
            <a:off x="7565559" y="120212"/>
            <a:ext cx="3093052" cy="816566"/>
          </a:xfrm>
          <a:prstGeom prst="rect">
            <a:avLst/>
          </a:prstGeom>
        </p:spPr>
      </p:pic>
      <p:pic>
        <p:nvPicPr>
          <p:cNvPr id="5" name="Picture 4">
            <a:extLst>
              <a:ext uri="{FF2B5EF4-FFF2-40B4-BE49-F238E27FC236}">
                <a16:creationId xmlns:a16="http://schemas.microsoft.com/office/drawing/2014/main" id="{468AE8EC-51E3-A437-0568-01295E956564}"/>
              </a:ext>
            </a:extLst>
          </p:cNvPr>
          <p:cNvPicPr>
            <a:picLocks noChangeAspect="1"/>
          </p:cNvPicPr>
          <p:nvPr/>
        </p:nvPicPr>
        <p:blipFill>
          <a:blip r:embed="rId3"/>
          <a:stretch>
            <a:fillRect/>
          </a:stretch>
        </p:blipFill>
        <p:spPr>
          <a:xfrm>
            <a:off x="10891070" y="120212"/>
            <a:ext cx="1030288" cy="1030288"/>
          </a:xfrm>
          <a:prstGeom prst="rect">
            <a:avLst/>
          </a:prstGeom>
        </p:spPr>
      </p:pic>
      <p:sp>
        <p:nvSpPr>
          <p:cNvPr id="6" name="Footer Placeholder 5">
            <a:extLst>
              <a:ext uri="{FF2B5EF4-FFF2-40B4-BE49-F238E27FC236}">
                <a16:creationId xmlns:a16="http://schemas.microsoft.com/office/drawing/2014/main" id="{F52D9B28-E7D2-CBFA-FF89-803CF65EED21}"/>
              </a:ext>
            </a:extLst>
          </p:cNvPr>
          <p:cNvSpPr>
            <a:spLocks noGrp="1"/>
          </p:cNvSpPr>
          <p:nvPr>
            <p:ph type="ftr" sz="quarter" idx="11"/>
          </p:nvPr>
        </p:nvSpPr>
        <p:spPr/>
        <p:txBody>
          <a:bodyPr/>
          <a:lstStyle/>
          <a:p>
            <a:r>
              <a:rPr lang="en-US"/>
              <a:t>nguyenthihoainga@humg.edu.vn</a:t>
            </a:r>
          </a:p>
        </p:txBody>
      </p:sp>
      <p:sp>
        <p:nvSpPr>
          <p:cNvPr id="7" name="Slide Number Placeholder 6">
            <a:extLst>
              <a:ext uri="{FF2B5EF4-FFF2-40B4-BE49-F238E27FC236}">
                <a16:creationId xmlns:a16="http://schemas.microsoft.com/office/drawing/2014/main" id="{437DC7E7-D86B-907E-4852-4016027867A9}"/>
              </a:ext>
            </a:extLst>
          </p:cNvPr>
          <p:cNvSpPr>
            <a:spLocks noGrp="1"/>
          </p:cNvSpPr>
          <p:nvPr>
            <p:ph type="sldNum" sz="quarter" idx="12"/>
          </p:nvPr>
        </p:nvSpPr>
        <p:spPr/>
        <p:txBody>
          <a:bodyPr/>
          <a:lstStyle/>
          <a:p>
            <a:fld id="{B2BCDF6F-A6CC-4ABF-8BD7-5DFE513BC35F}" type="slidenum">
              <a:rPr lang="en-US" smtClean="0"/>
              <a:t>16</a:t>
            </a:fld>
            <a:endParaRPr lang="en-US"/>
          </a:p>
        </p:txBody>
      </p:sp>
      <p:pic>
        <p:nvPicPr>
          <p:cNvPr id="9" name="Picture 8">
            <a:extLst>
              <a:ext uri="{FF2B5EF4-FFF2-40B4-BE49-F238E27FC236}">
                <a16:creationId xmlns:a16="http://schemas.microsoft.com/office/drawing/2014/main" id="{1CADFB01-FD6A-22FB-DE57-079614F7EAFE}"/>
              </a:ext>
            </a:extLst>
          </p:cNvPr>
          <p:cNvPicPr>
            <a:picLocks noChangeAspect="1"/>
          </p:cNvPicPr>
          <p:nvPr/>
        </p:nvPicPr>
        <p:blipFill>
          <a:blip r:embed="rId4"/>
          <a:stretch>
            <a:fillRect/>
          </a:stretch>
        </p:blipFill>
        <p:spPr>
          <a:xfrm>
            <a:off x="5578130" y="3895193"/>
            <a:ext cx="4744239" cy="2498632"/>
          </a:xfrm>
          <a:prstGeom prst="rect">
            <a:avLst/>
          </a:prstGeom>
        </p:spPr>
      </p:pic>
      <p:sp>
        <p:nvSpPr>
          <p:cNvPr id="10" name="TextBox 9">
            <a:extLst>
              <a:ext uri="{FF2B5EF4-FFF2-40B4-BE49-F238E27FC236}">
                <a16:creationId xmlns:a16="http://schemas.microsoft.com/office/drawing/2014/main" id="{DC618C6E-462D-BFD9-616D-397F5FFE7DDA}"/>
              </a:ext>
            </a:extLst>
          </p:cNvPr>
          <p:cNvSpPr txBox="1"/>
          <p:nvPr/>
        </p:nvSpPr>
        <p:spPr>
          <a:xfrm>
            <a:off x="5578130" y="4248977"/>
            <a:ext cx="2085027" cy="369332"/>
          </a:xfrm>
          <a:prstGeom prst="rect">
            <a:avLst/>
          </a:prstGeom>
          <a:noFill/>
        </p:spPr>
        <p:txBody>
          <a:bodyPr wrap="square" rtlCol="0">
            <a:spAutoFit/>
          </a:bodyPr>
          <a:lstStyle/>
          <a:p>
            <a:r>
              <a:rPr lang="en-US" dirty="0">
                <a:solidFill>
                  <a:schemeClr val="bg1"/>
                </a:solidFill>
              </a:rPr>
              <a:t>Qui-Thao Le, 2020 </a:t>
            </a:r>
          </a:p>
        </p:txBody>
      </p:sp>
    </p:spTree>
    <p:extLst>
      <p:ext uri="{BB962C8B-B14F-4D97-AF65-F5344CB8AC3E}">
        <p14:creationId xmlns:p14="http://schemas.microsoft.com/office/powerpoint/2010/main" val="32958969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FD5504-52FF-6768-39D3-6A50E25705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0CC01D-B646-1E5D-404C-F0D101C13261}"/>
              </a:ext>
            </a:extLst>
          </p:cNvPr>
          <p:cNvSpPr>
            <a:spLocks noGrp="1"/>
          </p:cNvSpPr>
          <p:nvPr>
            <p:ph type="title"/>
          </p:nvPr>
        </p:nvSpPr>
        <p:spPr/>
        <p:txBody>
          <a:bodyPr/>
          <a:lstStyle/>
          <a:p>
            <a:r>
              <a:rPr lang="en-US" dirty="0">
                <a:solidFill>
                  <a:srgbClr val="002060"/>
                </a:solidFill>
              </a:rPr>
              <a:t>CHALLENGES</a:t>
            </a:r>
          </a:p>
        </p:txBody>
      </p:sp>
      <p:sp>
        <p:nvSpPr>
          <p:cNvPr id="3" name="Content Placeholder 2">
            <a:extLst>
              <a:ext uri="{FF2B5EF4-FFF2-40B4-BE49-F238E27FC236}">
                <a16:creationId xmlns:a16="http://schemas.microsoft.com/office/drawing/2014/main" id="{4934A9CB-9C98-51B1-1C32-51B16D80E553}"/>
              </a:ext>
            </a:extLst>
          </p:cNvPr>
          <p:cNvSpPr>
            <a:spLocks noGrp="1"/>
          </p:cNvSpPr>
          <p:nvPr>
            <p:ph idx="1"/>
          </p:nvPr>
        </p:nvSpPr>
        <p:spPr/>
        <p:txBody>
          <a:bodyPr/>
          <a:lstStyle/>
          <a:p>
            <a:r>
              <a:rPr lang="en-US" dirty="0">
                <a:solidFill>
                  <a:srgbClr val="002060"/>
                </a:solidFill>
              </a:rPr>
              <a:t>ESG:</a:t>
            </a:r>
          </a:p>
          <a:p>
            <a:pPr lvl="1"/>
            <a:r>
              <a:rPr lang="en-US" dirty="0">
                <a:solidFill>
                  <a:srgbClr val="002060"/>
                </a:solidFill>
              </a:rPr>
              <a:t>Distortions of geomorphology and landscape of the mining areas</a:t>
            </a:r>
          </a:p>
          <a:p>
            <a:pPr lvl="1"/>
            <a:r>
              <a:rPr lang="en-US" dirty="0">
                <a:solidFill>
                  <a:srgbClr val="002060"/>
                </a:solidFill>
              </a:rPr>
              <a:t>Negative impacts on the ecology of the forest and soil</a:t>
            </a:r>
          </a:p>
          <a:p>
            <a:pPr lvl="1"/>
            <a:r>
              <a:rPr lang="en-US" dirty="0">
                <a:solidFill>
                  <a:srgbClr val="002060"/>
                </a:solidFill>
              </a:rPr>
              <a:t>Pollution of water, air, noise, radiation (wet processing and refinery factories), etc. </a:t>
            </a:r>
          </a:p>
        </p:txBody>
      </p:sp>
      <p:pic>
        <p:nvPicPr>
          <p:cNvPr id="4" name="Picture 3">
            <a:extLst>
              <a:ext uri="{FF2B5EF4-FFF2-40B4-BE49-F238E27FC236}">
                <a16:creationId xmlns:a16="http://schemas.microsoft.com/office/drawing/2014/main" id="{DFD1FD8B-BD68-3B22-20B0-8BFADCFB0663}"/>
              </a:ext>
            </a:extLst>
          </p:cNvPr>
          <p:cNvPicPr>
            <a:picLocks noChangeAspect="1"/>
          </p:cNvPicPr>
          <p:nvPr/>
        </p:nvPicPr>
        <p:blipFill>
          <a:blip r:embed="rId3"/>
          <a:stretch>
            <a:fillRect/>
          </a:stretch>
        </p:blipFill>
        <p:spPr>
          <a:xfrm>
            <a:off x="7565559" y="120212"/>
            <a:ext cx="3093052" cy="816566"/>
          </a:xfrm>
          <a:prstGeom prst="rect">
            <a:avLst/>
          </a:prstGeom>
        </p:spPr>
      </p:pic>
      <p:pic>
        <p:nvPicPr>
          <p:cNvPr id="5" name="Picture 4">
            <a:extLst>
              <a:ext uri="{FF2B5EF4-FFF2-40B4-BE49-F238E27FC236}">
                <a16:creationId xmlns:a16="http://schemas.microsoft.com/office/drawing/2014/main" id="{0F7334B2-B329-8915-7CB6-7A3F1D80FD46}"/>
              </a:ext>
            </a:extLst>
          </p:cNvPr>
          <p:cNvPicPr>
            <a:picLocks noChangeAspect="1"/>
          </p:cNvPicPr>
          <p:nvPr/>
        </p:nvPicPr>
        <p:blipFill>
          <a:blip r:embed="rId4"/>
          <a:stretch>
            <a:fillRect/>
          </a:stretch>
        </p:blipFill>
        <p:spPr>
          <a:xfrm>
            <a:off x="10891070" y="120212"/>
            <a:ext cx="1030288" cy="1030288"/>
          </a:xfrm>
          <a:prstGeom prst="rect">
            <a:avLst/>
          </a:prstGeom>
        </p:spPr>
      </p:pic>
      <p:sp>
        <p:nvSpPr>
          <p:cNvPr id="6" name="Footer Placeholder 5">
            <a:extLst>
              <a:ext uri="{FF2B5EF4-FFF2-40B4-BE49-F238E27FC236}">
                <a16:creationId xmlns:a16="http://schemas.microsoft.com/office/drawing/2014/main" id="{2281B923-CEC2-324A-353D-1CC6173D3A7D}"/>
              </a:ext>
            </a:extLst>
          </p:cNvPr>
          <p:cNvSpPr>
            <a:spLocks noGrp="1"/>
          </p:cNvSpPr>
          <p:nvPr>
            <p:ph type="ftr" sz="quarter" idx="11"/>
          </p:nvPr>
        </p:nvSpPr>
        <p:spPr/>
        <p:txBody>
          <a:bodyPr/>
          <a:lstStyle/>
          <a:p>
            <a:r>
              <a:rPr lang="en-US"/>
              <a:t>nguyenthihoainga@humg.edu.vn</a:t>
            </a:r>
          </a:p>
        </p:txBody>
      </p:sp>
      <p:sp>
        <p:nvSpPr>
          <p:cNvPr id="7" name="Slide Number Placeholder 6">
            <a:extLst>
              <a:ext uri="{FF2B5EF4-FFF2-40B4-BE49-F238E27FC236}">
                <a16:creationId xmlns:a16="http://schemas.microsoft.com/office/drawing/2014/main" id="{090FD490-D671-FA13-BC61-3AD9C0C33D51}"/>
              </a:ext>
            </a:extLst>
          </p:cNvPr>
          <p:cNvSpPr>
            <a:spLocks noGrp="1"/>
          </p:cNvSpPr>
          <p:nvPr>
            <p:ph type="sldNum" sz="quarter" idx="12"/>
          </p:nvPr>
        </p:nvSpPr>
        <p:spPr/>
        <p:txBody>
          <a:bodyPr/>
          <a:lstStyle/>
          <a:p>
            <a:fld id="{B2BCDF6F-A6CC-4ABF-8BD7-5DFE513BC35F}" type="slidenum">
              <a:rPr lang="en-US" smtClean="0"/>
              <a:t>17</a:t>
            </a:fld>
            <a:endParaRPr lang="en-US"/>
          </a:p>
        </p:txBody>
      </p:sp>
      <p:pic>
        <p:nvPicPr>
          <p:cNvPr id="8" name="Picture 7">
            <a:extLst>
              <a:ext uri="{FF2B5EF4-FFF2-40B4-BE49-F238E27FC236}">
                <a16:creationId xmlns:a16="http://schemas.microsoft.com/office/drawing/2014/main" id="{06030F43-494F-6C8A-40C5-C6DDC683C4C1}"/>
              </a:ext>
            </a:extLst>
          </p:cNvPr>
          <p:cNvPicPr>
            <a:picLocks noChangeAspect="1"/>
          </p:cNvPicPr>
          <p:nvPr/>
        </p:nvPicPr>
        <p:blipFill>
          <a:blip r:embed="rId5"/>
          <a:stretch>
            <a:fillRect/>
          </a:stretch>
        </p:blipFill>
        <p:spPr>
          <a:xfrm>
            <a:off x="4038600" y="4001294"/>
            <a:ext cx="4468755" cy="2164268"/>
          </a:xfrm>
          <a:prstGeom prst="rect">
            <a:avLst/>
          </a:prstGeom>
        </p:spPr>
      </p:pic>
    </p:spTree>
    <p:extLst>
      <p:ext uri="{BB962C8B-B14F-4D97-AF65-F5344CB8AC3E}">
        <p14:creationId xmlns:p14="http://schemas.microsoft.com/office/powerpoint/2010/main" val="7861392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8A4A29-9795-2DFE-82CD-F113519F8B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26A1D2-1072-DC32-E3B1-916299B6E79F}"/>
              </a:ext>
            </a:extLst>
          </p:cNvPr>
          <p:cNvSpPr>
            <a:spLocks noGrp="1"/>
          </p:cNvSpPr>
          <p:nvPr>
            <p:ph type="title"/>
          </p:nvPr>
        </p:nvSpPr>
        <p:spPr/>
        <p:txBody>
          <a:bodyPr/>
          <a:lstStyle/>
          <a:p>
            <a:r>
              <a:rPr lang="en-US" dirty="0">
                <a:solidFill>
                  <a:srgbClr val="002060"/>
                </a:solidFill>
              </a:rPr>
              <a:t>CHALLENGES</a:t>
            </a:r>
          </a:p>
        </p:txBody>
      </p:sp>
      <p:sp>
        <p:nvSpPr>
          <p:cNvPr id="3" name="Content Placeholder 2">
            <a:extLst>
              <a:ext uri="{FF2B5EF4-FFF2-40B4-BE49-F238E27FC236}">
                <a16:creationId xmlns:a16="http://schemas.microsoft.com/office/drawing/2014/main" id="{8BE64F62-91EB-DABB-A883-682348358492}"/>
              </a:ext>
            </a:extLst>
          </p:cNvPr>
          <p:cNvSpPr>
            <a:spLocks noGrp="1"/>
          </p:cNvSpPr>
          <p:nvPr>
            <p:ph idx="1"/>
          </p:nvPr>
        </p:nvSpPr>
        <p:spPr/>
        <p:txBody>
          <a:bodyPr/>
          <a:lstStyle/>
          <a:p>
            <a:r>
              <a:rPr lang="en-US" dirty="0">
                <a:solidFill>
                  <a:srgbClr val="002060"/>
                </a:solidFill>
              </a:rPr>
              <a:t>ESG:</a:t>
            </a:r>
          </a:p>
          <a:p>
            <a:pPr lvl="1"/>
            <a:r>
              <a:rPr lang="en-US" dirty="0">
                <a:solidFill>
                  <a:srgbClr val="002060"/>
                </a:solidFill>
              </a:rPr>
              <a:t>Social license to operate</a:t>
            </a:r>
          </a:p>
          <a:p>
            <a:pPr lvl="2"/>
            <a:r>
              <a:rPr lang="en-US" dirty="0">
                <a:solidFill>
                  <a:srgbClr val="002060"/>
                </a:solidFill>
              </a:rPr>
              <a:t>Respecting the communities: jobs are not enough</a:t>
            </a:r>
          </a:p>
          <a:p>
            <a:pPr lvl="2"/>
            <a:r>
              <a:rPr lang="en-US" dirty="0">
                <a:solidFill>
                  <a:srgbClr val="002060"/>
                </a:solidFill>
              </a:rPr>
              <a:t>Monitoring and reporting impacts of operations’ outcomes</a:t>
            </a:r>
          </a:p>
          <a:p>
            <a:pPr lvl="2"/>
            <a:r>
              <a:rPr lang="en-US" dirty="0">
                <a:solidFill>
                  <a:srgbClr val="002060"/>
                </a:solidFill>
              </a:rPr>
              <a:t>Capacity building is significantly important</a:t>
            </a:r>
          </a:p>
          <a:p>
            <a:pPr lvl="2"/>
            <a:r>
              <a:rPr lang="en-US" dirty="0">
                <a:solidFill>
                  <a:srgbClr val="002060"/>
                </a:solidFill>
              </a:rPr>
              <a:t>Nurturing the trust among stakeholders</a:t>
            </a:r>
          </a:p>
          <a:p>
            <a:pPr lvl="1"/>
            <a:endParaRPr lang="en-US" dirty="0">
              <a:solidFill>
                <a:srgbClr val="002060"/>
              </a:solidFill>
            </a:endParaRPr>
          </a:p>
          <a:p>
            <a:pPr lvl="1"/>
            <a:endParaRPr lang="en-US" dirty="0">
              <a:solidFill>
                <a:srgbClr val="002060"/>
              </a:solidFill>
            </a:endParaRPr>
          </a:p>
          <a:p>
            <a:pPr lvl="1"/>
            <a:endParaRPr lang="en-US" dirty="0">
              <a:solidFill>
                <a:srgbClr val="002060"/>
              </a:solidFill>
            </a:endParaRPr>
          </a:p>
          <a:p>
            <a:pPr lvl="1"/>
            <a:r>
              <a:rPr lang="en-US" dirty="0">
                <a:solidFill>
                  <a:srgbClr val="002060"/>
                </a:solidFill>
              </a:rPr>
              <a:t>Minerals accountancy</a:t>
            </a:r>
          </a:p>
          <a:p>
            <a:pPr lvl="2"/>
            <a:r>
              <a:rPr lang="en-US" dirty="0">
                <a:solidFill>
                  <a:srgbClr val="002060"/>
                </a:solidFill>
              </a:rPr>
              <a:t>Assuring transparency and fairness of benefits’ distribution   </a:t>
            </a:r>
          </a:p>
        </p:txBody>
      </p:sp>
      <p:pic>
        <p:nvPicPr>
          <p:cNvPr id="4" name="Picture 3">
            <a:extLst>
              <a:ext uri="{FF2B5EF4-FFF2-40B4-BE49-F238E27FC236}">
                <a16:creationId xmlns:a16="http://schemas.microsoft.com/office/drawing/2014/main" id="{F8990EAD-60B7-FA91-71D8-8CDC7864202D}"/>
              </a:ext>
            </a:extLst>
          </p:cNvPr>
          <p:cNvPicPr>
            <a:picLocks noChangeAspect="1"/>
          </p:cNvPicPr>
          <p:nvPr/>
        </p:nvPicPr>
        <p:blipFill>
          <a:blip r:embed="rId2"/>
          <a:stretch>
            <a:fillRect/>
          </a:stretch>
        </p:blipFill>
        <p:spPr>
          <a:xfrm>
            <a:off x="7565559" y="120212"/>
            <a:ext cx="3093052" cy="816566"/>
          </a:xfrm>
          <a:prstGeom prst="rect">
            <a:avLst/>
          </a:prstGeom>
        </p:spPr>
      </p:pic>
      <p:pic>
        <p:nvPicPr>
          <p:cNvPr id="5" name="Picture 4">
            <a:extLst>
              <a:ext uri="{FF2B5EF4-FFF2-40B4-BE49-F238E27FC236}">
                <a16:creationId xmlns:a16="http://schemas.microsoft.com/office/drawing/2014/main" id="{A5B7A125-7A6E-791A-4563-EDA9E3FEEDBF}"/>
              </a:ext>
            </a:extLst>
          </p:cNvPr>
          <p:cNvPicPr>
            <a:picLocks noChangeAspect="1"/>
          </p:cNvPicPr>
          <p:nvPr/>
        </p:nvPicPr>
        <p:blipFill>
          <a:blip r:embed="rId3"/>
          <a:stretch>
            <a:fillRect/>
          </a:stretch>
        </p:blipFill>
        <p:spPr>
          <a:xfrm>
            <a:off x="10891070" y="120212"/>
            <a:ext cx="1030288" cy="1030288"/>
          </a:xfrm>
          <a:prstGeom prst="rect">
            <a:avLst/>
          </a:prstGeom>
        </p:spPr>
      </p:pic>
      <p:sp>
        <p:nvSpPr>
          <p:cNvPr id="6" name="Footer Placeholder 5">
            <a:extLst>
              <a:ext uri="{FF2B5EF4-FFF2-40B4-BE49-F238E27FC236}">
                <a16:creationId xmlns:a16="http://schemas.microsoft.com/office/drawing/2014/main" id="{E3E07C8D-3E59-EF46-6A2A-1DDA0D4DE24C}"/>
              </a:ext>
            </a:extLst>
          </p:cNvPr>
          <p:cNvSpPr>
            <a:spLocks noGrp="1"/>
          </p:cNvSpPr>
          <p:nvPr>
            <p:ph type="ftr" sz="quarter" idx="11"/>
          </p:nvPr>
        </p:nvSpPr>
        <p:spPr/>
        <p:txBody>
          <a:bodyPr/>
          <a:lstStyle/>
          <a:p>
            <a:r>
              <a:rPr lang="en-US"/>
              <a:t>nguyenthihoainga@humg.edu.vn</a:t>
            </a:r>
          </a:p>
        </p:txBody>
      </p:sp>
      <p:sp>
        <p:nvSpPr>
          <p:cNvPr id="7" name="Slide Number Placeholder 6">
            <a:extLst>
              <a:ext uri="{FF2B5EF4-FFF2-40B4-BE49-F238E27FC236}">
                <a16:creationId xmlns:a16="http://schemas.microsoft.com/office/drawing/2014/main" id="{E69B2ACC-9232-4624-4112-025DD4A122D4}"/>
              </a:ext>
            </a:extLst>
          </p:cNvPr>
          <p:cNvSpPr>
            <a:spLocks noGrp="1"/>
          </p:cNvSpPr>
          <p:nvPr>
            <p:ph type="sldNum" sz="quarter" idx="12"/>
          </p:nvPr>
        </p:nvSpPr>
        <p:spPr/>
        <p:txBody>
          <a:bodyPr/>
          <a:lstStyle/>
          <a:p>
            <a:fld id="{B2BCDF6F-A6CC-4ABF-8BD7-5DFE513BC35F}" type="slidenum">
              <a:rPr lang="en-US" smtClean="0"/>
              <a:t>18</a:t>
            </a:fld>
            <a:endParaRPr lang="en-US"/>
          </a:p>
        </p:txBody>
      </p:sp>
      <p:pic>
        <p:nvPicPr>
          <p:cNvPr id="11" name="Picture 10">
            <a:extLst>
              <a:ext uri="{FF2B5EF4-FFF2-40B4-BE49-F238E27FC236}">
                <a16:creationId xmlns:a16="http://schemas.microsoft.com/office/drawing/2014/main" id="{CCFA077F-8CB8-E453-B630-EF7387EA61D1}"/>
              </a:ext>
            </a:extLst>
          </p:cNvPr>
          <p:cNvPicPr>
            <a:picLocks noChangeAspect="1"/>
          </p:cNvPicPr>
          <p:nvPr/>
        </p:nvPicPr>
        <p:blipFill>
          <a:blip r:embed="rId4"/>
          <a:stretch>
            <a:fillRect/>
          </a:stretch>
        </p:blipFill>
        <p:spPr>
          <a:xfrm>
            <a:off x="1184791" y="4001294"/>
            <a:ext cx="10169009" cy="1450974"/>
          </a:xfrm>
          <a:prstGeom prst="rect">
            <a:avLst/>
          </a:prstGeom>
        </p:spPr>
      </p:pic>
    </p:spTree>
    <p:extLst>
      <p:ext uri="{BB962C8B-B14F-4D97-AF65-F5344CB8AC3E}">
        <p14:creationId xmlns:p14="http://schemas.microsoft.com/office/powerpoint/2010/main" val="29844138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2B3378-D161-04CB-06A7-480E811E68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C10B32-61A4-EE57-81E4-B42A1D0F59FB}"/>
              </a:ext>
            </a:extLst>
          </p:cNvPr>
          <p:cNvSpPr>
            <a:spLocks noGrp="1"/>
          </p:cNvSpPr>
          <p:nvPr>
            <p:ph type="title"/>
          </p:nvPr>
        </p:nvSpPr>
        <p:spPr/>
        <p:txBody>
          <a:bodyPr/>
          <a:lstStyle/>
          <a:p>
            <a:r>
              <a:rPr lang="en-US" dirty="0">
                <a:solidFill>
                  <a:srgbClr val="002060"/>
                </a:solidFill>
              </a:rPr>
              <a:t>SOME TAKEAWAYS</a:t>
            </a:r>
          </a:p>
        </p:txBody>
      </p:sp>
      <p:sp>
        <p:nvSpPr>
          <p:cNvPr id="3" name="Content Placeholder 2">
            <a:extLst>
              <a:ext uri="{FF2B5EF4-FFF2-40B4-BE49-F238E27FC236}">
                <a16:creationId xmlns:a16="http://schemas.microsoft.com/office/drawing/2014/main" id="{0F1051D8-4FD1-D7A8-BEF2-8883E513833E}"/>
              </a:ext>
            </a:extLst>
          </p:cNvPr>
          <p:cNvSpPr>
            <a:spLocks noGrp="1"/>
          </p:cNvSpPr>
          <p:nvPr>
            <p:ph idx="1"/>
          </p:nvPr>
        </p:nvSpPr>
        <p:spPr>
          <a:xfrm>
            <a:off x="890614" y="1822449"/>
            <a:ext cx="10515600" cy="4351338"/>
          </a:xfrm>
        </p:spPr>
        <p:txBody>
          <a:bodyPr/>
          <a:lstStyle/>
          <a:p>
            <a:r>
              <a:rPr lang="en-US" dirty="0">
                <a:solidFill>
                  <a:srgbClr val="002060"/>
                </a:solidFill>
              </a:rPr>
              <a:t>Contributions from advanced tech. suppliers, esp. in processing</a:t>
            </a:r>
          </a:p>
          <a:p>
            <a:r>
              <a:rPr lang="en-US" dirty="0">
                <a:solidFill>
                  <a:srgbClr val="002060"/>
                </a:solidFill>
              </a:rPr>
              <a:t>Proper finance mechanism for the titanium industry</a:t>
            </a:r>
          </a:p>
          <a:p>
            <a:r>
              <a:rPr lang="en-US" dirty="0">
                <a:solidFill>
                  <a:srgbClr val="002060"/>
                </a:solidFill>
              </a:rPr>
              <a:t>Improving universities–industries linkage</a:t>
            </a:r>
          </a:p>
          <a:p>
            <a:r>
              <a:rPr lang="en-US" dirty="0">
                <a:solidFill>
                  <a:srgbClr val="002060"/>
                </a:solidFill>
              </a:rPr>
              <a:t>Knowledge exchange for responsible and sustainable mining</a:t>
            </a:r>
          </a:p>
        </p:txBody>
      </p:sp>
      <p:pic>
        <p:nvPicPr>
          <p:cNvPr id="4" name="Picture 3">
            <a:extLst>
              <a:ext uri="{FF2B5EF4-FFF2-40B4-BE49-F238E27FC236}">
                <a16:creationId xmlns:a16="http://schemas.microsoft.com/office/drawing/2014/main" id="{2CC5784E-9A8B-2FEC-51A1-F19CB276ADF1}"/>
              </a:ext>
            </a:extLst>
          </p:cNvPr>
          <p:cNvPicPr>
            <a:picLocks noChangeAspect="1"/>
          </p:cNvPicPr>
          <p:nvPr/>
        </p:nvPicPr>
        <p:blipFill>
          <a:blip r:embed="rId2"/>
          <a:stretch>
            <a:fillRect/>
          </a:stretch>
        </p:blipFill>
        <p:spPr>
          <a:xfrm>
            <a:off x="7565559" y="120212"/>
            <a:ext cx="3093052" cy="816566"/>
          </a:xfrm>
          <a:prstGeom prst="rect">
            <a:avLst/>
          </a:prstGeom>
        </p:spPr>
      </p:pic>
      <p:pic>
        <p:nvPicPr>
          <p:cNvPr id="5" name="Picture 4">
            <a:extLst>
              <a:ext uri="{FF2B5EF4-FFF2-40B4-BE49-F238E27FC236}">
                <a16:creationId xmlns:a16="http://schemas.microsoft.com/office/drawing/2014/main" id="{83BB4F17-D46F-861F-68DA-E7C7B5204BB9}"/>
              </a:ext>
            </a:extLst>
          </p:cNvPr>
          <p:cNvPicPr>
            <a:picLocks noChangeAspect="1"/>
          </p:cNvPicPr>
          <p:nvPr/>
        </p:nvPicPr>
        <p:blipFill>
          <a:blip r:embed="rId3"/>
          <a:stretch>
            <a:fillRect/>
          </a:stretch>
        </p:blipFill>
        <p:spPr>
          <a:xfrm>
            <a:off x="10891070" y="120212"/>
            <a:ext cx="1030288" cy="1030288"/>
          </a:xfrm>
          <a:prstGeom prst="rect">
            <a:avLst/>
          </a:prstGeom>
        </p:spPr>
      </p:pic>
      <p:sp>
        <p:nvSpPr>
          <p:cNvPr id="6" name="Footer Placeholder 5">
            <a:extLst>
              <a:ext uri="{FF2B5EF4-FFF2-40B4-BE49-F238E27FC236}">
                <a16:creationId xmlns:a16="http://schemas.microsoft.com/office/drawing/2014/main" id="{8DC50BFB-51BB-350F-5B24-99FD6E42C5C6}"/>
              </a:ext>
            </a:extLst>
          </p:cNvPr>
          <p:cNvSpPr>
            <a:spLocks noGrp="1"/>
          </p:cNvSpPr>
          <p:nvPr>
            <p:ph type="ftr" sz="quarter" idx="11"/>
          </p:nvPr>
        </p:nvSpPr>
        <p:spPr/>
        <p:txBody>
          <a:bodyPr/>
          <a:lstStyle/>
          <a:p>
            <a:r>
              <a:rPr lang="en-US"/>
              <a:t>nguyenthihoainga@humg.edu.vn</a:t>
            </a:r>
          </a:p>
        </p:txBody>
      </p:sp>
      <p:sp>
        <p:nvSpPr>
          <p:cNvPr id="7" name="Slide Number Placeholder 6">
            <a:extLst>
              <a:ext uri="{FF2B5EF4-FFF2-40B4-BE49-F238E27FC236}">
                <a16:creationId xmlns:a16="http://schemas.microsoft.com/office/drawing/2014/main" id="{6FB000B5-3446-C12D-ACF8-A9B31DC7BDD5}"/>
              </a:ext>
            </a:extLst>
          </p:cNvPr>
          <p:cNvSpPr>
            <a:spLocks noGrp="1"/>
          </p:cNvSpPr>
          <p:nvPr>
            <p:ph type="sldNum" sz="quarter" idx="12"/>
          </p:nvPr>
        </p:nvSpPr>
        <p:spPr/>
        <p:txBody>
          <a:bodyPr/>
          <a:lstStyle/>
          <a:p>
            <a:fld id="{B2BCDF6F-A6CC-4ABF-8BD7-5DFE513BC35F}" type="slidenum">
              <a:rPr lang="en-US" smtClean="0"/>
              <a:t>19</a:t>
            </a:fld>
            <a:endParaRPr lang="en-US"/>
          </a:p>
        </p:txBody>
      </p:sp>
      <p:pic>
        <p:nvPicPr>
          <p:cNvPr id="8" name="Picture 7">
            <a:extLst>
              <a:ext uri="{FF2B5EF4-FFF2-40B4-BE49-F238E27FC236}">
                <a16:creationId xmlns:a16="http://schemas.microsoft.com/office/drawing/2014/main" id="{1EA74CFE-EF32-1EEF-3CA8-B57E2337094E}"/>
              </a:ext>
            </a:extLst>
          </p:cNvPr>
          <p:cNvPicPr>
            <a:picLocks noChangeAspect="1"/>
          </p:cNvPicPr>
          <p:nvPr/>
        </p:nvPicPr>
        <p:blipFill>
          <a:blip r:embed="rId4"/>
          <a:stretch>
            <a:fillRect/>
          </a:stretch>
        </p:blipFill>
        <p:spPr>
          <a:xfrm>
            <a:off x="3375338" y="3755781"/>
            <a:ext cx="5441323" cy="2783131"/>
          </a:xfrm>
          <a:prstGeom prst="rect">
            <a:avLst/>
          </a:prstGeom>
        </p:spPr>
      </p:pic>
    </p:spTree>
    <p:extLst>
      <p:ext uri="{BB962C8B-B14F-4D97-AF65-F5344CB8AC3E}">
        <p14:creationId xmlns:p14="http://schemas.microsoft.com/office/powerpoint/2010/main" val="7869269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888240-5ED6-7042-8BEB-477584EE87F9}"/>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91A9375E-5039-5B39-53A1-FFAAF9EF2221}"/>
              </a:ext>
            </a:extLst>
          </p:cNvPr>
          <p:cNvPicPr>
            <a:picLocks noChangeAspect="1"/>
          </p:cNvPicPr>
          <p:nvPr/>
        </p:nvPicPr>
        <p:blipFill>
          <a:blip r:embed="rId2"/>
          <a:srcRect t="18391"/>
          <a:stretch/>
        </p:blipFill>
        <p:spPr>
          <a:xfrm>
            <a:off x="-1" y="1257300"/>
            <a:ext cx="12192001" cy="5588547"/>
          </a:xfrm>
          <a:prstGeom prst="rect">
            <a:avLst/>
          </a:prstGeom>
        </p:spPr>
      </p:pic>
      <p:sp>
        <p:nvSpPr>
          <p:cNvPr id="2" name="Title 1">
            <a:extLst>
              <a:ext uri="{FF2B5EF4-FFF2-40B4-BE49-F238E27FC236}">
                <a16:creationId xmlns:a16="http://schemas.microsoft.com/office/drawing/2014/main" id="{64FFC40C-F062-F066-1AF6-740DC61AF559}"/>
              </a:ext>
            </a:extLst>
          </p:cNvPr>
          <p:cNvSpPr>
            <a:spLocks noGrp="1"/>
          </p:cNvSpPr>
          <p:nvPr>
            <p:ph type="title"/>
          </p:nvPr>
        </p:nvSpPr>
        <p:spPr>
          <a:xfrm>
            <a:off x="-1" y="1644130"/>
            <a:ext cx="12192000" cy="1325563"/>
          </a:xfrm>
        </p:spPr>
        <p:txBody>
          <a:bodyPr/>
          <a:lstStyle/>
          <a:p>
            <a:r>
              <a:rPr lang="en-US" dirty="0">
                <a:solidFill>
                  <a:srgbClr val="002060"/>
                </a:solidFill>
              </a:rPr>
              <a:t>THANK YOU FOR LISTENING</a:t>
            </a:r>
          </a:p>
        </p:txBody>
      </p:sp>
      <p:pic>
        <p:nvPicPr>
          <p:cNvPr id="4" name="Picture 3">
            <a:extLst>
              <a:ext uri="{FF2B5EF4-FFF2-40B4-BE49-F238E27FC236}">
                <a16:creationId xmlns:a16="http://schemas.microsoft.com/office/drawing/2014/main" id="{15B9E79A-CA6B-53C2-1E8D-C3EFCD490DA3}"/>
              </a:ext>
            </a:extLst>
          </p:cNvPr>
          <p:cNvPicPr>
            <a:picLocks noChangeAspect="1"/>
          </p:cNvPicPr>
          <p:nvPr/>
        </p:nvPicPr>
        <p:blipFill>
          <a:blip r:embed="rId3"/>
          <a:stretch>
            <a:fillRect/>
          </a:stretch>
        </p:blipFill>
        <p:spPr>
          <a:xfrm>
            <a:off x="7565559" y="120212"/>
            <a:ext cx="3093052" cy="816566"/>
          </a:xfrm>
          <a:prstGeom prst="rect">
            <a:avLst/>
          </a:prstGeom>
        </p:spPr>
      </p:pic>
      <p:pic>
        <p:nvPicPr>
          <p:cNvPr id="5" name="Picture 4">
            <a:extLst>
              <a:ext uri="{FF2B5EF4-FFF2-40B4-BE49-F238E27FC236}">
                <a16:creationId xmlns:a16="http://schemas.microsoft.com/office/drawing/2014/main" id="{AC66B34A-DC44-154F-52E7-AEF0EFDF8CE2}"/>
              </a:ext>
            </a:extLst>
          </p:cNvPr>
          <p:cNvPicPr>
            <a:picLocks noChangeAspect="1"/>
          </p:cNvPicPr>
          <p:nvPr/>
        </p:nvPicPr>
        <p:blipFill>
          <a:blip r:embed="rId4"/>
          <a:stretch>
            <a:fillRect/>
          </a:stretch>
        </p:blipFill>
        <p:spPr>
          <a:xfrm>
            <a:off x="10891070" y="120212"/>
            <a:ext cx="1030288" cy="1030288"/>
          </a:xfrm>
          <a:prstGeom prst="rect">
            <a:avLst/>
          </a:prstGeom>
        </p:spPr>
      </p:pic>
      <p:sp>
        <p:nvSpPr>
          <p:cNvPr id="3" name="TextBox 2">
            <a:extLst>
              <a:ext uri="{FF2B5EF4-FFF2-40B4-BE49-F238E27FC236}">
                <a16:creationId xmlns:a16="http://schemas.microsoft.com/office/drawing/2014/main" id="{2AEA2006-D5C5-6475-5480-0FAB96CB7BDD}"/>
              </a:ext>
            </a:extLst>
          </p:cNvPr>
          <p:cNvSpPr txBox="1"/>
          <p:nvPr/>
        </p:nvSpPr>
        <p:spPr>
          <a:xfrm>
            <a:off x="7565559" y="5924282"/>
            <a:ext cx="4355799" cy="369332"/>
          </a:xfrm>
          <a:prstGeom prst="rect">
            <a:avLst/>
          </a:prstGeom>
          <a:noFill/>
        </p:spPr>
        <p:txBody>
          <a:bodyPr wrap="square" rtlCol="0">
            <a:spAutoFit/>
          </a:bodyPr>
          <a:lstStyle/>
          <a:p>
            <a:pPr algn="ctr"/>
            <a:r>
              <a:rPr lang="en-US" b="1" i="1" dirty="0">
                <a:solidFill>
                  <a:schemeClr val="bg1"/>
                </a:solidFill>
              </a:rPr>
              <a:t>Red layer sand in Binh Thuan, Vietnam</a:t>
            </a:r>
          </a:p>
        </p:txBody>
      </p:sp>
    </p:spTree>
    <p:extLst>
      <p:ext uri="{BB962C8B-B14F-4D97-AF65-F5344CB8AC3E}">
        <p14:creationId xmlns:p14="http://schemas.microsoft.com/office/powerpoint/2010/main" val="17179233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36990</TotalTime>
  <Words>1780</Words>
  <Application>Microsoft Office PowerPoint</Application>
  <PresentationFormat>Widescreen</PresentationFormat>
  <Paragraphs>331</Paragraphs>
  <Slides>20</Slides>
  <Notes>11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20</vt:i4>
      </vt:variant>
    </vt:vector>
  </HeadingPairs>
  <TitlesOfParts>
    <vt:vector size="30" baseType="lpstr">
      <vt:lpstr>Aptos</vt:lpstr>
      <vt:lpstr>Aptos Display</vt:lpstr>
      <vt:lpstr>Arial</vt:lpstr>
      <vt:lpstr>Calibri</vt:lpstr>
      <vt:lpstr>Mulish</vt:lpstr>
      <vt:lpstr>Niramit</vt:lpstr>
      <vt:lpstr>Quicksand</vt:lpstr>
      <vt:lpstr>Roboto</vt:lpstr>
      <vt:lpstr>Times New Roman</vt:lpstr>
      <vt:lpstr>Office Theme</vt:lpstr>
      <vt:lpstr>THE TITANIUM INDUSTRY IN VIETNAM: SUSTAINABLE DEVELOPMENT  IN THE NEW MINING CONTEXT </vt:lpstr>
      <vt:lpstr>OUTLINE</vt:lpstr>
      <vt:lpstr>INTRODUCTION</vt:lpstr>
      <vt:lpstr>THE TITANIUM INDUSTRY IN VIETNAM</vt:lpstr>
      <vt:lpstr>THE TITANIUM INDUSTRY IN VIETNAM</vt:lpstr>
      <vt:lpstr>THE TITANIUM INDUSTRY IN VIETNAM</vt:lpstr>
      <vt:lpstr>THE TITANIUM INDUSTRY IN VIETNAM</vt:lpstr>
      <vt:lpstr>THE TITANIUM INDUSTRY IN VIETNAM</vt:lpstr>
      <vt:lpstr>OVERVIEW OF THE TITANIUM INDUSTRY</vt:lpstr>
      <vt:lpstr>OVERVIEW OF THE TITANIUM INDUSTRY</vt:lpstr>
      <vt:lpstr>OVERVIEW OF THE TITANIUM INDUSTRY</vt:lpstr>
      <vt:lpstr>THE NEW MINING CONTEXT</vt:lpstr>
      <vt:lpstr>OPPORTUNIES  </vt:lpstr>
      <vt:lpstr>OPPORTUNIES  </vt:lpstr>
      <vt:lpstr>OPPORTUNIES  </vt:lpstr>
      <vt:lpstr>CHALLENGES</vt:lpstr>
      <vt:lpstr>CHALLENGES</vt:lpstr>
      <vt:lpstr>CHALLENGES</vt:lpstr>
      <vt:lpstr>SOME TAKEAWAYS</vt:lpstr>
      <vt:lpstr>THANK YOU FOR LISTENING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Nguyen Thi Hoai Nga</dc:creator>
  <cp:lastModifiedBy>Nguyen Thi Hoai Nga</cp:lastModifiedBy>
  <cp:revision>45</cp:revision>
  <dcterms:created xsi:type="dcterms:W3CDTF">2025-04-06T05:59:45Z</dcterms:created>
  <dcterms:modified xsi:type="dcterms:W3CDTF">2025-05-21T04:41:27Z</dcterms:modified>
</cp:coreProperties>
</file>