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3"/>
  </p:notesMasterIdLst>
  <p:sldIdLst>
    <p:sldId id="256" r:id="rId2"/>
    <p:sldId id="258" r:id="rId3"/>
    <p:sldId id="257" r:id="rId4"/>
    <p:sldId id="287" r:id="rId5"/>
    <p:sldId id="259" r:id="rId6"/>
    <p:sldId id="286" r:id="rId7"/>
    <p:sldId id="278" r:id="rId8"/>
    <p:sldId id="260" r:id="rId9"/>
    <p:sldId id="275" r:id="rId10"/>
    <p:sldId id="276" r:id="rId11"/>
    <p:sldId id="277" r:id="rId12"/>
    <p:sldId id="266" r:id="rId13"/>
    <p:sldId id="291" r:id="rId14"/>
    <p:sldId id="280" r:id="rId15"/>
    <p:sldId id="283" r:id="rId16"/>
    <p:sldId id="288" r:id="rId17"/>
    <p:sldId id="289" r:id="rId18"/>
    <p:sldId id="267" r:id="rId19"/>
    <p:sldId id="290" r:id="rId20"/>
    <p:sldId id="284" r:id="rId21"/>
    <p:sldId id="28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43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98DA86-0641-4F1E-B8C6-EBE92193484A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9C2437-3837-471E-94A9-3715CF291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731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there is a risk of resource depletion if quarrying is not managed sustainably. Over-exploitation of quarries without adequate replenishment or alternative resource exploration could threaten the long-term viability of the industry.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9C2437-3837-471E-94A9-3715CF2915E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156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Competing with larger, more established stone producers like China and India. The need to improve technological innovation and processing capacity to meet global standards.</a:t>
            </a:r>
          </a:p>
          <a:p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stone industry in Vietnam is highly fragmented, with many small- and medium-sized enterprises (SMEs) dominating the market. While this allows for flexibility, it also means there is a lack of standardization, low investment in research and development, and inefficiencies in production processes. Many companies may struggle to meet international standards, hindering their ability to compete globally.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9C2437-3837-471E-94A9-3715CF2915E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8166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006E5D-56ED-D7B5-AC80-379CC3387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212787-3EC4-D7A4-B206-AE25858A72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258539-2364-4346-63C0-E014E08CF0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Competing with larger, more established stone producers like China and India. The need to improve technological innovation and processing capacity to meet global standards.</a:t>
            </a:r>
          </a:p>
          <a:p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stone industry in Vietnam is highly fragmented, with many small- and medium-sized enterprises (SMEs) dominating the market. While this allows for flexibility, it also means there is a lack of standardization, low investment in research and development, and inefficiencies in production processes. Many companies may struggle to meet international standards, hindering their ability to compete globally.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A08133-0335-DF34-3D99-BF6571342B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9C2437-3837-471E-94A9-3715CF2915E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754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5EA9C-85AF-E53A-5339-22D276C4B4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35F115-801D-0A7D-7C12-7CFD424A67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112CFC-1DCE-BB4E-E39D-9E18824D2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A439A-833A-4AE0-84FD-DB608FCF8463}" type="datetime1">
              <a:rPr lang="en-US" smtClean="0"/>
              <a:t>22/11/2024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C5D7A0-9553-4C7F-A1B4-32ED9CA91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nguyenthihoainga@humg.edu.vn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FB9F1B-39B7-045C-4006-F69F99203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DC53D-C9F7-435C-AF18-F7E6967DB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80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D8285-809A-FA41-ECD4-72087D891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C72165-55A8-B2F0-4AF0-216E6746B5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C7AB57-E485-2CEA-C726-A7763E949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62EDA-8041-4F2B-8F6B-362E18C9156D}" type="datetime1">
              <a:rPr lang="en-US" smtClean="0"/>
              <a:t>22/11/2024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D2A1B-6FB5-4783-E605-0BC224614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nguyenthihoainga@humg.edu.vn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3D8B6-3BED-FDDF-AC55-A41F1FCEA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DC53D-C9F7-435C-AF18-F7E6967DB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862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0DC001-97EE-AA4F-11B7-B8CE370613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553A7C-7F0D-DF12-F516-E34D19CED3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E890BA-AF79-D6C1-ED59-5425F8EA2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08091-372B-4AA7-8497-A33C614EDFC9}" type="datetime1">
              <a:rPr lang="en-US" smtClean="0"/>
              <a:t>22/11/2024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95B4E6-2513-4F35-47FE-12D8E5F31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nguyenthihoainga@humg.edu.vn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D3153D-CB05-D321-B225-A3010B302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DC53D-C9F7-435C-AF18-F7E6967DB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67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2B47D-9832-7FEE-ED75-F0EA0520D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C9A0D1-5FDC-E7AA-4916-CDBFC13DCB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16AC6-337E-0754-2ABA-EC31E6BEB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1C7D6-A811-490A-89E5-FEB213E5B37A}" type="datetime1">
              <a:rPr lang="en-US" smtClean="0"/>
              <a:t>22/11/2024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61DCC4-8E9A-2276-B636-C67086F20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nguyenthihoainga@humg.edu.vn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5C520E-DEC5-0A20-3172-F61AEF7EB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DC53D-C9F7-435C-AF18-F7E6967DB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604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9119B-6504-D826-BCC9-3D816B94A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74269E-0716-3DE7-C8D2-638F357127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6169A1-95BE-D9DD-DF6C-F391C9785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3921D-2978-4F7B-87A4-964A33A58534}" type="datetime1">
              <a:rPr lang="en-US" smtClean="0"/>
              <a:t>22/11/2024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BEFD0-94B5-5543-6F68-DD457CA23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nguyenthihoainga@humg.edu.vn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AF4397-EB77-2490-4D76-BE96E004C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DC53D-C9F7-435C-AF18-F7E6967DB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834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3339C-D581-EE20-E407-ED48BBAF8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142013-3AF7-0266-FE1F-CE6D8F3A17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0DDAC1-A974-C22E-D4C4-3E0CF30C3F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D58315-1FE0-6995-852B-4FC8DD9E2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D44A8-7372-48C2-B479-0BF64BE760FB}" type="datetime1">
              <a:rPr lang="en-US" smtClean="0"/>
              <a:t>22/11/2024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F187A2-7CCD-BFE8-E0D7-7108083C2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nguyenthihoainga@humg.edu.vn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9D2F3A-F74E-D74D-DB70-9A229D580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DC53D-C9F7-435C-AF18-F7E6967DB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192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23844-ACB2-9D93-1F10-AB71D59E3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F3D40C-1225-CE34-8F48-1BE781F94F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DAFDEA-E3C3-AB7C-EDDB-BF37CDDAD0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133A72-5D6C-2FCE-DD42-A08AD59ED8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77A4AF-5692-8298-7EB1-119EBC863E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99DB26-2FCE-0D2A-A372-386DEDFA2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4C79-0B35-4845-997D-67CF3BCD0785}" type="datetime1">
              <a:rPr lang="en-US" smtClean="0"/>
              <a:t>22/11/2024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00B28E-573B-0F99-EFDE-808D5682D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nguyenthihoainga@humg.edu.vn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F2515D-D0B2-D545-5A68-926CCF85B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DC53D-C9F7-435C-AF18-F7E6967DB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35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FA139-C0F4-9081-2AC0-55F620232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45413C-597E-552F-F12B-A68B4C203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7014C-9319-4C48-98BD-A8583999E346}" type="datetime1">
              <a:rPr lang="en-US" smtClean="0"/>
              <a:t>22/11/2024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4B1395-08D5-327B-DE0D-650834E9F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nguyenthihoainga@humg.edu.vn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0C2082-D675-0C23-178F-9D8DD1AB1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DC53D-C9F7-435C-AF18-F7E6967DB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283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1E6615-5E2D-DB61-4206-409D392E3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CE1D4-A4B6-42E7-942E-4C1FC3B68208}" type="datetime1">
              <a:rPr lang="en-US" smtClean="0"/>
              <a:t>22/11/2024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C54D8A-B787-B0DF-BDBE-713409A9B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nguyenthihoainga@humg.edu.vn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3BE532-CAA7-1416-9C8F-EE7C061C8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DC53D-C9F7-435C-AF18-F7E6967DB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195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3033B-9F0E-A297-ED53-5FC965E0E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97E8F2-BE23-B801-9CBB-25588899C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0C2126-E751-FD87-8079-4CA6283E02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B147F2-23E4-2F86-C82A-906D6FDA6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D38C7-0609-49A5-80D1-78F67F9F78BD}" type="datetime1">
              <a:rPr lang="en-US" smtClean="0"/>
              <a:t>22/11/2024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E46F22-DA24-E06F-847C-4C6A613C7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nguyenthihoainga@humg.edu.vn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8B471A-B6C0-22A2-24AC-3A5987C94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DC53D-C9F7-435C-AF18-F7E6967DB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035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FF288-F7BB-5E7F-505B-9A6DA217E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7FBDE6-B814-8EF2-C61C-58D01ADC97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D8A79-8BE2-01D1-5470-778965BB42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4E4336-E7BD-6010-B58A-462CC6FDC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FF71D-0B4C-43E0-87B0-1A0B651ED59B}" type="datetime1">
              <a:rPr lang="en-US" smtClean="0"/>
              <a:t>22/11/2024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EF3CD7-38BD-A9CF-8108-1ED6C4E4C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nguyenthihoainga@humg.edu.vn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39FEBA-B8CC-FFE1-7F61-AB2AE7BC4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DC53D-C9F7-435C-AF18-F7E6967DB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140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D77D11-6463-ABD8-8E26-03AAF4BB2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3900FA-A25A-D967-4A7C-D4EB1858F3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433C57-5475-29AF-8A94-386CAA32F9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26E1DC6-94E0-43AB-B645-33E4063A7E7C}" type="datetime1">
              <a:rPr lang="en-US" smtClean="0"/>
              <a:t>22/11/2024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F8F0AF-752D-E3B0-3406-592996FA2A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nguyenthihoainga@humg.edu.vn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0CB0AB-CB7C-A0B5-A5C3-5F8A657186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E3DC53D-C9F7-435C-AF18-F7E6967DB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682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A1D1E-5F4A-3210-41E2-B58E02E6F1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cap="all" dirty="0"/>
              <a:t>Opportunities and Challenges of the Stone Industry in Vietnam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E6FBC5-14B2-0A35-4ECC-3AEA4BC58E3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Dr. Nga Nguyen</a:t>
            </a:r>
          </a:p>
          <a:p>
            <a:r>
              <a:rPr lang="en-US" dirty="0"/>
              <a:t>Hanoi University of Mining and Geology</a:t>
            </a:r>
          </a:p>
          <a:p>
            <a:r>
              <a:rPr lang="en-US" dirty="0"/>
              <a:t>nguyenthihoainga@humg.edu.vn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5EAFB0-1248-695E-3305-4BBBCA1318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24" t="9880" r="64333" b="58722"/>
          <a:stretch/>
        </p:blipFill>
        <p:spPr>
          <a:xfrm>
            <a:off x="483476" y="323193"/>
            <a:ext cx="3174124" cy="127700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519C97C-2FBD-D68D-F983-F0608D9F3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1169" y="323193"/>
            <a:ext cx="1320362" cy="1320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14236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C030BB-DB0F-CEC7-6003-501D94CC73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766FA-DF00-A90E-1524-E8A7776EE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OPPORTUNITIES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18FA53-7247-1F64-BBBD-2FD31C5EF8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Competitive labor costs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CAD350-DA11-B1E3-6E47-6FD1BF2D9E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24" t="9880" r="64333" b="58722"/>
          <a:stretch/>
        </p:blipFill>
        <p:spPr>
          <a:xfrm>
            <a:off x="9495841" y="310543"/>
            <a:ext cx="1532636" cy="616607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C71A2CE-FE61-CEB6-8566-36EF10A3B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8821" y="297793"/>
            <a:ext cx="642109" cy="64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DAEF2D-6F81-4A0F-0BC5-D9887A276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nguyenthihoainga@humg.edu.vn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EB9310-E1A8-A372-39E6-68FAB4471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DC53D-C9F7-435C-AF18-F7E6967DBFE5}" type="slidenum">
              <a:rPr lang="en-US" smtClean="0"/>
              <a:t>10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8BBEBA-0738-5546-2655-AA989AFEC3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7236" y="2649537"/>
            <a:ext cx="4095750" cy="2905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7E43B7-3AC0-CDCC-DBB3-F7BE1F14FE3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369" b="16333"/>
          <a:stretch/>
        </p:blipFill>
        <p:spPr>
          <a:xfrm>
            <a:off x="6344889" y="2649537"/>
            <a:ext cx="4296839" cy="28319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1AF23E6-DAE1-7C06-5455-4645048F437B}"/>
              </a:ext>
            </a:extLst>
          </p:cNvPr>
          <p:cNvSpPr txBox="1"/>
          <p:nvPr/>
        </p:nvSpPr>
        <p:spPr>
          <a:xfrm>
            <a:off x="1103586" y="5554662"/>
            <a:ext cx="5185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Workers in quarry mines in the North of Vietnam</a:t>
            </a:r>
          </a:p>
        </p:txBody>
      </p:sp>
    </p:spTree>
    <p:extLst>
      <p:ext uri="{BB962C8B-B14F-4D97-AF65-F5344CB8AC3E}">
        <p14:creationId xmlns:p14="http://schemas.microsoft.com/office/powerpoint/2010/main" val="16675951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68A155-03D8-39AC-A416-3C8254438E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77438-648B-40E0-0C9F-FACFE332F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OPPORTUNITIES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BAB0-D93A-A6B5-14C9-128F7865CB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Development of processed stone products with advanced technology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922744-1D8F-7E69-44F0-C1A2B25916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24" t="9880" r="64333" b="58722"/>
          <a:stretch/>
        </p:blipFill>
        <p:spPr>
          <a:xfrm>
            <a:off x="9495841" y="310543"/>
            <a:ext cx="1532636" cy="616607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F7127EC-D378-60CC-4721-E5C8DF9FB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8821" y="297793"/>
            <a:ext cx="642109" cy="64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74CD8A-C215-AEEE-1D3F-C0F56F51D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nguyenthihoainga@humg.edu.vn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3CD4A0-9DF2-7470-5903-89D3C07BC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DC53D-C9F7-435C-AF18-F7E6967DBFE5}" type="slidenum">
              <a:rPr lang="en-US" smtClean="0"/>
              <a:t>11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435EA0-2015-0B7E-E4E3-89DFD26652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167" y="2722829"/>
            <a:ext cx="4898533" cy="32508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703E2EF-91A0-B3C7-7044-11CADC1E7040}"/>
              </a:ext>
            </a:extLst>
          </p:cNvPr>
          <p:cNvSpPr txBox="1"/>
          <p:nvPr/>
        </p:nvSpPr>
        <p:spPr>
          <a:xfrm>
            <a:off x="1085850" y="5570444"/>
            <a:ext cx="344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Stone processing in </a:t>
            </a:r>
            <a:r>
              <a:rPr lang="en-US" dirty="0" err="1">
                <a:solidFill>
                  <a:schemeClr val="bg1"/>
                </a:solidFill>
              </a:rPr>
              <a:t>Hanam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DE16561-4C58-93A9-1EF7-49AB7E1EA7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5099" y="2701232"/>
            <a:ext cx="4838702" cy="327244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FC692F1-03E1-1573-9065-D41FC744E2C4}"/>
              </a:ext>
            </a:extLst>
          </p:cNvPr>
          <p:cNvSpPr txBox="1"/>
          <p:nvPr/>
        </p:nvSpPr>
        <p:spPr>
          <a:xfrm>
            <a:off x="6540500" y="5593458"/>
            <a:ext cx="344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Nghe An, 2020</a:t>
            </a:r>
          </a:p>
        </p:txBody>
      </p:sp>
    </p:spTree>
    <p:extLst>
      <p:ext uri="{BB962C8B-B14F-4D97-AF65-F5344CB8AC3E}">
        <p14:creationId xmlns:p14="http://schemas.microsoft.com/office/powerpoint/2010/main" val="18561685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FFD8F3-DA84-A600-14DD-B0D1CAF714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A0028-E0F1-62A5-240E-26252F02E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CHALLENGES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C13031-6029-D255-9E0C-B367560E3D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24" t="9880" r="64333" b="58722"/>
          <a:stretch/>
        </p:blipFill>
        <p:spPr>
          <a:xfrm>
            <a:off x="9495841" y="310543"/>
            <a:ext cx="1532636" cy="616607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9F2ECD4-8BEC-E648-A37A-0F5ECE04B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8821" y="297793"/>
            <a:ext cx="642109" cy="64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3BB9B5-AE85-9C2B-102B-7D4C727E0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nguyenthihoainga@humg.edu.vn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62E394-7B83-0C85-DAF5-34B999F94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DC53D-C9F7-435C-AF18-F7E6967DBFE5}" type="slidenum">
              <a:rPr lang="en-US" smtClean="0"/>
              <a:t>12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F168005-AC01-F04A-99EE-0385B04A0C7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425"/>
          <a:stretch/>
        </p:blipFill>
        <p:spPr>
          <a:xfrm>
            <a:off x="2768600" y="1921181"/>
            <a:ext cx="7467600" cy="405869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708FEF4-9C29-8320-4101-73D6557C3E6B}"/>
              </a:ext>
            </a:extLst>
          </p:cNvPr>
          <p:cNvSpPr txBox="1"/>
          <p:nvPr/>
        </p:nvSpPr>
        <p:spPr>
          <a:xfrm>
            <a:off x="451070" y="5979877"/>
            <a:ext cx="3892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World Economic Forum </a:t>
            </a:r>
          </a:p>
          <a:p>
            <a:r>
              <a:rPr lang="en-US" sz="1600" i="1" dirty="0"/>
              <a:t>Global Risks Perception Survey 2023-2024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B86D9A-0D65-BDD6-27BE-6E5372A6FDFD}"/>
              </a:ext>
            </a:extLst>
          </p:cNvPr>
          <p:cNvSpPr txBox="1"/>
          <p:nvPr/>
        </p:nvSpPr>
        <p:spPr>
          <a:xfrm>
            <a:off x="1854200" y="1422400"/>
            <a:ext cx="939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cap="all" dirty="0"/>
              <a:t>Top global risks addressed by Corporate strategies</a:t>
            </a:r>
          </a:p>
        </p:txBody>
      </p:sp>
    </p:spTree>
    <p:extLst>
      <p:ext uri="{BB962C8B-B14F-4D97-AF65-F5344CB8AC3E}">
        <p14:creationId xmlns:p14="http://schemas.microsoft.com/office/powerpoint/2010/main" val="5925977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B1F215-AE2D-EEDD-1598-B7CA3257F4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2F7BF-9895-9D5F-5AAC-E24CE83EE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85CE7-41A0-9E58-F076-5AA6694C18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ESG and Social acceptance:</a:t>
            </a:r>
          </a:p>
          <a:p>
            <a:pPr lvl="1"/>
            <a:r>
              <a:rPr lang="en-US" dirty="0"/>
              <a:t>Labor force qualification and skills</a:t>
            </a:r>
          </a:p>
          <a:p>
            <a:pPr lvl="1"/>
            <a:r>
              <a:rPr lang="en-US" dirty="0"/>
              <a:t>Health, safety and wellbeing  </a:t>
            </a:r>
          </a:p>
          <a:p>
            <a:pPr lvl="1"/>
            <a:r>
              <a:rPr lang="en-US" dirty="0"/>
              <a:t>Environment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32209B-4F18-360E-808C-CF3C7BC026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24" t="9880" r="64333" b="58722"/>
          <a:stretch/>
        </p:blipFill>
        <p:spPr>
          <a:xfrm>
            <a:off x="9495841" y="310543"/>
            <a:ext cx="1532636" cy="616607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FCA56483-6341-C0B3-3007-61FC5185F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8821" y="297793"/>
            <a:ext cx="642109" cy="64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CC1D33-1DB4-24D5-33DE-A58368404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nguyenthihoainga@humg.edu.vn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69DC88-B343-A6CE-65FC-810E9772A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DC53D-C9F7-435C-AF18-F7E6967DBFE5}" type="slidenum">
              <a:rPr lang="en-US" smtClean="0"/>
              <a:t>13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EF6D98-6140-D1FD-2CFF-A1CBDB33C78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292" b="20959"/>
          <a:stretch/>
        </p:blipFill>
        <p:spPr>
          <a:xfrm>
            <a:off x="6669541" y="1154459"/>
            <a:ext cx="4877824" cy="25342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8CECFF-F896-0225-431A-56E6C701BE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6776" y="3506088"/>
            <a:ext cx="3812049" cy="28502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C8E40E-BE90-D7FD-4270-5F7A5EC72B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6697" y="3868103"/>
            <a:ext cx="3809594" cy="23533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2FB1C96-E94A-94CE-5BC0-4C2A4D088D86}"/>
              </a:ext>
            </a:extLst>
          </p:cNvPr>
          <p:cNvSpPr txBox="1"/>
          <p:nvPr/>
        </p:nvSpPr>
        <p:spPr>
          <a:xfrm>
            <a:off x="1508235" y="3631962"/>
            <a:ext cx="1844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Nghe An 2020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7631AB-E921-AD6D-0F5A-8F9B02659A87}"/>
              </a:ext>
            </a:extLst>
          </p:cNvPr>
          <p:cNvSpPr txBox="1"/>
          <p:nvPr/>
        </p:nvSpPr>
        <p:spPr>
          <a:xfrm>
            <a:off x="9183912" y="3935353"/>
            <a:ext cx="1844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Nghe An 2020</a:t>
            </a:r>
          </a:p>
        </p:txBody>
      </p:sp>
    </p:spTree>
    <p:extLst>
      <p:ext uri="{BB962C8B-B14F-4D97-AF65-F5344CB8AC3E}">
        <p14:creationId xmlns:p14="http://schemas.microsoft.com/office/powerpoint/2010/main" val="27818477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BBB337-D73C-C4BA-3FF9-AD7E39939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7200F-6601-58DE-A159-8F6832A50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3BBB7C-EBCD-367B-1B9D-B7CBC68E8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Resource depletion and wasted consumption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8BC6B5-00E5-3B35-0844-6CE1ACB8DC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24" t="9880" r="64333" b="58722"/>
          <a:stretch/>
        </p:blipFill>
        <p:spPr>
          <a:xfrm>
            <a:off x="9495841" y="310543"/>
            <a:ext cx="1532636" cy="616607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2644E00-E6C5-C163-86F7-0227C66E9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8821" y="297793"/>
            <a:ext cx="642109" cy="64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AE206-FE43-DD92-ED5C-22A0E90E4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nguyenthihoainga@humg.edu.vn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3CDE83-0B5F-D472-938F-7DBA09FC5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DC53D-C9F7-435C-AF18-F7E6967DBFE5}" type="slidenum">
              <a:rPr lang="en-US" smtClean="0"/>
              <a:t>14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EAD84D-8408-84C1-48FC-F94A205339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5314" y="2858195"/>
            <a:ext cx="9181372" cy="228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6844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04DF5E-0FB5-2B9B-B793-CBF5430B2B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5A990-74C0-64A1-5CD3-47C07452B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F10836-617D-73BE-FB56-F8676DB092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New and strictly legal requirements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D2DBB1-784E-DE5B-0D7A-8C0B7C1662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24" t="9880" r="64333" b="58722"/>
          <a:stretch/>
        </p:blipFill>
        <p:spPr>
          <a:xfrm>
            <a:off x="9495841" y="310543"/>
            <a:ext cx="1532636" cy="616607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13779E4B-7EC2-ED97-3C26-3FB81FD2A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8821" y="297793"/>
            <a:ext cx="642109" cy="64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1723CB-2198-F1EC-D6EB-999E5F142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nguyenthihoainga@humg.edu.vn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328D0D-646B-0EA3-1361-E02D448BB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DC53D-C9F7-435C-AF18-F7E6967DBFE5}" type="slidenum">
              <a:rPr lang="en-US" smtClean="0"/>
              <a:t>15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76D2E6-1F33-1223-61E3-4CE5F6D4C9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9028" y="2554463"/>
            <a:ext cx="3920894" cy="25128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6D055B-C3ED-1883-0535-811ADEAA98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2534" y="2406880"/>
            <a:ext cx="6008396" cy="339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1057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C9B27-9C96-567A-BFFE-268E7F3938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C076E-B3B5-A5CA-5F2A-DE004B7EC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C1BF09-5472-0A76-17CA-79D217822F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Market:</a:t>
            </a:r>
          </a:p>
          <a:p>
            <a:pPr lvl="1"/>
            <a:r>
              <a:rPr lang="en-US" dirty="0"/>
              <a:t>Global competition:</a:t>
            </a:r>
          </a:p>
          <a:p>
            <a:pPr lvl="2"/>
            <a:r>
              <a:rPr lang="en-US" dirty="0"/>
              <a:t>Other stone producers in Asia, Latin America, and Europe</a:t>
            </a:r>
          </a:p>
          <a:p>
            <a:pPr lvl="2"/>
            <a:r>
              <a:rPr lang="en-US" dirty="0"/>
              <a:t>Volume, quality, and higher global standards</a:t>
            </a:r>
          </a:p>
          <a:p>
            <a:pPr lvl="1"/>
            <a:r>
              <a:rPr lang="en-US" dirty="0"/>
              <a:t>Slow recovery of the real estate market</a:t>
            </a:r>
          </a:p>
          <a:p>
            <a:pPr lvl="1"/>
            <a:r>
              <a:rPr lang="en-US" dirty="0"/>
              <a:t>Fragmentation:  </a:t>
            </a:r>
          </a:p>
          <a:p>
            <a:pPr lvl="2"/>
            <a:r>
              <a:rPr lang="en-US" dirty="0"/>
              <a:t>Many SMEs </a:t>
            </a:r>
            <a:endParaRPr lang="en-US" dirty="0">
              <a:sym typeface="Wingdings" panose="05000000000000000000" pitchFamily="2" charset="2"/>
            </a:endParaRPr>
          </a:p>
          <a:p>
            <a:pPr lvl="2">
              <a:buFont typeface="Wingdings" panose="05000000000000000000" pitchFamily="2" charset="2"/>
              <a:buChar char="à"/>
            </a:pPr>
            <a:r>
              <a:rPr lang="en-US" dirty="0">
                <a:sym typeface="Wingdings" panose="05000000000000000000" pitchFamily="2" charset="2"/>
              </a:rPr>
              <a:t>lack of standardization </a:t>
            </a:r>
          </a:p>
          <a:p>
            <a:pPr lvl="2">
              <a:buFont typeface="Wingdings" panose="05000000000000000000" pitchFamily="2" charset="2"/>
              <a:buChar char="à"/>
            </a:pPr>
            <a:r>
              <a:rPr lang="en-US" dirty="0">
                <a:sym typeface="Wingdings" panose="05000000000000000000" pitchFamily="2" charset="2"/>
              </a:rPr>
              <a:t>low investment in R&amp;D</a:t>
            </a:r>
          </a:p>
          <a:p>
            <a:pPr lvl="2">
              <a:buFont typeface="Wingdings" panose="05000000000000000000" pitchFamily="2" charset="2"/>
              <a:buChar char="à"/>
            </a:pPr>
            <a:r>
              <a:rPr lang="en-US" dirty="0"/>
              <a:t>Inefficiencies in production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7AA592-32BD-7B42-9211-CF088BABD7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24" t="9880" r="64333" b="58722"/>
          <a:stretch/>
        </p:blipFill>
        <p:spPr>
          <a:xfrm>
            <a:off x="9495841" y="310543"/>
            <a:ext cx="1532636" cy="616607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6EE5DE35-9210-DCDB-081A-94B2276D5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8821" y="297793"/>
            <a:ext cx="642109" cy="64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10F12F-5325-3604-80B6-84851E219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nguyenthihoainga@humg.edu.vn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1A6273-1549-6037-0731-EFF73D143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DC53D-C9F7-435C-AF18-F7E6967DBFE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7180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170FEE-FF27-8202-4DC7-4A47FF82E8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D8AE643-D2E2-145C-D952-38A118A35A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4013" y="3377549"/>
            <a:ext cx="8474174" cy="31153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FF94A6-042E-6571-6A45-B84DDF253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5EA23-C7F0-49F5-6DB6-7E739FFC7B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Market:</a:t>
            </a:r>
          </a:p>
          <a:p>
            <a:pPr lvl="1"/>
            <a:r>
              <a:rPr lang="en-US" dirty="0"/>
              <a:t>Supply - demand imbalance</a:t>
            </a:r>
          </a:p>
          <a:p>
            <a:pPr lvl="1"/>
            <a:r>
              <a:rPr lang="en-US" dirty="0"/>
              <a:t>Consumers’ finance</a:t>
            </a:r>
          </a:p>
          <a:p>
            <a:pPr lvl="1"/>
            <a:r>
              <a:rPr lang="en-US" dirty="0"/>
              <a:t>Supply chain disruption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7C547B-43DC-3419-8D6C-F501ECFC36B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124" t="9880" r="64333" b="58722"/>
          <a:stretch/>
        </p:blipFill>
        <p:spPr>
          <a:xfrm>
            <a:off x="9495841" y="310543"/>
            <a:ext cx="1532636" cy="616607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1C239FE3-4728-3A24-02B6-910176446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8821" y="297793"/>
            <a:ext cx="642109" cy="64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7ECDFF-587A-4879-3CE1-6DD404731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nguyenthihoainga@humg.edu.vn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4B9219-9903-CBD4-5BBC-00C83EEF7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DC53D-C9F7-435C-AF18-F7E6967DBFE5}" type="slidenum">
              <a:rPr lang="en-US" smtClean="0"/>
              <a:t>17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08E9AB-9CF7-ADD0-EDED-6D730B7DC5CE}"/>
              </a:ext>
            </a:extLst>
          </p:cNvPr>
          <p:cNvSpPr/>
          <p:nvPr/>
        </p:nvSpPr>
        <p:spPr>
          <a:xfrm>
            <a:off x="3581400" y="6253163"/>
            <a:ext cx="736600" cy="315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3860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EF06F5-094E-632B-A1AE-DFAEF3E92E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A4BF5-1DA2-4F99-5D4D-20A37D5AC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B9489F-F411-7DB8-66D1-2B5CBC5A7F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Technology: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BF879A-2289-AD81-18C8-8C0AAF5825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24" t="9880" r="64333" b="58722"/>
          <a:stretch/>
        </p:blipFill>
        <p:spPr>
          <a:xfrm>
            <a:off x="9495841" y="310543"/>
            <a:ext cx="1532636" cy="616607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D27BFF8D-567B-F651-5E60-9A93DB524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8821" y="297793"/>
            <a:ext cx="642109" cy="64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8088D1-F78E-BD54-0945-168310046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nguyenthihoainga@humg.edu.vn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B5067D-5CFA-A9A6-AA0E-333B16957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DC53D-C9F7-435C-AF18-F7E6967DBFE5}" type="slidenum">
              <a:rPr lang="en-US" smtClean="0"/>
              <a:t>18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9BA449-2F22-32A9-2DAF-01754006AB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650" y="2338389"/>
            <a:ext cx="4552382" cy="27797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8275CDF-62AB-D3A6-6395-FCA1A4A40618}"/>
              </a:ext>
            </a:extLst>
          </p:cNvPr>
          <p:cNvSpPr txBox="1"/>
          <p:nvPr/>
        </p:nvSpPr>
        <p:spPr>
          <a:xfrm>
            <a:off x="4660900" y="24511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Ninh Binh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B38891-6D30-55F2-7DF8-689E08DD947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305" t="177" r="1399" b="21140"/>
          <a:stretch/>
        </p:blipFill>
        <p:spPr>
          <a:xfrm>
            <a:off x="6247180" y="2338389"/>
            <a:ext cx="4852620" cy="280846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E9EAFBE-07F1-47EF-0549-E6800EF9BD10}"/>
              </a:ext>
            </a:extLst>
          </p:cNvPr>
          <p:cNvSpPr txBox="1"/>
          <p:nvPr/>
        </p:nvSpPr>
        <p:spPr>
          <a:xfrm>
            <a:off x="6247180" y="2338389"/>
            <a:ext cx="1943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Dry mortar production </a:t>
            </a:r>
          </a:p>
        </p:txBody>
      </p:sp>
    </p:spTree>
    <p:extLst>
      <p:ext uri="{BB962C8B-B14F-4D97-AF65-F5344CB8AC3E}">
        <p14:creationId xmlns:p14="http://schemas.microsoft.com/office/powerpoint/2010/main" val="32018898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244151-ED6C-B767-C3DC-3214C26E41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72DC2-1609-8973-2B12-64C33496D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POST MINING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2166C4-DF02-4D98-8D82-567F0F6C33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can we do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5E4F93-D4D2-4930-1D52-1E4178FF06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24" t="9880" r="64333" b="58722"/>
          <a:stretch/>
        </p:blipFill>
        <p:spPr>
          <a:xfrm>
            <a:off x="9495841" y="310543"/>
            <a:ext cx="1532636" cy="616607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01ADA736-BB32-07A3-4190-70B734025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8821" y="297793"/>
            <a:ext cx="642109" cy="64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54F362-853A-E68D-D0A9-DCC1B4274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nguyenthihoainga@humg.edu.vn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764397-2F1B-C8D3-BF84-5577A2292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DC53D-C9F7-435C-AF18-F7E6967DBFE5}" type="slidenum">
              <a:rPr lang="en-US" smtClean="0"/>
              <a:t>19</a:t>
            </a:fld>
            <a:endParaRPr lang="en-US"/>
          </a:p>
        </p:txBody>
      </p:sp>
      <p:sp>
        <p:nvSpPr>
          <p:cNvPr id="11" name="Textfeld 1">
            <a:extLst>
              <a:ext uri="{FF2B5EF4-FFF2-40B4-BE49-F238E27FC236}">
                <a16:creationId xmlns:a16="http://schemas.microsoft.com/office/drawing/2014/main" id="{B43EB0A4-D4B2-6090-EEB0-7DBEE9904F54}"/>
              </a:ext>
            </a:extLst>
          </p:cNvPr>
          <p:cNvSpPr txBox="1"/>
          <p:nvPr/>
        </p:nvSpPr>
        <p:spPr>
          <a:xfrm>
            <a:off x="2637183" y="4607559"/>
            <a:ext cx="710316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MINERALS RESOURCES FOR THE SUSTAINABLE DEVELOPMENT</a:t>
            </a:r>
          </a:p>
        </p:txBody>
      </p:sp>
      <p:pic>
        <p:nvPicPr>
          <p:cNvPr id="12" name="Grafik 3">
            <a:extLst>
              <a:ext uri="{FF2B5EF4-FFF2-40B4-BE49-F238E27FC236}">
                <a16:creationId xmlns:a16="http://schemas.microsoft.com/office/drawing/2014/main" id="{D33803D0-53FF-8E07-3062-680D3F91FC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7183" y="2387820"/>
            <a:ext cx="7103165" cy="2219739"/>
          </a:xfrm>
          <a:prstGeom prst="rect">
            <a:avLst/>
          </a:prstGeom>
        </p:spPr>
      </p:pic>
      <p:sp>
        <p:nvSpPr>
          <p:cNvPr id="14" name="Textfeld 5">
            <a:extLst>
              <a:ext uri="{FF2B5EF4-FFF2-40B4-BE49-F238E27FC236}">
                <a16:creationId xmlns:a16="http://schemas.microsoft.com/office/drawing/2014/main" id="{EBEEE77D-36E2-A639-D0AA-A93B0661C0F7}"/>
              </a:ext>
            </a:extLst>
          </p:cNvPr>
          <p:cNvSpPr txBox="1"/>
          <p:nvPr/>
        </p:nvSpPr>
        <p:spPr>
          <a:xfrm>
            <a:off x="2637183" y="4976891"/>
            <a:ext cx="2317372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/>
              <a:t>Exploration</a:t>
            </a:r>
          </a:p>
        </p:txBody>
      </p:sp>
      <p:sp>
        <p:nvSpPr>
          <p:cNvPr id="15" name="Textfeld 11">
            <a:extLst>
              <a:ext uri="{FF2B5EF4-FFF2-40B4-BE49-F238E27FC236}">
                <a16:creationId xmlns:a16="http://schemas.microsoft.com/office/drawing/2014/main" id="{814CFCF4-1136-05E2-441F-091311CEE8A2}"/>
              </a:ext>
            </a:extLst>
          </p:cNvPr>
          <p:cNvSpPr txBox="1"/>
          <p:nvPr/>
        </p:nvSpPr>
        <p:spPr>
          <a:xfrm>
            <a:off x="4954554" y="5346223"/>
            <a:ext cx="303245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/>
              <a:t>Mining, processing, using</a:t>
            </a:r>
          </a:p>
        </p:txBody>
      </p:sp>
      <p:sp>
        <p:nvSpPr>
          <p:cNvPr id="16" name="Pfeil: nach rechts 6">
            <a:extLst>
              <a:ext uri="{FF2B5EF4-FFF2-40B4-BE49-F238E27FC236}">
                <a16:creationId xmlns:a16="http://schemas.microsoft.com/office/drawing/2014/main" id="{3A15275E-F083-1F50-E25C-10E7A75B3ECE}"/>
              </a:ext>
            </a:extLst>
          </p:cNvPr>
          <p:cNvSpPr/>
          <p:nvPr/>
        </p:nvSpPr>
        <p:spPr>
          <a:xfrm>
            <a:off x="2637183" y="5532348"/>
            <a:ext cx="7626151" cy="766850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feld 13">
            <a:extLst>
              <a:ext uri="{FF2B5EF4-FFF2-40B4-BE49-F238E27FC236}">
                <a16:creationId xmlns:a16="http://schemas.microsoft.com/office/drawing/2014/main" id="{79D437BE-3C56-5C76-C051-EBFAC9688E1F}"/>
              </a:ext>
            </a:extLst>
          </p:cNvPr>
          <p:cNvSpPr txBox="1"/>
          <p:nvPr/>
        </p:nvSpPr>
        <p:spPr>
          <a:xfrm>
            <a:off x="8127870" y="5746077"/>
            <a:ext cx="1707501" cy="376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Post mining</a:t>
            </a:r>
          </a:p>
        </p:txBody>
      </p:sp>
    </p:spTree>
    <p:extLst>
      <p:ext uri="{BB962C8B-B14F-4D97-AF65-F5344CB8AC3E}">
        <p14:creationId xmlns:p14="http://schemas.microsoft.com/office/powerpoint/2010/main" val="1342961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8D42CD-BB80-EA06-9B17-227AB0FF4A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2577D-A40E-E66F-BA03-71BF7B47B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4DACF1-47D5-7A88-9778-C9DBE097B4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  <a:p>
            <a:r>
              <a:rPr lang="en-US" dirty="0"/>
              <a:t>The stone industry and its contribution to sustainable development in Vietnam</a:t>
            </a:r>
          </a:p>
          <a:p>
            <a:r>
              <a:rPr lang="en-US" dirty="0"/>
              <a:t>Opportunities for the development </a:t>
            </a:r>
          </a:p>
          <a:p>
            <a:r>
              <a:rPr lang="en-US" dirty="0"/>
              <a:t>Challenges for the development</a:t>
            </a:r>
          </a:p>
          <a:p>
            <a:r>
              <a:rPr lang="en-US" dirty="0"/>
              <a:t>Conclusion</a:t>
            </a:r>
          </a:p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0DEB22-B55E-1DE5-5003-BECEEC7B4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nguyenthihoainga@humg.edu.vn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6D623E-96BB-93B3-1B00-6CDD807FB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DC53D-C9F7-435C-AF18-F7E6967DBFE5}" type="slidenum">
              <a:rPr lang="en-US" smtClean="0"/>
              <a:t>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F687F2-CE61-63ED-108F-6C72482F0F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24" t="9880" r="64333" b="58722"/>
          <a:stretch/>
        </p:blipFill>
        <p:spPr>
          <a:xfrm>
            <a:off x="9495841" y="310543"/>
            <a:ext cx="1532636" cy="616607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AA62B390-2B9B-E88B-5643-453DC97DC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8821" y="297793"/>
            <a:ext cx="642109" cy="64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6636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51DE9D-549B-55C7-93BF-670DDEA741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38835-183D-01A5-9699-8831D84741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cap="all" dirty="0"/>
              <a:t>Thank you for listening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FC85F6-7C47-A385-981E-AE3C320058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24" t="9880" r="64333" b="58722"/>
          <a:stretch/>
        </p:blipFill>
        <p:spPr>
          <a:xfrm>
            <a:off x="483476" y="323193"/>
            <a:ext cx="3174124" cy="127700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13BB9F0-BCBD-1218-FB81-33E8E0143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1169" y="323193"/>
            <a:ext cx="1320362" cy="1320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97351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838F1F-29D0-6EB3-66D9-6DD7D94142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C9270-2C87-0CE2-C220-726A81EFEF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cap="all" dirty="0"/>
              <a:t>Opportunities and Challenges of the Stone Industry in Vietnam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BA18B8-6DC7-5B0D-F66A-402493CF66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Dr. Nga Nguyen</a:t>
            </a:r>
          </a:p>
          <a:p>
            <a:r>
              <a:rPr lang="en-US" dirty="0"/>
              <a:t>Hanoi University of Mining and Geology</a:t>
            </a:r>
          </a:p>
          <a:p>
            <a:r>
              <a:rPr lang="en-US" dirty="0"/>
              <a:t>nguyenthihoainga@humg.edu.vn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6FC88E-09C0-F623-0C25-4CC5F47CA9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24" t="9880" r="64333" b="58722"/>
          <a:stretch/>
        </p:blipFill>
        <p:spPr>
          <a:xfrm>
            <a:off x="483476" y="323193"/>
            <a:ext cx="3174124" cy="127700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7B6572C-D497-E4A5-F532-4845261CC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1169" y="323193"/>
            <a:ext cx="1320362" cy="1320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64546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187C9-6B2E-CBD8-A19E-D7E4103BB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STONE INDUSTRY IN VIETNAM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ABBCF5-7F1A-F0C3-7371-209FBD2AE2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nationally significant industry: </a:t>
            </a:r>
          </a:p>
          <a:p>
            <a:pPr lvl="1"/>
            <a:r>
              <a:rPr lang="en-US" dirty="0"/>
              <a:t>Cement production</a:t>
            </a:r>
          </a:p>
          <a:p>
            <a:pPr lvl="1"/>
            <a:r>
              <a:rPr lang="en-US" dirty="0"/>
              <a:t>Construction</a:t>
            </a:r>
          </a:p>
          <a:p>
            <a:pPr lvl="1"/>
            <a:r>
              <a:rPr lang="en-US" dirty="0"/>
              <a:t>Chemical industry </a:t>
            </a:r>
          </a:p>
          <a:p>
            <a:r>
              <a:rPr lang="en-US" dirty="0"/>
              <a:t>Mass production since the 19</a:t>
            </a:r>
            <a:r>
              <a:rPr lang="en-US" baseline="30000" dirty="0"/>
              <a:t>th</a:t>
            </a:r>
            <a:r>
              <a:rPr lang="en-US" dirty="0"/>
              <a:t> century</a:t>
            </a:r>
          </a:p>
          <a:p>
            <a:r>
              <a:rPr lang="en-US" dirty="0"/>
              <a:t>Blooming since 1975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C80EEE-9915-B7F7-6627-5682DBE4FD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24" t="9880" r="64333" b="58722"/>
          <a:stretch/>
        </p:blipFill>
        <p:spPr>
          <a:xfrm>
            <a:off x="9495841" y="310543"/>
            <a:ext cx="1532636" cy="616607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43973DED-DD9B-86C1-A5AD-4CAB83CBC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8821" y="297793"/>
            <a:ext cx="642109" cy="64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69CA5F-12E0-2B02-DAA6-4FC89270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nguyenthihoainga@humg.edu.vn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0FE933-0229-CA97-BC3D-46E4C9C99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DC53D-C9F7-435C-AF18-F7E6967DBFE5}" type="slidenum">
              <a:rPr lang="en-US" smtClean="0"/>
              <a:t>3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FD71DAF-48F2-AF2C-C566-4943D321F5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5598" y="4173654"/>
            <a:ext cx="2674774" cy="184343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EDD2656-3454-D299-904D-D610FA1C5D6B}"/>
              </a:ext>
            </a:extLst>
          </p:cNvPr>
          <p:cNvSpPr txBox="1"/>
          <p:nvPr/>
        </p:nvSpPr>
        <p:spPr>
          <a:xfrm>
            <a:off x="5755599" y="4222401"/>
            <a:ext cx="1606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Nghe An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10906F7-E249-302C-2C7F-4E63220C9D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0600" y="4173654"/>
            <a:ext cx="2763176" cy="18434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905EF33-BFBD-4970-A025-CFF69DAC1481}"/>
              </a:ext>
            </a:extLst>
          </p:cNvPr>
          <p:cNvSpPr txBox="1"/>
          <p:nvPr/>
        </p:nvSpPr>
        <p:spPr>
          <a:xfrm>
            <a:off x="8642561" y="4262383"/>
            <a:ext cx="1606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Binh Dinh</a:t>
            </a:r>
          </a:p>
        </p:txBody>
      </p:sp>
    </p:spTree>
    <p:extLst>
      <p:ext uri="{BB962C8B-B14F-4D97-AF65-F5344CB8AC3E}">
        <p14:creationId xmlns:p14="http://schemas.microsoft.com/office/powerpoint/2010/main" val="5693473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0E8B16-8E22-2FCE-1F36-F1B40A26B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4E2FA-A9E0-C00A-999C-AE47903A8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STONE INDUSTRY IN VIETNAM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7569C4-3F8E-1791-97A0-C2FEEBD5F5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Considerable limestone resources</a:t>
            </a:r>
          </a:p>
          <a:p>
            <a:r>
              <a:rPr lang="en-US" dirty="0"/>
              <a:t>Limestone is located mainly in 4 regions, </a:t>
            </a:r>
          </a:p>
          <a:p>
            <a:pPr marL="0" indent="0">
              <a:buNone/>
            </a:pPr>
            <a:r>
              <a:rPr lang="en-US" dirty="0"/>
              <a:t>hundreds of quarries:</a:t>
            </a:r>
          </a:p>
          <a:p>
            <a:pPr lvl="1"/>
            <a:r>
              <a:rPr lang="en-US" dirty="0"/>
              <a:t>Small-scale (&lt;100.000 t/a)</a:t>
            </a:r>
          </a:p>
          <a:p>
            <a:pPr lvl="1"/>
            <a:r>
              <a:rPr lang="en-US" dirty="0"/>
              <a:t>Medium-scale (100.000 - 1.000.000 t/a)</a:t>
            </a:r>
          </a:p>
          <a:p>
            <a:pPr lvl="1"/>
            <a:r>
              <a:rPr lang="en-US" dirty="0"/>
              <a:t>Large-scale (&gt; 1.000.000 t/a)</a:t>
            </a:r>
          </a:p>
          <a:p>
            <a:r>
              <a:rPr lang="en-US" dirty="0"/>
              <a:t> Technology: </a:t>
            </a:r>
          </a:p>
          <a:p>
            <a:pPr lvl="1"/>
            <a:r>
              <a:rPr lang="en-US" dirty="0"/>
              <a:t>Drilling-blasting method</a:t>
            </a:r>
          </a:p>
          <a:p>
            <a:pPr lvl="1"/>
            <a:r>
              <a:rPr lang="en-US" dirty="0"/>
              <a:t>Loading by hydraulic excavator and wheel loader</a:t>
            </a:r>
          </a:p>
          <a:p>
            <a:pPr lvl="1"/>
            <a:r>
              <a:rPr lang="en-US" dirty="0"/>
              <a:t>hauling by truck.</a:t>
            </a:r>
          </a:p>
          <a:p>
            <a:r>
              <a:rPr lang="en-US" dirty="0"/>
              <a:t>Non-blasting methods are being interested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9F9298-0501-A7AB-701C-B0DC651360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24" t="9880" r="64333" b="58722"/>
          <a:stretch/>
        </p:blipFill>
        <p:spPr>
          <a:xfrm>
            <a:off x="9495841" y="310543"/>
            <a:ext cx="1532636" cy="616607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DDA06F77-F03D-7BA5-08AD-0731525D3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8821" y="297793"/>
            <a:ext cx="642109" cy="64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2B0943-2D5D-820D-2822-CA2646EA6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nguyenthihoainga@humg.edu.vn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98064F-BB04-C984-EAF0-D8268DC5A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DC53D-C9F7-435C-AF18-F7E6967DBFE5}" type="slidenum">
              <a:rPr lang="en-US" smtClean="0"/>
              <a:t>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D3A43B-0386-35ED-A4C6-6CE341C022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2276" y="1627325"/>
            <a:ext cx="3779848" cy="435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3041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E4154C-076B-4B02-6B7A-FC6D4075C6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B2BCD-2436-3378-83BE-CFD0BE826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STONE INDUSTRY </a:t>
            </a:r>
            <a:br>
              <a:rPr lang="en-US" dirty="0"/>
            </a:br>
            <a:r>
              <a:rPr lang="en-US" dirty="0"/>
              <a:t>AND ITS CONTRIBUTION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7D3A84-9877-2973-F349-D4CD47D0A7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76989" cy="4351338"/>
          </a:xfrm>
        </p:spPr>
        <p:txBody>
          <a:bodyPr/>
          <a:lstStyle/>
          <a:p>
            <a:r>
              <a:rPr lang="en-US" dirty="0"/>
              <a:t>Contribution to the GDP:</a:t>
            </a:r>
          </a:p>
          <a:p>
            <a:pPr lvl="1"/>
            <a:r>
              <a:rPr lang="en-US" dirty="0"/>
              <a:t>Stable development growth</a:t>
            </a:r>
          </a:p>
          <a:p>
            <a:pPr lvl="1"/>
            <a:r>
              <a:rPr lang="en-US" dirty="0"/>
              <a:t>Construction materials: sandstone, marble, granite, etc.</a:t>
            </a:r>
          </a:p>
          <a:p>
            <a:pPr lvl="1"/>
            <a:r>
              <a:rPr lang="en-US" dirty="0"/>
              <a:t>Cement production</a:t>
            </a:r>
          </a:p>
          <a:p>
            <a:pPr lvl="1"/>
            <a:r>
              <a:rPr lang="en-US" dirty="0"/>
              <a:t>Export: marble, processed stones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C2A21E-33FD-D6BF-983B-D65F8590BA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24" t="9880" r="64333" b="58722"/>
          <a:stretch/>
        </p:blipFill>
        <p:spPr>
          <a:xfrm>
            <a:off x="9495841" y="310543"/>
            <a:ext cx="1532636" cy="616607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34738B1-8342-2CD3-C6B2-272A518C2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8821" y="297793"/>
            <a:ext cx="642109" cy="64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1965CF-35FA-D4B2-27DA-01A77DE7F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nguyenthihoainga@humg.edu.vn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CB4CF9-A021-5A09-DCE5-45B57FCB0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DC53D-C9F7-435C-AF18-F7E6967DBFE5}" type="slidenum">
              <a:rPr lang="en-US" smtClean="0"/>
              <a:t>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9B8838-8C1D-0FDB-99A5-9A429CBF1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5189" y="1582768"/>
            <a:ext cx="4432176" cy="47735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93BBEE-C1AE-A3F8-BBFD-B2B4FA4708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927" y="4683698"/>
            <a:ext cx="2894408" cy="16282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E178810-FC2D-93EB-5DE2-3E69E4EAE90B}"/>
              </a:ext>
            </a:extLst>
          </p:cNvPr>
          <p:cNvSpPr txBox="1"/>
          <p:nvPr/>
        </p:nvSpPr>
        <p:spPr>
          <a:xfrm>
            <a:off x="937927" y="5939928"/>
            <a:ext cx="28944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Highway Van Don – </a:t>
            </a:r>
            <a:r>
              <a:rPr lang="en-US" sz="1400" dirty="0" err="1">
                <a:solidFill>
                  <a:schemeClr val="bg1"/>
                </a:solidFill>
              </a:rPr>
              <a:t>Mong</a:t>
            </a:r>
            <a:r>
              <a:rPr lang="en-US" sz="1400" dirty="0">
                <a:solidFill>
                  <a:schemeClr val="bg1"/>
                </a:solidFill>
              </a:rPr>
              <a:t> Cai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1C05EE6-733F-0A53-EB41-A449B452E3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7216" y="4698014"/>
            <a:ext cx="2894408" cy="16281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079064-C1DD-6DB9-A2E6-EEDD523F6F5E}"/>
              </a:ext>
            </a:extLst>
          </p:cNvPr>
          <p:cNvSpPr txBox="1"/>
          <p:nvPr/>
        </p:nvSpPr>
        <p:spPr>
          <a:xfrm>
            <a:off x="4014516" y="4698014"/>
            <a:ext cx="28944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Cement Hoang Mai </a:t>
            </a:r>
          </a:p>
        </p:txBody>
      </p:sp>
    </p:spTree>
    <p:extLst>
      <p:ext uri="{BB962C8B-B14F-4D97-AF65-F5344CB8AC3E}">
        <p14:creationId xmlns:p14="http://schemas.microsoft.com/office/powerpoint/2010/main" val="13316853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327292-68FC-30C9-2B30-B77D1F339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F0930-D029-F19D-EBB7-EA51C547C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STONE INDUSTRY </a:t>
            </a:r>
            <a:br>
              <a:rPr lang="en-US"/>
            </a:br>
            <a:r>
              <a:rPr lang="en-US"/>
              <a:t>AND ITS CONTRIBUTION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C8F376-4381-E055-3C1A-7CC01D7413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Contribution to society:</a:t>
            </a:r>
          </a:p>
          <a:p>
            <a:pPr lvl="1"/>
            <a:r>
              <a:rPr lang="en-US"/>
              <a:t>Workers and staff</a:t>
            </a:r>
          </a:p>
          <a:p>
            <a:pPr lvl="1"/>
            <a:r>
              <a:rPr lang="en-US"/>
              <a:t>Induced labor force</a:t>
            </a:r>
          </a:p>
          <a:p>
            <a:pPr lvl="1"/>
            <a:r>
              <a:rPr lang="en-US"/>
              <a:t>Environmental protection</a:t>
            </a:r>
          </a:p>
          <a:p>
            <a:pPr lvl="1"/>
            <a:r>
              <a:rPr lang="en-US"/>
              <a:t>CSR programs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29A281-1CAD-5859-F8A2-27F9F04325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24" t="9880" r="64333" b="58722"/>
          <a:stretch/>
        </p:blipFill>
        <p:spPr>
          <a:xfrm>
            <a:off x="9495841" y="310543"/>
            <a:ext cx="1532636" cy="616607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CEEDF64-D180-4620-AA18-6936D1A08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8821" y="297793"/>
            <a:ext cx="642109" cy="64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B73997-AE05-A5B9-6C38-0C2F95A4C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nguyenthihoainga@humg.edu.vn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BD7F86-F762-5FE2-0791-B582BC2D8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DC53D-C9F7-435C-AF18-F7E6967DBFE5}" type="slidenum">
              <a:rPr lang="en-US" smtClean="0"/>
              <a:t>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AD1D57-E2CE-2F19-39B1-B7C7F7E6DE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3400" y="1123838"/>
            <a:ext cx="3682303" cy="24264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9041C6-B2E5-FDC2-B95D-EA2762B61A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753" y="4029940"/>
            <a:ext cx="3613200" cy="24264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E58E74-0EFB-226F-E90D-A0C96F372E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7020" y="3429000"/>
            <a:ext cx="385796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313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B1E75-4FA8-D8E4-B062-DD07388737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B6B15-A77E-C529-69D7-3CE0C0718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OPPORTUNITIES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A3A4E-9EE9-DBDB-C3AF-E6A387DCBD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6313769" cy="4351338"/>
          </a:xfrm>
        </p:spPr>
        <p:txBody>
          <a:bodyPr/>
          <a:lstStyle/>
          <a:p>
            <a:r>
              <a:rPr lang="en-US" dirty="0"/>
              <a:t>Supports of Government:</a:t>
            </a:r>
          </a:p>
          <a:p>
            <a:pPr lvl="1"/>
            <a:r>
              <a:rPr lang="en-US" dirty="0"/>
              <a:t>Boosting exports</a:t>
            </a:r>
          </a:p>
          <a:p>
            <a:pPr lvl="1"/>
            <a:r>
              <a:rPr lang="en-US" dirty="0"/>
              <a:t>Concrete strategic plans for infrastructure development</a:t>
            </a:r>
          </a:p>
          <a:p>
            <a:pPr lvl="1"/>
            <a:r>
              <a:rPr lang="en-US" dirty="0"/>
              <a:t>Public investment</a:t>
            </a:r>
          </a:p>
          <a:p>
            <a:pPr lvl="1"/>
            <a:r>
              <a:rPr lang="en-US" dirty="0"/>
              <a:t>Incentives </a:t>
            </a:r>
          </a:p>
          <a:p>
            <a:pPr lvl="1"/>
            <a:r>
              <a:rPr lang="en-US" dirty="0"/>
              <a:t>Priorities in advanced technology in exploration, processing, and utilizing resources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BCF6C4-988F-6CAA-35F1-291C69DDBD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24" t="9880" r="64333" b="58722"/>
          <a:stretch/>
        </p:blipFill>
        <p:spPr>
          <a:xfrm>
            <a:off x="9495841" y="310543"/>
            <a:ext cx="1532636" cy="616607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AED7FD4-5780-CF54-E5A4-6D0F79374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8821" y="297793"/>
            <a:ext cx="642109" cy="64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43B290-3BF0-BAEC-4A9D-AEEEC6C7B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nguyenthihoainga@humg.edu.vn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D9D203-BB2F-3497-80DC-9AAC1A282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DC53D-C9F7-435C-AF18-F7E6967DBFE5}" type="slidenum">
              <a:rPr lang="en-US" smtClean="0"/>
              <a:t>7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1C9B80-7ED1-A347-4135-D33448717C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3546" y="2165422"/>
            <a:ext cx="4584589" cy="25666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A0244E6-E00C-0B2C-E367-E689539294ED}"/>
              </a:ext>
            </a:extLst>
          </p:cNvPr>
          <p:cNvSpPr txBox="1"/>
          <p:nvPr/>
        </p:nvSpPr>
        <p:spPr>
          <a:xfrm>
            <a:off x="7151968" y="4758976"/>
            <a:ext cx="47781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Source: Statistical Yearbook of Vietnam, 2023</a:t>
            </a:r>
          </a:p>
        </p:txBody>
      </p:sp>
    </p:spTree>
    <p:extLst>
      <p:ext uri="{BB962C8B-B14F-4D97-AF65-F5344CB8AC3E}">
        <p14:creationId xmlns:p14="http://schemas.microsoft.com/office/powerpoint/2010/main" val="41171973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98A661-6782-855E-D8F7-D796F2D7F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B8815-8050-90EA-F471-F8FBA8B8B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OPPORTUNITIES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C71166-012B-42B1-87D6-E398CA0CB8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Rich high-quality natural stone resources:</a:t>
            </a:r>
          </a:p>
          <a:p>
            <a:pPr lvl="1"/>
            <a:r>
              <a:rPr lang="en-US" dirty="0"/>
              <a:t>Reserves: </a:t>
            </a:r>
          </a:p>
          <a:p>
            <a:pPr lvl="2"/>
            <a:r>
              <a:rPr lang="en-US" dirty="0"/>
              <a:t>Stones for cement production: 31.4 </a:t>
            </a:r>
            <a:r>
              <a:rPr lang="en-US" dirty="0" err="1"/>
              <a:t>bil</a:t>
            </a:r>
            <a:r>
              <a:rPr lang="en-US" dirty="0"/>
              <a:t>. tons</a:t>
            </a:r>
          </a:p>
          <a:p>
            <a:pPr lvl="2"/>
            <a:r>
              <a:rPr lang="en-US" dirty="0"/>
              <a:t>Marble, stone art: 2.2 </a:t>
            </a:r>
            <a:r>
              <a:rPr lang="en-US" dirty="0" err="1"/>
              <a:t>bil</a:t>
            </a:r>
            <a:r>
              <a:rPr lang="en-US" dirty="0"/>
              <a:t>. m</a:t>
            </a:r>
            <a:r>
              <a:rPr lang="en-US" baseline="30000" dirty="0"/>
              <a:t>3</a:t>
            </a:r>
          </a:p>
          <a:p>
            <a:pPr lvl="1"/>
            <a:r>
              <a:rPr lang="en-US" dirty="0"/>
              <a:t>Resources available to exploration:</a:t>
            </a:r>
          </a:p>
          <a:p>
            <a:pPr lvl="2"/>
            <a:r>
              <a:rPr lang="en-US" dirty="0"/>
              <a:t>Stones for cement production: </a:t>
            </a:r>
          </a:p>
          <a:p>
            <a:pPr lvl="3"/>
            <a:r>
              <a:rPr lang="en-US" dirty="0"/>
              <a:t>To 2030: 1.7 </a:t>
            </a:r>
            <a:r>
              <a:rPr lang="en-US" dirty="0" err="1"/>
              <a:t>bil</a:t>
            </a:r>
            <a:r>
              <a:rPr lang="en-US" dirty="0"/>
              <a:t>. tons</a:t>
            </a:r>
          </a:p>
          <a:p>
            <a:pPr lvl="3"/>
            <a:r>
              <a:rPr lang="en-US" dirty="0"/>
              <a:t>To 2050: 4.8 </a:t>
            </a:r>
            <a:r>
              <a:rPr lang="en-US" dirty="0" err="1"/>
              <a:t>bil</a:t>
            </a:r>
            <a:r>
              <a:rPr lang="en-US" dirty="0"/>
              <a:t>. Tons</a:t>
            </a:r>
          </a:p>
          <a:p>
            <a:pPr lvl="2"/>
            <a:r>
              <a:rPr lang="en-US" dirty="0"/>
              <a:t>Marble, stone art: capacity of 2.3 mil. m</a:t>
            </a:r>
            <a:r>
              <a:rPr lang="en-US" baseline="30000" dirty="0"/>
              <a:t>3</a:t>
            </a:r>
            <a:r>
              <a:rPr lang="en-US" dirty="0"/>
              <a:t>/year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sz="1700" i="1" dirty="0"/>
              <a:t>Source: </a:t>
            </a:r>
          </a:p>
          <a:p>
            <a:pPr marL="457200" lvl="1" indent="0">
              <a:buNone/>
            </a:pPr>
            <a:r>
              <a:rPr lang="en-US" sz="1700" i="1" dirty="0"/>
              <a:t>Decision 1626/QD-</a:t>
            </a:r>
            <a:r>
              <a:rPr lang="en-US" sz="1700" i="1" dirty="0" err="1"/>
              <a:t>TTg</a:t>
            </a:r>
            <a:r>
              <a:rPr lang="en-US" sz="1700" i="1" dirty="0"/>
              <a:t> of the Prime Minister, dated Dec.15, 2023: Approval for the planning of exploration, extraction, processing, and use of minerals as building materials for 2021-2030, outlook to 2050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8345A7-A464-5FE6-1A9A-BE62418488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24" t="9880" r="64333" b="58722"/>
          <a:stretch/>
        </p:blipFill>
        <p:spPr>
          <a:xfrm>
            <a:off x="9495841" y="310543"/>
            <a:ext cx="1532636" cy="616607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A121712C-5448-C938-9C0B-1919D2CF3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8821" y="297793"/>
            <a:ext cx="642109" cy="64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4A640A-33BF-7269-F43A-358577C62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nguyenthihoainga@humg.edu.vn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1E9D2-C5DC-C5BC-FFFB-F4F68F9CC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DC53D-C9F7-435C-AF18-F7E6967DBFE5}" type="slidenum">
              <a:rPr lang="en-US" smtClean="0"/>
              <a:t>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A7CBCF-0986-3F6B-09DB-A819453626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3151" y="1758020"/>
            <a:ext cx="4588642" cy="3051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5611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FD15CA-6A88-DE26-568D-3F2551C6A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AB395-5FE2-E202-EE1E-FD66B0565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OPPORTUNITIES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37D422-69E2-3F6C-A1C9-BCDB90862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High and accelerated market demand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06344A-07A1-3B51-59AC-E7AD4ADDB3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24" t="9880" r="64333" b="58722"/>
          <a:stretch/>
        </p:blipFill>
        <p:spPr>
          <a:xfrm>
            <a:off x="9495841" y="310543"/>
            <a:ext cx="1532636" cy="616607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F8B77F5E-4517-650B-9AF1-5731D899B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8821" y="297793"/>
            <a:ext cx="642109" cy="64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A3642-4A5B-C7FD-C03A-AFFBE0F54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nguyenthihoainga@humg.edu.vn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C09C87-B7BD-910C-B2F6-7354C73F0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DC53D-C9F7-435C-AF18-F7E6967DBFE5}" type="slidenum">
              <a:rPr lang="en-US" smtClean="0"/>
              <a:t>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818E89-1822-71AD-0DEA-AC67F01168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5389" y="1493075"/>
            <a:ext cx="4432176" cy="477358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EBB2E3B-BA3F-F0ED-71F8-4E6D4C0B8C35}"/>
              </a:ext>
            </a:extLst>
          </p:cNvPr>
          <p:cNvSpPr txBox="1"/>
          <p:nvPr/>
        </p:nvSpPr>
        <p:spPr>
          <a:xfrm>
            <a:off x="666764" y="4838700"/>
            <a:ext cx="4410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Source: Ministry of Construction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EE30455-786B-6BD0-B0BA-8C066F7779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764" y="2692400"/>
            <a:ext cx="6633344" cy="180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6333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6714</TotalTime>
  <Words>926</Words>
  <Application>Microsoft Office PowerPoint</Application>
  <PresentationFormat>Widescreen</PresentationFormat>
  <Paragraphs>167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Aptos</vt:lpstr>
      <vt:lpstr>Aptos Display</vt:lpstr>
      <vt:lpstr>Arial</vt:lpstr>
      <vt:lpstr>Wingdings</vt:lpstr>
      <vt:lpstr>Office Theme</vt:lpstr>
      <vt:lpstr>Opportunities and Challenges of the Stone Industry in Vietnam</vt:lpstr>
      <vt:lpstr>OUTLINE</vt:lpstr>
      <vt:lpstr>THE STONE INDUSTRY IN VIETNAM</vt:lpstr>
      <vt:lpstr>THE STONE INDUSTRY IN VIETNAM</vt:lpstr>
      <vt:lpstr>THE STONE INDUSTRY  AND ITS CONTRIBUTION</vt:lpstr>
      <vt:lpstr>THE STONE INDUSTRY  AND ITS CONTRIBUTION</vt:lpstr>
      <vt:lpstr>OPPORTUNITIES </vt:lpstr>
      <vt:lpstr>OPPORTUNITIES </vt:lpstr>
      <vt:lpstr>OPPORTUNITIES </vt:lpstr>
      <vt:lpstr>OPPORTUNITIES </vt:lpstr>
      <vt:lpstr>OPPORTUNITIES </vt:lpstr>
      <vt:lpstr>CHALLENGES</vt:lpstr>
      <vt:lpstr>CHALLENGES</vt:lpstr>
      <vt:lpstr>CHALLENGES</vt:lpstr>
      <vt:lpstr>CHALLENGES</vt:lpstr>
      <vt:lpstr>CHALLENGES</vt:lpstr>
      <vt:lpstr>CHALLENGES</vt:lpstr>
      <vt:lpstr>CHALLENGES</vt:lpstr>
      <vt:lpstr>POST MINING</vt:lpstr>
      <vt:lpstr>Thank you for listening</vt:lpstr>
      <vt:lpstr>Opportunities and Challenges of the Stone Industry in Vietnam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Nguyen Thi Hoai Nga</dc:creator>
  <cp:lastModifiedBy>Nguyen Thi Hoai Nga</cp:lastModifiedBy>
  <cp:revision>24</cp:revision>
  <dcterms:created xsi:type="dcterms:W3CDTF">2024-11-15T14:39:38Z</dcterms:created>
  <dcterms:modified xsi:type="dcterms:W3CDTF">2024-11-22T06:50:05Z</dcterms:modified>
</cp:coreProperties>
</file>