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85" r:id="rId4"/>
    <p:sldId id="286" r:id="rId5"/>
    <p:sldId id="289" r:id="rId6"/>
    <p:sldId id="287" r:id="rId7"/>
    <p:sldId id="288" r:id="rId8"/>
    <p:sldId id="259" r:id="rId9"/>
    <p:sldId id="284" r:id="rId10"/>
    <p:sldId id="267" r:id="rId11"/>
    <p:sldId id="262" r:id="rId12"/>
    <p:sldId id="263" r:id="rId13"/>
    <p:sldId id="264" r:id="rId14"/>
    <p:sldId id="268" r:id="rId15"/>
    <p:sldId id="266" r:id="rId16"/>
    <p:sldId id="270" r:id="rId17"/>
    <p:sldId id="273" r:id="rId18"/>
    <p:sldId id="274" r:id="rId19"/>
    <p:sldId id="275" r:id="rId20"/>
    <p:sldId id="271" r:id="rId21"/>
    <p:sldId id="276" r:id="rId22"/>
    <p:sldId id="277" r:id="rId23"/>
    <p:sldId id="278" r:id="rId24"/>
    <p:sldId id="280" r:id="rId25"/>
    <p:sldId id="279" r:id="rId26"/>
    <p:sldId id="281" r:id="rId27"/>
    <p:sldId id="283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15"/>
    <a:srgbClr val="EEC100"/>
    <a:srgbClr val="DDA811"/>
    <a:srgbClr val="CC990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D77E3-613B-4734-A902-933078506B9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BF1C84-3100-4B3A-8A3A-79BCE4AAAEB3}">
      <dgm:prSet phldrT="[Text]" custT="1"/>
      <dgm:spPr/>
      <dgm:t>
        <a:bodyPr/>
        <a:lstStyle/>
        <a:p>
          <a:r>
            <a:rPr lang="en-US" sz="2400" dirty="0" err="1" smtClean="0"/>
            <a:t>Tổng</a:t>
          </a:r>
          <a:r>
            <a:rPr lang="en-US" sz="2400" dirty="0" smtClean="0"/>
            <a:t> </a:t>
          </a:r>
          <a:r>
            <a:rPr lang="en-US" sz="2400" dirty="0" err="1" smtClean="0"/>
            <a:t>quan</a:t>
          </a:r>
          <a:r>
            <a:rPr lang="en-US" sz="2400" dirty="0" smtClean="0"/>
            <a:t> </a:t>
          </a:r>
          <a:r>
            <a:rPr lang="en-US" sz="2400" dirty="0" err="1" smtClean="0"/>
            <a:t>về</a:t>
          </a:r>
          <a:r>
            <a:rPr lang="en-US" sz="2400" dirty="0" smtClean="0"/>
            <a:t> </a:t>
          </a:r>
          <a:r>
            <a:rPr lang="en-US" sz="2400" dirty="0" err="1" smtClean="0"/>
            <a:t>việc</a:t>
          </a:r>
          <a:r>
            <a:rPr lang="en-US" sz="2400" dirty="0" smtClean="0"/>
            <a:t> </a:t>
          </a:r>
          <a:r>
            <a:rPr lang="en-US" sz="2400" dirty="0" err="1" smtClean="0"/>
            <a:t>sử</a:t>
          </a:r>
          <a:r>
            <a:rPr lang="en-US" sz="2400" dirty="0" smtClean="0"/>
            <a:t> </a:t>
          </a:r>
          <a:r>
            <a:rPr lang="en-US" sz="2400" dirty="0" err="1" smtClean="0"/>
            <a:t>dụng</a:t>
          </a:r>
          <a:r>
            <a:rPr lang="en-US" sz="2400" dirty="0" smtClean="0"/>
            <a:t> </a:t>
          </a:r>
          <a:r>
            <a:rPr lang="en-US" sz="2400" dirty="0" err="1" smtClean="0"/>
            <a:t>đất</a:t>
          </a:r>
          <a:r>
            <a:rPr lang="en-US" sz="2400" dirty="0" smtClean="0"/>
            <a:t> </a:t>
          </a:r>
          <a:r>
            <a:rPr lang="en-US" sz="2400" dirty="0" err="1" smtClean="0"/>
            <a:t>đá</a:t>
          </a:r>
          <a:r>
            <a:rPr lang="en-US" sz="2400" dirty="0" smtClean="0"/>
            <a:t> </a:t>
          </a:r>
          <a:r>
            <a:rPr lang="en-US" sz="2400" dirty="0" err="1" smtClean="0"/>
            <a:t>thải</a:t>
          </a:r>
          <a:r>
            <a:rPr lang="en-US" sz="2400" dirty="0" smtClean="0"/>
            <a:t> </a:t>
          </a:r>
          <a:r>
            <a:rPr lang="en-US" sz="2400" dirty="0" err="1" smtClean="0"/>
            <a:t>từ</a:t>
          </a:r>
          <a:r>
            <a:rPr lang="en-US" sz="2400" dirty="0" smtClean="0"/>
            <a:t> </a:t>
          </a:r>
          <a:r>
            <a:rPr lang="en-US" sz="2400" dirty="0" err="1" smtClean="0"/>
            <a:t>công</a:t>
          </a:r>
          <a:r>
            <a:rPr lang="en-US" sz="2400" dirty="0" smtClean="0"/>
            <a:t> </a:t>
          </a:r>
          <a:r>
            <a:rPr lang="en-US" sz="2400" dirty="0" err="1" smtClean="0"/>
            <a:t>nghiệp</a:t>
          </a:r>
          <a:r>
            <a:rPr lang="en-US" sz="2400" dirty="0" smtClean="0"/>
            <a:t> </a:t>
          </a:r>
          <a:r>
            <a:rPr lang="en-US" sz="2400" dirty="0" err="1" smtClean="0"/>
            <a:t>khai</a:t>
          </a:r>
          <a:r>
            <a:rPr lang="en-US" sz="2400" dirty="0" smtClean="0"/>
            <a:t> </a:t>
          </a:r>
          <a:r>
            <a:rPr lang="en-US" sz="2400" dirty="0" err="1" smtClean="0"/>
            <a:t>thác</a:t>
          </a:r>
          <a:endParaRPr lang="en-US" sz="2400" dirty="0"/>
        </a:p>
      </dgm:t>
    </dgm:pt>
    <dgm:pt modelId="{0FE5BCD9-2187-44FF-BA25-29DAB32173EA}" type="parTrans" cxnId="{33F817E2-3334-458E-8143-8AD95BE0D75D}">
      <dgm:prSet/>
      <dgm:spPr/>
      <dgm:t>
        <a:bodyPr/>
        <a:lstStyle/>
        <a:p>
          <a:endParaRPr lang="en-US" sz="2400"/>
        </a:p>
      </dgm:t>
    </dgm:pt>
    <dgm:pt modelId="{00B2FF14-B5FA-4EFE-B4A8-C87A885719D3}" type="sibTrans" cxnId="{33F817E2-3334-458E-8143-8AD95BE0D75D}">
      <dgm:prSet/>
      <dgm:spPr/>
      <dgm:t>
        <a:bodyPr/>
        <a:lstStyle/>
        <a:p>
          <a:endParaRPr lang="en-US" sz="2400"/>
        </a:p>
      </dgm:t>
    </dgm:pt>
    <dgm:pt modelId="{143E37B9-B14B-4B72-8666-9172AA47FEB0}">
      <dgm:prSet phldrT="[Text]" custT="1"/>
      <dgm:spPr/>
      <dgm:t>
        <a:bodyPr/>
        <a:lstStyle/>
        <a:p>
          <a:r>
            <a:rPr lang="en-US" sz="2400" dirty="0" err="1" smtClean="0"/>
            <a:t>Nguyên</a:t>
          </a:r>
          <a:r>
            <a:rPr lang="en-US" sz="2400" dirty="0" smtClean="0"/>
            <a:t> </a:t>
          </a:r>
          <a:r>
            <a:rPr lang="en-US" sz="2400" dirty="0" err="1" smtClean="0"/>
            <a:t>lý</a:t>
          </a:r>
          <a:r>
            <a:rPr lang="en-US" sz="2400" dirty="0" smtClean="0"/>
            <a:t> </a:t>
          </a:r>
          <a:r>
            <a:rPr lang="en-US" sz="2400" dirty="0" err="1" smtClean="0"/>
            <a:t>làm</a:t>
          </a:r>
          <a:r>
            <a:rPr lang="en-US" sz="2400" dirty="0" smtClean="0"/>
            <a:t> </a:t>
          </a:r>
          <a:r>
            <a:rPr lang="en-US" sz="2400" dirty="0" err="1" smtClean="0"/>
            <a:t>việc</a:t>
          </a:r>
          <a:r>
            <a:rPr lang="en-US" sz="2400" dirty="0" smtClean="0"/>
            <a:t> </a:t>
          </a:r>
          <a:r>
            <a:rPr lang="en-US" sz="2400" dirty="0" err="1" smtClean="0"/>
            <a:t>và</a:t>
          </a:r>
          <a:r>
            <a:rPr lang="en-US" sz="2400" dirty="0" smtClean="0"/>
            <a:t> </a:t>
          </a:r>
          <a:r>
            <a:rPr lang="en-US" sz="2400" dirty="0" err="1" smtClean="0"/>
            <a:t>phương</a:t>
          </a:r>
          <a:r>
            <a:rPr lang="en-US" sz="2400" dirty="0" smtClean="0"/>
            <a:t> </a:t>
          </a:r>
          <a:r>
            <a:rPr lang="en-US" sz="2400" dirty="0" err="1" smtClean="0"/>
            <a:t>pháp</a:t>
          </a:r>
          <a:r>
            <a:rPr lang="en-US" sz="2400" dirty="0" smtClean="0"/>
            <a:t> </a:t>
          </a:r>
          <a:r>
            <a:rPr lang="en-US" sz="2400" dirty="0" err="1" smtClean="0"/>
            <a:t>tính</a:t>
          </a:r>
          <a:r>
            <a:rPr lang="en-US" sz="2400" dirty="0" smtClean="0"/>
            <a:t> </a:t>
          </a:r>
          <a:r>
            <a:rPr lang="en-US" sz="2400" dirty="0" err="1" smtClean="0"/>
            <a:t>toán</a:t>
          </a:r>
          <a:endParaRPr lang="en-US" sz="2400" dirty="0"/>
        </a:p>
      </dgm:t>
    </dgm:pt>
    <dgm:pt modelId="{29B888CB-A5BB-42C4-9013-84A713262FF2}" type="parTrans" cxnId="{C50CA344-593F-4A0E-89CE-7D1C7604A98B}">
      <dgm:prSet/>
      <dgm:spPr/>
      <dgm:t>
        <a:bodyPr/>
        <a:lstStyle/>
        <a:p>
          <a:endParaRPr lang="en-US" sz="2400"/>
        </a:p>
      </dgm:t>
    </dgm:pt>
    <dgm:pt modelId="{A4B15BA5-0173-4FA0-BBF1-29883FCE401A}" type="sibTrans" cxnId="{C50CA344-593F-4A0E-89CE-7D1C7604A98B}">
      <dgm:prSet/>
      <dgm:spPr/>
      <dgm:t>
        <a:bodyPr/>
        <a:lstStyle/>
        <a:p>
          <a:endParaRPr lang="en-US" sz="2400"/>
        </a:p>
      </dgm:t>
    </dgm:pt>
    <dgm:pt modelId="{863A8478-DA2E-4AC4-93C3-AD1D97AD37F1}">
      <dgm:prSet phldrT="[Text]" custT="1"/>
      <dgm:spPr/>
      <dgm:t>
        <a:bodyPr/>
        <a:lstStyle/>
        <a:p>
          <a:r>
            <a:rPr lang="en-US" sz="2400" dirty="0" err="1" smtClean="0"/>
            <a:t>Sử</a:t>
          </a:r>
          <a:r>
            <a:rPr lang="en-US" sz="2400" dirty="0" smtClean="0"/>
            <a:t> </a:t>
          </a:r>
          <a:r>
            <a:rPr lang="en-US" sz="2400" dirty="0" err="1" smtClean="0"/>
            <a:t>dụng</a:t>
          </a:r>
          <a:r>
            <a:rPr lang="en-US" sz="2400" dirty="0" smtClean="0"/>
            <a:t> </a:t>
          </a:r>
          <a:r>
            <a:rPr lang="en-US" sz="2400" dirty="0" err="1" smtClean="0"/>
            <a:t>phương</a:t>
          </a:r>
          <a:r>
            <a:rPr lang="en-US" sz="2400" dirty="0" smtClean="0"/>
            <a:t> </a:t>
          </a:r>
          <a:r>
            <a:rPr lang="en-US" sz="2400" dirty="0" err="1" smtClean="0"/>
            <a:t>pháp</a:t>
          </a:r>
          <a:r>
            <a:rPr lang="en-US" sz="2400" dirty="0" smtClean="0"/>
            <a:t> </a:t>
          </a:r>
          <a:r>
            <a:rPr lang="en-US" sz="2400" dirty="0" err="1" smtClean="0"/>
            <a:t>số</a:t>
          </a:r>
          <a:r>
            <a:rPr lang="en-US" sz="2400" dirty="0" smtClean="0"/>
            <a:t> </a:t>
          </a:r>
          <a:r>
            <a:rPr lang="en-US" sz="2400" dirty="0" err="1" smtClean="0"/>
            <a:t>nghiên</a:t>
          </a:r>
          <a:r>
            <a:rPr lang="en-US" sz="2400" dirty="0" smtClean="0"/>
            <a:t> </a:t>
          </a:r>
          <a:r>
            <a:rPr lang="en-US" sz="2400" dirty="0" err="1" smtClean="0"/>
            <a:t>cứu</a:t>
          </a:r>
          <a:r>
            <a:rPr lang="en-US" sz="2400" dirty="0" smtClean="0"/>
            <a:t> </a:t>
          </a:r>
          <a:r>
            <a:rPr lang="en-US" sz="2400" dirty="0" err="1" smtClean="0"/>
            <a:t>ứng</a:t>
          </a:r>
          <a:r>
            <a:rPr lang="en-US" sz="2400" dirty="0" smtClean="0"/>
            <a:t> </a:t>
          </a:r>
          <a:r>
            <a:rPr lang="en-US" sz="2400" dirty="0" err="1" smtClean="0"/>
            <a:t>xử</a:t>
          </a:r>
          <a:r>
            <a:rPr lang="en-US" sz="2400" dirty="0" smtClean="0"/>
            <a:t> </a:t>
          </a:r>
          <a:r>
            <a:rPr lang="en-US" sz="2400" dirty="0" err="1" smtClean="0"/>
            <a:t>của</a:t>
          </a:r>
          <a:r>
            <a:rPr lang="en-US" sz="2400" dirty="0" smtClean="0"/>
            <a:t> </a:t>
          </a:r>
          <a:r>
            <a:rPr lang="en-US" sz="2400" dirty="0" err="1" smtClean="0"/>
            <a:t>nền</a:t>
          </a:r>
          <a:r>
            <a:rPr lang="en-US" sz="2400" dirty="0" smtClean="0"/>
            <a:t> </a:t>
          </a:r>
          <a:r>
            <a:rPr lang="en-US" sz="2400" dirty="0" err="1" smtClean="0"/>
            <a:t>đường</a:t>
          </a:r>
          <a:r>
            <a:rPr lang="en-US" sz="2400" dirty="0" smtClean="0"/>
            <a:t> </a:t>
          </a:r>
          <a:r>
            <a:rPr lang="en-US" sz="2400" dirty="0" err="1" smtClean="0"/>
            <a:t>đắp</a:t>
          </a:r>
          <a:r>
            <a:rPr lang="en-US" sz="2400" dirty="0" smtClean="0"/>
            <a:t> </a:t>
          </a:r>
          <a:r>
            <a:rPr lang="en-US" sz="2400" dirty="0" err="1" smtClean="0"/>
            <a:t>trên</a:t>
          </a:r>
          <a:r>
            <a:rPr lang="en-US" sz="2400" dirty="0" smtClean="0"/>
            <a:t> </a:t>
          </a:r>
          <a:r>
            <a:rPr lang="en-US" sz="2400" dirty="0" err="1" smtClean="0"/>
            <a:t>nền</a:t>
          </a:r>
          <a:r>
            <a:rPr lang="en-US" sz="2400" dirty="0" smtClean="0"/>
            <a:t> </a:t>
          </a:r>
          <a:r>
            <a:rPr lang="en-US" sz="2400" dirty="0" err="1" smtClean="0"/>
            <a:t>đất</a:t>
          </a:r>
          <a:r>
            <a:rPr lang="en-US" sz="2400" dirty="0" smtClean="0"/>
            <a:t> </a:t>
          </a:r>
          <a:r>
            <a:rPr lang="en-US" sz="2400" dirty="0" err="1" smtClean="0"/>
            <a:t>yếu</a:t>
          </a:r>
          <a:r>
            <a:rPr lang="en-US" sz="2400" dirty="0" smtClean="0"/>
            <a:t> </a:t>
          </a:r>
          <a:r>
            <a:rPr lang="en-US" sz="2400" dirty="0" err="1" smtClean="0"/>
            <a:t>gia</a:t>
          </a:r>
          <a:r>
            <a:rPr lang="en-US" sz="2400" dirty="0" smtClean="0"/>
            <a:t> </a:t>
          </a:r>
          <a:r>
            <a:rPr lang="en-US" sz="2400" dirty="0" err="1" smtClean="0"/>
            <a:t>cố</a:t>
          </a:r>
          <a:r>
            <a:rPr lang="en-US" sz="2400" dirty="0" smtClean="0"/>
            <a:t> </a:t>
          </a:r>
          <a:r>
            <a:rPr lang="en-US" sz="2400" dirty="0" err="1" smtClean="0"/>
            <a:t>bằng</a:t>
          </a:r>
          <a:r>
            <a:rPr lang="en-US" sz="2400" dirty="0" smtClean="0"/>
            <a:t> </a:t>
          </a:r>
          <a:r>
            <a:rPr lang="en-US" sz="2400" dirty="0" err="1" smtClean="0"/>
            <a:t>cọc</a:t>
          </a:r>
          <a:r>
            <a:rPr lang="en-US" sz="2400" dirty="0" smtClean="0"/>
            <a:t> </a:t>
          </a:r>
          <a:r>
            <a:rPr lang="en-US" sz="2400" dirty="0" err="1" smtClean="0"/>
            <a:t>đá</a:t>
          </a:r>
          <a:r>
            <a:rPr lang="en-US" sz="2400" dirty="0" smtClean="0"/>
            <a:t> </a:t>
          </a:r>
          <a:r>
            <a:rPr lang="en-US" sz="2400" dirty="0" err="1" smtClean="0"/>
            <a:t>dăm</a:t>
          </a:r>
          <a:r>
            <a:rPr lang="en-US" sz="2400" dirty="0" smtClean="0"/>
            <a:t> </a:t>
          </a:r>
          <a:r>
            <a:rPr lang="en-US" sz="2400" dirty="0" err="1" smtClean="0"/>
            <a:t>của</a:t>
          </a:r>
          <a:r>
            <a:rPr lang="en-US" sz="2400" dirty="0" smtClean="0"/>
            <a:t> </a:t>
          </a:r>
          <a:r>
            <a:rPr lang="en-US" sz="2400" dirty="0" err="1" smtClean="0"/>
            <a:t>cọc</a:t>
          </a:r>
          <a:r>
            <a:rPr lang="en-US" sz="2400" dirty="0" smtClean="0"/>
            <a:t> </a:t>
          </a:r>
          <a:r>
            <a:rPr lang="en-US" sz="2400" dirty="0" err="1" smtClean="0"/>
            <a:t>đá</a:t>
          </a:r>
          <a:r>
            <a:rPr lang="en-US" sz="2400" dirty="0" smtClean="0"/>
            <a:t> </a:t>
          </a:r>
          <a:r>
            <a:rPr lang="en-US" sz="2400" dirty="0" err="1" smtClean="0"/>
            <a:t>dăm</a:t>
          </a:r>
          <a:endParaRPr lang="en-US" sz="2400" dirty="0"/>
        </a:p>
      </dgm:t>
    </dgm:pt>
    <dgm:pt modelId="{94A94C6C-7BDC-4C6E-93EC-7D054FFBEC77}" type="parTrans" cxnId="{66BCDE18-301A-4899-9BB1-42950C748217}">
      <dgm:prSet/>
      <dgm:spPr/>
      <dgm:t>
        <a:bodyPr/>
        <a:lstStyle/>
        <a:p>
          <a:endParaRPr lang="en-US" sz="2400"/>
        </a:p>
      </dgm:t>
    </dgm:pt>
    <dgm:pt modelId="{E4841BCF-4649-4EDD-9D16-E67E2F8112A7}" type="sibTrans" cxnId="{66BCDE18-301A-4899-9BB1-42950C748217}">
      <dgm:prSet/>
      <dgm:spPr/>
      <dgm:t>
        <a:bodyPr/>
        <a:lstStyle/>
        <a:p>
          <a:endParaRPr lang="en-US" sz="2400"/>
        </a:p>
      </dgm:t>
    </dgm:pt>
    <dgm:pt modelId="{BD235146-05D6-4946-9225-D71785F0D84C}">
      <dgm:prSet phldrT="[Text]" custT="1"/>
      <dgm:spPr/>
      <dgm:t>
        <a:bodyPr/>
        <a:lstStyle/>
        <a:p>
          <a:r>
            <a:rPr lang="en-US" sz="2400" dirty="0" err="1" smtClean="0"/>
            <a:t>Tổng</a:t>
          </a:r>
          <a:r>
            <a:rPr lang="en-US" sz="2400" dirty="0" smtClean="0"/>
            <a:t> </a:t>
          </a:r>
          <a:r>
            <a:rPr lang="en-US" sz="2400" dirty="0" err="1" smtClean="0"/>
            <a:t>quan</a:t>
          </a:r>
          <a:r>
            <a:rPr lang="en-US" sz="2400" dirty="0" smtClean="0"/>
            <a:t> </a:t>
          </a:r>
          <a:r>
            <a:rPr lang="en-US" sz="2400" dirty="0" err="1" smtClean="0"/>
            <a:t>phương</a:t>
          </a:r>
          <a:r>
            <a:rPr lang="en-US" sz="2400" dirty="0" smtClean="0"/>
            <a:t> </a:t>
          </a:r>
          <a:r>
            <a:rPr lang="en-US" sz="2400" dirty="0" err="1" smtClean="0"/>
            <a:t>pháp</a:t>
          </a:r>
          <a:r>
            <a:rPr lang="en-US" sz="2400" dirty="0" smtClean="0"/>
            <a:t> </a:t>
          </a:r>
          <a:r>
            <a:rPr lang="en-US" sz="2400" dirty="0" err="1" smtClean="0"/>
            <a:t>gia</a:t>
          </a:r>
          <a:r>
            <a:rPr lang="en-US" sz="2400" dirty="0" smtClean="0"/>
            <a:t> </a:t>
          </a:r>
          <a:r>
            <a:rPr lang="en-US" sz="2400" dirty="0" err="1" smtClean="0"/>
            <a:t>cố</a:t>
          </a:r>
          <a:r>
            <a:rPr lang="en-US" sz="2400" dirty="0" smtClean="0"/>
            <a:t> </a:t>
          </a:r>
          <a:r>
            <a:rPr lang="en-US" sz="2400" dirty="0" err="1" smtClean="0"/>
            <a:t>nền</a:t>
          </a:r>
          <a:r>
            <a:rPr lang="en-US" sz="2400" dirty="0" smtClean="0"/>
            <a:t> </a:t>
          </a:r>
          <a:r>
            <a:rPr lang="en-US" sz="2400" dirty="0" err="1" smtClean="0"/>
            <a:t>bằng</a:t>
          </a:r>
          <a:r>
            <a:rPr lang="en-US" sz="2400" dirty="0" smtClean="0"/>
            <a:t> </a:t>
          </a:r>
          <a:r>
            <a:rPr lang="en-US" sz="2400" dirty="0" err="1" smtClean="0"/>
            <a:t>cọc</a:t>
          </a:r>
          <a:r>
            <a:rPr lang="en-US" sz="2400" dirty="0" smtClean="0"/>
            <a:t> </a:t>
          </a:r>
          <a:r>
            <a:rPr lang="en-US" sz="2400" dirty="0" err="1" smtClean="0"/>
            <a:t>đá</a:t>
          </a:r>
          <a:r>
            <a:rPr lang="en-US" sz="2400" dirty="0" smtClean="0"/>
            <a:t> </a:t>
          </a:r>
          <a:r>
            <a:rPr lang="en-US" sz="2400" dirty="0" err="1" smtClean="0"/>
            <a:t>dăm</a:t>
          </a:r>
          <a:endParaRPr lang="en-US" sz="2400" dirty="0"/>
        </a:p>
      </dgm:t>
    </dgm:pt>
    <dgm:pt modelId="{91F928F3-2E30-4E7C-B512-CF5AC2352474}" type="parTrans" cxnId="{9240B750-498A-43B0-880D-ECD476688C97}">
      <dgm:prSet/>
      <dgm:spPr/>
      <dgm:t>
        <a:bodyPr/>
        <a:lstStyle/>
        <a:p>
          <a:endParaRPr lang="en-US" sz="2400"/>
        </a:p>
      </dgm:t>
    </dgm:pt>
    <dgm:pt modelId="{7FA44735-5642-40DD-B788-E778A0B7A847}" type="sibTrans" cxnId="{9240B750-498A-43B0-880D-ECD476688C97}">
      <dgm:prSet/>
      <dgm:spPr/>
      <dgm:t>
        <a:bodyPr/>
        <a:lstStyle/>
        <a:p>
          <a:endParaRPr lang="en-US" sz="2400"/>
        </a:p>
      </dgm:t>
    </dgm:pt>
    <dgm:pt modelId="{8CC287C6-A14A-47AC-AD82-7AEF079EEA9B}" type="pres">
      <dgm:prSet presAssocID="{874D77E3-613B-4734-A902-933078506B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E00AAB-DF85-47DA-8B09-CBCA43B6F3CD}" type="pres">
      <dgm:prSet presAssocID="{4EBF1C84-3100-4B3A-8A3A-79BCE4AAAEB3}" presName="parentLin" presStyleCnt="0"/>
      <dgm:spPr/>
    </dgm:pt>
    <dgm:pt modelId="{4FF88D68-0F64-4C62-A6D3-53C0773E3D1C}" type="pres">
      <dgm:prSet presAssocID="{4EBF1C84-3100-4B3A-8A3A-79BCE4AAAEB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10EF839-3A07-4416-8E4E-E6AC8C09A6FC}" type="pres">
      <dgm:prSet presAssocID="{4EBF1C84-3100-4B3A-8A3A-79BCE4AAAEB3}" presName="parentText" presStyleLbl="node1" presStyleIdx="0" presStyleCnt="4" custScaleX="125764" custScaleY="56994" custLinFactNeighborX="10420" custLinFactNeighborY="449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FA967-968B-4670-B73D-ECE87981C0AC}" type="pres">
      <dgm:prSet presAssocID="{4EBF1C84-3100-4B3A-8A3A-79BCE4AAAEB3}" presName="negativeSpace" presStyleCnt="0"/>
      <dgm:spPr/>
    </dgm:pt>
    <dgm:pt modelId="{9B24ED03-108B-4B46-9487-0728878D755C}" type="pres">
      <dgm:prSet presAssocID="{4EBF1C84-3100-4B3A-8A3A-79BCE4AAAEB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56E6D-6855-48CD-8717-957EB9B00192}" type="pres">
      <dgm:prSet presAssocID="{00B2FF14-B5FA-4EFE-B4A8-C87A885719D3}" presName="spaceBetweenRectangles" presStyleCnt="0"/>
      <dgm:spPr/>
    </dgm:pt>
    <dgm:pt modelId="{9181A4D2-007D-4123-A098-738FD3D83B91}" type="pres">
      <dgm:prSet presAssocID="{BD235146-05D6-4946-9225-D71785F0D84C}" presName="parentLin" presStyleCnt="0"/>
      <dgm:spPr/>
    </dgm:pt>
    <dgm:pt modelId="{25B668C6-9F04-46DC-A019-54075A144735}" type="pres">
      <dgm:prSet presAssocID="{BD235146-05D6-4946-9225-D71785F0D84C}" presName="parentLeftMargin" presStyleLbl="node1" presStyleIdx="0" presStyleCnt="4" custScaleY="56994" custLinFactNeighborX="10420" custLinFactNeighborY="44942"/>
      <dgm:spPr/>
      <dgm:t>
        <a:bodyPr/>
        <a:lstStyle/>
        <a:p>
          <a:endParaRPr lang="en-US"/>
        </a:p>
      </dgm:t>
    </dgm:pt>
    <dgm:pt modelId="{7AD7ED0D-50EF-4BF8-B5BE-7136C3CB7E95}" type="pres">
      <dgm:prSet presAssocID="{BD235146-05D6-4946-9225-D71785F0D84C}" presName="parentText" presStyleLbl="node1" presStyleIdx="1" presStyleCnt="4" custScaleY="545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8B43B-F466-4A3B-A88D-32A0A3BBC6BD}" type="pres">
      <dgm:prSet presAssocID="{BD235146-05D6-4946-9225-D71785F0D84C}" presName="negativeSpace" presStyleCnt="0"/>
      <dgm:spPr/>
    </dgm:pt>
    <dgm:pt modelId="{4D198937-84F8-4252-8C32-F26F268C0312}" type="pres">
      <dgm:prSet presAssocID="{BD235146-05D6-4946-9225-D71785F0D84C}" presName="childText" presStyleLbl="conFgAcc1" presStyleIdx="1" presStyleCnt="4">
        <dgm:presLayoutVars>
          <dgm:bulletEnabled val="1"/>
        </dgm:presLayoutVars>
      </dgm:prSet>
      <dgm:spPr/>
    </dgm:pt>
    <dgm:pt modelId="{A031BABF-A1D6-43F9-91D4-9E0D2C53F269}" type="pres">
      <dgm:prSet presAssocID="{7FA44735-5642-40DD-B788-E778A0B7A847}" presName="spaceBetweenRectangles" presStyleCnt="0"/>
      <dgm:spPr/>
    </dgm:pt>
    <dgm:pt modelId="{A766615D-C982-49EB-AF7A-A3C72C0AB2E6}" type="pres">
      <dgm:prSet presAssocID="{143E37B9-B14B-4B72-8666-9172AA47FEB0}" presName="parentLin" presStyleCnt="0"/>
      <dgm:spPr/>
    </dgm:pt>
    <dgm:pt modelId="{2D4541EA-92ED-4C2C-AD1E-508A53DA1AD4}" type="pres">
      <dgm:prSet presAssocID="{143E37B9-B14B-4B72-8666-9172AA47FEB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2B7A413-77DC-42F1-AFBA-27111A62CB40}" type="pres">
      <dgm:prSet presAssocID="{143E37B9-B14B-4B72-8666-9172AA47FEB0}" presName="parentText" presStyleLbl="node1" presStyleIdx="2" presStyleCnt="4" custScaleY="55598" custLinFactNeighborX="8683" custLinFactNeighborY="213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1116D-1F91-4054-9364-AAF97875DEC2}" type="pres">
      <dgm:prSet presAssocID="{143E37B9-B14B-4B72-8666-9172AA47FEB0}" presName="negativeSpace" presStyleCnt="0"/>
      <dgm:spPr/>
    </dgm:pt>
    <dgm:pt modelId="{68953E85-9EE6-4D72-B2D9-E7E1B5491F58}" type="pres">
      <dgm:prSet presAssocID="{143E37B9-B14B-4B72-8666-9172AA47FEB0}" presName="childText" presStyleLbl="conFgAcc1" presStyleIdx="2" presStyleCnt="4">
        <dgm:presLayoutVars>
          <dgm:bulletEnabled val="1"/>
        </dgm:presLayoutVars>
      </dgm:prSet>
      <dgm:spPr/>
    </dgm:pt>
    <dgm:pt modelId="{2A9DE9DE-A41D-46A2-982D-FD4D90888791}" type="pres">
      <dgm:prSet presAssocID="{A4B15BA5-0173-4FA0-BBF1-29883FCE401A}" presName="spaceBetweenRectangles" presStyleCnt="0"/>
      <dgm:spPr/>
    </dgm:pt>
    <dgm:pt modelId="{0D1226E9-9CC5-45F6-B627-487AB72C12B9}" type="pres">
      <dgm:prSet presAssocID="{863A8478-DA2E-4AC4-93C3-AD1D97AD37F1}" presName="parentLin" presStyleCnt="0"/>
      <dgm:spPr/>
    </dgm:pt>
    <dgm:pt modelId="{69B23E29-AC1B-4FCE-8ABF-6FF3DFCD10C1}" type="pres">
      <dgm:prSet presAssocID="{863A8478-DA2E-4AC4-93C3-AD1D97AD37F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8E56F8B-C941-4AC5-B72F-D084A6F2B3FA}" type="pres">
      <dgm:prSet presAssocID="{863A8478-DA2E-4AC4-93C3-AD1D97AD37F1}" presName="parentText" presStyleLbl="node1" presStyleIdx="3" presStyleCnt="4" custScaleX="123598" custScaleY="692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D9EFC-D127-4BB7-8A0F-0B19E67FA458}" type="pres">
      <dgm:prSet presAssocID="{863A8478-DA2E-4AC4-93C3-AD1D97AD37F1}" presName="negativeSpace" presStyleCnt="0"/>
      <dgm:spPr/>
    </dgm:pt>
    <dgm:pt modelId="{1E86C7CA-FB3E-462F-B6D5-4E4F137E4FFE}" type="pres">
      <dgm:prSet presAssocID="{863A8478-DA2E-4AC4-93C3-AD1D97AD37F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511A172-E889-48F3-97B0-B28CA1DFC08F}" type="presOf" srcId="{BD235146-05D6-4946-9225-D71785F0D84C}" destId="{25B668C6-9F04-46DC-A019-54075A144735}" srcOrd="0" destOrd="0" presId="urn:microsoft.com/office/officeart/2005/8/layout/list1"/>
    <dgm:cxn modelId="{52361FCB-215D-44A1-A471-74CA00B34BF9}" type="presOf" srcId="{863A8478-DA2E-4AC4-93C3-AD1D97AD37F1}" destId="{69B23E29-AC1B-4FCE-8ABF-6FF3DFCD10C1}" srcOrd="0" destOrd="0" presId="urn:microsoft.com/office/officeart/2005/8/layout/list1"/>
    <dgm:cxn modelId="{9240B750-498A-43B0-880D-ECD476688C97}" srcId="{874D77E3-613B-4734-A902-933078506B9E}" destId="{BD235146-05D6-4946-9225-D71785F0D84C}" srcOrd="1" destOrd="0" parTransId="{91F928F3-2E30-4E7C-B512-CF5AC2352474}" sibTransId="{7FA44735-5642-40DD-B788-E778A0B7A847}"/>
    <dgm:cxn modelId="{801584DD-04EE-4A57-8391-5AEA383241D8}" type="presOf" srcId="{863A8478-DA2E-4AC4-93C3-AD1D97AD37F1}" destId="{78E56F8B-C941-4AC5-B72F-D084A6F2B3FA}" srcOrd="1" destOrd="0" presId="urn:microsoft.com/office/officeart/2005/8/layout/list1"/>
    <dgm:cxn modelId="{F88A1C4C-6B0C-4703-9FDF-98F9F9456CD6}" type="presOf" srcId="{874D77E3-613B-4734-A902-933078506B9E}" destId="{8CC287C6-A14A-47AC-AD82-7AEF079EEA9B}" srcOrd="0" destOrd="0" presId="urn:microsoft.com/office/officeart/2005/8/layout/list1"/>
    <dgm:cxn modelId="{7C8E904F-7639-405A-BE5C-8CF12F351445}" type="presOf" srcId="{4EBF1C84-3100-4B3A-8A3A-79BCE4AAAEB3}" destId="{910EF839-3A07-4416-8E4E-E6AC8C09A6FC}" srcOrd="1" destOrd="0" presId="urn:microsoft.com/office/officeart/2005/8/layout/list1"/>
    <dgm:cxn modelId="{EF9CFC81-361E-4B2A-8376-3F154A4A624C}" type="presOf" srcId="{143E37B9-B14B-4B72-8666-9172AA47FEB0}" destId="{92B7A413-77DC-42F1-AFBA-27111A62CB40}" srcOrd="1" destOrd="0" presId="urn:microsoft.com/office/officeart/2005/8/layout/list1"/>
    <dgm:cxn modelId="{43D14A4E-5BD8-4EC9-B683-B5199734369D}" type="presOf" srcId="{4EBF1C84-3100-4B3A-8A3A-79BCE4AAAEB3}" destId="{4FF88D68-0F64-4C62-A6D3-53C0773E3D1C}" srcOrd="0" destOrd="0" presId="urn:microsoft.com/office/officeart/2005/8/layout/list1"/>
    <dgm:cxn modelId="{C50CA344-593F-4A0E-89CE-7D1C7604A98B}" srcId="{874D77E3-613B-4734-A902-933078506B9E}" destId="{143E37B9-B14B-4B72-8666-9172AA47FEB0}" srcOrd="2" destOrd="0" parTransId="{29B888CB-A5BB-42C4-9013-84A713262FF2}" sibTransId="{A4B15BA5-0173-4FA0-BBF1-29883FCE401A}"/>
    <dgm:cxn modelId="{66BCDE18-301A-4899-9BB1-42950C748217}" srcId="{874D77E3-613B-4734-A902-933078506B9E}" destId="{863A8478-DA2E-4AC4-93C3-AD1D97AD37F1}" srcOrd="3" destOrd="0" parTransId="{94A94C6C-7BDC-4C6E-93EC-7D054FFBEC77}" sibTransId="{E4841BCF-4649-4EDD-9D16-E67E2F8112A7}"/>
    <dgm:cxn modelId="{33F817E2-3334-458E-8143-8AD95BE0D75D}" srcId="{874D77E3-613B-4734-A902-933078506B9E}" destId="{4EBF1C84-3100-4B3A-8A3A-79BCE4AAAEB3}" srcOrd="0" destOrd="0" parTransId="{0FE5BCD9-2187-44FF-BA25-29DAB32173EA}" sibTransId="{00B2FF14-B5FA-4EFE-B4A8-C87A885719D3}"/>
    <dgm:cxn modelId="{6683FB91-716A-4626-A815-0311B19B0EE6}" type="presOf" srcId="{BD235146-05D6-4946-9225-D71785F0D84C}" destId="{7AD7ED0D-50EF-4BF8-B5BE-7136C3CB7E95}" srcOrd="1" destOrd="0" presId="urn:microsoft.com/office/officeart/2005/8/layout/list1"/>
    <dgm:cxn modelId="{80D8011E-E454-46B6-AD3D-FBA5C0AB5681}" type="presOf" srcId="{143E37B9-B14B-4B72-8666-9172AA47FEB0}" destId="{2D4541EA-92ED-4C2C-AD1E-508A53DA1AD4}" srcOrd="0" destOrd="0" presId="urn:microsoft.com/office/officeart/2005/8/layout/list1"/>
    <dgm:cxn modelId="{5321E397-2865-4658-9F7C-B58DD3279247}" type="presParOf" srcId="{8CC287C6-A14A-47AC-AD82-7AEF079EEA9B}" destId="{9DE00AAB-DF85-47DA-8B09-CBCA43B6F3CD}" srcOrd="0" destOrd="0" presId="urn:microsoft.com/office/officeart/2005/8/layout/list1"/>
    <dgm:cxn modelId="{51F2AFF3-1547-4477-AAB9-01CC8E7EFB57}" type="presParOf" srcId="{9DE00AAB-DF85-47DA-8B09-CBCA43B6F3CD}" destId="{4FF88D68-0F64-4C62-A6D3-53C0773E3D1C}" srcOrd="0" destOrd="0" presId="urn:microsoft.com/office/officeart/2005/8/layout/list1"/>
    <dgm:cxn modelId="{3E864F08-1063-4FBB-8772-6718BC3879F5}" type="presParOf" srcId="{9DE00AAB-DF85-47DA-8B09-CBCA43B6F3CD}" destId="{910EF839-3A07-4416-8E4E-E6AC8C09A6FC}" srcOrd="1" destOrd="0" presId="urn:microsoft.com/office/officeart/2005/8/layout/list1"/>
    <dgm:cxn modelId="{BFD4189B-8FE6-49CB-BFD3-0C0D32B7F6A0}" type="presParOf" srcId="{8CC287C6-A14A-47AC-AD82-7AEF079EEA9B}" destId="{2EDFA967-968B-4670-B73D-ECE87981C0AC}" srcOrd="1" destOrd="0" presId="urn:microsoft.com/office/officeart/2005/8/layout/list1"/>
    <dgm:cxn modelId="{2D61B640-8535-4997-820B-B5B04C0E9608}" type="presParOf" srcId="{8CC287C6-A14A-47AC-AD82-7AEF079EEA9B}" destId="{9B24ED03-108B-4B46-9487-0728878D755C}" srcOrd="2" destOrd="0" presId="urn:microsoft.com/office/officeart/2005/8/layout/list1"/>
    <dgm:cxn modelId="{D9332188-501B-49C8-975B-3895E5BE31DD}" type="presParOf" srcId="{8CC287C6-A14A-47AC-AD82-7AEF079EEA9B}" destId="{EB956E6D-6855-48CD-8717-957EB9B00192}" srcOrd="3" destOrd="0" presId="urn:microsoft.com/office/officeart/2005/8/layout/list1"/>
    <dgm:cxn modelId="{7E8C4595-2A8B-47EC-94C7-87C3562E0323}" type="presParOf" srcId="{8CC287C6-A14A-47AC-AD82-7AEF079EEA9B}" destId="{9181A4D2-007D-4123-A098-738FD3D83B91}" srcOrd="4" destOrd="0" presId="urn:microsoft.com/office/officeart/2005/8/layout/list1"/>
    <dgm:cxn modelId="{7A1F2960-FAC3-4984-B748-321B6AA3F291}" type="presParOf" srcId="{9181A4D2-007D-4123-A098-738FD3D83B91}" destId="{25B668C6-9F04-46DC-A019-54075A144735}" srcOrd="0" destOrd="0" presId="urn:microsoft.com/office/officeart/2005/8/layout/list1"/>
    <dgm:cxn modelId="{36032C7A-6456-44D2-A3B9-66DBDF02C6D5}" type="presParOf" srcId="{9181A4D2-007D-4123-A098-738FD3D83B91}" destId="{7AD7ED0D-50EF-4BF8-B5BE-7136C3CB7E95}" srcOrd="1" destOrd="0" presId="urn:microsoft.com/office/officeart/2005/8/layout/list1"/>
    <dgm:cxn modelId="{F6E94CF8-37E7-4A93-843D-64007BFE063B}" type="presParOf" srcId="{8CC287C6-A14A-47AC-AD82-7AEF079EEA9B}" destId="{1468B43B-F466-4A3B-A88D-32A0A3BBC6BD}" srcOrd="5" destOrd="0" presId="urn:microsoft.com/office/officeart/2005/8/layout/list1"/>
    <dgm:cxn modelId="{CAD9BC4A-174E-421D-ABA8-7CA2AB54B6B1}" type="presParOf" srcId="{8CC287C6-A14A-47AC-AD82-7AEF079EEA9B}" destId="{4D198937-84F8-4252-8C32-F26F268C0312}" srcOrd="6" destOrd="0" presId="urn:microsoft.com/office/officeart/2005/8/layout/list1"/>
    <dgm:cxn modelId="{A6A61BA9-997E-4C6D-B469-592A4C411DC6}" type="presParOf" srcId="{8CC287C6-A14A-47AC-AD82-7AEF079EEA9B}" destId="{A031BABF-A1D6-43F9-91D4-9E0D2C53F269}" srcOrd="7" destOrd="0" presId="urn:microsoft.com/office/officeart/2005/8/layout/list1"/>
    <dgm:cxn modelId="{5837D26B-4D66-4CC4-815F-AAEB5076915A}" type="presParOf" srcId="{8CC287C6-A14A-47AC-AD82-7AEF079EEA9B}" destId="{A766615D-C982-49EB-AF7A-A3C72C0AB2E6}" srcOrd="8" destOrd="0" presId="urn:microsoft.com/office/officeart/2005/8/layout/list1"/>
    <dgm:cxn modelId="{16E65912-F6F7-42C1-8292-21924816F288}" type="presParOf" srcId="{A766615D-C982-49EB-AF7A-A3C72C0AB2E6}" destId="{2D4541EA-92ED-4C2C-AD1E-508A53DA1AD4}" srcOrd="0" destOrd="0" presId="urn:microsoft.com/office/officeart/2005/8/layout/list1"/>
    <dgm:cxn modelId="{233A8D92-EC34-4A9D-85A2-686ABDAF0A5F}" type="presParOf" srcId="{A766615D-C982-49EB-AF7A-A3C72C0AB2E6}" destId="{92B7A413-77DC-42F1-AFBA-27111A62CB40}" srcOrd="1" destOrd="0" presId="urn:microsoft.com/office/officeart/2005/8/layout/list1"/>
    <dgm:cxn modelId="{905D56BD-75D2-4CAB-957B-69BBFAD2A835}" type="presParOf" srcId="{8CC287C6-A14A-47AC-AD82-7AEF079EEA9B}" destId="{9471116D-1F91-4054-9364-AAF97875DEC2}" srcOrd="9" destOrd="0" presId="urn:microsoft.com/office/officeart/2005/8/layout/list1"/>
    <dgm:cxn modelId="{DF278F99-DDE2-4346-AD7F-734B13CBEA27}" type="presParOf" srcId="{8CC287C6-A14A-47AC-AD82-7AEF079EEA9B}" destId="{68953E85-9EE6-4D72-B2D9-E7E1B5491F58}" srcOrd="10" destOrd="0" presId="urn:microsoft.com/office/officeart/2005/8/layout/list1"/>
    <dgm:cxn modelId="{1CFD851B-F0B3-4592-A7C6-AC7726585FEA}" type="presParOf" srcId="{8CC287C6-A14A-47AC-AD82-7AEF079EEA9B}" destId="{2A9DE9DE-A41D-46A2-982D-FD4D90888791}" srcOrd="11" destOrd="0" presId="urn:microsoft.com/office/officeart/2005/8/layout/list1"/>
    <dgm:cxn modelId="{642EB96C-212B-4AC0-BD06-19773057AB77}" type="presParOf" srcId="{8CC287C6-A14A-47AC-AD82-7AEF079EEA9B}" destId="{0D1226E9-9CC5-45F6-B627-487AB72C12B9}" srcOrd="12" destOrd="0" presId="urn:microsoft.com/office/officeart/2005/8/layout/list1"/>
    <dgm:cxn modelId="{9A78CD79-D3E7-46B0-A367-11127C4F64D7}" type="presParOf" srcId="{0D1226E9-9CC5-45F6-B627-487AB72C12B9}" destId="{69B23E29-AC1B-4FCE-8ABF-6FF3DFCD10C1}" srcOrd="0" destOrd="0" presId="urn:microsoft.com/office/officeart/2005/8/layout/list1"/>
    <dgm:cxn modelId="{0951910E-B524-46A5-9289-CF8C51E14497}" type="presParOf" srcId="{0D1226E9-9CC5-45F6-B627-487AB72C12B9}" destId="{78E56F8B-C941-4AC5-B72F-D084A6F2B3FA}" srcOrd="1" destOrd="0" presId="urn:microsoft.com/office/officeart/2005/8/layout/list1"/>
    <dgm:cxn modelId="{00589B6D-CA47-459B-A856-295B0CA11269}" type="presParOf" srcId="{8CC287C6-A14A-47AC-AD82-7AEF079EEA9B}" destId="{7EDD9EFC-D127-4BB7-8A0F-0B19E67FA458}" srcOrd="13" destOrd="0" presId="urn:microsoft.com/office/officeart/2005/8/layout/list1"/>
    <dgm:cxn modelId="{A40B7C4F-9CC9-4E9F-BB60-319BC15DD438}" type="presParOf" srcId="{8CC287C6-A14A-47AC-AD82-7AEF079EEA9B}" destId="{1E86C7CA-FB3E-462F-B6D5-4E4F137E4FF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4ED03-108B-4B46-9487-0728878D755C}">
      <dsp:nvSpPr>
        <dsp:cNvPr id="0" name=""/>
        <dsp:cNvSpPr/>
      </dsp:nvSpPr>
      <dsp:spPr>
        <a:xfrm>
          <a:off x="0" y="92639"/>
          <a:ext cx="10969626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EF839-3A07-4416-8E4E-E6AC8C09A6FC}">
      <dsp:nvSpPr>
        <dsp:cNvPr id="0" name=""/>
        <dsp:cNvSpPr/>
      </dsp:nvSpPr>
      <dsp:spPr>
        <a:xfrm>
          <a:off x="605633" y="563134"/>
          <a:ext cx="9657088" cy="70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238" tIns="0" rIns="2902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Tổng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quan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về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việc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sử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dụng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đất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đá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thải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từ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công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nghiệp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khai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thác</a:t>
          </a:r>
          <a:endParaRPr lang="en-US" sz="2400" kern="1200" dirty="0"/>
        </a:p>
      </dsp:txBody>
      <dsp:txXfrm>
        <a:off x="640128" y="597629"/>
        <a:ext cx="9588098" cy="637644"/>
      </dsp:txXfrm>
    </dsp:sp>
    <dsp:sp modelId="{4D198937-84F8-4252-8C32-F26F268C0312}">
      <dsp:nvSpPr>
        <dsp:cNvPr id="0" name=""/>
        <dsp:cNvSpPr/>
      </dsp:nvSpPr>
      <dsp:spPr>
        <a:xfrm>
          <a:off x="0" y="1433731"/>
          <a:ext cx="10969626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7ED0D-50EF-4BF8-B5BE-7136C3CB7E95}">
      <dsp:nvSpPr>
        <dsp:cNvPr id="0" name=""/>
        <dsp:cNvSpPr/>
      </dsp:nvSpPr>
      <dsp:spPr>
        <a:xfrm>
          <a:off x="548481" y="1377839"/>
          <a:ext cx="7678738" cy="6758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238" tIns="0" rIns="2902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Tổng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quan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phương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pháp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gia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cố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nền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bằng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cọc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đá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dăm</a:t>
          </a:r>
          <a:endParaRPr lang="en-US" sz="2400" kern="1200" dirty="0"/>
        </a:p>
      </dsp:txBody>
      <dsp:txXfrm>
        <a:off x="581471" y="1410829"/>
        <a:ext cx="7612758" cy="609831"/>
      </dsp:txXfrm>
    </dsp:sp>
    <dsp:sp modelId="{68953E85-9EE6-4D72-B2D9-E7E1B5491F58}">
      <dsp:nvSpPr>
        <dsp:cNvPr id="0" name=""/>
        <dsp:cNvSpPr/>
      </dsp:nvSpPr>
      <dsp:spPr>
        <a:xfrm>
          <a:off x="0" y="2788337"/>
          <a:ext cx="10969626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7A413-77DC-42F1-AFBA-27111A62CB40}">
      <dsp:nvSpPr>
        <dsp:cNvPr id="0" name=""/>
        <dsp:cNvSpPr/>
      </dsp:nvSpPr>
      <dsp:spPr>
        <a:xfrm>
          <a:off x="596105" y="2983253"/>
          <a:ext cx="7678738" cy="689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238" tIns="0" rIns="2902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Nguyên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lý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làm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việc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và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phương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pháp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tính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toán</a:t>
          </a:r>
          <a:endParaRPr lang="en-US" sz="2400" kern="1200" dirty="0"/>
        </a:p>
      </dsp:txBody>
      <dsp:txXfrm>
        <a:off x="629755" y="3016903"/>
        <a:ext cx="7611438" cy="622026"/>
      </dsp:txXfrm>
    </dsp:sp>
    <dsp:sp modelId="{1E86C7CA-FB3E-462F-B6D5-4E4F137E4FFE}">
      <dsp:nvSpPr>
        <dsp:cNvPr id="0" name=""/>
        <dsp:cNvSpPr/>
      </dsp:nvSpPr>
      <dsp:spPr>
        <a:xfrm>
          <a:off x="0" y="4312008"/>
          <a:ext cx="10969626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56F8B-C941-4AC5-B72F-D084A6F2B3FA}">
      <dsp:nvSpPr>
        <dsp:cNvPr id="0" name=""/>
        <dsp:cNvSpPr/>
      </dsp:nvSpPr>
      <dsp:spPr>
        <a:xfrm>
          <a:off x="548481" y="4073537"/>
          <a:ext cx="9490766" cy="858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238" tIns="0" rIns="2902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Sử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dụng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phương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pháp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số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nghiên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cứu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ứng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xử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của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nền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đường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đắp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trên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nền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đất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yếu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gia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cố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bằng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cọc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đá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dăm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của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cọc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đá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dăm</a:t>
          </a:r>
          <a:endParaRPr lang="en-US" sz="2400" kern="1200" dirty="0"/>
        </a:p>
      </dsp:txBody>
      <dsp:txXfrm>
        <a:off x="590384" y="4115440"/>
        <a:ext cx="9406960" cy="774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2E39D0-0B8C-44FC-ACD7-6972AF12B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AC41ABD-D8DE-4D41-BCE0-76A2A3DE2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E6265B8-9D9F-464C-A1BF-6D76D680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8DE-291B-4856-829D-AD4A9CF4AE7A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8AEBFED-4552-4888-9FBD-6D1F586B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E44FBC4-BBFB-4680-AFF6-E101FD6F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47DA-434B-4DBB-859F-6B88789E6A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261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9322D4-0CB1-4732-AF48-79184F23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5DD8B6B-1EF4-4D9D-84F2-B1D84100E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9E34F7D-E6E4-49A8-B9C3-EB5DA1382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8DE-291B-4856-829D-AD4A9CF4AE7A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BE8BB4-0B35-412A-BCF6-E0C6746D8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A0C8B83-5FC3-4200-8D32-65112A46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47DA-434B-4DBB-859F-6B88789E6A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606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7A76740-1359-4A63-829A-47FC8B1F0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A1F8DFB-E916-4158-B485-AB0697C56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D4A08D-1F13-4192-A5E8-A5DB9E22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8DE-291B-4856-829D-AD4A9CF4AE7A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9ADA49-5B4B-49CA-82E6-584AB252E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6980270-40D8-4815-A667-46E9BD30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47DA-434B-4DBB-859F-6B88789E6A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8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3D0CDE-0635-488C-9C05-D5CD511A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32FF2D-60EA-4E64-9FA6-41DD21C58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04BF0A7-DD72-4AB4-A3CE-3A3FA9EE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8DE-291B-4856-829D-AD4A9CF4AE7A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4CE570B-9AC3-4B37-B522-3FD2188D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0756795-0479-49EA-A25E-A77BEC16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47DA-434B-4DBB-859F-6B88789E6A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452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59C4EF-A361-44FE-8DB6-8AA91EE6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4771AB1-848C-4AE6-A996-D844FB448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24880F-19A9-49F6-9D78-3ABB06AA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8DE-291B-4856-829D-AD4A9CF4AE7A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22F0D2E-8DBF-4892-851F-52DF8C50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66885E-A42F-4A2D-8180-9BC1DBD3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47DA-434B-4DBB-859F-6B88789E6A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250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DB36F1-9BE1-494E-BCEC-45CA3E5E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E7B70A1-D4EF-499F-AC5A-BE46091F5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A893074-B180-4A23-8AB6-287B18114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DEFFB8E-BD9E-48E6-BE5B-B9F3505F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8DE-291B-4856-829D-AD4A9CF4AE7A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F7633FC-7F0A-45E5-ACC8-5E889955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49D48A-CF68-4F43-AB40-EB8C8E0D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47DA-434B-4DBB-859F-6B88789E6A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155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CC2928-3BE3-42C1-959F-67693EC1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20161CF-2341-43FA-B4C3-892DF32B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E44E137-DA3D-478B-8FAE-3F5E03B80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F5E2CB3-8F2E-4BAC-B1C0-9DD5BF1F1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CDB633E-9D95-4F69-860F-18C5E75B4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789FD57-CB44-442F-840C-D922822C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8DE-291B-4856-829D-AD4A9CF4AE7A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D9BCFC0-1AD0-4A14-BFFB-39C9F47A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E80B27D-85A6-413E-982D-99BDE69A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47DA-434B-4DBB-859F-6B88789E6A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032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BFA948-EB50-49FF-95EB-A0EFBA598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E152EA9-3C33-4C78-B8E6-14A81F80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8DE-291B-4856-829D-AD4A9CF4AE7A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55C2648-D831-4F52-BE16-A4E94E140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1BCF812-80EF-4C65-95C0-3BBB5547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47DA-434B-4DBB-859F-6B88789E6A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082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0AC748D-33E8-44A7-A1BD-342C735CA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8DE-291B-4856-829D-AD4A9CF4AE7A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6498770-781E-4C86-97B2-90D15751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B48B243-EA63-4ECD-B004-71CA3516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47DA-434B-4DBB-859F-6B88789E6A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652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EC8C93-38F7-4562-9746-E97AEE882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D5AC2A2-543C-47E8-80B0-4B7A43B9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EF7856F-34A1-4CA0-81E4-898BA92DA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874D6C5-C8F1-4CC6-82EC-36599D45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8DE-291B-4856-829D-AD4A9CF4AE7A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70055E6-9647-4EAC-92B6-F08A03A9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D41CE94-914F-4546-9717-6214DCCE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47DA-434B-4DBB-859F-6B88789E6A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263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CCCC71-D7BF-42B6-9C1D-D30E2F8D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B0E0569-023D-44DC-A588-9005F2D96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CB6B0D2-54D7-44C1-8AE6-CF87B79EB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1EBB8C0-5AF1-4154-8DCF-8367F9ED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8DE-291B-4856-829D-AD4A9CF4AE7A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512316A-D193-4D18-865C-6689B7F59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1D640C7-A204-4C1F-8A8E-A5A97EAC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47DA-434B-4DBB-859F-6B88789E6A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244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F54266B-128C-45C6-931F-370BF5B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9F113AB-86A4-4585-BCF1-70116BC83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F821CA-0945-45B2-842C-23F9C86A4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E98DE-291B-4856-829D-AD4A9CF4AE7A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F10A2E1-9E7A-42CB-8E38-507D77955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DF71699-6824-44DE-BDF2-D689B17B3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47DA-434B-4DBB-859F-6B88789E6A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327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921B09-D0AD-2FE4-2757-622B7A46BD37}"/>
              </a:ext>
            </a:extLst>
          </p:cNvPr>
          <p:cNvSpPr txBox="1"/>
          <p:nvPr/>
        </p:nvSpPr>
        <p:spPr>
          <a:xfrm>
            <a:off x="375921" y="4666890"/>
            <a:ext cx="11430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………..TÊN BÁO CÁO………….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4016A-C695-CD15-E099-CDD63EEB9CE0}"/>
              </a:ext>
            </a:extLst>
          </p:cNvPr>
          <p:cNvSpPr txBox="1"/>
          <p:nvPr/>
        </p:nvSpPr>
        <p:spPr>
          <a:xfrm>
            <a:off x="6900889" y="5817737"/>
            <a:ext cx="4918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…..</a:t>
            </a:r>
            <a:r>
              <a:rPr lang="en-US" sz="2000" b="1" dirty="0" err="1">
                <a:solidFill>
                  <a:schemeClr val="bg1"/>
                </a:solidFill>
              </a:rPr>
              <a:t>Tên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giả</a:t>
            </a:r>
            <a:r>
              <a:rPr lang="en-US" sz="2000" b="1" dirty="0">
                <a:solidFill>
                  <a:schemeClr val="bg1"/>
                </a:solidFill>
              </a:rPr>
              <a:t>…..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…..email……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08CC59-2345-722C-1999-D955B8A2E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85" t="24203" r="6390" b="9930"/>
          <a:stretch/>
        </p:blipFill>
        <p:spPr>
          <a:xfrm>
            <a:off x="0" y="33930"/>
            <a:ext cx="12192000" cy="690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ACA620-DE88-DFEB-A325-9677A92A598B}"/>
              </a:ext>
            </a:extLst>
          </p:cNvPr>
          <p:cNvSpPr txBox="1"/>
          <p:nvPr/>
        </p:nvSpPr>
        <p:spPr>
          <a:xfrm>
            <a:off x="7053289" y="5970137"/>
            <a:ext cx="4918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D215"/>
                </a:solidFill>
              </a:rPr>
              <a:t>TS. </a:t>
            </a:r>
            <a:r>
              <a:rPr lang="en-US" sz="2000" b="1" dirty="0" err="1" smtClean="0">
                <a:solidFill>
                  <a:srgbClr val="FFD215"/>
                </a:solidFill>
              </a:rPr>
              <a:t>Phạm</a:t>
            </a:r>
            <a:r>
              <a:rPr lang="en-US" sz="2000" b="1" dirty="0" smtClean="0">
                <a:solidFill>
                  <a:srgbClr val="FFD215"/>
                </a:solidFill>
              </a:rPr>
              <a:t> </a:t>
            </a:r>
            <a:r>
              <a:rPr lang="en-US" sz="2000" b="1" dirty="0" err="1" smtClean="0">
                <a:solidFill>
                  <a:srgbClr val="FFD215"/>
                </a:solidFill>
              </a:rPr>
              <a:t>Văn</a:t>
            </a:r>
            <a:r>
              <a:rPr lang="en-US" sz="2000" b="1" dirty="0" smtClean="0">
                <a:solidFill>
                  <a:srgbClr val="FFD215"/>
                </a:solidFill>
              </a:rPr>
              <a:t> </a:t>
            </a:r>
            <a:r>
              <a:rPr lang="en-US" sz="2000" b="1" dirty="0" err="1" smtClean="0">
                <a:solidFill>
                  <a:srgbClr val="FFD215"/>
                </a:solidFill>
              </a:rPr>
              <a:t>Hùng</a:t>
            </a:r>
            <a:endParaRPr lang="en-US" sz="2000" b="1" dirty="0">
              <a:solidFill>
                <a:srgbClr val="FFD215"/>
              </a:solidFill>
            </a:endParaRPr>
          </a:p>
          <a:p>
            <a:r>
              <a:rPr lang="en-US" sz="2000" b="1" dirty="0" err="1" smtClean="0">
                <a:solidFill>
                  <a:srgbClr val="FFD215"/>
                </a:solidFill>
              </a:rPr>
              <a:t>Trường</a:t>
            </a:r>
            <a:r>
              <a:rPr lang="en-US" sz="2000" b="1" dirty="0" smtClean="0">
                <a:solidFill>
                  <a:srgbClr val="FFD215"/>
                </a:solidFill>
              </a:rPr>
              <a:t> </a:t>
            </a:r>
            <a:r>
              <a:rPr lang="en-US" sz="2000" b="1" dirty="0" err="1" smtClean="0">
                <a:solidFill>
                  <a:srgbClr val="FFD215"/>
                </a:solidFill>
              </a:rPr>
              <a:t>Đại</a:t>
            </a:r>
            <a:r>
              <a:rPr lang="en-US" sz="2000" b="1" dirty="0" smtClean="0">
                <a:solidFill>
                  <a:srgbClr val="FFD215"/>
                </a:solidFill>
              </a:rPr>
              <a:t> </a:t>
            </a:r>
            <a:r>
              <a:rPr lang="en-US" sz="2000" b="1" dirty="0" err="1" smtClean="0">
                <a:solidFill>
                  <a:srgbClr val="FFD215"/>
                </a:solidFill>
              </a:rPr>
              <a:t>học</a:t>
            </a:r>
            <a:r>
              <a:rPr lang="en-US" sz="2000" b="1" dirty="0" smtClean="0">
                <a:solidFill>
                  <a:srgbClr val="FFD215"/>
                </a:solidFill>
              </a:rPr>
              <a:t> </a:t>
            </a:r>
            <a:r>
              <a:rPr lang="en-US" sz="2000" b="1" dirty="0" err="1" smtClean="0">
                <a:solidFill>
                  <a:srgbClr val="FFD215"/>
                </a:solidFill>
              </a:rPr>
              <a:t>Mỏ</a:t>
            </a:r>
            <a:r>
              <a:rPr lang="en-US" sz="2000" b="1" dirty="0" smtClean="0">
                <a:solidFill>
                  <a:srgbClr val="FFD215"/>
                </a:solidFill>
              </a:rPr>
              <a:t> - </a:t>
            </a:r>
            <a:r>
              <a:rPr lang="en-US" sz="2000" b="1" dirty="0" err="1" smtClean="0">
                <a:solidFill>
                  <a:srgbClr val="FFD215"/>
                </a:solidFill>
              </a:rPr>
              <a:t>Địa</a:t>
            </a:r>
            <a:r>
              <a:rPr lang="en-US" sz="2000" b="1" dirty="0" smtClean="0">
                <a:solidFill>
                  <a:srgbClr val="FFD215"/>
                </a:solidFill>
              </a:rPr>
              <a:t> </a:t>
            </a:r>
            <a:r>
              <a:rPr lang="en-US" sz="2000" b="1" dirty="0" err="1" smtClean="0">
                <a:solidFill>
                  <a:srgbClr val="FFD215"/>
                </a:solidFill>
              </a:rPr>
              <a:t>chất</a:t>
            </a:r>
            <a:endParaRPr lang="en-US" sz="2000" b="1" dirty="0">
              <a:solidFill>
                <a:srgbClr val="FFD215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46443"/>
              </p:ext>
            </p:extLst>
          </p:nvPr>
        </p:nvGraphicFramePr>
        <p:xfrm>
          <a:off x="609926" y="4340654"/>
          <a:ext cx="11362336" cy="853440"/>
        </p:xfrm>
        <a:graphic>
          <a:graphicData uri="http://schemas.openxmlformats.org/drawingml/2006/table">
            <a:tbl>
              <a:tblPr/>
              <a:tblGrid>
                <a:gridCol w="11362336">
                  <a:extLst>
                    <a:ext uri="{9D8B030D-6E8A-4147-A177-3AD203B41FA5}">
                      <a16:colId xmlns:a16="http://schemas.microsoft.com/office/drawing/2014/main" val="16239450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vi-VN" sz="2500" b="1" kern="1200" dirty="0">
                          <a:solidFill>
                            <a:srgbClr val="FFD215"/>
                          </a:solidFill>
                          <a:latin typeface="+mn-lt"/>
                          <a:ea typeface="+mn-ea"/>
                          <a:cs typeface="+mn-cs"/>
                        </a:rPr>
                        <a:t>Nghiên cứu khả năng sử dụng cọc làm </a:t>
                      </a:r>
                      <a:r>
                        <a:rPr lang="vi-VN" sz="2500" b="1" kern="1200" dirty="0" smtClean="0">
                          <a:solidFill>
                            <a:srgbClr val="FFD215"/>
                          </a:solidFill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2500" b="1" kern="1200" dirty="0" smtClean="0">
                          <a:solidFill>
                            <a:srgbClr val="FFD21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500" b="1" kern="1200" dirty="0" smtClean="0">
                          <a:solidFill>
                            <a:srgbClr val="FFD215"/>
                          </a:solidFill>
                          <a:latin typeface="+mn-lt"/>
                          <a:ea typeface="+mn-ea"/>
                          <a:cs typeface="+mn-cs"/>
                        </a:rPr>
                        <a:t>vật </a:t>
                      </a:r>
                      <a:r>
                        <a:rPr lang="vi-VN" sz="2500" b="1" kern="1200" dirty="0">
                          <a:solidFill>
                            <a:srgbClr val="FFD215"/>
                          </a:solidFill>
                          <a:latin typeface="+mn-lt"/>
                          <a:ea typeface="+mn-ea"/>
                          <a:cs typeface="+mn-cs"/>
                        </a:rPr>
                        <a:t>liệu đá dăm thải loại trong gia cố </a:t>
                      </a:r>
                      <a:r>
                        <a:rPr lang="vi-VN" sz="2500" b="1" kern="1200" dirty="0" smtClean="0">
                          <a:solidFill>
                            <a:srgbClr val="FFD215"/>
                          </a:solidFill>
                          <a:latin typeface="+mn-lt"/>
                          <a:ea typeface="+mn-ea"/>
                          <a:cs typeface="+mn-cs"/>
                        </a:rPr>
                        <a:t>nền</a:t>
                      </a:r>
                      <a:r>
                        <a:rPr lang="en-US" sz="2500" b="1" kern="1200" dirty="0" smtClean="0">
                          <a:solidFill>
                            <a:srgbClr val="FFD21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500" b="1" kern="1200" dirty="0" smtClean="0">
                          <a:solidFill>
                            <a:srgbClr val="FFD215"/>
                          </a:solidFill>
                          <a:latin typeface="+mn-lt"/>
                          <a:ea typeface="+mn-ea"/>
                          <a:cs typeface="+mn-cs"/>
                        </a:rPr>
                        <a:t>đất </a:t>
                      </a:r>
                      <a:r>
                        <a:rPr lang="vi-VN" sz="2500" b="1" kern="1200" dirty="0">
                          <a:solidFill>
                            <a:srgbClr val="FFD215"/>
                          </a:solidFill>
                          <a:latin typeface="+mn-lt"/>
                          <a:ea typeface="+mn-ea"/>
                          <a:cs typeface="+mn-cs"/>
                        </a:rPr>
                        <a:t>yếu công trình đường giao thông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63356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11230" y="53464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3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152" y="414781"/>
            <a:ext cx="9271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QUAN PHƯƠNG PHÁP GIA CỐ NỀN ĐẤT YẾU BẰNG TRỤ ĐÁ DĂM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3D1BD2-953D-4C83-A305-D9A6F10A5A52}"/>
              </a:ext>
            </a:extLst>
          </p:cNvPr>
          <p:cNvSpPr txBox="1"/>
          <p:nvPr/>
        </p:nvSpPr>
        <p:spPr>
          <a:xfrm>
            <a:off x="198205" y="796080"/>
            <a:ext cx="2805113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LỊCH SỬ PHÁT TRIỂN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A5A651D-3E03-4459-9DC7-2124D874A9C0}"/>
              </a:ext>
            </a:extLst>
          </p:cNvPr>
          <p:cNvGrpSpPr/>
          <p:nvPr/>
        </p:nvGrpSpPr>
        <p:grpSpPr>
          <a:xfrm>
            <a:off x="1348740" y="2094219"/>
            <a:ext cx="4623435" cy="102870"/>
            <a:chOff x="6027420" y="3360420"/>
            <a:chExt cx="6164580" cy="137160"/>
          </a:xfrm>
          <a:solidFill>
            <a:schemeClr val="accent1"/>
          </a:solidFill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07E8926-1652-4E85-B653-56E603852725}"/>
                </a:ext>
              </a:extLst>
            </p:cNvPr>
            <p:cNvCxnSpPr/>
            <p:nvPr/>
          </p:nvCxnSpPr>
          <p:spPr>
            <a:xfrm>
              <a:off x="6083808" y="3429000"/>
              <a:ext cx="6108192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A9BB80B-4E8D-48AA-913B-41771959F05A}"/>
                </a:ext>
              </a:extLst>
            </p:cNvPr>
            <p:cNvSpPr/>
            <p:nvPr/>
          </p:nvSpPr>
          <p:spPr>
            <a:xfrm>
              <a:off x="9663589" y="3360420"/>
              <a:ext cx="137160" cy="13716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B8AF95C-375E-4B99-B93F-6D549585D3F9}"/>
                </a:ext>
              </a:extLst>
            </p:cNvPr>
            <p:cNvSpPr/>
            <p:nvPr/>
          </p:nvSpPr>
          <p:spPr>
            <a:xfrm>
              <a:off x="6027420" y="3360420"/>
              <a:ext cx="137160" cy="13716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EE67728-000D-4DE2-A5AD-9698586AE394}"/>
              </a:ext>
            </a:extLst>
          </p:cNvPr>
          <p:cNvGrpSpPr/>
          <p:nvPr/>
        </p:nvGrpSpPr>
        <p:grpSpPr>
          <a:xfrm>
            <a:off x="198205" y="1297594"/>
            <a:ext cx="2403940" cy="2490316"/>
            <a:chOff x="4493373" y="2298253"/>
            <a:chExt cx="3205253" cy="332042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5BFDC5F-B06B-4521-A554-A5799286E684}"/>
                </a:ext>
              </a:extLst>
            </p:cNvPr>
            <p:cNvGrpSpPr/>
            <p:nvPr/>
          </p:nvGrpSpPr>
          <p:grpSpPr>
            <a:xfrm>
              <a:off x="4849474" y="2298253"/>
              <a:ext cx="2493052" cy="684771"/>
              <a:chOff x="4849474" y="2298253"/>
              <a:chExt cx="2493052" cy="684771"/>
            </a:xfrm>
            <a:solidFill>
              <a:srgbClr val="F58634"/>
            </a:solidFill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3C87D51-A738-4AB9-B48E-BBFFACCF5477}"/>
                  </a:ext>
                </a:extLst>
              </p:cNvPr>
              <p:cNvGrpSpPr/>
              <p:nvPr/>
            </p:nvGrpSpPr>
            <p:grpSpPr>
              <a:xfrm>
                <a:off x="4849474" y="2298253"/>
                <a:ext cx="2493052" cy="684771"/>
                <a:chOff x="4849474" y="2298253"/>
                <a:chExt cx="2493052" cy="684771"/>
              </a:xfrm>
              <a:grpFill/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B23C730-76ED-4548-AF96-AB417F3D5E75}"/>
                    </a:ext>
                  </a:extLst>
                </p:cNvPr>
                <p:cNvSpPr/>
                <p:nvPr/>
              </p:nvSpPr>
              <p:spPr>
                <a:xfrm>
                  <a:off x="4849474" y="2298253"/>
                  <a:ext cx="2493052" cy="62627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0" name="Right Triangle 59">
                  <a:extLst>
                    <a:ext uri="{FF2B5EF4-FFF2-40B4-BE49-F238E27FC236}">
                      <a16:creationId xmlns:a16="http://schemas.microsoft.com/office/drawing/2014/main" id="{B12A4A2E-E898-47FC-A7D7-24AB7FBB7978}"/>
                    </a:ext>
                  </a:extLst>
                </p:cNvPr>
                <p:cNvSpPr/>
                <p:nvPr/>
              </p:nvSpPr>
              <p:spPr>
                <a:xfrm rot="18900000">
                  <a:off x="6035865" y="2862753"/>
                  <a:ext cx="120271" cy="120271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CE7F4D3-8743-44A5-B457-BDB804943537}"/>
                  </a:ext>
                </a:extLst>
              </p:cNvPr>
              <p:cNvSpPr txBox="1"/>
              <p:nvPr/>
            </p:nvSpPr>
            <p:spPr>
              <a:xfrm>
                <a:off x="4934519" y="2361320"/>
                <a:ext cx="2337819" cy="455510"/>
              </a:xfrm>
              <a:prstGeom prst="rect">
                <a:avLst/>
              </a:prstGeom>
              <a:grpFill/>
            </p:spPr>
            <p:txBody>
              <a:bodyPr wrap="square" rtlCol="0" anchor="b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0000"/>
                  </a:lnSpc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</a:lstStyle>
              <a:p>
                <a:pPr algn="ctr">
                  <a:spcAft>
                    <a:spcPts val="900"/>
                  </a:spcAft>
                </a:pPr>
                <a:r>
                  <a:rPr lang="en-US" sz="1350" spc="38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Năm</a:t>
                </a:r>
                <a:r>
                  <a:rPr lang="en-US" sz="1350" spc="38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1830</a:t>
                </a: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0BE06A8-60B3-4E18-BB58-062C8E1DB560}"/>
                </a:ext>
              </a:extLst>
            </p:cNvPr>
            <p:cNvSpPr txBox="1"/>
            <p:nvPr/>
          </p:nvSpPr>
          <p:spPr>
            <a:xfrm>
              <a:off x="4493373" y="3751497"/>
              <a:ext cx="3205253" cy="1867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cọc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đá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dăm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đã </a:t>
              </a:r>
              <a:r>
                <a:rPr lang="vi-V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được ứng dụng để cải thiện nền móng của một công trình đường sắt nằm trên khu vực đất trầm tích yếu ở cửa sông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F93AB63-5D4B-47BA-AEA0-9487E1573018}"/>
              </a:ext>
            </a:extLst>
          </p:cNvPr>
          <p:cNvGrpSpPr/>
          <p:nvPr/>
        </p:nvGrpSpPr>
        <p:grpSpPr>
          <a:xfrm>
            <a:off x="2882278" y="1157530"/>
            <a:ext cx="3089897" cy="1813928"/>
            <a:chOff x="8072137" y="2111501"/>
            <a:chExt cx="4119863" cy="241857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1E6CCE2-B612-4CF7-933C-8161B20C2584}"/>
                </a:ext>
              </a:extLst>
            </p:cNvPr>
            <p:cNvGrpSpPr/>
            <p:nvPr/>
          </p:nvGrpSpPr>
          <p:grpSpPr>
            <a:xfrm>
              <a:off x="8485643" y="3845301"/>
              <a:ext cx="2493052" cy="684771"/>
              <a:chOff x="8485643" y="3845301"/>
              <a:chExt cx="2493052" cy="684771"/>
            </a:xfrm>
            <a:solidFill>
              <a:srgbClr val="F58634"/>
            </a:solidFill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EE26DEB-8C6F-4F00-B82B-1BD118D15D6D}"/>
                  </a:ext>
                </a:extLst>
              </p:cNvPr>
              <p:cNvGrpSpPr/>
              <p:nvPr/>
            </p:nvGrpSpPr>
            <p:grpSpPr>
              <a:xfrm flipV="1">
                <a:off x="8485643" y="3845301"/>
                <a:ext cx="2493052" cy="684771"/>
                <a:chOff x="4849474" y="2298253"/>
                <a:chExt cx="2493052" cy="684771"/>
              </a:xfrm>
              <a:grp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B5CC3036-57E1-4E3F-BEE7-95E6A0246C75}"/>
                    </a:ext>
                  </a:extLst>
                </p:cNvPr>
                <p:cNvSpPr/>
                <p:nvPr/>
              </p:nvSpPr>
              <p:spPr>
                <a:xfrm>
                  <a:off x="4849474" y="2298253"/>
                  <a:ext cx="2493052" cy="62627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7" name="Right Triangle 66">
                  <a:extLst>
                    <a:ext uri="{FF2B5EF4-FFF2-40B4-BE49-F238E27FC236}">
                      <a16:creationId xmlns:a16="http://schemas.microsoft.com/office/drawing/2014/main" id="{0359F66B-AF6B-486E-B4BA-6CB48B036017}"/>
                    </a:ext>
                  </a:extLst>
                </p:cNvPr>
                <p:cNvSpPr/>
                <p:nvPr/>
              </p:nvSpPr>
              <p:spPr>
                <a:xfrm rot="18900000">
                  <a:off x="6035865" y="2862753"/>
                  <a:ext cx="120271" cy="120271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2E1EBDB-C6F8-45F0-9207-B29B5EC4659B}"/>
                  </a:ext>
                </a:extLst>
              </p:cNvPr>
              <p:cNvSpPr txBox="1"/>
              <p:nvPr/>
            </p:nvSpPr>
            <p:spPr>
              <a:xfrm>
                <a:off x="8556718" y="3996544"/>
                <a:ext cx="2337819" cy="455510"/>
              </a:xfrm>
              <a:prstGeom prst="rect">
                <a:avLst/>
              </a:prstGeom>
              <a:grpFill/>
            </p:spPr>
            <p:txBody>
              <a:bodyPr wrap="square" rtlCol="0" anchor="b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0000"/>
                  </a:lnSpc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</a:lstStyle>
              <a:p>
                <a:pPr algn="ctr">
                  <a:spcAft>
                    <a:spcPts val="900"/>
                  </a:spcAft>
                </a:pPr>
                <a:r>
                  <a:rPr lang="en-US" sz="1350" spc="38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Năm</a:t>
                </a:r>
                <a:r>
                  <a:rPr lang="en-US" sz="1350" spc="38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1933</a:t>
                </a: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8C0C3E2-219C-4096-B8FD-4B7963BF1A80}"/>
                </a:ext>
              </a:extLst>
            </p:cNvPr>
            <p:cNvSpPr txBox="1"/>
            <p:nvPr/>
          </p:nvSpPr>
          <p:spPr>
            <a:xfrm>
              <a:off x="8072137" y="2111501"/>
              <a:ext cx="4119863" cy="1285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vi-V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uất hiện trở lại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ở Đức như là một sản phẩm phụ của phương pháp đầm nén rung đối với vật liệu dạng hạt rời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9A6E721-7430-4022-9135-B0A3BB3ED2C1}"/>
              </a:ext>
            </a:extLst>
          </p:cNvPr>
          <p:cNvGrpSpPr/>
          <p:nvPr/>
        </p:nvGrpSpPr>
        <p:grpSpPr>
          <a:xfrm>
            <a:off x="5085410" y="2094218"/>
            <a:ext cx="4623435" cy="102870"/>
            <a:chOff x="0" y="3360420"/>
            <a:chExt cx="6164580" cy="137160"/>
          </a:xfrm>
          <a:solidFill>
            <a:schemeClr val="accent1"/>
          </a:solidFill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BEB61EB-DD0F-4757-A2E7-676220FC0B22}"/>
                </a:ext>
              </a:extLst>
            </p:cNvPr>
            <p:cNvCxnSpPr/>
            <p:nvPr/>
          </p:nvCxnSpPr>
          <p:spPr>
            <a:xfrm>
              <a:off x="0" y="3429000"/>
              <a:ext cx="6108192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21212EA-27A1-45F1-BCD1-C436B0AEB29E}"/>
                </a:ext>
              </a:extLst>
            </p:cNvPr>
            <p:cNvSpPr/>
            <p:nvPr/>
          </p:nvSpPr>
          <p:spPr>
            <a:xfrm>
              <a:off x="2391251" y="3360420"/>
              <a:ext cx="137160" cy="13716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B51C51C-690A-4B61-806C-7C8F67703E23}"/>
                </a:ext>
              </a:extLst>
            </p:cNvPr>
            <p:cNvSpPr/>
            <p:nvPr/>
          </p:nvSpPr>
          <p:spPr>
            <a:xfrm>
              <a:off x="6027420" y="3360420"/>
              <a:ext cx="137160" cy="13716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FDACC89-124F-4DD7-85D4-1A693E2F1724}"/>
              </a:ext>
            </a:extLst>
          </p:cNvPr>
          <p:cNvGrpSpPr/>
          <p:nvPr/>
        </p:nvGrpSpPr>
        <p:grpSpPr>
          <a:xfrm>
            <a:off x="4977516" y="1297593"/>
            <a:ext cx="3352800" cy="2544931"/>
            <a:chOff x="-143859" y="2298253"/>
            <a:chExt cx="4470400" cy="339324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369E823-D984-44AC-9C50-145751D88C89}"/>
                </a:ext>
              </a:extLst>
            </p:cNvPr>
            <p:cNvGrpSpPr/>
            <p:nvPr/>
          </p:nvGrpSpPr>
          <p:grpSpPr>
            <a:xfrm>
              <a:off x="1229165" y="2298253"/>
              <a:ext cx="2493052" cy="684771"/>
              <a:chOff x="4849474" y="2298253"/>
              <a:chExt cx="2493052" cy="684771"/>
            </a:xfrm>
            <a:solidFill>
              <a:srgbClr val="F58634"/>
            </a:solidFill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5064E4EA-A510-45D6-B116-8A11F7EB1629}"/>
                  </a:ext>
                </a:extLst>
              </p:cNvPr>
              <p:cNvGrpSpPr/>
              <p:nvPr/>
            </p:nvGrpSpPr>
            <p:grpSpPr>
              <a:xfrm>
                <a:off x="4849474" y="2298253"/>
                <a:ext cx="2493052" cy="684771"/>
                <a:chOff x="4849474" y="2298253"/>
                <a:chExt cx="2493052" cy="684771"/>
              </a:xfrm>
              <a:grpFill/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8C0ED610-2F8C-4DB5-B8F4-0375CFA5D12B}"/>
                    </a:ext>
                  </a:extLst>
                </p:cNvPr>
                <p:cNvSpPr/>
                <p:nvPr/>
              </p:nvSpPr>
              <p:spPr>
                <a:xfrm>
                  <a:off x="4849474" y="2298253"/>
                  <a:ext cx="2493052" cy="62627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Signika Negative" panose="02010003020600000004" pitchFamily="2" charset="0"/>
                  </a:endParaRPr>
                </a:p>
              </p:txBody>
            </p:sp>
            <p:sp>
              <p:nvSpPr>
                <p:cNvPr id="78" name="Right Triangle 77">
                  <a:extLst>
                    <a:ext uri="{FF2B5EF4-FFF2-40B4-BE49-F238E27FC236}">
                      <a16:creationId xmlns:a16="http://schemas.microsoft.com/office/drawing/2014/main" id="{CB5833A2-1C22-4699-8A1D-366C3998F8AE}"/>
                    </a:ext>
                  </a:extLst>
                </p:cNvPr>
                <p:cNvSpPr/>
                <p:nvPr/>
              </p:nvSpPr>
              <p:spPr>
                <a:xfrm rot="18900000">
                  <a:off x="6035865" y="2862753"/>
                  <a:ext cx="120271" cy="120271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Signika Negative" panose="02010003020600000004" pitchFamily="2" charset="0"/>
                  </a:endParaRPr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DCAAE57-50C6-45B2-9D66-BB9F14195B32}"/>
                  </a:ext>
                </a:extLst>
              </p:cNvPr>
              <p:cNvSpPr txBox="1"/>
              <p:nvPr/>
            </p:nvSpPr>
            <p:spPr>
              <a:xfrm>
                <a:off x="4934519" y="2361320"/>
                <a:ext cx="2337819" cy="455510"/>
              </a:xfrm>
              <a:prstGeom prst="rect">
                <a:avLst/>
              </a:prstGeom>
              <a:grpFill/>
            </p:spPr>
            <p:txBody>
              <a:bodyPr wrap="square" rtlCol="0" anchor="b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0000"/>
                  </a:lnSpc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</a:lstStyle>
              <a:p>
                <a:pPr algn="ctr">
                  <a:spcAft>
                    <a:spcPts val="900"/>
                  </a:spcAft>
                </a:pPr>
                <a:r>
                  <a:rPr lang="en-US" sz="1350" spc="38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Năm</a:t>
                </a:r>
                <a:r>
                  <a:rPr lang="en-US" sz="1350" spc="38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1950</a:t>
                </a: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1952F63-2137-4883-BC5E-1930DF03A0A8}"/>
                </a:ext>
              </a:extLst>
            </p:cNvPr>
            <p:cNvSpPr txBox="1"/>
            <p:nvPr/>
          </p:nvSpPr>
          <p:spPr>
            <a:xfrm>
              <a:off x="-143859" y="3824316"/>
              <a:ext cx="4470400" cy="1867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vi-V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Do nhu cầu xử lý đất sét trầm tích yếu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tăng cao, phương pháp cải tạo nền đất yếu bằng </a:t>
              </a:r>
              <a:r>
                <a:rPr lang="vi-VN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cọc đá dăm đã </a:t>
              </a:r>
              <a:r>
                <a:rPr lang="vi-V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được phát triển hơn nữa khi hai phương pháp lắp đặt bằng "thay thế rung ướt" và "thay thế rung khô" được giới thiệu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E52F9F7-3A1A-4201-B4B1-6E0940D81AA9}"/>
              </a:ext>
            </a:extLst>
          </p:cNvPr>
          <p:cNvGrpSpPr/>
          <p:nvPr/>
        </p:nvGrpSpPr>
        <p:grpSpPr>
          <a:xfrm>
            <a:off x="8462429" y="913163"/>
            <a:ext cx="2403940" cy="2058295"/>
            <a:chOff x="4502691" y="1785679"/>
            <a:chExt cx="3205253" cy="274439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15F82B16-8E80-4AF5-891D-005F75F9B2A9}"/>
                </a:ext>
              </a:extLst>
            </p:cNvPr>
            <p:cNvGrpSpPr/>
            <p:nvPr/>
          </p:nvGrpSpPr>
          <p:grpSpPr>
            <a:xfrm>
              <a:off x="4865334" y="3845301"/>
              <a:ext cx="2493052" cy="684771"/>
              <a:chOff x="8485643" y="3845301"/>
              <a:chExt cx="2493052" cy="684771"/>
            </a:xfrm>
            <a:solidFill>
              <a:srgbClr val="F58634"/>
            </a:solidFill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60888E5-50B6-4C1F-B9B5-1AB9CDA20A50}"/>
                  </a:ext>
                </a:extLst>
              </p:cNvPr>
              <p:cNvGrpSpPr/>
              <p:nvPr/>
            </p:nvGrpSpPr>
            <p:grpSpPr>
              <a:xfrm flipV="1">
                <a:off x="8485643" y="3845301"/>
                <a:ext cx="2493052" cy="684771"/>
                <a:chOff x="4849474" y="2298253"/>
                <a:chExt cx="2493052" cy="684771"/>
              </a:xfrm>
              <a:grpFill/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4BAD667C-A3EA-453E-AC9C-FBC59A8BC0B8}"/>
                    </a:ext>
                  </a:extLst>
                </p:cNvPr>
                <p:cNvSpPr/>
                <p:nvPr/>
              </p:nvSpPr>
              <p:spPr>
                <a:xfrm>
                  <a:off x="4849474" y="2298253"/>
                  <a:ext cx="2493052" cy="62627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Signika Negative" panose="02010003020600000004" pitchFamily="2" charset="0"/>
                  </a:endParaRPr>
                </a:p>
              </p:txBody>
            </p:sp>
            <p:sp>
              <p:nvSpPr>
                <p:cNvPr id="85" name="Right Triangle 84">
                  <a:extLst>
                    <a:ext uri="{FF2B5EF4-FFF2-40B4-BE49-F238E27FC236}">
                      <a16:creationId xmlns:a16="http://schemas.microsoft.com/office/drawing/2014/main" id="{1AAD87FB-B820-412A-AF3E-6E660BDAF559}"/>
                    </a:ext>
                  </a:extLst>
                </p:cNvPr>
                <p:cNvSpPr/>
                <p:nvPr/>
              </p:nvSpPr>
              <p:spPr>
                <a:xfrm rot="18900000">
                  <a:off x="6035865" y="2862753"/>
                  <a:ext cx="120271" cy="120271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Signika Negative" panose="02010003020600000004" pitchFamily="2" charset="0"/>
                  </a:endParaRPr>
                </a:p>
              </p:txBody>
            </p:sp>
          </p:grp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77CCAE0-2A54-43BA-B3D9-0B98D3B9FA7C}"/>
                  </a:ext>
                </a:extLst>
              </p:cNvPr>
              <p:cNvSpPr txBox="1"/>
              <p:nvPr/>
            </p:nvSpPr>
            <p:spPr>
              <a:xfrm>
                <a:off x="8556718" y="3996544"/>
                <a:ext cx="2337819" cy="455510"/>
              </a:xfrm>
              <a:prstGeom prst="rect">
                <a:avLst/>
              </a:prstGeom>
              <a:grpFill/>
            </p:spPr>
            <p:txBody>
              <a:bodyPr wrap="square" rtlCol="0" anchor="b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0000"/>
                  </a:lnSpc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</a:lstStyle>
              <a:p>
                <a:pPr algn="ctr">
                  <a:spcAft>
                    <a:spcPts val="900"/>
                  </a:spcAft>
                </a:pPr>
                <a:r>
                  <a:rPr lang="en-US" sz="1350" spc="38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Năm</a:t>
                </a:r>
                <a:r>
                  <a:rPr lang="en-US" sz="1350" spc="38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1970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FABE1EE-3EFA-463F-9F2B-02780F86074E}"/>
                </a:ext>
              </a:extLst>
            </p:cNvPr>
            <p:cNvSpPr txBox="1"/>
            <p:nvPr/>
          </p:nvSpPr>
          <p:spPr>
            <a:xfrm>
              <a:off x="4502691" y="1785679"/>
              <a:ext cx="3205253" cy="1576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vi-V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Theo báo cáo hiện trường </a:t>
              </a:r>
              <a:r>
                <a:rPr lang="vi-VN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cọc đá dăm thi </a:t>
              </a:r>
              <a:r>
                <a:rPr lang="vi-V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công có thể dài tới 15 m, đường kính từ 0,5m đến 1,5m, và khả năng chịu lực hơn 300kN 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B77B2A6-7C51-49D7-8767-58C83FED847A}"/>
              </a:ext>
            </a:extLst>
          </p:cNvPr>
          <p:cNvGrpSpPr/>
          <p:nvPr/>
        </p:nvGrpSpPr>
        <p:grpSpPr>
          <a:xfrm>
            <a:off x="8591550" y="3317116"/>
            <a:ext cx="3428999" cy="2390788"/>
            <a:chOff x="7166346" y="3638481"/>
            <a:chExt cx="3969782" cy="3187716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43980ED-EBE0-4870-A2F0-297275E86FF7}"/>
                </a:ext>
              </a:extLst>
            </p:cNvPr>
            <p:cNvSpPr txBox="1"/>
            <p:nvPr/>
          </p:nvSpPr>
          <p:spPr>
            <a:xfrm>
              <a:off x="7548609" y="3638481"/>
              <a:ext cx="3205254" cy="40010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 b="1" dirty="0">
                  <a:solidFill>
                    <a:srgbClr val="F58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 NAY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5F3FA15-048E-4DF1-96B4-86A3969DC559}"/>
                </a:ext>
              </a:extLst>
            </p:cNvPr>
            <p:cNvSpPr txBox="1"/>
            <p:nvPr/>
          </p:nvSpPr>
          <p:spPr>
            <a:xfrm>
              <a:off x="7166346" y="4086986"/>
              <a:ext cx="3969782" cy="27392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725"/>
                </a:lnSpc>
              </a:pPr>
              <a:r>
                <a:rPr lang="vi-V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Ngày nay, do có thiết bị tinh vi và công nghệ tiên tiến, các </a:t>
              </a:r>
              <a:r>
                <a:rPr lang="en-US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cọc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đá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dăm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có </a:t>
              </a:r>
              <a:r>
                <a:rPr lang="vi-V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thể được thi công ở những khu vực đất yếu có chiều dày trên 30m. Trong công nghiệp hiện đại, ứng dụng của </a:t>
              </a:r>
              <a:r>
                <a:rPr lang="en-US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cọc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đá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dăm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không </a:t>
              </a:r>
              <a:r>
                <a:rPr lang="vi-V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chỉ là cải thiện đất dính yếu mà còn được sử dụng để giảm khả năng hóa lỏng của đất rời khi chịu tải trọng động đất</a:t>
              </a:r>
              <a:r>
                <a:rPr lang="vi-VN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85F3FA15-048E-4DF1-96B4-86A3969DC559}"/>
              </a:ext>
            </a:extLst>
          </p:cNvPr>
          <p:cNvSpPr txBox="1"/>
          <p:nvPr/>
        </p:nvSpPr>
        <p:spPr>
          <a:xfrm>
            <a:off x="8591550" y="5856996"/>
            <a:ext cx="3091204" cy="7463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725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TCCS 66 : 2015/IBST : 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đầm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rung 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sâu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152" y="414781"/>
            <a:ext cx="9271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QUAN PHƯƠNG PHÁP GIA CỐ NỀN ĐẤT YẾU BẰNG TRỤ ĐÁ DĂM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"/>
          <p:cNvSpPr/>
          <p:nvPr/>
        </p:nvSpPr>
        <p:spPr>
          <a:xfrm>
            <a:off x="6319777" y="1228390"/>
            <a:ext cx="5347504" cy="4835806"/>
          </a:xfrm>
          <a:prstGeom prst="roundRect">
            <a:avLst>
              <a:gd name="adj" fmla="val 7317"/>
            </a:avLst>
          </a:prstGeom>
          <a:solidFill>
            <a:srgbClr val="FFFFFF">
              <a:alpha val="90000"/>
            </a:srgbClr>
          </a:solidFill>
          <a:ln w="12700">
            <a:miter lim="400000"/>
          </a:ln>
          <a:effectLst>
            <a:outerShdw blurRad="1270000" dist="635000" dir="5400000" rotWithShape="0">
              <a:srgbClr val="000000">
                <a:alpha val="25000"/>
              </a:srgbClr>
            </a:outerShdw>
          </a:effectLst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Shape"/>
          <p:cNvSpPr/>
          <p:nvPr/>
        </p:nvSpPr>
        <p:spPr>
          <a:xfrm flipH="1">
            <a:off x="5392016" y="1907772"/>
            <a:ext cx="762001" cy="759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76" y="0"/>
                </a:moveTo>
                <a:cubicBezTo>
                  <a:pt x="5683" y="0"/>
                  <a:pt x="4522" y="3"/>
                  <a:pt x="3296" y="377"/>
                </a:cubicBezTo>
                <a:cubicBezTo>
                  <a:pt x="1946" y="850"/>
                  <a:pt x="882" y="1874"/>
                  <a:pt x="391" y="3174"/>
                </a:cubicBezTo>
                <a:cubicBezTo>
                  <a:pt x="0" y="4362"/>
                  <a:pt x="0" y="5478"/>
                  <a:pt x="0" y="7681"/>
                </a:cubicBezTo>
                <a:lnTo>
                  <a:pt x="0" y="21600"/>
                </a:lnTo>
                <a:lnTo>
                  <a:pt x="2457" y="21600"/>
                </a:lnTo>
                <a:lnTo>
                  <a:pt x="2457" y="7292"/>
                </a:lnTo>
                <a:cubicBezTo>
                  <a:pt x="2457" y="5895"/>
                  <a:pt x="2455" y="5184"/>
                  <a:pt x="2703" y="4431"/>
                </a:cubicBezTo>
                <a:cubicBezTo>
                  <a:pt x="3014" y="3606"/>
                  <a:pt x="3688" y="2958"/>
                  <a:pt x="4544" y="2658"/>
                </a:cubicBezTo>
                <a:cubicBezTo>
                  <a:pt x="5322" y="2420"/>
                  <a:pt x="6060" y="2421"/>
                  <a:pt x="7515" y="2421"/>
                </a:cubicBezTo>
                <a:lnTo>
                  <a:pt x="7537" y="2421"/>
                </a:lnTo>
                <a:lnTo>
                  <a:pt x="21600" y="2421"/>
                </a:lnTo>
                <a:lnTo>
                  <a:pt x="21600" y="0"/>
                </a:lnTo>
                <a:lnTo>
                  <a:pt x="8012" y="0"/>
                </a:lnTo>
                <a:lnTo>
                  <a:pt x="7976" y="0"/>
                </a:lnTo>
                <a:close/>
              </a:path>
            </a:pathLst>
          </a:custGeom>
          <a:solidFill>
            <a:srgbClr val="F5863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3" name="Shape"/>
          <p:cNvSpPr/>
          <p:nvPr/>
        </p:nvSpPr>
        <p:spPr>
          <a:xfrm rot="10800000" flipH="1">
            <a:off x="662549" y="4041930"/>
            <a:ext cx="762001" cy="759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76" y="0"/>
                </a:moveTo>
                <a:cubicBezTo>
                  <a:pt x="5683" y="0"/>
                  <a:pt x="4522" y="3"/>
                  <a:pt x="3296" y="377"/>
                </a:cubicBezTo>
                <a:cubicBezTo>
                  <a:pt x="1946" y="850"/>
                  <a:pt x="882" y="1874"/>
                  <a:pt x="391" y="3174"/>
                </a:cubicBezTo>
                <a:cubicBezTo>
                  <a:pt x="0" y="4362"/>
                  <a:pt x="0" y="5478"/>
                  <a:pt x="0" y="7681"/>
                </a:cubicBezTo>
                <a:lnTo>
                  <a:pt x="0" y="21600"/>
                </a:lnTo>
                <a:lnTo>
                  <a:pt x="2457" y="21600"/>
                </a:lnTo>
                <a:lnTo>
                  <a:pt x="2457" y="7292"/>
                </a:lnTo>
                <a:cubicBezTo>
                  <a:pt x="2457" y="5895"/>
                  <a:pt x="2455" y="5184"/>
                  <a:pt x="2703" y="4431"/>
                </a:cubicBezTo>
                <a:cubicBezTo>
                  <a:pt x="3014" y="3606"/>
                  <a:pt x="3688" y="2958"/>
                  <a:pt x="4544" y="2658"/>
                </a:cubicBezTo>
                <a:cubicBezTo>
                  <a:pt x="5322" y="2420"/>
                  <a:pt x="6060" y="2421"/>
                  <a:pt x="7515" y="2421"/>
                </a:cubicBezTo>
                <a:lnTo>
                  <a:pt x="7537" y="2421"/>
                </a:lnTo>
                <a:lnTo>
                  <a:pt x="21600" y="2421"/>
                </a:lnTo>
                <a:lnTo>
                  <a:pt x="21600" y="0"/>
                </a:lnTo>
                <a:lnTo>
                  <a:pt x="8012" y="0"/>
                </a:lnTo>
                <a:lnTo>
                  <a:pt x="7976" y="0"/>
                </a:lnTo>
                <a:close/>
              </a:path>
            </a:pathLst>
          </a:custGeom>
          <a:solidFill>
            <a:srgbClr val="F5863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4" name="Rounded Rectangle"/>
          <p:cNvSpPr/>
          <p:nvPr/>
        </p:nvSpPr>
        <p:spPr>
          <a:xfrm>
            <a:off x="2816711" y="2565380"/>
            <a:ext cx="1978243" cy="1978243"/>
          </a:xfrm>
          <a:prstGeom prst="roundRect">
            <a:avLst>
              <a:gd name="adj" fmla="val 2926"/>
            </a:avLst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5" name="Lorem ipsum dolor sit amet, consectetur adipiscing elit,"/>
          <p:cNvSpPr txBox="1"/>
          <p:nvPr/>
        </p:nvSpPr>
        <p:spPr>
          <a:xfrm>
            <a:off x="3482335" y="4664850"/>
            <a:ext cx="130218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75"/>
              <a:t>Lorem ipsum dolor sit amet, consectetur adipiscing elit,</a:t>
            </a:r>
          </a:p>
        </p:txBody>
      </p:sp>
      <p:sp>
        <p:nvSpPr>
          <p:cNvPr id="16" name="Line"/>
          <p:cNvSpPr/>
          <p:nvPr/>
        </p:nvSpPr>
        <p:spPr>
          <a:xfrm>
            <a:off x="6807932" y="2123767"/>
            <a:ext cx="4083845" cy="1"/>
          </a:xfrm>
          <a:prstGeom prst="line">
            <a:avLst/>
          </a:prstGeom>
          <a:ln w="63500">
            <a:solidFill>
              <a:srgbClr val="F58634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CC36CC-C2FF-4332-83CD-95072AA05D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25" y="2123767"/>
            <a:ext cx="4901218" cy="229797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56C0D8-CE28-4482-A332-20C3E4ED451A}"/>
              </a:ext>
            </a:extLst>
          </p:cNvPr>
          <p:cNvSpPr txBox="1"/>
          <p:nvPr/>
        </p:nvSpPr>
        <p:spPr>
          <a:xfrm>
            <a:off x="839824" y="883198"/>
            <a:ext cx="4577344" cy="4247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u="sng" dirty="0" err="1" smtClean="0">
                <a:solidFill>
                  <a:srgbClr val="0000FF"/>
                </a:solidFill>
                <a:latin typeface="Signika Negative" panose="02010003020600000004" pitchFamily="2" charset="0"/>
              </a:rPr>
              <a:t>Công</a:t>
            </a:r>
            <a:r>
              <a:rPr lang="en-US" sz="2400" b="1" u="sng" dirty="0" smtClean="0">
                <a:solidFill>
                  <a:srgbClr val="0000FF"/>
                </a:solidFill>
                <a:latin typeface="Signika Negative" panose="02010003020600000004" pitchFamily="2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Signika Negative" panose="02010003020600000004" pitchFamily="2" charset="0"/>
              </a:rPr>
              <a:t>nghệ</a:t>
            </a:r>
            <a:r>
              <a:rPr lang="en-US" sz="2400" b="1" u="sng" dirty="0">
                <a:solidFill>
                  <a:srgbClr val="0000FF"/>
                </a:solidFill>
                <a:latin typeface="Signika Negative" panose="02010003020600000004" pitchFamily="2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Signika Negative" panose="02010003020600000004" pitchFamily="2" charset="0"/>
              </a:rPr>
              <a:t>thi</a:t>
            </a:r>
            <a:r>
              <a:rPr lang="en-US" sz="2400" b="1" u="sng" dirty="0">
                <a:solidFill>
                  <a:srgbClr val="0000FF"/>
                </a:solidFill>
                <a:latin typeface="Signika Negative" panose="02010003020600000004" pitchFamily="2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Signika Negative" panose="02010003020600000004" pitchFamily="2" charset="0"/>
              </a:rPr>
              <a:t>công</a:t>
            </a:r>
            <a:endParaRPr lang="en-US" sz="2400" b="1" u="sng" dirty="0">
              <a:solidFill>
                <a:srgbClr val="0000FF"/>
              </a:solidFill>
              <a:latin typeface="Signika Negative" panose="0201000302060000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0AEBF8-A6B5-4B16-98E4-78826B3508A5}"/>
              </a:ext>
            </a:extLst>
          </p:cNvPr>
          <p:cNvSpPr txBox="1"/>
          <p:nvPr/>
        </p:nvSpPr>
        <p:spPr>
          <a:xfrm>
            <a:off x="6398095" y="2287582"/>
            <a:ext cx="5037692" cy="38574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Trong phương pháp này, một khoang hình trụ được hình thành dưới lòng đất xuống độ sâu mong muốn bằng cách phun nước hoặc dầu.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Đặc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điểm chính là vật liệu trong đầu dò hoặc vỏ được xả ra ngoài theo dòng chất lỏng và được thay thế bằng vật liệu dạng hạt. Đường kính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cọc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đá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dăm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thông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thường từ 0,8m đến 1m.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8C42E9-B79F-4704-A3A9-C5B787F50A94}"/>
              </a:ext>
            </a:extLst>
          </p:cNvPr>
          <p:cNvSpPr txBox="1"/>
          <p:nvPr/>
        </p:nvSpPr>
        <p:spPr>
          <a:xfrm>
            <a:off x="6850471" y="1497110"/>
            <a:ext cx="4446419" cy="52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725"/>
              </a:lnSpc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PHƯƠNG PHÁP KHOAN SÂU </a:t>
            </a:r>
          </a:p>
          <a:p>
            <a:pPr algn="just">
              <a:lnSpc>
                <a:spcPts val="1725"/>
              </a:lnSpc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(VIBRO-REPLACEMENT)</a:t>
            </a:r>
          </a:p>
        </p:txBody>
      </p:sp>
    </p:spTree>
    <p:extLst>
      <p:ext uri="{BB962C8B-B14F-4D97-AF65-F5344CB8AC3E}">
        <p14:creationId xmlns:p14="http://schemas.microsoft.com/office/powerpoint/2010/main" val="164071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152" y="414781"/>
            <a:ext cx="9271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QUAN PHƯƠNG PHÁP GIA CỐ NỀN ĐẤT YẾU BẰNG TRỤ ĐÁ DĂM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E8D10779-E437-4175-BC8D-A747483E90ED}"/>
              </a:ext>
            </a:extLst>
          </p:cNvPr>
          <p:cNvSpPr/>
          <p:nvPr/>
        </p:nvSpPr>
        <p:spPr>
          <a:xfrm>
            <a:off x="975622" y="2042087"/>
            <a:ext cx="4092452" cy="4187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16" y="0"/>
                </a:moveTo>
                <a:cubicBezTo>
                  <a:pt x="1721" y="0"/>
                  <a:pt x="1370" y="1"/>
                  <a:pt x="998" y="116"/>
                </a:cubicBezTo>
                <a:cubicBezTo>
                  <a:pt x="590" y="261"/>
                  <a:pt x="267" y="576"/>
                  <a:pt x="119" y="976"/>
                </a:cubicBezTo>
                <a:cubicBezTo>
                  <a:pt x="0" y="1341"/>
                  <a:pt x="0" y="1684"/>
                  <a:pt x="0" y="2361"/>
                </a:cubicBezTo>
                <a:lnTo>
                  <a:pt x="0" y="19228"/>
                </a:lnTo>
                <a:cubicBezTo>
                  <a:pt x="0" y="19916"/>
                  <a:pt x="0" y="20259"/>
                  <a:pt x="119" y="20624"/>
                </a:cubicBezTo>
                <a:cubicBezTo>
                  <a:pt x="267" y="21024"/>
                  <a:pt x="590" y="21339"/>
                  <a:pt x="998" y="21484"/>
                </a:cubicBezTo>
                <a:cubicBezTo>
                  <a:pt x="1372" y="21600"/>
                  <a:pt x="1723" y="21600"/>
                  <a:pt x="2416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2427" y="0"/>
                </a:lnTo>
                <a:lnTo>
                  <a:pt x="2416" y="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12700">
            <a:miter lim="400000"/>
          </a:ln>
          <a:effectLst/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8FFF2319-D635-40FF-880F-8AD99A1F3EED}"/>
              </a:ext>
            </a:extLst>
          </p:cNvPr>
          <p:cNvSpPr/>
          <p:nvPr/>
        </p:nvSpPr>
        <p:spPr>
          <a:xfrm>
            <a:off x="6267909" y="1002175"/>
            <a:ext cx="4572000" cy="514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000"/>
                </a:lnTo>
                <a:lnTo>
                  <a:pt x="17186" y="2000"/>
                </a:lnTo>
                <a:cubicBezTo>
                  <a:pt x="17806" y="2000"/>
                  <a:pt x="18121" y="2000"/>
                  <a:pt x="18456" y="2094"/>
                </a:cubicBezTo>
                <a:cubicBezTo>
                  <a:pt x="18822" y="2213"/>
                  <a:pt x="19111" y="2469"/>
                  <a:pt x="19244" y="2795"/>
                </a:cubicBezTo>
                <a:cubicBezTo>
                  <a:pt x="19350" y="3092"/>
                  <a:pt x="19350" y="3372"/>
                  <a:pt x="19350" y="3932"/>
                </a:cubicBezTo>
                <a:lnTo>
                  <a:pt x="19350" y="17676"/>
                </a:lnTo>
                <a:cubicBezTo>
                  <a:pt x="19350" y="18228"/>
                  <a:pt x="19350" y="18508"/>
                  <a:pt x="19244" y="18805"/>
                </a:cubicBezTo>
                <a:cubicBezTo>
                  <a:pt x="19111" y="19131"/>
                  <a:pt x="18822" y="19387"/>
                  <a:pt x="18456" y="19506"/>
                </a:cubicBezTo>
                <a:cubicBezTo>
                  <a:pt x="18121" y="19600"/>
                  <a:pt x="17806" y="19600"/>
                  <a:pt x="17176" y="19600"/>
                </a:cubicBezTo>
                <a:lnTo>
                  <a:pt x="0" y="196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61A9F655-9C67-4EA2-95B8-C678B918A7B4}"/>
              </a:ext>
            </a:extLst>
          </p:cNvPr>
          <p:cNvSpPr/>
          <p:nvPr/>
        </p:nvSpPr>
        <p:spPr>
          <a:xfrm rot="10800000">
            <a:off x="532435" y="1564150"/>
            <a:ext cx="4572000" cy="4665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000"/>
                </a:lnTo>
                <a:lnTo>
                  <a:pt x="17186" y="2000"/>
                </a:lnTo>
                <a:cubicBezTo>
                  <a:pt x="17806" y="2000"/>
                  <a:pt x="18121" y="2000"/>
                  <a:pt x="18456" y="2094"/>
                </a:cubicBezTo>
                <a:cubicBezTo>
                  <a:pt x="18822" y="2213"/>
                  <a:pt x="19111" y="2469"/>
                  <a:pt x="19244" y="2795"/>
                </a:cubicBezTo>
                <a:cubicBezTo>
                  <a:pt x="19350" y="3092"/>
                  <a:pt x="19350" y="3372"/>
                  <a:pt x="19350" y="3932"/>
                </a:cubicBezTo>
                <a:lnTo>
                  <a:pt x="19350" y="17676"/>
                </a:lnTo>
                <a:cubicBezTo>
                  <a:pt x="19350" y="18228"/>
                  <a:pt x="19350" y="18508"/>
                  <a:pt x="19244" y="18805"/>
                </a:cubicBezTo>
                <a:cubicBezTo>
                  <a:pt x="19111" y="19131"/>
                  <a:pt x="18822" y="19387"/>
                  <a:pt x="18456" y="19506"/>
                </a:cubicBezTo>
                <a:cubicBezTo>
                  <a:pt x="18121" y="19600"/>
                  <a:pt x="17806" y="19600"/>
                  <a:pt x="17176" y="19600"/>
                </a:cubicBezTo>
                <a:lnTo>
                  <a:pt x="0" y="196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8634"/>
          </a:solidFill>
          <a:ln w="12700">
            <a:solidFill>
              <a:srgbClr val="F5863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4" name="Line"/>
          <p:cNvSpPr/>
          <p:nvPr/>
        </p:nvSpPr>
        <p:spPr>
          <a:xfrm>
            <a:off x="514849" y="2893264"/>
            <a:ext cx="4589586" cy="28348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oval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5" name="Shape"/>
          <p:cNvSpPr/>
          <p:nvPr/>
        </p:nvSpPr>
        <p:spPr>
          <a:xfrm flipH="1">
            <a:off x="9294204" y="2331288"/>
            <a:ext cx="762001" cy="759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76" y="0"/>
                </a:moveTo>
                <a:cubicBezTo>
                  <a:pt x="5683" y="0"/>
                  <a:pt x="4522" y="3"/>
                  <a:pt x="3296" y="377"/>
                </a:cubicBezTo>
                <a:cubicBezTo>
                  <a:pt x="1946" y="850"/>
                  <a:pt x="882" y="1874"/>
                  <a:pt x="391" y="3174"/>
                </a:cubicBezTo>
                <a:cubicBezTo>
                  <a:pt x="0" y="4362"/>
                  <a:pt x="0" y="5478"/>
                  <a:pt x="0" y="7681"/>
                </a:cubicBezTo>
                <a:lnTo>
                  <a:pt x="0" y="21600"/>
                </a:lnTo>
                <a:lnTo>
                  <a:pt x="2457" y="21600"/>
                </a:lnTo>
                <a:lnTo>
                  <a:pt x="2457" y="7292"/>
                </a:lnTo>
                <a:cubicBezTo>
                  <a:pt x="2457" y="5895"/>
                  <a:pt x="2455" y="5184"/>
                  <a:pt x="2703" y="4431"/>
                </a:cubicBezTo>
                <a:cubicBezTo>
                  <a:pt x="3014" y="3606"/>
                  <a:pt x="3688" y="2958"/>
                  <a:pt x="4544" y="2658"/>
                </a:cubicBezTo>
                <a:cubicBezTo>
                  <a:pt x="5322" y="2420"/>
                  <a:pt x="6060" y="2421"/>
                  <a:pt x="7515" y="2421"/>
                </a:cubicBezTo>
                <a:lnTo>
                  <a:pt x="7537" y="2421"/>
                </a:lnTo>
                <a:lnTo>
                  <a:pt x="21600" y="2421"/>
                </a:lnTo>
                <a:lnTo>
                  <a:pt x="21600" y="0"/>
                </a:lnTo>
                <a:lnTo>
                  <a:pt x="8012" y="0"/>
                </a:lnTo>
                <a:lnTo>
                  <a:pt x="7976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" name="Shape"/>
          <p:cNvSpPr/>
          <p:nvPr/>
        </p:nvSpPr>
        <p:spPr>
          <a:xfrm rot="10800000" flipH="1">
            <a:off x="6833566" y="4056941"/>
            <a:ext cx="762001" cy="759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76" y="0"/>
                </a:moveTo>
                <a:cubicBezTo>
                  <a:pt x="5683" y="0"/>
                  <a:pt x="4522" y="3"/>
                  <a:pt x="3296" y="377"/>
                </a:cubicBezTo>
                <a:cubicBezTo>
                  <a:pt x="1946" y="850"/>
                  <a:pt x="882" y="1874"/>
                  <a:pt x="391" y="3174"/>
                </a:cubicBezTo>
                <a:cubicBezTo>
                  <a:pt x="0" y="4362"/>
                  <a:pt x="0" y="5478"/>
                  <a:pt x="0" y="7681"/>
                </a:cubicBezTo>
                <a:lnTo>
                  <a:pt x="0" y="21600"/>
                </a:lnTo>
                <a:lnTo>
                  <a:pt x="2457" y="21600"/>
                </a:lnTo>
                <a:lnTo>
                  <a:pt x="2457" y="7292"/>
                </a:lnTo>
                <a:cubicBezTo>
                  <a:pt x="2457" y="5895"/>
                  <a:pt x="2455" y="5184"/>
                  <a:pt x="2703" y="4431"/>
                </a:cubicBezTo>
                <a:cubicBezTo>
                  <a:pt x="3014" y="3606"/>
                  <a:pt x="3688" y="2958"/>
                  <a:pt x="4544" y="2658"/>
                </a:cubicBezTo>
                <a:cubicBezTo>
                  <a:pt x="5322" y="2420"/>
                  <a:pt x="6060" y="2421"/>
                  <a:pt x="7515" y="2421"/>
                </a:cubicBezTo>
                <a:lnTo>
                  <a:pt x="7537" y="2421"/>
                </a:lnTo>
                <a:lnTo>
                  <a:pt x="21600" y="2421"/>
                </a:lnTo>
                <a:lnTo>
                  <a:pt x="21600" y="0"/>
                </a:lnTo>
                <a:lnTo>
                  <a:pt x="8012" y="0"/>
                </a:lnTo>
                <a:lnTo>
                  <a:pt x="7976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9F90DB7-3904-4E4D-972C-AFAB2917506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10800000" flipV="1">
            <a:off x="6371601" y="2331288"/>
            <a:ext cx="4925833" cy="3220862"/>
          </a:xfrm>
          <a:prstGeom prst="rect">
            <a:avLst/>
          </a:prstGeom>
        </p:spPr>
      </p:pic>
      <p:sp>
        <p:nvSpPr>
          <p:cNvPr id="28" name="extra large…">
            <a:extLst>
              <a:ext uri="{FF2B5EF4-FFF2-40B4-BE49-F238E27FC236}">
                <a16:creationId xmlns:a16="http://schemas.microsoft.com/office/drawing/2014/main" id="{A55AE098-FB6A-4078-ADAF-52162C60235B}"/>
              </a:ext>
            </a:extLst>
          </p:cNvPr>
          <p:cNvSpPr txBox="1"/>
          <p:nvPr/>
        </p:nvSpPr>
        <p:spPr>
          <a:xfrm>
            <a:off x="1237761" y="2151197"/>
            <a:ext cx="4643914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algn="l">
              <a:lnSpc>
                <a:spcPct val="100000"/>
              </a:lnSpc>
              <a:defRPr sz="4000" cap="all" spc="0">
                <a:latin typeface="+mn-lt"/>
                <a:ea typeface="+mn-ea"/>
                <a:cs typeface="+mn-cs"/>
                <a:sym typeface="Montserrat ExtraBold"/>
              </a:defRPr>
            </a:pPr>
            <a:r>
              <a:rPr lang="vi-VN" sz="2000" b="1" dirty="0"/>
              <a:t>Phương pháp đầm rung sâu (Vibro-displacement)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DDC534-CFE3-43CA-B6EC-16E59C845476}"/>
              </a:ext>
            </a:extLst>
          </p:cNvPr>
          <p:cNvSpPr txBox="1"/>
          <p:nvPr/>
        </p:nvSpPr>
        <p:spPr>
          <a:xfrm>
            <a:off x="1115675" y="3460447"/>
            <a:ext cx="4092452" cy="22082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725"/>
              </a:lnSpc>
            </a:pPr>
            <a:r>
              <a:rPr lang="vi-VN" sz="2000" dirty="0"/>
              <a:t>Trong phương pháp đầm rung sâu, sử dụng áp lực khí nén tạo ra lực rung của cần khoan, giúp cho</a:t>
            </a:r>
            <a:r>
              <a:rPr lang="en-US" sz="2000" dirty="0"/>
              <a:t> </a:t>
            </a:r>
            <a:r>
              <a:rPr lang="vi-VN" sz="2000" dirty="0"/>
              <a:t>mũi khoan</a:t>
            </a:r>
            <a:r>
              <a:rPr lang="en-US" sz="2000" dirty="0"/>
              <a:t> </a:t>
            </a:r>
            <a:r>
              <a:rPr lang="vi-VN" sz="2000" dirty="0"/>
              <a:t>khoan sâu vào lòng đất. </a:t>
            </a:r>
            <a:endParaRPr lang="en-US" sz="2000" dirty="0" smtClean="0"/>
          </a:p>
          <a:p>
            <a:pPr algn="just">
              <a:lnSpc>
                <a:spcPts val="1725"/>
              </a:lnSpc>
              <a:spcBef>
                <a:spcPts val="1200"/>
              </a:spcBef>
            </a:pPr>
            <a:r>
              <a:rPr lang="vi-VN" sz="2000" dirty="0" smtClean="0"/>
              <a:t>Theo </a:t>
            </a:r>
            <a:r>
              <a:rPr lang="vi-VN" sz="2000" dirty="0"/>
              <a:t>phương pháp này thì đất trong phạm vi </a:t>
            </a:r>
            <a:r>
              <a:rPr lang="en-US" sz="2000" dirty="0" err="1" smtClean="0"/>
              <a:t>cọc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 </a:t>
            </a:r>
            <a:r>
              <a:rPr lang="en-US" sz="2000" dirty="0" err="1" smtClean="0"/>
              <a:t>dăm</a:t>
            </a:r>
            <a:r>
              <a:rPr lang="en-US" sz="2000" dirty="0" smtClean="0"/>
              <a:t> </a:t>
            </a:r>
            <a:r>
              <a:rPr lang="vi-VN" sz="2000" dirty="0" smtClean="0"/>
              <a:t>không </a:t>
            </a:r>
            <a:r>
              <a:rPr lang="vi-VN" sz="2000" dirty="0"/>
              <a:t>được lấy ra mà bị ép sang bên của thành ống khoan. 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56C0D8-CE28-4482-A332-20C3E4ED451A}"/>
              </a:ext>
            </a:extLst>
          </p:cNvPr>
          <p:cNvSpPr txBox="1"/>
          <p:nvPr/>
        </p:nvSpPr>
        <p:spPr>
          <a:xfrm>
            <a:off x="226366" y="1023028"/>
            <a:ext cx="4577344" cy="4247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u="sng" dirty="0" err="1" smtClean="0">
                <a:solidFill>
                  <a:srgbClr val="0000FF"/>
                </a:solidFill>
                <a:latin typeface="Signika Negative" panose="02010003020600000004" pitchFamily="2" charset="0"/>
              </a:rPr>
              <a:t>Công</a:t>
            </a:r>
            <a:r>
              <a:rPr lang="en-US" sz="2400" b="1" u="sng" dirty="0" smtClean="0">
                <a:solidFill>
                  <a:srgbClr val="0000FF"/>
                </a:solidFill>
                <a:latin typeface="Signika Negative" panose="02010003020600000004" pitchFamily="2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Signika Negative" panose="02010003020600000004" pitchFamily="2" charset="0"/>
              </a:rPr>
              <a:t>nghệ</a:t>
            </a:r>
            <a:r>
              <a:rPr lang="en-US" sz="2400" b="1" u="sng" dirty="0">
                <a:solidFill>
                  <a:srgbClr val="0000FF"/>
                </a:solidFill>
                <a:latin typeface="Signika Negative" panose="02010003020600000004" pitchFamily="2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Signika Negative" panose="02010003020600000004" pitchFamily="2" charset="0"/>
              </a:rPr>
              <a:t>thi</a:t>
            </a:r>
            <a:r>
              <a:rPr lang="en-US" sz="2400" b="1" u="sng" dirty="0">
                <a:solidFill>
                  <a:srgbClr val="0000FF"/>
                </a:solidFill>
                <a:latin typeface="Signika Negative" panose="02010003020600000004" pitchFamily="2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Signika Negative" panose="02010003020600000004" pitchFamily="2" charset="0"/>
              </a:rPr>
              <a:t>công</a:t>
            </a:r>
            <a:endParaRPr lang="en-US" sz="2400" b="1" u="sng" dirty="0">
              <a:solidFill>
                <a:srgbClr val="0000FF"/>
              </a:solidFill>
              <a:latin typeface="Signika Negative" panose="0201000302060000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3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152" y="414781"/>
            <a:ext cx="9271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QUAN PHƯƠNG PHÁP GIA CỐ NỀN ĐẤT YẾU BẰNG TRỤ ĐÁ DĂM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"/>
          <p:cNvSpPr/>
          <p:nvPr/>
        </p:nvSpPr>
        <p:spPr>
          <a:xfrm>
            <a:off x="363774" y="1547533"/>
            <a:ext cx="4034605" cy="4590799"/>
          </a:xfrm>
          <a:prstGeom prst="roundRect">
            <a:avLst>
              <a:gd name="adj" fmla="val 11652"/>
            </a:avLst>
          </a:prstGeom>
          <a:solidFill>
            <a:schemeClr val="accent2">
              <a:lumMod val="40000"/>
              <a:lumOff val="60000"/>
              <a:alpha val="90000"/>
            </a:schemeClr>
          </a:solidFill>
          <a:ln w="12700">
            <a:miter lim="400000"/>
          </a:ln>
          <a:effectLst>
            <a:outerShdw blurRad="1270000" dist="635000" dir="5400000" rotWithShape="0">
              <a:srgbClr val="000000">
                <a:alpha val="25000"/>
              </a:srgbClr>
            </a:outerShdw>
          </a:effectLst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AE4258-F768-4B11-912D-03DCC572F9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79" y="1547533"/>
            <a:ext cx="7442521" cy="35412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Line">
            <a:extLst>
              <a:ext uri="{FF2B5EF4-FFF2-40B4-BE49-F238E27FC236}">
                <a16:creationId xmlns:a16="http://schemas.microsoft.com/office/drawing/2014/main" id="{0BEF47D6-7327-41F2-9614-57C452885238}"/>
              </a:ext>
            </a:extLst>
          </p:cNvPr>
          <p:cNvSpPr/>
          <p:nvPr/>
        </p:nvSpPr>
        <p:spPr>
          <a:xfrm>
            <a:off x="671331" y="2689701"/>
            <a:ext cx="3291139" cy="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oval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2DEEF5-87C6-48F7-9263-39960F2667F0}"/>
              </a:ext>
            </a:extLst>
          </p:cNvPr>
          <p:cNvSpPr txBox="1"/>
          <p:nvPr/>
        </p:nvSpPr>
        <p:spPr>
          <a:xfrm>
            <a:off x="525872" y="2814345"/>
            <a:ext cx="3664163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Cọc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đá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dăm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được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thi công do ống casing được đóng xuống, lấy đất ra, sau đó nhồi đá từ phía trên. Đây là một phương pháp cổ điển mà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cọc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đá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dăm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được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lắp đặt theo nhiều giai đoạn.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hi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phí thấp do yêu cầu thiết bị hiện đại, nhưng thi công tương đối chậm và không kinh tế khi độ sâu gia cố vượt quá 15m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15267-ED99-4818-B341-8973F160311E}"/>
              </a:ext>
            </a:extLst>
          </p:cNvPr>
          <p:cNvSpPr txBox="1"/>
          <p:nvPr/>
        </p:nvSpPr>
        <p:spPr>
          <a:xfrm>
            <a:off x="525872" y="1815414"/>
            <a:ext cx="2971497" cy="7595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725"/>
              </a:lnSpc>
            </a:pPr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PHƯƠNG PHÁP KHOAN TẠO LỖ TRƯỚC (RAMMED STONE COLUMN)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56C0D8-CE28-4482-A332-20C3E4ED451A}"/>
              </a:ext>
            </a:extLst>
          </p:cNvPr>
          <p:cNvSpPr txBox="1"/>
          <p:nvPr/>
        </p:nvSpPr>
        <p:spPr>
          <a:xfrm>
            <a:off x="226366" y="999881"/>
            <a:ext cx="4577344" cy="4247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u="sng" dirty="0" err="1" smtClean="0">
                <a:solidFill>
                  <a:srgbClr val="0000FF"/>
                </a:solidFill>
                <a:latin typeface="Signika Negative" panose="02010003020600000004" pitchFamily="2" charset="0"/>
              </a:rPr>
              <a:t>Công</a:t>
            </a:r>
            <a:r>
              <a:rPr lang="en-US" sz="2400" b="1" u="sng" dirty="0" smtClean="0">
                <a:solidFill>
                  <a:srgbClr val="0000FF"/>
                </a:solidFill>
                <a:latin typeface="Signika Negative" panose="02010003020600000004" pitchFamily="2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Signika Negative" panose="02010003020600000004" pitchFamily="2" charset="0"/>
              </a:rPr>
              <a:t>nghệ</a:t>
            </a:r>
            <a:r>
              <a:rPr lang="en-US" sz="2400" b="1" u="sng" dirty="0">
                <a:solidFill>
                  <a:srgbClr val="0000FF"/>
                </a:solidFill>
                <a:latin typeface="Signika Negative" panose="02010003020600000004" pitchFamily="2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Signika Negative" panose="02010003020600000004" pitchFamily="2" charset="0"/>
              </a:rPr>
              <a:t>thi</a:t>
            </a:r>
            <a:r>
              <a:rPr lang="en-US" sz="2400" b="1" u="sng" dirty="0">
                <a:solidFill>
                  <a:srgbClr val="0000FF"/>
                </a:solidFill>
                <a:latin typeface="Signika Negative" panose="02010003020600000004" pitchFamily="2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Signika Negative" panose="02010003020600000004" pitchFamily="2" charset="0"/>
              </a:rPr>
              <a:t>công</a:t>
            </a:r>
            <a:endParaRPr lang="en-US" sz="2400" b="1" u="sng" dirty="0">
              <a:solidFill>
                <a:srgbClr val="0000FF"/>
              </a:solidFill>
              <a:latin typeface="Signika Negative" panose="0201000302060000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6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152" y="414781"/>
            <a:ext cx="9271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QUAN PHƯƠNG PHÁP GIA CỐ NỀN ĐẤT YẾU BẰNG TRỤ ĐÁ DĂM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07" y="2025452"/>
            <a:ext cx="8951488" cy="40037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7968" y="1148114"/>
            <a:ext cx="8811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8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152" y="414781"/>
            <a:ext cx="9271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QUAN PHƯƠNG PHÁP GIA CỐ NỀN ĐẤT YẾU BẰNG TRỤ ĐÁ DĂM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04" y="1657865"/>
            <a:ext cx="2126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Dự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án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tàu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điện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Gemas-Johor </a:t>
            </a:r>
            <a:r>
              <a:rPr lang="en-US" dirty="0" err="1" smtClean="0">
                <a:solidFill>
                  <a:srgbClr val="0000FF"/>
                </a:solidFill>
              </a:rPr>
              <a:t>Bahru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070" y="3659391"/>
            <a:ext cx="1892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Dự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án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đường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Fonyed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Highway, </a:t>
            </a:r>
            <a:r>
              <a:rPr lang="en-US" dirty="0" smtClean="0">
                <a:solidFill>
                  <a:srgbClr val="0000FF"/>
                </a:solidFill>
              </a:rPr>
              <a:t>Hungary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683" y="1518745"/>
            <a:ext cx="3430533" cy="1929675"/>
          </a:xfrm>
          <a:prstGeom prst="rect">
            <a:avLst/>
          </a:prstGeom>
        </p:spPr>
      </p:pic>
      <p:pic>
        <p:nvPicPr>
          <p:cNvPr id="11" name="Picture 2" descr="Fonyed Highway, Hungary_Men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38" y="3824108"/>
            <a:ext cx="3352393" cy="251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1992" y="905428"/>
            <a:ext cx="684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/>
              <a:t>Ứng</a:t>
            </a:r>
            <a:r>
              <a:rPr lang="en-US" b="1" i="1" dirty="0" smtClean="0"/>
              <a:t> </a:t>
            </a:r>
            <a:r>
              <a:rPr lang="en-US" b="1" i="1" dirty="0" err="1" smtClean="0"/>
              <a:t>dụng</a:t>
            </a:r>
            <a:r>
              <a:rPr lang="en-US" b="1" i="1" dirty="0" smtClean="0"/>
              <a:t> </a:t>
            </a:r>
            <a:r>
              <a:rPr lang="en-US" b="1" i="1" dirty="0" err="1" smtClean="0"/>
              <a:t>trong</a:t>
            </a:r>
            <a:r>
              <a:rPr lang="en-US" b="1" i="1" dirty="0" smtClean="0"/>
              <a:t> </a:t>
            </a:r>
            <a:r>
              <a:rPr lang="en-US" b="1" i="1" dirty="0" err="1" smtClean="0"/>
              <a:t>các</a:t>
            </a:r>
            <a:r>
              <a:rPr lang="en-US" b="1" i="1" dirty="0" smtClean="0"/>
              <a:t> </a:t>
            </a:r>
            <a:r>
              <a:rPr lang="en-US" b="1" i="1" dirty="0" err="1" smtClean="0"/>
              <a:t>dự</a:t>
            </a:r>
            <a:r>
              <a:rPr lang="en-US" b="1" i="1" dirty="0" smtClean="0"/>
              <a:t> </a:t>
            </a:r>
            <a:r>
              <a:rPr lang="en-US" b="1" i="1" dirty="0" err="1" smtClean="0"/>
              <a:t>án</a:t>
            </a:r>
            <a:r>
              <a:rPr lang="en-US" b="1" i="1" dirty="0" smtClean="0"/>
              <a:t> </a:t>
            </a:r>
            <a:r>
              <a:rPr lang="en-US" b="1" i="1" dirty="0" err="1" smtClean="0"/>
              <a:t>dân</a:t>
            </a:r>
            <a:r>
              <a:rPr lang="en-US" b="1" i="1" dirty="0" smtClean="0"/>
              <a:t> </a:t>
            </a:r>
            <a:r>
              <a:rPr lang="en-US" b="1" i="1" dirty="0" err="1" smtClean="0"/>
              <a:t>dụng</a:t>
            </a:r>
            <a:r>
              <a:rPr lang="en-US" b="1" i="1" dirty="0" smtClean="0"/>
              <a:t>, </a:t>
            </a:r>
            <a:r>
              <a:rPr lang="en-US" b="1" i="1" dirty="0" err="1" smtClean="0"/>
              <a:t>đường</a:t>
            </a:r>
            <a:r>
              <a:rPr lang="en-US" b="1" i="1" dirty="0" smtClean="0"/>
              <a:t> ô </a:t>
            </a:r>
            <a:r>
              <a:rPr lang="en-US" b="1" i="1" dirty="0" err="1" smtClean="0"/>
              <a:t>tô</a:t>
            </a:r>
            <a:r>
              <a:rPr lang="en-US" b="1" i="1" dirty="0" smtClean="0"/>
              <a:t>, </a:t>
            </a:r>
            <a:r>
              <a:rPr lang="en-US" b="1" i="1" dirty="0" err="1" smtClean="0"/>
              <a:t>hạ</a:t>
            </a:r>
            <a:r>
              <a:rPr lang="en-US" b="1" i="1" dirty="0" smtClean="0"/>
              <a:t> </a:t>
            </a:r>
            <a:r>
              <a:rPr lang="en-US" b="1" i="1" dirty="0" err="1" smtClean="0"/>
              <a:t>tầng</a:t>
            </a:r>
            <a:r>
              <a:rPr lang="en-US" b="1" i="1" dirty="0" smtClean="0"/>
              <a:t> </a:t>
            </a:r>
            <a:r>
              <a:rPr lang="en-US" b="1" i="1" dirty="0" err="1" smtClean="0"/>
              <a:t>cơ</a:t>
            </a:r>
            <a:r>
              <a:rPr lang="en-US" b="1" i="1" dirty="0" smtClean="0"/>
              <a:t> </a:t>
            </a:r>
            <a:r>
              <a:rPr lang="en-US" b="1" i="1" dirty="0" err="1" smtClean="0"/>
              <a:t>sở</a:t>
            </a:r>
            <a:r>
              <a:rPr lang="en-US" b="1" i="1" dirty="0" smtClean="0"/>
              <a:t>…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r="52004" b="1635"/>
          <a:stretch/>
        </p:blipFill>
        <p:spPr>
          <a:xfrm>
            <a:off x="8399365" y="1182163"/>
            <a:ext cx="3348015" cy="2653519"/>
          </a:xfrm>
          <a:prstGeom prst="rect">
            <a:avLst/>
          </a:prstGeom>
        </p:spPr>
      </p:pic>
      <p:pic>
        <p:nvPicPr>
          <p:cNvPr id="14" name="Picture 2" descr="https://vssmge.org/wp-content/uploads/2016/12/10-1-300x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364" y="4039564"/>
            <a:ext cx="3348015" cy="223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033290" y="1931864"/>
            <a:ext cx="213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Bãi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đóng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dàn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khoan</a:t>
            </a:r>
            <a:r>
              <a:rPr lang="en-US" dirty="0">
                <a:solidFill>
                  <a:srgbClr val="0000FF"/>
                </a:solidFill>
              </a:rPr>
              <a:t> PTSC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45338" y="4492786"/>
            <a:ext cx="2653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T</a:t>
            </a:r>
            <a:r>
              <a:rPr lang="vi-VN" sz="1600" dirty="0">
                <a:solidFill>
                  <a:srgbClr val="0000FF"/>
                </a:solidFill>
              </a:rPr>
              <a:t>hi công cọc cho móng bồn dầu đường kính 90m tại nhà máy hóa lọc dầu Nghi Sơn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78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853" y="470322"/>
            <a:ext cx="7191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 LÝ LÀM VIỆC VÀ PHƯƠNG PHÁP TÍNH TOÁN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853" y="953326"/>
            <a:ext cx="4854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3" y="2245988"/>
            <a:ext cx="7283370" cy="36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50292" b="1920"/>
          <a:stretch/>
        </p:blipFill>
        <p:spPr>
          <a:xfrm>
            <a:off x="8416402" y="2637091"/>
            <a:ext cx="2550932" cy="19279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91736" y="1414991"/>
            <a:ext cx="50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Omine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nnk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(1998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3343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853" y="470322"/>
            <a:ext cx="7191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 LÝ LÀM VIỆC VÀ PHƯƠNG PHÁP TÍNH TOÁN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012" y="993378"/>
            <a:ext cx="77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endParaRPr lang="en-US" sz="2400" dirty="0"/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2" y="1393488"/>
            <a:ext cx="4031963" cy="480826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6047521" y="1305314"/>
            <a:ext cx="4826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nnk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(1979)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7623" y="2133320"/>
            <a:ext cx="2615743" cy="44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047521" y="2819217"/>
            <a:ext cx="3655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= A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/(A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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000" dirty="0"/>
          </a:p>
        </p:txBody>
      </p:sp>
      <p:pic>
        <p:nvPicPr>
          <p:cNvPr id="17" name="Picture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8390" y="3748245"/>
            <a:ext cx="2964977" cy="150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047520" y="3307454"/>
            <a:ext cx="4826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cọc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dăm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6047520" y="553325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0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20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2829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853" y="470322"/>
            <a:ext cx="7191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 LÝ LÀM VIỆC VÀ PHƯƠNG PHÁP TÍNH TOÁN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4050" y="1003149"/>
            <a:ext cx="10168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Priebe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(1995)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dăm</a:t>
            </a:r>
            <a:endParaRPr lang="en-US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306" y="1776243"/>
            <a:ext cx="8141051" cy="44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76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091" y="372605"/>
            <a:ext cx="11762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MÔ HÌNH SỐ PHÂN TÍCH HIỆU QUẢ CỦA PHƯƠNG PHÁP GIA CỐ NỀN ĐẤT YẾU BẰNG TRỤ ĐÁ DĂM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166" t="50919"/>
          <a:stretch/>
        </p:blipFill>
        <p:spPr>
          <a:xfrm>
            <a:off x="95091" y="1772491"/>
            <a:ext cx="7425217" cy="4184374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1504" y="1318350"/>
            <a:ext cx="4598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 err="1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altLang="en-US" sz="2000" dirty="0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altLang="en-US" sz="2000" dirty="0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743829" y="2356430"/>
            <a:ext cx="365966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000" b="0" i="0" u="none" strike="noStrike" cap="none" normalizeH="0" baseline="0" dirty="0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000" b="0" i="0" u="none" strike="noStrike" cap="none" normalizeH="0" baseline="0" dirty="0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0" i="0" u="none" strike="noStrike" cap="none" normalizeH="0" baseline="0" dirty="0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b="0" i="0" u="none" strike="noStrike" cap="none" normalizeH="0" dirty="0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000" b="0" i="0" u="none" strike="noStrike" cap="none" normalizeH="0" dirty="0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aseline="0" dirty="0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2000" dirty="0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 = 2m;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d = 0,8m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H = 4 m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B = 12m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Hđy</a:t>
            </a:r>
            <a:r>
              <a:rPr kumimoji="0" lang="en-US" altLang="en-US" sz="2000" b="0" i="0" u="none" strike="noStrike" cap="none" normalizeH="0" dirty="0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= 25m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8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A760B848-542F-45C9-A0A9-BC3C087C9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9EAD71C3-5359-84D2-4D30-0E8E8A8B6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06" y="200562"/>
            <a:ext cx="2166370" cy="9468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E2D3E3-F64B-1DE5-D3FC-08B107E1DE9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58" y="139602"/>
            <a:ext cx="1069437" cy="1069437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76516811"/>
              </p:ext>
            </p:extLst>
          </p:nvPr>
        </p:nvGraphicFramePr>
        <p:xfrm>
          <a:off x="774699" y="1157816"/>
          <a:ext cx="10969626" cy="537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00500" y="1390650"/>
            <a:ext cx="2969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NỘI DUNG TRÌNH BÀY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6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03538"/>
              </p:ext>
            </p:extLst>
          </p:nvPr>
        </p:nvGraphicFramePr>
        <p:xfrm>
          <a:off x="7307836" y="1586291"/>
          <a:ext cx="4389947" cy="2847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723">
                  <a:extLst>
                    <a:ext uri="{9D8B030D-6E8A-4147-A177-3AD203B41FA5}">
                      <a16:colId xmlns:a16="http://schemas.microsoft.com/office/drawing/2014/main" val="2475618939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764754276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552156227"/>
                    </a:ext>
                  </a:extLst>
                </a:gridCol>
              </a:tblGrid>
              <a:tr h="474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Vật liệu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Mô hình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Các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thông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số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của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mô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hình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8897975"/>
                  </a:ext>
                </a:extLst>
              </a:tr>
              <a:tr h="474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Lớp 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MC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E = 1,5 MPa, </a:t>
                      </a:r>
                      <a:r>
                        <a:rPr lang="en-GB" sz="1400" dirty="0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GB" sz="1400" dirty="0">
                          <a:effectLst/>
                        </a:rPr>
                        <a:t> = 0,3, </a:t>
                      </a:r>
                      <a:r>
                        <a:rPr lang="en-GB" sz="1400" dirty="0">
                          <a:effectLst/>
                          <a:sym typeface="Symbol" panose="05050102010706020507" pitchFamily="18" charset="2"/>
                        </a:rPr>
                        <a:t></a:t>
                      </a:r>
                      <a:r>
                        <a:rPr lang="en-GB" sz="1400" dirty="0">
                          <a:effectLst/>
                        </a:rPr>
                        <a:t> = 4</a:t>
                      </a:r>
                      <a:r>
                        <a:rPr lang="en-GB" sz="1400" baseline="30000" dirty="0">
                          <a:effectLst/>
                        </a:rPr>
                        <a:t>o</a:t>
                      </a:r>
                      <a:r>
                        <a:rPr lang="en-GB" sz="1400" dirty="0">
                          <a:effectLst/>
                        </a:rPr>
                        <a:t>36’, c = 5,9 </a:t>
                      </a:r>
                      <a:r>
                        <a:rPr lang="en-GB" sz="1400" dirty="0" err="1">
                          <a:effectLst/>
                        </a:rPr>
                        <a:t>kPa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sz="1400" dirty="0">
                          <a:effectLst/>
                        </a:rPr>
                        <a:t> = 16,1 </a:t>
                      </a:r>
                      <a:r>
                        <a:rPr lang="en-GB" sz="1400" dirty="0" err="1">
                          <a:effectLst/>
                        </a:rPr>
                        <a:t>kN</a:t>
                      </a:r>
                      <a:r>
                        <a:rPr lang="en-GB" sz="1400" dirty="0">
                          <a:effectLst/>
                        </a:rPr>
                        <a:t>/m</a:t>
                      </a:r>
                      <a:r>
                        <a:rPr lang="en-GB" sz="1400" baseline="300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9496374"/>
                  </a:ext>
                </a:extLst>
              </a:tr>
              <a:tr h="474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Lớp 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E = 2,5 MPa, </a:t>
                      </a:r>
                      <a:r>
                        <a:rPr lang="en-GB" sz="1400" dirty="0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GB" sz="1400" dirty="0">
                          <a:effectLst/>
                        </a:rPr>
                        <a:t> = 0,3, </a:t>
                      </a:r>
                      <a:r>
                        <a:rPr lang="en-GB" sz="1400" dirty="0">
                          <a:effectLst/>
                          <a:sym typeface="Symbol" panose="05050102010706020507" pitchFamily="18" charset="2"/>
                        </a:rPr>
                        <a:t></a:t>
                      </a:r>
                      <a:r>
                        <a:rPr lang="en-GB" sz="1400" dirty="0">
                          <a:effectLst/>
                        </a:rPr>
                        <a:t> = 4</a:t>
                      </a:r>
                      <a:r>
                        <a:rPr lang="en-GB" sz="1400" baseline="30000" dirty="0">
                          <a:effectLst/>
                        </a:rPr>
                        <a:t>o</a:t>
                      </a:r>
                      <a:r>
                        <a:rPr lang="en-GB" sz="1400" dirty="0">
                          <a:effectLst/>
                        </a:rPr>
                        <a:t>36’, c = 5,9 </a:t>
                      </a:r>
                      <a:r>
                        <a:rPr lang="en-GB" sz="1400" dirty="0" err="1">
                          <a:effectLst/>
                        </a:rPr>
                        <a:t>kPa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sz="1400" dirty="0">
                          <a:effectLst/>
                        </a:rPr>
                        <a:t> = 16,1 </a:t>
                      </a:r>
                      <a:r>
                        <a:rPr lang="en-GB" sz="1400" dirty="0" err="1">
                          <a:effectLst/>
                        </a:rPr>
                        <a:t>kN</a:t>
                      </a:r>
                      <a:r>
                        <a:rPr lang="en-GB" sz="1400" dirty="0">
                          <a:effectLst/>
                        </a:rPr>
                        <a:t>/m</a:t>
                      </a:r>
                      <a:r>
                        <a:rPr lang="en-GB" sz="1400" baseline="300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9485372"/>
                  </a:ext>
                </a:extLst>
              </a:tr>
              <a:tr h="474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Lớp 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E = 6,5 MPa, </a:t>
                      </a:r>
                      <a:r>
                        <a:rPr lang="en-GB" sz="1400" dirty="0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GB" sz="1400" dirty="0">
                          <a:effectLst/>
                        </a:rPr>
                        <a:t> = 0,3, </a:t>
                      </a:r>
                      <a:r>
                        <a:rPr lang="en-GB" sz="1400" dirty="0">
                          <a:effectLst/>
                          <a:sym typeface="Symbol" panose="05050102010706020507" pitchFamily="18" charset="2"/>
                        </a:rPr>
                        <a:t></a:t>
                      </a:r>
                      <a:r>
                        <a:rPr lang="en-GB" sz="1400" dirty="0">
                          <a:effectLst/>
                        </a:rPr>
                        <a:t> = 10</a:t>
                      </a:r>
                      <a:r>
                        <a:rPr lang="en-GB" sz="1400" baseline="30000" dirty="0">
                          <a:effectLst/>
                        </a:rPr>
                        <a:t>o</a:t>
                      </a:r>
                      <a:r>
                        <a:rPr lang="en-GB" sz="1400" dirty="0">
                          <a:effectLst/>
                        </a:rPr>
                        <a:t>04’, c = 19 </a:t>
                      </a:r>
                      <a:r>
                        <a:rPr lang="en-GB" sz="1400" dirty="0" err="1">
                          <a:effectLst/>
                        </a:rPr>
                        <a:t>kPa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sz="1400" dirty="0">
                          <a:effectLst/>
                        </a:rPr>
                        <a:t> = 18,1 </a:t>
                      </a:r>
                      <a:r>
                        <a:rPr lang="en-GB" sz="1400" dirty="0" err="1">
                          <a:effectLst/>
                        </a:rPr>
                        <a:t>kN</a:t>
                      </a:r>
                      <a:r>
                        <a:rPr lang="en-GB" sz="1400" dirty="0">
                          <a:effectLst/>
                        </a:rPr>
                        <a:t>/m</a:t>
                      </a:r>
                      <a:r>
                        <a:rPr lang="en-GB" sz="1400" baseline="300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7080208"/>
                  </a:ext>
                </a:extLst>
              </a:tr>
              <a:tr h="474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Lớp 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E = 20 MPa, </a:t>
                      </a:r>
                      <a:r>
                        <a:rPr lang="en-GB" sz="1400" dirty="0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GB" sz="1400" dirty="0">
                          <a:effectLst/>
                        </a:rPr>
                        <a:t> = 0,3, </a:t>
                      </a:r>
                      <a:r>
                        <a:rPr lang="en-GB" sz="1400" dirty="0">
                          <a:effectLst/>
                          <a:sym typeface="Symbol" panose="05050102010706020507" pitchFamily="18" charset="2"/>
                        </a:rPr>
                        <a:t></a:t>
                      </a:r>
                      <a:r>
                        <a:rPr lang="en-GB" sz="1400" dirty="0">
                          <a:effectLst/>
                        </a:rPr>
                        <a:t> = 12</a:t>
                      </a:r>
                      <a:r>
                        <a:rPr lang="en-GB" sz="1400" baseline="30000" dirty="0">
                          <a:effectLst/>
                        </a:rPr>
                        <a:t>o</a:t>
                      </a:r>
                      <a:r>
                        <a:rPr lang="en-GB" sz="1400" dirty="0">
                          <a:effectLst/>
                        </a:rPr>
                        <a:t>6’, c = 25,6 </a:t>
                      </a:r>
                      <a:r>
                        <a:rPr lang="en-GB" sz="1400" dirty="0" err="1">
                          <a:effectLst/>
                        </a:rPr>
                        <a:t>kPa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sz="1400" dirty="0">
                          <a:effectLst/>
                        </a:rPr>
                        <a:t> = 18,5 </a:t>
                      </a:r>
                      <a:r>
                        <a:rPr lang="en-GB" sz="1400" dirty="0" err="1">
                          <a:effectLst/>
                        </a:rPr>
                        <a:t>kN</a:t>
                      </a:r>
                      <a:r>
                        <a:rPr lang="en-GB" sz="1400" dirty="0">
                          <a:effectLst/>
                        </a:rPr>
                        <a:t>/m</a:t>
                      </a:r>
                      <a:r>
                        <a:rPr lang="en-GB" sz="1400" baseline="300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7492187"/>
                  </a:ext>
                </a:extLst>
              </a:tr>
              <a:tr h="474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Nền đắp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E = 30 MPa, </a:t>
                      </a:r>
                      <a:r>
                        <a:rPr lang="en-GB" sz="1400" dirty="0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GB" sz="1400" dirty="0">
                          <a:effectLst/>
                        </a:rPr>
                        <a:t> = 0,3, </a:t>
                      </a:r>
                      <a:r>
                        <a:rPr lang="en-GB" sz="1400" dirty="0">
                          <a:effectLst/>
                          <a:sym typeface="Symbol" panose="05050102010706020507" pitchFamily="18" charset="2"/>
                        </a:rPr>
                        <a:t></a:t>
                      </a:r>
                      <a:r>
                        <a:rPr lang="en-GB" sz="1400" dirty="0">
                          <a:effectLst/>
                        </a:rPr>
                        <a:t> = 35</a:t>
                      </a:r>
                      <a:r>
                        <a:rPr lang="en-GB" sz="1400" baseline="30000" dirty="0">
                          <a:effectLst/>
                        </a:rPr>
                        <a:t>o</a:t>
                      </a:r>
                      <a:r>
                        <a:rPr lang="en-GB" sz="1400" dirty="0">
                          <a:effectLst/>
                        </a:rPr>
                        <a:t>0’, c = 5,0 </a:t>
                      </a:r>
                      <a:r>
                        <a:rPr lang="en-GB" sz="1400" dirty="0" err="1">
                          <a:effectLst/>
                        </a:rPr>
                        <a:t>kPa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sz="1400" dirty="0">
                          <a:effectLst/>
                        </a:rPr>
                        <a:t> = 19,0 </a:t>
                      </a:r>
                      <a:r>
                        <a:rPr lang="en-GB" sz="1400" dirty="0" err="1">
                          <a:effectLst/>
                        </a:rPr>
                        <a:t>kN</a:t>
                      </a:r>
                      <a:r>
                        <a:rPr lang="en-GB" sz="1400" dirty="0">
                          <a:effectLst/>
                        </a:rPr>
                        <a:t>/m</a:t>
                      </a:r>
                      <a:r>
                        <a:rPr lang="en-GB" sz="1400" baseline="300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18201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88" y="1054037"/>
            <a:ext cx="4598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 err="1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altLang="en-US" sz="2000" dirty="0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 smtClean="0" bmk="_Toc61438210">
                <a:latin typeface="Calibri" panose="020F0502020204030204" pitchFamily="34" charset="0"/>
                <a:cs typeface="Times New Roman" panose="02020603050405020304" pitchFamily="18" charset="0"/>
              </a:rPr>
              <a:t> 3D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411809"/>
              </p:ext>
            </p:extLst>
          </p:nvPr>
        </p:nvGraphicFramePr>
        <p:xfrm>
          <a:off x="7907115" y="5068523"/>
          <a:ext cx="3507531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099">
                  <a:extLst>
                    <a:ext uri="{9D8B030D-6E8A-4147-A177-3AD203B41FA5}">
                      <a16:colId xmlns:a16="http://schemas.microsoft.com/office/drawing/2014/main" val="1077689059"/>
                    </a:ext>
                  </a:extLst>
                </a:gridCol>
                <a:gridCol w="521592">
                  <a:extLst>
                    <a:ext uri="{9D8B030D-6E8A-4147-A177-3AD203B41FA5}">
                      <a16:colId xmlns:a16="http://schemas.microsoft.com/office/drawing/2014/main" val="692261013"/>
                    </a:ext>
                  </a:extLst>
                </a:gridCol>
                <a:gridCol w="917460">
                  <a:extLst>
                    <a:ext uri="{9D8B030D-6E8A-4147-A177-3AD203B41FA5}">
                      <a16:colId xmlns:a16="http://schemas.microsoft.com/office/drawing/2014/main" val="2986594853"/>
                    </a:ext>
                  </a:extLst>
                </a:gridCol>
                <a:gridCol w="741734">
                  <a:extLst>
                    <a:ext uri="{9D8B030D-6E8A-4147-A177-3AD203B41FA5}">
                      <a16:colId xmlns:a16="http://schemas.microsoft.com/office/drawing/2014/main" val="2346297100"/>
                    </a:ext>
                  </a:extLst>
                </a:gridCol>
                <a:gridCol w="585646">
                  <a:extLst>
                    <a:ext uri="{9D8B030D-6E8A-4147-A177-3AD203B41FA5}">
                      <a16:colId xmlns:a16="http://schemas.microsoft.com/office/drawing/2014/main" val="31514031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 (MPa)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kN</a:t>
                      </a:r>
                      <a:r>
                        <a:rPr lang="en-US" sz="1400" dirty="0">
                          <a:effectLst/>
                        </a:rPr>
                        <a:t>/m</a:t>
                      </a:r>
                      <a:r>
                        <a:rPr lang="en-US" sz="1400" baseline="30000" dirty="0">
                          <a:effectLst/>
                        </a:rPr>
                        <a:t>3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c’ (</a:t>
                      </a:r>
                      <a:r>
                        <a:rPr lang="en-US" sz="1400" dirty="0" err="1">
                          <a:effectLst/>
                        </a:rPr>
                        <a:t>kPa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Symbol" panose="05050102010706020507" pitchFamily="18" charset="2"/>
                        </a:rPr>
                        <a:t></a:t>
                      </a:r>
                      <a:r>
                        <a:rPr lang="en-US" sz="1400" dirty="0">
                          <a:effectLst/>
                        </a:rPr>
                        <a:t>’ (</a:t>
                      </a:r>
                      <a:r>
                        <a:rPr lang="en-US" sz="1400" baseline="30000" dirty="0">
                          <a:effectLst/>
                        </a:rPr>
                        <a:t>o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9064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22,0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87777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907115" y="4556645"/>
            <a:ext cx="31913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cọc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dăm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156105" y="1115216"/>
            <a:ext cx="4598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000" b="0" i="0" u="none" strike="noStrike" cap="none" normalizeH="0" baseline="0" dirty="0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000" b="0" i="0" u="none" strike="noStrike" cap="none" normalizeH="0" baseline="0" dirty="0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0" i="0" u="none" strike="noStrike" cap="none" normalizeH="0" baseline="0" dirty="0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b="0" i="0" u="none" strike="noStrike" cap="none" normalizeH="0" baseline="0" dirty="0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kumimoji="0" lang="en-US" altLang="en-US" sz="2000" b="0" i="0" u="none" strike="noStrike" cap="none" normalizeH="0" baseline="0" dirty="0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b="0" i="0" u="none" strike="noStrike" cap="none" normalizeH="0" baseline="0" dirty="0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kumimoji="0" lang="en-US" altLang="en-US" sz="2000" b="0" i="0" u="none" strike="noStrike" cap="none" normalizeH="0" dirty="0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 smtClean="0" bmk="_Toc6143821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39991"/>
            <a:ext cx="5448300" cy="396631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95091" y="372605"/>
            <a:ext cx="11762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MÔ HÌNH SỐ PHÂN TÍCH HIỆU QUẢ CỦA PHƯƠNG PHÁP GIA CỐ NỀN ĐẤT YẾU BẰNG TRỤ ĐÁ DĂM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18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5091" y="372605"/>
            <a:ext cx="11762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MÔ HÌNH SỐ PHÂN TÍCH HIỆU QUẢ CỦA PHƯƠNG PHÁP GIA CỐ NỀN ĐẤT YẾU BẰNG TRỤ ĐÁ DĂM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044232"/>
            <a:ext cx="5089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92094"/>
            <a:ext cx="5055413" cy="268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92" y="2087353"/>
            <a:ext cx="5573395" cy="268859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811536" y="1664106"/>
            <a:ext cx="325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đắp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52869" y="1525428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đắp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075995" y="5161129"/>
            <a:ext cx="8868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dần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>
                <a:sym typeface="Symbol" panose="05050102010706020507" pitchFamily="18" charset="2"/>
              </a:rPr>
              <a:t></a:t>
            </a:r>
            <a:r>
              <a:rPr lang="en-US" b="1" i="1" baseline="-25000" dirty="0"/>
              <a:t>z</a:t>
            </a:r>
            <a:r>
              <a:rPr lang="en-US" b="1" i="1" dirty="0"/>
              <a:t> = </a:t>
            </a:r>
            <a:r>
              <a:rPr lang="en-US" b="1" i="1" dirty="0">
                <a:sym typeface="Symbol" panose="05050102010706020507" pitchFamily="18" charset="2"/>
              </a:rPr>
              <a:t></a:t>
            </a:r>
            <a:r>
              <a:rPr lang="en-US" b="1" i="1" dirty="0"/>
              <a:t>*</a:t>
            </a:r>
            <a:r>
              <a:rPr lang="en-US" b="1" i="1" dirty="0" smtClean="0"/>
              <a:t>z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cọc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28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5091" y="372605"/>
            <a:ext cx="11762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MÔ HÌNH SỐ PHÂN TÍCH HIỆU QUẢ CỦA PHƯƠNG PHÁP GIA CỐ NỀN ĐẤT YẾU BẰNG TRỤ ĐÁ DĂM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044232"/>
            <a:ext cx="5089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1790" y="5240837"/>
            <a:ext cx="95785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xấp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88%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n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= 2,4</a:t>
            </a:r>
            <a:endParaRPr lang="en-US" sz="20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081681"/>
              </p:ext>
            </p:extLst>
          </p:nvPr>
        </p:nvGraphicFramePr>
        <p:xfrm>
          <a:off x="191134" y="2877886"/>
          <a:ext cx="6626226" cy="1450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5783">
                  <a:extLst>
                    <a:ext uri="{9D8B030D-6E8A-4147-A177-3AD203B41FA5}">
                      <a16:colId xmlns:a16="http://schemas.microsoft.com/office/drawing/2014/main" val="67078601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1752602562"/>
                    </a:ext>
                  </a:extLst>
                </a:gridCol>
                <a:gridCol w="2283405">
                  <a:extLst>
                    <a:ext uri="{9D8B030D-6E8A-4147-A177-3AD203B41FA5}">
                      <a16:colId xmlns:a16="http://schemas.microsoft.com/office/drawing/2014/main" val="1066098256"/>
                    </a:ext>
                  </a:extLst>
                </a:gridCol>
              </a:tblGrid>
              <a:tr h="362569"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Nền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</a:rPr>
                        <a:t>chưa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</a:rPr>
                        <a:t>gia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</a:rPr>
                        <a:t>cố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Nền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</a:rPr>
                        <a:t>gia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</a:rPr>
                        <a:t>cố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429184"/>
                  </a:ext>
                </a:extLst>
              </a:tr>
              <a:tr h="725137"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US</a:t>
                      </a:r>
                      <a:r>
                        <a:rPr lang="en-US" sz="2000" baseline="0" dirty="0" smtClean="0">
                          <a:effectLst/>
                        </a:rPr>
                        <a:t> t/d </a:t>
                      </a:r>
                      <a:r>
                        <a:rPr lang="en-US" sz="2000" baseline="0" dirty="0" err="1" smtClean="0">
                          <a:effectLst/>
                        </a:rPr>
                        <a:t>lên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</a:rPr>
                        <a:t>đất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</a:rPr>
                        <a:t>yếu</a:t>
                      </a:r>
                      <a:r>
                        <a:rPr lang="en-US" sz="2000" dirty="0" smtClean="0">
                          <a:effectLst/>
                        </a:rPr>
                        <a:t> (Pa)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US</a:t>
                      </a:r>
                      <a:r>
                        <a:rPr lang="en-US" sz="2000" baseline="0" dirty="0" smtClean="0">
                          <a:effectLst/>
                        </a:rPr>
                        <a:t> t/d </a:t>
                      </a:r>
                      <a:r>
                        <a:rPr lang="en-US" sz="2000" baseline="0" dirty="0" err="1" smtClean="0">
                          <a:effectLst/>
                        </a:rPr>
                        <a:t>lên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</a:rPr>
                        <a:t>đất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</a:rPr>
                        <a:t>yếu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(Pa)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7945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US</a:t>
                      </a:r>
                      <a:r>
                        <a:rPr lang="en-US" sz="2000" baseline="0" dirty="0" smtClean="0">
                          <a:effectLst/>
                        </a:rPr>
                        <a:t> t/d </a:t>
                      </a:r>
                      <a:r>
                        <a:rPr lang="en-US" sz="2000" baseline="0" dirty="0" err="1" smtClean="0">
                          <a:effectLst/>
                        </a:rPr>
                        <a:t>lên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</a:rPr>
                        <a:t>đầu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</a:rPr>
                        <a:t>cọc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(Pa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4424570"/>
                  </a:ext>
                </a:extLst>
              </a:tr>
              <a:tr h="362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>
                          <a:effectLst/>
                        </a:rPr>
                        <a:t>72.9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dirty="0">
                          <a:effectLst/>
                        </a:rPr>
                        <a:t>64.1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dirty="0">
                          <a:effectLst/>
                        </a:rPr>
                        <a:t>152.0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7884597"/>
                  </a:ext>
                </a:extLst>
              </a:tr>
            </a:tbl>
          </a:graphicData>
        </a:graphic>
      </p:graphicFrame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68" y="1212381"/>
            <a:ext cx="5235808" cy="4028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400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5091" y="372605"/>
            <a:ext cx="11762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MÔ HÌNH SỐ PHÂN TÍCH HIỆU QUẢ CỦA PHƯƠNG PHÁP GIA CỐ NỀN ĐẤT YẾU BẰNG TRỤ ĐÁ DĂM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224" y="1254749"/>
            <a:ext cx="4868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" y="1716414"/>
            <a:ext cx="4486572" cy="354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894079" y="5476240"/>
            <a:ext cx="10483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2,3,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3,1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q = 10 ~ 30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kPa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3,38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q = 50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kPa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000" dirty="0"/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84" y="1777374"/>
            <a:ext cx="4859229" cy="3343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3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5091" y="372605"/>
            <a:ext cx="11762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MÔ HÌNH SỐ PHÂN TÍCH HIỆU QUẢ CỦA PHƯƠNG PHÁP GIA CỐ NỀN ĐẤT YẾU BẰNG TRỤ ĐÁ DĂM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6680" y="1004043"/>
            <a:ext cx="7005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2" y="2022050"/>
            <a:ext cx="5370277" cy="304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994432"/>
            <a:ext cx="5695949" cy="3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75716" y="1562228"/>
            <a:ext cx="325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đắp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04356" y="1408241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đắp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56228" y="5207083"/>
            <a:ext cx="9323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CA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ộ</a:t>
            </a:r>
            <a:r>
              <a:rPr lang="en-C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đắp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tải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45%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49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5091" y="372605"/>
            <a:ext cx="11762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MÔ HÌNH SỐ PHÂN TÍCH HIỆU QUẢ CỦA PHƯƠNG PHÁP GIA CỐ NỀN ĐẤT YẾU BẰNG TRỤ ĐÁ DĂM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1408" y="1759429"/>
            <a:ext cx="2618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lún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đỉnh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nền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đường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50412" y="1561602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lún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đáy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nền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đường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5" y="2128761"/>
            <a:ext cx="4169008" cy="311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47" y="2128761"/>
            <a:ext cx="4669660" cy="3461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15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90069" y="245155"/>
            <a:ext cx="2599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660" y="950693"/>
            <a:ext cx="11993816" cy="518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đắp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14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cọc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dăm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dăm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14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cọc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2,4~3,4),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88%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cọc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dăm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14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C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C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đắp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cọc</a:t>
            </a:r>
            <a:r>
              <a:rPr lang="en-C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C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dăm</a:t>
            </a:r>
            <a:r>
              <a:rPr lang="en-C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C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45%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cọc</a:t>
            </a:r>
            <a:r>
              <a:rPr lang="en-C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C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dăm</a:t>
            </a:r>
            <a:r>
              <a:rPr lang="en-C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C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20%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25%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A760B848-542F-45C9-A0A9-BC3C087C9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9EAD71C3-5359-84D2-4D30-0E8E8A8B6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06" y="200562"/>
            <a:ext cx="2166370" cy="9468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E2D3E3-F64B-1DE5-D3FC-08B107E1DE9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58" y="139602"/>
            <a:ext cx="1069437" cy="10694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44465" y="3094816"/>
            <a:ext cx="5903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ƠN!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152" y="414781"/>
            <a:ext cx="11624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QUAN VỀ SỬ DỤNG VẬT LIỆU ĐẤT ĐÁ THẢI TỪ CÔNG NGHIỆP KHAI THÁC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https://media.baoquangninh.vn/upload/image/202404/medium/2198789_than_thong_nhat_074234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74" y="727902"/>
            <a:ext cx="7147539" cy="435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ghiên cứu sử dụng vật liệu đất đá thải tại các mỏ than ở Cẩm Phả - Quảng  Ninh và khả năng sử dụng chúng trong xây dựng đường ô tô |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2" y="3797647"/>
            <a:ext cx="44767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12465" y="5158925"/>
            <a:ext cx="6767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+mj-lt"/>
              </a:rPr>
              <a:t>Theo dự tính trong giai đoạn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2013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2020, khối lượng đất, đá thải từ các mỏ than ở Quảng Ninh tiếp tục gia tăng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lên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mức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khoảng 1,9 tỷ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m3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152" y="873814"/>
            <a:ext cx="46356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0000"/>
                </a:solidFill>
                <a:latin typeface="TimesNewRomanPSMT"/>
              </a:rPr>
              <a:t>Theo quy hoạch phát triển ngành Than Việt Nam đến năm 2020, trong vùng </a:t>
            </a:r>
            <a:r>
              <a:rPr lang="vi-VN" sz="2000" dirty="0" smtClean="0">
                <a:solidFill>
                  <a:srgbClr val="000000"/>
                </a:solidFill>
                <a:latin typeface="TimesNewRomanPSMT"/>
              </a:rPr>
              <a:t>Cẩm</a:t>
            </a:r>
            <a:r>
              <a:rPr lang="en-US" sz="20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vi-VN" sz="2000" dirty="0" smtClean="0">
                <a:solidFill>
                  <a:srgbClr val="000000"/>
                </a:solidFill>
                <a:latin typeface="TimesNewRomanPSMT"/>
              </a:rPr>
              <a:t>Phả</a:t>
            </a:r>
            <a:r>
              <a:rPr lang="vi-VN" sz="2000" dirty="0">
                <a:solidFill>
                  <a:srgbClr val="000000"/>
                </a:solidFill>
                <a:latin typeface="TimesNewRomanPSMT"/>
              </a:rPr>
              <a:t>, Quảng Ninh có 16 mỏ và công trường khai thác than lộ thiên hoạt động, </a:t>
            </a:r>
            <a:r>
              <a:rPr lang="vi-VN" sz="2000" dirty="0" smtClean="0">
                <a:solidFill>
                  <a:srgbClr val="000000"/>
                </a:solidFill>
                <a:latin typeface="TimesNewRomanPSMT"/>
              </a:rPr>
              <a:t>sản</a:t>
            </a:r>
            <a:r>
              <a:rPr lang="en-US" sz="20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vi-VN" sz="2000" dirty="0" smtClean="0">
                <a:solidFill>
                  <a:srgbClr val="000000"/>
                </a:solidFill>
                <a:latin typeface="TimesNewRomanPSMT"/>
              </a:rPr>
              <a:t>lượng </a:t>
            </a:r>
            <a:r>
              <a:rPr lang="vi-VN" sz="2000" dirty="0">
                <a:solidFill>
                  <a:srgbClr val="000000"/>
                </a:solidFill>
                <a:latin typeface="TimesNewRomanPSMT"/>
              </a:rPr>
              <a:t>than khai thác từ 14-16 triệu tấn/năm, tương ứng khối lượng đất bóc từ </a:t>
            </a:r>
            <a:r>
              <a:rPr lang="vi-VN" sz="2000" dirty="0" smtClean="0">
                <a:solidFill>
                  <a:srgbClr val="000000"/>
                </a:solidFill>
                <a:latin typeface="TimesNewRomanPSMT"/>
              </a:rPr>
              <a:t>180-</a:t>
            </a:r>
            <a:r>
              <a:rPr lang="en-US" sz="20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vi-VN" sz="2000" dirty="0" smtClean="0">
                <a:solidFill>
                  <a:srgbClr val="000000"/>
                </a:solidFill>
                <a:latin typeface="TimesNewRomanPSMT"/>
              </a:rPr>
              <a:t>200 </a:t>
            </a:r>
            <a:r>
              <a:rPr lang="vi-VN" sz="2000" dirty="0">
                <a:solidFill>
                  <a:srgbClr val="000000"/>
                </a:solidFill>
                <a:latin typeface="TimesNewRomanPSMT"/>
              </a:rPr>
              <a:t>triệu m</a:t>
            </a:r>
            <a:r>
              <a:rPr lang="vi-VN" sz="2000" baseline="30000" dirty="0">
                <a:solidFill>
                  <a:srgbClr val="000000"/>
                </a:solidFill>
                <a:latin typeface="TimesNewRomanPSMT"/>
              </a:rPr>
              <a:t>3</a:t>
            </a:r>
            <a:r>
              <a:rPr lang="vi-VN" sz="2000" dirty="0">
                <a:solidFill>
                  <a:srgbClr val="000000"/>
                </a:solidFill>
                <a:latin typeface="TimesNewRomanPSMT"/>
              </a:rPr>
              <a:t>/năm.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639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5750" y="1644453"/>
            <a:ext cx="1145921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Hỗn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hợp vật liệu phế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thải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trầm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tích vùng mỏ chủ yếu bao gồm đá cuội, sạn kết, cát kết, bột kết, sét kết và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các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vỉa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đá cacbonnat ở dạng nếp xiên. </a:t>
            </a:r>
            <a:endParaRPr lang="en-US" sz="2400" dirty="0" smtClean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Đá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thải được hình thành trong khai thác than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ở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đây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có cường độ thấp, độ bền cơ học không cao và lẫn trong đó một lượng nhỏ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đất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từ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bề mặt của tầng đất phủ, ước tính chiếm khoảng 10% tổng số vật liệu thải. </a:t>
            </a:r>
            <a:endParaRPr lang="en-US" sz="2400" dirty="0" smtClean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Đất đá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thải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có nhiều cỡ hạt khác nhau, thay đổi từ dạng hạt bụi đến cát, dăm sạn rồi đến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các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loại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đá cục và đá tảng.</a:t>
            </a:r>
            <a:r>
              <a:rPr lang="vi-VN" sz="2400" dirty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968062"/>
            <a:ext cx="4413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/>
              <a:t>Đặc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điểm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đất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đá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thải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loại</a:t>
            </a:r>
            <a:r>
              <a:rPr lang="en-US" sz="2800" u="sng" dirty="0" smtClean="0"/>
              <a:t> [1]:</a:t>
            </a:r>
            <a:endParaRPr lang="en-US" sz="2800" u="sng" dirty="0"/>
          </a:p>
        </p:txBody>
      </p:sp>
      <p:sp>
        <p:nvSpPr>
          <p:cNvPr id="8" name="Rectangle 7"/>
          <p:cNvSpPr/>
          <p:nvPr/>
        </p:nvSpPr>
        <p:spPr>
          <a:xfrm>
            <a:off x="161152" y="6031033"/>
            <a:ext cx="11583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[1] </a:t>
            </a:r>
            <a:r>
              <a:rPr lang="en-US" sz="1600" dirty="0" err="1" smtClean="0">
                <a:solidFill>
                  <a:srgbClr val="000000"/>
                </a:solidFill>
              </a:rPr>
              <a:t>Đỗ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Văn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Thái</a:t>
            </a:r>
            <a:r>
              <a:rPr lang="en-US" sz="1600" dirty="0" smtClean="0">
                <a:solidFill>
                  <a:srgbClr val="000000"/>
                </a:solidFill>
              </a:rPr>
              <a:t>, 2019 “</a:t>
            </a:r>
            <a:r>
              <a:rPr lang="vi-VN" sz="1600" b="1" i="1" dirty="0"/>
              <a:t>Nghiên cứu sử dụng đất </a:t>
            </a:r>
            <a:r>
              <a:rPr lang="vi-VN" sz="1600" b="1" i="1" dirty="0" smtClean="0"/>
              <a:t>đá</a:t>
            </a:r>
            <a:r>
              <a:rPr lang="en-US" sz="1600" b="1" i="1" dirty="0" smtClean="0"/>
              <a:t> </a:t>
            </a:r>
            <a:r>
              <a:rPr lang="vi-VN" sz="1600" b="1" i="1" dirty="0" smtClean="0"/>
              <a:t>thải </a:t>
            </a:r>
            <a:r>
              <a:rPr lang="vi-VN" sz="1600" b="1" i="1" dirty="0"/>
              <a:t>từ các mỏ than khu vực Cẩm Phả, Quảng Ninh làm đường ô </a:t>
            </a:r>
            <a:r>
              <a:rPr lang="vi-VN" sz="1600" b="1" i="1" dirty="0" smtClean="0"/>
              <a:t>tô</a:t>
            </a:r>
            <a:r>
              <a:rPr lang="en-US" sz="1600" dirty="0" smtClean="0"/>
              <a:t>”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120512" y="422117"/>
            <a:ext cx="11624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QUAN VỀ SỬ DỤNG VẬT LIỆU ĐẤT ĐÁ THẢI TỪ CÔNG NGHIỆP KHAI THÁC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7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50" y="968062"/>
            <a:ext cx="4413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/>
              <a:t>Đặc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điểm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đất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đá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thải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loại</a:t>
            </a:r>
            <a:r>
              <a:rPr lang="en-US" sz="2800" u="sng" dirty="0" smtClean="0"/>
              <a:t> [1]:</a:t>
            </a:r>
            <a:endParaRPr lang="en-US" sz="2800" u="sng" dirty="0"/>
          </a:p>
        </p:txBody>
      </p:sp>
      <p:sp>
        <p:nvSpPr>
          <p:cNvPr id="8" name="Rectangle 7"/>
          <p:cNvSpPr/>
          <p:nvPr/>
        </p:nvSpPr>
        <p:spPr>
          <a:xfrm>
            <a:off x="161152" y="6031033"/>
            <a:ext cx="10191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 “</a:t>
            </a:r>
            <a:r>
              <a:rPr lang="vi-V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sử dụng đất </a:t>
            </a:r>
            <a:r>
              <a:rPr lang="vi-V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 </a:t>
            </a:r>
            <a:r>
              <a:rPr lang="vi-V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các mỏ than khu vực Cẩm Phả, Quảng Ninh làm đường ô </a:t>
            </a:r>
            <a:r>
              <a:rPr lang="vi-V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512" y="422117"/>
            <a:ext cx="11624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QUAN VỀ SỬ DỤNG VẬT LIỆU ĐẤT ĐÁ THẢI TỪ CÔNG NGHIỆP KHAI THÁC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87" y="2133713"/>
            <a:ext cx="5467755" cy="3776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528" y="1682309"/>
            <a:ext cx="497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CBR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458" y="1472807"/>
            <a:ext cx="5621822" cy="44424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90422" y="1186880"/>
            <a:ext cx="5528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chỉ tiêu cơ lý của cấp phối đá dăm nhóm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A-ĐCS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7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152" y="974389"/>
            <a:ext cx="110036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đá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thải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xây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dựng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đắp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nền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K95, K98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san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lấp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móng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490" y="1759219"/>
            <a:ext cx="7248525" cy="2505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52" y="4249332"/>
            <a:ext cx="6570842" cy="2602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8982" y="4618299"/>
            <a:ext cx="4687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tận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đất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thải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xây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dựng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sẽ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mang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kinh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tế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môi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512" y="422117"/>
            <a:ext cx="11624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QUAN VỀ SỬ DỤNG VẬT LIỆU ĐẤT ĐÁ THẢI TỪ CÔNG NGHIỆP KHAI THÁC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9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93" y="3869955"/>
            <a:ext cx="7419900" cy="27362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53074" y="3769143"/>
            <a:ext cx="90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Anh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2634" y="2339770"/>
            <a:ext cx="114827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sử dụng đá thải đắp nền đường là loại vật liệu có chứa hơn 15% đá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lớn hơn 150mm. Lớp nền đá thải được rải với chiều dày đồng đều,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kích cỡ hạt lớn nhất, nhưng chiều dầy lớp không vượt quá 70 cm.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893" y="858831"/>
            <a:ext cx="5246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/>
              <a:t>Yêu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cầu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dùng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làm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vật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liệu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đắp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nền</a:t>
            </a:r>
            <a:r>
              <a:rPr lang="en-US" sz="2800" u="sng" dirty="0" smtClean="0"/>
              <a:t>:</a:t>
            </a:r>
            <a:endParaRPr lang="en-US" sz="2800" u="sng" dirty="0"/>
          </a:p>
        </p:txBody>
      </p:sp>
      <p:sp>
        <p:nvSpPr>
          <p:cNvPr id="8" name="Rectangle 7"/>
          <p:cNvSpPr/>
          <p:nvPr/>
        </p:nvSpPr>
        <p:spPr>
          <a:xfrm>
            <a:off x="120512" y="422117"/>
            <a:ext cx="11624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QUAN VỀ SỬ DỤNG VẬT LIỆU ĐẤT ĐÁ THẢI TỪ CÔNG NGHIỆP KHAI THÁC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512" y="1525950"/>
            <a:ext cx="11461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sử dụng đất, đá thải có kích cỡ lớn (lớn hơn 50 mm) được áp dụng khá </a:t>
            </a:r>
            <a:r>
              <a:rPr lang="vi-V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do 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kinh tế của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iệc 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 dụng nguồn vật liệu phế thải trong </a:t>
            </a:r>
            <a:r>
              <a:rPr lang="vi-V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thác đá, đào nền đường qua vùng có đá, đất lẫn đá. </a:t>
            </a:r>
            <a:endParaRPr lang="en-US" sz="2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8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1893" y="1382051"/>
            <a:ext cx="114827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15 – 45 mm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893" y="858831"/>
            <a:ext cx="453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/>
              <a:t>Yêu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cầu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dùng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làm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vật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liệu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cọc</a:t>
            </a:r>
            <a:r>
              <a:rPr lang="en-US" sz="2800" u="sng" dirty="0" smtClean="0"/>
              <a:t>:</a:t>
            </a:r>
            <a:endParaRPr lang="en-US" sz="2800" u="sng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766"/>
              </p:ext>
            </p:extLst>
          </p:nvPr>
        </p:nvGraphicFramePr>
        <p:xfrm>
          <a:off x="2208756" y="3194579"/>
          <a:ext cx="7131119" cy="2336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3019">
                  <a:extLst>
                    <a:ext uri="{9D8B030D-6E8A-4147-A177-3AD203B41FA5}">
                      <a16:colId xmlns:a16="http://schemas.microsoft.com/office/drawing/2014/main" val="560936633"/>
                    </a:ext>
                  </a:extLst>
                </a:gridCol>
                <a:gridCol w="1586380">
                  <a:extLst>
                    <a:ext uri="{9D8B030D-6E8A-4147-A177-3AD203B41FA5}">
                      <a16:colId xmlns:a16="http://schemas.microsoft.com/office/drawing/2014/main" val="1029732893"/>
                    </a:ext>
                  </a:extLst>
                </a:gridCol>
                <a:gridCol w="2491856">
                  <a:extLst>
                    <a:ext uri="{9D8B030D-6E8A-4147-A177-3AD203B41FA5}">
                      <a16:colId xmlns:a16="http://schemas.microsoft.com/office/drawing/2014/main" val="2767116992"/>
                    </a:ext>
                  </a:extLst>
                </a:gridCol>
                <a:gridCol w="1699864">
                  <a:extLst>
                    <a:ext uri="{9D8B030D-6E8A-4147-A177-3AD203B41FA5}">
                      <a16:colId xmlns:a16="http://schemas.microsoft.com/office/drawing/2014/main" val="1937193161"/>
                    </a:ext>
                  </a:extLst>
                </a:gridCol>
              </a:tblGrid>
              <a:tr h="405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Thí nghiệm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Tiêu chuẩn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Yêu cầu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Tần suất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4049440312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Độ nén dập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BS 812 : 1992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&lt;30%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2000 tấn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3086372091"/>
                  </a:ext>
                </a:extLst>
              </a:tr>
              <a:tr h="762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Độ mài mòn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ASTM C131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Max 40% tại 500 vòng/ phút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2000 </a:t>
                      </a:r>
                      <a:r>
                        <a:rPr lang="en-US" sz="1800" dirty="0" err="1">
                          <a:effectLst/>
                        </a:rPr>
                        <a:t>tấn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991513453"/>
                  </a:ext>
                </a:extLst>
              </a:tr>
              <a:tr h="762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Chỉ số thoi dẹt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BS 812 : 1992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 30%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2000 </a:t>
                      </a:r>
                      <a:r>
                        <a:rPr lang="en-US" sz="1800" dirty="0" err="1">
                          <a:effectLst/>
                        </a:rPr>
                        <a:t>tấn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654822229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2779250" y="2510186"/>
            <a:ext cx="563808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[2]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988" y="6014313"/>
            <a:ext cx="11030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McCabe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B., McNeill, J., Black, J., 2007. Ground improvement using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vibro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-stone column technique. Jt. Meet. Eng.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… 1–12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0512" y="422117"/>
            <a:ext cx="11624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QUAN VỀ SỬ DỤNG VẬT LIỆU ĐẤT ĐÁ THẢI TỪ CÔNG NGHIỆP KHAI THÁC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5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E877F4A-6F52-4BEB-8826-379FA02D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11" y="1239550"/>
            <a:ext cx="3412787" cy="45503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1968" y="1239550"/>
            <a:ext cx="4998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C</a:t>
            </a:r>
            <a:r>
              <a:rPr lang="vi-VN" dirty="0" smtClean="0"/>
              <a:t>ọc đá dăm đầm </a:t>
            </a:r>
            <a:r>
              <a:rPr lang="vi-VN" dirty="0"/>
              <a:t>chặt là một dãy các </a:t>
            </a:r>
            <a:r>
              <a:rPr lang="vi-VN" dirty="0" smtClean="0"/>
              <a:t>cọc đá dăm được </a:t>
            </a:r>
            <a:r>
              <a:rPr lang="vi-VN" dirty="0"/>
              <a:t>đặt vào trong nền đất nhờ một công cụ rung vào đất bên dưới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639" y="2594108"/>
            <a:ext cx="3105151" cy="29043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74375" y="3076805"/>
            <a:ext cx="3916101" cy="236988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1200"/>
              </a:spcBef>
            </a:pPr>
            <a:r>
              <a:rPr lang="en-US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152" y="414781"/>
            <a:ext cx="9271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QUAN PHƯƠNG PHÁP GIA CỐ NỀN ĐẤT YẾU BẰNG TRỤ ĐÁ DĂM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05870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2570</Words>
  <Application>Microsoft Office PowerPoint</Application>
  <PresentationFormat>Widescreen</PresentationFormat>
  <Paragraphs>193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Angsana New</vt:lpstr>
      <vt:lpstr>Arial</vt:lpstr>
      <vt:lpstr>Calibri</vt:lpstr>
      <vt:lpstr>Calibri Light</vt:lpstr>
      <vt:lpstr>Helvetica Neue Medium</vt:lpstr>
      <vt:lpstr>Montserrat ExtraBold</vt:lpstr>
      <vt:lpstr>MS Mincho</vt:lpstr>
      <vt:lpstr>Signika Negative</vt:lpstr>
      <vt:lpstr>Symbol</vt:lpstr>
      <vt:lpstr>Times New Roman</vt:lpstr>
      <vt:lpstr>TimesNewRomanPSMT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pc</dc:creator>
  <cp:lastModifiedBy>T480S</cp:lastModifiedBy>
  <cp:revision>15</cp:revision>
  <dcterms:created xsi:type="dcterms:W3CDTF">2021-05-21T02:45:33Z</dcterms:created>
  <dcterms:modified xsi:type="dcterms:W3CDTF">2024-07-09T14:54:53Z</dcterms:modified>
</cp:coreProperties>
</file>