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727" r:id="rId2"/>
  </p:sldMasterIdLst>
  <p:notesMasterIdLst>
    <p:notesMasterId r:id="rId22"/>
  </p:notesMasterIdLst>
  <p:handoutMasterIdLst>
    <p:handoutMasterId r:id="rId23"/>
  </p:handoutMasterIdLst>
  <p:sldIdLst>
    <p:sldId id="419" r:id="rId3"/>
    <p:sldId id="475" r:id="rId4"/>
    <p:sldId id="507" r:id="rId5"/>
    <p:sldId id="544" r:id="rId6"/>
    <p:sldId id="523" r:id="rId7"/>
    <p:sldId id="489" r:id="rId8"/>
    <p:sldId id="545" r:id="rId9"/>
    <p:sldId id="525" r:id="rId10"/>
    <p:sldId id="546" r:id="rId11"/>
    <p:sldId id="548" r:id="rId12"/>
    <p:sldId id="549" r:id="rId13"/>
    <p:sldId id="550" r:id="rId14"/>
    <p:sldId id="551" r:id="rId15"/>
    <p:sldId id="552" r:id="rId16"/>
    <p:sldId id="540" r:id="rId17"/>
    <p:sldId id="541" r:id="rId18"/>
    <p:sldId id="542" r:id="rId19"/>
    <p:sldId id="543" r:id="rId20"/>
    <p:sldId id="445" r:id="rId21"/>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mn-cs"/>
      </a:defRPr>
    </a:lvl1pPr>
    <a:lvl2pPr marL="457200" algn="l" rtl="0" fontAlgn="base">
      <a:spcBef>
        <a:spcPct val="50000"/>
      </a:spcBef>
      <a:spcAft>
        <a:spcPct val="0"/>
      </a:spcAft>
      <a:defRPr sz="2400" kern="1200">
        <a:solidFill>
          <a:schemeClr val="tx1"/>
        </a:solidFill>
        <a:latin typeface="Arial" charset="0"/>
        <a:ea typeface="+mn-ea"/>
        <a:cs typeface="+mn-cs"/>
      </a:defRPr>
    </a:lvl2pPr>
    <a:lvl3pPr marL="914400" algn="l" rtl="0" fontAlgn="base">
      <a:spcBef>
        <a:spcPct val="50000"/>
      </a:spcBef>
      <a:spcAft>
        <a:spcPct val="0"/>
      </a:spcAft>
      <a:defRPr sz="2400" kern="1200">
        <a:solidFill>
          <a:schemeClr val="tx1"/>
        </a:solidFill>
        <a:latin typeface="Arial" charset="0"/>
        <a:ea typeface="+mn-ea"/>
        <a:cs typeface="+mn-cs"/>
      </a:defRPr>
    </a:lvl3pPr>
    <a:lvl4pPr marL="1371600" algn="l" rtl="0" fontAlgn="base">
      <a:spcBef>
        <a:spcPct val="50000"/>
      </a:spcBef>
      <a:spcAft>
        <a:spcPct val="0"/>
      </a:spcAft>
      <a:defRPr sz="2400" kern="1200">
        <a:solidFill>
          <a:schemeClr val="tx1"/>
        </a:solidFill>
        <a:latin typeface="Arial" charset="0"/>
        <a:ea typeface="+mn-ea"/>
        <a:cs typeface="+mn-cs"/>
      </a:defRPr>
    </a:lvl4pPr>
    <a:lvl5pPr marL="1828800" algn="l" rtl="0" fontAlgn="base">
      <a:spcBef>
        <a:spcPct val="5000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B88C00"/>
    <a:srgbClr val="000066"/>
    <a:srgbClr val="9F551D"/>
    <a:srgbClr val="660033"/>
    <a:srgbClr val="CC3300"/>
    <a:srgbClr val="000000"/>
    <a:srgbClr val="565868"/>
    <a:srgbClr val="0033CC"/>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66667" autoAdjust="0"/>
  </p:normalViewPr>
  <p:slideViewPr>
    <p:cSldViewPr>
      <p:cViewPr varScale="1">
        <p:scale>
          <a:sx n="70" d="100"/>
          <a:sy n="70" d="100"/>
        </p:scale>
        <p:origin x="498" y="5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60" d="100"/>
          <a:sy n="60" d="100"/>
        </p:scale>
        <p:origin x="-249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Arial" pitchFamily="34" charset="0"/>
              </a:defRPr>
            </a:lvl1pPr>
          </a:lstStyle>
          <a:p>
            <a:pPr>
              <a:defRPr/>
            </a:pPr>
            <a:endParaRPr lang="en-US"/>
          </a:p>
        </p:txBody>
      </p:sp>
      <p:sp>
        <p:nvSpPr>
          <p:cNvPr id="1710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Arial" pitchFamily="34" charset="0"/>
              </a:defRPr>
            </a:lvl1pPr>
          </a:lstStyle>
          <a:p>
            <a:pPr>
              <a:defRPr/>
            </a:pPr>
            <a:endParaRPr lang="en-US"/>
          </a:p>
        </p:txBody>
      </p:sp>
      <p:sp>
        <p:nvSpPr>
          <p:cNvPr id="1710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Arial" pitchFamily="34" charset="0"/>
              </a:defRPr>
            </a:lvl1pPr>
          </a:lstStyle>
          <a:p>
            <a:pPr>
              <a:defRPr/>
            </a:pPr>
            <a:endParaRPr lang="en-US"/>
          </a:p>
        </p:txBody>
      </p:sp>
      <p:sp>
        <p:nvSpPr>
          <p:cNvPr id="1710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Arial" pitchFamily="34" charset="0"/>
              </a:defRPr>
            </a:lvl1pPr>
          </a:lstStyle>
          <a:p>
            <a:pPr>
              <a:defRPr/>
            </a:pPr>
            <a:fld id="{DDEA4B2E-525C-4DA7-895A-04A077830366}" type="slidenum">
              <a:rPr lang="en-US"/>
              <a:pPr>
                <a:defRPr/>
              </a:pPr>
              <a:t>‹#›</a:t>
            </a:fld>
            <a:endParaRPr lang="en-US"/>
          </a:p>
        </p:txBody>
      </p:sp>
    </p:spTree>
    <p:extLst>
      <p:ext uri="{BB962C8B-B14F-4D97-AF65-F5344CB8AC3E}">
        <p14:creationId xmlns:p14="http://schemas.microsoft.com/office/powerpoint/2010/main" val="28893185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Arial" pitchFamily="34" charset="0"/>
              </a:defRPr>
            </a:lvl1pPr>
          </a:lstStyle>
          <a:p>
            <a:pPr>
              <a:defRPr/>
            </a:pPr>
            <a:endParaRPr lang="en-US"/>
          </a:p>
        </p:txBody>
      </p:sp>
      <p:sp>
        <p:nvSpPr>
          <p:cNvPr id="135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Arial" pitchFamily="34"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5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5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Arial" pitchFamily="34" charset="0"/>
              </a:defRPr>
            </a:lvl1pPr>
          </a:lstStyle>
          <a:p>
            <a:pPr>
              <a:defRPr/>
            </a:pPr>
            <a:endParaRPr lang="en-US"/>
          </a:p>
        </p:txBody>
      </p:sp>
      <p:sp>
        <p:nvSpPr>
          <p:cNvPr id="135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Arial" pitchFamily="34" charset="0"/>
              </a:defRPr>
            </a:lvl1pPr>
          </a:lstStyle>
          <a:p>
            <a:pPr>
              <a:defRPr/>
            </a:pPr>
            <a:fld id="{CF9A83CC-D142-4992-9A8C-B7688B917A42}" type="slidenum">
              <a:rPr lang="en-US"/>
              <a:pPr>
                <a:defRPr/>
              </a:pPr>
              <a:t>‹#›</a:t>
            </a:fld>
            <a:endParaRPr lang="en-US"/>
          </a:p>
        </p:txBody>
      </p:sp>
    </p:spTree>
    <p:extLst>
      <p:ext uri="{BB962C8B-B14F-4D97-AF65-F5344CB8AC3E}">
        <p14:creationId xmlns:p14="http://schemas.microsoft.com/office/powerpoint/2010/main" val="392607028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025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477154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p:cNvSpPr>
            <a:spLocks noChangeArrowheads="1"/>
          </p:cNvSpPr>
          <p:nvPr/>
        </p:nvSpPr>
        <p:spPr bwMode="white">
          <a:xfrm>
            <a:off x="0" y="4191000"/>
            <a:ext cx="9144000" cy="2667001"/>
          </a:xfrm>
          <a:prstGeom prst="rect">
            <a:avLst/>
          </a:prstGeom>
          <a:solidFill>
            <a:schemeClr val="folHlink">
              <a:alpha val="31000"/>
            </a:schemeClr>
          </a:solidFill>
          <a:ln w="9525">
            <a:noFill/>
            <a:miter lim="800000"/>
            <a:headEnd/>
            <a:tailEnd/>
          </a:ln>
          <a:effectLst/>
        </p:spPr>
        <p:txBody>
          <a:bodyPr wrap="none" anchor="ctr"/>
          <a:lstStyle/>
          <a:p>
            <a:pPr>
              <a:defRPr/>
            </a:pPr>
            <a:endParaRPr lang="en-US">
              <a:latin typeface="Arial" pitchFamily="34" charset="0"/>
            </a:endParaRPr>
          </a:p>
        </p:txBody>
      </p:sp>
      <p:sp>
        <p:nvSpPr>
          <p:cNvPr id="6" name="Rectangle 5"/>
          <p:cNvSpPr>
            <a:spLocks noChangeArrowheads="1"/>
          </p:cNvSpPr>
          <p:nvPr/>
        </p:nvSpPr>
        <p:spPr bwMode="gray">
          <a:xfrm>
            <a:off x="0" y="1828800"/>
            <a:ext cx="9144000" cy="2514600"/>
          </a:xfrm>
          <a:prstGeom prst="rect">
            <a:avLst/>
          </a:prstGeom>
          <a:solidFill>
            <a:schemeClr val="tx1"/>
          </a:solidFill>
          <a:ln w="9525">
            <a:noFill/>
            <a:miter lim="800000"/>
            <a:headEnd/>
            <a:tailEnd/>
          </a:ln>
          <a:effectLst/>
        </p:spPr>
        <p:txBody>
          <a:bodyPr wrap="none" anchor="ctr"/>
          <a:lstStyle/>
          <a:p>
            <a:pPr>
              <a:defRPr/>
            </a:pPr>
            <a:endParaRPr lang="en-US">
              <a:latin typeface="Arial" pitchFamily="34" charset="0"/>
            </a:endParaRPr>
          </a:p>
        </p:txBody>
      </p:sp>
      <p:sp>
        <p:nvSpPr>
          <p:cNvPr id="7" name="Freeform 6"/>
          <p:cNvSpPr>
            <a:spLocks/>
          </p:cNvSpPr>
          <p:nvPr/>
        </p:nvSpPr>
        <p:spPr bwMode="gray">
          <a:xfrm>
            <a:off x="-9525" y="1524000"/>
            <a:ext cx="9153525" cy="2581275"/>
          </a:xfrm>
          <a:custGeom>
            <a:avLst/>
            <a:gdLst/>
            <a:ahLst/>
            <a:cxnLst>
              <a:cxn ang="0">
                <a:pos x="0" y="0"/>
              </a:cxn>
              <a:cxn ang="0">
                <a:pos x="5049" y="2"/>
              </a:cxn>
              <a:cxn ang="0">
                <a:pos x="5048" y="1458"/>
              </a:cxn>
              <a:cxn ang="0">
                <a:pos x="0" y="1471"/>
              </a:cxn>
              <a:cxn ang="0">
                <a:pos x="0" y="0"/>
              </a:cxn>
            </a:cxnLst>
            <a:rect l="0" t="0" r="r" b="b"/>
            <a:pathLst>
              <a:path w="5049" h="1471">
                <a:moveTo>
                  <a:pt x="0" y="0"/>
                </a:moveTo>
                <a:lnTo>
                  <a:pt x="5049" y="2"/>
                </a:lnTo>
                <a:lnTo>
                  <a:pt x="5048" y="1458"/>
                </a:lnTo>
                <a:lnTo>
                  <a:pt x="0" y="1471"/>
                </a:lnTo>
                <a:lnTo>
                  <a:pt x="0" y="0"/>
                </a:lnTo>
                <a:close/>
              </a:path>
            </a:pathLst>
          </a:custGeom>
          <a:solidFill>
            <a:schemeClr val="folHlink">
              <a:alpha val="73000"/>
            </a:schemeClr>
          </a:solidFill>
          <a:ln w="9525">
            <a:noFill/>
            <a:round/>
            <a:headEnd/>
            <a:tailEnd/>
          </a:ln>
          <a:effectLst/>
        </p:spPr>
        <p:txBody>
          <a:bodyPr/>
          <a:lstStyle/>
          <a:p>
            <a:pPr>
              <a:defRPr/>
            </a:pPr>
            <a:endParaRPr lang="en-US">
              <a:latin typeface="Arial" pitchFamily="34" charset="0"/>
            </a:endParaRPr>
          </a:p>
        </p:txBody>
      </p:sp>
      <p:grpSp>
        <p:nvGrpSpPr>
          <p:cNvPr id="8" name="Group 118"/>
          <p:cNvGrpSpPr>
            <a:grpSpLocks/>
          </p:cNvGrpSpPr>
          <p:nvPr userDrawn="1"/>
        </p:nvGrpSpPr>
        <p:grpSpPr bwMode="auto">
          <a:xfrm>
            <a:off x="7924800" y="5638800"/>
            <a:ext cx="1143000" cy="1123950"/>
            <a:chOff x="4848" y="3552"/>
            <a:chExt cx="720" cy="708"/>
          </a:xfrm>
        </p:grpSpPr>
        <p:grpSp>
          <p:nvGrpSpPr>
            <p:cNvPr id="9" name="Group 117"/>
            <p:cNvGrpSpPr>
              <a:grpSpLocks/>
            </p:cNvGrpSpPr>
            <p:nvPr userDrawn="1"/>
          </p:nvGrpSpPr>
          <p:grpSpPr bwMode="auto">
            <a:xfrm>
              <a:off x="4848" y="3552"/>
              <a:ext cx="720" cy="528"/>
              <a:chOff x="4848" y="3552"/>
              <a:chExt cx="720" cy="528"/>
            </a:xfrm>
          </p:grpSpPr>
          <p:sp>
            <p:nvSpPr>
              <p:cNvPr id="11" name="AutoShape 21"/>
              <p:cNvSpPr>
                <a:spLocks noChangeArrowheads="1"/>
              </p:cNvSpPr>
              <p:nvPr/>
            </p:nvSpPr>
            <p:spPr bwMode="gray">
              <a:xfrm>
                <a:off x="4848" y="3744"/>
                <a:ext cx="384" cy="336"/>
              </a:xfrm>
              <a:prstGeom prst="hexagon">
                <a:avLst>
                  <a:gd name="adj" fmla="val 28571"/>
                  <a:gd name="vf" fmla="val 115470"/>
                </a:avLst>
              </a:prstGeom>
              <a:solidFill>
                <a:schemeClr val="tx2"/>
              </a:solidFill>
              <a:ln w="9525">
                <a:noFill/>
                <a:miter lim="800000"/>
                <a:headEnd/>
                <a:tailEnd/>
              </a:ln>
              <a:effectLst/>
            </p:spPr>
            <p:txBody>
              <a:bodyPr wrap="none" anchor="ctr"/>
              <a:lstStyle/>
              <a:p>
                <a:pPr algn="ctr">
                  <a:defRPr/>
                </a:pPr>
                <a:r>
                  <a:rPr lang="en-US" smtClean="0">
                    <a:solidFill>
                      <a:srgbClr val="FFFF99"/>
                    </a:solidFill>
                    <a:latin typeface="Arial" pitchFamily="34" charset="0"/>
                  </a:rPr>
                  <a:t>L</a:t>
                </a:r>
                <a:endParaRPr lang="en-US">
                  <a:solidFill>
                    <a:srgbClr val="FFFF99"/>
                  </a:solidFill>
                  <a:latin typeface="Arial" pitchFamily="34" charset="0"/>
                </a:endParaRPr>
              </a:p>
            </p:txBody>
          </p:sp>
          <p:sp>
            <p:nvSpPr>
              <p:cNvPr id="12" name="AutoShape 22"/>
              <p:cNvSpPr>
                <a:spLocks noChangeArrowheads="1"/>
              </p:cNvSpPr>
              <p:nvPr/>
            </p:nvSpPr>
            <p:spPr bwMode="gray">
              <a:xfrm>
                <a:off x="5184" y="3552"/>
                <a:ext cx="384" cy="336"/>
              </a:xfrm>
              <a:prstGeom prst="hexagon">
                <a:avLst>
                  <a:gd name="adj" fmla="val 28571"/>
                  <a:gd name="vf" fmla="val 115470"/>
                </a:avLst>
              </a:prstGeom>
              <a:solidFill>
                <a:schemeClr val="tx2"/>
              </a:solidFill>
              <a:ln w="9525">
                <a:noFill/>
                <a:miter lim="800000"/>
                <a:headEnd/>
                <a:tailEnd/>
              </a:ln>
              <a:effectLst/>
            </p:spPr>
            <p:txBody>
              <a:bodyPr wrap="none" anchor="ctr"/>
              <a:lstStyle/>
              <a:p>
                <a:pPr algn="ctr">
                  <a:defRPr/>
                </a:pPr>
                <a:r>
                  <a:rPr lang="en-US" smtClean="0">
                    <a:solidFill>
                      <a:srgbClr val="FFFF99"/>
                    </a:solidFill>
                    <a:latin typeface="Arial" pitchFamily="34" charset="0"/>
                  </a:rPr>
                  <a:t>H</a:t>
                </a:r>
                <a:endParaRPr lang="en-US">
                  <a:solidFill>
                    <a:srgbClr val="FFFF99"/>
                  </a:solidFill>
                  <a:latin typeface="Arial" pitchFamily="34" charset="0"/>
                </a:endParaRPr>
              </a:p>
            </p:txBody>
          </p:sp>
        </p:grpSp>
        <p:sp>
          <p:nvSpPr>
            <p:cNvPr id="10" name="AutoShape 23"/>
            <p:cNvSpPr>
              <a:spLocks noChangeArrowheads="1"/>
            </p:cNvSpPr>
            <p:nvPr/>
          </p:nvSpPr>
          <p:spPr bwMode="gray">
            <a:xfrm>
              <a:off x="5178" y="3924"/>
              <a:ext cx="384" cy="336"/>
            </a:xfrm>
            <a:prstGeom prst="hexagon">
              <a:avLst>
                <a:gd name="adj" fmla="val 28571"/>
                <a:gd name="vf" fmla="val 115470"/>
              </a:avLst>
            </a:prstGeom>
            <a:solidFill>
              <a:schemeClr val="tx2"/>
            </a:solidFill>
            <a:ln w="9525">
              <a:noFill/>
              <a:miter lim="800000"/>
              <a:headEnd/>
              <a:tailEnd/>
            </a:ln>
            <a:effectLst/>
          </p:spPr>
          <p:txBody>
            <a:bodyPr wrap="none" anchor="ctr"/>
            <a:lstStyle/>
            <a:p>
              <a:pPr algn="ctr">
                <a:defRPr/>
              </a:pPr>
              <a:r>
                <a:rPr lang="en-US" smtClean="0">
                  <a:solidFill>
                    <a:srgbClr val="FFFF99"/>
                  </a:solidFill>
                  <a:latin typeface="Arial" pitchFamily="34" charset="0"/>
                </a:rPr>
                <a:t>H</a:t>
              </a:r>
              <a:endParaRPr lang="en-US">
                <a:solidFill>
                  <a:srgbClr val="FFFF99"/>
                </a:solidFill>
                <a:latin typeface="Arial" pitchFamily="34" charset="0"/>
              </a:endParaRPr>
            </a:p>
          </p:txBody>
        </p:sp>
      </p:grpSp>
      <p:grpSp>
        <p:nvGrpSpPr>
          <p:cNvPr id="13" name="Group 116"/>
          <p:cNvGrpSpPr>
            <a:grpSpLocks/>
          </p:cNvGrpSpPr>
          <p:nvPr/>
        </p:nvGrpSpPr>
        <p:grpSpPr bwMode="auto">
          <a:xfrm>
            <a:off x="152400" y="3962400"/>
            <a:ext cx="1506538" cy="1524000"/>
            <a:chOff x="120" y="1464"/>
            <a:chExt cx="2064" cy="2088"/>
          </a:xfrm>
        </p:grpSpPr>
        <p:sp>
          <p:nvSpPr>
            <p:cNvPr id="14" name="AutoShape 113" descr="gdd01"/>
            <p:cNvSpPr>
              <a:spLocks noChangeArrowheads="1"/>
            </p:cNvSpPr>
            <p:nvPr userDrawn="1"/>
          </p:nvSpPr>
          <p:spPr bwMode="gray">
            <a:xfrm>
              <a:off x="120" y="1993"/>
              <a:ext cx="1105" cy="1007"/>
            </a:xfrm>
            <a:prstGeom prst="hexagon">
              <a:avLst>
                <a:gd name="adj" fmla="val 27381"/>
                <a:gd name="vf" fmla="val 115470"/>
              </a:avLst>
            </a:prstGeom>
            <a:blipFill dpi="0" rotWithShape="1">
              <a:blip r:embed="rId2" cstate="print"/>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spcBef>
                  <a:spcPct val="0"/>
                </a:spcBef>
                <a:defRPr/>
              </a:pPr>
              <a:endParaRPr lang="ko-KR" altLang="en-US" sz="1800">
                <a:latin typeface="Times New Roman" pitchFamily="18" charset="0"/>
                <a:ea typeface="Gulim" pitchFamily="34" charset="-127"/>
              </a:endParaRPr>
            </a:p>
          </p:txBody>
        </p:sp>
        <p:sp>
          <p:nvSpPr>
            <p:cNvPr id="15" name="AutoShape 114" descr="gdd04"/>
            <p:cNvSpPr>
              <a:spLocks noChangeArrowheads="1"/>
            </p:cNvSpPr>
            <p:nvPr userDrawn="1"/>
          </p:nvSpPr>
          <p:spPr bwMode="gray">
            <a:xfrm>
              <a:off x="1031" y="1464"/>
              <a:ext cx="1153" cy="1007"/>
            </a:xfrm>
            <a:prstGeom prst="hexagon">
              <a:avLst>
                <a:gd name="adj" fmla="val 28571"/>
                <a:gd name="vf" fmla="val 115470"/>
              </a:avLst>
            </a:prstGeom>
            <a:blipFill dpi="0" rotWithShape="1">
              <a:blip r:embed="rId3" cstate="print"/>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spcBef>
                  <a:spcPct val="0"/>
                </a:spcBef>
                <a:defRPr/>
              </a:pPr>
              <a:endParaRPr lang="ko-KR" altLang="en-US" sz="1800">
                <a:latin typeface="Times New Roman" pitchFamily="18" charset="0"/>
                <a:ea typeface="Gulim" pitchFamily="34" charset="-127"/>
              </a:endParaRPr>
            </a:p>
          </p:txBody>
        </p:sp>
        <p:sp>
          <p:nvSpPr>
            <p:cNvPr id="16" name="AutoShape 115" descr="gdd03"/>
            <p:cNvSpPr>
              <a:spLocks noChangeArrowheads="1"/>
            </p:cNvSpPr>
            <p:nvPr userDrawn="1"/>
          </p:nvSpPr>
          <p:spPr bwMode="gray">
            <a:xfrm>
              <a:off x="1007" y="2545"/>
              <a:ext cx="1153" cy="1007"/>
            </a:xfrm>
            <a:prstGeom prst="hexagon">
              <a:avLst>
                <a:gd name="adj" fmla="val 28571"/>
                <a:gd name="vf" fmla="val 115470"/>
              </a:avLst>
            </a:prstGeom>
            <a:blipFill dpi="0" rotWithShape="1">
              <a:blip r:embed="rId4" cstate="print"/>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spcBef>
                  <a:spcPct val="0"/>
                </a:spcBef>
                <a:defRPr/>
              </a:pPr>
              <a:endParaRPr lang="ko-KR" altLang="en-US" sz="1800">
                <a:latin typeface="Times New Roman" pitchFamily="18" charset="0"/>
                <a:ea typeface="Gulim" pitchFamily="34" charset="-127"/>
              </a:endParaRPr>
            </a:p>
          </p:txBody>
        </p:sp>
      </p:grpSp>
      <p:sp>
        <p:nvSpPr>
          <p:cNvPr id="3074" name="Rectangle 2"/>
          <p:cNvSpPr>
            <a:spLocks noGrp="1" noChangeArrowheads="1"/>
          </p:cNvSpPr>
          <p:nvPr>
            <p:ph type="ctrTitle"/>
          </p:nvPr>
        </p:nvSpPr>
        <p:spPr bwMode="gray">
          <a:xfrm>
            <a:off x="1143000" y="304800"/>
            <a:ext cx="6705600" cy="1012825"/>
          </a:xfrm>
        </p:spPr>
        <p:txBody>
          <a:bodyPr/>
          <a:lstStyle>
            <a:lvl1pPr algn="ctr">
              <a:defRPr sz="3600" b="1">
                <a:solidFill>
                  <a:schemeClr val="tx2"/>
                </a:solidFill>
              </a:defRPr>
            </a:lvl1pPr>
          </a:lstStyle>
          <a:p>
            <a:r>
              <a:rPr lang="en-US"/>
              <a:t>Click to edit Master title style</a:t>
            </a:r>
          </a:p>
        </p:txBody>
      </p:sp>
      <p:sp>
        <p:nvSpPr>
          <p:cNvPr id="3075" name="Rectangle 3"/>
          <p:cNvSpPr>
            <a:spLocks noGrp="1" noChangeArrowheads="1"/>
          </p:cNvSpPr>
          <p:nvPr>
            <p:ph type="subTitle" idx="1"/>
          </p:nvPr>
        </p:nvSpPr>
        <p:spPr bwMode="white">
          <a:xfrm>
            <a:off x="2590800" y="4648200"/>
            <a:ext cx="4343400" cy="685800"/>
          </a:xfrm>
        </p:spPr>
        <p:txBody>
          <a:bodyPr/>
          <a:lstStyle>
            <a:lvl1pPr marL="0" indent="0" algn="r">
              <a:buFont typeface="Wingdings" pitchFamily="2" charset="2"/>
              <a:buNone/>
              <a:defRPr sz="1600">
                <a:solidFill>
                  <a:schemeClr val="bg1"/>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934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934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6705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5248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066800"/>
            <a:ext cx="4038600" cy="5248275"/>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6" name="Slide Number Placeholder 5"/>
          <p:cNvSpPr>
            <a:spLocks noGrp="1"/>
          </p:cNvSpPr>
          <p:nvPr>
            <p:ph type="sldNum" sz="quarter" idx="12"/>
          </p:nvPr>
        </p:nvSpPr>
        <p:spPr/>
        <p:txBody>
          <a:bodyPr/>
          <a:lstStyle>
            <a:lvl1pPr>
              <a:defRPr/>
            </a:lvl1pPr>
          </a:lstStyle>
          <a:p>
            <a:pPr>
              <a:defRPr/>
            </a:pPr>
            <a:fld id="{F828BAF9-A46D-476C-90D9-18102322220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6" name="Slide Number Placeholder 5"/>
          <p:cNvSpPr>
            <a:spLocks noGrp="1"/>
          </p:cNvSpPr>
          <p:nvPr>
            <p:ph type="sldNum" sz="quarter" idx="12"/>
          </p:nvPr>
        </p:nvSpPr>
        <p:spPr/>
        <p:txBody>
          <a:bodyPr/>
          <a:lstStyle>
            <a:lvl1pPr>
              <a:defRPr/>
            </a:lvl1pPr>
          </a:lstStyle>
          <a:p>
            <a:pPr>
              <a:defRPr/>
            </a:pPr>
            <a:fld id="{94C9B6F6-971B-4F11-93F8-77D25BD61EF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6" name="Slide Number Placeholder 5"/>
          <p:cNvSpPr>
            <a:spLocks noGrp="1"/>
          </p:cNvSpPr>
          <p:nvPr>
            <p:ph type="sldNum" sz="quarter" idx="12"/>
          </p:nvPr>
        </p:nvSpPr>
        <p:spPr/>
        <p:txBody>
          <a:bodyPr/>
          <a:lstStyle>
            <a:lvl1pPr>
              <a:defRPr/>
            </a:lvl1pPr>
          </a:lstStyle>
          <a:p>
            <a:pPr>
              <a:defRPr/>
            </a:pPr>
            <a:fld id="{A9628294-A90A-48B5-A096-ACFF18629B6E}"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7" name="Slide Number Placeholder 5"/>
          <p:cNvSpPr>
            <a:spLocks noGrp="1"/>
          </p:cNvSpPr>
          <p:nvPr>
            <p:ph type="sldNum" sz="quarter" idx="12"/>
          </p:nvPr>
        </p:nvSpPr>
        <p:spPr/>
        <p:txBody>
          <a:bodyPr/>
          <a:lstStyle>
            <a:lvl1pPr>
              <a:defRPr/>
            </a:lvl1pPr>
          </a:lstStyle>
          <a:p>
            <a:pPr>
              <a:defRPr/>
            </a:pPr>
            <a:fld id="{4500292E-C3A6-4C93-AB4A-A3607472C4C6}"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9" name="Slide Number Placeholder 5"/>
          <p:cNvSpPr>
            <a:spLocks noGrp="1"/>
          </p:cNvSpPr>
          <p:nvPr>
            <p:ph type="sldNum" sz="quarter" idx="12"/>
          </p:nvPr>
        </p:nvSpPr>
        <p:spPr/>
        <p:txBody>
          <a:bodyPr/>
          <a:lstStyle>
            <a:lvl1pPr>
              <a:defRPr/>
            </a:lvl1pPr>
          </a:lstStyle>
          <a:p>
            <a:pPr>
              <a:defRPr/>
            </a:pPr>
            <a:fld id="{0CEB034A-B24C-4B4D-9513-CF67FF629043}"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5" name="Slide Number Placeholder 5"/>
          <p:cNvSpPr>
            <a:spLocks noGrp="1"/>
          </p:cNvSpPr>
          <p:nvPr>
            <p:ph type="sldNum" sz="quarter" idx="12"/>
          </p:nvPr>
        </p:nvSpPr>
        <p:spPr/>
        <p:txBody>
          <a:bodyPr/>
          <a:lstStyle>
            <a:lvl1pPr>
              <a:defRPr/>
            </a:lvl1pPr>
          </a:lstStyle>
          <a:p>
            <a:pPr>
              <a:defRPr/>
            </a:pPr>
            <a:fld id="{86E2B32B-ACDB-4718-9FFD-263BBF30F09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Rectangle 3"/>
          <p:cNvSpPr>
            <a:spLocks noGrp="1" noChangeArrowheads="1"/>
          </p:cNvSpPr>
          <p:nvPr>
            <p:ph type="body" idx="1"/>
          </p:nvPr>
        </p:nvSpPr>
        <p:spPr bwMode="auto">
          <a:xfrm>
            <a:off x="304800" y="1143000"/>
            <a:ext cx="8610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10"/>
          </p:nvPr>
        </p:nvSpPr>
        <p:spPr/>
        <p:txBody>
          <a:bodyPr/>
          <a:lstStyle/>
          <a:p>
            <a:pPr>
              <a:defRPr/>
            </a:pPr>
            <a:endParaRPr lang="en-US"/>
          </a:p>
        </p:txBody>
      </p:sp>
      <p:sp>
        <p:nvSpPr>
          <p:cNvPr id="5" name="Title 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4" name="Slide Number Placeholder 5"/>
          <p:cNvSpPr>
            <a:spLocks noGrp="1"/>
          </p:cNvSpPr>
          <p:nvPr>
            <p:ph type="sldNum" sz="quarter" idx="12"/>
          </p:nvPr>
        </p:nvSpPr>
        <p:spPr/>
        <p:txBody>
          <a:bodyPr/>
          <a:lstStyle>
            <a:lvl1pPr>
              <a:defRPr/>
            </a:lvl1pPr>
          </a:lstStyle>
          <a:p>
            <a:pPr>
              <a:defRPr/>
            </a:pPr>
            <a:fld id="{22609157-74AF-40FD-8DC7-11E1453FD8E4}"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7" name="Slide Number Placeholder 5"/>
          <p:cNvSpPr>
            <a:spLocks noGrp="1"/>
          </p:cNvSpPr>
          <p:nvPr>
            <p:ph type="sldNum" sz="quarter" idx="12"/>
          </p:nvPr>
        </p:nvSpPr>
        <p:spPr/>
        <p:txBody>
          <a:bodyPr/>
          <a:lstStyle>
            <a:lvl1pPr>
              <a:defRPr/>
            </a:lvl1pPr>
          </a:lstStyle>
          <a:p>
            <a:pPr>
              <a:defRPr/>
            </a:pPr>
            <a:fld id="{422D8036-32D6-4931-A00D-BF81F8976FDF}"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7" name="Slide Number Placeholder 5"/>
          <p:cNvSpPr>
            <a:spLocks noGrp="1"/>
          </p:cNvSpPr>
          <p:nvPr>
            <p:ph type="sldNum" sz="quarter" idx="12"/>
          </p:nvPr>
        </p:nvSpPr>
        <p:spPr/>
        <p:txBody>
          <a:bodyPr/>
          <a:lstStyle>
            <a:lvl1pPr>
              <a:defRPr/>
            </a:lvl1pPr>
          </a:lstStyle>
          <a:p>
            <a:pPr>
              <a:defRPr/>
            </a:pPr>
            <a:fld id="{F2D1EAE5-7DDE-4849-A0BA-B9559B0061A8}"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6" name="Slide Number Placeholder 5"/>
          <p:cNvSpPr>
            <a:spLocks noGrp="1"/>
          </p:cNvSpPr>
          <p:nvPr>
            <p:ph type="sldNum" sz="quarter" idx="12"/>
          </p:nvPr>
        </p:nvSpPr>
        <p:spPr/>
        <p:txBody>
          <a:bodyPr/>
          <a:lstStyle>
            <a:lvl1pPr>
              <a:defRPr/>
            </a:lvl1pPr>
          </a:lstStyle>
          <a:p>
            <a:pPr>
              <a:defRPr/>
            </a:pPr>
            <a:fld id="{18BF8BB4-4226-4BCF-93C4-421F04CF50BC}"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6" name="Slide Number Placeholder 5"/>
          <p:cNvSpPr>
            <a:spLocks noGrp="1"/>
          </p:cNvSpPr>
          <p:nvPr>
            <p:ph type="sldNum" sz="quarter" idx="12"/>
          </p:nvPr>
        </p:nvSpPr>
        <p:spPr/>
        <p:txBody>
          <a:bodyPr/>
          <a:lstStyle>
            <a:lvl1pPr>
              <a:defRPr/>
            </a:lvl1pPr>
          </a:lstStyle>
          <a:p>
            <a:pPr>
              <a:defRPr/>
            </a:pPr>
            <a:fld id="{DCA3B7BC-B6E9-4FB6-A057-F8159B32131E}"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vi-VN" smtClean="0"/>
              <a:t>Đà Lạt 21 - 24 tháng 08 năm 2012</a:t>
            </a:r>
            <a:endParaRPr lang="en-US"/>
          </a:p>
        </p:txBody>
      </p:sp>
      <p:sp>
        <p:nvSpPr>
          <p:cNvPr id="5" name="Slide Number Placeholder 5"/>
          <p:cNvSpPr>
            <a:spLocks noGrp="1"/>
          </p:cNvSpPr>
          <p:nvPr>
            <p:ph type="sldNum" sz="quarter" idx="12"/>
          </p:nvPr>
        </p:nvSpPr>
        <p:spPr/>
        <p:txBody>
          <a:bodyPr/>
          <a:lstStyle>
            <a:lvl1pPr>
              <a:defRPr/>
            </a:lvl1pPr>
          </a:lstStyle>
          <a:p>
            <a:pPr>
              <a:defRPr/>
            </a:pPr>
            <a:fld id="{F9709A5B-80A1-48A0-8890-D4DE0EA96D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Text Placeholder 3"/>
          <p:cNvSpPr>
            <a:spLocks noGrp="1" noChangeArrowheads="1"/>
          </p:cNvSpPr>
          <p:nvPr>
            <p:ph type="body" idx="1"/>
          </p:nvPr>
        </p:nvSpPr>
        <p:spPr bwMode="auto">
          <a:xfrm>
            <a:off x="304800" y="1676400"/>
            <a:ext cx="8610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 name="Title 16"/>
          <p:cNvSpPr>
            <a:spLocks noGrp="1"/>
          </p:cNvSpPr>
          <p:nvPr>
            <p:ph type="title"/>
          </p:nvPr>
        </p:nvSpPr>
        <p:spPr/>
        <p:txBody>
          <a:bodyPr/>
          <a:lstStyle/>
          <a:p>
            <a:r>
              <a:rPr lang="en-US" smtClean="0"/>
              <a:t>Click to edit Master title style</a:t>
            </a:r>
            <a:endParaRPr lang="en-US"/>
          </a:p>
        </p:txBody>
      </p:sp>
      <p:sp>
        <p:nvSpPr>
          <p:cNvPr id="19" name="Content Placeholder 18"/>
          <p:cNvSpPr>
            <a:spLocks noGrp="1"/>
          </p:cNvSpPr>
          <p:nvPr>
            <p:ph sz="quarter" idx="11"/>
          </p:nvPr>
        </p:nvSpPr>
        <p:spPr>
          <a:xfrm>
            <a:off x="304800" y="1066800"/>
            <a:ext cx="8610600" cy="533400"/>
          </a:xfrm>
        </p:spPr>
        <p:txBody>
          <a:bodyPr/>
          <a:lstStyle>
            <a:lvl1pPr>
              <a:buNone/>
              <a:defRPr lang="en-US" sz="2800" b="1" kern="1200" baseline="0" noProof="0" smtClean="0">
                <a:solidFill>
                  <a:srgbClr val="00B050"/>
                </a:solidFill>
                <a:latin typeface="Arial" charset="0"/>
                <a:ea typeface="+mn-ea"/>
                <a:cs typeface="+mn-cs"/>
              </a:defRPr>
            </a:lvl1pPr>
          </a:lstStyle>
          <a:p>
            <a:pPr lvl="0"/>
            <a:r>
              <a:rPr lang="en-US" smtClean="0"/>
              <a:t>Click to edit Master text styles</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Title 1"/>
          <p:cNvSpPr>
            <a:spLocks noGrp="1"/>
          </p:cNvSpPr>
          <p:nvPr>
            <p:ph type="title"/>
          </p:nvPr>
        </p:nvSpPr>
        <p:spPr>
          <a:xfrm>
            <a:off x="1143000" y="304800"/>
            <a:ext cx="6705600" cy="563563"/>
          </a:xfr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Freeform 15"/>
          <p:cNvSpPr>
            <a:spLocks/>
          </p:cNvSpPr>
          <p:nvPr/>
        </p:nvSpPr>
        <p:spPr bwMode="gray">
          <a:xfrm>
            <a:off x="-9525" y="268288"/>
            <a:ext cx="9153525" cy="633412"/>
          </a:xfrm>
          <a:custGeom>
            <a:avLst/>
            <a:gdLst/>
            <a:ahLst/>
            <a:cxnLst>
              <a:cxn ang="0">
                <a:pos x="0" y="0"/>
              </a:cxn>
              <a:cxn ang="0">
                <a:pos x="5049" y="2"/>
              </a:cxn>
              <a:cxn ang="0">
                <a:pos x="5048" y="1458"/>
              </a:cxn>
              <a:cxn ang="0">
                <a:pos x="0" y="1471"/>
              </a:cxn>
              <a:cxn ang="0">
                <a:pos x="0" y="0"/>
              </a:cxn>
            </a:cxnLst>
            <a:rect l="0" t="0" r="r" b="b"/>
            <a:pathLst>
              <a:path w="5049" h="1471">
                <a:moveTo>
                  <a:pt x="0" y="0"/>
                </a:moveTo>
                <a:lnTo>
                  <a:pt x="5049" y="2"/>
                </a:lnTo>
                <a:lnTo>
                  <a:pt x="5048" y="1458"/>
                </a:lnTo>
                <a:lnTo>
                  <a:pt x="0" y="1471"/>
                </a:lnTo>
                <a:lnTo>
                  <a:pt x="0" y="0"/>
                </a:lnTo>
                <a:close/>
              </a:path>
            </a:pathLst>
          </a:custGeom>
          <a:solidFill>
            <a:schemeClr val="tx2"/>
          </a:solidFill>
          <a:ln w="9525">
            <a:noFill/>
            <a:round/>
            <a:headEnd/>
            <a:tailEnd/>
          </a:ln>
          <a:effectLst/>
        </p:spPr>
        <p:txBody>
          <a:bodyPr/>
          <a:lstStyle/>
          <a:p>
            <a:pPr>
              <a:defRPr/>
            </a:pPr>
            <a:endParaRPr lang="en-US">
              <a:latin typeface="Arial" pitchFamily="34" charset="0"/>
            </a:endParaRPr>
          </a:p>
        </p:txBody>
      </p:sp>
      <p:sp>
        <p:nvSpPr>
          <p:cNvPr id="1045" name="AutoShape 21"/>
          <p:cNvSpPr>
            <a:spLocks noChangeArrowheads="1"/>
          </p:cNvSpPr>
          <p:nvPr/>
        </p:nvSpPr>
        <p:spPr bwMode="gray">
          <a:xfrm>
            <a:off x="8496300" y="6324600"/>
            <a:ext cx="457200" cy="406400"/>
          </a:xfrm>
          <a:prstGeom prst="hexagon">
            <a:avLst>
              <a:gd name="adj" fmla="val 28571"/>
              <a:gd name="vf" fmla="val 115470"/>
            </a:avLst>
          </a:prstGeom>
          <a:solidFill>
            <a:srgbClr val="5086C2">
              <a:alpha val="35001"/>
            </a:srgbClr>
          </a:solidFill>
          <a:ln w="9525">
            <a:noFill/>
            <a:miter lim="800000"/>
            <a:headEnd/>
            <a:tailEnd/>
          </a:ln>
          <a:effectLst/>
        </p:spPr>
        <p:txBody>
          <a:bodyPr wrap="none" anchor="ctr"/>
          <a:lstStyle/>
          <a:p>
            <a:pPr>
              <a:defRPr/>
            </a:pPr>
            <a:endParaRPr lang="en-US">
              <a:latin typeface="Arial" pitchFamily="34" charset="0"/>
            </a:endParaRPr>
          </a:p>
        </p:txBody>
      </p:sp>
      <p:sp>
        <p:nvSpPr>
          <p:cNvPr id="1028" name="Rectangle 3"/>
          <p:cNvSpPr>
            <a:spLocks noGrp="1" noChangeArrowheads="1"/>
          </p:cNvSpPr>
          <p:nvPr>
            <p:ph type="body" idx="1"/>
          </p:nvPr>
        </p:nvSpPr>
        <p:spPr bwMode="auto">
          <a:xfrm>
            <a:off x="304800" y="1143000"/>
            <a:ext cx="8610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228600" y="65532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Arial" pitchFamily="34" charset="0"/>
              </a:defRPr>
            </a:lvl1pPr>
          </a:lstStyle>
          <a:p>
            <a:pPr>
              <a:defRPr/>
            </a:pPr>
            <a:endParaRPr lang="en-US"/>
          </a:p>
        </p:txBody>
      </p:sp>
      <p:grpSp>
        <p:nvGrpSpPr>
          <p:cNvPr id="1030" name="Group 22"/>
          <p:cNvGrpSpPr>
            <a:grpSpLocks/>
          </p:cNvGrpSpPr>
          <p:nvPr/>
        </p:nvGrpSpPr>
        <p:grpSpPr bwMode="auto">
          <a:xfrm>
            <a:off x="152400" y="152400"/>
            <a:ext cx="838200" cy="838200"/>
            <a:chOff x="18" y="144"/>
            <a:chExt cx="510" cy="480"/>
          </a:xfrm>
        </p:grpSpPr>
        <p:sp>
          <p:nvSpPr>
            <p:cNvPr id="1047" name="AutoShape 23"/>
            <p:cNvSpPr>
              <a:spLocks noChangeArrowheads="1"/>
            </p:cNvSpPr>
            <p:nvPr userDrawn="1"/>
          </p:nvSpPr>
          <p:spPr bwMode="gray">
            <a:xfrm>
              <a:off x="18" y="258"/>
              <a:ext cx="288" cy="240"/>
            </a:xfrm>
            <a:prstGeom prst="hexagon">
              <a:avLst>
                <a:gd name="adj" fmla="val 30000"/>
                <a:gd name="vf" fmla="val 115470"/>
              </a:avLst>
            </a:prstGeom>
            <a:solidFill>
              <a:schemeClr val="hlink"/>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pPr>
                <a:defRPr/>
              </a:pPr>
              <a:endParaRPr lang="en-US">
                <a:latin typeface="Arial" pitchFamily="34" charset="0"/>
              </a:endParaRPr>
            </a:p>
          </p:txBody>
        </p:sp>
        <p:sp>
          <p:nvSpPr>
            <p:cNvPr id="1048" name="AutoShape 24"/>
            <p:cNvSpPr>
              <a:spLocks noChangeArrowheads="1"/>
            </p:cNvSpPr>
            <p:nvPr userDrawn="1"/>
          </p:nvSpPr>
          <p:spPr bwMode="gray">
            <a:xfrm>
              <a:off x="240" y="144"/>
              <a:ext cx="288" cy="240"/>
            </a:xfrm>
            <a:prstGeom prst="hexagon">
              <a:avLst>
                <a:gd name="adj" fmla="val 30000"/>
                <a:gd name="vf" fmla="val 115470"/>
              </a:avLst>
            </a:prstGeom>
            <a:solidFill>
              <a:schemeClr val="accent2"/>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pPr>
                <a:defRPr/>
              </a:pPr>
              <a:endParaRPr lang="en-US">
                <a:latin typeface="Arial" pitchFamily="34" charset="0"/>
              </a:endParaRPr>
            </a:p>
          </p:txBody>
        </p:sp>
        <p:sp>
          <p:nvSpPr>
            <p:cNvPr id="1049" name="AutoShape 25"/>
            <p:cNvSpPr>
              <a:spLocks noChangeArrowheads="1"/>
            </p:cNvSpPr>
            <p:nvPr userDrawn="1"/>
          </p:nvSpPr>
          <p:spPr bwMode="gray">
            <a:xfrm>
              <a:off x="240" y="384"/>
              <a:ext cx="288" cy="240"/>
            </a:xfrm>
            <a:prstGeom prst="hexagon">
              <a:avLst>
                <a:gd name="adj" fmla="val 30000"/>
                <a:gd name="vf" fmla="val 115470"/>
              </a:avLst>
            </a:prstGeom>
            <a:solidFill>
              <a:schemeClr val="accent1"/>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pPr>
                <a:defRPr/>
              </a:pPr>
              <a:endParaRPr lang="en-US">
                <a:latin typeface="Arial" pitchFamily="34" charset="0"/>
              </a:endParaRPr>
            </a:p>
          </p:txBody>
        </p:sp>
      </p:grpSp>
      <p:sp>
        <p:nvSpPr>
          <p:cNvPr id="1031" name="Rectangle 2"/>
          <p:cNvSpPr>
            <a:spLocks noGrp="1" noChangeArrowheads="1"/>
          </p:cNvSpPr>
          <p:nvPr>
            <p:ph type="title"/>
          </p:nvPr>
        </p:nvSpPr>
        <p:spPr bwMode="white">
          <a:xfrm>
            <a:off x="1143000" y="304800"/>
            <a:ext cx="7848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50" name="Text Box 26"/>
          <p:cNvSpPr txBox="1">
            <a:spLocks noChangeArrowheads="1"/>
          </p:cNvSpPr>
          <p:nvPr/>
        </p:nvSpPr>
        <p:spPr bwMode="auto">
          <a:xfrm>
            <a:off x="8534400" y="6350000"/>
            <a:ext cx="381000" cy="307777"/>
          </a:xfrm>
          <a:prstGeom prst="rect">
            <a:avLst/>
          </a:prstGeom>
          <a:noFill/>
          <a:ln w="9525" algn="ctr">
            <a:noFill/>
            <a:miter lim="800000"/>
            <a:headEnd/>
            <a:tailEnd/>
          </a:ln>
          <a:effectLst/>
        </p:spPr>
        <p:txBody>
          <a:bodyPr wrap="square" lIns="0" rIns="0">
            <a:spAutoFit/>
          </a:bodyPr>
          <a:lstStyle/>
          <a:p>
            <a:pPr algn="ctr">
              <a:defRPr/>
            </a:pPr>
            <a:fld id="{A0D0052E-998C-42D0-AEF9-E83540D0DE66}" type="slidenum">
              <a:rPr lang="en-US" sz="1400" b="1">
                <a:latin typeface="Tahoma" pitchFamily="34" charset="0"/>
              </a:rPr>
              <a:pPr algn="ctr">
                <a:defRPr/>
              </a:pPr>
              <a:t>‹#›</a:t>
            </a:fld>
            <a:endParaRPr lang="en-US" sz="1400" b="1">
              <a:latin typeface="Tahoma" pitchFamily="34" charset="0"/>
            </a:endParaRPr>
          </a:p>
        </p:txBody>
      </p:sp>
    </p:spTree>
  </p:cSld>
  <p:clrMap bg1="lt1" tx1="dk1" bg2="lt2" tx2="dk2" accent1="accent1" accent2="accent2" accent3="accent3" accent4="accent4" accent5="accent5" accent6="accent6" hlink="hlink" folHlink="folHlink"/>
  <p:sldLayoutIdLst>
    <p:sldLayoutId id="2147483981" r:id="rId1"/>
    <p:sldLayoutId id="2147483982"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 id="2147483968" r:id="rId13"/>
  </p:sldLayoutIdLst>
  <p:hf hdr="0" dt="0"/>
  <p:txStyles>
    <p:titleStyle>
      <a:lvl1pPr algn="l" rtl="0" eaLnBrk="0" fontAlgn="base" hangingPunct="0">
        <a:spcBef>
          <a:spcPct val="0"/>
        </a:spcBef>
        <a:spcAft>
          <a:spcPct val="0"/>
        </a:spcAft>
        <a:defRPr sz="3200" b="1">
          <a:solidFill>
            <a:schemeClr val="bg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bg1"/>
          </a:solidFill>
          <a:latin typeface="Arial" charset="0"/>
          <a:cs typeface="Arial" charset="0"/>
        </a:defRPr>
      </a:lvl2pPr>
      <a:lvl3pPr algn="l" rtl="0" eaLnBrk="0" fontAlgn="base" hangingPunct="0">
        <a:spcBef>
          <a:spcPct val="0"/>
        </a:spcBef>
        <a:spcAft>
          <a:spcPct val="0"/>
        </a:spcAft>
        <a:defRPr sz="3200">
          <a:solidFill>
            <a:schemeClr val="bg1"/>
          </a:solidFill>
          <a:latin typeface="Arial" charset="0"/>
          <a:cs typeface="Arial" charset="0"/>
        </a:defRPr>
      </a:lvl3pPr>
      <a:lvl4pPr algn="l" rtl="0" eaLnBrk="0" fontAlgn="base" hangingPunct="0">
        <a:spcBef>
          <a:spcPct val="0"/>
        </a:spcBef>
        <a:spcAft>
          <a:spcPct val="0"/>
        </a:spcAft>
        <a:defRPr sz="3200">
          <a:solidFill>
            <a:schemeClr val="bg1"/>
          </a:solidFill>
          <a:latin typeface="Arial" charset="0"/>
          <a:cs typeface="Arial" charset="0"/>
        </a:defRPr>
      </a:lvl4pPr>
      <a:lvl5pPr algn="l" rtl="0" eaLnBrk="0" fontAlgn="base" hangingPunct="0">
        <a:spcBef>
          <a:spcPct val="0"/>
        </a:spcBef>
        <a:spcAft>
          <a:spcPct val="0"/>
        </a:spcAft>
        <a:defRPr sz="3200">
          <a:solidFill>
            <a:schemeClr val="bg1"/>
          </a:solidFill>
          <a:latin typeface="Arial" charset="0"/>
          <a:cs typeface="Arial" charset="0"/>
        </a:defRPr>
      </a:lvl5pPr>
      <a:lvl6pPr marL="457200" algn="l" rtl="0" fontAlgn="base">
        <a:spcBef>
          <a:spcPct val="0"/>
        </a:spcBef>
        <a:spcAft>
          <a:spcPct val="0"/>
        </a:spcAft>
        <a:defRPr sz="3200">
          <a:solidFill>
            <a:schemeClr val="bg1"/>
          </a:solidFill>
          <a:latin typeface="Verdana" pitchFamily="34" charset="0"/>
        </a:defRPr>
      </a:lvl6pPr>
      <a:lvl7pPr marL="914400" algn="l" rtl="0" fontAlgn="base">
        <a:spcBef>
          <a:spcPct val="0"/>
        </a:spcBef>
        <a:spcAft>
          <a:spcPct val="0"/>
        </a:spcAft>
        <a:defRPr sz="3200">
          <a:solidFill>
            <a:schemeClr val="bg1"/>
          </a:solidFill>
          <a:latin typeface="Verdana" pitchFamily="34" charset="0"/>
        </a:defRPr>
      </a:lvl7pPr>
      <a:lvl8pPr marL="1371600" algn="l" rtl="0" fontAlgn="base">
        <a:spcBef>
          <a:spcPct val="0"/>
        </a:spcBef>
        <a:spcAft>
          <a:spcPct val="0"/>
        </a:spcAft>
        <a:defRPr sz="3200">
          <a:solidFill>
            <a:schemeClr val="bg1"/>
          </a:solidFill>
          <a:latin typeface="Verdana" pitchFamily="34" charset="0"/>
        </a:defRPr>
      </a:lvl8pPr>
      <a:lvl9pPr marL="1828800" algn="l" rtl="0" fontAlgn="base">
        <a:spcBef>
          <a:spcPct val="0"/>
        </a:spcBef>
        <a:spcAft>
          <a:spcPct val="0"/>
        </a:spcAft>
        <a:defRPr sz="3200">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2800" b="1">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accent1"/>
        </a:buClr>
        <a:buFont typeface="Wingdings" pitchFamily="2" charset="2"/>
        <a:buChar char="§"/>
        <a:defRPr sz="2800">
          <a:solidFill>
            <a:schemeClr val="tx1"/>
          </a:solidFill>
          <a:latin typeface="Arial" pitchFamily="34" charset="0"/>
          <a:cs typeface="Arial"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pitchFamily="34" charset="0"/>
          <a:cs typeface="Arial"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cs typeface="Arial"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cs typeface="Arial"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vi-VN" smtClean="0"/>
              <a:t>Đà Lạt 21 - 24 tháng 08 năm 2012</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3943C15-F6C5-4739-91D8-44C705FD79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hegioimaychu.vn/blog/thuat-ngu/machine-learning/?utm_source=tmblog&amp;utm_medium=inlinekw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2400" y="990600"/>
            <a:ext cx="8915400" cy="5257800"/>
          </a:xfrm>
        </p:spPr>
        <p:txBody>
          <a:bodyPr/>
          <a:lstStyle/>
          <a:p>
            <a:pPr algn="ctr">
              <a:buNone/>
            </a:pPr>
            <a:endParaRPr lang="en-US" sz="3000" dirty="0" smtClean="0"/>
          </a:p>
          <a:p>
            <a:pPr algn="ctr">
              <a:buNone/>
            </a:pPr>
            <a:endParaRPr lang="en-US" sz="3000" dirty="0" smtClean="0"/>
          </a:p>
          <a:p>
            <a:pPr algn="ctr">
              <a:buNone/>
            </a:pPr>
            <a:endParaRPr lang="en-US" sz="3000" dirty="0" smtClean="0"/>
          </a:p>
          <a:p>
            <a:pPr marL="0" indent="0" algn="ctr">
              <a:buNone/>
            </a:pPr>
            <a:r>
              <a:rPr lang="en-US" sz="3200" smtClean="0">
                <a:effectLst>
                  <a:outerShdw blurRad="38100" dist="38100" dir="2700000" algn="tl">
                    <a:srgbClr val="000000">
                      <a:alpha val="43137"/>
                    </a:srgbClr>
                  </a:outerShdw>
                </a:effectLst>
              </a:rPr>
              <a:t>QUẢN TRỊ DỮ LIỆU</a:t>
            </a:r>
            <a:r>
              <a:rPr lang="en-US" sz="3200" smtClean="0">
                <a:effectLst>
                  <a:outerShdw blurRad="38100" dist="38100" dir="2700000" algn="tl">
                    <a:srgbClr val="000000">
                      <a:alpha val="43137"/>
                    </a:srgbClr>
                  </a:outerShdw>
                </a:effectLst>
              </a:rPr>
              <a:t> </a:t>
            </a:r>
            <a:r>
              <a:rPr lang="en-US" sz="3200">
                <a:effectLst>
                  <a:outerShdw blurRad="38100" dist="38100" dir="2700000" algn="tl">
                    <a:srgbClr val="000000">
                      <a:alpha val="43137"/>
                    </a:srgbClr>
                  </a:outerShdw>
                </a:effectLst>
              </a:rPr>
              <a:t>DOANH </a:t>
            </a:r>
            <a:r>
              <a:rPr lang="en-US" sz="3200" smtClean="0">
                <a:effectLst>
                  <a:outerShdw blurRad="38100" dist="38100" dir="2700000" algn="tl">
                    <a:srgbClr val="000000">
                      <a:alpha val="43137"/>
                    </a:srgbClr>
                  </a:outerShdw>
                </a:effectLst>
              </a:rPr>
              <a:t>NGHIỆP BẰNG CÔNG NGHỆ AI</a:t>
            </a:r>
          </a:p>
          <a:p>
            <a:pPr marL="0" indent="0" algn="ctr">
              <a:buNone/>
            </a:pPr>
            <a:endParaRPr lang="en-US" sz="3200">
              <a:effectLst>
                <a:outerShdw blurRad="38100" dist="38100" dir="2700000" algn="tl">
                  <a:srgbClr val="000000">
                    <a:alpha val="43137"/>
                  </a:srgbClr>
                </a:outerShdw>
              </a:effectLst>
            </a:endParaRPr>
          </a:p>
          <a:p>
            <a:pPr marL="0" indent="0" algn="ctr">
              <a:buNone/>
            </a:pPr>
            <a:r>
              <a:rPr lang="en-US" sz="2400" b="0" smtClean="0">
                <a:solidFill>
                  <a:srgbClr val="000000"/>
                </a:solidFill>
              </a:rPr>
              <a:t>Le </a:t>
            </a:r>
            <a:r>
              <a:rPr lang="en-US" sz="2400" b="0" dirty="0">
                <a:solidFill>
                  <a:srgbClr val="000000"/>
                </a:solidFill>
              </a:rPr>
              <a:t>Thanh </a:t>
            </a:r>
            <a:r>
              <a:rPr lang="en-US" sz="2400" b="0" dirty="0" smtClean="0">
                <a:solidFill>
                  <a:srgbClr val="000000"/>
                </a:solidFill>
              </a:rPr>
              <a:t>Hue</a:t>
            </a:r>
            <a:endParaRPr lang="en-US" sz="2400" b="0" dirty="0">
              <a:solidFill>
                <a:srgbClr val="000000"/>
              </a:solidFill>
            </a:endParaRPr>
          </a:p>
          <a:p>
            <a:pPr marL="0" indent="0">
              <a:buNone/>
            </a:pPr>
            <a:endParaRPr lang="en-US" dirty="0">
              <a:solidFill>
                <a:srgbClr val="000000"/>
              </a:solidFill>
            </a:endParaRPr>
          </a:p>
          <a:p>
            <a:pPr marL="0" indent="0">
              <a:buNone/>
            </a:pPr>
            <a:endParaRPr lang="en-US" sz="1200" baseline="30000" dirty="0"/>
          </a:p>
          <a:p>
            <a:pPr marL="514350" indent="-514350" algn="ctr">
              <a:lnSpc>
                <a:spcPct val="120000"/>
              </a:lnSpc>
              <a:spcBef>
                <a:spcPts val="3600"/>
              </a:spcBef>
              <a:buNone/>
            </a:pPr>
            <a:endParaRPr lang="en-US" sz="3000" dirty="0" smtClean="0"/>
          </a:p>
        </p:txBody>
      </p:sp>
      <p:sp>
        <p:nvSpPr>
          <p:cNvPr id="4" name="Date Placeholder 3"/>
          <p:cNvSpPr>
            <a:spLocks noGrp="1"/>
          </p:cNvSpPr>
          <p:nvPr>
            <p:ph type="dt" sz="half" idx="10"/>
          </p:nvPr>
        </p:nvSpPr>
        <p:spPr/>
        <p:txBody>
          <a:bodyPr/>
          <a:lstStyle/>
          <a:p>
            <a:pPr>
              <a:defRPr/>
            </a:pPr>
            <a:fld id="{4A7E0B6C-C0DB-4792-BA14-DAE9DB1D55F9}" type="datetime1">
              <a:rPr lang="en-US" smtClean="0"/>
              <a:t>12/26/2023</a:t>
            </a:fld>
            <a:endParaRPr lang="en-US"/>
          </a:p>
        </p:txBody>
      </p:sp>
      <p:sp>
        <p:nvSpPr>
          <p:cNvPr id="6" name="Rectangle 5"/>
          <p:cNvSpPr/>
          <p:nvPr/>
        </p:nvSpPr>
        <p:spPr>
          <a:xfrm>
            <a:off x="1066800" y="361890"/>
            <a:ext cx="8001000" cy="907941"/>
          </a:xfrm>
          <a:prstGeom prst="rect">
            <a:avLst/>
          </a:prstGeom>
        </p:spPr>
        <p:txBody>
          <a:bodyPr wrap="square">
            <a:spAutoFit/>
          </a:bodyPr>
          <a:lstStyle/>
          <a:p>
            <a:r>
              <a:rPr lang="en-US" sz="2000" b="1" smtClean="0">
                <a:solidFill>
                  <a:schemeClr val="bg1"/>
                </a:solidFill>
              </a:rPr>
              <a:t>QUẢN TRỊ DỮ LIÊU DOANH NGHIỆP BẰNG CÔNG NGHỆ AI</a:t>
            </a:r>
            <a:endParaRPr lang="en-US" sz="2000" b="1">
              <a:solidFill>
                <a:schemeClr val="bg1"/>
              </a:solidFill>
            </a:endParaRPr>
          </a:p>
          <a:p>
            <a:endParaRPr lang="en-US" sz="220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5868" y="1837983"/>
            <a:ext cx="8229600" cy="1477328"/>
          </a:xfrm>
          <a:prstGeom prst="rect">
            <a:avLst/>
          </a:prstGeom>
        </p:spPr>
        <p:txBody>
          <a:bodyPr wrap="square">
            <a:spAutoFit/>
          </a:bodyPr>
          <a:lstStyle/>
          <a:p>
            <a:pPr marL="342900" indent="-342900">
              <a:buFont typeface="Wingdings" panose="05000000000000000000" pitchFamily="2" charset="2"/>
              <a:buChar char="§"/>
            </a:pPr>
            <a:r>
              <a:rPr lang="en-US" sz="2000"/>
              <a:t>Hoạt động của tự động hóa tuyển dụng nhân sự trong doanh nghiệp</a:t>
            </a:r>
          </a:p>
          <a:p>
            <a:pPr algn="just">
              <a:lnSpc>
                <a:spcPct val="150000"/>
              </a:lnSpc>
            </a:pPr>
            <a:r>
              <a:rPr lang="en-US" sz="2000" smtClean="0"/>
              <a:t> </a:t>
            </a:r>
            <a:r>
              <a:rPr lang="en-US" sz="2000"/>
              <a:t>Tự động hoá tuyển dụng là việc áp dụng công nghệ dựa trên dữ liệu AI để tự động thực hiện các công tác hằng ngày của nhà tuyển </a:t>
            </a:r>
            <a:r>
              <a:rPr lang="en-US" sz="2000" smtClean="0"/>
              <a:t>dụng:</a:t>
            </a:r>
            <a:endParaRPr lang="en-US" sz="2000"/>
          </a:p>
        </p:txBody>
      </p:sp>
      <p:sp>
        <p:nvSpPr>
          <p:cNvPr id="6" name="Rectangle 5"/>
          <p:cNvSpPr/>
          <p:nvPr/>
        </p:nvSpPr>
        <p:spPr>
          <a:xfrm>
            <a:off x="876868" y="3653794"/>
            <a:ext cx="7848600" cy="2708434"/>
          </a:xfrm>
          <a:prstGeom prst="rect">
            <a:avLst/>
          </a:prstGeom>
        </p:spPr>
        <p:txBody>
          <a:bodyPr wrap="square">
            <a:spAutoFit/>
          </a:bodyPr>
          <a:lstStyle/>
          <a:p>
            <a:pPr lvl="0">
              <a:lnSpc>
                <a:spcPct val="140000"/>
              </a:lnSpc>
            </a:pPr>
            <a:r>
              <a:rPr lang="en-US" sz="2000" smtClean="0"/>
              <a:t>- Lọc </a:t>
            </a:r>
            <a:r>
              <a:rPr lang="en-US" sz="2000"/>
              <a:t>hồ sơ đầu vào dựa theo điểm phù hợp với yêu cầu công việc cần tuyển</a:t>
            </a:r>
          </a:p>
          <a:p>
            <a:pPr lvl="0">
              <a:lnSpc>
                <a:spcPct val="140000"/>
              </a:lnSpc>
            </a:pPr>
            <a:r>
              <a:rPr lang="en-US" sz="2000" smtClean="0"/>
              <a:t>- Kiểm </a:t>
            </a:r>
            <a:r>
              <a:rPr lang="en-US" sz="2000"/>
              <a:t>tra năng lực ứng viên với bảng câu hỏi trắc nghiệm </a:t>
            </a:r>
          </a:p>
          <a:p>
            <a:pPr lvl="0">
              <a:lnSpc>
                <a:spcPct val="140000"/>
              </a:lnSpc>
            </a:pPr>
            <a:r>
              <a:rPr lang="en-US" sz="2000" smtClean="0"/>
              <a:t>- Phỏng </a:t>
            </a:r>
            <a:r>
              <a:rPr lang="en-US" sz="2000"/>
              <a:t>vấn trực tiếp với AI</a:t>
            </a:r>
          </a:p>
          <a:p>
            <a:pPr>
              <a:lnSpc>
                <a:spcPct val="140000"/>
              </a:lnSpc>
            </a:pPr>
            <a:r>
              <a:rPr lang="en-US" sz="2000" smtClean="0"/>
              <a:t>- Thông </a:t>
            </a:r>
            <a:r>
              <a:rPr lang="en-US" sz="2000"/>
              <a:t>báo cho ứng viên sau khi hoàn tất các bài phỏng vấn</a:t>
            </a:r>
          </a:p>
        </p:txBody>
      </p:sp>
      <p:sp>
        <p:nvSpPr>
          <p:cNvPr id="8" name="Rectangle 7"/>
          <p:cNvSpPr/>
          <p:nvPr/>
        </p:nvSpPr>
        <p:spPr>
          <a:xfrm>
            <a:off x="381568" y="1102778"/>
            <a:ext cx="8458200" cy="537391"/>
          </a:xfrm>
          <a:prstGeom prst="rect">
            <a:avLst/>
          </a:prstGeom>
        </p:spPr>
        <p:txBody>
          <a:bodyPr wrap="square">
            <a:spAutoFit/>
          </a:bodyPr>
          <a:lstStyle/>
          <a:p>
            <a:pPr>
              <a:lnSpc>
                <a:spcPct val="150000"/>
              </a:lnSpc>
              <a:spcBef>
                <a:spcPts val="1800"/>
              </a:spcBef>
            </a:pPr>
            <a:r>
              <a:rPr lang="en-US" sz="2000" b="1" smtClean="0">
                <a:solidFill>
                  <a:srgbClr val="800000"/>
                </a:solidFill>
                <a:effectLst>
                  <a:outerShdw blurRad="38100" dist="38100" dir="2700000" algn="tl">
                    <a:srgbClr val="000000">
                      <a:alpha val="43137"/>
                    </a:srgbClr>
                  </a:outerShdw>
                </a:effectLst>
              </a:rPr>
              <a:t>II.1. AI  </a:t>
            </a:r>
            <a:r>
              <a:rPr lang="en-US" sz="2000" b="1">
                <a:solidFill>
                  <a:srgbClr val="800000"/>
                </a:solidFill>
                <a:effectLst>
                  <a:outerShdw blurRad="38100" dist="38100" dir="2700000" algn="tl">
                    <a:srgbClr val="000000">
                      <a:alpha val="43137"/>
                    </a:srgbClr>
                  </a:outerShdw>
                </a:effectLst>
              </a:rPr>
              <a:t>trong hoạt động và định hướng của doanh nghiệp</a:t>
            </a:r>
            <a:r>
              <a:rPr lang="en-US" altLang="zh-CN" sz="2200" smtClean="0">
                <a:solidFill>
                  <a:srgbClr val="800000"/>
                </a:solidFill>
                <a:effectLst>
                  <a:outerShdw blurRad="38100" dist="38100" dir="2700000" algn="tl">
                    <a:srgbClr val="000000">
                      <a:alpha val="43137"/>
                    </a:srgbClr>
                  </a:outerShdw>
                </a:effectLst>
              </a:rPr>
              <a:t>.</a:t>
            </a:r>
            <a:endParaRPr lang="en-US" altLang="zh-CN" sz="2200" smtClean="0">
              <a:solidFill>
                <a:srgbClr val="800000"/>
              </a:solidFill>
              <a:effectLst>
                <a:outerShdw blurRad="38100" dist="38100" dir="2700000" algn="tl">
                  <a:srgbClr val="000000">
                    <a:alpha val="43137"/>
                  </a:srgbClr>
                </a:outerShdw>
              </a:effectLst>
            </a:endParaRPr>
          </a:p>
        </p:txBody>
      </p:sp>
      <p:sp>
        <p:nvSpPr>
          <p:cNvPr id="9" name="Rectangle 8"/>
          <p:cNvSpPr/>
          <p:nvPr/>
        </p:nvSpPr>
        <p:spPr>
          <a:xfrm>
            <a:off x="1219200" y="199561"/>
            <a:ext cx="8458199" cy="658835"/>
          </a:xfrm>
          <a:prstGeom prst="rect">
            <a:avLst/>
          </a:prstGeom>
        </p:spPr>
        <p:txBody>
          <a:bodyPr wrap="square">
            <a:spAutoFit/>
          </a:bodyPr>
          <a:lstStyle/>
          <a:p>
            <a:pPr>
              <a:lnSpc>
                <a:spcPct val="150000"/>
              </a:lnSpc>
              <a:spcBef>
                <a:spcPts val="1800"/>
              </a:spcBef>
            </a:pPr>
            <a:r>
              <a:rPr lang="en-US" sz="2000" b="1">
                <a:solidFill>
                  <a:schemeClr val="bg1"/>
                </a:solidFill>
                <a:effectLst>
                  <a:outerShdw blurRad="38100" dist="38100" dir="2700000" algn="tl">
                    <a:srgbClr val="000000">
                      <a:alpha val="43137"/>
                    </a:srgbClr>
                  </a:outerShdw>
                </a:effectLst>
              </a:rPr>
              <a:t>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lý dữ 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9205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93676" y="1752600"/>
            <a:ext cx="8169323" cy="4555093"/>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US" sz="2000"/>
              <a:t>Q</a:t>
            </a:r>
            <a:r>
              <a:rPr lang="en-US" sz="2000" smtClean="0"/>
              <a:t>uản lý danh mục được</a:t>
            </a:r>
            <a:r>
              <a:rPr lang="en-US" sz="2000"/>
              <a:t> AI hứa hẹn là trong các catalog (danh mục) dữ liệu hoặc các kho dữ liệu metadata, thường sau nhiều thời gian thay đổi, dữ liệu  bị lỗi thời do bối cảnh của các ứng dụng trong doanh nghiệp thay đổi trong từng thời gian.</a:t>
            </a:r>
          </a:p>
          <a:p>
            <a:pPr marL="342900" indent="-342900" algn="just">
              <a:lnSpc>
                <a:spcPct val="150000"/>
              </a:lnSpc>
              <a:buFont typeface="Arial" panose="020B0604020202020204" pitchFamily="34" charset="0"/>
              <a:buChar char="•"/>
            </a:pPr>
            <a:r>
              <a:rPr lang="en-US" sz="2000"/>
              <a:t>Việc gắn thẻ các từ </a:t>
            </a:r>
            <a:r>
              <a:rPr lang="en-US" sz="2000"/>
              <a:t>khóa </a:t>
            </a:r>
            <a:r>
              <a:rPr lang="en-US" sz="2000" smtClean="0"/>
              <a:t>thông </a:t>
            </a:r>
            <a:r>
              <a:rPr lang="en-US" sz="2000"/>
              <a:t>qua </a:t>
            </a:r>
            <a:r>
              <a:rPr lang="en-US" sz="2000">
                <a:hlinkClick r:id="rId2"/>
              </a:rPr>
              <a:t>học máy</a:t>
            </a:r>
            <a:r>
              <a:rPr lang="en-US" sz="2000"/>
              <a:t> có thể chủ động từ thông tin nhập của người quản trị dữ liệu chuyên </a:t>
            </a:r>
            <a:r>
              <a:rPr lang="en-US" sz="2000"/>
              <a:t>nghiệp </a:t>
            </a:r>
            <a:endParaRPr lang="en-US" sz="2000" smtClean="0"/>
          </a:p>
          <a:p>
            <a:pPr marL="342900" indent="-342900" algn="just">
              <a:lnSpc>
                <a:spcPct val="150000"/>
              </a:lnSpc>
              <a:buFont typeface="Arial" panose="020B0604020202020204" pitchFamily="34" charset="0"/>
              <a:buChar char="•"/>
            </a:pPr>
            <a:r>
              <a:rPr lang="en-US" sz="2000"/>
              <a:t> Hệ thống có thể nhận ra sự giống nhau giữa các mục trong danh mục dữ liệu và đưa ra đề xuất về các gợi ý cho việc </a:t>
            </a:r>
            <a:r>
              <a:rPr lang="en-US" sz="2000"/>
              <a:t>gán  </a:t>
            </a:r>
            <a:r>
              <a:rPr lang="en-US" sz="2000" smtClean="0"/>
              <a:t>thẻ cho các dữ liệu</a:t>
            </a:r>
            <a:endParaRPr lang="en-US" sz="2000"/>
          </a:p>
        </p:txBody>
      </p:sp>
      <p:sp>
        <p:nvSpPr>
          <p:cNvPr id="8" name="Rectangle 7"/>
          <p:cNvSpPr/>
          <p:nvPr/>
        </p:nvSpPr>
        <p:spPr>
          <a:xfrm>
            <a:off x="593676" y="1240215"/>
            <a:ext cx="8458200" cy="400110"/>
          </a:xfrm>
          <a:prstGeom prst="rect">
            <a:avLst/>
          </a:prstGeom>
        </p:spPr>
        <p:txBody>
          <a:bodyPr wrap="square">
            <a:spAutoFit/>
          </a:bodyPr>
          <a:lstStyle/>
          <a:p>
            <a:r>
              <a:rPr lang="en-US" sz="2000" b="1" smtClean="0">
                <a:solidFill>
                  <a:srgbClr val="800000"/>
                </a:solidFill>
                <a:effectLst>
                  <a:outerShdw blurRad="38100" dist="38100" dir="2700000" algn="tl">
                    <a:srgbClr val="000000">
                      <a:alpha val="43137"/>
                    </a:srgbClr>
                  </a:outerShdw>
                </a:effectLst>
              </a:rPr>
              <a:t>II.2. </a:t>
            </a:r>
            <a:r>
              <a:rPr lang="en-US" sz="2000" b="1">
                <a:solidFill>
                  <a:srgbClr val="800000"/>
                </a:solidFill>
                <a:effectLst>
                  <a:outerShdw blurRad="38100" dist="38100" dir="2700000" algn="tl">
                    <a:srgbClr val="000000">
                      <a:alpha val="43137"/>
                    </a:srgbClr>
                  </a:outerShdw>
                </a:effectLst>
              </a:rPr>
              <a:t>AI trong việc quản lý danh mục dữ liệu </a:t>
            </a:r>
          </a:p>
        </p:txBody>
      </p:sp>
      <p:sp>
        <p:nvSpPr>
          <p:cNvPr id="9" name="Rectangle 8"/>
          <p:cNvSpPr/>
          <p:nvPr/>
        </p:nvSpPr>
        <p:spPr>
          <a:xfrm>
            <a:off x="1219200" y="199561"/>
            <a:ext cx="8458199" cy="658835"/>
          </a:xfrm>
          <a:prstGeom prst="rect">
            <a:avLst/>
          </a:prstGeom>
        </p:spPr>
        <p:txBody>
          <a:bodyPr wrap="square">
            <a:spAutoFit/>
          </a:bodyPr>
          <a:lstStyle/>
          <a:p>
            <a:pPr>
              <a:lnSpc>
                <a:spcPct val="150000"/>
              </a:lnSpc>
              <a:spcBef>
                <a:spcPts val="1800"/>
              </a:spcBef>
            </a:pPr>
            <a:r>
              <a:rPr lang="en-US" sz="2000" b="1">
                <a:solidFill>
                  <a:schemeClr val="bg1"/>
                </a:solidFill>
                <a:effectLst>
                  <a:outerShdw blurRad="38100" dist="38100" dir="2700000" algn="tl">
                    <a:srgbClr val="000000">
                      <a:alpha val="43137"/>
                    </a:srgbClr>
                  </a:outerShdw>
                </a:effectLst>
              </a:rPr>
              <a:t>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lý dữ 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45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93676" y="1752600"/>
            <a:ext cx="8169323" cy="5960030"/>
          </a:xfrm>
          <a:prstGeom prst="rect">
            <a:avLst/>
          </a:prstGeom>
        </p:spPr>
        <p:txBody>
          <a:bodyPr wrap="square">
            <a:spAutoFit/>
          </a:bodyPr>
          <a:lstStyle/>
          <a:p>
            <a:pPr marL="342900" indent="-342900">
              <a:lnSpc>
                <a:spcPct val="150000"/>
              </a:lnSpc>
              <a:spcBef>
                <a:spcPts val="1200"/>
              </a:spcBef>
              <a:buFont typeface="Wingdings" panose="05000000000000000000" pitchFamily="2" charset="2"/>
              <a:buChar char="§"/>
            </a:pPr>
            <a:r>
              <a:rPr lang="en-US" sz="2000"/>
              <a:t>G</a:t>
            </a:r>
            <a:r>
              <a:rPr lang="en-US" sz="2000"/>
              <a:t>iai </a:t>
            </a:r>
            <a:r>
              <a:rPr lang="en-US" sz="2000"/>
              <a:t>đoạn </a:t>
            </a:r>
            <a:r>
              <a:rPr lang="en-US" sz="2000"/>
              <a:t>thiết </a:t>
            </a:r>
            <a:r>
              <a:rPr lang="en-US" sz="2000"/>
              <a:t>lập nền tảng </a:t>
            </a:r>
            <a:r>
              <a:rPr lang="en-US" sz="2000"/>
              <a:t>AI đã sẵn sàng </a:t>
            </a:r>
            <a:r>
              <a:rPr lang="en-US" sz="2000"/>
              <a:t>và chuyển sang giai đoạn sản </a:t>
            </a:r>
            <a:r>
              <a:rPr lang="en-US" sz="2000"/>
              <a:t>xuất và dịch vụ lưu trữ </a:t>
            </a:r>
          </a:p>
          <a:p>
            <a:pPr marL="342900" indent="-342900">
              <a:lnSpc>
                <a:spcPct val="150000"/>
              </a:lnSpc>
              <a:spcBef>
                <a:spcPts val="1200"/>
              </a:spcBef>
              <a:buFont typeface="Wingdings" panose="05000000000000000000" pitchFamily="2" charset="2"/>
              <a:buChar char="§"/>
            </a:pPr>
            <a:r>
              <a:rPr lang="en-US" sz="2000"/>
              <a:t>DN cần </a:t>
            </a:r>
            <a:r>
              <a:rPr lang="en-US" sz="2000"/>
              <a:t>bộ lưu trữ cho các mô hình ngôn ngữ lớn (LLM</a:t>
            </a:r>
            <a:r>
              <a:rPr lang="en-US" sz="2000"/>
              <a:t>) trong các lĩnh vực đào tạo </a:t>
            </a:r>
            <a:r>
              <a:rPr lang="en-US" sz="2000"/>
              <a:t>và dữ liệu nghiên </a:t>
            </a:r>
            <a:r>
              <a:rPr lang="en-US" sz="2000"/>
              <a:t>cứu thị trường, lưu </a:t>
            </a:r>
            <a:r>
              <a:rPr lang="en-US" sz="2000"/>
              <a:t>trữ dự </a:t>
            </a:r>
            <a:r>
              <a:rPr lang="en-US" sz="2000"/>
              <a:t>phòng,…</a:t>
            </a:r>
            <a:endParaRPr lang="en-US" sz="2000"/>
          </a:p>
          <a:p>
            <a:pPr marL="342900" indent="-342900">
              <a:lnSpc>
                <a:spcPct val="150000"/>
              </a:lnSpc>
              <a:spcBef>
                <a:spcPts val="1200"/>
              </a:spcBef>
              <a:buFont typeface="Wingdings" panose="05000000000000000000" pitchFamily="2" charset="2"/>
              <a:buChar char="§"/>
            </a:pPr>
            <a:r>
              <a:rPr lang="en-US" sz="2000"/>
              <a:t>Gia tăng dung lượng </a:t>
            </a:r>
            <a:r>
              <a:rPr lang="en-US" sz="2000"/>
              <a:t>lưu </a:t>
            </a:r>
            <a:r>
              <a:rPr lang="en-US" sz="2000" smtClean="0"/>
              <a:t>trữ</a:t>
            </a:r>
          </a:p>
          <a:p>
            <a:pPr marL="342900" indent="-342900">
              <a:lnSpc>
                <a:spcPct val="150000"/>
              </a:lnSpc>
              <a:spcBef>
                <a:spcPts val="1200"/>
              </a:spcBef>
              <a:buFont typeface="Wingdings" panose="05000000000000000000" pitchFamily="2" charset="2"/>
              <a:buChar char="§"/>
            </a:pPr>
            <a:r>
              <a:rPr lang="en-US" sz="2000"/>
              <a:t>Tích hợp với các dịch vụ đám mây</a:t>
            </a:r>
            <a:endParaRPr lang="en-US" sz="2000" smtClean="0"/>
          </a:p>
          <a:p>
            <a:pPr marL="342900" indent="-342900">
              <a:lnSpc>
                <a:spcPct val="150000"/>
              </a:lnSpc>
              <a:spcBef>
                <a:spcPts val="1200"/>
              </a:spcBef>
              <a:buFont typeface="Wingdings" panose="05000000000000000000" pitchFamily="2" charset="2"/>
              <a:buChar char="§"/>
            </a:pPr>
            <a:r>
              <a:rPr lang="en-US" sz="2000" smtClean="0"/>
              <a:t>AI </a:t>
            </a:r>
            <a:r>
              <a:rPr lang="en-US" sz="2000"/>
              <a:t>hỗ trợ của các </a:t>
            </a:r>
            <a:r>
              <a:rPr lang="en-US" sz="2000"/>
              <a:t>giải </a:t>
            </a:r>
            <a:r>
              <a:rPr lang="en-US" sz="2000"/>
              <a:t>pháp lưu trữ</a:t>
            </a:r>
            <a:r>
              <a:rPr lang="en-US" sz="2000"/>
              <a:t> </a:t>
            </a:r>
            <a:r>
              <a:rPr lang="en-US" sz="2000"/>
              <a:t>dữ liệu doanh </a:t>
            </a:r>
            <a:r>
              <a:rPr lang="en-US" sz="2000"/>
              <a:t>nghiệp tốt nhất để triển khai </a:t>
            </a:r>
            <a:r>
              <a:rPr lang="en-US" sz="2000"/>
              <a:t>định hướng chiến lược trong </a:t>
            </a:r>
            <a:r>
              <a:rPr lang="en-US" sz="2000"/>
              <a:t>môi trường cạnh tranh của DN.</a:t>
            </a:r>
          </a:p>
          <a:p>
            <a:pPr>
              <a:lnSpc>
                <a:spcPct val="150000"/>
              </a:lnSpc>
              <a:spcBef>
                <a:spcPts val="1800"/>
              </a:spcBef>
            </a:pPr>
            <a:endParaRPr lang="en-US" sz="2000"/>
          </a:p>
        </p:txBody>
      </p:sp>
      <p:sp>
        <p:nvSpPr>
          <p:cNvPr id="8" name="Rectangle 7"/>
          <p:cNvSpPr/>
          <p:nvPr/>
        </p:nvSpPr>
        <p:spPr>
          <a:xfrm>
            <a:off x="593676" y="1240215"/>
            <a:ext cx="8458200" cy="400110"/>
          </a:xfrm>
          <a:prstGeom prst="rect">
            <a:avLst/>
          </a:prstGeom>
        </p:spPr>
        <p:txBody>
          <a:bodyPr wrap="square">
            <a:spAutoFit/>
          </a:bodyPr>
          <a:lstStyle/>
          <a:p>
            <a:r>
              <a:rPr lang="en-US" sz="2000" b="1" smtClean="0">
                <a:solidFill>
                  <a:srgbClr val="800000"/>
                </a:solidFill>
                <a:effectLst>
                  <a:outerShdw blurRad="38100" dist="38100" dir="2700000" algn="tl">
                    <a:srgbClr val="000000">
                      <a:alpha val="43137"/>
                    </a:srgbClr>
                  </a:outerShdw>
                </a:effectLst>
              </a:rPr>
              <a:t>II.3. </a:t>
            </a:r>
            <a:r>
              <a:rPr lang="en-US" sz="2000" b="1">
                <a:solidFill>
                  <a:srgbClr val="800000"/>
                </a:solidFill>
                <a:effectLst>
                  <a:outerShdw blurRad="38100" dist="38100" dir="2700000" algn="tl">
                    <a:srgbClr val="000000">
                      <a:alpha val="43137"/>
                    </a:srgbClr>
                  </a:outerShdw>
                </a:effectLst>
              </a:rPr>
              <a:t>AI hỗ trợ </a:t>
            </a:r>
            <a:r>
              <a:rPr lang="en-US" sz="2000" b="1">
                <a:solidFill>
                  <a:srgbClr val="800000"/>
                </a:solidFill>
                <a:effectLst>
                  <a:outerShdw blurRad="38100" dist="38100" dir="2700000" algn="tl">
                    <a:srgbClr val="000000">
                      <a:alpha val="43137"/>
                    </a:srgbClr>
                  </a:outerShdw>
                </a:effectLst>
              </a:rPr>
              <a:t>tối </a:t>
            </a:r>
            <a:r>
              <a:rPr lang="en-US" sz="2000" b="1">
                <a:solidFill>
                  <a:srgbClr val="800000"/>
                </a:solidFill>
                <a:effectLst>
                  <a:outerShdw blurRad="38100" dist="38100" dir="2700000" algn="tl">
                    <a:srgbClr val="000000">
                      <a:alpha val="43137"/>
                    </a:srgbClr>
                  </a:outerShdw>
                </a:effectLst>
              </a:rPr>
              <a:t>đa trong lĩnh vực lưu trữ dữ liệu</a:t>
            </a:r>
          </a:p>
        </p:txBody>
      </p:sp>
      <p:sp>
        <p:nvSpPr>
          <p:cNvPr id="9" name="Rectangle 8"/>
          <p:cNvSpPr/>
          <p:nvPr/>
        </p:nvSpPr>
        <p:spPr>
          <a:xfrm>
            <a:off x="1219200" y="199561"/>
            <a:ext cx="8458199" cy="658835"/>
          </a:xfrm>
          <a:prstGeom prst="rect">
            <a:avLst/>
          </a:prstGeom>
        </p:spPr>
        <p:txBody>
          <a:bodyPr wrap="square">
            <a:spAutoFit/>
          </a:bodyPr>
          <a:lstStyle/>
          <a:p>
            <a:pPr>
              <a:lnSpc>
                <a:spcPct val="150000"/>
              </a:lnSpc>
              <a:spcBef>
                <a:spcPts val="1800"/>
              </a:spcBef>
            </a:pPr>
            <a:r>
              <a:rPr lang="en-US" sz="2000" b="1">
                <a:solidFill>
                  <a:schemeClr val="bg1"/>
                </a:solidFill>
                <a:effectLst>
                  <a:outerShdw blurRad="38100" dist="38100" dir="2700000" algn="tl">
                    <a:srgbClr val="000000">
                      <a:alpha val="43137"/>
                    </a:srgbClr>
                  </a:outerShdw>
                </a:effectLst>
              </a:rPr>
              <a:t>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lý dữ 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7829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93676" y="1752600"/>
            <a:ext cx="8169323" cy="4247317"/>
          </a:xfrm>
          <a:prstGeom prst="rect">
            <a:avLst/>
          </a:prstGeom>
        </p:spPr>
        <p:txBody>
          <a:bodyPr wrap="square">
            <a:spAutoFit/>
          </a:bodyPr>
          <a:lstStyle/>
          <a:p>
            <a:pPr>
              <a:lnSpc>
                <a:spcPct val="150000"/>
              </a:lnSpc>
              <a:spcBef>
                <a:spcPts val="1200"/>
              </a:spcBef>
            </a:pPr>
            <a:r>
              <a:rPr lang="en-US" sz="2000"/>
              <a:t>Trong nền kinh tế số, thông tin là tài sản quan trọng mà doanh nghiệp phải bảo vệ</a:t>
            </a:r>
            <a:r>
              <a:rPr lang="en-US" sz="2000"/>
              <a:t>. </a:t>
            </a:r>
            <a:r>
              <a:rPr lang="en-US" sz="2000"/>
              <a:t>Những thông tin cần bảo mật trong doanh </a:t>
            </a:r>
            <a:r>
              <a:rPr lang="en-US" sz="2000"/>
              <a:t>nghiệp </a:t>
            </a:r>
            <a:r>
              <a:rPr lang="en-US" sz="2000" smtClean="0"/>
              <a:t>là:</a:t>
            </a:r>
          </a:p>
          <a:p>
            <a:pPr marL="342900" indent="-342900">
              <a:lnSpc>
                <a:spcPct val="150000"/>
              </a:lnSpc>
              <a:spcBef>
                <a:spcPts val="1800"/>
              </a:spcBef>
              <a:buFont typeface="Wingdings" panose="05000000000000000000" pitchFamily="2" charset="2"/>
              <a:buChar char="§"/>
            </a:pPr>
            <a:r>
              <a:rPr lang="en-US" sz="2000" i="1">
                <a:effectLst>
                  <a:outerShdw blurRad="38100" dist="38100" dir="2700000" algn="tl">
                    <a:srgbClr val="000000">
                      <a:alpha val="43137"/>
                    </a:srgbClr>
                  </a:outerShdw>
                </a:effectLst>
              </a:rPr>
              <a:t>Thông tin </a:t>
            </a:r>
            <a:r>
              <a:rPr lang="en-US" sz="2000" i="1">
                <a:effectLst>
                  <a:outerShdw blurRad="38100" dist="38100" dir="2700000" algn="tl">
                    <a:srgbClr val="000000">
                      <a:alpha val="43137"/>
                    </a:srgbClr>
                  </a:outerShdw>
                </a:effectLst>
              </a:rPr>
              <a:t>nhân </a:t>
            </a:r>
            <a:r>
              <a:rPr lang="en-US" sz="2000" i="1" smtClean="0">
                <a:effectLst>
                  <a:outerShdw blurRad="38100" dist="38100" dir="2700000" algn="tl">
                    <a:srgbClr val="000000">
                      <a:alpha val="43137"/>
                    </a:srgbClr>
                  </a:outerShdw>
                </a:effectLst>
              </a:rPr>
              <a:t>viên</a:t>
            </a:r>
            <a:r>
              <a:rPr lang="en-US" sz="2000" i="1" smtClean="0"/>
              <a:t>: </a:t>
            </a:r>
            <a:r>
              <a:rPr lang="en-US" sz="2000"/>
              <a:t>Thông tin nhân viên, đặc biệt là nhân sự cấp cao cần được bảo mật tốt. Doanh nghiệp cần tránh việc để lộ thông tin sẽ kéo theo các hậu quả như công ty đối thủ</a:t>
            </a:r>
            <a:r>
              <a:rPr lang="en-US" sz="2000"/>
              <a:t>. </a:t>
            </a:r>
            <a:endParaRPr lang="en-US" sz="2000" smtClean="0"/>
          </a:p>
          <a:p>
            <a:pPr marL="342900" indent="-342900">
              <a:lnSpc>
                <a:spcPct val="150000"/>
              </a:lnSpc>
              <a:spcBef>
                <a:spcPts val="1800"/>
              </a:spcBef>
              <a:buFont typeface="Wingdings" panose="05000000000000000000" pitchFamily="2" charset="2"/>
              <a:buChar char="§"/>
            </a:pPr>
            <a:r>
              <a:rPr lang="en-US" sz="2000" i="1" smtClean="0">
                <a:effectLst>
                  <a:outerShdw blurRad="38100" dist="38100" dir="2700000" algn="tl">
                    <a:srgbClr val="000000">
                      <a:alpha val="43137"/>
                    </a:srgbClr>
                  </a:outerShdw>
                </a:effectLst>
              </a:rPr>
              <a:t>Thông </a:t>
            </a:r>
            <a:r>
              <a:rPr lang="en-US" sz="2000" i="1">
                <a:effectLst>
                  <a:outerShdw blurRad="38100" dist="38100" dir="2700000" algn="tl">
                    <a:srgbClr val="000000">
                      <a:alpha val="43137"/>
                    </a:srgbClr>
                  </a:outerShdw>
                </a:effectLst>
              </a:rPr>
              <a:t>tin </a:t>
            </a:r>
            <a:r>
              <a:rPr lang="en-US" sz="2000" i="1">
                <a:effectLst>
                  <a:outerShdw blurRad="38100" dist="38100" dir="2700000" algn="tl">
                    <a:srgbClr val="000000">
                      <a:alpha val="43137"/>
                    </a:srgbClr>
                  </a:outerShdw>
                </a:effectLst>
              </a:rPr>
              <a:t>khách </a:t>
            </a:r>
            <a:r>
              <a:rPr lang="en-US" sz="2000" i="1" smtClean="0">
                <a:effectLst>
                  <a:outerShdw blurRad="38100" dist="38100" dir="2700000" algn="tl">
                    <a:srgbClr val="000000">
                      <a:alpha val="43137"/>
                    </a:srgbClr>
                  </a:outerShdw>
                </a:effectLst>
              </a:rPr>
              <a:t>hàng</a:t>
            </a:r>
            <a:r>
              <a:rPr lang="en-US" sz="2000" i="1" smtClean="0"/>
              <a:t>: </a:t>
            </a:r>
            <a:r>
              <a:rPr lang="en-US" sz="2000"/>
              <a:t>Thông tin khách hàng là dữ liệu quan trọng cần ưu tiên bảo mật hàng đầu. Thực tế là rất nhiều doanh nghiệp thiệt hại hàng tỷ đồng khi để lọt, lộ thông tin khách </a:t>
            </a:r>
            <a:r>
              <a:rPr lang="en-US" sz="2000"/>
              <a:t>hàng</a:t>
            </a:r>
            <a:r>
              <a:rPr lang="en-US" sz="2000" smtClean="0"/>
              <a:t>.</a:t>
            </a:r>
            <a:endParaRPr lang="en-US" sz="2000"/>
          </a:p>
        </p:txBody>
      </p:sp>
      <p:sp>
        <p:nvSpPr>
          <p:cNvPr id="8" name="Rectangle 7"/>
          <p:cNvSpPr/>
          <p:nvPr/>
        </p:nvSpPr>
        <p:spPr>
          <a:xfrm>
            <a:off x="593676" y="1240215"/>
            <a:ext cx="8458200" cy="400110"/>
          </a:xfrm>
          <a:prstGeom prst="rect">
            <a:avLst/>
          </a:prstGeom>
        </p:spPr>
        <p:txBody>
          <a:bodyPr wrap="square">
            <a:spAutoFit/>
          </a:bodyPr>
          <a:lstStyle/>
          <a:p>
            <a:r>
              <a:rPr lang="en-US" sz="2000" b="1" smtClean="0">
                <a:solidFill>
                  <a:srgbClr val="800000"/>
                </a:solidFill>
                <a:effectLst>
                  <a:outerShdw blurRad="38100" dist="38100" dir="2700000" algn="tl">
                    <a:srgbClr val="000000">
                      <a:alpha val="43137"/>
                    </a:srgbClr>
                  </a:outerShdw>
                </a:effectLst>
              </a:rPr>
              <a:t>III.1.</a:t>
            </a:r>
            <a:r>
              <a:rPr lang="en-US" sz="2000" b="1" smtClean="0"/>
              <a:t> </a:t>
            </a:r>
            <a:r>
              <a:rPr lang="en-US" sz="2000" b="1">
                <a:solidFill>
                  <a:srgbClr val="800000"/>
                </a:solidFill>
                <a:effectLst>
                  <a:outerShdw blurRad="38100" dist="38100" dir="2700000" algn="tl">
                    <a:srgbClr val="000000">
                      <a:alpha val="43137"/>
                    </a:srgbClr>
                  </a:outerShdw>
                </a:effectLst>
              </a:rPr>
              <a:t>AI đối với bảo mật dữ liệu thông tin trong doanh nghiệp</a:t>
            </a:r>
          </a:p>
        </p:txBody>
      </p:sp>
      <p:sp>
        <p:nvSpPr>
          <p:cNvPr id="9" name="Rectangle 8"/>
          <p:cNvSpPr/>
          <p:nvPr/>
        </p:nvSpPr>
        <p:spPr>
          <a:xfrm>
            <a:off x="1219200" y="199561"/>
            <a:ext cx="8458199" cy="738664"/>
          </a:xfrm>
          <a:prstGeom prst="rect">
            <a:avLst/>
          </a:prstGeom>
        </p:spPr>
        <p:txBody>
          <a:bodyPr wrap="square">
            <a:spAutoFit/>
          </a:bodyPr>
          <a:lstStyle/>
          <a:p>
            <a:pPr>
              <a:lnSpc>
                <a:spcPct val="150000"/>
              </a:lnSpc>
              <a:spcBef>
                <a:spcPts val="1800"/>
              </a:spcBef>
            </a:pPr>
            <a:r>
              <a:rPr lang="en-US" sz="2000" b="1" smtClean="0">
                <a:solidFill>
                  <a:schemeClr val="bg1"/>
                </a:solidFill>
                <a:effectLst>
                  <a:outerShdw blurRad="38100" dist="38100" dir="2700000" algn="tl">
                    <a:srgbClr val="000000">
                      <a:alpha val="43137"/>
                    </a:srgbClr>
                  </a:outerShdw>
                </a:effectLst>
              </a:rPr>
              <a:t>III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a:t>
            </a:r>
            <a:r>
              <a:rPr lang="en-US" sz="2000" b="1">
                <a:solidFill>
                  <a:schemeClr val="accent3"/>
                </a:solidFill>
                <a:effectLst>
                  <a:outerShdw blurRad="38100" dist="38100" dir="2700000" algn="tl">
                    <a:srgbClr val="000000">
                      <a:alpha val="43137"/>
                    </a:srgbClr>
                  </a:outerShdw>
                </a:effectLst>
              </a:rPr>
              <a:t>lý </a:t>
            </a:r>
            <a:r>
              <a:rPr lang="en-US" sz="2000" b="1" smtClean="0">
                <a:solidFill>
                  <a:schemeClr val="accent3"/>
                </a:solidFill>
                <a:effectLst>
                  <a:outerShdw blurRad="38100" dist="38100" dir="2700000" algn="tl">
                    <a:srgbClr val="000000">
                      <a:alpha val="43137"/>
                    </a:srgbClr>
                  </a:outerShdw>
                </a:effectLst>
              </a:rPr>
              <a:t>bảo mật dữ </a:t>
            </a:r>
            <a:r>
              <a:rPr lang="en-US" sz="2000" b="1">
                <a:solidFill>
                  <a:schemeClr val="accent3"/>
                </a:solidFill>
                <a:effectLst>
                  <a:outerShdw blurRad="38100" dist="38100" dir="2700000" algn="tl">
                    <a:srgbClr val="000000">
                      <a:alpha val="43137"/>
                    </a:srgbClr>
                  </a:outerShdw>
                </a:effectLst>
              </a:rPr>
              <a:t>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725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1219200"/>
            <a:ext cx="8169323" cy="2689904"/>
          </a:xfrm>
          <a:prstGeom prst="rect">
            <a:avLst/>
          </a:prstGeom>
        </p:spPr>
        <p:txBody>
          <a:bodyPr wrap="square">
            <a:spAutoFit/>
          </a:bodyPr>
          <a:lstStyle/>
          <a:p>
            <a:pPr marL="342900" indent="-342900">
              <a:lnSpc>
                <a:spcPct val="200000"/>
              </a:lnSpc>
              <a:spcBef>
                <a:spcPts val="600"/>
              </a:spcBef>
              <a:buFont typeface="Wingdings" panose="05000000000000000000" pitchFamily="2" charset="2"/>
              <a:buChar char="§"/>
            </a:pPr>
            <a:r>
              <a:rPr lang="en-US" sz="2000" i="1">
                <a:effectLst>
                  <a:outerShdw blurRad="38100" dist="38100" dir="2700000" algn="tl">
                    <a:srgbClr val="000000">
                      <a:alpha val="43137"/>
                    </a:srgbClr>
                  </a:outerShdw>
                </a:effectLst>
              </a:rPr>
              <a:t>Thông tin </a:t>
            </a:r>
            <a:r>
              <a:rPr lang="en-US" sz="2000" i="1">
                <a:effectLst>
                  <a:outerShdw blurRad="38100" dist="38100" dir="2700000" algn="tl">
                    <a:srgbClr val="000000">
                      <a:alpha val="43137"/>
                    </a:srgbClr>
                  </a:outerShdw>
                </a:effectLst>
              </a:rPr>
              <a:t>đối </a:t>
            </a:r>
            <a:r>
              <a:rPr lang="en-US" sz="2000" i="1" smtClean="0">
                <a:effectLst>
                  <a:outerShdw blurRad="38100" dist="38100" dir="2700000" algn="tl">
                    <a:srgbClr val="000000">
                      <a:alpha val="43137"/>
                    </a:srgbClr>
                  </a:outerShdw>
                </a:effectLst>
              </a:rPr>
              <a:t>tác</a:t>
            </a:r>
          </a:p>
          <a:p>
            <a:pPr marL="342900" indent="-342900">
              <a:lnSpc>
                <a:spcPct val="200000"/>
              </a:lnSpc>
              <a:spcBef>
                <a:spcPts val="600"/>
              </a:spcBef>
              <a:buFont typeface="Wingdings" panose="05000000000000000000" pitchFamily="2" charset="2"/>
              <a:buChar char="§"/>
            </a:pPr>
            <a:r>
              <a:rPr lang="en-US" sz="2000" i="1">
                <a:effectLst>
                  <a:outerShdw blurRad="38100" dist="38100" dir="2700000" algn="tl">
                    <a:srgbClr val="000000">
                      <a:alpha val="43137"/>
                    </a:srgbClr>
                  </a:outerShdw>
                </a:effectLst>
              </a:rPr>
              <a:t>Thông tin về tình trạng </a:t>
            </a:r>
            <a:r>
              <a:rPr lang="en-US" sz="2000" i="1">
                <a:effectLst>
                  <a:outerShdw blurRad="38100" dist="38100" dir="2700000" algn="tl">
                    <a:srgbClr val="000000">
                      <a:alpha val="43137"/>
                    </a:srgbClr>
                  </a:outerShdw>
                </a:effectLst>
              </a:rPr>
              <a:t>kinh </a:t>
            </a:r>
            <a:r>
              <a:rPr lang="en-US" sz="2000" i="1" smtClean="0">
                <a:effectLst>
                  <a:outerShdw blurRad="38100" dist="38100" dir="2700000" algn="tl">
                    <a:srgbClr val="000000">
                      <a:alpha val="43137"/>
                    </a:srgbClr>
                  </a:outerShdw>
                </a:effectLst>
              </a:rPr>
              <a:t>doanh</a:t>
            </a:r>
          </a:p>
          <a:p>
            <a:pPr marL="342900" indent="-342900">
              <a:lnSpc>
                <a:spcPct val="200000"/>
              </a:lnSpc>
              <a:spcBef>
                <a:spcPts val="600"/>
              </a:spcBef>
              <a:buFont typeface="Wingdings" panose="05000000000000000000" pitchFamily="2" charset="2"/>
              <a:buChar char="§"/>
            </a:pPr>
            <a:r>
              <a:rPr lang="en-US" sz="2000" i="1">
                <a:effectLst>
                  <a:outerShdw blurRad="38100" dist="38100" dir="2700000" algn="tl">
                    <a:srgbClr val="000000">
                      <a:alpha val="43137"/>
                    </a:srgbClr>
                  </a:outerShdw>
                </a:effectLst>
              </a:rPr>
              <a:t>Thông tin về chiến lược, </a:t>
            </a:r>
            <a:r>
              <a:rPr lang="en-US" sz="2000" i="1">
                <a:effectLst>
                  <a:outerShdw blurRad="38100" dist="38100" dir="2700000" algn="tl">
                    <a:srgbClr val="000000">
                      <a:alpha val="43137"/>
                    </a:srgbClr>
                  </a:outerShdw>
                </a:effectLst>
              </a:rPr>
              <a:t>sản </a:t>
            </a:r>
            <a:r>
              <a:rPr lang="en-US" sz="2000" i="1" smtClean="0">
                <a:effectLst>
                  <a:outerShdw blurRad="38100" dist="38100" dir="2700000" algn="tl">
                    <a:srgbClr val="000000">
                      <a:alpha val="43137"/>
                    </a:srgbClr>
                  </a:outerShdw>
                </a:effectLst>
              </a:rPr>
              <a:t>phẩm</a:t>
            </a:r>
          </a:p>
          <a:p>
            <a:pPr marL="342900" indent="-342900">
              <a:lnSpc>
                <a:spcPct val="200000"/>
              </a:lnSpc>
              <a:spcBef>
                <a:spcPts val="600"/>
              </a:spcBef>
              <a:buFont typeface="Wingdings" panose="05000000000000000000" pitchFamily="2" charset="2"/>
              <a:buChar char="§"/>
            </a:pPr>
            <a:r>
              <a:rPr lang="en-US" sz="2000" i="1">
                <a:effectLst>
                  <a:outerShdw blurRad="38100" dist="38100" dir="2700000" algn="tl">
                    <a:srgbClr val="000000">
                      <a:alpha val="43137"/>
                    </a:srgbClr>
                  </a:outerShdw>
                </a:effectLst>
              </a:rPr>
              <a:t>Những bí mật của </a:t>
            </a:r>
            <a:r>
              <a:rPr lang="en-US" sz="2000" i="1">
                <a:effectLst>
                  <a:outerShdw blurRad="38100" dist="38100" dir="2700000" algn="tl">
                    <a:srgbClr val="000000">
                      <a:alpha val="43137"/>
                    </a:srgbClr>
                  </a:outerShdw>
                </a:effectLst>
              </a:rPr>
              <a:t>doanh </a:t>
            </a:r>
            <a:r>
              <a:rPr lang="en-US" sz="2000" i="1" smtClean="0">
                <a:effectLst>
                  <a:outerShdw blurRad="38100" dist="38100" dir="2700000" algn="tl">
                    <a:srgbClr val="000000">
                      <a:alpha val="43137"/>
                    </a:srgbClr>
                  </a:outerShdw>
                </a:effectLst>
              </a:rPr>
              <a:t>nghiệp</a:t>
            </a:r>
          </a:p>
        </p:txBody>
      </p:sp>
      <p:sp>
        <p:nvSpPr>
          <p:cNvPr id="9" name="Rectangle 8"/>
          <p:cNvSpPr/>
          <p:nvPr/>
        </p:nvSpPr>
        <p:spPr>
          <a:xfrm>
            <a:off x="1219200" y="199561"/>
            <a:ext cx="8458199" cy="738664"/>
          </a:xfrm>
          <a:prstGeom prst="rect">
            <a:avLst/>
          </a:prstGeom>
        </p:spPr>
        <p:txBody>
          <a:bodyPr wrap="square">
            <a:spAutoFit/>
          </a:bodyPr>
          <a:lstStyle/>
          <a:p>
            <a:pPr>
              <a:lnSpc>
                <a:spcPct val="150000"/>
              </a:lnSpc>
              <a:spcBef>
                <a:spcPts val="1800"/>
              </a:spcBef>
            </a:pPr>
            <a:r>
              <a:rPr lang="en-US" sz="2000" b="1" smtClean="0">
                <a:solidFill>
                  <a:schemeClr val="bg1"/>
                </a:solidFill>
                <a:effectLst>
                  <a:outerShdw blurRad="38100" dist="38100" dir="2700000" algn="tl">
                    <a:srgbClr val="000000">
                      <a:alpha val="43137"/>
                    </a:srgbClr>
                  </a:outerShdw>
                </a:effectLst>
              </a:rPr>
              <a:t>III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a:t>
            </a:r>
            <a:r>
              <a:rPr lang="en-US" sz="2000" b="1">
                <a:solidFill>
                  <a:schemeClr val="accent3"/>
                </a:solidFill>
                <a:effectLst>
                  <a:outerShdw blurRad="38100" dist="38100" dir="2700000" algn="tl">
                    <a:srgbClr val="000000">
                      <a:alpha val="43137"/>
                    </a:srgbClr>
                  </a:outerShdw>
                </a:effectLst>
              </a:rPr>
              <a:t>lý </a:t>
            </a:r>
            <a:r>
              <a:rPr lang="en-US" sz="2000" b="1" smtClean="0">
                <a:solidFill>
                  <a:schemeClr val="accent3"/>
                </a:solidFill>
                <a:effectLst>
                  <a:outerShdw blurRad="38100" dist="38100" dir="2700000" algn="tl">
                    <a:srgbClr val="000000">
                      <a:alpha val="43137"/>
                    </a:srgbClr>
                  </a:outerShdw>
                </a:effectLst>
              </a:rPr>
              <a:t>bảo mật dữ </a:t>
            </a:r>
            <a:r>
              <a:rPr lang="en-US" sz="2000" b="1">
                <a:solidFill>
                  <a:schemeClr val="accent3"/>
                </a:solidFill>
                <a:effectLst>
                  <a:outerShdw blurRad="38100" dist="38100" dir="2700000" algn="tl">
                    <a:srgbClr val="000000">
                      <a:alpha val="43137"/>
                    </a:srgbClr>
                  </a:outerShdw>
                </a:effectLst>
              </a:rPr>
              <a:t>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1336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29570"/>
            <a:ext cx="8458199" cy="830997"/>
          </a:xfrm>
          <a:prstGeom prst="rect">
            <a:avLst/>
          </a:prstGeom>
        </p:spPr>
        <p:txBody>
          <a:bodyPr wrap="square">
            <a:spAutoFit/>
          </a:bodyPr>
          <a:lstStyle/>
          <a:p>
            <a:pPr>
              <a:lnSpc>
                <a:spcPct val="150000"/>
              </a:lnSpc>
              <a:spcBef>
                <a:spcPts val="1800"/>
              </a:spcBef>
            </a:pPr>
            <a:r>
              <a:rPr lang="en-US" sz="2000" b="1" smtClean="0">
                <a:solidFill>
                  <a:schemeClr val="bg1"/>
                </a:solidFill>
                <a:effectLst>
                  <a:outerShdw blurRad="38100" dist="38100" dir="2700000" algn="tl">
                    <a:srgbClr val="000000">
                      <a:alpha val="43137"/>
                    </a:srgbClr>
                  </a:outerShdw>
                </a:effectLst>
              </a:rPr>
              <a:t>III</a:t>
            </a:r>
            <a:r>
              <a:rPr lang="en-US" sz="32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a:t>
            </a:r>
            <a:r>
              <a:rPr lang="en-US" sz="2000" b="1">
                <a:solidFill>
                  <a:schemeClr val="accent3"/>
                </a:solidFill>
                <a:effectLst>
                  <a:outerShdw blurRad="38100" dist="38100" dir="2700000" algn="tl">
                    <a:srgbClr val="000000">
                      <a:alpha val="43137"/>
                    </a:srgbClr>
                  </a:outerShdw>
                </a:effectLst>
              </a:rPr>
              <a:t>lý </a:t>
            </a:r>
            <a:r>
              <a:rPr lang="en-US" sz="2000" b="1" smtClean="0">
                <a:solidFill>
                  <a:schemeClr val="accent3"/>
                </a:solidFill>
                <a:effectLst>
                  <a:outerShdw blurRad="38100" dist="38100" dir="2700000" algn="tl">
                    <a:srgbClr val="000000">
                      <a:alpha val="43137"/>
                    </a:srgbClr>
                  </a:outerShdw>
                </a:effectLst>
              </a:rPr>
              <a:t>bảo mật dữ </a:t>
            </a:r>
            <a:r>
              <a:rPr lang="en-US" sz="2000" b="1">
                <a:solidFill>
                  <a:schemeClr val="accent3"/>
                </a:solidFill>
                <a:effectLst>
                  <a:outerShdw blurRad="38100" dist="38100" dir="2700000" algn="tl">
                    <a:srgbClr val="000000">
                      <a:alpha val="43137"/>
                    </a:srgbClr>
                  </a:outerShdw>
                </a:effectLst>
              </a:rPr>
              <a:t>liệu tổng thể của </a:t>
            </a:r>
            <a:r>
              <a:rPr lang="en-US" sz="2000" b="1">
                <a:solidFill>
                  <a:schemeClr val="accent3"/>
                </a:solidFill>
                <a:effectLst>
                  <a:outerShdw blurRad="38100" dist="38100" dir="2700000" algn="tl">
                    <a:srgbClr val="000000">
                      <a:alpha val="43137"/>
                    </a:srgbClr>
                  </a:outerShdw>
                </a:effectLst>
              </a:rPr>
              <a:t>doanh </a:t>
            </a:r>
            <a:r>
              <a:rPr lang="en-US" sz="2000" b="1" smtClean="0">
                <a:solidFill>
                  <a:schemeClr val="accent3"/>
                </a:solidFill>
                <a:effectLst>
                  <a:outerShdw blurRad="38100" dist="38100" dir="2700000" algn="tl">
                    <a:srgbClr val="000000">
                      <a:alpha val="43137"/>
                    </a:srgbClr>
                  </a:outerShdw>
                </a:effectLst>
              </a:rPr>
              <a:t>nghiệp</a:t>
            </a:r>
            <a:endParaRPr lang="en-US" sz="2000">
              <a:solidFill>
                <a:schemeClr val="accent3"/>
              </a:solidFill>
              <a:effectLst>
                <a:outerShdw blurRad="38100" dist="38100" dir="2700000" algn="tl">
                  <a:srgbClr val="000000">
                    <a:alpha val="43137"/>
                  </a:srgbClr>
                </a:outerShdw>
              </a:effectLst>
            </a:endParaRPr>
          </a:p>
        </p:txBody>
      </p:sp>
      <p:sp>
        <p:nvSpPr>
          <p:cNvPr id="2" name="Rectangle 1"/>
          <p:cNvSpPr/>
          <p:nvPr/>
        </p:nvSpPr>
        <p:spPr>
          <a:xfrm>
            <a:off x="245660" y="1271747"/>
            <a:ext cx="8534400" cy="830997"/>
          </a:xfrm>
          <a:prstGeom prst="rect">
            <a:avLst/>
          </a:prstGeom>
        </p:spPr>
        <p:txBody>
          <a:bodyPr wrap="square">
            <a:spAutoFit/>
          </a:bodyPr>
          <a:lstStyle/>
          <a:p>
            <a:r>
              <a:rPr lang="en-US" b="1" smtClean="0">
                <a:solidFill>
                  <a:srgbClr val="800000"/>
                </a:solidFill>
                <a:effectLst>
                  <a:outerShdw blurRad="38100" dist="38100" dir="2700000" algn="tl">
                    <a:srgbClr val="000000">
                      <a:alpha val="43137"/>
                    </a:srgbClr>
                  </a:outerShdw>
                </a:effectLst>
              </a:rPr>
              <a:t> </a:t>
            </a:r>
            <a:r>
              <a:rPr lang="en-US" b="1" smtClean="0">
                <a:solidFill>
                  <a:srgbClr val="800000"/>
                </a:solidFill>
                <a:effectLst>
                  <a:outerShdw blurRad="38100" dist="38100" dir="2700000" algn="tl">
                    <a:srgbClr val="000000">
                      <a:alpha val="43137"/>
                    </a:srgbClr>
                  </a:outerShdw>
                </a:effectLst>
              </a:rPr>
              <a:t>III.2. </a:t>
            </a:r>
            <a:r>
              <a:rPr lang="en-US" b="1">
                <a:solidFill>
                  <a:srgbClr val="800000"/>
                </a:solidFill>
                <a:effectLst>
                  <a:outerShdw blurRad="38100" dist="38100" dir="2700000" algn="tl">
                    <a:srgbClr val="000000">
                      <a:alpha val="43137"/>
                    </a:srgbClr>
                  </a:outerShdw>
                </a:effectLst>
              </a:rPr>
              <a:t>AI </a:t>
            </a:r>
            <a:r>
              <a:rPr lang="en-US" b="1">
                <a:solidFill>
                  <a:srgbClr val="800000"/>
                </a:solidFill>
                <a:effectLst>
                  <a:outerShdw blurRad="38100" dist="38100" dir="2700000" algn="tl">
                    <a:srgbClr val="000000">
                      <a:alpha val="43137"/>
                    </a:srgbClr>
                  </a:outerShdw>
                </a:effectLst>
              </a:rPr>
              <a:t>ứng dụng thế nào trong bảo mật dữ liệu thông tin trong doanh nghiệp</a:t>
            </a:r>
            <a:endParaRPr lang="en-US" b="1" dirty="0">
              <a:solidFill>
                <a:srgbClr val="800000"/>
              </a:solidFill>
              <a:effectLst>
                <a:outerShdw blurRad="38100" dist="38100" dir="2700000" algn="tl">
                  <a:srgbClr val="000000">
                    <a:alpha val="43137"/>
                  </a:srgbClr>
                </a:outerShdw>
              </a:effectLst>
            </a:endParaRPr>
          </a:p>
        </p:txBody>
      </p:sp>
      <p:sp>
        <p:nvSpPr>
          <p:cNvPr id="4" name="Rectangle 3"/>
          <p:cNvSpPr/>
          <p:nvPr/>
        </p:nvSpPr>
        <p:spPr>
          <a:xfrm>
            <a:off x="381000" y="1926609"/>
            <a:ext cx="4648200" cy="5016758"/>
          </a:xfrm>
          <a:prstGeom prst="rect">
            <a:avLst/>
          </a:prstGeom>
        </p:spPr>
        <p:txBody>
          <a:bodyPr wrap="square">
            <a:spAutoFit/>
          </a:bodyPr>
          <a:lstStyle/>
          <a:p>
            <a:pPr algn="just">
              <a:lnSpc>
                <a:spcPct val="200000"/>
              </a:lnSpc>
            </a:pPr>
            <a:r>
              <a:rPr lang="vi-VN" sz="2000"/>
              <a:t>AI phát triển nhanh chóng, tính ứng dụng của nó với các lĩnh vực chỉ còn phụ thuộc vào khả năng sáng tạo của con người. Các tổ chức đã bắt đầu sử dụng AI để thiết lập bảo mật an ninh mạng và cung cấp các biện pháp bảo vệ chống lại các đối tượng có hành động đánh cắp thông tin. </a:t>
            </a:r>
            <a:endParaRPr lang="en-US" sz="2000"/>
          </a:p>
        </p:txBody>
      </p:sp>
      <p:pic>
        <p:nvPicPr>
          <p:cNvPr id="6" name="Picture 4" descr="Ảnh: researchictafrica.net">
            <a:extLst>
              <a:ext uri="{FF2B5EF4-FFF2-40B4-BE49-F238E27FC236}">
                <a16:creationId xmlns="" xmlns:a16="http://schemas.microsoft.com/office/drawing/2014/main" id="{3A5B64D4-B269-32BB-6060-F683C3D363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532835" y="3437365"/>
            <a:ext cx="4743589" cy="2051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2465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77430"/>
            <a:ext cx="3733800" cy="5016758"/>
          </a:xfrm>
          <a:prstGeom prst="rect">
            <a:avLst/>
          </a:prstGeom>
        </p:spPr>
        <p:txBody>
          <a:bodyPr wrap="square">
            <a:spAutoFit/>
          </a:bodyPr>
          <a:lstStyle/>
          <a:p>
            <a:pPr algn="just">
              <a:lnSpc>
                <a:spcPct val="200000"/>
              </a:lnSpc>
            </a:pPr>
            <a:r>
              <a:rPr lang="vi-VN" sz="2000"/>
              <a:t>AI có thể tự động hóa các bước, quy trình phức tạp để kịp thời phát hiện và ngăn chặn với các hành vi xâm nhập trái phép. Các ứng dụng này ngày càng trở nên hữu dụng và an toàn hơn khi AI được triển khai để bảo mật.</a:t>
            </a:r>
            <a:endParaRPr lang="en-US" sz="2000"/>
          </a:p>
        </p:txBody>
      </p:sp>
      <p:pic>
        <p:nvPicPr>
          <p:cNvPr id="7" name="Picture 2" descr="cystack ai trí tuệ nhân tạo bảo vệ website">
            <a:extLst>
              <a:ext uri="{FF2B5EF4-FFF2-40B4-BE49-F238E27FC236}">
                <a16:creationId xmlns="" xmlns:a16="http://schemas.microsoft.com/office/drawing/2014/main" id="{9CCE548E-F0FD-5D60-63DC-FB97472AEFC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1981200"/>
            <a:ext cx="4665260" cy="375201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066800" y="192435"/>
            <a:ext cx="7848600" cy="738664"/>
          </a:xfrm>
          <a:prstGeom prst="rect">
            <a:avLst/>
          </a:prstGeom>
        </p:spPr>
        <p:txBody>
          <a:bodyPr wrap="square">
            <a:spAutoFit/>
          </a:bodyPr>
          <a:lstStyle/>
          <a:p>
            <a:pPr>
              <a:lnSpc>
                <a:spcPct val="150000"/>
              </a:lnSpc>
              <a:spcBef>
                <a:spcPts val="1800"/>
              </a:spcBef>
            </a:pPr>
            <a:r>
              <a:rPr lang="en-US" sz="2000" b="1" smtClean="0">
                <a:solidFill>
                  <a:schemeClr val="bg1"/>
                </a:solidFill>
                <a:effectLst>
                  <a:outerShdw blurRad="38100" dist="38100" dir="2700000" algn="tl">
                    <a:srgbClr val="000000">
                      <a:alpha val="43137"/>
                    </a:srgbClr>
                  </a:outerShdw>
                </a:effectLst>
              </a:rPr>
              <a:t>III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a:t>
            </a:r>
            <a:r>
              <a:rPr lang="en-US" sz="2000" b="1">
                <a:solidFill>
                  <a:schemeClr val="accent3"/>
                </a:solidFill>
                <a:effectLst>
                  <a:outerShdw blurRad="38100" dist="38100" dir="2700000" algn="tl">
                    <a:srgbClr val="000000">
                      <a:alpha val="43137"/>
                    </a:srgbClr>
                  </a:outerShdw>
                </a:effectLst>
              </a:rPr>
              <a:t>lý </a:t>
            </a:r>
            <a:r>
              <a:rPr lang="en-US" sz="2000" b="1" smtClean="0">
                <a:solidFill>
                  <a:schemeClr val="accent3"/>
                </a:solidFill>
                <a:effectLst>
                  <a:outerShdw blurRad="38100" dist="38100" dir="2700000" algn="tl">
                    <a:srgbClr val="000000">
                      <a:alpha val="43137"/>
                    </a:srgbClr>
                  </a:outerShdw>
                </a:effectLst>
              </a:rPr>
              <a:t>bảo mật dữ </a:t>
            </a:r>
            <a:r>
              <a:rPr lang="en-US" sz="2000" b="1">
                <a:solidFill>
                  <a:schemeClr val="accent3"/>
                </a:solidFill>
                <a:effectLst>
                  <a:outerShdw blurRad="38100" dist="38100" dir="2700000" algn="tl">
                    <a:srgbClr val="000000">
                      <a:alpha val="43137"/>
                    </a:srgbClr>
                  </a:outerShdw>
                </a:effectLst>
              </a:rPr>
              <a:t>liệu tổng thể của doanh nghiệp</a:t>
            </a:r>
            <a:endParaRPr lang="en-US" sz="2000">
              <a:solidFill>
                <a:schemeClr val="accent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837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04800"/>
            <a:ext cx="8458199" cy="537391"/>
          </a:xfrm>
          <a:prstGeom prst="rect">
            <a:avLst/>
          </a:prstGeom>
        </p:spPr>
        <p:txBody>
          <a:bodyPr wrap="square">
            <a:spAutoFit/>
          </a:bodyPr>
          <a:lstStyle/>
          <a:p>
            <a:pPr>
              <a:lnSpc>
                <a:spcPct val="150000"/>
              </a:lnSpc>
              <a:spcBef>
                <a:spcPts val="1800"/>
              </a:spcBef>
            </a:pPr>
            <a:r>
              <a:rPr lang="en-US" sz="2200" b="1" smtClean="0">
                <a:solidFill>
                  <a:schemeClr val="bg1"/>
                </a:solidFill>
              </a:rPr>
              <a:t>III</a:t>
            </a:r>
            <a:r>
              <a:rPr lang="en-US" sz="2200" b="1">
                <a:solidFill>
                  <a:schemeClr val="bg1"/>
                </a:solidFill>
              </a:rPr>
              <a:t>. AI đối với bảo mật dữ liệu thông tin </a:t>
            </a:r>
            <a:r>
              <a:rPr lang="en-US" sz="2200" b="1" smtClean="0">
                <a:solidFill>
                  <a:schemeClr val="bg1"/>
                </a:solidFill>
              </a:rPr>
              <a:t>trong </a:t>
            </a:r>
            <a:r>
              <a:rPr lang="en-US" sz="2200" b="1" smtClean="0">
                <a:solidFill>
                  <a:schemeClr val="bg1"/>
                </a:solidFill>
              </a:rPr>
              <a:t>DN</a:t>
            </a:r>
          </a:p>
        </p:txBody>
      </p:sp>
      <p:sp>
        <p:nvSpPr>
          <p:cNvPr id="4" name="Rectangle 3"/>
          <p:cNvSpPr/>
          <p:nvPr/>
        </p:nvSpPr>
        <p:spPr>
          <a:xfrm>
            <a:off x="381000" y="1295400"/>
            <a:ext cx="8399060" cy="3074624"/>
          </a:xfrm>
          <a:prstGeom prst="rect">
            <a:avLst/>
          </a:prstGeom>
        </p:spPr>
        <p:txBody>
          <a:bodyPr wrap="square">
            <a:spAutoFit/>
          </a:bodyPr>
          <a:lstStyle/>
          <a:p>
            <a:pPr algn="just">
              <a:lnSpc>
                <a:spcPct val="200000"/>
              </a:lnSpc>
            </a:pPr>
            <a:r>
              <a:rPr lang="vi-VN" sz="2000"/>
              <a:t>Những sản phẩm công nghệ cao ứng dụng bảo mật AI có thể tự động phát hiện, phân tích và bảo vệ chống lại các cuộc tấn công  của tin tặc, nâng cao bằng cách chủ động phát hiện và ngăn chặn những kẻ tấn công đó. Các lỗ hổng, phương thức tấn công mới có thể được cập nhật lên hệ thống huấn luyện để máy có thể học một cách nhanh chóng</a:t>
            </a:r>
            <a:r>
              <a:rPr lang="vi-VN" sz="2000" smtClean="0"/>
              <a:t>.</a:t>
            </a:r>
            <a:endParaRPr lang="en-US" sz="2000"/>
          </a:p>
        </p:txBody>
      </p:sp>
    </p:spTree>
    <p:extLst>
      <p:ext uri="{BB962C8B-B14F-4D97-AF65-F5344CB8AC3E}">
        <p14:creationId xmlns:p14="http://schemas.microsoft.com/office/powerpoint/2010/main" val="3741515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04800"/>
            <a:ext cx="8458199" cy="1338828"/>
          </a:xfrm>
          <a:prstGeom prst="rect">
            <a:avLst/>
          </a:prstGeom>
        </p:spPr>
        <p:txBody>
          <a:bodyPr wrap="square">
            <a:spAutoFit/>
          </a:bodyPr>
          <a:lstStyle/>
          <a:p>
            <a:pPr>
              <a:lnSpc>
                <a:spcPct val="150000"/>
              </a:lnSpc>
              <a:spcBef>
                <a:spcPts val="1800"/>
              </a:spcBef>
            </a:pPr>
            <a:r>
              <a:rPr lang="en-US" sz="2200" b="1" smtClean="0">
                <a:solidFill>
                  <a:schemeClr val="bg1"/>
                </a:solidFill>
              </a:rPr>
              <a:t>IV. </a:t>
            </a:r>
            <a:r>
              <a:rPr lang="en-US" b="1" smtClean="0">
                <a:solidFill>
                  <a:schemeClr val="bg1"/>
                </a:solidFill>
              </a:rPr>
              <a:t>Kết Luận</a:t>
            </a:r>
            <a:endParaRPr lang="en-US" b="1">
              <a:solidFill>
                <a:schemeClr val="bg1"/>
              </a:solidFill>
            </a:endParaRPr>
          </a:p>
          <a:p>
            <a:pPr marL="0" indent="0">
              <a:lnSpc>
                <a:spcPct val="150000"/>
              </a:lnSpc>
              <a:spcBef>
                <a:spcPts val="1800"/>
              </a:spcBef>
              <a:buNone/>
            </a:pPr>
            <a:r>
              <a:rPr lang="en-US" sz="2000" smtClean="0">
                <a:solidFill>
                  <a:schemeClr val="bg1"/>
                </a:solidFill>
              </a:rPr>
              <a:t>DN</a:t>
            </a:r>
            <a:endParaRPr lang="en-US" sz="2000">
              <a:solidFill>
                <a:schemeClr val="bg1"/>
              </a:solidFill>
            </a:endParaRPr>
          </a:p>
        </p:txBody>
      </p:sp>
      <p:sp>
        <p:nvSpPr>
          <p:cNvPr id="4" name="Rectangle 3"/>
          <p:cNvSpPr/>
          <p:nvPr/>
        </p:nvSpPr>
        <p:spPr>
          <a:xfrm>
            <a:off x="381000" y="945781"/>
            <a:ext cx="8399060" cy="5324535"/>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US" sz="2000"/>
              <a:t>Dữ liệu AI ngày càng thể hiện vai trò và khả năng ưu việt của nó ở mọi lĩnh vực. Hiện nay trước sự bùng nổ của cuộc cách mạng công nghiệp lần thứ tư các ứng dụng của AI được triển khai thực hiện nhiều hơn trong lĩnh vực như tài chính ngân hàng, sản xuất, giao thông vận tải…. </a:t>
            </a:r>
            <a:endParaRPr lang="en-US" sz="2000" smtClean="0"/>
          </a:p>
          <a:p>
            <a:pPr marL="342900" indent="-342900" algn="just">
              <a:lnSpc>
                <a:spcPct val="150000"/>
              </a:lnSpc>
              <a:buFont typeface="Arial" panose="020B0604020202020204" pitchFamily="34" charset="0"/>
              <a:buChar char="•"/>
            </a:pPr>
            <a:r>
              <a:rPr lang="en-US" sz="2000" smtClean="0"/>
              <a:t>AI không </a:t>
            </a:r>
            <a:r>
              <a:rPr lang="en-US" sz="2000"/>
              <a:t>chỉ </a:t>
            </a:r>
            <a:r>
              <a:rPr lang="en-US" sz="2000" smtClean="0"/>
              <a:t>triển khai các lĩnh vực trên mà </a:t>
            </a:r>
            <a:r>
              <a:rPr lang="en-US" sz="2000"/>
              <a:t>nó còn làm tăng </a:t>
            </a:r>
            <a:r>
              <a:rPr lang="en-US" sz="2000"/>
              <a:t>khả </a:t>
            </a:r>
            <a:r>
              <a:rPr lang="en-US" sz="2000" smtClean="0"/>
              <a:t>năng quản </a:t>
            </a:r>
            <a:r>
              <a:rPr lang="en-US" sz="2000"/>
              <a:t>lý dữ liệu, để từ đó doanh nghiệp có thể định hướng và phát triển nhiều hơn trong các lĩnh </a:t>
            </a:r>
            <a:r>
              <a:rPr lang="en-US" sz="2000"/>
              <a:t>vực</a:t>
            </a:r>
            <a:r>
              <a:rPr lang="en-US" sz="2000" smtClean="0"/>
              <a:t>.</a:t>
            </a:r>
            <a:r>
              <a:rPr lang="en-US" sz="2000" smtClean="0"/>
              <a:t> </a:t>
            </a:r>
            <a:r>
              <a:rPr lang="en-US" sz="2000"/>
              <a:t>Kết hợp với việc phát triển không ngừng của cuộc cách mạng công nghiệp </a:t>
            </a:r>
            <a:r>
              <a:rPr lang="en-US" sz="2000" smtClean="0"/>
              <a:t>AI và dữ liệu </a:t>
            </a:r>
            <a:r>
              <a:rPr lang="en-US" sz="2000"/>
              <a:t>ngày càng trở nên quan trọng và nó đã trở thành một yếu tố tất yếu để một doanh nghiệp trở nên thành công và có thể đi xa hơn trên thị </a:t>
            </a:r>
            <a:r>
              <a:rPr lang="en-US" sz="2000" smtClean="0"/>
              <a:t>trường</a:t>
            </a:r>
            <a:r>
              <a:rPr lang="en-US" sz="2000"/>
              <a:t>.</a:t>
            </a:r>
          </a:p>
        </p:txBody>
      </p:sp>
    </p:spTree>
    <p:extLst>
      <p:ext uri="{BB962C8B-B14F-4D97-AF65-F5344CB8AC3E}">
        <p14:creationId xmlns:p14="http://schemas.microsoft.com/office/powerpoint/2010/main" val="32525442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7"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p:cNvSpPr/>
          <p:nvPr/>
        </p:nvSpPr>
        <p:spPr>
          <a:xfrm>
            <a:off x="762000" y="2133600"/>
            <a:ext cx="8077200" cy="646331"/>
          </a:xfrm>
          <a:prstGeom prst="rect">
            <a:avLst/>
          </a:prstGeom>
        </p:spPr>
        <p:txBody>
          <a:bodyPr wrap="square">
            <a:spAutoFit/>
          </a:bodyPr>
          <a:lstStyle/>
          <a:p>
            <a:pPr algn="ctr"/>
            <a:r>
              <a:rPr lang="en-US" sz="3600" b="1" dirty="0" smtClean="0">
                <a:latin typeface="Segoe Print" panose="02000600000000000000" pitchFamily="2" charset="0"/>
                <a:ea typeface="Times New Roman" panose="02020603050405020304" pitchFamily="18" charset="0"/>
              </a:rPr>
              <a:t>Thank </a:t>
            </a:r>
            <a:r>
              <a:rPr lang="en-US" sz="3600" b="1" dirty="0">
                <a:latin typeface="Segoe Print" panose="02000600000000000000" pitchFamily="2" charset="0"/>
                <a:ea typeface="Times New Roman" panose="02020603050405020304" pitchFamily="18" charset="0"/>
              </a:rPr>
              <a:t>you for your listening</a:t>
            </a:r>
            <a:endParaRPr lang="en-US" sz="3600" b="1" dirty="0" smtClean="0">
              <a:latin typeface="Segoe Print" panose="02000600000000000000" pitchFamily="2" charset="0"/>
              <a:ea typeface="Times New Roman" panose="02020603050405020304" pitchFamily="18" charset="0"/>
            </a:endParaRPr>
          </a:p>
        </p:txBody>
      </p:sp>
      <p:sp>
        <p:nvSpPr>
          <p:cNvPr id="6" name="Rectangle 5"/>
          <p:cNvSpPr/>
          <p:nvPr/>
        </p:nvSpPr>
        <p:spPr>
          <a:xfrm>
            <a:off x="1066800" y="361890"/>
            <a:ext cx="8001000" cy="400110"/>
          </a:xfrm>
          <a:prstGeom prst="rect">
            <a:avLst/>
          </a:prstGeom>
        </p:spPr>
        <p:txBody>
          <a:bodyPr wrap="square">
            <a:spAutoFit/>
          </a:bodyPr>
          <a:lstStyle/>
          <a:p>
            <a:r>
              <a:rPr lang="en-US" sz="2000" b="1">
                <a:solidFill>
                  <a:schemeClr val="bg1"/>
                </a:solidFill>
              </a:rPr>
              <a:t>AI TRONG HOẠT ĐỘNG &amp;  ĐH PHÁT TRIỂN DOANH NGHIỆP</a:t>
            </a:r>
          </a:p>
        </p:txBody>
      </p:sp>
    </p:spTree>
    <p:extLst>
      <p:ext uri="{BB962C8B-B14F-4D97-AF65-F5344CB8AC3E}">
        <p14:creationId xmlns:p14="http://schemas.microsoft.com/office/powerpoint/2010/main" val="2709128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430952"/>
            <a:ext cx="8915400" cy="5366723"/>
          </a:xfrm>
        </p:spPr>
        <p:txBody>
          <a:bodyPr/>
          <a:lstStyle/>
          <a:p>
            <a:pPr marL="0" indent="0" algn="ctr">
              <a:spcBef>
                <a:spcPts val="1200"/>
              </a:spcBef>
              <a:buNone/>
            </a:pPr>
            <a:r>
              <a:rPr lang="en-US" sz="3600" smtClean="0">
                <a:solidFill>
                  <a:srgbClr val="000066"/>
                </a:solidFill>
              </a:rPr>
              <a:t>NỘI </a:t>
            </a:r>
            <a:r>
              <a:rPr lang="en-US" sz="3600">
                <a:solidFill>
                  <a:srgbClr val="000066"/>
                </a:solidFill>
              </a:rPr>
              <a:t>DUNG CHÍNH</a:t>
            </a:r>
          </a:p>
          <a:p>
            <a:pPr marL="0" indent="0">
              <a:lnSpc>
                <a:spcPct val="200000"/>
              </a:lnSpc>
              <a:spcBef>
                <a:spcPts val="1800"/>
              </a:spcBef>
              <a:buNone/>
            </a:pPr>
            <a:r>
              <a:rPr lang="en-US" sz="2400"/>
              <a:t>1.Tổng quan </a:t>
            </a:r>
          </a:p>
          <a:p>
            <a:pPr marL="0" indent="0">
              <a:lnSpc>
                <a:spcPct val="150000"/>
              </a:lnSpc>
              <a:spcBef>
                <a:spcPts val="1800"/>
              </a:spcBef>
              <a:buNone/>
            </a:pPr>
            <a:r>
              <a:rPr lang="en-US" sz="2400" smtClean="0"/>
              <a:t>2. </a:t>
            </a:r>
            <a:r>
              <a:rPr lang="en-US" sz="2400"/>
              <a:t>AI trong quản lý dữ liệu tổng thể của doanh nghiệp</a:t>
            </a:r>
          </a:p>
          <a:p>
            <a:pPr marL="0" indent="0">
              <a:lnSpc>
                <a:spcPct val="150000"/>
              </a:lnSpc>
              <a:spcBef>
                <a:spcPts val="1800"/>
              </a:spcBef>
              <a:buNone/>
            </a:pPr>
            <a:r>
              <a:rPr lang="en-US" sz="2400" smtClean="0">
                <a:solidFill>
                  <a:srgbClr val="000066"/>
                </a:solidFill>
              </a:rPr>
              <a:t>3</a:t>
            </a:r>
            <a:r>
              <a:rPr lang="en-US" sz="2400" smtClean="0">
                <a:solidFill>
                  <a:srgbClr val="000066"/>
                </a:solidFill>
              </a:rPr>
              <a:t>. </a:t>
            </a:r>
            <a:r>
              <a:rPr lang="en-US" sz="2400"/>
              <a:t>AI đối với bảo mật dữ liệu thông tin trong </a:t>
            </a:r>
            <a:r>
              <a:rPr lang="en-US" sz="2400"/>
              <a:t>doanh </a:t>
            </a:r>
            <a:r>
              <a:rPr lang="en-US" sz="2400" smtClean="0"/>
              <a:t>nghiệp </a:t>
            </a:r>
            <a:r>
              <a:rPr lang="en-US" sz="2400" smtClean="0"/>
              <a:t>4</a:t>
            </a:r>
            <a:r>
              <a:rPr lang="en-US" sz="2400"/>
              <a:t>. </a:t>
            </a:r>
            <a:r>
              <a:rPr lang="en-US" sz="2400" smtClean="0"/>
              <a:t>Kết luận</a:t>
            </a:r>
            <a:endParaRPr lang="en-US" sz="2400"/>
          </a:p>
          <a:p>
            <a:pPr marL="0" indent="0">
              <a:lnSpc>
                <a:spcPct val="150000"/>
              </a:lnSpc>
              <a:spcBef>
                <a:spcPts val="1800"/>
              </a:spcBef>
              <a:buNone/>
            </a:pPr>
            <a:endParaRPr lang="en-US" sz="2400" smtClean="0"/>
          </a:p>
        </p:txBody>
      </p:sp>
      <p:sp>
        <p:nvSpPr>
          <p:cNvPr id="3" name="Rectangle 2"/>
          <p:cNvSpPr/>
          <p:nvPr/>
        </p:nvSpPr>
        <p:spPr>
          <a:xfrm>
            <a:off x="1066800" y="361890"/>
            <a:ext cx="8001000" cy="400110"/>
          </a:xfrm>
          <a:prstGeom prst="rect">
            <a:avLst/>
          </a:prstGeom>
        </p:spPr>
        <p:txBody>
          <a:bodyPr wrap="square">
            <a:spAutoFit/>
          </a:bodyPr>
          <a:lstStyle/>
          <a:p>
            <a:r>
              <a:rPr lang="en-US" sz="2000" b="1">
                <a:solidFill>
                  <a:schemeClr val="bg1"/>
                </a:solidFill>
              </a:rPr>
              <a:t>Quản trị dữ liệu Doanh nghiệp bằng công nghệ AI</a:t>
            </a:r>
            <a:endParaRPr lang="en-US" sz="2000">
              <a:solidFill>
                <a:schemeClr val="bg1"/>
              </a:solidFill>
            </a:endParaRPr>
          </a:p>
        </p:txBody>
      </p:sp>
      <p:sp>
        <p:nvSpPr>
          <p:cNvPr id="4" name="Date Placeholder 3"/>
          <p:cNvSpPr>
            <a:spLocks noGrp="1"/>
          </p:cNvSpPr>
          <p:nvPr>
            <p:ph type="dt" sz="half" idx="10"/>
          </p:nvPr>
        </p:nvSpPr>
        <p:spPr/>
        <p:txBody>
          <a:bodyPr/>
          <a:lstStyle/>
          <a:p>
            <a:pPr>
              <a:defRPr/>
            </a:pPr>
            <a:fld id="{4A7E0B6C-C0DB-4792-BA14-DAE9DB1D55F9}" type="datetime1">
              <a:rPr lang="en-US" smtClean="0"/>
              <a:t>12/26/2023</a:t>
            </a:fld>
            <a:endParaRPr lang="en-US"/>
          </a:p>
        </p:txBody>
      </p:sp>
    </p:spTree>
    <p:extLst>
      <p:ext uri="{BB962C8B-B14F-4D97-AF65-F5344CB8AC3E}">
        <p14:creationId xmlns:p14="http://schemas.microsoft.com/office/powerpoint/2010/main" val="302622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p:cTn id="15"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2" end="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143000"/>
            <a:ext cx="8458200" cy="6494085"/>
          </a:xfrm>
          <a:prstGeom prst="rect">
            <a:avLst/>
          </a:prstGeom>
        </p:spPr>
        <p:txBody>
          <a:bodyPr wrap="square">
            <a:spAutoFit/>
          </a:bodyPr>
          <a:lstStyle/>
          <a:p>
            <a:pPr algn="just">
              <a:lnSpc>
                <a:spcPct val="150000"/>
              </a:lnSpc>
              <a:spcBef>
                <a:spcPts val="1200"/>
              </a:spcBef>
            </a:pPr>
            <a:r>
              <a:rPr lang="en-US" sz="2000" smtClean="0"/>
              <a:t>1</a:t>
            </a:r>
            <a:r>
              <a:rPr lang="en-US" b="1" smtClean="0"/>
              <a:t>. Tổng quan</a:t>
            </a:r>
          </a:p>
          <a:p>
            <a:pPr marL="342900" indent="-342900" algn="just">
              <a:lnSpc>
                <a:spcPct val="150000"/>
              </a:lnSpc>
              <a:buFont typeface="Arial" panose="020B0604020202020204" pitchFamily="34" charset="0"/>
              <a:buChar char="•"/>
            </a:pPr>
            <a:r>
              <a:rPr lang="en-US" sz="2000"/>
              <a:t>Quản lý dữ liệu doanh nghiệp bằng công nghệ AI đang trở thành xu hướng cần thiết và quan trọng trong thời đại số hoá hiện nay</a:t>
            </a:r>
            <a:r>
              <a:rPr lang="en-US" sz="2000"/>
              <a:t>. </a:t>
            </a:r>
            <a:endParaRPr lang="en-US" sz="2000" smtClean="0"/>
          </a:p>
          <a:p>
            <a:pPr marL="342900" indent="-342900" algn="just">
              <a:lnSpc>
                <a:spcPct val="150000"/>
              </a:lnSpc>
              <a:buFont typeface="Arial" panose="020B0604020202020204" pitchFamily="34" charset="0"/>
              <a:buChar char="•"/>
            </a:pPr>
            <a:r>
              <a:rPr lang="en-US" sz="2000" smtClean="0"/>
              <a:t>Công </a:t>
            </a:r>
            <a:r>
              <a:rPr lang="en-US" sz="2000"/>
              <a:t>nghệ AI giúp tự động hóa quá trình thu thập, phân tích và sử dụng dữ liệu của doanh nghiệp</a:t>
            </a:r>
            <a:r>
              <a:rPr lang="en-US" sz="2000"/>
              <a:t>. </a:t>
            </a:r>
            <a:endParaRPr lang="en-US" sz="2000" smtClean="0"/>
          </a:p>
          <a:p>
            <a:pPr marL="342900" indent="-342900" algn="just">
              <a:lnSpc>
                <a:spcPct val="150000"/>
              </a:lnSpc>
              <a:buFont typeface="Arial" panose="020B0604020202020204" pitchFamily="34" charset="0"/>
              <a:buChar char="•"/>
            </a:pPr>
            <a:r>
              <a:rPr lang="en-US" sz="2000" smtClean="0"/>
              <a:t>AI </a:t>
            </a:r>
            <a:r>
              <a:rPr lang="en-US" sz="2000"/>
              <a:t>cung cấp những cách tiếp cận mới trong quản lý dữ liệu, giúp doanh nghiệp dễ dàng áp dụng và tận dụng dữ liệu để đưa ra các quyết định một cách chính xác và đáng </a:t>
            </a:r>
            <a:r>
              <a:rPr lang="en-US" sz="2000"/>
              <a:t>tin </a:t>
            </a:r>
            <a:r>
              <a:rPr lang="en-US" sz="2000" smtClean="0"/>
              <a:t>cậy</a:t>
            </a:r>
          </a:p>
          <a:p>
            <a:pPr marL="342900" indent="-342900" algn="just">
              <a:lnSpc>
                <a:spcPct val="150000"/>
              </a:lnSpc>
              <a:buFont typeface="Arial" panose="020B0604020202020204" pitchFamily="34" charset="0"/>
              <a:buChar char="•"/>
            </a:pPr>
            <a:r>
              <a:rPr lang="en-US" sz="2000"/>
              <a:t>T</a:t>
            </a:r>
            <a:r>
              <a:rPr lang="en-US" sz="2000" smtClean="0"/>
              <a:t>ích </a:t>
            </a:r>
            <a:r>
              <a:rPr lang="en-US" sz="2000"/>
              <a:t>hợp công nghệ AI vào quản lý dữ liệu của doanh nghiệp</a:t>
            </a:r>
            <a:r>
              <a:rPr lang="en-US" sz="2000"/>
              <a:t>, </a:t>
            </a:r>
            <a:r>
              <a:rPr lang="en-US" sz="2000" smtClean="0"/>
              <a:t>sẽ </a:t>
            </a:r>
            <a:r>
              <a:rPr lang="en-US" sz="2000"/>
              <a:t>giúp tăng tốc độ, độ chính xác, giảm chi phí và đưa ra quyết định chính </a:t>
            </a:r>
            <a:r>
              <a:rPr lang="en-US" sz="2000"/>
              <a:t>xác </a:t>
            </a:r>
            <a:r>
              <a:rPr lang="en-US" sz="2000" smtClean="0"/>
              <a:t>hơn.</a:t>
            </a:r>
            <a:endParaRPr lang="en-US" sz="2000" smtClean="0"/>
          </a:p>
          <a:p>
            <a:pPr algn="just">
              <a:lnSpc>
                <a:spcPct val="150000"/>
              </a:lnSpc>
            </a:pPr>
            <a:endParaRPr lang="en-US" sz="2000"/>
          </a:p>
        </p:txBody>
      </p:sp>
      <p:sp>
        <p:nvSpPr>
          <p:cNvPr id="2" name="Rectangle 1"/>
          <p:cNvSpPr/>
          <p:nvPr/>
        </p:nvSpPr>
        <p:spPr>
          <a:xfrm>
            <a:off x="1295400" y="381000"/>
            <a:ext cx="2008883" cy="461665"/>
          </a:xfrm>
          <a:prstGeom prst="rect">
            <a:avLst/>
          </a:prstGeom>
        </p:spPr>
        <p:txBody>
          <a:bodyPr wrap="none">
            <a:spAutoFit/>
          </a:bodyPr>
          <a:lstStyle/>
          <a:p>
            <a:r>
              <a:rPr lang="en-US" b="1" smtClean="0">
                <a:solidFill>
                  <a:schemeClr val="bg1"/>
                </a:solidFill>
              </a:rPr>
              <a:t>I. Tổng quan</a:t>
            </a:r>
            <a:endParaRPr lang="en-US" dirty="0">
              <a:solidFill>
                <a:schemeClr val="bg1"/>
              </a:solidFill>
            </a:endParaRPr>
          </a:p>
        </p:txBody>
      </p:sp>
      <p:sp>
        <p:nvSpPr>
          <p:cNvPr id="3" name="Right Arrow 2"/>
          <p:cNvSpPr/>
          <p:nvPr/>
        </p:nvSpPr>
        <p:spPr bwMode="auto">
          <a:xfrm>
            <a:off x="6096000" y="5410200"/>
            <a:ext cx="5334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
        <p:nvSpPr>
          <p:cNvPr id="4" name="Right Arrow 3"/>
          <p:cNvSpPr/>
          <p:nvPr/>
        </p:nvSpPr>
        <p:spPr bwMode="auto">
          <a:xfrm>
            <a:off x="4038600" y="5867400"/>
            <a:ext cx="8382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039507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143000"/>
            <a:ext cx="8458200" cy="5570756"/>
          </a:xfrm>
          <a:prstGeom prst="rect">
            <a:avLst/>
          </a:prstGeom>
        </p:spPr>
        <p:txBody>
          <a:bodyPr wrap="square">
            <a:spAutoFit/>
          </a:bodyPr>
          <a:lstStyle/>
          <a:p>
            <a:pPr algn="just">
              <a:lnSpc>
                <a:spcPct val="150000"/>
              </a:lnSpc>
              <a:spcBef>
                <a:spcPts val="1200"/>
              </a:spcBef>
            </a:pPr>
            <a:r>
              <a:rPr lang="en-US" sz="2000" smtClean="0"/>
              <a:t>1</a:t>
            </a:r>
            <a:r>
              <a:rPr lang="en-US" b="1" smtClean="0"/>
              <a:t>. Tổng quan</a:t>
            </a:r>
          </a:p>
          <a:p>
            <a:pPr marL="342900" indent="-342900" algn="just">
              <a:lnSpc>
                <a:spcPct val="150000"/>
              </a:lnSpc>
              <a:buFont typeface="Arial" panose="020B0604020202020204" pitchFamily="34" charset="0"/>
              <a:buChar char="•"/>
            </a:pPr>
            <a:r>
              <a:rPr lang="en-US" sz="2000"/>
              <a:t>Có </a:t>
            </a:r>
            <a:r>
              <a:rPr lang="en-US" sz="2000" smtClean="0"/>
              <a:t>nhiều </a:t>
            </a:r>
            <a:r>
              <a:rPr lang="en-US" sz="2000"/>
              <a:t>cách AI có thể tăng cường hỗ trợ các chuyên gia dữ liệu trong suốt quy trình thao tác </a:t>
            </a:r>
            <a:r>
              <a:rPr lang="en-US" sz="2000"/>
              <a:t>dữ </a:t>
            </a:r>
            <a:r>
              <a:rPr lang="en-US" sz="2000" smtClean="0"/>
              <a:t>liệu:</a:t>
            </a:r>
          </a:p>
          <a:p>
            <a:pPr marL="342900" indent="-342900" algn="just">
              <a:lnSpc>
                <a:spcPct val="150000"/>
              </a:lnSpc>
              <a:buFont typeface="Wingdings" panose="05000000000000000000" pitchFamily="2" charset="2"/>
              <a:buChar char="ü"/>
            </a:pPr>
            <a:r>
              <a:rPr lang="en-US" sz="2000"/>
              <a:t>S</a:t>
            </a:r>
            <a:r>
              <a:rPr lang="en-US" sz="2000" smtClean="0"/>
              <a:t>àng lọc DL </a:t>
            </a:r>
            <a:r>
              <a:rPr lang="en-US" sz="2000"/>
              <a:t>thông qua các tập dữ liệu lớn để tìm các trùng lặp</a:t>
            </a:r>
            <a:r>
              <a:rPr lang="en-US" sz="2000"/>
              <a:t>, </a:t>
            </a:r>
            <a:endParaRPr lang="en-US" sz="2000" smtClean="0"/>
          </a:p>
          <a:p>
            <a:pPr marL="342900" indent="-342900" algn="just">
              <a:lnSpc>
                <a:spcPct val="150000"/>
              </a:lnSpc>
              <a:buFont typeface="Wingdings" panose="05000000000000000000" pitchFamily="2" charset="2"/>
              <a:buChar char="ü"/>
            </a:pPr>
            <a:r>
              <a:rPr lang="en-US" sz="2000"/>
              <a:t>G</a:t>
            </a:r>
            <a:r>
              <a:rPr lang="en-US" sz="2000" smtClean="0"/>
              <a:t>iảm tải </a:t>
            </a:r>
            <a:r>
              <a:rPr lang="en-US" sz="2000"/>
              <a:t>quá trình chuẩn bị </a:t>
            </a:r>
            <a:r>
              <a:rPr lang="en-US" sz="2000"/>
              <a:t>dữ </a:t>
            </a:r>
            <a:r>
              <a:rPr lang="en-US" sz="2000" smtClean="0"/>
              <a:t>liệu</a:t>
            </a:r>
          </a:p>
          <a:p>
            <a:pPr marL="342900" indent="-342900" algn="just">
              <a:lnSpc>
                <a:spcPct val="150000"/>
              </a:lnSpc>
              <a:buFont typeface="Wingdings" panose="05000000000000000000" pitchFamily="2" charset="2"/>
              <a:buChar char="ü"/>
            </a:pPr>
            <a:r>
              <a:rPr lang="en-US" sz="2000" smtClean="0"/>
              <a:t>AI</a:t>
            </a:r>
            <a:r>
              <a:rPr lang="en-US" sz="2000"/>
              <a:t> </a:t>
            </a:r>
            <a:r>
              <a:rPr lang="en-US" sz="2000"/>
              <a:t>trong </a:t>
            </a:r>
            <a:r>
              <a:rPr lang="en-US" sz="2000" smtClean="0"/>
              <a:t>các ứng </a:t>
            </a:r>
            <a:r>
              <a:rPr lang="en-US" sz="2000"/>
              <a:t>dụng của nó trong các </a:t>
            </a:r>
            <a:r>
              <a:rPr lang="en-US" sz="2000"/>
              <a:t>lĩnh </a:t>
            </a:r>
            <a:r>
              <a:rPr lang="en-US" sz="2000" smtClean="0"/>
              <a:t>nhiều vực </a:t>
            </a:r>
            <a:r>
              <a:rPr lang="en-US" sz="2000"/>
              <a:t>như y học, nông nghiệp, phát hiện </a:t>
            </a:r>
            <a:r>
              <a:rPr lang="en-US" sz="2000"/>
              <a:t>gian </a:t>
            </a:r>
            <a:r>
              <a:rPr lang="en-US" sz="2000" smtClean="0"/>
              <a:t>lận thương mại, tự </a:t>
            </a:r>
            <a:r>
              <a:rPr lang="en-US" sz="2000"/>
              <a:t>động hỗ trợ công việc maketing, thương mại điện </a:t>
            </a:r>
            <a:r>
              <a:rPr lang="en-US" sz="2000"/>
              <a:t>tử</a:t>
            </a:r>
            <a:r>
              <a:rPr lang="en-US" sz="2000" smtClean="0"/>
              <a:t>, tuyển dụng,….</a:t>
            </a:r>
            <a:r>
              <a:rPr lang="en-US" sz="2000"/>
              <a:t> </a:t>
            </a:r>
            <a:endParaRPr lang="en-US" sz="2000" smtClean="0"/>
          </a:p>
          <a:p>
            <a:pPr marL="342900" indent="-342900" algn="just">
              <a:lnSpc>
                <a:spcPct val="150000"/>
              </a:lnSpc>
              <a:buFont typeface="Wingdings" panose="05000000000000000000" pitchFamily="2" charset="2"/>
              <a:buChar char="ü"/>
            </a:pPr>
            <a:r>
              <a:rPr lang="en-US" sz="2000" smtClean="0"/>
              <a:t>AI đang được ứng </a:t>
            </a:r>
            <a:r>
              <a:rPr lang="en-US" sz="2000"/>
              <a:t>dụng </a:t>
            </a:r>
            <a:r>
              <a:rPr lang="en-US" sz="2000" smtClean="0"/>
              <a:t>khá nhiều vào </a:t>
            </a:r>
            <a:r>
              <a:rPr lang="en-US" sz="2000"/>
              <a:t>quản lý dữ liệu của </a:t>
            </a:r>
            <a:r>
              <a:rPr lang="en-US" sz="2000"/>
              <a:t>doanh </a:t>
            </a:r>
            <a:r>
              <a:rPr lang="en-US" sz="2000" smtClean="0"/>
              <a:t>nghiệp.</a:t>
            </a:r>
            <a:endParaRPr lang="en-US" sz="2000"/>
          </a:p>
        </p:txBody>
      </p:sp>
      <p:sp>
        <p:nvSpPr>
          <p:cNvPr id="2" name="Rectangle 1"/>
          <p:cNvSpPr/>
          <p:nvPr/>
        </p:nvSpPr>
        <p:spPr>
          <a:xfrm>
            <a:off x="1295400" y="381000"/>
            <a:ext cx="2008883" cy="461665"/>
          </a:xfrm>
          <a:prstGeom prst="rect">
            <a:avLst/>
          </a:prstGeom>
        </p:spPr>
        <p:txBody>
          <a:bodyPr wrap="none">
            <a:spAutoFit/>
          </a:bodyPr>
          <a:lstStyle/>
          <a:p>
            <a:r>
              <a:rPr lang="en-US" b="1" smtClean="0">
                <a:solidFill>
                  <a:schemeClr val="bg1"/>
                </a:solidFill>
              </a:rPr>
              <a:t>I. Tổng quan</a:t>
            </a:r>
            <a:endParaRPr lang="en-US" dirty="0">
              <a:solidFill>
                <a:schemeClr val="bg1"/>
              </a:solidFill>
            </a:endParaRPr>
          </a:p>
        </p:txBody>
      </p:sp>
      <p:sp>
        <p:nvSpPr>
          <p:cNvPr id="3" name="Right Arrow 2"/>
          <p:cNvSpPr/>
          <p:nvPr/>
        </p:nvSpPr>
        <p:spPr bwMode="auto">
          <a:xfrm>
            <a:off x="6096000" y="5410200"/>
            <a:ext cx="5334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
        <p:nvSpPr>
          <p:cNvPr id="4" name="Right Arrow 3"/>
          <p:cNvSpPr/>
          <p:nvPr/>
        </p:nvSpPr>
        <p:spPr bwMode="auto">
          <a:xfrm>
            <a:off x="4038600" y="5867400"/>
            <a:ext cx="8382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589602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143000"/>
            <a:ext cx="8458200" cy="5093702"/>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US" sz="2000"/>
              <a:t>Trong bối cảnh tiến tới DN số của nền kinh tế số thì các doanh nghiệp đầu tư mạnh mẽ vào AI có thể tạo ra lợi thế cạnh tranh cho thương hiệu, giúp tăng lợi nhuận và có thể xây dựng định hướng giúp cho doanh nghiệp có thế mạnh trong cuộc đua tăng trưởng của đơn </a:t>
            </a:r>
            <a:r>
              <a:rPr lang="en-US" sz="2000" smtClean="0"/>
              <a:t>vị.</a:t>
            </a:r>
          </a:p>
          <a:p>
            <a:pPr marL="342900" indent="-342900" algn="just">
              <a:lnSpc>
                <a:spcPct val="150000"/>
              </a:lnSpc>
              <a:spcBef>
                <a:spcPts val="1800"/>
              </a:spcBef>
              <a:buFont typeface="Arial" panose="020B0604020202020204" pitchFamily="34" charset="0"/>
              <a:buChar char="•"/>
            </a:pPr>
            <a:r>
              <a:rPr lang="vi-VN" sz="2000" smtClean="0"/>
              <a:t>Việc </a:t>
            </a:r>
            <a:r>
              <a:rPr lang="vi-VN" sz="2000"/>
              <a:t>áp dụng dữ liệu AI trong </a:t>
            </a:r>
            <a:r>
              <a:rPr lang="en-US" sz="2000" smtClean="0"/>
              <a:t>quản lý dữ liệu </a:t>
            </a:r>
            <a:r>
              <a:rPr lang="vi-VN" sz="2000" smtClean="0"/>
              <a:t>doanh </a:t>
            </a:r>
            <a:r>
              <a:rPr lang="vi-VN" sz="2000"/>
              <a:t>nghiệp đã giúp cho doanh ngiệp xây dựng được những kế hoạch hoạt động, sản xuất </a:t>
            </a:r>
            <a:r>
              <a:rPr lang="en-US" sz="2000" smtClean="0"/>
              <a:t>kinh doanh </a:t>
            </a:r>
            <a:r>
              <a:rPr lang="vi-VN" sz="2000" smtClean="0"/>
              <a:t>một </a:t>
            </a:r>
            <a:r>
              <a:rPr lang="vi-VN" sz="2000"/>
              <a:t>cách hiệu </a:t>
            </a:r>
            <a:r>
              <a:rPr lang="vi-VN" sz="2000" smtClean="0"/>
              <a:t>quả. </a:t>
            </a:r>
            <a:r>
              <a:rPr lang="vi-VN" sz="2000"/>
              <a:t>Bên cạnh đó còn giúp cho doanh nghiệp có những định hướng phù hợp để có thể phát triển và vươn xa hơn trong thời kì phát triển như hiện nay</a:t>
            </a:r>
            <a:r>
              <a:rPr lang="vi-VN" sz="2000" smtClean="0"/>
              <a:t>.</a:t>
            </a:r>
            <a:endParaRPr lang="en-US" sz="2000" smtClean="0"/>
          </a:p>
          <a:p>
            <a:pPr algn="just">
              <a:lnSpc>
                <a:spcPct val="150000"/>
              </a:lnSpc>
            </a:pPr>
            <a:r>
              <a:rPr lang="vi-VN" sz="2000" smtClean="0"/>
              <a:t> </a:t>
            </a:r>
            <a:endParaRPr lang="en-US" sz="2000"/>
          </a:p>
        </p:txBody>
      </p:sp>
      <p:sp>
        <p:nvSpPr>
          <p:cNvPr id="2" name="Rectangle 1"/>
          <p:cNvSpPr/>
          <p:nvPr/>
        </p:nvSpPr>
        <p:spPr>
          <a:xfrm>
            <a:off x="1295400" y="381000"/>
            <a:ext cx="2008883" cy="461665"/>
          </a:xfrm>
          <a:prstGeom prst="rect">
            <a:avLst/>
          </a:prstGeom>
        </p:spPr>
        <p:txBody>
          <a:bodyPr wrap="none">
            <a:spAutoFit/>
          </a:bodyPr>
          <a:lstStyle/>
          <a:p>
            <a:r>
              <a:rPr lang="en-US" b="1" smtClean="0">
                <a:solidFill>
                  <a:schemeClr val="bg1"/>
                </a:solidFill>
              </a:rPr>
              <a:t>I. Tổng quan</a:t>
            </a:r>
            <a:endParaRPr lang="en-US" dirty="0">
              <a:solidFill>
                <a:schemeClr val="bg1"/>
              </a:solidFill>
            </a:endParaRPr>
          </a:p>
        </p:txBody>
      </p:sp>
      <p:sp>
        <p:nvSpPr>
          <p:cNvPr id="3" name="Right Arrow 2"/>
          <p:cNvSpPr/>
          <p:nvPr/>
        </p:nvSpPr>
        <p:spPr bwMode="auto">
          <a:xfrm>
            <a:off x="6096000" y="5410200"/>
            <a:ext cx="5334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
        <p:nvSpPr>
          <p:cNvPr id="4" name="Right Arrow 3"/>
          <p:cNvSpPr/>
          <p:nvPr/>
        </p:nvSpPr>
        <p:spPr bwMode="auto">
          <a:xfrm>
            <a:off x="4038600" y="5867400"/>
            <a:ext cx="838200" cy="76200"/>
          </a:xfrm>
          <a:prstGeom prst="rightArrow">
            <a:avLst/>
          </a:prstGeom>
          <a:noFill/>
          <a:ln w="9525" cap="flat" cmpd="sng" algn="ctr">
            <a:noFill/>
            <a:prstDash val="solid"/>
            <a:round/>
            <a:headEnd type="none" w="med" len="med"/>
            <a:tailEnd type="none" w="med" len="med"/>
          </a:ln>
          <a:effectLst/>
        </p:spPr>
        <p:txBody>
          <a:bodyPr vert="horz" wrap="square" lIns="0" tIns="45720" rIns="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3294691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04800"/>
            <a:ext cx="8458199" cy="1338828"/>
          </a:xfrm>
          <a:prstGeom prst="rect">
            <a:avLst/>
          </a:prstGeom>
        </p:spPr>
        <p:txBody>
          <a:bodyPr wrap="square">
            <a:spAutoFit/>
          </a:bodyPr>
          <a:lstStyle/>
          <a:p>
            <a:pPr>
              <a:lnSpc>
                <a:spcPct val="150000"/>
              </a:lnSpc>
              <a:spcBef>
                <a:spcPts val="1800"/>
              </a:spcBef>
            </a:pPr>
            <a:r>
              <a:rPr lang="en-US" sz="2200" b="1">
                <a:solidFill>
                  <a:schemeClr val="bg1"/>
                </a:solidFill>
              </a:rPr>
              <a:t>II. </a:t>
            </a:r>
            <a:r>
              <a:rPr lang="en-US" sz="2000" b="1">
                <a:solidFill>
                  <a:schemeClr val="accent3"/>
                </a:solidFill>
              </a:rPr>
              <a:t>AI trong quản lý dữ liệu tổng thể của doanh nghiệp</a:t>
            </a:r>
            <a:endParaRPr lang="en-US" sz="2000">
              <a:solidFill>
                <a:schemeClr val="accent3"/>
              </a:solidFill>
            </a:endParaRPr>
          </a:p>
          <a:p>
            <a:pPr marL="0" indent="0">
              <a:lnSpc>
                <a:spcPct val="150000"/>
              </a:lnSpc>
              <a:spcBef>
                <a:spcPts val="1800"/>
              </a:spcBef>
              <a:buNone/>
            </a:pPr>
            <a:r>
              <a:rPr lang="en-US" sz="2000" smtClean="0">
                <a:solidFill>
                  <a:schemeClr val="bg1"/>
                </a:solidFill>
              </a:rPr>
              <a:t>DN</a:t>
            </a:r>
            <a:endParaRPr lang="en-US" sz="2000">
              <a:solidFill>
                <a:schemeClr val="bg1"/>
              </a:solidFill>
            </a:endParaRPr>
          </a:p>
        </p:txBody>
      </p:sp>
      <p:sp>
        <p:nvSpPr>
          <p:cNvPr id="2" name="Rectangle 1"/>
          <p:cNvSpPr/>
          <p:nvPr/>
        </p:nvSpPr>
        <p:spPr>
          <a:xfrm>
            <a:off x="245660" y="1271747"/>
            <a:ext cx="8534400" cy="646331"/>
          </a:xfrm>
          <a:prstGeom prst="rect">
            <a:avLst/>
          </a:prstGeom>
        </p:spPr>
        <p:txBody>
          <a:bodyPr wrap="square">
            <a:spAutoFit/>
          </a:bodyPr>
          <a:lstStyle/>
          <a:p>
            <a:pPr marR="0" lvl="0" algn="just">
              <a:lnSpc>
                <a:spcPct val="150000"/>
              </a:lnSpc>
              <a:spcBef>
                <a:spcPts val="1200"/>
              </a:spcBef>
              <a:spcAft>
                <a:spcPts val="0"/>
              </a:spcAft>
              <a:buFont typeface="Symbol" panose="05050102010706020507" pitchFamily="18" charset="2"/>
              <a:buChar char=""/>
            </a:pPr>
            <a:r>
              <a:rPr lang="en-US" b="1" smtClean="0">
                <a:solidFill>
                  <a:srgbClr val="800000"/>
                </a:solidFill>
                <a:effectLst>
                  <a:outerShdw blurRad="38100" dist="38100" dir="2700000" algn="tl">
                    <a:srgbClr val="000000">
                      <a:alpha val="43137"/>
                    </a:srgbClr>
                  </a:outerShdw>
                </a:effectLst>
              </a:rPr>
              <a:t> AI </a:t>
            </a:r>
            <a:r>
              <a:rPr lang="en-US" b="1">
                <a:solidFill>
                  <a:srgbClr val="800000"/>
                </a:solidFill>
                <a:effectLst>
                  <a:outerShdw blurRad="38100" dist="38100" dir="2700000" algn="tl">
                    <a:srgbClr val="000000">
                      <a:alpha val="43137"/>
                    </a:srgbClr>
                  </a:outerShdw>
                </a:effectLst>
              </a:rPr>
              <a:t>trong </a:t>
            </a:r>
            <a:r>
              <a:rPr lang="en-US" b="1" smtClean="0">
                <a:solidFill>
                  <a:srgbClr val="800000"/>
                </a:solidFill>
                <a:effectLst>
                  <a:outerShdw blurRad="38100" dist="38100" dir="2700000" algn="tl">
                    <a:srgbClr val="000000">
                      <a:alpha val="43137"/>
                    </a:srgbClr>
                  </a:outerShdw>
                </a:effectLst>
              </a:rPr>
              <a:t>quản lý dữ liệu tổng thể của doanh </a:t>
            </a:r>
            <a:r>
              <a:rPr lang="en-US" b="1">
                <a:solidFill>
                  <a:srgbClr val="800000"/>
                </a:solidFill>
                <a:effectLst>
                  <a:outerShdw blurRad="38100" dist="38100" dir="2700000" algn="tl">
                    <a:srgbClr val="000000">
                      <a:alpha val="43137"/>
                    </a:srgbClr>
                  </a:outerShdw>
                </a:effectLst>
              </a:rPr>
              <a:t>nghiệp</a:t>
            </a:r>
          </a:p>
        </p:txBody>
      </p:sp>
      <p:sp>
        <p:nvSpPr>
          <p:cNvPr id="8" name="Rectangle 7"/>
          <p:cNvSpPr/>
          <p:nvPr/>
        </p:nvSpPr>
        <p:spPr>
          <a:xfrm>
            <a:off x="228600" y="2209800"/>
            <a:ext cx="8458200" cy="4139595"/>
          </a:xfrm>
          <a:prstGeom prst="rect">
            <a:avLst/>
          </a:prstGeom>
        </p:spPr>
        <p:txBody>
          <a:bodyPr wrap="square">
            <a:spAutoFit/>
          </a:bodyPr>
          <a:lstStyle/>
          <a:p>
            <a:pPr marL="342900" indent="-342900">
              <a:lnSpc>
                <a:spcPct val="150000"/>
              </a:lnSpc>
              <a:spcBef>
                <a:spcPts val="1800"/>
              </a:spcBef>
              <a:buFont typeface="Arial" panose="020B0604020202020204" pitchFamily="34" charset="0"/>
              <a:buChar char="•"/>
            </a:pPr>
            <a:r>
              <a:rPr lang="en-US" sz="2000"/>
              <a:t>AI trong quản lý dữ liệu là </a:t>
            </a:r>
            <a:r>
              <a:rPr lang="en-US" sz="2000"/>
              <a:t>đối </a:t>
            </a:r>
            <a:r>
              <a:rPr lang="en-US" sz="2000" smtClean="0"/>
              <a:t>sánh </a:t>
            </a:r>
            <a:r>
              <a:rPr lang="en-US" sz="2000"/>
              <a:t>dữ liệu, đây là yếu tố cốt lõi của chất lượng dữ liệu </a:t>
            </a:r>
            <a:r>
              <a:rPr lang="en-US" sz="2000"/>
              <a:t>và </a:t>
            </a:r>
            <a:r>
              <a:rPr lang="en-US" sz="2000" smtClean="0"/>
              <a:t>một trong các </a:t>
            </a:r>
            <a:r>
              <a:rPr lang="en-US" sz="2000"/>
              <a:t>công cụ quản lý dữ liệu tổng </a:t>
            </a:r>
            <a:r>
              <a:rPr lang="en-US" sz="2000"/>
              <a:t>thể</a:t>
            </a:r>
            <a:r>
              <a:rPr lang="en-US" altLang="zh-CN" sz="2200" smtClean="0"/>
              <a:t>.</a:t>
            </a:r>
          </a:p>
          <a:p>
            <a:pPr marL="342900" indent="-342900">
              <a:lnSpc>
                <a:spcPct val="150000"/>
              </a:lnSpc>
              <a:spcBef>
                <a:spcPts val="600"/>
              </a:spcBef>
              <a:buFont typeface="Arial" panose="020B0604020202020204" pitchFamily="34" charset="0"/>
              <a:buChar char="•"/>
            </a:pPr>
            <a:r>
              <a:rPr lang="en-US" sz="2000"/>
              <a:t>Trong </a:t>
            </a:r>
            <a:r>
              <a:rPr lang="en-US" sz="2000"/>
              <a:t>các </a:t>
            </a:r>
            <a:r>
              <a:rPr lang="en-US" sz="2000" smtClean="0"/>
              <a:t>DN lớn</a:t>
            </a:r>
            <a:r>
              <a:rPr lang="en-US" sz="2000"/>
              <a:t>, </a:t>
            </a:r>
            <a:r>
              <a:rPr lang="en-US" sz="2000" smtClean="0"/>
              <a:t>dữ </a:t>
            </a:r>
            <a:r>
              <a:rPr lang="en-US" sz="2000"/>
              <a:t>liệu liên quan đến các đối </a:t>
            </a:r>
            <a:r>
              <a:rPr lang="en-US" sz="2000"/>
              <a:t>tượng </a:t>
            </a:r>
            <a:r>
              <a:rPr lang="en-US" sz="2000" smtClean="0"/>
              <a:t>như:</a:t>
            </a:r>
          </a:p>
          <a:p>
            <a:pPr>
              <a:lnSpc>
                <a:spcPct val="150000"/>
              </a:lnSpc>
              <a:spcBef>
                <a:spcPts val="600"/>
              </a:spcBef>
            </a:pPr>
            <a:r>
              <a:rPr lang="en-US" sz="2000"/>
              <a:t>	</a:t>
            </a:r>
            <a:r>
              <a:rPr lang="en-US" sz="2000" smtClean="0"/>
              <a:t>- </a:t>
            </a:r>
            <a:r>
              <a:rPr lang="en-US" sz="2000"/>
              <a:t>K</a:t>
            </a:r>
            <a:r>
              <a:rPr lang="en-US" sz="2000" smtClean="0"/>
              <a:t>hách hàng, sản </a:t>
            </a:r>
            <a:r>
              <a:rPr lang="en-US" sz="2000"/>
              <a:t>phẩm thường bị trùng lặp trên nhiều hệ thống.</a:t>
            </a:r>
            <a:r>
              <a:rPr lang="en-US" sz="2000"/>
              <a:t> </a:t>
            </a:r>
            <a:endParaRPr lang="en-US" sz="2000" smtClean="0"/>
          </a:p>
          <a:p>
            <a:pPr>
              <a:lnSpc>
                <a:spcPct val="150000"/>
              </a:lnSpc>
              <a:spcBef>
                <a:spcPts val="600"/>
              </a:spcBef>
            </a:pPr>
            <a:r>
              <a:rPr lang="en-US" sz="2000"/>
              <a:t>	</a:t>
            </a:r>
            <a:r>
              <a:rPr lang="en-US" sz="2000" smtClean="0"/>
              <a:t>- Nhiều  </a:t>
            </a:r>
            <a:r>
              <a:rPr lang="en-US" sz="2000"/>
              <a:t>phiên bản khác nhau </a:t>
            </a:r>
            <a:r>
              <a:rPr lang="en-US" sz="2000"/>
              <a:t>của </a:t>
            </a:r>
            <a:r>
              <a:rPr lang="en-US" sz="2000" smtClean="0"/>
              <a:t>dữ liệu có </a:t>
            </a:r>
            <a:r>
              <a:rPr lang="en-US" sz="2000"/>
              <a:t>thể không đầy đủ, lỗi dữ liệu hoặc sai lệch.</a:t>
            </a:r>
            <a:r>
              <a:rPr lang="en-US" sz="2000"/>
              <a:t> </a:t>
            </a:r>
            <a:endParaRPr lang="en-US" sz="2000" smtClean="0"/>
          </a:p>
          <a:p>
            <a:pPr>
              <a:lnSpc>
                <a:spcPct val="150000"/>
              </a:lnSpc>
              <a:spcBef>
                <a:spcPts val="600"/>
              </a:spcBef>
            </a:pPr>
            <a:r>
              <a:rPr lang="en-US" sz="2000"/>
              <a:t>	</a:t>
            </a:r>
            <a:r>
              <a:rPr lang="en-US" sz="2000" smtClean="0"/>
              <a:t>- Nhiều </a:t>
            </a:r>
            <a:r>
              <a:rPr lang="en-US" sz="2000"/>
              <a:t>thời </a:t>
            </a:r>
            <a:r>
              <a:rPr lang="en-US" sz="2000"/>
              <a:t>điểm </a:t>
            </a:r>
            <a:r>
              <a:rPr lang="en-US" sz="2000" smtClean="0"/>
              <a:t>lưu trữ khác </a:t>
            </a:r>
            <a:r>
              <a:rPr lang="en-US" sz="2000"/>
              <a:t>nhau </a:t>
            </a:r>
            <a:r>
              <a:rPr lang="en-US" sz="2000" smtClean="0"/>
              <a:t>qua </a:t>
            </a:r>
            <a:r>
              <a:rPr lang="en-US" sz="2000"/>
              <a:t>các sự kiện khác nhau</a:t>
            </a:r>
            <a:r>
              <a:rPr lang="en-US" sz="2000"/>
              <a:t>, </a:t>
            </a:r>
            <a:endParaRPr lang="en-US" altLang="zh-CN" sz="2200" smtClean="0"/>
          </a:p>
        </p:txBody>
      </p:sp>
    </p:spTree>
    <p:extLst>
      <p:ext uri="{BB962C8B-B14F-4D97-AF65-F5344CB8AC3E}">
        <p14:creationId xmlns:p14="http://schemas.microsoft.com/office/powerpoint/2010/main" val="163920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04800"/>
            <a:ext cx="8458199" cy="1338828"/>
          </a:xfrm>
          <a:prstGeom prst="rect">
            <a:avLst/>
          </a:prstGeom>
        </p:spPr>
        <p:txBody>
          <a:bodyPr wrap="square">
            <a:spAutoFit/>
          </a:bodyPr>
          <a:lstStyle/>
          <a:p>
            <a:pPr>
              <a:lnSpc>
                <a:spcPct val="150000"/>
              </a:lnSpc>
              <a:spcBef>
                <a:spcPts val="1800"/>
              </a:spcBef>
            </a:pPr>
            <a:r>
              <a:rPr lang="en-US" sz="2200" b="1">
                <a:solidFill>
                  <a:schemeClr val="bg1"/>
                </a:solidFill>
              </a:rPr>
              <a:t>II. </a:t>
            </a:r>
            <a:r>
              <a:rPr lang="en-US" sz="2000" b="1">
                <a:solidFill>
                  <a:schemeClr val="accent3"/>
                </a:solidFill>
              </a:rPr>
              <a:t>AI trong quản lý dữ liệu tổng thể của doanh nghiệp</a:t>
            </a:r>
            <a:endParaRPr lang="en-US" sz="2000">
              <a:solidFill>
                <a:schemeClr val="accent3"/>
              </a:solidFill>
            </a:endParaRPr>
          </a:p>
          <a:p>
            <a:pPr marL="0" indent="0">
              <a:lnSpc>
                <a:spcPct val="150000"/>
              </a:lnSpc>
              <a:spcBef>
                <a:spcPts val="1800"/>
              </a:spcBef>
              <a:buNone/>
            </a:pPr>
            <a:r>
              <a:rPr lang="en-US" sz="2000" smtClean="0">
                <a:solidFill>
                  <a:schemeClr val="bg1"/>
                </a:solidFill>
              </a:rPr>
              <a:t>DN</a:t>
            </a:r>
            <a:endParaRPr lang="en-US" sz="2000">
              <a:solidFill>
                <a:schemeClr val="bg1"/>
              </a:solidFill>
            </a:endParaRPr>
          </a:p>
        </p:txBody>
      </p:sp>
      <p:sp>
        <p:nvSpPr>
          <p:cNvPr id="2" name="Rectangle 1"/>
          <p:cNvSpPr/>
          <p:nvPr/>
        </p:nvSpPr>
        <p:spPr>
          <a:xfrm>
            <a:off x="251346" y="1066800"/>
            <a:ext cx="8534400" cy="646331"/>
          </a:xfrm>
          <a:prstGeom prst="rect">
            <a:avLst/>
          </a:prstGeom>
        </p:spPr>
        <p:txBody>
          <a:bodyPr wrap="square">
            <a:spAutoFit/>
          </a:bodyPr>
          <a:lstStyle/>
          <a:p>
            <a:pPr marR="0" lvl="0" algn="just">
              <a:lnSpc>
                <a:spcPct val="150000"/>
              </a:lnSpc>
              <a:spcBef>
                <a:spcPts val="1200"/>
              </a:spcBef>
              <a:spcAft>
                <a:spcPts val="0"/>
              </a:spcAft>
              <a:buFont typeface="Symbol" panose="05050102010706020507" pitchFamily="18" charset="2"/>
              <a:buChar char=""/>
            </a:pPr>
            <a:r>
              <a:rPr lang="en-US" b="1" smtClean="0">
                <a:solidFill>
                  <a:srgbClr val="800000"/>
                </a:solidFill>
                <a:effectLst>
                  <a:outerShdw blurRad="38100" dist="38100" dir="2700000" algn="tl">
                    <a:srgbClr val="000000">
                      <a:alpha val="43137"/>
                    </a:srgbClr>
                  </a:outerShdw>
                </a:effectLst>
              </a:rPr>
              <a:t> AI </a:t>
            </a:r>
            <a:r>
              <a:rPr lang="en-US" b="1">
                <a:solidFill>
                  <a:srgbClr val="800000"/>
                </a:solidFill>
                <a:effectLst>
                  <a:outerShdw blurRad="38100" dist="38100" dir="2700000" algn="tl">
                    <a:srgbClr val="000000">
                      <a:alpha val="43137"/>
                    </a:srgbClr>
                  </a:outerShdw>
                </a:effectLst>
              </a:rPr>
              <a:t>trong </a:t>
            </a:r>
            <a:r>
              <a:rPr lang="en-US" b="1" smtClean="0">
                <a:solidFill>
                  <a:srgbClr val="800000"/>
                </a:solidFill>
                <a:effectLst>
                  <a:outerShdw blurRad="38100" dist="38100" dir="2700000" algn="tl">
                    <a:srgbClr val="000000">
                      <a:alpha val="43137"/>
                    </a:srgbClr>
                  </a:outerShdw>
                </a:effectLst>
              </a:rPr>
              <a:t>quản lý dữ liệu tổng thể của doanh </a:t>
            </a:r>
            <a:r>
              <a:rPr lang="en-US" b="1">
                <a:solidFill>
                  <a:srgbClr val="800000"/>
                </a:solidFill>
                <a:effectLst>
                  <a:outerShdw blurRad="38100" dist="38100" dir="2700000" algn="tl">
                    <a:srgbClr val="000000">
                      <a:alpha val="43137"/>
                    </a:srgbClr>
                  </a:outerShdw>
                </a:effectLst>
              </a:rPr>
              <a:t>nghiệp</a:t>
            </a:r>
          </a:p>
        </p:txBody>
      </p:sp>
      <p:sp>
        <p:nvSpPr>
          <p:cNvPr id="8" name="Rectangle 7"/>
          <p:cNvSpPr/>
          <p:nvPr/>
        </p:nvSpPr>
        <p:spPr>
          <a:xfrm>
            <a:off x="228600" y="2209800"/>
            <a:ext cx="8458200" cy="4247317"/>
          </a:xfrm>
          <a:prstGeom prst="rect">
            <a:avLst/>
          </a:prstGeom>
        </p:spPr>
        <p:txBody>
          <a:bodyPr wrap="square">
            <a:spAutoFit/>
          </a:bodyPr>
          <a:lstStyle/>
          <a:p>
            <a:pPr>
              <a:lnSpc>
                <a:spcPct val="150000"/>
              </a:lnSpc>
              <a:spcBef>
                <a:spcPts val="1800"/>
              </a:spcBef>
            </a:pPr>
            <a:r>
              <a:rPr lang="en-US" sz="2000"/>
              <a:t>	</a:t>
            </a:r>
            <a:r>
              <a:rPr lang="en-US" sz="2000" smtClean="0"/>
              <a:t>- Nhân </a:t>
            </a:r>
            <a:r>
              <a:rPr lang="en-US" sz="2000"/>
              <a:t>viên có thể nhập dữ liệu vào các hệ </a:t>
            </a:r>
            <a:r>
              <a:rPr lang="en-US" sz="2000"/>
              <a:t>thống </a:t>
            </a:r>
            <a:r>
              <a:rPr lang="en-US" sz="2000" smtClean="0"/>
              <a:t>khác </a:t>
            </a:r>
            <a:r>
              <a:rPr lang="en-US" sz="2000"/>
              <a:t>nhau mà không nhận ra rằng hồ </a:t>
            </a:r>
            <a:r>
              <a:rPr lang="en-US" sz="2000"/>
              <a:t>sơ </a:t>
            </a:r>
            <a:r>
              <a:rPr lang="en-US" sz="2000" smtClean="0"/>
              <a:t>dữ liệu đã </a:t>
            </a:r>
            <a:r>
              <a:rPr lang="en-US" sz="2000"/>
              <a:t>tồn tại ở trong hệ thống dữ liệu của doanh </a:t>
            </a:r>
            <a:r>
              <a:rPr lang="en-US" sz="2000"/>
              <a:t>nghiệp</a:t>
            </a:r>
            <a:r>
              <a:rPr lang="en-US" sz="2000" smtClean="0"/>
              <a:t>.</a:t>
            </a:r>
          </a:p>
          <a:p>
            <a:pPr marL="342900" indent="-342900">
              <a:lnSpc>
                <a:spcPct val="150000"/>
              </a:lnSpc>
              <a:spcBef>
                <a:spcPts val="1800"/>
              </a:spcBef>
              <a:buFont typeface="Arial" panose="020B0604020202020204" pitchFamily="34" charset="0"/>
              <a:buChar char="•"/>
            </a:pPr>
            <a:r>
              <a:rPr lang="en-US" sz="2000"/>
              <a:t>Một hệ thống chuyên gia bằng máy có thể được đào tạo, huấn luyện các dữ </a:t>
            </a:r>
            <a:r>
              <a:rPr lang="en-US" sz="2000"/>
              <a:t>liệu </a:t>
            </a:r>
            <a:r>
              <a:rPr lang="en-US" sz="2000" smtClean="0"/>
              <a:t>để xem </a:t>
            </a:r>
            <a:r>
              <a:rPr lang="en-US" sz="2000"/>
              <a:t>xét </a:t>
            </a:r>
            <a:r>
              <a:rPr lang="en-US" sz="2000"/>
              <a:t>hàng </a:t>
            </a:r>
            <a:r>
              <a:rPr lang="en-US" sz="2000" smtClean="0"/>
              <a:t>tram, ngàn  </a:t>
            </a:r>
            <a:r>
              <a:rPr lang="en-US" sz="2000"/>
              <a:t>hồ sơ như vậy và đưa ra các quy tắc cho phép phần mềm nhận diện</a:t>
            </a:r>
            <a:r>
              <a:rPr lang="en-US" sz="2000"/>
              <a:t>, </a:t>
            </a:r>
            <a:endParaRPr lang="en-US" sz="2000" smtClean="0"/>
          </a:p>
          <a:p>
            <a:pPr marL="342900" indent="-342900">
              <a:lnSpc>
                <a:spcPct val="150000"/>
              </a:lnSpc>
              <a:spcBef>
                <a:spcPts val="1800"/>
              </a:spcBef>
              <a:buFont typeface="Arial" panose="020B0604020202020204" pitchFamily="34" charset="0"/>
              <a:buChar char="•"/>
            </a:pPr>
            <a:r>
              <a:rPr lang="en-US" sz="2000"/>
              <a:t> Bằng cách này, phần mềm có thể tự động khớp </a:t>
            </a:r>
            <a:r>
              <a:rPr lang="en-US" sz="2000"/>
              <a:t>các </a:t>
            </a:r>
            <a:r>
              <a:rPr lang="en-US" sz="2000" smtClean="0"/>
              <a:t>dữ liệu một </a:t>
            </a:r>
            <a:r>
              <a:rPr lang="en-US" sz="2000"/>
              <a:t>cách đáng tin cậy ở một tỷ lệ nhất định và khớp các dữ liệu chuẩn hóa hơn</a:t>
            </a:r>
            <a:r>
              <a:rPr lang="en-US" sz="2000"/>
              <a:t>. </a:t>
            </a:r>
            <a:endParaRPr lang="en-US" altLang="zh-CN" sz="2200" smtClean="0"/>
          </a:p>
        </p:txBody>
      </p:sp>
    </p:spTree>
    <p:extLst>
      <p:ext uri="{BB962C8B-B14F-4D97-AF65-F5344CB8AC3E}">
        <p14:creationId xmlns:p14="http://schemas.microsoft.com/office/powerpoint/2010/main" val="57198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99561"/>
            <a:ext cx="8458199" cy="658835"/>
          </a:xfrm>
          <a:prstGeom prst="rect">
            <a:avLst/>
          </a:prstGeom>
        </p:spPr>
        <p:txBody>
          <a:bodyPr wrap="square">
            <a:spAutoFit/>
          </a:bodyPr>
          <a:lstStyle/>
          <a:p>
            <a:pPr>
              <a:lnSpc>
                <a:spcPct val="150000"/>
              </a:lnSpc>
              <a:spcBef>
                <a:spcPts val="1800"/>
              </a:spcBef>
            </a:pPr>
            <a:r>
              <a:rPr lang="en-US" sz="2000" b="1">
                <a:solidFill>
                  <a:schemeClr val="bg1"/>
                </a:solidFill>
                <a:effectLst>
                  <a:outerShdw blurRad="38100" dist="38100" dir="2700000" algn="tl">
                    <a:srgbClr val="000000">
                      <a:alpha val="43137"/>
                    </a:srgbClr>
                  </a:outerShdw>
                </a:effectLst>
              </a:rPr>
              <a:t>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lý dữ liệu tổng thể của doanh nghiệp</a:t>
            </a:r>
            <a:endParaRPr lang="en-US" sz="2000">
              <a:solidFill>
                <a:schemeClr val="accent3"/>
              </a:solidFill>
              <a:effectLst>
                <a:outerShdw blurRad="38100" dist="38100" dir="2700000" algn="tl">
                  <a:srgbClr val="000000">
                    <a:alpha val="43137"/>
                  </a:srgbClr>
                </a:outerShdw>
              </a:effectLst>
            </a:endParaRPr>
          </a:p>
        </p:txBody>
      </p:sp>
      <p:sp>
        <p:nvSpPr>
          <p:cNvPr id="8" name="Rectangle 7"/>
          <p:cNvSpPr/>
          <p:nvPr/>
        </p:nvSpPr>
        <p:spPr>
          <a:xfrm>
            <a:off x="152400" y="1219200"/>
            <a:ext cx="8458200" cy="537391"/>
          </a:xfrm>
          <a:prstGeom prst="rect">
            <a:avLst/>
          </a:prstGeom>
        </p:spPr>
        <p:txBody>
          <a:bodyPr wrap="square">
            <a:spAutoFit/>
          </a:bodyPr>
          <a:lstStyle/>
          <a:p>
            <a:pPr>
              <a:lnSpc>
                <a:spcPct val="150000"/>
              </a:lnSpc>
              <a:spcBef>
                <a:spcPts val="1800"/>
              </a:spcBef>
            </a:pPr>
            <a:r>
              <a:rPr lang="en-US" sz="2000" b="1" smtClean="0">
                <a:solidFill>
                  <a:srgbClr val="800000"/>
                </a:solidFill>
                <a:effectLst>
                  <a:outerShdw blurRad="38100" dist="38100" dir="2700000" algn="tl">
                    <a:srgbClr val="000000">
                      <a:alpha val="43137"/>
                    </a:srgbClr>
                  </a:outerShdw>
                </a:effectLst>
              </a:rPr>
              <a:t>II.1. AI  </a:t>
            </a:r>
            <a:r>
              <a:rPr lang="en-US" sz="2000" b="1">
                <a:solidFill>
                  <a:srgbClr val="800000"/>
                </a:solidFill>
                <a:effectLst>
                  <a:outerShdw blurRad="38100" dist="38100" dir="2700000" algn="tl">
                    <a:srgbClr val="000000">
                      <a:alpha val="43137"/>
                    </a:srgbClr>
                  </a:outerShdw>
                </a:effectLst>
              </a:rPr>
              <a:t>trong hoạt động và định hướng của doanh nghiệp</a:t>
            </a:r>
            <a:r>
              <a:rPr lang="en-US" altLang="zh-CN" sz="2200" smtClean="0">
                <a:solidFill>
                  <a:srgbClr val="800000"/>
                </a:solidFill>
                <a:effectLst>
                  <a:outerShdw blurRad="38100" dist="38100" dir="2700000" algn="tl">
                    <a:srgbClr val="000000">
                      <a:alpha val="43137"/>
                    </a:srgbClr>
                  </a:outerShdw>
                </a:effectLst>
              </a:rPr>
              <a:t>.</a:t>
            </a:r>
            <a:endParaRPr lang="en-US" altLang="zh-CN" sz="2200" smtClean="0">
              <a:solidFill>
                <a:srgbClr val="800000"/>
              </a:solidFill>
              <a:effectLst>
                <a:outerShdw blurRad="38100" dist="38100" dir="2700000" algn="tl">
                  <a:srgbClr val="000000">
                    <a:alpha val="43137"/>
                  </a:srgbClr>
                </a:outerShdw>
              </a:effectLst>
            </a:endParaRPr>
          </a:p>
        </p:txBody>
      </p:sp>
      <p:sp>
        <p:nvSpPr>
          <p:cNvPr id="5" name="Rectangle 4"/>
          <p:cNvSpPr/>
          <p:nvPr/>
        </p:nvSpPr>
        <p:spPr>
          <a:xfrm>
            <a:off x="685800" y="1819364"/>
            <a:ext cx="8229600" cy="4154984"/>
          </a:xfrm>
          <a:prstGeom prst="rect">
            <a:avLst/>
          </a:prstGeom>
        </p:spPr>
        <p:txBody>
          <a:bodyPr wrap="square">
            <a:spAutoFit/>
          </a:bodyPr>
          <a:lstStyle/>
          <a:p>
            <a:pPr marL="342900" lvl="0" indent="-342900">
              <a:buFont typeface="Wingdings" panose="05000000000000000000" pitchFamily="2" charset="2"/>
              <a:buChar char="§"/>
            </a:pPr>
            <a:r>
              <a:rPr lang="en-US" sz="2200"/>
              <a:t>Hoạt động và định hướng của AI trong dữ liệu </a:t>
            </a:r>
            <a:r>
              <a:rPr lang="en-US" sz="2200"/>
              <a:t>Maketing </a:t>
            </a:r>
            <a:r>
              <a:rPr lang="en-US" sz="2200" smtClean="0"/>
              <a:t>doanh nghiệp</a:t>
            </a:r>
          </a:p>
          <a:p>
            <a:pPr lvl="1">
              <a:lnSpc>
                <a:spcPct val="150000"/>
              </a:lnSpc>
            </a:pPr>
            <a:r>
              <a:rPr lang="en-US" sz="2200" smtClean="0"/>
              <a:t>- Cải thiện dịch vụ khách hàng</a:t>
            </a:r>
          </a:p>
          <a:p>
            <a:pPr marL="800100" lvl="1" indent="-342900">
              <a:lnSpc>
                <a:spcPct val="150000"/>
              </a:lnSpc>
              <a:buFontTx/>
              <a:buChar char="-"/>
            </a:pPr>
            <a:r>
              <a:rPr lang="en-US" sz="2200" smtClean="0"/>
              <a:t>Hợp </a:t>
            </a:r>
            <a:r>
              <a:rPr lang="en-US" sz="2200"/>
              <a:t>lý hóa quá trình mua </a:t>
            </a:r>
            <a:r>
              <a:rPr lang="en-US" sz="2200" smtClean="0"/>
              <a:t>sắm</a:t>
            </a:r>
          </a:p>
          <a:p>
            <a:pPr marL="800100" lvl="1" indent="-342900">
              <a:lnSpc>
                <a:spcPct val="150000"/>
              </a:lnSpc>
              <a:buFontTx/>
              <a:buChar char="-"/>
            </a:pPr>
            <a:r>
              <a:rPr lang="en-US" sz="2200" smtClean="0"/>
              <a:t>Cá </a:t>
            </a:r>
            <a:r>
              <a:rPr lang="en-US" sz="2200"/>
              <a:t>nhân hóa giao </a:t>
            </a:r>
            <a:r>
              <a:rPr lang="en-US" sz="2200" smtClean="0"/>
              <a:t>tiếp</a:t>
            </a:r>
          </a:p>
          <a:p>
            <a:pPr marL="800100" lvl="1" indent="-342900">
              <a:lnSpc>
                <a:spcPct val="150000"/>
              </a:lnSpc>
              <a:buFontTx/>
              <a:buChar char="-"/>
            </a:pPr>
            <a:r>
              <a:rPr lang="en-US" sz="2200" smtClean="0"/>
              <a:t>Cải </a:t>
            </a:r>
            <a:r>
              <a:rPr lang="en-US" sz="2200"/>
              <a:t>thiện tỷ lệ phản </a:t>
            </a:r>
            <a:r>
              <a:rPr lang="en-US" sz="2200" smtClean="0"/>
              <a:t>hồi</a:t>
            </a:r>
          </a:p>
          <a:p>
            <a:pPr marL="800100" lvl="1" indent="-342900">
              <a:lnSpc>
                <a:spcPct val="150000"/>
              </a:lnSpc>
              <a:buFontTx/>
              <a:buChar char="-"/>
            </a:pPr>
            <a:r>
              <a:rPr lang="en-US" sz="2200" smtClean="0"/>
              <a:t>Tự </a:t>
            </a:r>
            <a:r>
              <a:rPr lang="en-US" sz="2200"/>
              <a:t>động hóa các nhiệm vụ lặp đi lặp lại</a:t>
            </a:r>
          </a:p>
        </p:txBody>
      </p:sp>
    </p:spTree>
    <p:extLst>
      <p:ext uri="{BB962C8B-B14F-4D97-AF65-F5344CB8AC3E}">
        <p14:creationId xmlns:p14="http://schemas.microsoft.com/office/powerpoint/2010/main" val="20292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99561"/>
            <a:ext cx="8458199" cy="658835"/>
          </a:xfrm>
          <a:prstGeom prst="rect">
            <a:avLst/>
          </a:prstGeom>
        </p:spPr>
        <p:txBody>
          <a:bodyPr wrap="square">
            <a:spAutoFit/>
          </a:bodyPr>
          <a:lstStyle/>
          <a:p>
            <a:pPr>
              <a:lnSpc>
                <a:spcPct val="150000"/>
              </a:lnSpc>
              <a:spcBef>
                <a:spcPts val="1800"/>
              </a:spcBef>
            </a:pPr>
            <a:r>
              <a:rPr lang="en-US" sz="2000" b="1">
                <a:solidFill>
                  <a:schemeClr val="bg1"/>
                </a:solidFill>
                <a:effectLst>
                  <a:outerShdw blurRad="38100" dist="38100" dir="2700000" algn="tl">
                    <a:srgbClr val="000000">
                      <a:alpha val="43137"/>
                    </a:srgbClr>
                  </a:outerShdw>
                </a:effectLst>
              </a:rPr>
              <a:t>II</a:t>
            </a:r>
            <a:r>
              <a:rPr lang="en-US" sz="2800" b="1">
                <a:solidFill>
                  <a:schemeClr val="bg1"/>
                </a:solidFill>
                <a:effectLst>
                  <a:outerShdw blurRad="38100" dist="38100" dir="2700000" algn="tl">
                    <a:srgbClr val="000000">
                      <a:alpha val="43137"/>
                    </a:srgbClr>
                  </a:outerShdw>
                </a:effectLst>
              </a:rPr>
              <a:t>. </a:t>
            </a:r>
            <a:r>
              <a:rPr lang="en-US" sz="2000" b="1">
                <a:solidFill>
                  <a:schemeClr val="accent3"/>
                </a:solidFill>
                <a:effectLst>
                  <a:outerShdw blurRad="38100" dist="38100" dir="2700000" algn="tl">
                    <a:srgbClr val="000000">
                      <a:alpha val="43137"/>
                    </a:srgbClr>
                  </a:outerShdw>
                </a:effectLst>
              </a:rPr>
              <a:t>AI trong quản lý dữ liệu tổng thể của doanh nghiệp</a:t>
            </a:r>
            <a:endParaRPr lang="en-US" sz="2000">
              <a:solidFill>
                <a:schemeClr val="accent3"/>
              </a:solidFill>
              <a:effectLst>
                <a:outerShdw blurRad="38100" dist="38100" dir="2700000" algn="tl">
                  <a:srgbClr val="000000">
                    <a:alpha val="43137"/>
                  </a:srgbClr>
                </a:outerShdw>
              </a:effectLst>
            </a:endParaRPr>
          </a:p>
        </p:txBody>
      </p:sp>
      <p:sp>
        <p:nvSpPr>
          <p:cNvPr id="8" name="Rectangle 7"/>
          <p:cNvSpPr/>
          <p:nvPr/>
        </p:nvSpPr>
        <p:spPr>
          <a:xfrm>
            <a:off x="152400" y="1219200"/>
            <a:ext cx="8458200" cy="537391"/>
          </a:xfrm>
          <a:prstGeom prst="rect">
            <a:avLst/>
          </a:prstGeom>
        </p:spPr>
        <p:txBody>
          <a:bodyPr wrap="square">
            <a:spAutoFit/>
          </a:bodyPr>
          <a:lstStyle/>
          <a:p>
            <a:pPr>
              <a:lnSpc>
                <a:spcPct val="150000"/>
              </a:lnSpc>
              <a:spcBef>
                <a:spcPts val="1800"/>
              </a:spcBef>
            </a:pPr>
            <a:r>
              <a:rPr lang="en-US" sz="2000" b="1" smtClean="0">
                <a:solidFill>
                  <a:srgbClr val="800000"/>
                </a:solidFill>
                <a:effectLst>
                  <a:outerShdw blurRad="38100" dist="38100" dir="2700000" algn="tl">
                    <a:srgbClr val="000000">
                      <a:alpha val="43137"/>
                    </a:srgbClr>
                  </a:outerShdw>
                </a:effectLst>
              </a:rPr>
              <a:t>II.1. AI  </a:t>
            </a:r>
            <a:r>
              <a:rPr lang="en-US" sz="2000" b="1">
                <a:solidFill>
                  <a:srgbClr val="800000"/>
                </a:solidFill>
                <a:effectLst>
                  <a:outerShdw blurRad="38100" dist="38100" dir="2700000" algn="tl">
                    <a:srgbClr val="000000">
                      <a:alpha val="43137"/>
                    </a:srgbClr>
                  </a:outerShdw>
                </a:effectLst>
              </a:rPr>
              <a:t>trong hoạt động và định hướng của doanh nghiệp</a:t>
            </a:r>
            <a:r>
              <a:rPr lang="en-US" altLang="zh-CN" sz="2200" smtClean="0">
                <a:solidFill>
                  <a:srgbClr val="800000"/>
                </a:solidFill>
                <a:effectLst>
                  <a:outerShdw blurRad="38100" dist="38100" dir="2700000" algn="tl">
                    <a:srgbClr val="000000">
                      <a:alpha val="43137"/>
                    </a:srgbClr>
                  </a:outerShdw>
                </a:effectLst>
              </a:rPr>
              <a:t>.</a:t>
            </a:r>
            <a:endParaRPr lang="en-US" altLang="zh-CN" sz="2200" smtClean="0">
              <a:solidFill>
                <a:srgbClr val="800000"/>
              </a:solidFill>
              <a:effectLst>
                <a:outerShdw blurRad="38100" dist="38100" dir="2700000" algn="tl">
                  <a:srgbClr val="000000">
                    <a:alpha val="43137"/>
                  </a:srgbClr>
                </a:outerShdw>
              </a:effectLst>
            </a:endParaRPr>
          </a:p>
        </p:txBody>
      </p:sp>
      <p:sp>
        <p:nvSpPr>
          <p:cNvPr id="5" name="Rectangle 4"/>
          <p:cNvSpPr/>
          <p:nvPr/>
        </p:nvSpPr>
        <p:spPr>
          <a:xfrm>
            <a:off x="685800" y="1819364"/>
            <a:ext cx="8229600" cy="4493538"/>
          </a:xfrm>
          <a:prstGeom prst="rect">
            <a:avLst/>
          </a:prstGeom>
        </p:spPr>
        <p:txBody>
          <a:bodyPr wrap="square">
            <a:spAutoFit/>
          </a:bodyPr>
          <a:lstStyle/>
          <a:p>
            <a:pPr marL="342900" lvl="0" indent="-342900">
              <a:buFont typeface="Wingdings" panose="05000000000000000000" pitchFamily="2" charset="2"/>
              <a:buChar char="§"/>
            </a:pPr>
            <a:r>
              <a:rPr lang="en-US" sz="2200"/>
              <a:t>Hoạt động và định hướng Thu thập &amp; xử lý dữ liệu trong doanh nghiệp </a:t>
            </a:r>
            <a:endParaRPr lang="en-US" sz="2200"/>
          </a:p>
          <a:p>
            <a:pPr lvl="0"/>
            <a:r>
              <a:rPr lang="en-US" sz="2200"/>
              <a:t> </a:t>
            </a:r>
            <a:r>
              <a:rPr lang="en-US" sz="2200" smtClean="0"/>
              <a:t>     - </a:t>
            </a:r>
            <a:r>
              <a:rPr lang="en-US" sz="2200"/>
              <a:t>Thu thập và xử lý dữ liệu hoạt </a:t>
            </a:r>
            <a:r>
              <a:rPr lang="en-US" sz="2200"/>
              <a:t>động </a:t>
            </a:r>
            <a:r>
              <a:rPr lang="en-US" sz="2200" smtClean="0"/>
              <a:t>kinh doanh của DN          </a:t>
            </a:r>
          </a:p>
          <a:p>
            <a:pPr lvl="0"/>
            <a:r>
              <a:rPr lang="en-US" sz="2200"/>
              <a:t> </a:t>
            </a:r>
            <a:r>
              <a:rPr lang="en-US" sz="2200" smtClean="0"/>
              <a:t>     - Phân </a:t>
            </a:r>
            <a:r>
              <a:rPr lang="en-US" sz="2200"/>
              <a:t>tích tổng </a:t>
            </a:r>
            <a:r>
              <a:rPr lang="en-US" sz="2200"/>
              <a:t>quan về khách </a:t>
            </a:r>
            <a:r>
              <a:rPr lang="en-US" sz="2200"/>
              <a:t>hàng</a:t>
            </a:r>
          </a:p>
          <a:p>
            <a:pPr marL="800100" lvl="1" indent="-342900">
              <a:lnSpc>
                <a:spcPct val="150000"/>
              </a:lnSpc>
              <a:buFontTx/>
              <a:buChar char="-"/>
            </a:pPr>
            <a:r>
              <a:rPr lang="en-US" sz="2200" smtClean="0"/>
              <a:t>Phân tích thị </a:t>
            </a:r>
            <a:r>
              <a:rPr lang="en-US" sz="2200"/>
              <a:t>trường kinh </a:t>
            </a:r>
            <a:r>
              <a:rPr lang="en-US" sz="2200"/>
              <a:t>doanh </a:t>
            </a:r>
            <a:endParaRPr lang="en-US" sz="2200" smtClean="0"/>
          </a:p>
          <a:p>
            <a:pPr marL="800100" lvl="1" indent="-342900">
              <a:lnSpc>
                <a:spcPct val="150000"/>
              </a:lnSpc>
              <a:buFontTx/>
              <a:buChar char="-"/>
            </a:pPr>
            <a:r>
              <a:rPr lang="en-US" sz="2200" smtClean="0"/>
              <a:t>Cách tiếp cận các </a:t>
            </a:r>
            <a:r>
              <a:rPr lang="en-US" sz="2200"/>
              <a:t>cơ hội kinh doanh tiền </a:t>
            </a:r>
            <a:r>
              <a:rPr lang="en-US" sz="2200"/>
              <a:t>năng</a:t>
            </a:r>
          </a:p>
          <a:p>
            <a:pPr marL="800100" lvl="1" indent="-342900">
              <a:lnSpc>
                <a:spcPct val="150000"/>
              </a:lnSpc>
              <a:buFontTx/>
              <a:buChar char="-"/>
            </a:pPr>
            <a:r>
              <a:rPr lang="en-US" sz="2200" smtClean="0"/>
              <a:t>Định </a:t>
            </a:r>
            <a:r>
              <a:rPr lang="en-US" sz="2200"/>
              <a:t>hướng để cải tiến chất lượng sản </a:t>
            </a:r>
            <a:r>
              <a:rPr lang="en-US" sz="2200"/>
              <a:t>phẩm</a:t>
            </a:r>
            <a:endParaRPr lang="en-US" sz="2200"/>
          </a:p>
          <a:p>
            <a:pPr marL="800100" lvl="1" indent="-342900">
              <a:lnSpc>
                <a:spcPct val="150000"/>
              </a:lnSpc>
              <a:buFontTx/>
              <a:buChar char="-"/>
            </a:pPr>
            <a:r>
              <a:rPr lang="en-US" sz="2200"/>
              <a:t>Xây dựng mối quan hệ khách hàng bền vững</a:t>
            </a:r>
          </a:p>
        </p:txBody>
      </p:sp>
    </p:spTree>
    <p:extLst>
      <p:ext uri="{BB962C8B-B14F-4D97-AF65-F5344CB8AC3E}">
        <p14:creationId xmlns:p14="http://schemas.microsoft.com/office/powerpoint/2010/main" val="136688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entation">
  <a:themeElements>
    <a:clrScheme name="Presentation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fontScheme name="Presentatio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45720" rIns="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45720" rIns="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resentation 1">
        <a:dk1>
          <a:srgbClr val="48806B"/>
        </a:dk1>
        <a:lt1>
          <a:srgbClr val="FFFFFF"/>
        </a:lt1>
        <a:dk2>
          <a:srgbClr val="77956D"/>
        </a:dk2>
        <a:lt2>
          <a:srgbClr val="C0C0C0"/>
        </a:lt2>
        <a:accent1>
          <a:srgbClr val="6BB9C3"/>
        </a:accent1>
        <a:accent2>
          <a:srgbClr val="E7BA15"/>
        </a:accent2>
        <a:accent3>
          <a:srgbClr val="FFFFFF"/>
        </a:accent3>
        <a:accent4>
          <a:srgbClr val="3C6C5A"/>
        </a:accent4>
        <a:accent5>
          <a:srgbClr val="BAD9DE"/>
        </a:accent5>
        <a:accent6>
          <a:srgbClr val="D1A812"/>
        </a:accent6>
        <a:hlink>
          <a:srgbClr val="76C14D"/>
        </a:hlink>
        <a:folHlink>
          <a:srgbClr val="B0C29C"/>
        </a:folHlink>
      </a:clrScheme>
      <a:clrMap bg1="lt1" tx1="dk1" bg2="lt2" tx2="dk2" accent1="accent1" accent2="accent2" accent3="accent3" accent4="accent4" accent5="accent5" accent6="accent6" hlink="hlink" folHlink="folHlink"/>
    </a:extraClrScheme>
    <a:extraClrScheme>
      <a:clrScheme name="Presentation 2">
        <a:dk1>
          <a:srgbClr val="5F5F5F"/>
        </a:dk1>
        <a:lt1>
          <a:srgbClr val="FFFFFF"/>
        </a:lt1>
        <a:dk2>
          <a:srgbClr val="8D8D8D"/>
        </a:dk2>
        <a:lt2>
          <a:srgbClr val="C0C0C0"/>
        </a:lt2>
        <a:accent1>
          <a:srgbClr val="8EC072"/>
        </a:accent1>
        <a:accent2>
          <a:srgbClr val="5DB8CD"/>
        </a:accent2>
        <a:accent3>
          <a:srgbClr val="FFFFFF"/>
        </a:accent3>
        <a:accent4>
          <a:srgbClr val="505050"/>
        </a:accent4>
        <a:accent5>
          <a:srgbClr val="C6DCBC"/>
        </a:accent5>
        <a:accent6>
          <a:srgbClr val="53A6BA"/>
        </a:accent6>
        <a:hlink>
          <a:srgbClr val="D68B40"/>
        </a:hlink>
        <a:folHlink>
          <a:srgbClr val="D5D179"/>
        </a:folHlink>
      </a:clrScheme>
      <a:clrMap bg1="lt1" tx1="dk1" bg2="lt2" tx2="dk2" accent1="accent1" accent2="accent2" accent3="accent3" accent4="accent4" accent5="accent5" accent6="accent6" hlink="hlink" folHlink="folHlink"/>
    </a:extraClrScheme>
    <a:extraClrScheme>
      <a:clrScheme name="Presentation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21214</TotalTime>
  <Words>1505</Words>
  <Application>Microsoft Office PowerPoint</Application>
  <PresentationFormat>On-screen Show (4:3)</PresentationFormat>
  <Paragraphs>106</Paragraphs>
  <Slides>19</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19</vt:i4>
      </vt:variant>
    </vt:vector>
  </HeadingPairs>
  <TitlesOfParts>
    <vt:vector size="30" baseType="lpstr">
      <vt:lpstr>Arial</vt:lpstr>
      <vt:lpstr>Calibri</vt:lpstr>
      <vt:lpstr>Gulim</vt:lpstr>
      <vt:lpstr>Segoe Print</vt:lpstr>
      <vt:lpstr>Symbol</vt:lpstr>
      <vt:lpstr>Tahoma</vt:lpstr>
      <vt:lpstr>Times New Roman</vt:lpstr>
      <vt:lpstr>Verdana</vt:lpstr>
      <vt:lpstr>Wingdings</vt:lpstr>
      <vt:lpstr>Presentation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XÂY DỰNG HỆ THỐNG QUẢN LÝ  CÁC DỰ ÁN TĂNG CƯỜNG NĂNG LỰC NGHIÊN CỨU</dc:title>
  <dc:creator>Đoàn Khánh Hoàng</dc:creator>
  <cp:lastModifiedBy>Windows User</cp:lastModifiedBy>
  <cp:revision>874</cp:revision>
  <dcterms:created xsi:type="dcterms:W3CDTF">2007-09-10T17:57:45Z</dcterms:created>
  <dcterms:modified xsi:type="dcterms:W3CDTF">2023-12-28T02:08:54Z</dcterms:modified>
</cp:coreProperties>
</file>