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727" r:id="rId2"/>
  </p:sldMasterIdLst>
  <p:notesMasterIdLst>
    <p:notesMasterId r:id="rId33"/>
  </p:notesMasterIdLst>
  <p:handoutMasterIdLst>
    <p:handoutMasterId r:id="rId34"/>
  </p:handoutMasterIdLst>
  <p:sldIdLst>
    <p:sldId id="419" r:id="rId3"/>
    <p:sldId id="475" r:id="rId4"/>
    <p:sldId id="507" r:id="rId5"/>
    <p:sldId id="553" r:id="rId6"/>
    <p:sldId id="554" r:id="rId7"/>
    <p:sldId id="489" r:id="rId8"/>
    <p:sldId id="555" r:id="rId9"/>
    <p:sldId id="525" r:id="rId10"/>
    <p:sldId id="556" r:id="rId11"/>
    <p:sldId id="557" r:id="rId12"/>
    <p:sldId id="558" r:id="rId13"/>
    <p:sldId id="562" r:id="rId14"/>
    <p:sldId id="559" r:id="rId15"/>
    <p:sldId id="561" r:id="rId16"/>
    <p:sldId id="563" r:id="rId17"/>
    <p:sldId id="564" r:id="rId18"/>
    <p:sldId id="565" r:id="rId19"/>
    <p:sldId id="566" r:id="rId20"/>
    <p:sldId id="567" r:id="rId21"/>
    <p:sldId id="568" r:id="rId22"/>
    <p:sldId id="569" r:id="rId23"/>
    <p:sldId id="570" r:id="rId24"/>
    <p:sldId id="571" r:id="rId25"/>
    <p:sldId id="572" r:id="rId26"/>
    <p:sldId id="573" r:id="rId27"/>
    <p:sldId id="574" r:id="rId28"/>
    <p:sldId id="575" r:id="rId29"/>
    <p:sldId id="576" r:id="rId30"/>
    <p:sldId id="543" r:id="rId31"/>
    <p:sldId id="445" r:id="rId32"/>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4"/>
    <a:srgbClr val="800000"/>
    <a:srgbClr val="B88C00"/>
    <a:srgbClr val="000066"/>
    <a:srgbClr val="9F551D"/>
    <a:srgbClr val="660033"/>
    <a:srgbClr val="CC3300"/>
    <a:srgbClr val="000000"/>
    <a:srgbClr val="56586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66667" autoAdjust="0"/>
  </p:normalViewPr>
  <p:slideViewPr>
    <p:cSldViewPr>
      <p:cViewPr varScale="1">
        <p:scale>
          <a:sx n="76" d="100"/>
          <a:sy n="76" d="100"/>
        </p:scale>
        <p:origin x="1002"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1710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defRPr>
            </a:lvl1pPr>
          </a:lstStyle>
          <a:p>
            <a:pPr>
              <a:defRPr/>
            </a:pPr>
            <a:endParaRPr lang="en-US"/>
          </a:p>
        </p:txBody>
      </p:sp>
      <p:sp>
        <p:nvSpPr>
          <p:cNvPr id="1710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1710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DDEA4B2E-525C-4DA7-895A-04A077830366}" type="slidenum">
              <a:rPr lang="en-US"/>
              <a:pPr>
                <a:defRPr/>
              </a:pPr>
              <a:t>‹#›</a:t>
            </a:fld>
            <a:endParaRPr lang="en-US"/>
          </a:p>
        </p:txBody>
      </p:sp>
    </p:spTree>
    <p:extLst>
      <p:ext uri="{BB962C8B-B14F-4D97-AF65-F5344CB8AC3E}">
        <p14:creationId xmlns:p14="http://schemas.microsoft.com/office/powerpoint/2010/main" val="28893185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135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5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135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CF9A83CC-D142-4992-9A8C-B7688B917A42}" type="slidenum">
              <a:rPr lang="en-US"/>
              <a:pPr>
                <a:defRPr/>
              </a:pPr>
              <a:t>‹#›</a:t>
            </a:fld>
            <a:endParaRPr lang="en-US"/>
          </a:p>
        </p:txBody>
      </p:sp>
    </p:spTree>
    <p:extLst>
      <p:ext uri="{BB962C8B-B14F-4D97-AF65-F5344CB8AC3E}">
        <p14:creationId xmlns:p14="http://schemas.microsoft.com/office/powerpoint/2010/main" val="392607028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025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7715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a:spLocks noChangeArrowheads="1"/>
          </p:cNvSpPr>
          <p:nvPr/>
        </p:nvSpPr>
        <p:spPr bwMode="white">
          <a:xfrm>
            <a:off x="0" y="4191000"/>
            <a:ext cx="9144000" cy="2667001"/>
          </a:xfrm>
          <a:prstGeom prst="rect">
            <a:avLst/>
          </a:prstGeom>
          <a:solidFill>
            <a:schemeClr val="folHlink">
              <a:alpha val="31000"/>
            </a:schemeClr>
          </a:solidFill>
          <a:ln w="9525">
            <a:noFill/>
            <a:miter lim="800000"/>
            <a:headEnd/>
            <a:tailEnd/>
          </a:ln>
          <a:effectLst/>
        </p:spPr>
        <p:txBody>
          <a:bodyPr wrap="none" anchor="ctr"/>
          <a:lstStyle/>
          <a:p>
            <a:pPr>
              <a:defRPr/>
            </a:pPr>
            <a:endParaRPr lang="en-US">
              <a:latin typeface="Arial" pitchFamily="34" charset="0"/>
            </a:endParaRPr>
          </a:p>
        </p:txBody>
      </p:sp>
      <p:sp>
        <p:nvSpPr>
          <p:cNvPr id="6" name="Rectangle 5"/>
          <p:cNvSpPr>
            <a:spLocks noChangeArrowheads="1"/>
          </p:cNvSpPr>
          <p:nvPr/>
        </p:nvSpPr>
        <p:spPr bwMode="gray">
          <a:xfrm>
            <a:off x="0" y="1828800"/>
            <a:ext cx="9144000" cy="2514600"/>
          </a:xfrm>
          <a:prstGeom prst="rect">
            <a:avLst/>
          </a:prstGeom>
          <a:solidFill>
            <a:schemeClr val="tx1"/>
          </a:solidFill>
          <a:ln w="9525">
            <a:noFill/>
            <a:miter lim="800000"/>
            <a:headEnd/>
            <a:tailEnd/>
          </a:ln>
          <a:effectLst/>
        </p:spPr>
        <p:txBody>
          <a:bodyPr wrap="none" anchor="ctr"/>
          <a:lstStyle/>
          <a:p>
            <a:pPr>
              <a:defRPr/>
            </a:pPr>
            <a:endParaRPr lang="en-US">
              <a:latin typeface="Arial" pitchFamily="34" charset="0"/>
            </a:endParaRPr>
          </a:p>
        </p:txBody>
      </p:sp>
      <p:sp>
        <p:nvSpPr>
          <p:cNvPr id="7" name="Freeform 6"/>
          <p:cNvSpPr>
            <a:spLocks/>
          </p:cNvSpPr>
          <p:nvPr/>
        </p:nvSpPr>
        <p:spPr bwMode="gray">
          <a:xfrm>
            <a:off x="-9525" y="1524000"/>
            <a:ext cx="9153525" cy="2581275"/>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folHlink">
              <a:alpha val="73000"/>
            </a:schemeClr>
          </a:solidFill>
          <a:ln w="9525">
            <a:noFill/>
            <a:round/>
            <a:headEnd/>
            <a:tailEnd/>
          </a:ln>
          <a:effectLst/>
        </p:spPr>
        <p:txBody>
          <a:bodyPr/>
          <a:lstStyle/>
          <a:p>
            <a:pPr>
              <a:defRPr/>
            </a:pPr>
            <a:endParaRPr lang="en-US">
              <a:latin typeface="Arial" pitchFamily="34" charset="0"/>
            </a:endParaRPr>
          </a:p>
        </p:txBody>
      </p:sp>
      <p:grpSp>
        <p:nvGrpSpPr>
          <p:cNvPr id="8" name="Group 118"/>
          <p:cNvGrpSpPr>
            <a:grpSpLocks/>
          </p:cNvGrpSpPr>
          <p:nvPr userDrawn="1"/>
        </p:nvGrpSpPr>
        <p:grpSpPr bwMode="auto">
          <a:xfrm>
            <a:off x="7924800" y="5638800"/>
            <a:ext cx="1143000" cy="1123950"/>
            <a:chOff x="4848" y="3552"/>
            <a:chExt cx="720" cy="708"/>
          </a:xfrm>
        </p:grpSpPr>
        <p:grpSp>
          <p:nvGrpSpPr>
            <p:cNvPr id="9" name="Group 117"/>
            <p:cNvGrpSpPr>
              <a:grpSpLocks/>
            </p:cNvGrpSpPr>
            <p:nvPr userDrawn="1"/>
          </p:nvGrpSpPr>
          <p:grpSpPr bwMode="auto">
            <a:xfrm>
              <a:off x="4848" y="3552"/>
              <a:ext cx="720" cy="528"/>
              <a:chOff x="4848" y="3552"/>
              <a:chExt cx="720" cy="528"/>
            </a:xfrm>
          </p:grpSpPr>
          <p:sp>
            <p:nvSpPr>
              <p:cNvPr id="11" name="AutoShape 21"/>
              <p:cNvSpPr>
                <a:spLocks noChangeArrowheads="1"/>
              </p:cNvSpPr>
              <p:nvPr/>
            </p:nvSpPr>
            <p:spPr bwMode="gray">
              <a:xfrm>
                <a:off x="4848" y="3744"/>
                <a:ext cx="384" cy="336"/>
              </a:xfrm>
              <a:prstGeom prst="hexagon">
                <a:avLst>
                  <a:gd name="adj" fmla="val 28571"/>
                  <a:gd name="vf" fmla="val 115470"/>
                </a:avLst>
              </a:prstGeom>
              <a:solidFill>
                <a:schemeClr val="tx2"/>
              </a:solidFill>
              <a:ln w="9525">
                <a:noFill/>
                <a:miter lim="800000"/>
                <a:headEnd/>
                <a:tailEnd/>
              </a:ln>
              <a:effectLst/>
            </p:spPr>
            <p:txBody>
              <a:bodyPr wrap="none" anchor="ctr"/>
              <a:lstStyle/>
              <a:p>
                <a:pPr algn="ctr">
                  <a:defRPr/>
                </a:pPr>
                <a:r>
                  <a:rPr lang="en-US" smtClean="0">
                    <a:solidFill>
                      <a:srgbClr val="FFFF99"/>
                    </a:solidFill>
                    <a:latin typeface="Arial" pitchFamily="34" charset="0"/>
                  </a:rPr>
                  <a:t>L</a:t>
                </a:r>
                <a:endParaRPr lang="en-US">
                  <a:solidFill>
                    <a:srgbClr val="FFFF99"/>
                  </a:solidFill>
                  <a:latin typeface="Arial" pitchFamily="34" charset="0"/>
                </a:endParaRPr>
              </a:p>
            </p:txBody>
          </p:sp>
          <p:sp>
            <p:nvSpPr>
              <p:cNvPr id="12" name="AutoShape 22"/>
              <p:cNvSpPr>
                <a:spLocks noChangeArrowheads="1"/>
              </p:cNvSpPr>
              <p:nvPr/>
            </p:nvSpPr>
            <p:spPr bwMode="gray">
              <a:xfrm>
                <a:off x="5184" y="3552"/>
                <a:ext cx="384" cy="336"/>
              </a:xfrm>
              <a:prstGeom prst="hexagon">
                <a:avLst>
                  <a:gd name="adj" fmla="val 28571"/>
                  <a:gd name="vf" fmla="val 115470"/>
                </a:avLst>
              </a:prstGeom>
              <a:solidFill>
                <a:schemeClr val="tx2"/>
              </a:solidFill>
              <a:ln w="9525">
                <a:noFill/>
                <a:miter lim="800000"/>
                <a:headEnd/>
                <a:tailEnd/>
              </a:ln>
              <a:effectLst/>
            </p:spPr>
            <p:txBody>
              <a:bodyPr wrap="none" anchor="ctr"/>
              <a:lstStyle/>
              <a:p>
                <a:pPr algn="ctr">
                  <a:defRPr/>
                </a:pPr>
                <a:r>
                  <a:rPr lang="en-US" smtClean="0">
                    <a:solidFill>
                      <a:srgbClr val="FFFF99"/>
                    </a:solidFill>
                    <a:latin typeface="Arial" pitchFamily="34" charset="0"/>
                  </a:rPr>
                  <a:t>H</a:t>
                </a:r>
                <a:endParaRPr lang="en-US">
                  <a:solidFill>
                    <a:srgbClr val="FFFF99"/>
                  </a:solidFill>
                  <a:latin typeface="Arial" pitchFamily="34" charset="0"/>
                </a:endParaRPr>
              </a:p>
            </p:txBody>
          </p:sp>
        </p:grpSp>
        <p:sp>
          <p:nvSpPr>
            <p:cNvPr id="10" name="AutoShape 23"/>
            <p:cNvSpPr>
              <a:spLocks noChangeArrowheads="1"/>
            </p:cNvSpPr>
            <p:nvPr/>
          </p:nvSpPr>
          <p:spPr bwMode="gray">
            <a:xfrm>
              <a:off x="5178" y="3924"/>
              <a:ext cx="384" cy="336"/>
            </a:xfrm>
            <a:prstGeom prst="hexagon">
              <a:avLst>
                <a:gd name="adj" fmla="val 28571"/>
                <a:gd name="vf" fmla="val 115470"/>
              </a:avLst>
            </a:prstGeom>
            <a:solidFill>
              <a:schemeClr val="tx2"/>
            </a:solidFill>
            <a:ln w="9525">
              <a:noFill/>
              <a:miter lim="800000"/>
              <a:headEnd/>
              <a:tailEnd/>
            </a:ln>
            <a:effectLst/>
          </p:spPr>
          <p:txBody>
            <a:bodyPr wrap="none" anchor="ctr"/>
            <a:lstStyle/>
            <a:p>
              <a:pPr algn="ctr">
                <a:defRPr/>
              </a:pPr>
              <a:r>
                <a:rPr lang="en-US" smtClean="0">
                  <a:solidFill>
                    <a:srgbClr val="FFFF99"/>
                  </a:solidFill>
                  <a:latin typeface="Arial" pitchFamily="34" charset="0"/>
                </a:rPr>
                <a:t>H</a:t>
              </a:r>
              <a:endParaRPr lang="en-US">
                <a:solidFill>
                  <a:srgbClr val="FFFF99"/>
                </a:solidFill>
                <a:latin typeface="Arial" pitchFamily="34" charset="0"/>
              </a:endParaRPr>
            </a:p>
          </p:txBody>
        </p:sp>
      </p:grpSp>
      <p:grpSp>
        <p:nvGrpSpPr>
          <p:cNvPr id="13" name="Group 116"/>
          <p:cNvGrpSpPr>
            <a:grpSpLocks/>
          </p:cNvGrpSpPr>
          <p:nvPr/>
        </p:nvGrpSpPr>
        <p:grpSpPr bwMode="auto">
          <a:xfrm>
            <a:off x="152400" y="3962400"/>
            <a:ext cx="1506538" cy="1524000"/>
            <a:chOff x="120" y="1464"/>
            <a:chExt cx="2064" cy="2088"/>
          </a:xfrm>
        </p:grpSpPr>
        <p:sp>
          <p:nvSpPr>
            <p:cNvPr id="14" name="AutoShape 113" descr="gdd01"/>
            <p:cNvSpPr>
              <a:spLocks noChangeArrowheads="1"/>
            </p:cNvSpPr>
            <p:nvPr userDrawn="1"/>
          </p:nvSpPr>
          <p:spPr bwMode="gray">
            <a:xfrm>
              <a:off x="120" y="1993"/>
              <a:ext cx="1105" cy="1007"/>
            </a:xfrm>
            <a:prstGeom prst="hexagon">
              <a:avLst>
                <a:gd name="adj" fmla="val 27381"/>
                <a:gd name="vf" fmla="val 115470"/>
              </a:avLst>
            </a:prstGeom>
            <a:blipFill dpi="0" rotWithShape="1">
              <a:blip r:embed="rId2"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spcBef>
                  <a:spcPct val="0"/>
                </a:spcBef>
                <a:defRPr/>
              </a:pPr>
              <a:endParaRPr lang="ko-KR" altLang="en-US" sz="1800">
                <a:latin typeface="Times New Roman" pitchFamily="18" charset="0"/>
                <a:ea typeface="Gulim" pitchFamily="34" charset="-127"/>
              </a:endParaRPr>
            </a:p>
          </p:txBody>
        </p:sp>
        <p:sp>
          <p:nvSpPr>
            <p:cNvPr id="15" name="AutoShape 114" descr="gdd04"/>
            <p:cNvSpPr>
              <a:spLocks noChangeArrowheads="1"/>
            </p:cNvSpPr>
            <p:nvPr userDrawn="1"/>
          </p:nvSpPr>
          <p:spPr bwMode="gray">
            <a:xfrm>
              <a:off x="1031" y="1464"/>
              <a:ext cx="1153" cy="1007"/>
            </a:xfrm>
            <a:prstGeom prst="hexagon">
              <a:avLst>
                <a:gd name="adj" fmla="val 28571"/>
                <a:gd name="vf" fmla="val 115470"/>
              </a:avLst>
            </a:prstGeom>
            <a:blipFill dpi="0" rotWithShape="1">
              <a:blip r:embed="rId3"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spcBef>
                  <a:spcPct val="0"/>
                </a:spcBef>
                <a:defRPr/>
              </a:pPr>
              <a:endParaRPr lang="ko-KR" altLang="en-US" sz="1800">
                <a:latin typeface="Times New Roman" pitchFamily="18" charset="0"/>
                <a:ea typeface="Gulim" pitchFamily="34" charset="-127"/>
              </a:endParaRPr>
            </a:p>
          </p:txBody>
        </p:sp>
        <p:sp>
          <p:nvSpPr>
            <p:cNvPr id="16" name="AutoShape 115" descr="gdd03"/>
            <p:cNvSpPr>
              <a:spLocks noChangeArrowheads="1"/>
            </p:cNvSpPr>
            <p:nvPr userDrawn="1"/>
          </p:nvSpPr>
          <p:spPr bwMode="gray">
            <a:xfrm>
              <a:off x="1007" y="2545"/>
              <a:ext cx="1153" cy="1007"/>
            </a:xfrm>
            <a:prstGeom prst="hexagon">
              <a:avLst>
                <a:gd name="adj" fmla="val 28571"/>
                <a:gd name="vf" fmla="val 115470"/>
              </a:avLst>
            </a:prstGeom>
            <a:blipFill dpi="0" rotWithShape="1">
              <a:blip r:embed="rId4"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spcBef>
                  <a:spcPct val="0"/>
                </a:spcBef>
                <a:defRPr/>
              </a:pPr>
              <a:endParaRPr lang="ko-KR" altLang="en-US" sz="1800">
                <a:latin typeface="Times New Roman" pitchFamily="18" charset="0"/>
                <a:ea typeface="Gulim" pitchFamily="34" charset="-127"/>
              </a:endParaRPr>
            </a:p>
          </p:txBody>
        </p:sp>
      </p:grpSp>
      <p:sp>
        <p:nvSpPr>
          <p:cNvPr id="3074" name="Rectangle 2"/>
          <p:cNvSpPr>
            <a:spLocks noGrp="1" noChangeArrowheads="1"/>
          </p:cNvSpPr>
          <p:nvPr>
            <p:ph type="ctrTitle"/>
          </p:nvPr>
        </p:nvSpPr>
        <p:spPr bwMode="gray">
          <a:xfrm>
            <a:off x="1143000" y="304800"/>
            <a:ext cx="6705600" cy="1012825"/>
          </a:xfrm>
        </p:spPr>
        <p:txBody>
          <a:bodyPr/>
          <a:lstStyle>
            <a:lvl1pPr algn="ctr">
              <a:defRPr sz="3600" b="1">
                <a:solidFill>
                  <a:schemeClr val="tx2"/>
                </a:solidFill>
              </a:defRPr>
            </a:lvl1pPr>
          </a:lstStyle>
          <a:p>
            <a:r>
              <a:rPr lang="en-US"/>
              <a:t>Click to edit Master title style</a:t>
            </a:r>
          </a:p>
        </p:txBody>
      </p:sp>
      <p:sp>
        <p:nvSpPr>
          <p:cNvPr id="3075" name="Rectangle 3"/>
          <p:cNvSpPr>
            <a:spLocks noGrp="1" noChangeArrowheads="1"/>
          </p:cNvSpPr>
          <p:nvPr>
            <p:ph type="subTitle" idx="1"/>
          </p:nvPr>
        </p:nvSpPr>
        <p:spPr bwMode="white">
          <a:xfrm>
            <a:off x="2590800" y="4648200"/>
            <a:ext cx="4343400" cy="685800"/>
          </a:xfrm>
        </p:spPr>
        <p:txBody>
          <a:bodyPr/>
          <a:lstStyle>
            <a:lvl1pPr marL="0" indent="0" algn="r">
              <a:buFont typeface="Wingdings" pitchFamily="2" charset="2"/>
              <a:buNone/>
              <a:defRPr sz="16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066800"/>
            <a:ext cx="4038600" cy="524827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F828BAF9-A46D-476C-90D9-18102322220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94C9B6F6-971B-4F11-93F8-77D25BD61EF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A9628294-A90A-48B5-A096-ACFF18629B6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4500292E-C3A6-4C93-AB4A-A3607472C4C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9" name="Slide Number Placeholder 5"/>
          <p:cNvSpPr>
            <a:spLocks noGrp="1"/>
          </p:cNvSpPr>
          <p:nvPr>
            <p:ph type="sldNum" sz="quarter" idx="12"/>
          </p:nvPr>
        </p:nvSpPr>
        <p:spPr/>
        <p:txBody>
          <a:bodyPr/>
          <a:lstStyle>
            <a:lvl1pPr>
              <a:defRPr/>
            </a:lvl1pPr>
          </a:lstStyle>
          <a:p>
            <a:pPr>
              <a:defRPr/>
            </a:pPr>
            <a:fld id="{0CEB034A-B24C-4B4D-9513-CF67FF62904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5" name="Slide Number Placeholder 5"/>
          <p:cNvSpPr>
            <a:spLocks noGrp="1"/>
          </p:cNvSpPr>
          <p:nvPr>
            <p:ph type="sldNum" sz="quarter" idx="12"/>
          </p:nvPr>
        </p:nvSpPr>
        <p:spPr/>
        <p:txBody>
          <a:bodyPr/>
          <a:lstStyle>
            <a:lvl1pPr>
              <a:defRPr/>
            </a:lvl1pPr>
          </a:lstStyle>
          <a:p>
            <a:pPr>
              <a:defRPr/>
            </a:pPr>
            <a:fld id="{86E2B32B-ACDB-4718-9FFD-263BBF30F0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3"/>
          <p:cNvSpPr>
            <a:spLocks noGrp="1" noChangeArrowheads="1"/>
          </p:cNvSpPr>
          <p:nvPr>
            <p:ph type="body" idx="1"/>
          </p:nvPr>
        </p:nvSpPr>
        <p:spPr bwMode="auto">
          <a:xfrm>
            <a:off x="304800" y="1143000"/>
            <a:ext cx="8610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pPr>
              <a:defRPr/>
            </a:pP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4" name="Slide Number Placeholder 5"/>
          <p:cNvSpPr>
            <a:spLocks noGrp="1"/>
          </p:cNvSpPr>
          <p:nvPr>
            <p:ph type="sldNum" sz="quarter" idx="12"/>
          </p:nvPr>
        </p:nvSpPr>
        <p:spPr/>
        <p:txBody>
          <a:bodyPr/>
          <a:lstStyle>
            <a:lvl1pPr>
              <a:defRPr/>
            </a:lvl1pPr>
          </a:lstStyle>
          <a:p>
            <a:pPr>
              <a:defRPr/>
            </a:pPr>
            <a:fld id="{22609157-74AF-40FD-8DC7-11E1453FD8E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422D8036-32D6-4931-A00D-BF81F8976FD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F2D1EAE5-7DDE-4849-A0BA-B9559B0061A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18BF8BB4-4226-4BCF-93C4-421F04CF50B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DCA3B7BC-B6E9-4FB6-A057-F8159B32131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vi-VN" smtClean="0"/>
              <a:t>Đà Lạt 21 - 24 tháng 08 năm 2012</a:t>
            </a:r>
            <a:endParaRPr lang="en-US"/>
          </a:p>
        </p:txBody>
      </p:sp>
      <p:sp>
        <p:nvSpPr>
          <p:cNvPr id="5" name="Slide Number Placeholder 5"/>
          <p:cNvSpPr>
            <a:spLocks noGrp="1"/>
          </p:cNvSpPr>
          <p:nvPr>
            <p:ph type="sldNum" sz="quarter" idx="12"/>
          </p:nvPr>
        </p:nvSpPr>
        <p:spPr/>
        <p:txBody>
          <a:bodyPr/>
          <a:lstStyle>
            <a:lvl1pPr>
              <a:defRPr/>
            </a:lvl1pPr>
          </a:lstStyle>
          <a:p>
            <a:pPr>
              <a:defRPr/>
            </a:pPr>
            <a:fld id="{F9709A5B-80A1-48A0-8890-D4DE0EA96D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Text Placeholder 3"/>
          <p:cNvSpPr>
            <a:spLocks noGrp="1" noChangeArrowheads="1"/>
          </p:cNvSpPr>
          <p:nvPr>
            <p:ph type="body" idx="1"/>
          </p:nvPr>
        </p:nvSpPr>
        <p:spPr bwMode="auto">
          <a:xfrm>
            <a:off x="304800" y="16764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9" name="Content Placeholder 18"/>
          <p:cNvSpPr>
            <a:spLocks noGrp="1"/>
          </p:cNvSpPr>
          <p:nvPr>
            <p:ph sz="quarter" idx="11"/>
          </p:nvPr>
        </p:nvSpPr>
        <p:spPr>
          <a:xfrm>
            <a:off x="304800" y="1066800"/>
            <a:ext cx="8610600" cy="533400"/>
          </a:xfrm>
        </p:spPr>
        <p:txBody>
          <a:bodyPr/>
          <a:lstStyle>
            <a:lvl1pPr>
              <a:buNone/>
              <a:defRPr lang="en-US" sz="2800" b="1" kern="1200" baseline="0" noProof="0" smtClean="0">
                <a:solidFill>
                  <a:srgbClr val="00B050"/>
                </a:solidFill>
                <a:latin typeface="Arial" charset="0"/>
                <a:ea typeface="+mn-ea"/>
                <a:cs typeface="+mn-cs"/>
              </a:defRPr>
            </a:lvl1pPr>
          </a:lstStyle>
          <a:p>
            <a:pPr lvl="0"/>
            <a:r>
              <a:rPr lang="en-US" smtClean="0"/>
              <a:t>Click to edit Master text styles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Title 1"/>
          <p:cNvSpPr>
            <a:spLocks noGrp="1"/>
          </p:cNvSpPr>
          <p:nvPr>
            <p:ph type="title"/>
          </p:nvPr>
        </p:nvSpPr>
        <p:spPr>
          <a:xfrm>
            <a:off x="1143000" y="304800"/>
            <a:ext cx="6705600" cy="563563"/>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9525" y="268288"/>
            <a:ext cx="9153525" cy="633412"/>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2"/>
          </a:solidFill>
          <a:ln w="9525">
            <a:noFill/>
            <a:round/>
            <a:headEnd/>
            <a:tailEnd/>
          </a:ln>
          <a:effectLst/>
        </p:spPr>
        <p:txBody>
          <a:bodyPr/>
          <a:lstStyle/>
          <a:p>
            <a:pPr>
              <a:defRPr/>
            </a:pPr>
            <a:endParaRPr lang="en-US">
              <a:latin typeface="Arial" pitchFamily="34" charset="0"/>
            </a:endParaRPr>
          </a:p>
        </p:txBody>
      </p:sp>
      <p:sp>
        <p:nvSpPr>
          <p:cNvPr id="1045" name="AutoShape 21"/>
          <p:cNvSpPr>
            <a:spLocks noChangeArrowheads="1"/>
          </p:cNvSpPr>
          <p:nvPr/>
        </p:nvSpPr>
        <p:spPr bwMode="gray">
          <a:xfrm>
            <a:off x="8496300" y="6324600"/>
            <a:ext cx="457200" cy="406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pPr>
              <a:defRPr/>
            </a:pPr>
            <a:endParaRPr lang="en-US">
              <a:latin typeface="Arial" pitchFamily="34" charset="0"/>
            </a:endParaRPr>
          </a:p>
        </p:txBody>
      </p:sp>
      <p:sp>
        <p:nvSpPr>
          <p:cNvPr id="1028" name="Rectangle 3"/>
          <p:cNvSpPr>
            <a:spLocks noGrp="1" noChangeArrowheads="1"/>
          </p:cNvSpPr>
          <p:nvPr>
            <p:ph type="body" idx="1"/>
          </p:nvPr>
        </p:nvSpPr>
        <p:spPr bwMode="auto">
          <a:xfrm>
            <a:off x="304800" y="1143000"/>
            <a:ext cx="8610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286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pitchFamily="34" charset="0"/>
              </a:defRPr>
            </a:lvl1pPr>
          </a:lstStyle>
          <a:p>
            <a:pPr>
              <a:defRPr/>
            </a:pPr>
            <a:endParaRPr lang="en-US"/>
          </a:p>
        </p:txBody>
      </p:sp>
      <p:grpSp>
        <p:nvGrpSpPr>
          <p:cNvPr id="1030" name="Group 22"/>
          <p:cNvGrpSpPr>
            <a:grpSpLocks/>
          </p:cNvGrpSpPr>
          <p:nvPr/>
        </p:nvGrpSpPr>
        <p:grpSpPr bwMode="auto">
          <a:xfrm>
            <a:off x="152400" y="152400"/>
            <a:ext cx="838200" cy="838200"/>
            <a:chOff x="18" y="144"/>
            <a:chExt cx="510" cy="480"/>
          </a:xfrm>
        </p:grpSpPr>
        <p:sp>
          <p:nvSpPr>
            <p:cNvPr id="104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a:defRPr/>
              </a:pPr>
              <a:endParaRPr lang="en-US">
                <a:latin typeface="Arial" pitchFamily="34" charset="0"/>
              </a:endParaRPr>
            </a:p>
          </p:txBody>
        </p:sp>
        <p:sp>
          <p:nvSpPr>
            <p:cNvPr id="104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a:defRPr/>
              </a:pPr>
              <a:endParaRPr lang="en-US">
                <a:latin typeface="Arial" pitchFamily="34" charset="0"/>
              </a:endParaRPr>
            </a:p>
          </p:txBody>
        </p:sp>
        <p:sp>
          <p:nvSpPr>
            <p:cNvPr id="104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a:defRPr/>
              </a:pPr>
              <a:endParaRPr lang="en-US">
                <a:latin typeface="Arial" pitchFamily="34" charset="0"/>
              </a:endParaRPr>
            </a:p>
          </p:txBody>
        </p:sp>
      </p:grpSp>
      <p:sp>
        <p:nvSpPr>
          <p:cNvPr id="1031" name="Rectangle 2"/>
          <p:cNvSpPr>
            <a:spLocks noGrp="1" noChangeArrowheads="1"/>
          </p:cNvSpPr>
          <p:nvPr>
            <p:ph type="title"/>
          </p:nvPr>
        </p:nvSpPr>
        <p:spPr bwMode="white">
          <a:xfrm>
            <a:off x="1143000" y="304800"/>
            <a:ext cx="7848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0" name="Text Box 26"/>
          <p:cNvSpPr txBox="1">
            <a:spLocks noChangeArrowheads="1"/>
          </p:cNvSpPr>
          <p:nvPr/>
        </p:nvSpPr>
        <p:spPr bwMode="auto">
          <a:xfrm>
            <a:off x="8534400" y="6350000"/>
            <a:ext cx="381000" cy="307777"/>
          </a:xfrm>
          <a:prstGeom prst="rect">
            <a:avLst/>
          </a:prstGeom>
          <a:noFill/>
          <a:ln w="9525" algn="ctr">
            <a:noFill/>
            <a:miter lim="800000"/>
            <a:headEnd/>
            <a:tailEnd/>
          </a:ln>
          <a:effectLst/>
        </p:spPr>
        <p:txBody>
          <a:bodyPr wrap="square" lIns="0" rIns="0">
            <a:spAutoFit/>
          </a:bodyPr>
          <a:lstStyle/>
          <a:p>
            <a:pPr algn="ctr">
              <a:defRPr/>
            </a:pPr>
            <a:fld id="{A0D0052E-998C-42D0-AEF9-E83540D0DE66}" type="slidenum">
              <a:rPr lang="en-US" sz="1400" b="1">
                <a:latin typeface="Tahoma" pitchFamily="34" charset="0"/>
              </a:rPr>
              <a:pPr algn="ctr">
                <a:defRPr/>
              </a:pPr>
              <a:t>‹#›</a:t>
            </a:fld>
            <a:endParaRPr lang="en-US" sz="1400" b="1">
              <a:latin typeface="Tahoma" pitchFamily="34" charset="0"/>
            </a:endParaRPr>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p:hf hdr="0" dt="0"/>
  <p:txStyles>
    <p:titleStyle>
      <a:lvl1pPr algn="l" rtl="0" eaLnBrk="0" fontAlgn="base" hangingPunct="0">
        <a:spcBef>
          <a:spcPct val="0"/>
        </a:spcBef>
        <a:spcAft>
          <a:spcPct val="0"/>
        </a:spcAft>
        <a:defRPr sz="3200" b="1">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bg1"/>
          </a:solidFill>
          <a:latin typeface="Arial" charset="0"/>
          <a:cs typeface="Arial" charset="0"/>
        </a:defRPr>
      </a:lvl2pPr>
      <a:lvl3pPr algn="l" rtl="0" eaLnBrk="0" fontAlgn="base" hangingPunct="0">
        <a:spcBef>
          <a:spcPct val="0"/>
        </a:spcBef>
        <a:spcAft>
          <a:spcPct val="0"/>
        </a:spcAft>
        <a:defRPr sz="3200">
          <a:solidFill>
            <a:schemeClr val="bg1"/>
          </a:solidFill>
          <a:latin typeface="Arial" charset="0"/>
          <a:cs typeface="Arial" charset="0"/>
        </a:defRPr>
      </a:lvl3pPr>
      <a:lvl4pPr algn="l" rtl="0" eaLnBrk="0" fontAlgn="base" hangingPunct="0">
        <a:spcBef>
          <a:spcPct val="0"/>
        </a:spcBef>
        <a:spcAft>
          <a:spcPct val="0"/>
        </a:spcAft>
        <a:defRPr sz="3200">
          <a:solidFill>
            <a:schemeClr val="bg1"/>
          </a:solidFill>
          <a:latin typeface="Arial" charset="0"/>
          <a:cs typeface="Arial" charset="0"/>
        </a:defRPr>
      </a:lvl4pPr>
      <a:lvl5pPr algn="l" rtl="0" eaLnBrk="0" fontAlgn="base" hangingPunct="0">
        <a:spcBef>
          <a:spcPct val="0"/>
        </a:spcBef>
        <a:spcAft>
          <a:spcPct val="0"/>
        </a:spcAft>
        <a:defRPr sz="3200">
          <a:solidFill>
            <a:schemeClr val="bg1"/>
          </a:solidFill>
          <a:latin typeface="Arial" charset="0"/>
          <a:cs typeface="Arial"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pitchFamily="34" charset="0"/>
          <a:cs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itchFamily="34"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vi-VN" smtClean="0"/>
              <a:t>Đà Lạt 21 - 24 tháng 08 năm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943C15-F6C5-4739-91D8-44C705FD79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990600"/>
            <a:ext cx="8915400" cy="5257800"/>
          </a:xfrm>
        </p:spPr>
        <p:txBody>
          <a:bodyPr/>
          <a:lstStyle/>
          <a:p>
            <a:pPr algn="ctr">
              <a:buNone/>
            </a:pPr>
            <a:endParaRPr lang="en-US" sz="3000" dirty="0" smtClean="0"/>
          </a:p>
          <a:p>
            <a:pPr algn="ctr">
              <a:buNone/>
            </a:pPr>
            <a:endParaRPr lang="en-US" sz="3000" dirty="0" smtClean="0"/>
          </a:p>
          <a:p>
            <a:pPr algn="ctr">
              <a:buNone/>
            </a:pPr>
            <a:endParaRPr lang="en-US" sz="3000" dirty="0" smtClean="0"/>
          </a:p>
          <a:p>
            <a:pPr marL="0" indent="0" algn="ctr">
              <a:buNone/>
            </a:pPr>
            <a:r>
              <a:rPr lang="en-US" sz="3200" smtClean="0"/>
              <a:t>ỨNG </a:t>
            </a:r>
            <a:r>
              <a:rPr lang="en-US" sz="3200"/>
              <a:t>DỤNG AI VÀO DIGITAL MAKETING</a:t>
            </a:r>
          </a:p>
          <a:p>
            <a:pPr marL="0" indent="0" algn="ctr">
              <a:buNone/>
            </a:pPr>
            <a:endParaRPr lang="en-US" sz="3200" smtClean="0">
              <a:effectLst>
                <a:outerShdw blurRad="38100" dist="38100" dir="2700000" algn="tl">
                  <a:srgbClr val="000000">
                    <a:alpha val="43137"/>
                  </a:srgbClr>
                </a:outerShdw>
              </a:effectLst>
            </a:endParaRPr>
          </a:p>
          <a:p>
            <a:pPr marL="0" indent="0" algn="ctr">
              <a:buNone/>
            </a:pPr>
            <a:endParaRPr lang="en-US" sz="3200">
              <a:effectLst>
                <a:outerShdw blurRad="38100" dist="38100" dir="2700000" algn="tl">
                  <a:srgbClr val="000000">
                    <a:alpha val="43137"/>
                  </a:srgbClr>
                </a:outerShdw>
              </a:effectLst>
            </a:endParaRPr>
          </a:p>
          <a:p>
            <a:pPr marL="0" indent="0" algn="ctr">
              <a:buNone/>
            </a:pPr>
            <a:r>
              <a:rPr lang="en-US" sz="2400" b="0" smtClean="0">
                <a:solidFill>
                  <a:srgbClr val="000000"/>
                </a:solidFill>
              </a:rPr>
              <a:t>Le </a:t>
            </a:r>
            <a:r>
              <a:rPr lang="en-US" sz="2400" b="0" dirty="0">
                <a:solidFill>
                  <a:srgbClr val="000000"/>
                </a:solidFill>
              </a:rPr>
              <a:t>Thanh </a:t>
            </a:r>
            <a:r>
              <a:rPr lang="en-US" sz="2400" b="0" dirty="0" smtClean="0">
                <a:solidFill>
                  <a:srgbClr val="000000"/>
                </a:solidFill>
              </a:rPr>
              <a:t>Hue</a:t>
            </a:r>
            <a:endParaRPr lang="en-US" sz="2400" b="0" dirty="0">
              <a:solidFill>
                <a:srgbClr val="000000"/>
              </a:solidFill>
            </a:endParaRPr>
          </a:p>
          <a:p>
            <a:pPr marL="0" indent="0">
              <a:buNone/>
            </a:pPr>
            <a:endParaRPr lang="en-US" dirty="0">
              <a:solidFill>
                <a:srgbClr val="000000"/>
              </a:solidFill>
            </a:endParaRPr>
          </a:p>
          <a:p>
            <a:pPr marL="0" indent="0">
              <a:buNone/>
            </a:pPr>
            <a:endParaRPr lang="en-US" sz="1200" baseline="30000" dirty="0"/>
          </a:p>
          <a:p>
            <a:pPr marL="514350" indent="-514350" algn="ctr">
              <a:lnSpc>
                <a:spcPct val="120000"/>
              </a:lnSpc>
              <a:spcBef>
                <a:spcPts val="3600"/>
              </a:spcBef>
              <a:buNone/>
            </a:pPr>
            <a:endParaRPr lang="en-US" sz="3000" dirty="0" smtClean="0"/>
          </a:p>
        </p:txBody>
      </p:sp>
      <p:sp>
        <p:nvSpPr>
          <p:cNvPr id="4" name="Date Placeholder 3"/>
          <p:cNvSpPr>
            <a:spLocks noGrp="1"/>
          </p:cNvSpPr>
          <p:nvPr>
            <p:ph type="dt" sz="half" idx="10"/>
          </p:nvPr>
        </p:nvSpPr>
        <p:spPr/>
        <p:txBody>
          <a:bodyPr/>
          <a:lstStyle/>
          <a:p>
            <a:pPr>
              <a:defRPr/>
            </a:pPr>
            <a:fld id="{4A7E0B6C-C0DB-4792-BA14-DAE9DB1D55F9}" type="datetime1">
              <a:rPr lang="en-US" smtClean="0"/>
              <a:t>6/22/2024</a:t>
            </a:fld>
            <a:endParaRPr lang="en-US"/>
          </a:p>
        </p:txBody>
      </p:sp>
      <p:sp>
        <p:nvSpPr>
          <p:cNvPr id="6" name="Rectangle 5"/>
          <p:cNvSpPr/>
          <p:nvPr/>
        </p:nvSpPr>
        <p:spPr>
          <a:xfrm>
            <a:off x="1066800" y="361890"/>
            <a:ext cx="8001000" cy="400110"/>
          </a:xfrm>
          <a:prstGeom prst="rect">
            <a:avLst/>
          </a:prstGeom>
        </p:spPr>
        <p:txBody>
          <a:bodyPr wrap="square">
            <a:spAutoFit/>
          </a:bodyPr>
          <a:lstStyle/>
          <a:p>
            <a:r>
              <a:rPr lang="en-US" sz="2000" b="1" smtClean="0">
                <a:solidFill>
                  <a:schemeClr val="bg1"/>
                </a:solidFill>
              </a:rPr>
              <a:t>Ứng dụng AI vào Digital Maketting</a:t>
            </a:r>
            <a:endParaRPr lang="en-US" sz="22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a:solidFill>
                  <a:schemeClr val="bg1"/>
                </a:solidFill>
              </a:rPr>
              <a:t>Ứ</a:t>
            </a:r>
            <a:r>
              <a:rPr lang="en-US" sz="2000" b="1" smtClean="0">
                <a:solidFill>
                  <a:schemeClr val="bg1"/>
                </a:solidFill>
              </a:rPr>
              <a:t>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1292662"/>
          </a:xfrm>
          <a:prstGeom prst="rect">
            <a:avLst/>
          </a:prstGeom>
        </p:spPr>
        <p:txBody>
          <a:bodyPr wrap="square">
            <a:spAutoFit/>
          </a:bodyPr>
          <a:lstStyle/>
          <a:p>
            <a:pPr marL="342900" lvl="0" indent="-342900" algn="just">
              <a:lnSpc>
                <a:spcPct val="150000"/>
              </a:lnSpc>
              <a:spcBef>
                <a:spcPts val="1800"/>
              </a:spcBef>
              <a:buFont typeface="Arial" panose="020B0604020202020204" pitchFamily="34" charset="0"/>
              <a:buChar char="•"/>
            </a:pPr>
            <a:r>
              <a:rPr lang="en-US" sz="2000" i="1">
                <a:effectLst>
                  <a:outerShdw blurRad="38100" dist="38100" dir="2700000" algn="tl">
                    <a:srgbClr val="000000">
                      <a:alpha val="43137"/>
                    </a:srgbClr>
                  </a:outerShdw>
                </a:effectLst>
              </a:rPr>
              <a:t>Những AI được ứng dụng chủ yếu </a:t>
            </a:r>
            <a:r>
              <a:rPr lang="en-US" sz="2000" i="1">
                <a:effectLst>
                  <a:outerShdw blurRad="38100" dist="38100" dir="2700000" algn="tl">
                    <a:srgbClr val="000000">
                      <a:alpha val="43137"/>
                    </a:srgbClr>
                  </a:outerShdw>
                </a:effectLst>
              </a:rPr>
              <a:t>trong </a:t>
            </a:r>
            <a:r>
              <a:rPr lang="en-US" sz="2000" i="1" smtClean="0">
                <a:effectLst>
                  <a:outerShdw blurRad="38100" dist="38100" dir="2700000" algn="tl">
                    <a:srgbClr val="000000">
                      <a:alpha val="43137"/>
                    </a:srgbClr>
                  </a:outerShdw>
                </a:effectLst>
              </a:rPr>
              <a:t>Marketing</a:t>
            </a:r>
          </a:p>
          <a:p>
            <a:pPr lvl="0" algn="just">
              <a:lnSpc>
                <a:spcPct val="150000"/>
              </a:lnSpc>
              <a:spcBef>
                <a:spcPts val="1800"/>
              </a:spcBef>
            </a:pPr>
            <a:endParaRPr lang="en-US" sz="2200"/>
          </a:p>
        </p:txBody>
      </p:sp>
      <p:pic>
        <p:nvPicPr>
          <p:cNvPr id="4" name="Picture 3" descr="Những ứng dụng AI vào Marketing"/>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6934200" cy="4572000"/>
          </a:xfrm>
          <a:prstGeom prst="rect">
            <a:avLst/>
          </a:prstGeom>
          <a:noFill/>
          <a:ln>
            <a:noFill/>
          </a:ln>
        </p:spPr>
      </p:pic>
    </p:spTree>
    <p:extLst>
      <p:ext uri="{BB962C8B-B14F-4D97-AF65-F5344CB8AC3E}">
        <p14:creationId xmlns:p14="http://schemas.microsoft.com/office/powerpoint/2010/main" val="2274583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658835"/>
          </a:xfrm>
          <a:prstGeom prst="rect">
            <a:avLst/>
          </a:prstGeom>
        </p:spPr>
        <p:txBody>
          <a:bodyPr wrap="square">
            <a:spAutoFit/>
          </a:bodyPr>
          <a:lstStyle/>
          <a:p>
            <a:pPr>
              <a:lnSpc>
                <a:spcPct val="150000"/>
              </a:lnSpc>
              <a:spcBef>
                <a:spcPts val="1800"/>
              </a:spcBef>
            </a:pPr>
            <a:r>
              <a:rPr lang="en-US" sz="2000" b="1" smtClean="0">
                <a:solidFill>
                  <a:schemeClr val="bg1"/>
                </a:solidFill>
              </a:rPr>
              <a:t>II</a:t>
            </a:r>
            <a:r>
              <a:rPr lang="en-US" sz="2800" b="1"/>
              <a:t> </a:t>
            </a:r>
            <a:r>
              <a:rPr lang="en-US" sz="2000" b="1">
                <a:solidFill>
                  <a:schemeClr val="bg1"/>
                </a:solidFill>
              </a:rPr>
              <a:t>Ứ</a:t>
            </a:r>
            <a:r>
              <a:rPr lang="en-US" sz="2000" b="1" smtClean="0">
                <a:solidFill>
                  <a:schemeClr val="bg1"/>
                </a:solidFill>
              </a:rPr>
              <a:t>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4955203"/>
          </a:xfrm>
          <a:prstGeom prst="rect">
            <a:avLst/>
          </a:prstGeom>
        </p:spPr>
        <p:txBody>
          <a:bodyPr wrap="square">
            <a:spAutoFit/>
          </a:bodyPr>
          <a:lstStyle/>
          <a:p>
            <a:pPr marL="342900" indent="-342900" algn="just">
              <a:lnSpc>
                <a:spcPct val="150000"/>
              </a:lnSpc>
              <a:spcBef>
                <a:spcPts val="2400"/>
              </a:spcBef>
              <a:buFont typeface="Wingdings" panose="05000000000000000000" pitchFamily="2" charset="2"/>
              <a:buChar char="ü"/>
            </a:pPr>
            <a:r>
              <a:rPr lang="en-US" sz="2000" b="1" i="1"/>
              <a:t>Machine learning</a:t>
            </a:r>
            <a:r>
              <a:rPr lang="en-US" sz="2000" b="1"/>
              <a:t>: </a:t>
            </a:r>
            <a:r>
              <a:rPr lang="en-US" sz="2000"/>
              <a:t>Được sử dụng để phân tích dữ liệu khách hàng và dự đoán hành vi, tạo ra các chiến lược tiếp thị được cá nhân </a:t>
            </a:r>
            <a:r>
              <a:rPr lang="en-US" sz="2000"/>
              <a:t>hóa </a:t>
            </a:r>
            <a:r>
              <a:rPr lang="en-US" sz="2000" smtClean="0"/>
              <a:t>hơn, </a:t>
            </a:r>
            <a:r>
              <a:rPr lang="en-US" sz="2000"/>
              <a:t>hiệu </a:t>
            </a:r>
            <a:r>
              <a:rPr lang="en-US" sz="2000"/>
              <a:t>quả </a:t>
            </a:r>
            <a:r>
              <a:rPr lang="en-US" sz="2000" smtClean="0"/>
              <a:t>hơn. </a:t>
            </a:r>
            <a:endParaRPr lang="en-US" sz="2000" b="1" i="1" smtClean="0"/>
          </a:p>
          <a:p>
            <a:pPr marL="342900" lvl="0" indent="-342900" algn="just">
              <a:lnSpc>
                <a:spcPct val="150000"/>
              </a:lnSpc>
              <a:spcBef>
                <a:spcPts val="2400"/>
              </a:spcBef>
              <a:buFont typeface="Wingdings" panose="05000000000000000000" pitchFamily="2" charset="2"/>
              <a:buChar char="ü"/>
            </a:pPr>
            <a:r>
              <a:rPr lang="en-US" sz="2000" b="1" i="1" smtClean="0"/>
              <a:t>Natural </a:t>
            </a:r>
            <a:r>
              <a:rPr lang="en-US" sz="2000" b="1" i="1"/>
              <a:t>language processing</a:t>
            </a:r>
            <a:r>
              <a:rPr lang="en-US" sz="2000" b="1"/>
              <a:t>: </a:t>
            </a:r>
            <a:r>
              <a:rPr lang="en-US" sz="2000"/>
              <a:t>Được sử dụng để hiểu và phản hồi ngôn </a:t>
            </a:r>
            <a:r>
              <a:rPr lang="en-US" sz="2000"/>
              <a:t>ngữ </a:t>
            </a:r>
            <a:r>
              <a:rPr lang="en-US" sz="2000" smtClean="0"/>
              <a:t>của con </a:t>
            </a:r>
            <a:r>
              <a:rPr lang="en-US" sz="2000"/>
              <a:t>người. Nó được sử dụng để tạo ra các chatbot khách hàng, dịch ngôn ngữ và tạo nội dung sáng tạo.</a:t>
            </a:r>
          </a:p>
          <a:p>
            <a:pPr marL="342900" lvl="0" indent="-342900" algn="just">
              <a:lnSpc>
                <a:spcPct val="150000"/>
              </a:lnSpc>
              <a:spcBef>
                <a:spcPts val="2400"/>
              </a:spcBef>
              <a:buFont typeface="Wingdings" panose="05000000000000000000" pitchFamily="2" charset="2"/>
              <a:buChar char="ü"/>
            </a:pPr>
            <a:r>
              <a:rPr lang="en-US" sz="2000" b="1" i="1"/>
              <a:t>Computer vision</a:t>
            </a:r>
            <a:r>
              <a:rPr lang="en-US" sz="2000" b="1"/>
              <a:t>: </a:t>
            </a:r>
            <a:r>
              <a:rPr lang="en-US" sz="2000"/>
              <a:t>Được sử dụng để phân tích hình ảnh và video để tạo ra các quảng cáo được </a:t>
            </a:r>
            <a:r>
              <a:rPr lang="en-US" sz="2000"/>
              <a:t>nhắm </a:t>
            </a:r>
            <a:r>
              <a:rPr lang="en-US" sz="2000" smtClean="0"/>
              <a:t>đúng mục </a:t>
            </a:r>
            <a:r>
              <a:rPr lang="en-US" sz="2000"/>
              <a:t>tiêu dựa trên sở thích của người dùng </a:t>
            </a:r>
            <a:r>
              <a:rPr lang="en-US" sz="2000"/>
              <a:t>hoặc </a:t>
            </a:r>
            <a:r>
              <a:rPr lang="en-US" sz="2000" smtClean="0"/>
              <a:t>phân </a:t>
            </a:r>
            <a:r>
              <a:rPr lang="en-US" sz="2000"/>
              <a:t>tích hiệu quả của các chiến dịch tiếp </a:t>
            </a:r>
            <a:r>
              <a:rPr lang="en-US" sz="2000"/>
              <a:t>thị</a:t>
            </a:r>
            <a:r>
              <a:rPr lang="en-US" sz="2000" smtClean="0"/>
              <a:t>.</a:t>
            </a:r>
            <a:endParaRPr lang="en-US" sz="2000"/>
          </a:p>
        </p:txBody>
      </p:sp>
    </p:spTree>
    <p:extLst>
      <p:ext uri="{BB962C8B-B14F-4D97-AF65-F5344CB8AC3E}">
        <p14:creationId xmlns:p14="http://schemas.microsoft.com/office/powerpoint/2010/main" val="1438101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658835"/>
          </a:xfrm>
          <a:prstGeom prst="rect">
            <a:avLst/>
          </a:prstGeom>
        </p:spPr>
        <p:txBody>
          <a:bodyPr wrap="square">
            <a:spAutoFit/>
          </a:bodyPr>
          <a:lstStyle/>
          <a:p>
            <a:pPr>
              <a:lnSpc>
                <a:spcPct val="150000"/>
              </a:lnSpc>
              <a:spcBef>
                <a:spcPts val="1800"/>
              </a:spcBef>
            </a:pPr>
            <a:r>
              <a:rPr lang="en-US" sz="2000" b="1" smtClean="0">
                <a:solidFill>
                  <a:schemeClr val="bg1"/>
                </a:solidFill>
              </a:rPr>
              <a:t>II</a:t>
            </a:r>
            <a:r>
              <a:rPr lang="en-US" sz="2800" b="1"/>
              <a:t> </a:t>
            </a:r>
            <a:r>
              <a:rPr lang="en-US" sz="2000" b="1">
                <a:solidFill>
                  <a:schemeClr val="bg1"/>
                </a:solidFill>
              </a:rPr>
              <a:t>Ứ</a:t>
            </a:r>
            <a:r>
              <a:rPr lang="en-US" sz="2000" b="1" smtClean="0">
                <a:solidFill>
                  <a:schemeClr val="bg1"/>
                </a:solidFill>
              </a:rPr>
              <a:t>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3113096"/>
          </a:xfrm>
          <a:prstGeom prst="rect">
            <a:avLst/>
          </a:prstGeom>
        </p:spPr>
        <p:txBody>
          <a:bodyPr wrap="square">
            <a:spAutoFit/>
          </a:bodyPr>
          <a:lstStyle/>
          <a:p>
            <a:pPr marL="342900" lvl="0" indent="-342900" algn="just">
              <a:lnSpc>
                <a:spcPct val="150000"/>
              </a:lnSpc>
              <a:spcBef>
                <a:spcPts val="2400"/>
              </a:spcBef>
              <a:buFont typeface="Wingdings" panose="05000000000000000000" pitchFamily="2" charset="2"/>
              <a:buChar char="ü"/>
            </a:pPr>
            <a:r>
              <a:rPr lang="en-US" sz="2000" b="1" i="1" smtClean="0"/>
              <a:t>Chat GPT, Google Bard</a:t>
            </a:r>
            <a:r>
              <a:rPr lang="en-US" sz="2000" b="1" smtClean="0"/>
              <a:t>:</a:t>
            </a:r>
            <a:r>
              <a:rPr lang="en-US" sz="2000" smtClean="0"/>
              <a:t> Được sử dụng để xây dựng kế hoạch marketing, sáng tạo nội dung, xây dựng kịch bản video quảng cáo, xây dựng nội dung quảng cáo, truyền thông,…</a:t>
            </a:r>
          </a:p>
          <a:p>
            <a:pPr marL="342900" lvl="0" indent="-342900" algn="just">
              <a:lnSpc>
                <a:spcPct val="150000"/>
              </a:lnSpc>
              <a:spcBef>
                <a:spcPts val="2400"/>
              </a:spcBef>
              <a:buFont typeface="Wingdings" panose="05000000000000000000" pitchFamily="2" charset="2"/>
              <a:buChar char="ü"/>
            </a:pPr>
            <a:r>
              <a:rPr lang="en-US" sz="2000" b="1" i="1" smtClean="0"/>
              <a:t>Chatbots</a:t>
            </a:r>
            <a:r>
              <a:rPr lang="en-US" sz="2000" b="1"/>
              <a:t>: </a:t>
            </a:r>
            <a:r>
              <a:rPr lang="en-US" sz="2000"/>
              <a:t>Được sử dụng để phản hồi các câu hỏi của khách hàng, tư vấn bán hàng, chăm sóc khách hàng trên các nên tảng online, công nghệ này đang được dùng rất phổ biến,…</a:t>
            </a:r>
          </a:p>
        </p:txBody>
      </p:sp>
    </p:spTree>
    <p:extLst>
      <p:ext uri="{BB962C8B-B14F-4D97-AF65-F5344CB8AC3E}">
        <p14:creationId xmlns:p14="http://schemas.microsoft.com/office/powerpoint/2010/main" val="1834555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658835"/>
          </a:xfrm>
          <a:prstGeom prst="rect">
            <a:avLst/>
          </a:prstGeom>
        </p:spPr>
        <p:txBody>
          <a:bodyPr wrap="square">
            <a:spAutoFit/>
          </a:bodyPr>
          <a:lstStyle/>
          <a:p>
            <a:pPr>
              <a:lnSpc>
                <a:spcPct val="150000"/>
              </a:lnSpc>
              <a:spcBef>
                <a:spcPts val="1800"/>
              </a:spcBef>
            </a:pPr>
            <a:r>
              <a:rPr lang="en-US" sz="2000" b="1" smtClean="0">
                <a:solidFill>
                  <a:schemeClr val="bg1"/>
                </a:solidFill>
              </a:rPr>
              <a:t>II</a:t>
            </a:r>
            <a:r>
              <a:rPr lang="en-US" sz="2800" b="1"/>
              <a:t> </a:t>
            </a:r>
            <a:r>
              <a:rPr lang="en-US" sz="2000" b="1">
                <a:solidFill>
                  <a:schemeClr val="bg1"/>
                </a:solidFill>
              </a:rPr>
              <a:t>Ứ</a:t>
            </a:r>
            <a:r>
              <a:rPr lang="en-US" sz="2000" b="1" smtClean="0">
                <a:solidFill>
                  <a:schemeClr val="bg1"/>
                </a:solidFill>
              </a:rPr>
              <a:t>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5355312"/>
          </a:xfrm>
          <a:prstGeom prst="rect">
            <a:avLst/>
          </a:prstGeom>
        </p:spPr>
        <p:txBody>
          <a:bodyPr wrap="square">
            <a:spAutoFit/>
          </a:bodyPr>
          <a:lstStyle/>
          <a:p>
            <a:pPr marL="342900" lvl="0" indent="-342900" algn="just">
              <a:lnSpc>
                <a:spcPct val="150000"/>
              </a:lnSpc>
              <a:spcBef>
                <a:spcPts val="2400"/>
              </a:spcBef>
              <a:buFont typeface="Arial" panose="020B0604020202020204" pitchFamily="34" charset="0"/>
              <a:buChar char="•"/>
            </a:pPr>
            <a:r>
              <a:rPr lang="en-US" sz="2000" b="1" smtClean="0"/>
              <a:t> </a:t>
            </a:r>
            <a:r>
              <a:rPr lang="en-US" sz="2000" b="1"/>
              <a:t>Ứng dụng AI trong Sản xuất </a:t>
            </a:r>
            <a:r>
              <a:rPr lang="en-US" sz="2000" b="1"/>
              <a:t>nội </a:t>
            </a:r>
            <a:r>
              <a:rPr lang="en-US" sz="2000" b="1" smtClean="0"/>
              <a:t>dung</a:t>
            </a:r>
          </a:p>
          <a:p>
            <a:pPr marL="342900" indent="-342900" algn="just">
              <a:lnSpc>
                <a:spcPct val="150000"/>
              </a:lnSpc>
              <a:spcBef>
                <a:spcPts val="600"/>
              </a:spcBef>
              <a:buFont typeface="Wingdings" panose="05000000000000000000" pitchFamily="2" charset="2"/>
              <a:buChar char="ü"/>
            </a:pPr>
            <a:r>
              <a:rPr lang="en-US" sz="2200"/>
              <a:t>AI không chỉ hỗ trợ phát triển ý tưởng nội dung một cách nhanh chóng mà còn đa dạng hóa nội dung trên nhiều nền tảng khác nhau</a:t>
            </a:r>
            <a:r>
              <a:rPr lang="en-US" sz="2200"/>
              <a:t>. </a:t>
            </a:r>
            <a:endParaRPr lang="en-US" sz="2200" smtClean="0"/>
          </a:p>
          <a:p>
            <a:pPr marL="342900" indent="-342900" algn="just">
              <a:lnSpc>
                <a:spcPct val="150000"/>
              </a:lnSpc>
              <a:spcBef>
                <a:spcPts val="600"/>
              </a:spcBef>
              <a:buFont typeface="Wingdings" panose="05000000000000000000" pitchFamily="2" charset="2"/>
              <a:buChar char="ü"/>
            </a:pPr>
            <a:r>
              <a:rPr lang="en-US" sz="2200" smtClean="0"/>
              <a:t>AI </a:t>
            </a:r>
            <a:r>
              <a:rPr lang="en-US" sz="2200"/>
              <a:t>có thể sản xuất hình ảnh và video với tốc độ vượt trội, cho phép cá nhân hóa thông điệp tiếp thị đến từng khách hàng đối tượng</a:t>
            </a:r>
            <a:r>
              <a:rPr lang="en-US" sz="2200"/>
              <a:t>. </a:t>
            </a:r>
            <a:endParaRPr lang="en-US" sz="2200" smtClean="0"/>
          </a:p>
          <a:p>
            <a:pPr marL="342900" indent="-342900" algn="just">
              <a:lnSpc>
                <a:spcPct val="150000"/>
              </a:lnSpc>
              <a:spcBef>
                <a:spcPts val="600"/>
              </a:spcBef>
              <a:buFont typeface="Wingdings" panose="05000000000000000000" pitchFamily="2" charset="2"/>
              <a:buChar char="ü"/>
            </a:pPr>
            <a:r>
              <a:rPr lang="en-US" sz="2200" smtClean="0"/>
              <a:t>Các công </a:t>
            </a:r>
            <a:r>
              <a:rPr lang="en-US" sz="2200"/>
              <a:t>cụ AI phổ biến được sử dụng trong việc nâng cao ý tưởng và sản xuất nội dung, sau đây là một hình ảnh cho video sản </a:t>
            </a:r>
            <a:r>
              <a:rPr lang="en-US" sz="2200"/>
              <a:t>xuất </a:t>
            </a:r>
            <a:endParaRPr lang="en-US" sz="2200" smtClean="0"/>
          </a:p>
        </p:txBody>
      </p:sp>
    </p:spTree>
    <p:extLst>
      <p:ext uri="{BB962C8B-B14F-4D97-AF65-F5344CB8AC3E}">
        <p14:creationId xmlns:p14="http://schemas.microsoft.com/office/powerpoint/2010/main" val="1636800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2693045"/>
          </a:xfrm>
          <a:prstGeom prst="rect">
            <a:avLst/>
          </a:prstGeom>
        </p:spPr>
        <p:txBody>
          <a:bodyPr wrap="square">
            <a:spAutoFit/>
          </a:bodyPr>
          <a:lstStyle/>
          <a:p>
            <a:pPr marL="342900" lvl="0" indent="-342900" algn="just">
              <a:lnSpc>
                <a:spcPct val="150000"/>
              </a:lnSpc>
              <a:spcBef>
                <a:spcPts val="600"/>
              </a:spcBef>
              <a:buFont typeface="Arial" panose="020B0604020202020204" pitchFamily="34" charset="0"/>
              <a:buChar char="•"/>
            </a:pPr>
            <a:r>
              <a:rPr lang="en-US" sz="2000" b="1" smtClean="0"/>
              <a:t> </a:t>
            </a:r>
            <a:r>
              <a:rPr lang="en-US" sz="2200" b="1"/>
              <a:t>Ứng dụng AI trong Sản xuất </a:t>
            </a:r>
            <a:r>
              <a:rPr lang="en-US" sz="2200" b="1"/>
              <a:t>nội </a:t>
            </a:r>
            <a:r>
              <a:rPr lang="en-US" sz="2200" b="1" smtClean="0"/>
              <a:t>dung</a:t>
            </a:r>
            <a:endParaRPr lang="en-US" sz="2200"/>
          </a:p>
          <a:p>
            <a:pPr marL="914400" lvl="1" indent="-457200" algn="just">
              <a:lnSpc>
                <a:spcPct val="150000"/>
              </a:lnSpc>
              <a:spcBef>
                <a:spcPts val="600"/>
              </a:spcBef>
              <a:buFont typeface="Wingdings" panose="05000000000000000000" pitchFamily="2" charset="2"/>
              <a:buChar char="ü"/>
            </a:pPr>
            <a:r>
              <a:rPr lang="en-US" sz="2000" i="1">
                <a:effectLst>
                  <a:outerShdw blurRad="38100" dist="38100" dir="2700000" algn="tl">
                    <a:srgbClr val="000000">
                      <a:alpha val="43137"/>
                    </a:srgbClr>
                  </a:outerShdw>
                </a:effectLst>
              </a:rPr>
              <a:t>Sử dụng Pictory cho video </a:t>
            </a:r>
            <a:r>
              <a:rPr lang="en-US" sz="2000" i="1">
                <a:effectLst>
                  <a:outerShdw blurRad="38100" dist="38100" dir="2700000" algn="tl">
                    <a:srgbClr val="000000">
                      <a:alpha val="43137"/>
                    </a:srgbClr>
                  </a:outerShdw>
                </a:effectLst>
              </a:rPr>
              <a:t>sản </a:t>
            </a:r>
            <a:r>
              <a:rPr lang="en-US" sz="2000" i="1" smtClean="0">
                <a:effectLst>
                  <a:outerShdw blurRad="38100" dist="38100" dir="2700000" algn="tl">
                    <a:srgbClr val="000000">
                      <a:alpha val="43137"/>
                    </a:srgbClr>
                  </a:outerShdw>
                </a:effectLst>
              </a:rPr>
              <a:t>xuất</a:t>
            </a:r>
          </a:p>
          <a:p>
            <a:pPr lvl="0" algn="just">
              <a:lnSpc>
                <a:spcPct val="150000"/>
              </a:lnSpc>
              <a:spcBef>
                <a:spcPts val="1800"/>
              </a:spcBef>
            </a:pPr>
            <a:endParaRPr lang="en-US" sz="2200"/>
          </a:p>
          <a:p>
            <a:pPr marL="342900" lvl="0" indent="-342900" algn="just">
              <a:lnSpc>
                <a:spcPct val="150000"/>
              </a:lnSpc>
              <a:spcBef>
                <a:spcPts val="2400"/>
              </a:spcBef>
              <a:buFont typeface="Arial" panose="020B0604020202020204" pitchFamily="34" charset="0"/>
              <a:buChar char="•"/>
            </a:pPr>
            <a:endParaRPr lang="en-US" sz="2000"/>
          </a:p>
        </p:txBody>
      </p:sp>
      <p:pic>
        <p:nvPicPr>
          <p:cNvPr id="4" name="Picture 3" descr="https://media-api.advertisingvietnam.com/oapi/v1/media?uuid=45bf9e69-832a-4f4e-9f5e-b12b59ffe713&amp;resolution=1000x&amp;keepOriginal=true"/>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6629400" cy="4220210"/>
          </a:xfrm>
          <a:prstGeom prst="rect">
            <a:avLst/>
          </a:prstGeom>
          <a:noFill/>
          <a:ln>
            <a:noFill/>
          </a:ln>
        </p:spPr>
      </p:pic>
    </p:spTree>
    <p:extLst>
      <p:ext uri="{BB962C8B-B14F-4D97-AF65-F5344CB8AC3E}">
        <p14:creationId xmlns:p14="http://schemas.microsoft.com/office/powerpoint/2010/main" val="3030604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6309420"/>
          </a:xfrm>
          <a:prstGeom prst="rect">
            <a:avLst/>
          </a:prstGeom>
        </p:spPr>
        <p:txBody>
          <a:bodyPr wrap="square">
            <a:spAutoFit/>
          </a:bodyPr>
          <a:lstStyle/>
          <a:p>
            <a:pPr marL="800100" lvl="1" indent="-342900" algn="just">
              <a:lnSpc>
                <a:spcPct val="150000"/>
              </a:lnSpc>
              <a:spcBef>
                <a:spcPts val="600"/>
              </a:spcBef>
              <a:buFont typeface="Wingdings" panose="05000000000000000000" pitchFamily="2" charset="2"/>
              <a:buChar char="ü"/>
            </a:pPr>
            <a:r>
              <a:rPr lang="en-US" sz="2200" b="1" i="1" smtClean="0">
                <a:solidFill>
                  <a:srgbClr val="000A14"/>
                </a:solidFill>
                <a:effectLst>
                  <a:outerShdw blurRad="38100" dist="38100" dir="2700000" algn="tl">
                    <a:srgbClr val="000000">
                      <a:alpha val="43137"/>
                    </a:srgbClr>
                  </a:outerShdw>
                </a:effectLst>
              </a:rPr>
              <a:t>Sử </a:t>
            </a:r>
            <a:r>
              <a:rPr lang="en-US" sz="2200" b="1" i="1">
                <a:solidFill>
                  <a:srgbClr val="000A14"/>
                </a:solidFill>
                <a:effectLst>
                  <a:outerShdw blurRad="38100" dist="38100" dir="2700000" algn="tl">
                    <a:srgbClr val="000000">
                      <a:alpha val="43137"/>
                    </a:srgbClr>
                  </a:outerShdw>
                </a:effectLst>
              </a:rPr>
              <a:t>dụng Pictory cho video </a:t>
            </a:r>
            <a:r>
              <a:rPr lang="en-US" sz="2200" b="1" i="1">
                <a:solidFill>
                  <a:srgbClr val="000A14"/>
                </a:solidFill>
                <a:effectLst>
                  <a:outerShdw blurRad="38100" dist="38100" dir="2700000" algn="tl">
                    <a:srgbClr val="000000">
                      <a:alpha val="43137"/>
                    </a:srgbClr>
                  </a:outerShdw>
                </a:effectLst>
              </a:rPr>
              <a:t>sản </a:t>
            </a:r>
            <a:r>
              <a:rPr lang="en-US" sz="2200" b="1" i="1" smtClean="0">
                <a:solidFill>
                  <a:srgbClr val="000A14"/>
                </a:solidFill>
                <a:effectLst>
                  <a:outerShdw blurRad="38100" dist="38100" dir="2700000" algn="tl">
                    <a:srgbClr val="000000">
                      <a:alpha val="43137"/>
                    </a:srgbClr>
                  </a:outerShdw>
                </a:effectLst>
              </a:rPr>
              <a:t>xuất:</a:t>
            </a:r>
          </a:p>
          <a:p>
            <a:pPr algn="just">
              <a:lnSpc>
                <a:spcPct val="150000"/>
              </a:lnSpc>
              <a:spcBef>
                <a:spcPts val="600"/>
              </a:spcBef>
            </a:pPr>
            <a:r>
              <a:rPr lang="en-US" sz="2000">
                <a:solidFill>
                  <a:srgbClr val="000A14"/>
                </a:solidFill>
              </a:rPr>
              <a:t>Pictory là </a:t>
            </a:r>
            <a:r>
              <a:rPr lang="en-US" sz="2000">
                <a:solidFill>
                  <a:srgbClr val="000A14"/>
                </a:solidFill>
              </a:rPr>
              <a:t>một </a:t>
            </a:r>
            <a:r>
              <a:rPr lang="en-US" sz="2000" smtClean="0">
                <a:solidFill>
                  <a:srgbClr val="000A14"/>
                </a:solidFill>
              </a:rPr>
              <a:t>công </a:t>
            </a:r>
            <a:r>
              <a:rPr lang="en-US" sz="2000">
                <a:solidFill>
                  <a:srgbClr val="000A14"/>
                </a:solidFill>
              </a:rPr>
              <a:t>cụ </a:t>
            </a:r>
            <a:r>
              <a:rPr lang="en-US" sz="2000">
                <a:solidFill>
                  <a:srgbClr val="000A14"/>
                </a:solidFill>
              </a:rPr>
              <a:t>AI </a:t>
            </a:r>
            <a:r>
              <a:rPr lang="en-US" sz="2000" smtClean="0">
                <a:solidFill>
                  <a:srgbClr val="000A14"/>
                </a:solidFill>
              </a:rPr>
              <a:t>xuất sắc cho các video </a:t>
            </a:r>
            <a:r>
              <a:rPr lang="en-US" sz="2000">
                <a:solidFill>
                  <a:srgbClr val="000A14"/>
                </a:solidFill>
              </a:rPr>
              <a:t>sản xuất. Nó sử dụng trí tuệ nhân tạo để tạo video từ nội dung văn bản hoặc tóm tắt</a:t>
            </a:r>
            <a:r>
              <a:rPr lang="en-US" sz="2000">
                <a:solidFill>
                  <a:srgbClr val="000A14"/>
                </a:solidFill>
              </a:rPr>
              <a:t>. </a:t>
            </a:r>
            <a:endParaRPr lang="en-US" sz="2000" smtClean="0">
              <a:solidFill>
                <a:srgbClr val="000A14"/>
              </a:solidFill>
            </a:endParaRPr>
          </a:p>
          <a:p>
            <a:pPr algn="just">
              <a:lnSpc>
                <a:spcPct val="150000"/>
              </a:lnSpc>
              <a:spcBef>
                <a:spcPts val="1200"/>
              </a:spcBef>
            </a:pPr>
            <a:r>
              <a:rPr lang="en-US" sz="2000">
                <a:solidFill>
                  <a:srgbClr val="000A14"/>
                </a:solidFill>
              </a:rPr>
              <a:t>	</a:t>
            </a:r>
            <a:r>
              <a:rPr lang="en-US" sz="2000" smtClean="0">
                <a:solidFill>
                  <a:srgbClr val="000A14"/>
                </a:solidFill>
              </a:rPr>
              <a:t>Bằng </a:t>
            </a:r>
            <a:r>
              <a:rPr lang="en-US" sz="2000">
                <a:solidFill>
                  <a:srgbClr val="000A14"/>
                </a:solidFill>
              </a:rPr>
              <a:t>cách nhập văn bản mô tả sản phẩm </a:t>
            </a:r>
            <a:r>
              <a:rPr lang="en-US" sz="2000">
                <a:solidFill>
                  <a:srgbClr val="000A14"/>
                </a:solidFill>
              </a:rPr>
              <a:t>hoặc </a:t>
            </a:r>
            <a:r>
              <a:rPr lang="en-US" sz="2000" smtClean="0">
                <a:solidFill>
                  <a:srgbClr val="000A14"/>
                </a:solidFill>
              </a:rPr>
              <a:t>của dự </a:t>
            </a:r>
            <a:r>
              <a:rPr lang="en-US" sz="2000">
                <a:solidFill>
                  <a:srgbClr val="000A14"/>
                </a:solidFill>
              </a:rPr>
              <a:t>án, Pictory có thể tạo tự động, sử dụng hình ảnh, video clip và hiệu ứng chuyển cảnh một cách tự động</a:t>
            </a:r>
            <a:r>
              <a:rPr lang="en-US" sz="2000">
                <a:solidFill>
                  <a:srgbClr val="000A14"/>
                </a:solidFill>
              </a:rPr>
              <a:t>. </a:t>
            </a:r>
            <a:endParaRPr lang="en-US" sz="2000" smtClean="0">
              <a:solidFill>
                <a:srgbClr val="000A14"/>
              </a:solidFill>
            </a:endParaRPr>
          </a:p>
          <a:p>
            <a:pPr algn="just">
              <a:lnSpc>
                <a:spcPct val="150000"/>
              </a:lnSpc>
              <a:spcBef>
                <a:spcPts val="1200"/>
              </a:spcBef>
            </a:pPr>
            <a:r>
              <a:rPr lang="en-US" sz="2000" smtClean="0">
                <a:solidFill>
                  <a:srgbClr val="000A14"/>
                </a:solidFill>
              </a:rPr>
              <a:t>	Điều </a:t>
            </a:r>
            <a:r>
              <a:rPr lang="en-US" sz="2000">
                <a:solidFill>
                  <a:srgbClr val="000A14"/>
                </a:solidFill>
              </a:rPr>
              <a:t>này giúp tiết kiệm thời gian và nguồn lực cho việc tạo video tiếp thị đặc sắc và thu hút sự chú ý của khách hàng.</a:t>
            </a:r>
          </a:p>
          <a:p>
            <a:pPr lvl="0" algn="just">
              <a:lnSpc>
                <a:spcPct val="150000"/>
              </a:lnSpc>
              <a:spcBef>
                <a:spcPts val="600"/>
              </a:spcBef>
            </a:pPr>
            <a:endParaRPr lang="en-US" sz="2200" smtClean="0">
              <a:solidFill>
                <a:srgbClr val="000A14"/>
              </a:solidFill>
            </a:endParaRPr>
          </a:p>
          <a:p>
            <a:pPr lvl="0" algn="just">
              <a:lnSpc>
                <a:spcPct val="150000"/>
              </a:lnSpc>
              <a:spcBef>
                <a:spcPts val="1800"/>
              </a:spcBef>
            </a:pPr>
            <a:endParaRPr lang="en-US" sz="2200"/>
          </a:p>
          <a:p>
            <a:pPr marL="342900" lvl="0" indent="-342900" algn="just">
              <a:lnSpc>
                <a:spcPct val="150000"/>
              </a:lnSpc>
              <a:spcBef>
                <a:spcPts val="2400"/>
              </a:spcBef>
              <a:buFont typeface="Arial" panose="020B0604020202020204" pitchFamily="34" charset="0"/>
              <a:buChar char="•"/>
            </a:pPr>
            <a:endParaRPr lang="en-US" sz="2000"/>
          </a:p>
        </p:txBody>
      </p:sp>
    </p:spTree>
    <p:extLst>
      <p:ext uri="{BB962C8B-B14F-4D97-AF65-F5344CB8AC3E}">
        <p14:creationId xmlns:p14="http://schemas.microsoft.com/office/powerpoint/2010/main" val="88241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496996"/>
          </a:xfrm>
          <a:prstGeom prst="rect">
            <a:avLst/>
          </a:prstGeom>
        </p:spPr>
        <p:txBody>
          <a:bodyPr wrap="square">
            <a:spAutoFit/>
          </a:bodyPr>
          <a:lstStyle/>
          <a:p>
            <a:pPr marL="342900" lvl="0" indent="-342900" algn="just">
              <a:lnSpc>
                <a:spcPct val="150000"/>
              </a:lnSpc>
              <a:spcBef>
                <a:spcPts val="600"/>
              </a:spcBef>
              <a:buFont typeface="Wingdings" panose="05000000000000000000" pitchFamily="2" charset="2"/>
              <a:buChar char="ü"/>
            </a:pPr>
            <a:r>
              <a:rPr lang="en-US" sz="2000" b="1" smtClean="0"/>
              <a:t> </a:t>
            </a:r>
            <a:r>
              <a:rPr lang="en-US" sz="2000" i="1">
                <a:effectLst>
                  <a:outerShdw blurRad="38100" dist="38100" dir="2700000" algn="tl">
                    <a:srgbClr val="000000">
                      <a:alpha val="43137"/>
                    </a:srgbClr>
                  </a:outerShdw>
                </a:effectLst>
              </a:rPr>
              <a:t>Sử dụng MidJourney cho sản xuất </a:t>
            </a:r>
            <a:r>
              <a:rPr lang="en-US" sz="2000" i="1">
                <a:effectLst>
                  <a:outerShdw blurRad="38100" dist="38100" dir="2700000" algn="tl">
                    <a:srgbClr val="000000">
                      <a:alpha val="43137"/>
                    </a:srgbClr>
                  </a:outerShdw>
                </a:effectLst>
              </a:rPr>
              <a:t>hình </a:t>
            </a:r>
            <a:r>
              <a:rPr lang="en-US" sz="2000" i="1" smtClean="0">
                <a:effectLst>
                  <a:outerShdw blurRad="38100" dist="38100" dir="2700000" algn="tl">
                    <a:srgbClr val="000000">
                      <a:alpha val="43137"/>
                    </a:srgbClr>
                  </a:outerShdw>
                </a:effectLst>
              </a:rPr>
              <a:t>ảnh</a:t>
            </a:r>
            <a:endParaRPr lang="en-US" sz="2200" i="1" smtClean="0">
              <a:solidFill>
                <a:srgbClr val="FF0000"/>
              </a:solidFill>
              <a:effectLst>
                <a:outerShdw blurRad="38100" dist="38100" dir="2700000" algn="tl">
                  <a:srgbClr val="000000">
                    <a:alpha val="43137"/>
                  </a:srgbClr>
                </a:outerShdw>
              </a:effectLst>
            </a:endParaRPr>
          </a:p>
        </p:txBody>
      </p:sp>
      <p:pic>
        <p:nvPicPr>
          <p:cNvPr id="4" name="Picture 3" descr="https://media-api.advertisingvietnam.com/oapi/v1/media?uuid=4f1ba33a-b527-4465-9b91-89f190c9cdb0&amp;resolution=1000x&amp;keepOriginal=true"/>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44771"/>
            <a:ext cx="6629400" cy="4582160"/>
          </a:xfrm>
          <a:prstGeom prst="rect">
            <a:avLst/>
          </a:prstGeom>
          <a:noFill/>
          <a:ln>
            <a:noFill/>
          </a:ln>
        </p:spPr>
      </p:pic>
    </p:spTree>
    <p:extLst>
      <p:ext uri="{BB962C8B-B14F-4D97-AF65-F5344CB8AC3E}">
        <p14:creationId xmlns:p14="http://schemas.microsoft.com/office/powerpoint/2010/main" val="4153412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5447645"/>
          </a:xfrm>
          <a:prstGeom prst="rect">
            <a:avLst/>
          </a:prstGeom>
        </p:spPr>
        <p:txBody>
          <a:bodyPr wrap="square">
            <a:spAutoFit/>
          </a:bodyPr>
          <a:lstStyle/>
          <a:p>
            <a:pPr marL="342900" lvl="0" indent="-342900" algn="just">
              <a:lnSpc>
                <a:spcPct val="150000"/>
              </a:lnSpc>
              <a:spcBef>
                <a:spcPts val="600"/>
              </a:spcBef>
              <a:buFont typeface="Wingdings" panose="05000000000000000000" pitchFamily="2" charset="2"/>
              <a:buChar char="ü"/>
            </a:pPr>
            <a:r>
              <a:rPr lang="en-US" sz="2000" b="1" smtClean="0"/>
              <a:t> </a:t>
            </a:r>
            <a:r>
              <a:rPr lang="en-US" sz="2000" i="1">
                <a:effectLst>
                  <a:outerShdw blurRad="38100" dist="38100" dir="2700000" algn="tl">
                    <a:srgbClr val="000000">
                      <a:alpha val="43137"/>
                    </a:srgbClr>
                  </a:outerShdw>
                </a:effectLst>
              </a:rPr>
              <a:t>Sử dụng MidJourney cho sản xuất </a:t>
            </a:r>
            <a:r>
              <a:rPr lang="en-US" sz="2000" i="1">
                <a:effectLst>
                  <a:outerShdw blurRad="38100" dist="38100" dir="2700000" algn="tl">
                    <a:srgbClr val="000000">
                      <a:alpha val="43137"/>
                    </a:srgbClr>
                  </a:outerShdw>
                </a:effectLst>
              </a:rPr>
              <a:t>hình </a:t>
            </a:r>
            <a:r>
              <a:rPr lang="en-US" sz="2000" i="1" smtClean="0">
                <a:effectLst>
                  <a:outerShdw blurRad="38100" dist="38100" dir="2700000" algn="tl">
                    <a:srgbClr val="000000">
                      <a:alpha val="43137"/>
                    </a:srgbClr>
                  </a:outerShdw>
                </a:effectLst>
              </a:rPr>
              <a:t>ảnh</a:t>
            </a:r>
          </a:p>
          <a:p>
            <a:pPr algn="just">
              <a:lnSpc>
                <a:spcPct val="150000"/>
              </a:lnSpc>
              <a:spcBef>
                <a:spcPts val="1200"/>
              </a:spcBef>
            </a:pPr>
            <a:r>
              <a:rPr lang="en-US" sz="2000"/>
              <a:t>MidJourney là </a:t>
            </a:r>
            <a:r>
              <a:rPr lang="en-US" sz="2000"/>
              <a:t>một </a:t>
            </a:r>
            <a:r>
              <a:rPr lang="en-US" sz="2000" smtClean="0"/>
              <a:t>công cụ khác </a:t>
            </a:r>
            <a:r>
              <a:rPr lang="en-US" sz="2000"/>
              <a:t>về công cụ AI cho </a:t>
            </a:r>
            <a:r>
              <a:rPr lang="en-US" sz="2000"/>
              <a:t>sản </a:t>
            </a:r>
            <a:r>
              <a:rPr lang="en-US" sz="2000" smtClean="0"/>
              <a:t>xuất </a:t>
            </a:r>
            <a:r>
              <a:rPr lang="en-US" sz="2000"/>
              <a:t>hình </a:t>
            </a:r>
            <a:r>
              <a:rPr lang="en-US" sz="2000" smtClean="0"/>
              <a:t>ảnh:</a:t>
            </a:r>
          </a:p>
          <a:p>
            <a:pPr algn="just">
              <a:lnSpc>
                <a:spcPct val="150000"/>
              </a:lnSpc>
              <a:spcBef>
                <a:spcPts val="1200"/>
              </a:spcBef>
            </a:pPr>
            <a:r>
              <a:rPr lang="en-US" sz="2000" smtClean="0"/>
              <a:t> 	</a:t>
            </a:r>
            <a:r>
              <a:rPr lang="en-US" sz="2000"/>
              <a:t> MidJourney </a:t>
            </a:r>
            <a:r>
              <a:rPr lang="en-US" sz="2000" smtClean="0"/>
              <a:t>sử </a:t>
            </a:r>
            <a:r>
              <a:rPr lang="en-US" sz="2000"/>
              <a:t>dụng trí tuệ nhân tạo để biến đổi hình ảnh thông thường thành những sản phẩm nghệ thuật độc đáo</a:t>
            </a:r>
            <a:r>
              <a:rPr lang="en-US" sz="2000"/>
              <a:t>. </a:t>
            </a:r>
            <a:endParaRPr lang="en-US" sz="2000" smtClean="0"/>
          </a:p>
          <a:p>
            <a:pPr algn="just">
              <a:lnSpc>
                <a:spcPct val="150000"/>
              </a:lnSpc>
              <a:spcBef>
                <a:spcPts val="1200"/>
              </a:spcBef>
            </a:pPr>
            <a:r>
              <a:rPr lang="en-US" sz="2000" smtClean="0"/>
              <a:t>	MidJourney</a:t>
            </a:r>
            <a:r>
              <a:rPr lang="en-US" sz="2000"/>
              <a:t>, bạn có thể nhập hình ảnh sản phẩm hoặc biểu đồ dữ liệu và cho phép AI tạo hình ảnh được làm theo phong cách và </a:t>
            </a:r>
            <a:r>
              <a:rPr lang="en-US" sz="2000"/>
              <a:t>thu </a:t>
            </a:r>
            <a:r>
              <a:rPr lang="en-US" sz="2000" smtClean="0"/>
              <a:t>hút sự chú ý của khách hàng.</a:t>
            </a:r>
          </a:p>
          <a:p>
            <a:pPr algn="just">
              <a:lnSpc>
                <a:spcPct val="150000"/>
              </a:lnSpc>
              <a:spcBef>
                <a:spcPts val="1200"/>
              </a:spcBef>
            </a:pPr>
            <a:r>
              <a:rPr lang="en-US" sz="2000" smtClean="0"/>
              <a:t> Phương pháp này làm </a:t>
            </a:r>
            <a:r>
              <a:rPr lang="en-US" sz="2000"/>
              <a:t>nổi bật sản phẩm và thông điệp trong các chiến dịch quảng cáo và thị trường.</a:t>
            </a:r>
          </a:p>
          <a:p>
            <a:pPr lvl="0" algn="just">
              <a:lnSpc>
                <a:spcPct val="150000"/>
              </a:lnSpc>
              <a:spcBef>
                <a:spcPts val="600"/>
              </a:spcBef>
            </a:pPr>
            <a:endParaRPr lang="en-US" sz="2200" i="1"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7450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5478423"/>
          </a:xfrm>
          <a:prstGeom prst="rect">
            <a:avLst/>
          </a:prstGeom>
        </p:spPr>
        <p:txBody>
          <a:bodyPr wrap="square">
            <a:spAutoFit/>
          </a:bodyPr>
          <a:lstStyle/>
          <a:p>
            <a:pPr marL="342900" lvl="0" indent="-342900">
              <a:buFont typeface="Wingdings" panose="05000000000000000000" pitchFamily="2" charset="2"/>
              <a:buChar char="ü"/>
            </a:pPr>
            <a:r>
              <a:rPr lang="en-US" sz="2000" b="1" smtClean="0"/>
              <a:t> </a:t>
            </a:r>
            <a:r>
              <a:rPr lang="en-US" sz="2000" i="1">
                <a:effectLst>
                  <a:outerShdw blurRad="38100" dist="38100" dir="2700000" algn="tl">
                    <a:srgbClr val="000000">
                      <a:alpha val="43137"/>
                    </a:srgbClr>
                  </a:outerShdw>
                </a:effectLst>
              </a:rPr>
              <a:t>AI cho việc cá nhân hóa nội dung </a:t>
            </a:r>
            <a:endParaRPr lang="en-US" sz="2000">
              <a:effectLst>
                <a:outerShdw blurRad="38100" dist="38100" dir="2700000" algn="tl">
                  <a:srgbClr val="000000">
                    <a:alpha val="43137"/>
                  </a:srgbClr>
                </a:outerShdw>
              </a:effectLst>
            </a:endParaRPr>
          </a:p>
          <a:p>
            <a:pPr algn="just">
              <a:lnSpc>
                <a:spcPct val="150000"/>
              </a:lnSpc>
              <a:spcBef>
                <a:spcPts val="1200"/>
              </a:spcBef>
            </a:pPr>
            <a:r>
              <a:rPr lang="en-US" sz="2000" smtClean="0"/>
              <a:t>	AI </a:t>
            </a:r>
            <a:r>
              <a:rPr lang="en-US" sz="2000"/>
              <a:t>cũng có khả năng tạo nội dung quảng cáo dựa trên dữ liệu người dùng. Thay vì phải thủ công tạo hàng loạt quảng cáo cho từng đối tượng</a:t>
            </a:r>
            <a:r>
              <a:rPr lang="en-US" sz="2000"/>
              <a:t>, </a:t>
            </a:r>
            <a:endParaRPr lang="en-US" sz="2000" smtClean="0"/>
          </a:p>
          <a:p>
            <a:pPr algn="just">
              <a:lnSpc>
                <a:spcPct val="150000"/>
              </a:lnSpc>
              <a:spcBef>
                <a:spcPts val="1200"/>
              </a:spcBef>
            </a:pPr>
            <a:r>
              <a:rPr lang="en-US" sz="2000"/>
              <a:t>	</a:t>
            </a:r>
            <a:r>
              <a:rPr lang="en-US" sz="2000" smtClean="0"/>
              <a:t>AI </a:t>
            </a:r>
            <a:r>
              <a:rPr lang="en-US" sz="2000"/>
              <a:t>có thể tự động tạo nội dung phù hợp cho từng người dùng dựa </a:t>
            </a:r>
            <a:r>
              <a:rPr lang="en-US" sz="2000"/>
              <a:t>trên </a:t>
            </a:r>
            <a:r>
              <a:rPr lang="en-US" sz="2000" smtClean="0"/>
              <a:t>cơ sở sở thích</a:t>
            </a:r>
            <a:r>
              <a:rPr lang="en-US" sz="2000"/>
              <a:t>, </a:t>
            </a:r>
            <a:r>
              <a:rPr lang="en-US" sz="2000"/>
              <a:t>hành </a:t>
            </a:r>
            <a:r>
              <a:rPr lang="en-US" sz="2000" smtClean="0"/>
              <a:t>động nhân </a:t>
            </a:r>
            <a:r>
              <a:rPr lang="en-US" sz="2000"/>
              <a:t>vi trước đó và dữ liệu </a:t>
            </a:r>
            <a:r>
              <a:rPr lang="en-US" sz="2000"/>
              <a:t>cá </a:t>
            </a:r>
            <a:r>
              <a:rPr lang="en-US" sz="2000" smtClean="0"/>
              <a:t>nhân</a:t>
            </a:r>
            <a:r>
              <a:rPr lang="en-US" sz="2000"/>
              <a:t>.</a:t>
            </a:r>
          </a:p>
          <a:p>
            <a:pPr algn="just">
              <a:lnSpc>
                <a:spcPct val="150000"/>
              </a:lnSpc>
              <a:spcBef>
                <a:spcPts val="1200"/>
              </a:spcBef>
            </a:pPr>
            <a:r>
              <a:rPr lang="en-US" sz="2000" smtClean="0"/>
              <a:t>	AI đơn </a:t>
            </a:r>
            <a:r>
              <a:rPr lang="en-US" sz="2000"/>
              <a:t>giản hóa các quy trình quảng cáo trong chương trình quảng cáo không chỉ giúp tiết kiệm thời gian và nguồn lực mà còn tạo ra hiệu quả quảng cáo chiến dịch hiệu quả hơn và trải nghiệm tối ưu hóa của khách </a:t>
            </a:r>
            <a:r>
              <a:rPr lang="en-US" sz="2000"/>
              <a:t>hàng</a:t>
            </a:r>
            <a:r>
              <a:rPr lang="en-US" sz="2000" smtClean="0"/>
              <a:t>.</a:t>
            </a:r>
            <a:endParaRPr lang="en-US" sz="2000"/>
          </a:p>
        </p:txBody>
      </p:sp>
    </p:spTree>
    <p:extLst>
      <p:ext uri="{BB962C8B-B14F-4D97-AF65-F5344CB8AC3E}">
        <p14:creationId xmlns:p14="http://schemas.microsoft.com/office/powerpoint/2010/main" val="3825138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3016210"/>
          </a:xfrm>
          <a:prstGeom prst="rect">
            <a:avLst/>
          </a:prstGeom>
        </p:spPr>
        <p:txBody>
          <a:bodyPr wrap="square">
            <a:spAutoFit/>
          </a:bodyPr>
          <a:lstStyle/>
          <a:p>
            <a:pPr marL="342900" lvl="0" indent="-342900">
              <a:buFont typeface="Wingdings" panose="05000000000000000000" pitchFamily="2" charset="2"/>
              <a:buChar char="ü"/>
            </a:pPr>
            <a:r>
              <a:rPr lang="en-US" sz="2000" b="1" smtClean="0"/>
              <a:t> </a:t>
            </a:r>
            <a:r>
              <a:rPr lang="en-US" sz="2000" i="1">
                <a:effectLst>
                  <a:outerShdw blurRad="38100" dist="38100" dir="2700000" algn="tl">
                    <a:srgbClr val="000000">
                      <a:alpha val="43137"/>
                    </a:srgbClr>
                  </a:outerShdw>
                </a:effectLst>
              </a:rPr>
              <a:t>AI </a:t>
            </a:r>
            <a:r>
              <a:rPr lang="en-US" sz="2000" i="1" smtClean="0">
                <a:effectLst>
                  <a:outerShdw blurRad="38100" dist="38100" dir="2700000" algn="tl">
                    <a:srgbClr val="000000">
                      <a:alpha val="43137"/>
                    </a:srgbClr>
                  </a:outerShdw>
                </a:effectLst>
              </a:rPr>
              <a:t>tích </a:t>
            </a:r>
            <a:r>
              <a:rPr lang="en-US" sz="2000" i="1">
                <a:effectLst>
                  <a:outerShdw blurRad="38100" dist="38100" dir="2700000" algn="tl">
                    <a:srgbClr val="000000">
                      <a:alpha val="43137"/>
                    </a:srgbClr>
                  </a:outerShdw>
                </a:effectLst>
              </a:rPr>
              <a:t>hợp xử lý dữ liệu trong CDP - Customer Data Platform</a:t>
            </a:r>
          </a:p>
          <a:p>
            <a:pPr algn="just">
              <a:lnSpc>
                <a:spcPct val="150000"/>
              </a:lnSpc>
            </a:pPr>
            <a:r>
              <a:rPr lang="en-US" sz="2000"/>
              <a:t>CDP là một công cụ mạnh mẽ giúp tổng hợp, quản lý và phân tích dữ liệu khách hàng từ nhiều nguồn trực tuyến và ngoại tuyến khác </a:t>
            </a:r>
            <a:r>
              <a:rPr lang="en-US" sz="2000"/>
              <a:t>nhau</a:t>
            </a:r>
            <a:r>
              <a:rPr lang="en-US" sz="2000" smtClean="0"/>
              <a:t>.</a:t>
            </a:r>
          </a:p>
          <a:p>
            <a:pPr algn="just">
              <a:lnSpc>
                <a:spcPct val="150000"/>
              </a:lnSpc>
            </a:pPr>
            <a:r>
              <a:rPr lang="en-US" sz="2000" smtClean="0"/>
              <a:t>AI</a:t>
            </a:r>
            <a:r>
              <a:rPr lang="en-US" sz="2000"/>
              <a:t> </a:t>
            </a:r>
            <a:r>
              <a:rPr lang="en-US" sz="2000" smtClean="0"/>
              <a:t>kết hợp với </a:t>
            </a:r>
            <a:r>
              <a:rPr lang="en-US" sz="2000"/>
              <a:t>CDP có thể nâng cao khả năng xử lý dữ liệu và tạo ra các lợi ích quan trọng trong lĩnh vực tiếp theo và tương tác khách hàng. Dưới đây là cách AI đóng vai trò trò chuyện trong CDP:</a:t>
            </a:r>
          </a:p>
        </p:txBody>
      </p:sp>
    </p:spTree>
    <p:extLst>
      <p:ext uri="{BB962C8B-B14F-4D97-AF65-F5344CB8AC3E}">
        <p14:creationId xmlns:p14="http://schemas.microsoft.com/office/powerpoint/2010/main" val="3813089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430952"/>
            <a:ext cx="8915400" cy="5366723"/>
          </a:xfrm>
        </p:spPr>
        <p:txBody>
          <a:bodyPr/>
          <a:lstStyle/>
          <a:p>
            <a:pPr marL="0" indent="0" algn="ctr">
              <a:spcBef>
                <a:spcPts val="1200"/>
              </a:spcBef>
              <a:buNone/>
            </a:pPr>
            <a:r>
              <a:rPr lang="en-US" smtClean="0">
                <a:solidFill>
                  <a:srgbClr val="000066"/>
                </a:solidFill>
              </a:rPr>
              <a:t>NỘI </a:t>
            </a:r>
            <a:r>
              <a:rPr lang="en-US">
                <a:solidFill>
                  <a:srgbClr val="000066"/>
                </a:solidFill>
              </a:rPr>
              <a:t>DUNG CHÍNH</a:t>
            </a:r>
          </a:p>
          <a:p>
            <a:pPr marL="0" indent="0" algn="just">
              <a:lnSpc>
                <a:spcPct val="150000"/>
              </a:lnSpc>
              <a:spcBef>
                <a:spcPts val="1200"/>
              </a:spcBef>
              <a:buNone/>
            </a:pPr>
            <a:r>
              <a:rPr lang="en-US" sz="2200"/>
              <a:t>1.Tổng quan </a:t>
            </a:r>
          </a:p>
          <a:p>
            <a:pPr marL="0" indent="0" algn="just">
              <a:lnSpc>
                <a:spcPct val="150000"/>
              </a:lnSpc>
              <a:spcBef>
                <a:spcPts val="1200"/>
              </a:spcBef>
              <a:buNone/>
            </a:pPr>
            <a:r>
              <a:rPr lang="en-US" sz="2200" smtClean="0"/>
              <a:t>2. </a:t>
            </a:r>
            <a:r>
              <a:rPr lang="en-US" sz="2200"/>
              <a:t>AI </a:t>
            </a:r>
            <a:r>
              <a:rPr lang="en-US" sz="2200" smtClean="0"/>
              <a:t>trong </a:t>
            </a:r>
            <a:r>
              <a:rPr lang="en-US" sz="2200"/>
              <a:t>giai đoạn xác định </a:t>
            </a:r>
            <a:r>
              <a:rPr lang="en-US" sz="2200"/>
              <a:t>chiến </a:t>
            </a:r>
            <a:r>
              <a:rPr lang="en-US" sz="2200" smtClean="0"/>
              <a:t>lược, </a:t>
            </a:r>
            <a:r>
              <a:rPr lang="en-US" sz="2200"/>
              <a:t>lập kế hoạch </a:t>
            </a:r>
            <a:r>
              <a:rPr lang="en-US" sz="2200"/>
              <a:t>maketing </a:t>
            </a:r>
            <a:r>
              <a:rPr lang="en-US" sz="2200" smtClean="0"/>
              <a:t>và ra </a:t>
            </a:r>
            <a:r>
              <a:rPr lang="en-US" sz="2200"/>
              <a:t>quyết </a:t>
            </a:r>
            <a:r>
              <a:rPr lang="en-US" sz="2200" smtClean="0"/>
              <a:t>định</a:t>
            </a:r>
            <a:endParaRPr lang="en-US" sz="2200"/>
          </a:p>
          <a:p>
            <a:pPr marL="0" indent="0" algn="just">
              <a:lnSpc>
                <a:spcPct val="150000"/>
              </a:lnSpc>
              <a:spcBef>
                <a:spcPts val="1200"/>
              </a:spcBef>
              <a:buNone/>
            </a:pPr>
            <a:r>
              <a:rPr lang="en-US" sz="2200" smtClean="0">
                <a:solidFill>
                  <a:srgbClr val="000066"/>
                </a:solidFill>
              </a:rPr>
              <a:t>3. </a:t>
            </a:r>
            <a:r>
              <a:rPr lang="en-US" sz="2200"/>
              <a:t>Các ứng dụng AI trong quá trình thực hiện dự </a:t>
            </a:r>
            <a:r>
              <a:rPr lang="en-US" sz="2200"/>
              <a:t>án </a:t>
            </a:r>
            <a:r>
              <a:rPr lang="en-US" sz="2200" smtClean="0"/>
              <a:t>marketing</a:t>
            </a:r>
          </a:p>
          <a:p>
            <a:pPr marL="0" indent="0" algn="just">
              <a:lnSpc>
                <a:spcPct val="150000"/>
              </a:lnSpc>
              <a:spcBef>
                <a:spcPts val="1200"/>
              </a:spcBef>
              <a:buNone/>
            </a:pPr>
            <a:r>
              <a:rPr lang="en-US" sz="2200" smtClean="0"/>
              <a:t>4. </a:t>
            </a:r>
            <a:r>
              <a:rPr lang="en-US" sz="2200"/>
              <a:t>Một số điểm lưu ý khi sử dụng AI trong </a:t>
            </a:r>
            <a:r>
              <a:rPr lang="en-US" sz="2200"/>
              <a:t>marketing </a:t>
            </a:r>
            <a:endParaRPr lang="en-US" sz="2200"/>
          </a:p>
          <a:p>
            <a:pPr marL="0" indent="0" algn="just">
              <a:lnSpc>
                <a:spcPct val="150000"/>
              </a:lnSpc>
              <a:spcBef>
                <a:spcPts val="1200"/>
              </a:spcBef>
              <a:buNone/>
            </a:pPr>
            <a:r>
              <a:rPr lang="en-US" sz="2200" smtClean="0"/>
              <a:t>5. </a:t>
            </a:r>
            <a:r>
              <a:rPr lang="en-US" sz="2200" smtClean="0"/>
              <a:t>Kết luận</a:t>
            </a:r>
            <a:endParaRPr lang="en-US" sz="2200"/>
          </a:p>
          <a:p>
            <a:pPr marL="0" indent="0">
              <a:lnSpc>
                <a:spcPct val="150000"/>
              </a:lnSpc>
              <a:spcBef>
                <a:spcPts val="1800"/>
              </a:spcBef>
              <a:buNone/>
            </a:pPr>
            <a:endParaRPr lang="en-US" sz="2400" smtClean="0"/>
          </a:p>
        </p:txBody>
      </p:sp>
      <p:sp>
        <p:nvSpPr>
          <p:cNvPr id="3" name="Rectangle 2"/>
          <p:cNvSpPr/>
          <p:nvPr/>
        </p:nvSpPr>
        <p:spPr>
          <a:xfrm>
            <a:off x="1066800" y="361890"/>
            <a:ext cx="8001000" cy="400110"/>
          </a:xfrm>
          <a:prstGeom prst="rect">
            <a:avLst/>
          </a:prstGeom>
        </p:spPr>
        <p:txBody>
          <a:bodyPr wrap="square">
            <a:spAutoFit/>
          </a:bodyPr>
          <a:lstStyle/>
          <a:p>
            <a:r>
              <a:rPr lang="en-US" sz="2000" b="1">
                <a:solidFill>
                  <a:schemeClr val="bg1"/>
                </a:solidFill>
              </a:rPr>
              <a:t>Ứng dụng AI vào Digital Maketting</a:t>
            </a:r>
            <a:endParaRPr lang="en-US" sz="2200">
              <a:solidFill>
                <a:schemeClr val="bg1"/>
              </a:solidFill>
            </a:endParaRPr>
          </a:p>
        </p:txBody>
      </p:sp>
      <p:sp>
        <p:nvSpPr>
          <p:cNvPr id="4" name="Date Placeholder 3"/>
          <p:cNvSpPr>
            <a:spLocks noGrp="1"/>
          </p:cNvSpPr>
          <p:nvPr>
            <p:ph type="dt" sz="half" idx="10"/>
          </p:nvPr>
        </p:nvSpPr>
        <p:spPr/>
        <p:txBody>
          <a:bodyPr/>
          <a:lstStyle/>
          <a:p>
            <a:pPr>
              <a:defRPr/>
            </a:pPr>
            <a:fld id="{4A7E0B6C-C0DB-4792-BA14-DAE9DB1D55F9}" type="datetime1">
              <a:rPr lang="en-US" smtClean="0"/>
              <a:t>6/22/2024</a:t>
            </a:fld>
            <a:endParaRPr lang="en-US"/>
          </a:p>
        </p:txBody>
      </p:sp>
    </p:spTree>
    <p:extLst>
      <p:ext uri="{BB962C8B-B14F-4D97-AF65-F5344CB8AC3E}">
        <p14:creationId xmlns:p14="http://schemas.microsoft.com/office/powerpoint/2010/main" val="3026228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457200" y="1143000"/>
            <a:ext cx="8229600" cy="5478423"/>
          </a:xfrm>
          <a:prstGeom prst="rect">
            <a:avLst/>
          </a:prstGeom>
        </p:spPr>
        <p:txBody>
          <a:bodyPr wrap="square">
            <a:spAutoFit/>
          </a:bodyPr>
          <a:lstStyle/>
          <a:p>
            <a:pPr marL="342900" indent="-342900">
              <a:buFont typeface="Arial" panose="020B0604020202020204" pitchFamily="34" charset="0"/>
              <a:buChar char="•"/>
            </a:pPr>
            <a:r>
              <a:rPr lang="en-US" sz="2000" b="1" smtClean="0"/>
              <a:t>Ứng </a:t>
            </a:r>
            <a:r>
              <a:rPr lang="en-US" sz="2000" b="1"/>
              <a:t>dụng AI trong tự động hóa quảng cáo có lập trình</a:t>
            </a:r>
            <a:endParaRPr lang="en-US" sz="2000"/>
          </a:p>
          <a:p>
            <a:pPr algn="just">
              <a:lnSpc>
                <a:spcPct val="150000"/>
              </a:lnSpc>
            </a:pPr>
            <a:r>
              <a:rPr lang="en-US" sz="2000" smtClean="0"/>
              <a:t>	Trong </a:t>
            </a:r>
            <a:r>
              <a:rPr lang="en-US" sz="2000"/>
              <a:t>lĩnh vực quảng cáo có lập trình, AI đóng vai trò quan trọng </a:t>
            </a:r>
            <a:r>
              <a:rPr lang="en-US" sz="2000"/>
              <a:t>trong </a:t>
            </a:r>
            <a:r>
              <a:rPr lang="en-US" sz="2000" smtClean="0"/>
              <a:t>việc </a:t>
            </a:r>
            <a:r>
              <a:rPr lang="en-US" sz="2000"/>
              <a:t>đơn giản hóa các quy trình phức tạp</a:t>
            </a:r>
            <a:r>
              <a:rPr lang="en-US" sz="2000"/>
              <a:t>, </a:t>
            </a:r>
            <a:r>
              <a:rPr lang="en-US" sz="2000" smtClean="0"/>
              <a:t>tối </a:t>
            </a:r>
            <a:r>
              <a:rPr lang="en-US" sz="2000"/>
              <a:t>ưu hóa chiến dịch quảng cáo và cải thiện trải nghiệm của người dùng. </a:t>
            </a:r>
          </a:p>
          <a:p>
            <a:pPr algn="just">
              <a:lnSpc>
                <a:spcPct val="150000"/>
              </a:lnSpc>
            </a:pPr>
            <a:r>
              <a:rPr lang="en-US" sz="2000" smtClean="0"/>
              <a:t>Cách </a:t>
            </a:r>
            <a:r>
              <a:rPr lang="en-US" sz="2000"/>
              <a:t>AI đơn giản hóa các quy trình liên quan đến Meta Ads và </a:t>
            </a:r>
            <a:r>
              <a:rPr lang="en-US" sz="2000"/>
              <a:t>Google </a:t>
            </a:r>
            <a:r>
              <a:rPr lang="en-US" sz="2000" smtClean="0"/>
              <a:t>Ads như:</a:t>
            </a:r>
            <a:endParaRPr lang="en-US" sz="2000"/>
          </a:p>
          <a:p>
            <a:pPr marL="342900" lvl="0" indent="-342900" algn="just">
              <a:lnSpc>
                <a:spcPct val="150000"/>
              </a:lnSpc>
              <a:buFont typeface="Wingdings" panose="05000000000000000000" pitchFamily="2" charset="2"/>
              <a:buChar char="ü"/>
            </a:pPr>
            <a:r>
              <a:rPr lang="en-US" sz="2000" b="1"/>
              <a:t>Quản lý chiến dịch </a:t>
            </a:r>
            <a:r>
              <a:rPr lang="en-US" sz="2000" b="1"/>
              <a:t>Meta </a:t>
            </a:r>
            <a:r>
              <a:rPr lang="en-US" sz="2000" b="1" smtClean="0"/>
              <a:t>Ads: </a:t>
            </a:r>
            <a:r>
              <a:rPr lang="en-US" sz="2000"/>
              <a:t>AI có thể tự động hóa tối ưu hóa chiến dịch quảng cáo trên Meta Ads nền tảng (trước đây là Quảng </a:t>
            </a:r>
            <a:r>
              <a:rPr lang="en-US" sz="2000"/>
              <a:t>cáo </a:t>
            </a:r>
            <a:r>
              <a:rPr lang="en-US" sz="2000" smtClean="0"/>
              <a:t>Facebook). Thay </a:t>
            </a:r>
            <a:r>
              <a:rPr lang="en-US" sz="2000"/>
              <a:t>vì phải theo dõi và điều chỉnh từng chi tiết, AI có khả năng tự động điều chỉnh ngân sách cho các kết quả quảng cáo hiệu quả nhất dựa trên dữ liệu thời </a:t>
            </a:r>
            <a:r>
              <a:rPr lang="en-US" sz="2000"/>
              <a:t>gian </a:t>
            </a:r>
            <a:r>
              <a:rPr lang="en-US" sz="2000" smtClean="0"/>
              <a:t>thực. </a:t>
            </a:r>
            <a:endParaRPr lang="en-US" sz="2000"/>
          </a:p>
        </p:txBody>
      </p:sp>
    </p:spTree>
    <p:extLst>
      <p:ext uri="{BB962C8B-B14F-4D97-AF65-F5344CB8AC3E}">
        <p14:creationId xmlns:p14="http://schemas.microsoft.com/office/powerpoint/2010/main" val="2655156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457200" y="1143000"/>
            <a:ext cx="8229600" cy="5478423"/>
          </a:xfrm>
          <a:prstGeom prst="rect">
            <a:avLst/>
          </a:prstGeom>
        </p:spPr>
        <p:txBody>
          <a:bodyPr wrap="square">
            <a:spAutoFit/>
          </a:bodyPr>
          <a:lstStyle/>
          <a:p>
            <a:pPr marL="342900" lvl="0" indent="-342900">
              <a:buFont typeface="Wingdings" panose="05000000000000000000" pitchFamily="2" charset="2"/>
              <a:buChar char="ü"/>
            </a:pPr>
            <a:r>
              <a:rPr lang="en-US" sz="2000" b="1" i="1"/>
              <a:t>Quản lý chiến dịch </a:t>
            </a:r>
            <a:r>
              <a:rPr lang="en-US" sz="2000" b="1" i="1"/>
              <a:t>Google </a:t>
            </a:r>
            <a:r>
              <a:rPr lang="en-US" sz="2000" b="1" i="1" smtClean="0"/>
              <a:t>Ads</a:t>
            </a:r>
            <a:endParaRPr lang="en-US" sz="2000"/>
          </a:p>
          <a:p>
            <a:pPr lvl="0">
              <a:lnSpc>
                <a:spcPct val="150000"/>
              </a:lnSpc>
            </a:pPr>
            <a:r>
              <a:rPr lang="en-US" sz="2000"/>
              <a:t>	</a:t>
            </a:r>
            <a:r>
              <a:rPr lang="en-US" sz="2000" smtClean="0"/>
              <a:t>Người </a:t>
            </a:r>
            <a:r>
              <a:rPr lang="en-US" sz="2000"/>
              <a:t>dùng được hỗ trợ của Google đưa ra quyết định đặt giá thầu tốt hơn trên các kênh bằng cách chuyển sang mô hình phân tích dựa trên dữ liệu và chỉ định tín hiệu chuyển đổi cho nhiều điểm tiếp xúc có khả năng tăng cường chuyển đổi nhiều nhất . - </a:t>
            </a:r>
          </a:p>
          <a:p>
            <a:pPr algn="just">
              <a:lnSpc>
                <a:spcPct val="150000"/>
              </a:lnSpc>
            </a:pPr>
            <a:r>
              <a:rPr lang="en-US" sz="2000" smtClean="0"/>
              <a:t>	AI giúp </a:t>
            </a:r>
            <a:r>
              <a:rPr lang="en-US" sz="2000"/>
              <a:t>quản lý chiến dịch đơn giản hóa bằng cách tự động tạo và quản lý các quảng cáo trên nhiều nền tảng, từ tìm kiếm màn hình và video</a:t>
            </a:r>
            <a:r>
              <a:rPr lang="en-US" sz="2000"/>
              <a:t>. </a:t>
            </a:r>
            <a:endParaRPr lang="en-US" sz="2000" smtClean="0"/>
          </a:p>
          <a:p>
            <a:pPr algn="just">
              <a:lnSpc>
                <a:spcPct val="150000"/>
              </a:lnSpc>
            </a:pPr>
            <a:r>
              <a:rPr lang="en-US" sz="2000" smtClean="0"/>
              <a:t>	Hệ </a:t>
            </a:r>
            <a:r>
              <a:rPr lang="en-US" sz="2000"/>
              <a:t>thống AI có khả năng phân tích dữ liệu và tự động hóa tối ưu các chi tiết như từ khóa, tiêu đề và ngân sách.</a:t>
            </a:r>
          </a:p>
          <a:p>
            <a:endParaRPr lang="en-US" sz="2000"/>
          </a:p>
        </p:txBody>
      </p:sp>
    </p:spTree>
    <p:extLst>
      <p:ext uri="{BB962C8B-B14F-4D97-AF65-F5344CB8AC3E}">
        <p14:creationId xmlns:p14="http://schemas.microsoft.com/office/powerpoint/2010/main" val="3762178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pic>
        <p:nvPicPr>
          <p:cNvPr id="4" name="Picture 3" descr="https://media-api.advertisingvietnam.com/oapi/v1/media?uuid=f4760621-28e0-43b7-9647-4afd6766fc4f&amp;resolution=1000x&amp;keepOriginal=true"/>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6896100" cy="5334000"/>
          </a:xfrm>
          <a:prstGeom prst="rect">
            <a:avLst/>
          </a:prstGeom>
          <a:noFill/>
          <a:ln>
            <a:noFill/>
          </a:ln>
        </p:spPr>
      </p:pic>
    </p:spTree>
    <p:extLst>
      <p:ext uri="{BB962C8B-B14F-4D97-AF65-F5344CB8AC3E}">
        <p14:creationId xmlns:p14="http://schemas.microsoft.com/office/powerpoint/2010/main" val="3986200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2" name="Rectangle 1"/>
          <p:cNvSpPr/>
          <p:nvPr/>
        </p:nvSpPr>
        <p:spPr>
          <a:xfrm>
            <a:off x="609600" y="1148889"/>
            <a:ext cx="8077200" cy="3785652"/>
          </a:xfrm>
          <a:prstGeom prst="rect">
            <a:avLst/>
          </a:prstGeom>
        </p:spPr>
        <p:txBody>
          <a:bodyPr wrap="square">
            <a:spAutoFit/>
          </a:bodyPr>
          <a:lstStyle/>
          <a:p>
            <a:pPr marL="800100" lvl="1" indent="-342900" algn="just">
              <a:lnSpc>
                <a:spcPct val="150000"/>
              </a:lnSpc>
              <a:spcBef>
                <a:spcPts val="1200"/>
              </a:spcBef>
              <a:spcAft>
                <a:spcPts val="0"/>
              </a:spcAft>
              <a:buSzPts val="900"/>
              <a:buFont typeface="Wingdings" panose="05000000000000000000" pitchFamily="2" charset="2"/>
              <a:buChar char="ü"/>
            </a:pPr>
            <a:r>
              <a:rPr lang="en-US" sz="2000" i="1">
                <a:effectLst>
                  <a:outerShdw blurRad="38100" dist="38100" dir="2700000" algn="tl">
                    <a:srgbClr val="000000">
                      <a:alpha val="43137"/>
                    </a:srgbClr>
                  </a:outerShdw>
                </a:effectLst>
              </a:rPr>
              <a:t>Cá nhân hóa và chiến dịch hóa ưu tiên</a:t>
            </a:r>
          </a:p>
          <a:p>
            <a:pPr algn="just">
              <a:lnSpc>
                <a:spcPct val="150000"/>
              </a:lnSpc>
              <a:spcBef>
                <a:spcPts val="1200"/>
              </a:spcBef>
              <a:spcAft>
                <a:spcPts val="0"/>
              </a:spcAft>
            </a:pPr>
            <a:r>
              <a:rPr lang="en-US" sz="2000" smtClean="0"/>
              <a:t>	Dựa </a:t>
            </a:r>
            <a:r>
              <a:rPr lang="en-US" sz="2000"/>
              <a:t>trên thông tin từ CDP và dự </a:t>
            </a:r>
            <a:r>
              <a:rPr lang="en-US" sz="2000"/>
              <a:t>đoán </a:t>
            </a:r>
            <a:r>
              <a:rPr lang="en-US" sz="2000" smtClean="0"/>
              <a:t>của </a:t>
            </a:r>
            <a:r>
              <a:rPr lang="en-US" sz="2000"/>
              <a:t>AI</a:t>
            </a:r>
            <a:r>
              <a:rPr lang="en-US" sz="2000"/>
              <a:t>, </a:t>
            </a:r>
            <a:r>
              <a:rPr lang="en-US" sz="2000" smtClean="0"/>
              <a:t>chúng ta </a:t>
            </a:r>
            <a:r>
              <a:rPr lang="en-US" sz="2000"/>
              <a:t>có thể tạo ra các chiến dịch tiếp theo và tương tác cá nhân hóa hơn</a:t>
            </a:r>
            <a:r>
              <a:rPr lang="en-US" sz="2000"/>
              <a:t>. </a:t>
            </a:r>
            <a:endParaRPr lang="en-US" sz="2000" smtClean="0"/>
          </a:p>
          <a:p>
            <a:pPr algn="just">
              <a:lnSpc>
                <a:spcPct val="150000"/>
              </a:lnSpc>
              <a:spcBef>
                <a:spcPts val="1200"/>
              </a:spcBef>
              <a:spcAft>
                <a:spcPts val="0"/>
              </a:spcAft>
            </a:pPr>
            <a:r>
              <a:rPr lang="en-US" sz="2000" smtClean="0"/>
              <a:t>	AI </a:t>
            </a:r>
            <a:r>
              <a:rPr lang="en-US" sz="2000"/>
              <a:t>có thể gợi ý nội dung, thời điểm và cách tiếp cận tốt nhất cho từng khách hàng cụ thể</a:t>
            </a:r>
            <a:r>
              <a:rPr lang="en-US" sz="2000"/>
              <a:t>. </a:t>
            </a:r>
            <a:endParaRPr lang="en-US" sz="2000" smtClean="0"/>
          </a:p>
          <a:p>
            <a:pPr algn="just">
              <a:lnSpc>
                <a:spcPct val="150000"/>
              </a:lnSpc>
              <a:spcBef>
                <a:spcPts val="1200"/>
              </a:spcBef>
              <a:spcAft>
                <a:spcPts val="0"/>
              </a:spcAft>
            </a:pPr>
            <a:r>
              <a:rPr lang="en-US" sz="2000" smtClean="0"/>
              <a:t>Điều </a:t>
            </a:r>
            <a:r>
              <a:rPr lang="en-US" sz="2000"/>
              <a:t>này giúp tối ưu hóa hiệu suất chiến dịch, tăng tỷ lệ chuyển đổi và trải nghiệm của khách hàng</a:t>
            </a:r>
          </a:p>
        </p:txBody>
      </p:sp>
    </p:spTree>
    <p:extLst>
      <p:ext uri="{BB962C8B-B14F-4D97-AF65-F5344CB8AC3E}">
        <p14:creationId xmlns:p14="http://schemas.microsoft.com/office/powerpoint/2010/main" val="597032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2" name="Rectangle 1"/>
          <p:cNvSpPr/>
          <p:nvPr/>
        </p:nvSpPr>
        <p:spPr>
          <a:xfrm>
            <a:off x="533400" y="1148889"/>
            <a:ext cx="8153400" cy="5509200"/>
          </a:xfrm>
          <a:prstGeom prst="rect">
            <a:avLst/>
          </a:prstGeom>
        </p:spPr>
        <p:txBody>
          <a:bodyPr wrap="square">
            <a:spAutoFit/>
          </a:bodyPr>
          <a:lstStyle/>
          <a:p>
            <a:pPr marL="342900" indent="-342900">
              <a:buFont typeface="Arial" panose="020B0604020202020204" pitchFamily="34" charset="0"/>
              <a:buChar char="•"/>
            </a:pPr>
            <a:r>
              <a:rPr lang="en-US" sz="2200" b="1"/>
              <a:t>AI trong thu thập và kết nối dữ liệu</a:t>
            </a:r>
            <a:endParaRPr lang="en-US" sz="2200"/>
          </a:p>
          <a:p>
            <a:r>
              <a:rPr lang="en-US" sz="2200"/>
              <a:t>AI có thể tự động hóa quá trình thu thập dữ liệu từ nhiều nguồn </a:t>
            </a:r>
            <a:r>
              <a:rPr lang="en-US" sz="2200"/>
              <a:t>khác </a:t>
            </a:r>
            <a:r>
              <a:rPr lang="en-US" sz="2200" smtClean="0"/>
              <a:t>nhau.</a:t>
            </a:r>
          </a:p>
          <a:p>
            <a:r>
              <a:rPr lang="en-US" sz="2200" smtClean="0"/>
              <a:t> </a:t>
            </a:r>
            <a:r>
              <a:rPr lang="en-US" sz="2200"/>
              <a:t>AI có khả năng tự động xác định, chuẩn hóa và kết nối dữ </a:t>
            </a:r>
            <a:r>
              <a:rPr lang="en-US" sz="2200"/>
              <a:t>liệu </a:t>
            </a:r>
            <a:r>
              <a:rPr lang="en-US" sz="2200" smtClean="0"/>
              <a:t>từ các nguồn khác nhau nhằm tạo </a:t>
            </a:r>
            <a:r>
              <a:rPr lang="en-US" sz="2200"/>
              <a:t>ra một giao diện cơ sở dữ liệu khách hàng toàn diện và đồng nhất trong CDP.</a:t>
            </a:r>
          </a:p>
          <a:p>
            <a:pPr marL="342900" lvl="0" indent="-342900">
              <a:buFont typeface="Wingdings" panose="05000000000000000000" pitchFamily="2" charset="2"/>
              <a:buChar char="ü"/>
            </a:pPr>
            <a:r>
              <a:rPr lang="en-US" sz="2200" i="1">
                <a:effectLst>
                  <a:outerShdw blurRad="38100" dist="38100" dir="2700000" algn="tl">
                    <a:srgbClr val="000000">
                      <a:alpha val="43137"/>
                    </a:srgbClr>
                  </a:outerShdw>
                </a:effectLst>
              </a:rPr>
              <a:t>AI hỗ trợ phân tích dữ liệu và dự đoán</a:t>
            </a:r>
            <a:endParaRPr lang="en-US" sz="2200">
              <a:effectLst>
                <a:outerShdw blurRad="38100" dist="38100" dir="2700000" algn="tl">
                  <a:srgbClr val="000000">
                    <a:alpha val="43137"/>
                  </a:srgbClr>
                </a:outerShdw>
              </a:effectLst>
            </a:endParaRPr>
          </a:p>
          <a:p>
            <a:r>
              <a:rPr lang="en-US" sz="2200"/>
              <a:t>AI có thể sử dụng máy tính toán thuật toán và khai báo dữ liệu để phân tích dữ liệu khách </a:t>
            </a:r>
            <a:r>
              <a:rPr lang="en-US" sz="2200"/>
              <a:t>hàng</a:t>
            </a:r>
            <a:r>
              <a:rPr lang="en-US" sz="2200" smtClean="0"/>
              <a:t>.</a:t>
            </a:r>
          </a:p>
          <a:p>
            <a:r>
              <a:rPr lang="en-US" sz="2200" smtClean="0"/>
              <a:t> AI </a:t>
            </a:r>
            <a:r>
              <a:rPr lang="en-US" sz="2200"/>
              <a:t>có khả năng nhận biết xu hướng, quy luật và ẩn giấu dữ liệu, từ đó dự đoán hành vi của khách hàng và xác định tiềm năng của khách hàng</a:t>
            </a:r>
            <a:r>
              <a:rPr lang="en-US" sz="2200"/>
              <a:t>. </a:t>
            </a:r>
            <a:endParaRPr lang="en-US" sz="2200" smtClean="0"/>
          </a:p>
          <a:p>
            <a:pPr lvl="0"/>
            <a:r>
              <a:rPr lang="en-US" sz="2200" b="1" i="1" smtClean="0"/>
              <a:t>Quản </a:t>
            </a:r>
            <a:r>
              <a:rPr lang="en-US" sz="2200" b="1" i="1"/>
              <a:t>lý và duyệt dữ liệu</a:t>
            </a:r>
            <a:endParaRPr lang="en-US" sz="2200"/>
          </a:p>
        </p:txBody>
      </p:sp>
    </p:spTree>
    <p:extLst>
      <p:ext uri="{BB962C8B-B14F-4D97-AF65-F5344CB8AC3E}">
        <p14:creationId xmlns:p14="http://schemas.microsoft.com/office/powerpoint/2010/main" val="1963827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2" name="Rectangle 1"/>
          <p:cNvSpPr/>
          <p:nvPr/>
        </p:nvSpPr>
        <p:spPr>
          <a:xfrm>
            <a:off x="533400" y="1148889"/>
            <a:ext cx="8153400" cy="5047536"/>
          </a:xfrm>
          <a:prstGeom prst="rect">
            <a:avLst/>
          </a:prstGeom>
        </p:spPr>
        <p:txBody>
          <a:bodyPr wrap="square">
            <a:spAutoFit/>
          </a:bodyPr>
          <a:lstStyle/>
          <a:p>
            <a:pPr marL="342900" lvl="0" indent="-342900">
              <a:buFont typeface="Wingdings" panose="05000000000000000000" pitchFamily="2" charset="2"/>
              <a:buChar char="ü"/>
            </a:pPr>
            <a:r>
              <a:rPr lang="en-US" sz="2200" i="1" smtClean="0">
                <a:effectLst>
                  <a:outerShdw blurRad="38100" dist="38100" dir="2700000" algn="tl">
                    <a:srgbClr val="000000">
                      <a:alpha val="43137"/>
                    </a:srgbClr>
                  </a:outerShdw>
                </a:effectLst>
              </a:rPr>
              <a:t>Quản </a:t>
            </a:r>
            <a:r>
              <a:rPr lang="en-US" sz="2200" i="1">
                <a:effectLst>
                  <a:outerShdw blurRad="38100" dist="38100" dir="2700000" algn="tl">
                    <a:srgbClr val="000000">
                      <a:alpha val="43137"/>
                    </a:srgbClr>
                  </a:outerShdw>
                </a:effectLst>
              </a:rPr>
              <a:t>lý và duyệt </a:t>
            </a:r>
            <a:r>
              <a:rPr lang="en-US" sz="2200" i="1">
                <a:effectLst>
                  <a:outerShdw blurRad="38100" dist="38100" dir="2700000" algn="tl">
                    <a:srgbClr val="000000">
                      <a:alpha val="43137"/>
                    </a:srgbClr>
                  </a:outerShdw>
                </a:effectLst>
              </a:rPr>
              <a:t>dữ </a:t>
            </a:r>
            <a:r>
              <a:rPr lang="en-US" sz="2200" i="1" smtClean="0">
                <a:effectLst>
                  <a:outerShdw blurRad="38100" dist="38100" dir="2700000" algn="tl">
                    <a:srgbClr val="000000">
                      <a:alpha val="43137"/>
                    </a:srgbClr>
                  </a:outerShdw>
                </a:effectLst>
              </a:rPr>
              <a:t>liệu </a:t>
            </a:r>
          </a:p>
          <a:p>
            <a:pPr algn="just">
              <a:lnSpc>
                <a:spcPct val="150000"/>
              </a:lnSpc>
              <a:spcBef>
                <a:spcPts val="1200"/>
              </a:spcBef>
            </a:pPr>
            <a:r>
              <a:rPr lang="en-US" sz="2000" smtClean="0"/>
              <a:t>	AI tự </a:t>
            </a:r>
            <a:r>
              <a:rPr lang="en-US" sz="2000"/>
              <a:t>động duyệt dữ liệu trong CDP để xác </a:t>
            </a:r>
            <a:r>
              <a:rPr lang="en-US" sz="2000"/>
              <a:t>định </a:t>
            </a:r>
            <a:r>
              <a:rPr lang="en-US" sz="2000" smtClean="0"/>
              <a:t>các thông </a:t>
            </a:r>
            <a:r>
              <a:rPr lang="en-US" sz="2000"/>
              <a:t>tin không chính xác, dữ liệu lỗi hoặc sự cố bảo mật. Điều </a:t>
            </a:r>
            <a:r>
              <a:rPr lang="en-US" sz="2000"/>
              <a:t>này </a:t>
            </a:r>
            <a:r>
              <a:rPr lang="en-US" sz="2000" smtClean="0"/>
              <a:t>để đảm bảo </a:t>
            </a:r>
            <a:r>
              <a:rPr lang="en-US" sz="2000"/>
              <a:t>dữ liệu trong CDP luôn đáng </a:t>
            </a:r>
            <a:r>
              <a:rPr lang="en-US" sz="2000"/>
              <a:t>tin </a:t>
            </a:r>
            <a:r>
              <a:rPr lang="en-US" sz="2000" smtClean="0"/>
              <a:t>cậy, tặng </a:t>
            </a:r>
            <a:r>
              <a:rPr lang="en-US" sz="2000"/>
              <a:t>thêm các quy tắc về quyền </a:t>
            </a:r>
            <a:r>
              <a:rPr lang="en-US" sz="2000"/>
              <a:t>riêng </a:t>
            </a:r>
            <a:r>
              <a:rPr lang="en-US" sz="2000" smtClean="0"/>
              <a:t>tư, bảo </a:t>
            </a:r>
            <a:r>
              <a:rPr lang="en-US" sz="2000"/>
              <a:t>mật </a:t>
            </a:r>
            <a:endParaRPr lang="en-US" sz="2000" smtClean="0"/>
          </a:p>
          <a:p>
            <a:pPr algn="just">
              <a:lnSpc>
                <a:spcPct val="150000"/>
              </a:lnSpc>
              <a:spcBef>
                <a:spcPts val="1200"/>
              </a:spcBef>
            </a:pPr>
            <a:r>
              <a:rPr lang="en-US" sz="2000" smtClean="0"/>
              <a:t>	AI </a:t>
            </a:r>
            <a:r>
              <a:rPr lang="en-US" sz="2000"/>
              <a:t>đóng vai trò quan trọng trong việc tận dụng CDP để tạo ra chiến lược thị giác tiếp theo và mang lại hiệu quả tương tác cho khách </a:t>
            </a:r>
            <a:r>
              <a:rPr lang="en-US" sz="2000"/>
              <a:t>hàng </a:t>
            </a:r>
            <a:endParaRPr lang="en-US" sz="2000" smtClean="0"/>
          </a:p>
          <a:p>
            <a:pPr algn="just">
              <a:lnSpc>
                <a:spcPct val="150000"/>
              </a:lnSpc>
              <a:spcBef>
                <a:spcPts val="1200"/>
              </a:spcBef>
            </a:pPr>
            <a:r>
              <a:rPr lang="en-US" sz="2000"/>
              <a:t>	</a:t>
            </a:r>
            <a:r>
              <a:rPr lang="en-US" sz="2000" smtClean="0"/>
              <a:t>AI </a:t>
            </a:r>
            <a:r>
              <a:rPr lang="en-US" sz="2000"/>
              <a:t>giúp tối ưu hóa công việc thu thập, quản lý và sử dụng dữ liệu của </a:t>
            </a:r>
            <a:r>
              <a:rPr lang="en-US" sz="2000"/>
              <a:t>khách </a:t>
            </a:r>
            <a:r>
              <a:rPr lang="en-US" sz="2000" smtClean="0"/>
              <a:t>hàng</a:t>
            </a:r>
          </a:p>
        </p:txBody>
      </p:sp>
    </p:spTree>
    <p:extLst>
      <p:ext uri="{BB962C8B-B14F-4D97-AF65-F5344CB8AC3E}">
        <p14:creationId xmlns:p14="http://schemas.microsoft.com/office/powerpoint/2010/main" val="2471938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2" name="Rectangle 1"/>
          <p:cNvSpPr/>
          <p:nvPr/>
        </p:nvSpPr>
        <p:spPr>
          <a:xfrm>
            <a:off x="533400" y="1148889"/>
            <a:ext cx="8153400" cy="4570482"/>
          </a:xfrm>
          <a:prstGeom prst="rect">
            <a:avLst/>
          </a:prstGeom>
        </p:spPr>
        <p:txBody>
          <a:bodyPr wrap="square">
            <a:spAutoFit/>
          </a:bodyPr>
          <a:lstStyle/>
          <a:p>
            <a:pPr marL="342900" lvl="0" indent="-342900">
              <a:lnSpc>
                <a:spcPct val="150000"/>
              </a:lnSpc>
              <a:spcBef>
                <a:spcPts val="1200"/>
              </a:spcBef>
              <a:buFont typeface="Arial" panose="020B0604020202020204" pitchFamily="34" charset="0"/>
              <a:buChar char="•"/>
            </a:pPr>
            <a:r>
              <a:rPr lang="en-US" sz="2200" b="1"/>
              <a:t>AI trong việc chăm sóc </a:t>
            </a:r>
            <a:r>
              <a:rPr lang="en-US" sz="2200" b="1"/>
              <a:t>khách </a:t>
            </a:r>
            <a:r>
              <a:rPr lang="en-US" sz="2200" b="1" smtClean="0"/>
              <a:t>hàng</a:t>
            </a:r>
          </a:p>
          <a:p>
            <a:pPr algn="just">
              <a:lnSpc>
                <a:spcPct val="150000"/>
              </a:lnSpc>
              <a:spcBef>
                <a:spcPts val="600"/>
              </a:spcBef>
            </a:pPr>
            <a:r>
              <a:rPr lang="en-US" sz="2200" smtClean="0"/>
              <a:t>	</a:t>
            </a:r>
            <a:r>
              <a:rPr lang="en-US" sz="2000" smtClean="0"/>
              <a:t>Mô </a:t>
            </a:r>
            <a:r>
              <a:rPr lang="en-US" sz="2000"/>
              <a:t>hình AI chăm sóc khách hàng đã mang lại cơ hội lớn để tương tác với khách hàng thông qua ngôn ngữ tự nhiên</a:t>
            </a:r>
            <a:r>
              <a:rPr lang="en-US" sz="2000"/>
              <a:t>. </a:t>
            </a:r>
            <a:endParaRPr lang="en-US" sz="2000" smtClean="0"/>
          </a:p>
          <a:p>
            <a:pPr algn="just">
              <a:lnSpc>
                <a:spcPct val="150000"/>
              </a:lnSpc>
              <a:spcBef>
                <a:spcPts val="600"/>
              </a:spcBef>
            </a:pPr>
            <a:r>
              <a:rPr lang="en-US" sz="2000" smtClean="0"/>
              <a:t>	AI giúp trải nghiệm trải nghiệm tối ưu của khách hàng thông qua việc cung cấp thông tin nhanh chóng và hỗ trợ đáp ứng nhu cầu của họ. </a:t>
            </a:r>
          </a:p>
          <a:p>
            <a:pPr algn="just">
              <a:lnSpc>
                <a:spcPct val="150000"/>
              </a:lnSpc>
              <a:spcBef>
                <a:spcPts val="600"/>
              </a:spcBef>
            </a:pPr>
            <a:r>
              <a:rPr lang="en-US" sz="2000" smtClean="0"/>
              <a:t>Tuy </a:t>
            </a:r>
            <a:r>
              <a:rPr lang="en-US" sz="2000"/>
              <a:t>nhiên </a:t>
            </a:r>
            <a:r>
              <a:rPr lang="en-US" sz="2000" smtClean="0"/>
              <a:t>cần </a:t>
            </a:r>
            <a:r>
              <a:rPr lang="en-US" sz="2000"/>
              <a:t>phải phối hợp khéo léo giữa AI và con người để đảm bảo rằng tương tác với khách hàng luôn diễn ra một cách mượt mà, đáng tin cậy và cá nhân hóa</a:t>
            </a:r>
            <a:r>
              <a:rPr lang="en-US" sz="2000"/>
              <a:t>. </a:t>
            </a:r>
            <a:endParaRPr lang="en-US" sz="2000" smtClean="0"/>
          </a:p>
        </p:txBody>
      </p:sp>
    </p:spTree>
    <p:extLst>
      <p:ext uri="{BB962C8B-B14F-4D97-AF65-F5344CB8AC3E}">
        <p14:creationId xmlns:p14="http://schemas.microsoft.com/office/powerpoint/2010/main" val="2931096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2" name="Rectangle 1"/>
          <p:cNvSpPr/>
          <p:nvPr/>
        </p:nvSpPr>
        <p:spPr>
          <a:xfrm>
            <a:off x="533400" y="1148889"/>
            <a:ext cx="8153400" cy="5016758"/>
          </a:xfrm>
          <a:prstGeom prst="rect">
            <a:avLst/>
          </a:prstGeom>
        </p:spPr>
        <p:txBody>
          <a:bodyPr wrap="square">
            <a:spAutoFit/>
          </a:bodyPr>
          <a:lstStyle/>
          <a:p>
            <a:pPr marL="342900" lvl="0" indent="-342900">
              <a:buFont typeface="Arial" panose="020B0604020202020204" pitchFamily="34" charset="0"/>
              <a:buChar char="•"/>
            </a:pPr>
            <a:r>
              <a:rPr lang="en-US" sz="2000" b="1"/>
              <a:t>Một số điểm lưu ý khi sử dụng AI trong marketing </a:t>
            </a:r>
          </a:p>
          <a:p>
            <a:pPr algn="just">
              <a:lnSpc>
                <a:spcPct val="150000"/>
              </a:lnSpc>
            </a:pPr>
            <a:r>
              <a:rPr lang="en-US" sz="2000" smtClean="0"/>
              <a:t>Để </a:t>
            </a:r>
            <a:r>
              <a:rPr lang="en-US" sz="2000"/>
              <a:t>ứng dụng AI vào marketing hiệu quả, chúng ta cần lưu ý một số vấn đề sau:</a:t>
            </a:r>
          </a:p>
          <a:p>
            <a:pPr marL="342900" lvl="0" indent="-342900" algn="just">
              <a:lnSpc>
                <a:spcPct val="150000"/>
              </a:lnSpc>
              <a:buFont typeface="Wingdings" panose="05000000000000000000" pitchFamily="2" charset="2"/>
              <a:buChar char="ü"/>
            </a:pPr>
            <a:r>
              <a:rPr lang="en-US" sz="2000" b="1" i="1"/>
              <a:t>Xác định mục tiêu</a:t>
            </a:r>
            <a:r>
              <a:rPr lang="en-US" sz="2000" b="1"/>
              <a:t>: </a:t>
            </a:r>
            <a:r>
              <a:rPr lang="en-US" sz="2000"/>
              <a:t>Doanh nghiệp cần xác định rõ mục tiêu của mình là gì? muốn tăng doanh thu, tăng nhận thức về thương hiệu hay cải thiện trải nghiệm khách hàng trước khi triển khai ứng dụng AI vào Marketing.</a:t>
            </a:r>
          </a:p>
          <a:p>
            <a:pPr marL="342900" lvl="0" indent="-342900" algn="just">
              <a:lnSpc>
                <a:spcPct val="150000"/>
              </a:lnSpc>
              <a:buFont typeface="Wingdings" panose="05000000000000000000" pitchFamily="2" charset="2"/>
              <a:buChar char="ü"/>
            </a:pPr>
            <a:r>
              <a:rPr lang="en-US" sz="2000" b="1" i="1"/>
              <a:t>Tìm hiểu về AI</a:t>
            </a:r>
            <a:r>
              <a:rPr lang="en-US" sz="2000" b="1"/>
              <a:t>:</a:t>
            </a:r>
            <a:r>
              <a:rPr lang="en-US" sz="2000"/>
              <a:t> Có nhiều công cụ AI Marketing khác nhau trên thị trường</a:t>
            </a:r>
            <a:r>
              <a:rPr lang="en-US" sz="2000"/>
              <a:t>. </a:t>
            </a:r>
            <a:r>
              <a:rPr lang="en-US" sz="2000" smtClean="0"/>
              <a:t>cần </a:t>
            </a:r>
            <a:r>
              <a:rPr lang="en-US" sz="2000"/>
              <a:t>tìm hiểu kỹ về các công cụ này để lựa chọn được AI phù hợp với nhu cầu và khả năng </a:t>
            </a:r>
            <a:r>
              <a:rPr lang="en-US" sz="2000"/>
              <a:t>của </a:t>
            </a:r>
            <a:r>
              <a:rPr lang="en-US" sz="2000" smtClean="0"/>
              <a:t>DN</a:t>
            </a:r>
            <a:endParaRPr lang="en-US" sz="2000"/>
          </a:p>
        </p:txBody>
      </p:sp>
    </p:spTree>
    <p:extLst>
      <p:ext uri="{BB962C8B-B14F-4D97-AF65-F5344CB8AC3E}">
        <p14:creationId xmlns:p14="http://schemas.microsoft.com/office/powerpoint/2010/main" val="2973571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smtClean="0">
                <a:solidFill>
                  <a:schemeClr val="bg1"/>
                </a:solidFill>
              </a:rPr>
              <a:t>Ứng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2" name="Rectangle 1"/>
          <p:cNvSpPr/>
          <p:nvPr/>
        </p:nvSpPr>
        <p:spPr>
          <a:xfrm>
            <a:off x="533400" y="1148889"/>
            <a:ext cx="8153400" cy="3420873"/>
          </a:xfrm>
          <a:prstGeom prst="rect">
            <a:avLst/>
          </a:prstGeom>
        </p:spPr>
        <p:txBody>
          <a:bodyPr wrap="square">
            <a:spAutoFit/>
          </a:bodyPr>
          <a:lstStyle/>
          <a:p>
            <a:pPr lvl="0" algn="just">
              <a:lnSpc>
                <a:spcPct val="150000"/>
              </a:lnSpc>
            </a:pPr>
            <a:r>
              <a:rPr lang="en-US" sz="2000" b="1" i="1" smtClean="0"/>
              <a:t>Xây </a:t>
            </a:r>
            <a:r>
              <a:rPr lang="en-US" sz="2000" b="1" i="1"/>
              <a:t>dựng dữ liệu</a:t>
            </a:r>
            <a:r>
              <a:rPr lang="en-US" sz="2000" b="1"/>
              <a:t>:</a:t>
            </a:r>
            <a:r>
              <a:rPr lang="en-US" sz="2000"/>
              <a:t> Doanh nghiệp cần thu thập và phân tích dữ liệu marketing một cách hiệu quả để AI có thể đưa ra các quyết định chính xác.</a:t>
            </a:r>
          </a:p>
          <a:p>
            <a:pPr lvl="0" algn="just">
              <a:lnSpc>
                <a:spcPct val="150000"/>
              </a:lnSpc>
            </a:pPr>
            <a:r>
              <a:rPr lang="en-US" sz="2000" b="1" i="1"/>
              <a:t>Thử nghiệm và đánh giá</a:t>
            </a:r>
            <a:r>
              <a:rPr lang="en-US" sz="2000" b="1"/>
              <a:t>:</a:t>
            </a:r>
            <a:r>
              <a:rPr lang="en-US" sz="2000"/>
              <a:t> Doanh nghiệp nên thử nghiệm các giải pháp AI trước khi triển khai trên quy mô lớn. Điều này sẽ giúp doanh nghiệp đánh giá hiệu quả của các giải pháp trước khi đưa ra quyết định triển khai trên quy mô lớn.</a:t>
            </a:r>
          </a:p>
        </p:txBody>
      </p:sp>
    </p:spTree>
    <p:extLst>
      <p:ext uri="{BB962C8B-B14F-4D97-AF65-F5344CB8AC3E}">
        <p14:creationId xmlns:p14="http://schemas.microsoft.com/office/powerpoint/2010/main" val="1127138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304800"/>
            <a:ext cx="8458199" cy="1338828"/>
          </a:xfrm>
          <a:prstGeom prst="rect">
            <a:avLst/>
          </a:prstGeom>
        </p:spPr>
        <p:txBody>
          <a:bodyPr wrap="square">
            <a:spAutoFit/>
          </a:bodyPr>
          <a:lstStyle/>
          <a:p>
            <a:pPr>
              <a:lnSpc>
                <a:spcPct val="150000"/>
              </a:lnSpc>
              <a:spcBef>
                <a:spcPts val="1800"/>
              </a:spcBef>
            </a:pPr>
            <a:r>
              <a:rPr lang="en-US" sz="2200" b="1" smtClean="0">
                <a:solidFill>
                  <a:schemeClr val="bg1"/>
                </a:solidFill>
              </a:rPr>
              <a:t>IV. </a:t>
            </a:r>
            <a:r>
              <a:rPr lang="en-US" b="1" smtClean="0">
                <a:solidFill>
                  <a:schemeClr val="bg1"/>
                </a:solidFill>
              </a:rPr>
              <a:t>Kết Luận</a:t>
            </a:r>
            <a:endParaRPr lang="en-US" b="1">
              <a:solidFill>
                <a:schemeClr val="bg1"/>
              </a:solidFill>
            </a:endParaRPr>
          </a:p>
          <a:p>
            <a:pPr marL="0" indent="0">
              <a:lnSpc>
                <a:spcPct val="150000"/>
              </a:lnSpc>
              <a:spcBef>
                <a:spcPts val="1800"/>
              </a:spcBef>
              <a:buNone/>
            </a:pPr>
            <a:r>
              <a:rPr lang="en-US" sz="2000" smtClean="0">
                <a:solidFill>
                  <a:schemeClr val="bg1"/>
                </a:solidFill>
              </a:rPr>
              <a:t>DN</a:t>
            </a:r>
            <a:endParaRPr lang="en-US" sz="2000">
              <a:solidFill>
                <a:schemeClr val="bg1"/>
              </a:solidFill>
            </a:endParaRPr>
          </a:p>
        </p:txBody>
      </p:sp>
      <p:sp>
        <p:nvSpPr>
          <p:cNvPr id="4" name="Rectangle 3"/>
          <p:cNvSpPr/>
          <p:nvPr/>
        </p:nvSpPr>
        <p:spPr>
          <a:xfrm>
            <a:off x="381000" y="945781"/>
            <a:ext cx="8399060" cy="5632311"/>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en-US" sz="2000" smtClean="0"/>
              <a:t>Trong </a:t>
            </a:r>
            <a:r>
              <a:rPr lang="en-US" sz="2000"/>
              <a:t>bối cảnh thị trường ngày càng cạnh tranh </a:t>
            </a:r>
            <a:r>
              <a:rPr lang="en-US" sz="2000"/>
              <a:t>và </a:t>
            </a:r>
            <a:r>
              <a:rPr lang="en-US" sz="2000" smtClean="0"/>
              <a:t>sự phát triển không ngừng </a:t>
            </a:r>
            <a:r>
              <a:rPr lang="en-US" sz="2000"/>
              <a:t>của công nghệ, </a:t>
            </a:r>
            <a:r>
              <a:rPr lang="en-US" sz="2000"/>
              <a:t>việc </a:t>
            </a:r>
            <a:r>
              <a:rPr lang="en-US" sz="2000" smtClean="0"/>
              <a:t>sử dụng AI </a:t>
            </a:r>
            <a:r>
              <a:rPr lang="en-US" sz="2000"/>
              <a:t>vào Digital Marketing không chỉ là một xu hướng mà còn là một yếu tố quyết định để doanh nghiệp có thể thích nghi và </a:t>
            </a:r>
            <a:r>
              <a:rPr lang="en-US" sz="2000"/>
              <a:t>dẫn </a:t>
            </a:r>
            <a:r>
              <a:rPr lang="en-US" sz="2000" smtClean="0"/>
              <a:t>đường. </a:t>
            </a:r>
          </a:p>
          <a:p>
            <a:pPr marL="342900" indent="-342900" algn="just">
              <a:lnSpc>
                <a:spcPct val="150000"/>
              </a:lnSpc>
              <a:buFont typeface="Wingdings" panose="05000000000000000000" pitchFamily="2" charset="2"/>
              <a:buChar char="ü"/>
            </a:pPr>
            <a:r>
              <a:rPr lang="en-US" sz="2000" smtClean="0"/>
              <a:t>AI </a:t>
            </a:r>
            <a:r>
              <a:rPr lang="en-US" sz="2000"/>
              <a:t>không chỉ giúp tối ưu hóa chiến lược tiếp thị mà còn mang lại trải nghiệm tương tác cao cấp và cá nhân hóa cho khách hàng, đặt họ vào trung tâm của mọi quyết định kinh doanh</a:t>
            </a:r>
            <a:r>
              <a:rPr lang="en-US" sz="2000"/>
              <a:t>. </a:t>
            </a:r>
            <a:endParaRPr lang="en-US" sz="2000" smtClean="0"/>
          </a:p>
          <a:p>
            <a:pPr marL="342900" indent="-342900" algn="just">
              <a:lnSpc>
                <a:spcPct val="150000"/>
              </a:lnSpc>
              <a:buFont typeface="Wingdings" panose="05000000000000000000" pitchFamily="2" charset="2"/>
              <a:buChar char="ü"/>
            </a:pPr>
            <a:r>
              <a:rPr lang="en-US" sz="2000"/>
              <a:t>D</a:t>
            </a:r>
            <a:r>
              <a:rPr lang="en-US" sz="2000" smtClean="0"/>
              <a:t>oanh </a:t>
            </a:r>
            <a:r>
              <a:rPr lang="en-US" sz="2000"/>
              <a:t>nghiệp cần nhìn nhận AI là cơ hội, </a:t>
            </a:r>
            <a:r>
              <a:rPr lang="en-US" sz="2000"/>
              <a:t>công </a:t>
            </a:r>
            <a:r>
              <a:rPr lang="en-US" sz="2000" smtClean="0"/>
              <a:t>cụ </a:t>
            </a:r>
            <a:r>
              <a:rPr lang="en-US" sz="2000"/>
              <a:t>năng lực và đầu tư thích hợp để khai thác thác tối đa lợi ích mà AI mang lại trong lĩnh vực Tiếp thị Kỹ thuật số.</a:t>
            </a:r>
          </a:p>
          <a:p>
            <a:pPr algn="just">
              <a:lnSpc>
                <a:spcPct val="150000"/>
              </a:lnSpc>
            </a:pPr>
            <a:r>
              <a:rPr lang="en-US" sz="2000" smtClean="0"/>
              <a:t>.</a:t>
            </a:r>
            <a:endParaRPr lang="en-US" sz="2000"/>
          </a:p>
        </p:txBody>
      </p:sp>
    </p:spTree>
    <p:extLst>
      <p:ext uri="{BB962C8B-B14F-4D97-AF65-F5344CB8AC3E}">
        <p14:creationId xmlns:p14="http://schemas.microsoft.com/office/powerpoint/2010/main" val="3252544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143000"/>
            <a:ext cx="8458200" cy="4955203"/>
          </a:xfrm>
          <a:prstGeom prst="rect">
            <a:avLst/>
          </a:prstGeom>
        </p:spPr>
        <p:txBody>
          <a:bodyPr wrap="square">
            <a:spAutoFit/>
          </a:bodyPr>
          <a:lstStyle/>
          <a:p>
            <a:pPr algn="just">
              <a:lnSpc>
                <a:spcPct val="150000"/>
              </a:lnSpc>
              <a:spcBef>
                <a:spcPts val="1200"/>
              </a:spcBef>
            </a:pPr>
            <a:r>
              <a:rPr lang="en-US" sz="2200" smtClean="0"/>
              <a:t>1</a:t>
            </a:r>
            <a:r>
              <a:rPr lang="en-US" sz="2200" b="1" smtClean="0"/>
              <a:t>. Tổng quan</a:t>
            </a:r>
          </a:p>
          <a:p>
            <a:pPr algn="just">
              <a:lnSpc>
                <a:spcPct val="150000"/>
              </a:lnSpc>
            </a:pPr>
            <a:r>
              <a:rPr lang="en-US" sz="2000" smtClean="0"/>
              <a:t>Trong những </a:t>
            </a:r>
            <a:r>
              <a:rPr lang="en-US" sz="2000"/>
              <a:t>năm gần đây</a:t>
            </a:r>
            <a:r>
              <a:rPr lang="en-US" sz="2000"/>
              <a:t>, </a:t>
            </a:r>
            <a:r>
              <a:rPr lang="en-US" sz="2000" smtClean="0"/>
              <a:t>AI </a:t>
            </a:r>
            <a:r>
              <a:rPr lang="en-US" sz="2000"/>
              <a:t>Marketing đang dần dần phổ biến và ứng dụng rộng rãi hơn trong ngành Marketing</a:t>
            </a:r>
            <a:r>
              <a:rPr lang="en-US" sz="2000"/>
              <a:t>. </a:t>
            </a:r>
            <a:endParaRPr lang="en-US" sz="2000" smtClean="0"/>
          </a:p>
          <a:p>
            <a:pPr marL="342900" indent="-342900" algn="just">
              <a:lnSpc>
                <a:spcPct val="150000"/>
              </a:lnSpc>
              <a:buFont typeface="Arial" panose="020B0604020202020204" pitchFamily="34" charset="0"/>
              <a:buChar char="•"/>
            </a:pPr>
            <a:r>
              <a:rPr lang="en-US" sz="2000" smtClean="0"/>
              <a:t>Vậy</a:t>
            </a:r>
            <a:r>
              <a:rPr lang="en-US" sz="2000"/>
              <a:t> AI Marketing là gì và chúng được ứng dụng như thế nào trong Marketing và đặc biệt việc ứng dụng AI vào lĩnh vực digital </a:t>
            </a:r>
            <a:r>
              <a:rPr lang="en-US" sz="2000"/>
              <a:t>marketing </a:t>
            </a:r>
            <a:endParaRPr lang="en-US" sz="2000" smtClean="0"/>
          </a:p>
          <a:p>
            <a:pPr marL="342900" indent="-342900" algn="just">
              <a:lnSpc>
                <a:spcPct val="150000"/>
              </a:lnSpc>
              <a:buFont typeface="Arial" panose="020B0604020202020204" pitchFamily="34" charset="0"/>
              <a:buChar char="•"/>
            </a:pPr>
            <a:r>
              <a:rPr lang="en-US" sz="2000" smtClean="0"/>
              <a:t>AI đã </a:t>
            </a:r>
            <a:r>
              <a:rPr lang="en-US" sz="2000"/>
              <a:t>trở thành một phần quan trọng, không thể thiếu trong chiến lược </a:t>
            </a:r>
            <a:r>
              <a:rPr lang="en-US" sz="2000"/>
              <a:t>kinh </a:t>
            </a:r>
            <a:r>
              <a:rPr lang="en-US" sz="2000" smtClean="0"/>
              <a:t>doanh (</a:t>
            </a:r>
            <a:r>
              <a:rPr lang="en-US" sz="1800" i="1" smtClean="0">
                <a:solidFill>
                  <a:srgbClr val="800000"/>
                </a:solidFill>
              </a:rPr>
              <a:t>tối </a:t>
            </a:r>
            <a:r>
              <a:rPr lang="en-US" sz="1800" i="1">
                <a:solidFill>
                  <a:srgbClr val="800000"/>
                </a:solidFill>
              </a:rPr>
              <a:t>ưu hóa các hoạt động marketing, tiếp cận </a:t>
            </a:r>
            <a:r>
              <a:rPr lang="en-US" sz="1800" i="1">
                <a:solidFill>
                  <a:srgbClr val="800000"/>
                </a:solidFill>
              </a:rPr>
              <a:t>khách </a:t>
            </a:r>
            <a:r>
              <a:rPr lang="en-US" sz="1800" i="1" smtClean="0">
                <a:solidFill>
                  <a:srgbClr val="800000"/>
                </a:solidFill>
              </a:rPr>
              <a:t>hàng, tăng </a:t>
            </a:r>
            <a:r>
              <a:rPr lang="en-US" sz="1800" i="1">
                <a:solidFill>
                  <a:srgbClr val="800000"/>
                </a:solidFill>
              </a:rPr>
              <a:t>doanh thu và tiết kiệm </a:t>
            </a:r>
            <a:r>
              <a:rPr lang="en-US" sz="1800" i="1">
                <a:solidFill>
                  <a:srgbClr val="800000"/>
                </a:solidFill>
              </a:rPr>
              <a:t>chi </a:t>
            </a:r>
            <a:r>
              <a:rPr lang="en-US" sz="1800" i="1" smtClean="0">
                <a:solidFill>
                  <a:srgbClr val="800000"/>
                </a:solidFill>
              </a:rPr>
              <a:t>phí</a:t>
            </a:r>
            <a:r>
              <a:rPr lang="en-US" sz="2000" smtClean="0"/>
              <a:t>).</a:t>
            </a:r>
            <a:endParaRPr lang="en-US" sz="2000" smtClean="0"/>
          </a:p>
          <a:p>
            <a:pPr algn="just">
              <a:lnSpc>
                <a:spcPct val="150000"/>
              </a:lnSpc>
            </a:pPr>
            <a:endParaRPr lang="en-US" sz="2000"/>
          </a:p>
        </p:txBody>
      </p:sp>
      <p:sp>
        <p:nvSpPr>
          <p:cNvPr id="2" name="Rectangle 1"/>
          <p:cNvSpPr/>
          <p:nvPr/>
        </p:nvSpPr>
        <p:spPr>
          <a:xfrm>
            <a:off x="1295400" y="381000"/>
            <a:ext cx="2008883" cy="461665"/>
          </a:xfrm>
          <a:prstGeom prst="rect">
            <a:avLst/>
          </a:prstGeom>
        </p:spPr>
        <p:txBody>
          <a:bodyPr wrap="none">
            <a:spAutoFit/>
          </a:bodyPr>
          <a:lstStyle/>
          <a:p>
            <a:r>
              <a:rPr lang="en-US" b="1" smtClean="0">
                <a:solidFill>
                  <a:schemeClr val="bg1"/>
                </a:solidFill>
              </a:rPr>
              <a:t>I. Tổng quan</a:t>
            </a:r>
            <a:endParaRPr lang="en-US" dirty="0">
              <a:solidFill>
                <a:schemeClr val="bg1"/>
              </a:solidFill>
            </a:endParaRPr>
          </a:p>
        </p:txBody>
      </p:sp>
      <p:sp>
        <p:nvSpPr>
          <p:cNvPr id="3" name="Right Arrow 2"/>
          <p:cNvSpPr/>
          <p:nvPr/>
        </p:nvSpPr>
        <p:spPr bwMode="auto">
          <a:xfrm>
            <a:off x="6096000" y="5410200"/>
            <a:ext cx="533400" cy="76200"/>
          </a:xfrm>
          <a:prstGeom prst="rightArrow">
            <a:avLst/>
          </a:prstGeom>
          <a:no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4" name="Right Arrow 3"/>
          <p:cNvSpPr/>
          <p:nvPr/>
        </p:nvSpPr>
        <p:spPr bwMode="auto">
          <a:xfrm>
            <a:off x="4038600" y="5867400"/>
            <a:ext cx="838200" cy="76200"/>
          </a:xfrm>
          <a:prstGeom prst="rightArrow">
            <a:avLst/>
          </a:prstGeom>
          <a:no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03950712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762000" y="2133600"/>
            <a:ext cx="8077200" cy="646331"/>
          </a:xfrm>
          <a:prstGeom prst="rect">
            <a:avLst/>
          </a:prstGeom>
        </p:spPr>
        <p:txBody>
          <a:bodyPr wrap="square">
            <a:spAutoFit/>
          </a:bodyPr>
          <a:lstStyle/>
          <a:p>
            <a:pPr algn="ctr"/>
            <a:r>
              <a:rPr lang="en-US" sz="3600" b="1" dirty="0" smtClean="0">
                <a:latin typeface="Segoe Print" panose="02000600000000000000" pitchFamily="2" charset="0"/>
                <a:ea typeface="Times New Roman" panose="02020603050405020304" pitchFamily="18" charset="0"/>
              </a:rPr>
              <a:t>Thank </a:t>
            </a:r>
            <a:r>
              <a:rPr lang="en-US" sz="3600" b="1" dirty="0">
                <a:latin typeface="Segoe Print" panose="02000600000000000000" pitchFamily="2" charset="0"/>
                <a:ea typeface="Times New Roman" panose="02020603050405020304" pitchFamily="18" charset="0"/>
              </a:rPr>
              <a:t>you for your listening</a:t>
            </a:r>
            <a:endParaRPr lang="en-US" sz="3600" b="1" dirty="0" smtClean="0">
              <a:latin typeface="Segoe Print" panose="02000600000000000000" pitchFamily="2" charset="0"/>
              <a:ea typeface="Times New Roman" panose="02020603050405020304" pitchFamily="18" charset="0"/>
            </a:endParaRPr>
          </a:p>
        </p:txBody>
      </p:sp>
      <p:sp>
        <p:nvSpPr>
          <p:cNvPr id="6" name="Rectangle 5"/>
          <p:cNvSpPr/>
          <p:nvPr/>
        </p:nvSpPr>
        <p:spPr>
          <a:xfrm>
            <a:off x="1066800" y="361890"/>
            <a:ext cx="8001000" cy="400110"/>
          </a:xfrm>
          <a:prstGeom prst="rect">
            <a:avLst/>
          </a:prstGeom>
        </p:spPr>
        <p:txBody>
          <a:bodyPr wrap="square">
            <a:spAutoFit/>
          </a:bodyPr>
          <a:lstStyle/>
          <a:p>
            <a:r>
              <a:rPr lang="en-US" sz="2000" b="1">
                <a:solidFill>
                  <a:schemeClr val="bg1"/>
                </a:solidFill>
              </a:rPr>
              <a:t>AI TRONG HOẠT ĐỘNG &amp;  ĐH PHÁT TRIỂN DOANH NGHIỆP</a:t>
            </a:r>
          </a:p>
        </p:txBody>
      </p:sp>
    </p:spTree>
    <p:extLst>
      <p:ext uri="{BB962C8B-B14F-4D97-AF65-F5344CB8AC3E}">
        <p14:creationId xmlns:p14="http://schemas.microsoft.com/office/powerpoint/2010/main" val="2709128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143000"/>
            <a:ext cx="8458200" cy="5016758"/>
          </a:xfrm>
          <a:prstGeom prst="rect">
            <a:avLst/>
          </a:prstGeom>
        </p:spPr>
        <p:txBody>
          <a:bodyPr wrap="square">
            <a:spAutoFit/>
          </a:bodyPr>
          <a:lstStyle/>
          <a:p>
            <a:pPr marL="342900" indent="-342900">
              <a:buFont typeface="Arial" panose="020B0604020202020204" pitchFamily="34" charset="0"/>
              <a:buChar char="•"/>
            </a:pPr>
            <a:r>
              <a:rPr lang="en-US" sz="2000" smtClean="0"/>
              <a:t>AI </a:t>
            </a:r>
            <a:r>
              <a:rPr lang="en-US" sz="2000"/>
              <a:t>Marketing là </a:t>
            </a:r>
            <a:r>
              <a:rPr lang="en-US" sz="2000"/>
              <a:t>gì</a:t>
            </a:r>
            <a:r>
              <a:rPr lang="en-US" sz="2000" smtClean="0"/>
              <a:t>?</a:t>
            </a:r>
          </a:p>
          <a:p>
            <a:r>
              <a:rPr lang="en-US" sz="2000"/>
              <a:t>Trong lịch sử, bốn cách tiếp cận khác nhau đã được khám phá đối với AI là:</a:t>
            </a:r>
          </a:p>
          <a:p>
            <a:pPr marL="800100" lvl="1" indent="-342900">
              <a:buFont typeface="Wingdings" panose="05000000000000000000" pitchFamily="2" charset="2"/>
              <a:buChar char="ü"/>
            </a:pPr>
            <a:r>
              <a:rPr lang="en-US" sz="2000"/>
              <a:t>Suy nghĩ nhân văn</a:t>
            </a:r>
          </a:p>
          <a:p>
            <a:pPr marL="800100" lvl="1" indent="-342900">
              <a:buFont typeface="Wingdings" panose="05000000000000000000" pitchFamily="2" charset="2"/>
              <a:buChar char="ü"/>
            </a:pPr>
            <a:r>
              <a:rPr lang="en-US" sz="2000"/>
              <a:t>Suy nghĩ hợp lý</a:t>
            </a:r>
          </a:p>
          <a:p>
            <a:pPr marL="800100" lvl="1" indent="-342900">
              <a:buFont typeface="Wingdings" panose="05000000000000000000" pitchFamily="2" charset="2"/>
              <a:buChar char="ü"/>
            </a:pPr>
            <a:r>
              <a:rPr lang="en-US" sz="2000"/>
              <a:t>Hành động nhân đạo</a:t>
            </a:r>
          </a:p>
          <a:p>
            <a:pPr marL="800100" lvl="1" indent="-342900">
              <a:buFont typeface="Wingdings" panose="05000000000000000000" pitchFamily="2" charset="2"/>
              <a:buChar char="ü"/>
            </a:pPr>
            <a:r>
              <a:rPr lang="en-US" sz="2000"/>
              <a:t>Hành động </a:t>
            </a:r>
            <a:r>
              <a:rPr lang="en-US" sz="2000"/>
              <a:t>hợp </a:t>
            </a:r>
            <a:r>
              <a:rPr lang="en-US" sz="2000" smtClean="0"/>
              <a:t>lý</a:t>
            </a:r>
          </a:p>
          <a:p>
            <a:pPr marL="342900" indent="-342900" algn="just">
              <a:lnSpc>
                <a:spcPct val="150000"/>
              </a:lnSpc>
              <a:buFont typeface="Arial" panose="020B0604020202020204" pitchFamily="34" charset="0"/>
              <a:buChar char="•"/>
            </a:pPr>
            <a:r>
              <a:rPr lang="en-US" sz="2000" b="1"/>
              <a:t>AI </a:t>
            </a:r>
            <a:r>
              <a:rPr lang="en-US" sz="2000" b="1" smtClean="0"/>
              <a:t>Marketing:</a:t>
            </a:r>
            <a:r>
              <a:rPr lang="en-US" sz="2000" smtClean="0"/>
              <a:t>là </a:t>
            </a:r>
            <a:r>
              <a:rPr lang="en-US" sz="2000"/>
              <a:t>một phương pháp tận dụng công nghệ trí tuệ nhân tạo để thu thập dữ liệu, thông tin chi tiết về khách hàng, dự đoán các động thái tiếp theo của khách hàng và đưa ra các quyết định tự động tác động đến </a:t>
            </a:r>
            <a:r>
              <a:rPr lang="en-US" sz="2000"/>
              <a:t>các </a:t>
            </a:r>
            <a:r>
              <a:rPr lang="en-US" sz="2000" smtClean="0"/>
              <a:t>phương thức marketing</a:t>
            </a:r>
            <a:r>
              <a:rPr lang="en-US" sz="2000"/>
              <a:t>.</a:t>
            </a:r>
            <a:endParaRPr lang="en-US" sz="2000"/>
          </a:p>
        </p:txBody>
      </p:sp>
      <p:sp>
        <p:nvSpPr>
          <p:cNvPr id="2" name="Rectangle 1"/>
          <p:cNvSpPr/>
          <p:nvPr/>
        </p:nvSpPr>
        <p:spPr>
          <a:xfrm>
            <a:off x="1295400" y="381000"/>
            <a:ext cx="2008883" cy="461665"/>
          </a:xfrm>
          <a:prstGeom prst="rect">
            <a:avLst/>
          </a:prstGeom>
        </p:spPr>
        <p:txBody>
          <a:bodyPr wrap="none">
            <a:spAutoFit/>
          </a:bodyPr>
          <a:lstStyle/>
          <a:p>
            <a:r>
              <a:rPr lang="en-US" b="1" smtClean="0">
                <a:solidFill>
                  <a:schemeClr val="bg1"/>
                </a:solidFill>
              </a:rPr>
              <a:t>I. Tổng quan</a:t>
            </a:r>
            <a:endParaRPr lang="en-US" dirty="0">
              <a:solidFill>
                <a:schemeClr val="bg1"/>
              </a:solidFill>
            </a:endParaRPr>
          </a:p>
        </p:txBody>
      </p:sp>
      <p:sp>
        <p:nvSpPr>
          <p:cNvPr id="3" name="Right Arrow 2"/>
          <p:cNvSpPr/>
          <p:nvPr/>
        </p:nvSpPr>
        <p:spPr bwMode="auto">
          <a:xfrm>
            <a:off x="6096000" y="5410200"/>
            <a:ext cx="533400" cy="76200"/>
          </a:xfrm>
          <a:prstGeom prst="rightArrow">
            <a:avLst/>
          </a:prstGeom>
          <a:no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4" name="Right Arrow 3"/>
          <p:cNvSpPr/>
          <p:nvPr/>
        </p:nvSpPr>
        <p:spPr bwMode="auto">
          <a:xfrm>
            <a:off x="4038600" y="5867400"/>
            <a:ext cx="838200" cy="76200"/>
          </a:xfrm>
          <a:prstGeom prst="rightArrow">
            <a:avLst/>
          </a:prstGeom>
          <a:no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85553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70660"/>
            <a:ext cx="8458200" cy="5016758"/>
          </a:xfrm>
          <a:prstGeom prst="rect">
            <a:avLst/>
          </a:prstGeom>
        </p:spPr>
        <p:txBody>
          <a:bodyPr wrap="square">
            <a:spAutoFit/>
          </a:bodyPr>
          <a:lstStyle/>
          <a:p>
            <a:pPr marL="342900" lvl="0" indent="-342900">
              <a:buFont typeface="Arial" panose="020B0604020202020204" pitchFamily="34" charset="0"/>
              <a:buChar char="•"/>
            </a:pPr>
            <a:r>
              <a:rPr lang="en-US" sz="2000" b="1"/>
              <a:t>Tại sao AI Marketing lại quan trọng đối với doanh </a:t>
            </a:r>
            <a:r>
              <a:rPr lang="en-US" sz="2000" b="1"/>
              <a:t>nghiệp</a:t>
            </a:r>
            <a:r>
              <a:rPr lang="en-US" sz="2000" i="1" smtClean="0"/>
              <a:t>?</a:t>
            </a:r>
          </a:p>
          <a:p>
            <a:pPr lvl="0" algn="just">
              <a:lnSpc>
                <a:spcPct val="200000"/>
              </a:lnSpc>
            </a:pPr>
            <a:r>
              <a:rPr lang="en-US" sz="2000"/>
              <a:t>Tác động của trí tuệ nhân tạo trong digital marketing là rất lớn. Có tới 76% khách hàng mong đợi các công ty hiểu được nhu cầu và mong đợi của họ. AI Marketing cho phép các marketers thu thập một lượng lớn dữ liệu phân tích từ social media marketing, email và website trong thời gian tương </a:t>
            </a:r>
            <a:r>
              <a:rPr lang="en-US" sz="2000"/>
              <a:t>đối </a:t>
            </a:r>
            <a:r>
              <a:rPr lang="en-US" sz="2000" smtClean="0"/>
              <a:t>nhanh.</a:t>
            </a:r>
          </a:p>
          <a:p>
            <a:pPr lvl="0" algn="just">
              <a:lnSpc>
                <a:spcPct val="200000"/>
              </a:lnSpc>
            </a:pPr>
            <a:r>
              <a:rPr lang="en-US" sz="2000"/>
              <a:t>AI vô cùng quan trọng với mọi doanh nghiệp, đặc biệt là AI Marketing tại Việt Nam</a:t>
            </a:r>
            <a:endParaRPr lang="en-US" sz="2000" b="1"/>
          </a:p>
        </p:txBody>
      </p:sp>
      <p:sp>
        <p:nvSpPr>
          <p:cNvPr id="2" name="Rectangle 1"/>
          <p:cNvSpPr/>
          <p:nvPr/>
        </p:nvSpPr>
        <p:spPr>
          <a:xfrm>
            <a:off x="1295400" y="381000"/>
            <a:ext cx="2008883" cy="461665"/>
          </a:xfrm>
          <a:prstGeom prst="rect">
            <a:avLst/>
          </a:prstGeom>
        </p:spPr>
        <p:txBody>
          <a:bodyPr wrap="none">
            <a:spAutoFit/>
          </a:bodyPr>
          <a:lstStyle/>
          <a:p>
            <a:r>
              <a:rPr lang="en-US" b="1" smtClean="0">
                <a:solidFill>
                  <a:schemeClr val="bg1"/>
                </a:solidFill>
              </a:rPr>
              <a:t>I. Tổng quan</a:t>
            </a:r>
            <a:endParaRPr lang="en-US" dirty="0">
              <a:solidFill>
                <a:schemeClr val="bg1"/>
              </a:solidFill>
            </a:endParaRPr>
          </a:p>
        </p:txBody>
      </p:sp>
      <p:sp>
        <p:nvSpPr>
          <p:cNvPr id="3" name="Right Arrow 2"/>
          <p:cNvSpPr/>
          <p:nvPr/>
        </p:nvSpPr>
        <p:spPr bwMode="auto">
          <a:xfrm>
            <a:off x="6096000" y="5410200"/>
            <a:ext cx="533400" cy="76200"/>
          </a:xfrm>
          <a:prstGeom prst="rightArrow">
            <a:avLst/>
          </a:prstGeom>
          <a:no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4" name="Right Arrow 3"/>
          <p:cNvSpPr/>
          <p:nvPr/>
        </p:nvSpPr>
        <p:spPr bwMode="auto">
          <a:xfrm>
            <a:off x="4038600" y="5867400"/>
            <a:ext cx="838200" cy="76200"/>
          </a:xfrm>
          <a:prstGeom prst="rightArrow">
            <a:avLst/>
          </a:prstGeom>
          <a:no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2656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35318"/>
            <a:ext cx="8458199" cy="600164"/>
          </a:xfrm>
          <a:prstGeom prst="rect">
            <a:avLst/>
          </a:prstGeom>
        </p:spPr>
        <p:txBody>
          <a:bodyPr wrap="square">
            <a:spAutoFit/>
          </a:bodyPr>
          <a:lstStyle/>
          <a:p>
            <a:pPr>
              <a:lnSpc>
                <a:spcPct val="150000"/>
              </a:lnSpc>
              <a:spcBef>
                <a:spcPts val="1800"/>
              </a:spcBef>
            </a:pPr>
            <a:r>
              <a:rPr lang="en-US" sz="2200" b="1">
                <a:solidFill>
                  <a:schemeClr val="bg1"/>
                </a:solidFill>
              </a:rPr>
              <a:t>II. </a:t>
            </a:r>
            <a:r>
              <a:rPr lang="en-US" sz="2200" b="1">
                <a:solidFill>
                  <a:schemeClr val="bg1"/>
                </a:solidFill>
              </a:rPr>
              <a:t>AI </a:t>
            </a:r>
            <a:r>
              <a:rPr lang="en-US" sz="2200" b="1" smtClean="0">
                <a:solidFill>
                  <a:schemeClr val="bg1"/>
                </a:solidFill>
              </a:rPr>
              <a:t>xác </a:t>
            </a:r>
            <a:r>
              <a:rPr lang="en-US" sz="2200" b="1">
                <a:solidFill>
                  <a:schemeClr val="bg1"/>
                </a:solidFill>
              </a:rPr>
              <a:t>định chiến lược, lập </a:t>
            </a:r>
            <a:r>
              <a:rPr lang="en-US" sz="2200" b="1">
                <a:solidFill>
                  <a:schemeClr val="bg1"/>
                </a:solidFill>
              </a:rPr>
              <a:t>kế </a:t>
            </a:r>
            <a:r>
              <a:rPr lang="en-US" sz="2200" b="1" smtClean="0">
                <a:solidFill>
                  <a:schemeClr val="bg1"/>
                </a:solidFill>
              </a:rPr>
              <a:t>hoạch </a:t>
            </a:r>
            <a:r>
              <a:rPr lang="en-US" sz="2200" b="1">
                <a:solidFill>
                  <a:schemeClr val="bg1"/>
                </a:solidFill>
              </a:rPr>
              <a:t>và ra </a:t>
            </a:r>
            <a:r>
              <a:rPr lang="en-US" sz="2200" b="1">
                <a:solidFill>
                  <a:schemeClr val="bg1"/>
                </a:solidFill>
              </a:rPr>
              <a:t>quyết </a:t>
            </a:r>
            <a:r>
              <a:rPr lang="en-US" sz="2200" b="1" smtClean="0">
                <a:solidFill>
                  <a:schemeClr val="bg1"/>
                </a:solidFill>
              </a:rPr>
              <a:t>định</a:t>
            </a:r>
            <a:endParaRPr lang="en-US" sz="2000">
              <a:solidFill>
                <a:schemeClr val="bg1"/>
              </a:solidFill>
            </a:endParaRPr>
          </a:p>
        </p:txBody>
      </p:sp>
      <p:sp>
        <p:nvSpPr>
          <p:cNvPr id="2" name="Rectangle 1"/>
          <p:cNvSpPr/>
          <p:nvPr/>
        </p:nvSpPr>
        <p:spPr>
          <a:xfrm>
            <a:off x="245660" y="1271747"/>
            <a:ext cx="8822140" cy="6340197"/>
          </a:xfrm>
          <a:prstGeom prst="rect">
            <a:avLst/>
          </a:prstGeom>
        </p:spPr>
        <p:txBody>
          <a:bodyPr wrap="square">
            <a:spAutoFit/>
          </a:bodyPr>
          <a:lstStyle/>
          <a:p>
            <a:pPr marR="0" lvl="0" algn="just">
              <a:lnSpc>
                <a:spcPct val="150000"/>
              </a:lnSpc>
              <a:spcBef>
                <a:spcPts val="1200"/>
              </a:spcBef>
              <a:spcAft>
                <a:spcPts val="0"/>
              </a:spcAft>
              <a:buFont typeface="Symbol" panose="05050102010706020507" pitchFamily="18" charset="2"/>
              <a:buChar char=""/>
            </a:pPr>
            <a:r>
              <a:rPr lang="en-US" b="1" smtClean="0">
                <a:effectLst>
                  <a:outerShdw blurRad="38100" dist="38100" dir="2700000" algn="tl">
                    <a:srgbClr val="000000">
                      <a:alpha val="43137"/>
                    </a:srgbClr>
                  </a:outerShdw>
                </a:effectLst>
              </a:rPr>
              <a:t> </a:t>
            </a:r>
            <a:r>
              <a:rPr lang="en-US"/>
              <a:t>Đối </a:t>
            </a:r>
            <a:r>
              <a:rPr lang="en-US" sz="2200"/>
              <a:t>với mỗi dự án maketing thì </a:t>
            </a:r>
            <a:r>
              <a:rPr lang="en-US" sz="2200"/>
              <a:t>việc </a:t>
            </a:r>
            <a:r>
              <a:rPr lang="en-US" sz="2200" smtClean="0"/>
              <a:t>lập kế hoách và </a:t>
            </a:r>
            <a:r>
              <a:rPr lang="en-US" sz="2200"/>
              <a:t>xây dựng chiến lược cho dự án là khâu vô cùng </a:t>
            </a:r>
            <a:r>
              <a:rPr lang="en-US" sz="2200"/>
              <a:t>quan </a:t>
            </a:r>
            <a:r>
              <a:rPr lang="en-US" sz="2200" smtClean="0"/>
              <a:t>trọng. AI được ứng dụng một số công </a:t>
            </a:r>
            <a:r>
              <a:rPr lang="en-US" sz="2200"/>
              <a:t>việc </a:t>
            </a:r>
            <a:r>
              <a:rPr lang="en-US" sz="2200" smtClean="0"/>
              <a:t>sau</a:t>
            </a:r>
            <a:r>
              <a:rPr lang="en-US" sz="2200"/>
              <a:t>:</a:t>
            </a:r>
            <a:endParaRPr lang="en-US" sz="2200" smtClean="0"/>
          </a:p>
          <a:p>
            <a:pPr marL="800100" lvl="1" indent="-342900" algn="just">
              <a:lnSpc>
                <a:spcPct val="150000"/>
              </a:lnSpc>
              <a:spcBef>
                <a:spcPts val="1200"/>
              </a:spcBef>
              <a:spcAft>
                <a:spcPts val="0"/>
              </a:spcAft>
              <a:buFont typeface="Wingdings" panose="05000000000000000000" pitchFamily="2" charset="2"/>
              <a:buChar char="ü"/>
            </a:pPr>
            <a:r>
              <a:rPr lang="en-US" sz="2200" i="1"/>
              <a:t>Thu thập cơ sở </a:t>
            </a:r>
            <a:r>
              <a:rPr lang="en-US" sz="2200" i="1"/>
              <a:t>dữ </a:t>
            </a:r>
            <a:r>
              <a:rPr lang="en-US" sz="2200" i="1" smtClean="0"/>
              <a:t>liệu</a:t>
            </a:r>
          </a:p>
          <a:p>
            <a:pPr marL="800100" lvl="1" indent="-342900" algn="just">
              <a:lnSpc>
                <a:spcPct val="150000"/>
              </a:lnSpc>
              <a:spcBef>
                <a:spcPts val="1200"/>
              </a:spcBef>
              <a:spcAft>
                <a:spcPts val="0"/>
              </a:spcAft>
              <a:buFont typeface="Wingdings" panose="05000000000000000000" pitchFamily="2" charset="2"/>
              <a:buChar char="ü"/>
            </a:pPr>
            <a:r>
              <a:rPr lang="en-US" sz="2200" i="1"/>
              <a:t>Tạo bản </a:t>
            </a:r>
            <a:r>
              <a:rPr lang="en-US" sz="2200" i="1"/>
              <a:t>tóm </a:t>
            </a:r>
            <a:r>
              <a:rPr lang="en-US" sz="2200" i="1" smtClean="0"/>
              <a:t>tắt</a:t>
            </a:r>
          </a:p>
          <a:p>
            <a:pPr marL="800100" lvl="1" indent="-342900" algn="just">
              <a:lnSpc>
                <a:spcPct val="150000"/>
              </a:lnSpc>
              <a:spcBef>
                <a:spcPts val="1200"/>
              </a:spcBef>
              <a:spcAft>
                <a:spcPts val="0"/>
              </a:spcAft>
              <a:buFont typeface="Wingdings" panose="05000000000000000000" pitchFamily="2" charset="2"/>
              <a:buChar char="ü"/>
            </a:pPr>
            <a:r>
              <a:rPr lang="en-US" sz="2200" i="1"/>
              <a:t>Xác định các nguồn tham khảo </a:t>
            </a:r>
            <a:r>
              <a:rPr lang="en-US" sz="2200" i="1"/>
              <a:t>chất </a:t>
            </a:r>
            <a:r>
              <a:rPr lang="en-US" sz="2200" i="1" smtClean="0"/>
              <a:t>lượng</a:t>
            </a:r>
          </a:p>
          <a:p>
            <a:pPr marL="800100" lvl="1" indent="-342900" algn="just">
              <a:lnSpc>
                <a:spcPct val="150000"/>
              </a:lnSpc>
              <a:spcBef>
                <a:spcPts val="1200"/>
              </a:spcBef>
              <a:spcAft>
                <a:spcPts val="0"/>
              </a:spcAft>
              <a:buFont typeface="Wingdings" panose="05000000000000000000" pitchFamily="2" charset="2"/>
              <a:buChar char="ü"/>
            </a:pPr>
            <a:r>
              <a:rPr lang="en-US" sz="2200" i="1"/>
              <a:t>Xây dựng các câu hỏi </a:t>
            </a:r>
            <a:r>
              <a:rPr lang="en-US" sz="2200" i="1"/>
              <a:t>nghiên </a:t>
            </a:r>
            <a:r>
              <a:rPr lang="en-US" sz="2200" i="1" smtClean="0"/>
              <a:t>cứu</a:t>
            </a:r>
          </a:p>
          <a:p>
            <a:pPr marL="800100" lvl="1" indent="-342900" algn="just">
              <a:lnSpc>
                <a:spcPct val="150000"/>
              </a:lnSpc>
              <a:spcBef>
                <a:spcPts val="1200"/>
              </a:spcBef>
              <a:spcAft>
                <a:spcPts val="0"/>
              </a:spcAft>
              <a:buFont typeface="Wingdings" panose="05000000000000000000" pitchFamily="2" charset="2"/>
              <a:buChar char="ü"/>
            </a:pPr>
            <a:r>
              <a:rPr lang="en-US" sz="2200" i="1"/>
              <a:t>Ra quyết định thông minh hơn và </a:t>
            </a:r>
            <a:r>
              <a:rPr lang="en-US" sz="2200" i="1"/>
              <a:t>nhanh </a:t>
            </a:r>
            <a:r>
              <a:rPr lang="en-US" sz="2200" i="1" smtClean="0"/>
              <a:t>hơn</a:t>
            </a:r>
          </a:p>
          <a:p>
            <a:pPr algn="just">
              <a:lnSpc>
                <a:spcPct val="150000"/>
              </a:lnSpc>
              <a:spcBef>
                <a:spcPts val="1200"/>
              </a:spcBef>
              <a:spcAft>
                <a:spcPts val="0"/>
              </a:spcAft>
            </a:pPr>
            <a:endParaRPr lang="en-US" sz="2200"/>
          </a:p>
          <a:p>
            <a:pPr marR="0" lvl="0" algn="just">
              <a:lnSpc>
                <a:spcPct val="150000"/>
              </a:lnSpc>
              <a:spcBef>
                <a:spcPts val="1200"/>
              </a:spcBef>
              <a:spcAft>
                <a:spcPts val="0"/>
              </a:spcAft>
              <a:buFont typeface="Symbol" panose="05050102010706020507" pitchFamily="18" charset="2"/>
              <a:buChar char=""/>
            </a:pPr>
            <a:endParaRPr lang="en-US" b="1">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9202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35318"/>
            <a:ext cx="8458199" cy="600164"/>
          </a:xfrm>
          <a:prstGeom prst="rect">
            <a:avLst/>
          </a:prstGeom>
        </p:spPr>
        <p:txBody>
          <a:bodyPr wrap="square">
            <a:spAutoFit/>
          </a:bodyPr>
          <a:lstStyle/>
          <a:p>
            <a:pPr>
              <a:lnSpc>
                <a:spcPct val="150000"/>
              </a:lnSpc>
              <a:spcBef>
                <a:spcPts val="1800"/>
              </a:spcBef>
            </a:pPr>
            <a:r>
              <a:rPr lang="en-US" sz="2200" b="1">
                <a:solidFill>
                  <a:schemeClr val="bg1"/>
                </a:solidFill>
              </a:rPr>
              <a:t>II. </a:t>
            </a:r>
            <a:r>
              <a:rPr lang="en-US" sz="2200" b="1">
                <a:solidFill>
                  <a:schemeClr val="bg1"/>
                </a:solidFill>
              </a:rPr>
              <a:t>AI </a:t>
            </a:r>
            <a:r>
              <a:rPr lang="en-US" sz="2200" b="1" smtClean="0">
                <a:solidFill>
                  <a:schemeClr val="bg1"/>
                </a:solidFill>
              </a:rPr>
              <a:t>xác </a:t>
            </a:r>
            <a:r>
              <a:rPr lang="en-US" sz="2200" b="1">
                <a:solidFill>
                  <a:schemeClr val="bg1"/>
                </a:solidFill>
              </a:rPr>
              <a:t>định chiến lược, lập </a:t>
            </a:r>
            <a:r>
              <a:rPr lang="en-US" sz="2200" b="1">
                <a:solidFill>
                  <a:schemeClr val="bg1"/>
                </a:solidFill>
              </a:rPr>
              <a:t>kế </a:t>
            </a:r>
            <a:r>
              <a:rPr lang="en-US" sz="2200" b="1" smtClean="0">
                <a:solidFill>
                  <a:schemeClr val="bg1"/>
                </a:solidFill>
              </a:rPr>
              <a:t>hoạch </a:t>
            </a:r>
            <a:r>
              <a:rPr lang="en-US" sz="2200" b="1">
                <a:solidFill>
                  <a:schemeClr val="bg1"/>
                </a:solidFill>
              </a:rPr>
              <a:t>và ra </a:t>
            </a:r>
            <a:r>
              <a:rPr lang="en-US" sz="2200" b="1">
                <a:solidFill>
                  <a:schemeClr val="bg1"/>
                </a:solidFill>
              </a:rPr>
              <a:t>quyết </a:t>
            </a:r>
            <a:r>
              <a:rPr lang="en-US" sz="2200" b="1" smtClean="0">
                <a:solidFill>
                  <a:schemeClr val="bg1"/>
                </a:solidFill>
              </a:rPr>
              <a:t>định</a:t>
            </a:r>
            <a:endParaRPr lang="en-US" sz="2000">
              <a:solidFill>
                <a:schemeClr val="bg1"/>
              </a:solidFill>
            </a:endParaRPr>
          </a:p>
        </p:txBody>
      </p:sp>
      <p:sp>
        <p:nvSpPr>
          <p:cNvPr id="2" name="Rectangle 1"/>
          <p:cNvSpPr/>
          <p:nvPr/>
        </p:nvSpPr>
        <p:spPr>
          <a:xfrm>
            <a:off x="245660" y="1271747"/>
            <a:ext cx="8669740" cy="5986254"/>
          </a:xfrm>
          <a:prstGeom prst="rect">
            <a:avLst/>
          </a:prstGeom>
        </p:spPr>
        <p:txBody>
          <a:bodyPr wrap="square">
            <a:spAutoFit/>
          </a:bodyPr>
          <a:lstStyle/>
          <a:p>
            <a:pPr marL="800100" lvl="1" indent="-342900" algn="just">
              <a:lnSpc>
                <a:spcPct val="150000"/>
              </a:lnSpc>
              <a:spcBef>
                <a:spcPts val="1800"/>
              </a:spcBef>
              <a:spcAft>
                <a:spcPts val="0"/>
              </a:spcAft>
              <a:buFont typeface="Wingdings" panose="05000000000000000000" pitchFamily="2" charset="2"/>
              <a:buChar char="ü"/>
            </a:pPr>
            <a:r>
              <a:rPr lang="en-US" sz="2200" b="1" smtClean="0"/>
              <a:t>AI </a:t>
            </a:r>
            <a:r>
              <a:rPr lang="en-US" sz="2200" b="1"/>
              <a:t>Marketing</a:t>
            </a:r>
            <a:r>
              <a:rPr lang="en-US" sz="2200"/>
              <a:t> có thể thu thập và theo dõi dữ liệu chiến thuật thời gian thực để các marketers có thể đưa ra quyết định ngay tại thời </a:t>
            </a:r>
            <a:r>
              <a:rPr lang="en-US" sz="2200"/>
              <a:t>điểm </a:t>
            </a:r>
            <a:r>
              <a:rPr lang="en-US" sz="2200" smtClean="0"/>
              <a:t>thực mà </a:t>
            </a:r>
            <a:r>
              <a:rPr lang="en-US" sz="2200"/>
              <a:t>không cần phải đợi cho đến khi chiến dịch kết thúc</a:t>
            </a:r>
            <a:r>
              <a:rPr lang="en-US" sz="2200"/>
              <a:t>. </a:t>
            </a:r>
            <a:endParaRPr lang="en-US" sz="2200" smtClean="0"/>
          </a:p>
          <a:p>
            <a:pPr marL="800100" lvl="1" indent="-342900" algn="just">
              <a:lnSpc>
                <a:spcPct val="150000"/>
              </a:lnSpc>
              <a:spcBef>
                <a:spcPts val="1800"/>
              </a:spcBef>
              <a:spcAft>
                <a:spcPts val="0"/>
              </a:spcAft>
              <a:buFont typeface="Wingdings" panose="05000000000000000000" pitchFamily="2" charset="2"/>
              <a:buChar char="ü"/>
            </a:pPr>
            <a:r>
              <a:rPr lang="en-US" sz="2200" smtClean="0"/>
              <a:t>Họ </a:t>
            </a:r>
            <a:r>
              <a:rPr lang="en-US" sz="2200"/>
              <a:t>có thể xác định những việc cần làm </a:t>
            </a:r>
            <a:r>
              <a:rPr lang="en-US" sz="2200"/>
              <a:t>tiếp </a:t>
            </a:r>
            <a:r>
              <a:rPr lang="en-US" sz="2200" smtClean="0"/>
              <a:t>theo, </a:t>
            </a:r>
            <a:r>
              <a:rPr lang="en-US" sz="2200"/>
              <a:t>dựa trên các báo cáo</a:t>
            </a:r>
            <a:r>
              <a:rPr lang="en-US" sz="2200"/>
              <a:t>. </a:t>
            </a:r>
            <a:endParaRPr lang="en-US" sz="2200" smtClean="0"/>
          </a:p>
          <a:p>
            <a:pPr marL="800100" lvl="1" indent="-342900" algn="just">
              <a:lnSpc>
                <a:spcPct val="150000"/>
              </a:lnSpc>
              <a:spcBef>
                <a:spcPts val="1800"/>
              </a:spcBef>
              <a:spcAft>
                <a:spcPts val="0"/>
              </a:spcAft>
              <a:buFont typeface="Wingdings" panose="05000000000000000000" pitchFamily="2" charset="2"/>
              <a:buChar char="ü"/>
            </a:pPr>
            <a:r>
              <a:rPr lang="en-US" sz="2200" smtClean="0"/>
              <a:t>Với </a:t>
            </a:r>
            <a:r>
              <a:rPr lang="en-US" sz="2200"/>
              <a:t>những báo cáo nhanh chóng này, họ có thể đưa ra các quyết định sẽ thông minh hơn và khách quan hơn</a:t>
            </a:r>
            <a:endParaRPr lang="en-US" sz="2200" b="1"/>
          </a:p>
          <a:p>
            <a:pPr algn="just">
              <a:lnSpc>
                <a:spcPct val="150000"/>
              </a:lnSpc>
              <a:spcBef>
                <a:spcPts val="1200"/>
              </a:spcBef>
              <a:spcAft>
                <a:spcPts val="0"/>
              </a:spcAft>
            </a:pPr>
            <a:endParaRPr lang="en-US" sz="2200"/>
          </a:p>
          <a:p>
            <a:pPr marR="0" lvl="0" algn="just">
              <a:lnSpc>
                <a:spcPct val="150000"/>
              </a:lnSpc>
              <a:spcBef>
                <a:spcPts val="1200"/>
              </a:spcBef>
              <a:spcAft>
                <a:spcPts val="0"/>
              </a:spcAft>
              <a:buFont typeface="Symbol" panose="05050102010706020507" pitchFamily="18" charset="2"/>
              <a:buChar char=""/>
            </a:pPr>
            <a:endParaRPr lang="en-US" b="1">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5222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a:solidFill>
                  <a:schemeClr val="bg1"/>
                </a:solidFill>
              </a:rPr>
              <a:t>Ứ</a:t>
            </a:r>
            <a:r>
              <a:rPr lang="en-US" sz="2000" b="1" smtClean="0">
                <a:solidFill>
                  <a:schemeClr val="bg1"/>
                </a:solidFill>
              </a:rPr>
              <a:t>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938225"/>
            <a:ext cx="8229600" cy="677108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a:t>AI có thể được ứng dụng được trong nhiều lĩnh vực marketing như:</a:t>
            </a:r>
          </a:p>
          <a:p>
            <a:pPr marL="800100" lvl="1" indent="-342900" algn="just">
              <a:lnSpc>
                <a:spcPct val="150000"/>
              </a:lnSpc>
              <a:buFont typeface="Wingdings" panose="05000000000000000000" pitchFamily="2" charset="2"/>
              <a:buChar char="ü"/>
            </a:pPr>
            <a:r>
              <a:rPr lang="en-US" sz="2000" b="1" i="1"/>
              <a:t>Tìm kiếm thông tin</a:t>
            </a:r>
            <a:r>
              <a:rPr lang="en-US" sz="2000" b="1"/>
              <a:t>:</a:t>
            </a:r>
            <a:r>
              <a:rPr lang="en-US" sz="2000"/>
              <a:t> AI sẽ tự thu thập và phân tích dữ liệu khách hàng như sở thích, hành vi mua sắm,… nhanh chóng và chính xác</a:t>
            </a:r>
            <a:r>
              <a:rPr lang="en-US" sz="2000"/>
              <a:t>. </a:t>
            </a:r>
            <a:endParaRPr lang="en-US" sz="2000" smtClean="0"/>
          </a:p>
          <a:p>
            <a:pPr marL="800100" lvl="1" indent="-342900" algn="just">
              <a:lnSpc>
                <a:spcPct val="150000"/>
              </a:lnSpc>
              <a:buFont typeface="Wingdings" panose="05000000000000000000" pitchFamily="2" charset="2"/>
              <a:buChar char="ü"/>
            </a:pPr>
            <a:r>
              <a:rPr lang="en-US" sz="2000" b="1" i="1" smtClean="0"/>
              <a:t>Sáng </a:t>
            </a:r>
            <a:r>
              <a:rPr lang="en-US" sz="2000" b="1" i="1"/>
              <a:t>tạo nội dung</a:t>
            </a:r>
            <a:r>
              <a:rPr lang="en-US" sz="2000" b="1"/>
              <a:t>: </a:t>
            </a:r>
            <a:r>
              <a:rPr lang="en-US" sz="2000"/>
              <a:t>AI có thể giúp doanh nghiệp tạo ra những nội dung marketing hấp dẫn và thu hút </a:t>
            </a:r>
            <a:r>
              <a:rPr lang="en-US" sz="2000"/>
              <a:t>khách </a:t>
            </a:r>
            <a:r>
              <a:rPr lang="en-US" sz="2000" smtClean="0"/>
              <a:t>hàng, các nội dung phù </a:t>
            </a:r>
            <a:r>
              <a:rPr lang="en-US" sz="2000"/>
              <a:t>hợp với từng đối tượng khách hàng theo các dữ liệu mà nó đã học được.</a:t>
            </a:r>
          </a:p>
          <a:p>
            <a:pPr marL="800100" lvl="1" indent="-342900" algn="just">
              <a:lnSpc>
                <a:spcPct val="150000"/>
              </a:lnSpc>
              <a:buFont typeface="Wingdings" panose="05000000000000000000" pitchFamily="2" charset="2"/>
              <a:buChar char="ü"/>
            </a:pPr>
            <a:r>
              <a:rPr lang="en-US" sz="2000" b="1" i="1"/>
              <a:t>Xác định khách hàng mục tiêu</a:t>
            </a:r>
            <a:r>
              <a:rPr lang="en-US" sz="2000" b="1"/>
              <a:t>: </a:t>
            </a:r>
            <a:r>
              <a:rPr lang="en-US" sz="2000"/>
              <a:t>AI sẽ phân tích và xác định khách hàng mục tiêu một cách chính xác hơn</a:t>
            </a:r>
            <a:r>
              <a:rPr lang="en-US" sz="2000"/>
              <a:t>. </a:t>
            </a:r>
            <a:r>
              <a:rPr lang="en-US" sz="2000" smtClean="0"/>
              <a:t>doanh </a:t>
            </a:r>
            <a:r>
              <a:rPr lang="en-US" sz="2000"/>
              <a:t>nghiệp có thể tập trung nguồn lực vào các khách hàng tiềm năng, giúp tăng hiệu quả marketing.</a:t>
            </a:r>
          </a:p>
          <a:p>
            <a:pPr marL="800100" lvl="1" indent="-342900" algn="just">
              <a:lnSpc>
                <a:spcPct val="150000"/>
              </a:lnSpc>
              <a:buFontTx/>
              <a:buChar char="-"/>
            </a:pPr>
            <a:endParaRPr lang="en-US" sz="2200"/>
          </a:p>
        </p:txBody>
      </p:sp>
    </p:spTree>
    <p:extLst>
      <p:ext uri="{BB962C8B-B14F-4D97-AF65-F5344CB8AC3E}">
        <p14:creationId xmlns:p14="http://schemas.microsoft.com/office/powerpoint/2010/main" val="202920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9561"/>
            <a:ext cx="8458199" cy="738664"/>
          </a:xfrm>
          <a:prstGeom prst="rect">
            <a:avLst/>
          </a:prstGeom>
        </p:spPr>
        <p:txBody>
          <a:bodyPr wrap="square">
            <a:spAutoFit/>
          </a:bodyPr>
          <a:lstStyle/>
          <a:p>
            <a:pPr>
              <a:lnSpc>
                <a:spcPct val="150000"/>
              </a:lnSpc>
              <a:spcBef>
                <a:spcPts val="1800"/>
              </a:spcBef>
            </a:pPr>
            <a:r>
              <a:rPr lang="en-US" sz="2000" b="1" smtClean="0">
                <a:solidFill>
                  <a:schemeClr val="bg1"/>
                </a:solidFill>
              </a:rPr>
              <a:t>III</a:t>
            </a:r>
            <a:r>
              <a:rPr lang="en-US" sz="2800" b="1" smtClean="0"/>
              <a:t> </a:t>
            </a:r>
            <a:r>
              <a:rPr lang="en-US" sz="2000" b="1">
                <a:solidFill>
                  <a:schemeClr val="bg1"/>
                </a:solidFill>
              </a:rPr>
              <a:t>Ứ</a:t>
            </a:r>
            <a:r>
              <a:rPr lang="en-US" sz="2000" b="1" smtClean="0">
                <a:solidFill>
                  <a:schemeClr val="bg1"/>
                </a:solidFill>
              </a:rPr>
              <a:t>ng </a:t>
            </a:r>
            <a:r>
              <a:rPr lang="en-US" sz="2000" b="1">
                <a:solidFill>
                  <a:schemeClr val="bg1"/>
                </a:solidFill>
              </a:rPr>
              <a:t>dụng AI trong quá trình thực hiện dự </a:t>
            </a:r>
            <a:r>
              <a:rPr lang="en-US" sz="2000" b="1">
                <a:solidFill>
                  <a:schemeClr val="bg1"/>
                </a:solidFill>
              </a:rPr>
              <a:t>án </a:t>
            </a:r>
            <a:r>
              <a:rPr lang="en-US" sz="2000" b="1" smtClean="0">
                <a:solidFill>
                  <a:schemeClr val="bg1"/>
                </a:solidFill>
              </a:rPr>
              <a:t>marketing</a:t>
            </a:r>
            <a:endParaRPr lang="en-US" sz="2000" b="1">
              <a:solidFill>
                <a:schemeClr val="bg1"/>
              </a:solidFill>
            </a:endParaRPr>
          </a:p>
        </p:txBody>
      </p:sp>
      <p:sp>
        <p:nvSpPr>
          <p:cNvPr id="5" name="Rectangle 4"/>
          <p:cNvSpPr/>
          <p:nvPr/>
        </p:nvSpPr>
        <p:spPr>
          <a:xfrm>
            <a:off x="533400" y="1143000"/>
            <a:ext cx="8229600" cy="4616648"/>
          </a:xfrm>
          <a:prstGeom prst="rect">
            <a:avLst/>
          </a:prstGeom>
        </p:spPr>
        <p:txBody>
          <a:bodyPr wrap="square">
            <a:spAutoFit/>
          </a:bodyPr>
          <a:lstStyle/>
          <a:p>
            <a:pPr marL="342900" lvl="0" indent="-342900" algn="just">
              <a:lnSpc>
                <a:spcPct val="150000"/>
              </a:lnSpc>
              <a:spcBef>
                <a:spcPts val="1800"/>
              </a:spcBef>
              <a:buFont typeface="Wingdings" panose="05000000000000000000" pitchFamily="2" charset="2"/>
              <a:buChar char="ü"/>
            </a:pPr>
            <a:r>
              <a:rPr lang="en-US" sz="2000" b="1" i="1" smtClean="0"/>
              <a:t>Đối với lĩnh vực bán </a:t>
            </a:r>
            <a:r>
              <a:rPr lang="en-US" sz="2000" b="1" i="1"/>
              <a:t>hàng</a:t>
            </a:r>
            <a:r>
              <a:rPr lang="en-US" sz="2000" b="1"/>
              <a:t>:</a:t>
            </a:r>
            <a:r>
              <a:rPr lang="en-US" sz="2000"/>
              <a:t> AI có thể giúp doanh nghiệp tối ưu hóa quy trình bán hàng, từ đó nâng cao hiệu quả bán hàng</a:t>
            </a:r>
            <a:r>
              <a:rPr lang="en-US" sz="2000"/>
              <a:t>. </a:t>
            </a:r>
            <a:r>
              <a:rPr lang="en-US" sz="2000" smtClean="0"/>
              <a:t>AI có thể </a:t>
            </a:r>
            <a:r>
              <a:rPr lang="en-US" sz="2000"/>
              <a:t>tự động hóa các vị trí như: telesale, chăm sóc khách hàng, tư vấn bán hàng trên các nên tảng online, gửi email marketing,… ngoài ra nó còn có thể phân tích dữ liệu bán hàng, báo </a:t>
            </a:r>
            <a:r>
              <a:rPr lang="en-US" sz="2000"/>
              <a:t>cáo </a:t>
            </a:r>
            <a:r>
              <a:rPr lang="en-US" sz="2000" smtClean="0"/>
              <a:t>bán</a:t>
            </a:r>
            <a:endParaRPr lang="en-US" sz="2000"/>
          </a:p>
          <a:p>
            <a:pPr marL="342900" lvl="0" indent="-342900" algn="just">
              <a:lnSpc>
                <a:spcPct val="150000"/>
              </a:lnSpc>
              <a:spcBef>
                <a:spcPts val="1800"/>
              </a:spcBef>
              <a:buFont typeface="Wingdings" panose="05000000000000000000" pitchFamily="2" charset="2"/>
              <a:buChar char="ü"/>
            </a:pPr>
            <a:r>
              <a:rPr lang="en-US" sz="2000" b="1" i="1" smtClean="0"/>
              <a:t>Đối với quảng </a:t>
            </a:r>
            <a:r>
              <a:rPr lang="en-US" sz="2000" b="1" i="1"/>
              <a:t>cáo</a:t>
            </a:r>
            <a:r>
              <a:rPr lang="en-US" sz="2000" b="1"/>
              <a:t>: </a:t>
            </a:r>
            <a:r>
              <a:rPr lang="en-US" sz="2000"/>
              <a:t>AI tự phân tích dữ liệu khách hàng từ đó đề xuất kênh quảng cáo phù hợp, nhắm mục tiêu quảng cáo đúng đối tượng khách hàng tiềm năng, giúp tăng hiệu quả và giảm chi phí.</a:t>
            </a:r>
          </a:p>
          <a:p>
            <a:pPr marL="800100" lvl="1" indent="-342900" algn="just">
              <a:lnSpc>
                <a:spcPct val="150000"/>
              </a:lnSpc>
              <a:buFontTx/>
              <a:buChar char="-"/>
            </a:pPr>
            <a:endParaRPr lang="en-US" sz="2200"/>
          </a:p>
        </p:txBody>
      </p:sp>
    </p:spTree>
    <p:extLst>
      <p:ext uri="{BB962C8B-B14F-4D97-AF65-F5344CB8AC3E}">
        <p14:creationId xmlns:p14="http://schemas.microsoft.com/office/powerpoint/2010/main" val="1594510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sentation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Presentation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Presentation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23597</TotalTime>
  <Words>1376</Words>
  <Application>Microsoft Office PowerPoint</Application>
  <PresentationFormat>On-screen Show (4:3)</PresentationFormat>
  <Paragraphs>144</Paragraphs>
  <Slides>30</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Calibri</vt:lpstr>
      <vt:lpstr>Gulim</vt:lpstr>
      <vt:lpstr>Segoe Print</vt:lpstr>
      <vt:lpstr>Symbol</vt:lpstr>
      <vt:lpstr>Tahoma</vt:lpstr>
      <vt:lpstr>Times New Roman</vt:lpstr>
      <vt:lpstr>Verdana</vt:lpstr>
      <vt:lpstr>Wingdings</vt:lpstr>
      <vt:lpstr>Presentation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XÂY DỰNG HỆ THỐNG QUẢN LÝ  CÁC DỰ ÁN TĂNG CƯỜNG NĂNG LỰC NGHIÊN CỨU</dc:title>
  <dc:creator>Đoàn Khánh Hoàng</dc:creator>
  <cp:lastModifiedBy>Windows User</cp:lastModifiedBy>
  <cp:revision>898</cp:revision>
  <dcterms:created xsi:type="dcterms:W3CDTF">2007-09-10T17:57:45Z</dcterms:created>
  <dcterms:modified xsi:type="dcterms:W3CDTF">2024-06-24T02:21:24Z</dcterms:modified>
</cp:coreProperties>
</file>