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FF3300"/>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67" d="100"/>
          <a:sy n="67" d="100"/>
        </p:scale>
        <p:origin x="6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C6D018-2962-48FA-B8BB-FC932DE8407D}"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49D3E-F41A-4637-B7C5-BA7EEE7F0FFD}" type="slidenum">
              <a:rPr lang="en-US" smtClean="0"/>
              <a:t>‹#›</a:t>
            </a:fld>
            <a:endParaRPr lang="en-US"/>
          </a:p>
        </p:txBody>
      </p:sp>
    </p:spTree>
    <p:extLst>
      <p:ext uri="{BB962C8B-B14F-4D97-AF65-F5344CB8AC3E}">
        <p14:creationId xmlns:p14="http://schemas.microsoft.com/office/powerpoint/2010/main" val="3861732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6D018-2962-48FA-B8BB-FC932DE8407D}"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49D3E-F41A-4637-B7C5-BA7EEE7F0FFD}" type="slidenum">
              <a:rPr lang="en-US" smtClean="0"/>
              <a:t>‹#›</a:t>
            </a:fld>
            <a:endParaRPr lang="en-US"/>
          </a:p>
        </p:txBody>
      </p:sp>
    </p:spTree>
    <p:extLst>
      <p:ext uri="{BB962C8B-B14F-4D97-AF65-F5344CB8AC3E}">
        <p14:creationId xmlns:p14="http://schemas.microsoft.com/office/powerpoint/2010/main" val="260890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6D018-2962-48FA-B8BB-FC932DE8407D}"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49D3E-F41A-4637-B7C5-BA7EEE7F0FF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00797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6D018-2962-48FA-B8BB-FC932DE8407D}"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49D3E-F41A-4637-B7C5-BA7EEE7F0FFD}" type="slidenum">
              <a:rPr lang="en-US" smtClean="0"/>
              <a:t>‹#›</a:t>
            </a:fld>
            <a:endParaRPr lang="en-US"/>
          </a:p>
        </p:txBody>
      </p:sp>
    </p:spTree>
    <p:extLst>
      <p:ext uri="{BB962C8B-B14F-4D97-AF65-F5344CB8AC3E}">
        <p14:creationId xmlns:p14="http://schemas.microsoft.com/office/powerpoint/2010/main" val="1789586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6D018-2962-48FA-B8BB-FC932DE8407D}"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49D3E-F41A-4637-B7C5-BA7EEE7F0FF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40907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6D018-2962-48FA-B8BB-FC932DE8407D}"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49D3E-F41A-4637-B7C5-BA7EEE7F0FFD}" type="slidenum">
              <a:rPr lang="en-US" smtClean="0"/>
              <a:t>‹#›</a:t>
            </a:fld>
            <a:endParaRPr lang="en-US"/>
          </a:p>
        </p:txBody>
      </p:sp>
    </p:spTree>
    <p:extLst>
      <p:ext uri="{BB962C8B-B14F-4D97-AF65-F5344CB8AC3E}">
        <p14:creationId xmlns:p14="http://schemas.microsoft.com/office/powerpoint/2010/main" val="1001728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6D018-2962-48FA-B8BB-FC932DE8407D}"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49D3E-F41A-4637-B7C5-BA7EEE7F0FFD}" type="slidenum">
              <a:rPr lang="en-US" smtClean="0"/>
              <a:t>‹#›</a:t>
            </a:fld>
            <a:endParaRPr lang="en-US"/>
          </a:p>
        </p:txBody>
      </p:sp>
    </p:spTree>
    <p:extLst>
      <p:ext uri="{BB962C8B-B14F-4D97-AF65-F5344CB8AC3E}">
        <p14:creationId xmlns:p14="http://schemas.microsoft.com/office/powerpoint/2010/main" val="4203575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6D018-2962-48FA-B8BB-FC932DE8407D}"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49D3E-F41A-4637-B7C5-BA7EEE7F0FFD}" type="slidenum">
              <a:rPr lang="en-US" smtClean="0"/>
              <a:t>‹#›</a:t>
            </a:fld>
            <a:endParaRPr lang="en-US"/>
          </a:p>
        </p:txBody>
      </p:sp>
    </p:spTree>
    <p:extLst>
      <p:ext uri="{BB962C8B-B14F-4D97-AF65-F5344CB8AC3E}">
        <p14:creationId xmlns:p14="http://schemas.microsoft.com/office/powerpoint/2010/main" val="1605450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6D018-2962-48FA-B8BB-FC932DE8407D}"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49D3E-F41A-4637-B7C5-BA7EEE7F0FFD}" type="slidenum">
              <a:rPr lang="en-US" smtClean="0"/>
              <a:t>‹#›</a:t>
            </a:fld>
            <a:endParaRPr lang="en-US"/>
          </a:p>
        </p:txBody>
      </p:sp>
    </p:spTree>
    <p:extLst>
      <p:ext uri="{BB962C8B-B14F-4D97-AF65-F5344CB8AC3E}">
        <p14:creationId xmlns:p14="http://schemas.microsoft.com/office/powerpoint/2010/main" val="139709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6D018-2962-48FA-B8BB-FC932DE8407D}"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49D3E-F41A-4637-B7C5-BA7EEE7F0FFD}" type="slidenum">
              <a:rPr lang="en-US" smtClean="0"/>
              <a:t>‹#›</a:t>
            </a:fld>
            <a:endParaRPr lang="en-US"/>
          </a:p>
        </p:txBody>
      </p:sp>
    </p:spTree>
    <p:extLst>
      <p:ext uri="{BB962C8B-B14F-4D97-AF65-F5344CB8AC3E}">
        <p14:creationId xmlns:p14="http://schemas.microsoft.com/office/powerpoint/2010/main" val="125919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C6D018-2962-48FA-B8BB-FC932DE8407D}"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49D3E-F41A-4637-B7C5-BA7EEE7F0FFD}" type="slidenum">
              <a:rPr lang="en-US" smtClean="0"/>
              <a:t>‹#›</a:t>
            </a:fld>
            <a:endParaRPr lang="en-US"/>
          </a:p>
        </p:txBody>
      </p:sp>
    </p:spTree>
    <p:extLst>
      <p:ext uri="{BB962C8B-B14F-4D97-AF65-F5344CB8AC3E}">
        <p14:creationId xmlns:p14="http://schemas.microsoft.com/office/powerpoint/2010/main" val="356603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C6D018-2962-48FA-B8BB-FC932DE8407D}" type="datetimeFigureOut">
              <a:rPr lang="en-US" smtClean="0"/>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349D3E-F41A-4637-B7C5-BA7EEE7F0FFD}" type="slidenum">
              <a:rPr lang="en-US" smtClean="0"/>
              <a:t>‹#›</a:t>
            </a:fld>
            <a:endParaRPr lang="en-US"/>
          </a:p>
        </p:txBody>
      </p:sp>
    </p:spTree>
    <p:extLst>
      <p:ext uri="{BB962C8B-B14F-4D97-AF65-F5344CB8AC3E}">
        <p14:creationId xmlns:p14="http://schemas.microsoft.com/office/powerpoint/2010/main" val="2169405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C6D018-2962-48FA-B8BB-FC932DE8407D}" type="datetimeFigureOut">
              <a:rPr lang="en-US" smtClean="0"/>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349D3E-F41A-4637-B7C5-BA7EEE7F0FFD}" type="slidenum">
              <a:rPr lang="en-US" smtClean="0"/>
              <a:t>‹#›</a:t>
            </a:fld>
            <a:endParaRPr lang="en-US"/>
          </a:p>
        </p:txBody>
      </p:sp>
    </p:spTree>
    <p:extLst>
      <p:ext uri="{BB962C8B-B14F-4D97-AF65-F5344CB8AC3E}">
        <p14:creationId xmlns:p14="http://schemas.microsoft.com/office/powerpoint/2010/main" val="391306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6D018-2962-48FA-B8BB-FC932DE8407D}" type="datetimeFigureOut">
              <a:rPr lang="en-US" smtClean="0"/>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349D3E-F41A-4637-B7C5-BA7EEE7F0FFD}" type="slidenum">
              <a:rPr lang="en-US" smtClean="0"/>
              <a:t>‹#›</a:t>
            </a:fld>
            <a:endParaRPr lang="en-US"/>
          </a:p>
        </p:txBody>
      </p:sp>
    </p:spTree>
    <p:extLst>
      <p:ext uri="{BB962C8B-B14F-4D97-AF65-F5344CB8AC3E}">
        <p14:creationId xmlns:p14="http://schemas.microsoft.com/office/powerpoint/2010/main" val="1431243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6D018-2962-48FA-B8BB-FC932DE8407D}"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49D3E-F41A-4637-B7C5-BA7EEE7F0FFD}" type="slidenum">
              <a:rPr lang="en-US" smtClean="0"/>
              <a:t>‹#›</a:t>
            </a:fld>
            <a:endParaRPr lang="en-US"/>
          </a:p>
        </p:txBody>
      </p:sp>
    </p:spTree>
    <p:extLst>
      <p:ext uri="{BB962C8B-B14F-4D97-AF65-F5344CB8AC3E}">
        <p14:creationId xmlns:p14="http://schemas.microsoft.com/office/powerpoint/2010/main" val="917661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C6D018-2962-48FA-B8BB-FC932DE8407D}"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49D3E-F41A-4637-B7C5-BA7EEE7F0FFD}" type="slidenum">
              <a:rPr lang="en-US" smtClean="0"/>
              <a:t>‹#›</a:t>
            </a:fld>
            <a:endParaRPr lang="en-US"/>
          </a:p>
        </p:txBody>
      </p:sp>
    </p:spTree>
    <p:extLst>
      <p:ext uri="{BB962C8B-B14F-4D97-AF65-F5344CB8AC3E}">
        <p14:creationId xmlns:p14="http://schemas.microsoft.com/office/powerpoint/2010/main" val="365214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C6D018-2962-48FA-B8BB-FC932DE8407D}" type="datetimeFigureOut">
              <a:rPr lang="en-US" smtClean="0"/>
              <a:t>1/8/2024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1349D3E-F41A-4637-B7C5-BA7EEE7F0FFD}" type="slidenum">
              <a:rPr lang="en-US" smtClean="0"/>
              <a:t>‹#›</a:t>
            </a:fld>
            <a:endParaRPr lang="en-US"/>
          </a:p>
        </p:txBody>
      </p:sp>
    </p:spTree>
    <p:extLst>
      <p:ext uri="{BB962C8B-B14F-4D97-AF65-F5344CB8AC3E}">
        <p14:creationId xmlns:p14="http://schemas.microsoft.com/office/powerpoint/2010/main" val="2853304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ED2F4-FF56-F590-7A4B-3482887D708B}"/>
              </a:ext>
            </a:extLst>
          </p:cNvPr>
          <p:cNvSpPr>
            <a:spLocks noGrp="1"/>
          </p:cNvSpPr>
          <p:nvPr>
            <p:ph type="ctrTitle"/>
          </p:nvPr>
        </p:nvSpPr>
        <p:spPr>
          <a:xfrm>
            <a:off x="866775" y="2252134"/>
            <a:ext cx="9201150" cy="1646302"/>
          </a:xfrm>
        </p:spPr>
        <p:txBody>
          <a:bodyPr/>
          <a:lstStyle/>
          <a:p>
            <a:pPr algn="ctr"/>
            <a:r>
              <a:rPr lang="en-US" dirty="0">
                <a:latin typeface="Algerian" panose="04020705040A02060702" pitchFamily="82" charset="0"/>
              </a:rPr>
              <a:t>BÁO CÁO HỌC THUẬT</a:t>
            </a:r>
            <a:br>
              <a:rPr lang="en-US" dirty="0">
                <a:latin typeface="Algerian" panose="04020705040A02060702" pitchFamily="82" charset="0"/>
              </a:rPr>
            </a:br>
            <a:r>
              <a:rPr lang="en-US" sz="3200" b="1" dirty="0">
                <a:latin typeface="Bahnschrift" panose="020B0502040204020203" pitchFamily="34" charset="0"/>
              </a:rPr>
              <a:t>“</a:t>
            </a:r>
            <a:r>
              <a:rPr lang="en-US" sz="3200" b="1" dirty="0" err="1">
                <a:latin typeface="Bahnschrift" panose="020B0502040204020203" pitchFamily="34" charset="0"/>
              </a:rPr>
              <a:t>Kinh</a:t>
            </a:r>
            <a:r>
              <a:rPr lang="en-US" sz="3200" b="1" dirty="0">
                <a:latin typeface="Bahnschrift" panose="020B0502040204020203" pitchFamily="34" charset="0"/>
              </a:rPr>
              <a:t> </a:t>
            </a:r>
            <a:r>
              <a:rPr lang="en-US" sz="3200" b="1" dirty="0" err="1">
                <a:latin typeface="Bahnschrift" panose="020B0502040204020203" pitchFamily="34" charset="0"/>
              </a:rPr>
              <a:t>tế</a:t>
            </a:r>
            <a:r>
              <a:rPr lang="en-US" sz="3200" b="1" dirty="0">
                <a:latin typeface="Bahnschrift" panose="020B0502040204020203" pitchFamily="34" charset="0"/>
              </a:rPr>
              <a:t> </a:t>
            </a:r>
            <a:r>
              <a:rPr lang="en-US" sz="3200" b="1" dirty="0" err="1">
                <a:latin typeface="Bahnschrift" panose="020B0502040204020203" pitchFamily="34" charset="0"/>
              </a:rPr>
              <a:t>tuần</a:t>
            </a:r>
            <a:r>
              <a:rPr lang="en-US" sz="3200" b="1" dirty="0">
                <a:latin typeface="Bahnschrift" panose="020B0502040204020203" pitchFamily="34" charset="0"/>
              </a:rPr>
              <a:t> </a:t>
            </a:r>
            <a:r>
              <a:rPr lang="en-US" sz="3200" b="1" dirty="0" err="1">
                <a:latin typeface="Bahnschrift" panose="020B0502040204020203" pitchFamily="34" charset="0"/>
              </a:rPr>
              <a:t>hoàn</a:t>
            </a:r>
            <a:r>
              <a:rPr lang="en-US" sz="3200" b="1" dirty="0">
                <a:latin typeface="Bahnschrift" panose="020B0502040204020203" pitchFamily="34" charset="0"/>
              </a:rPr>
              <a:t> </a:t>
            </a:r>
            <a:r>
              <a:rPr lang="en-US" sz="3200" b="1" dirty="0" err="1">
                <a:latin typeface="Bahnschrift" panose="020B0502040204020203" pitchFamily="34" charset="0"/>
              </a:rPr>
              <a:t>trong</a:t>
            </a:r>
            <a:r>
              <a:rPr lang="en-US" sz="3200" b="1" dirty="0">
                <a:latin typeface="Bahnschrift" panose="020B0502040204020203" pitchFamily="34" charset="0"/>
              </a:rPr>
              <a:t> </a:t>
            </a:r>
            <a:r>
              <a:rPr lang="en-US" sz="3200" b="1" dirty="0" err="1">
                <a:latin typeface="Bahnschrift" panose="020B0502040204020203" pitchFamily="34" charset="0"/>
              </a:rPr>
              <a:t>quản</a:t>
            </a:r>
            <a:r>
              <a:rPr lang="en-US" sz="3200" b="1" dirty="0">
                <a:latin typeface="Bahnschrift" panose="020B0502040204020203" pitchFamily="34" charset="0"/>
              </a:rPr>
              <a:t> </a:t>
            </a:r>
            <a:r>
              <a:rPr lang="en-US" sz="3200" b="1" dirty="0" err="1">
                <a:latin typeface="Bahnschrift" panose="020B0502040204020203" pitchFamily="34" charset="0"/>
              </a:rPr>
              <a:t>lý</a:t>
            </a:r>
            <a:r>
              <a:rPr lang="en-US" sz="3200" b="1" dirty="0">
                <a:latin typeface="Bahnschrift" panose="020B0502040204020203" pitchFamily="34" charset="0"/>
              </a:rPr>
              <a:t> </a:t>
            </a:r>
            <a:r>
              <a:rPr lang="en-US" sz="3200" b="1" dirty="0" err="1">
                <a:latin typeface="Bahnschrift" panose="020B0502040204020203" pitchFamily="34" charset="0"/>
              </a:rPr>
              <a:t>chất</a:t>
            </a:r>
            <a:r>
              <a:rPr lang="en-US" sz="3200" b="1" dirty="0">
                <a:latin typeface="Bahnschrift" panose="020B0502040204020203" pitchFamily="34" charset="0"/>
              </a:rPr>
              <a:t> </a:t>
            </a:r>
            <a:r>
              <a:rPr lang="en-US" sz="3200" b="1" dirty="0" err="1">
                <a:latin typeface="Bahnschrift" panose="020B0502040204020203" pitchFamily="34" charset="0"/>
              </a:rPr>
              <a:t>thải</a:t>
            </a:r>
            <a:r>
              <a:rPr lang="en-US" sz="3200" b="1" dirty="0">
                <a:latin typeface="Bahnschrift" panose="020B0502040204020203" pitchFamily="34" charset="0"/>
              </a:rPr>
              <a:t> </a:t>
            </a:r>
            <a:r>
              <a:rPr lang="en-US" sz="3200" b="1" dirty="0" err="1">
                <a:latin typeface="Bahnschrift" panose="020B0502040204020203" pitchFamily="34" charset="0"/>
              </a:rPr>
              <a:t>rắn</a:t>
            </a:r>
            <a:r>
              <a:rPr lang="en-US" sz="3200" b="1" dirty="0">
                <a:latin typeface="Bahnschrift" panose="020B0502040204020203" pitchFamily="34" charset="0"/>
              </a:rPr>
              <a:t>”</a:t>
            </a:r>
            <a:endParaRPr lang="en-US" b="1" dirty="0">
              <a:latin typeface="Bahnschrift" panose="020B0502040204020203" pitchFamily="34" charset="0"/>
            </a:endParaRPr>
          </a:p>
        </p:txBody>
      </p:sp>
      <p:sp>
        <p:nvSpPr>
          <p:cNvPr id="3" name="Subtitle 2">
            <a:extLst>
              <a:ext uri="{FF2B5EF4-FFF2-40B4-BE49-F238E27FC236}">
                <a16:creationId xmlns:a16="http://schemas.microsoft.com/office/drawing/2014/main" id="{3B8E49BD-54A7-9B66-7DBF-CC03BFEBAC98}"/>
              </a:ext>
            </a:extLst>
          </p:cNvPr>
          <p:cNvSpPr>
            <a:spLocks noGrp="1"/>
          </p:cNvSpPr>
          <p:nvPr>
            <p:ph type="subTitle" idx="1"/>
          </p:nvPr>
        </p:nvSpPr>
        <p:spPr>
          <a:xfrm>
            <a:off x="1507067" y="4050834"/>
            <a:ext cx="7766936" cy="835492"/>
          </a:xfrm>
        </p:spPr>
        <p:txBody>
          <a:bodyPr>
            <a:normAutofit fontScale="92500" lnSpcReduction="10000"/>
          </a:bodyPr>
          <a:lstStyle/>
          <a:p>
            <a:pPr algn="ctr"/>
            <a:endParaRPr lang="en-US" dirty="0"/>
          </a:p>
          <a:p>
            <a:pPr algn="ctr"/>
            <a:r>
              <a:rPr lang="en-US" sz="2800" i="1" dirty="0" err="1">
                <a:solidFill>
                  <a:srgbClr val="00B050"/>
                </a:solidFill>
              </a:rPr>
              <a:t>Nhữ</a:t>
            </a:r>
            <a:r>
              <a:rPr lang="en-US" sz="2800" i="1" dirty="0">
                <a:solidFill>
                  <a:srgbClr val="00B050"/>
                </a:solidFill>
              </a:rPr>
              <a:t> </a:t>
            </a:r>
            <a:r>
              <a:rPr lang="en-US" sz="2800" i="1" dirty="0" err="1">
                <a:solidFill>
                  <a:srgbClr val="00B050"/>
                </a:solidFill>
              </a:rPr>
              <a:t>Thị</a:t>
            </a:r>
            <a:r>
              <a:rPr lang="en-US" sz="2800" i="1" dirty="0">
                <a:solidFill>
                  <a:srgbClr val="00B050"/>
                </a:solidFill>
              </a:rPr>
              <a:t> Kim Dung</a:t>
            </a:r>
          </a:p>
        </p:txBody>
      </p:sp>
    </p:spTree>
    <p:extLst>
      <p:ext uri="{BB962C8B-B14F-4D97-AF65-F5344CB8AC3E}">
        <p14:creationId xmlns:p14="http://schemas.microsoft.com/office/powerpoint/2010/main" val="1546406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F82B-4FF2-AE14-24AB-38D951E15931}"/>
              </a:ext>
            </a:extLst>
          </p:cNvPr>
          <p:cNvSpPr>
            <a:spLocks noGrp="1"/>
          </p:cNvSpPr>
          <p:nvPr>
            <p:ph type="title"/>
          </p:nvPr>
        </p:nvSpPr>
        <p:spPr>
          <a:xfrm>
            <a:off x="677334" y="219075"/>
            <a:ext cx="9885892" cy="885825"/>
          </a:xfrm>
        </p:spPr>
        <p:txBody>
          <a:bodyPr/>
          <a:lstStyle/>
          <a:p>
            <a:pPr algn="ct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KTTH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trong</a:t>
            </a: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ngành</a:t>
            </a: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khai</a:t>
            </a: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thác</a:t>
            </a: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chế</a:t>
            </a: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biến</a:t>
            </a: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khoáng</a:t>
            </a: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sản</a:t>
            </a:r>
            <a:endParaRPr lang="en-US" dirty="0"/>
          </a:p>
        </p:txBody>
      </p:sp>
      <p:sp>
        <p:nvSpPr>
          <p:cNvPr id="3" name="Content Placeholder 2">
            <a:extLst>
              <a:ext uri="{FF2B5EF4-FFF2-40B4-BE49-F238E27FC236}">
                <a16:creationId xmlns:a16="http://schemas.microsoft.com/office/drawing/2014/main" id="{C18090C0-0FB3-5D70-091D-F44054A8DA21}"/>
              </a:ext>
            </a:extLst>
          </p:cNvPr>
          <p:cNvSpPr>
            <a:spLocks noGrp="1"/>
          </p:cNvSpPr>
          <p:nvPr>
            <p:ph idx="1"/>
          </p:nvPr>
        </p:nvSpPr>
        <p:spPr>
          <a:xfrm>
            <a:off x="677334" y="1104900"/>
            <a:ext cx="8596668" cy="5324475"/>
          </a:xfrm>
        </p:spPr>
        <p:txBody>
          <a:bodyPr>
            <a:noAutofit/>
          </a:bodyPr>
          <a:lstStyle/>
          <a:p>
            <a:pPr algn="just"/>
            <a:r>
              <a:rPr lang="vi-VN" sz="2000" dirty="0"/>
              <a:t>Theo đánh giá của các chuyên gia, trên </a:t>
            </a:r>
            <a:r>
              <a:rPr lang="en-US" sz="2000" dirty="0"/>
              <a:t>TG</a:t>
            </a:r>
            <a:r>
              <a:rPr lang="vi-VN" sz="2000" dirty="0"/>
              <a:t>, so với nhiều ngành, lĩnh vực khác đang ở giai đoạn phát triển cao của </a:t>
            </a:r>
            <a:r>
              <a:rPr lang="en-US" sz="2000" dirty="0"/>
              <a:t>KTTH </a:t>
            </a:r>
            <a:r>
              <a:rPr lang="vi-VN" sz="2000" dirty="0"/>
              <a:t>(CE 3.0), ngành khai thác, </a:t>
            </a:r>
            <a:r>
              <a:rPr lang="en-US" sz="2000" dirty="0"/>
              <a:t>CBKS</a:t>
            </a:r>
            <a:r>
              <a:rPr lang="vi-VN" sz="2000" dirty="0"/>
              <a:t> được đánh giá là khá chậm trễ trong việc áp dụng mô hình </a:t>
            </a:r>
            <a:r>
              <a:rPr lang="en-US" sz="2000" dirty="0"/>
              <a:t>KTTH</a:t>
            </a:r>
            <a:r>
              <a:rPr lang="vi-VN" sz="2000" dirty="0"/>
              <a:t> và thậm chí còn đang ở giai đoạn sơ khai, ban đầu (CE 1.0 và tiến tới CE 2.0)</a:t>
            </a:r>
            <a:r>
              <a:rPr lang="en-US" sz="2000" dirty="0"/>
              <a:t>.</a:t>
            </a:r>
          </a:p>
          <a:p>
            <a:pPr algn="just"/>
            <a:r>
              <a:rPr lang="vi-VN" sz="2000" dirty="0"/>
              <a:t> </a:t>
            </a:r>
            <a:endParaRPr lang="en-US" sz="2000" dirty="0"/>
          </a:p>
        </p:txBody>
      </p:sp>
      <p:pic>
        <p:nvPicPr>
          <p:cNvPr id="4" name="Picture 3">
            <a:extLst>
              <a:ext uri="{FF2B5EF4-FFF2-40B4-BE49-F238E27FC236}">
                <a16:creationId xmlns:a16="http://schemas.microsoft.com/office/drawing/2014/main" id="{AADB8073-F81A-716D-F018-07CA648F3878}"/>
              </a:ext>
            </a:extLst>
          </p:cNvPr>
          <p:cNvPicPr>
            <a:picLocks noChangeAspect="1"/>
          </p:cNvPicPr>
          <p:nvPr/>
        </p:nvPicPr>
        <p:blipFill>
          <a:blip r:embed="rId2"/>
          <a:stretch>
            <a:fillRect/>
          </a:stretch>
        </p:blipFill>
        <p:spPr>
          <a:xfrm>
            <a:off x="2024371" y="2962276"/>
            <a:ext cx="6797161" cy="3467100"/>
          </a:xfrm>
          <a:prstGeom prst="rect">
            <a:avLst/>
          </a:prstGeom>
        </p:spPr>
      </p:pic>
    </p:spTree>
    <p:extLst>
      <p:ext uri="{BB962C8B-B14F-4D97-AF65-F5344CB8AC3E}">
        <p14:creationId xmlns:p14="http://schemas.microsoft.com/office/powerpoint/2010/main" val="2918104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35E7A-F037-016F-50EF-81A702805FC1}"/>
              </a:ext>
            </a:extLst>
          </p:cNvPr>
          <p:cNvSpPr>
            <a:spLocks noGrp="1"/>
          </p:cNvSpPr>
          <p:nvPr>
            <p:ph idx="1"/>
          </p:nvPr>
        </p:nvSpPr>
        <p:spPr>
          <a:xfrm>
            <a:off x="677333" y="1676401"/>
            <a:ext cx="8971491" cy="4364962"/>
          </a:xfrm>
        </p:spPr>
        <p:txBody>
          <a:bodyPr/>
          <a:lstStyle/>
          <a:p>
            <a:pPr marL="0" marR="0" indent="0" algn="just">
              <a:lnSpc>
                <a:spcPct val="130000"/>
              </a:lnSpc>
              <a:spcBef>
                <a:spcPts val="0"/>
              </a:spcBef>
              <a:spcAft>
                <a:spcPts val="0"/>
              </a:spcAft>
              <a:buNone/>
            </a:pP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Trong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thời</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gian</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gần</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đây</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KTTH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đã</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tích</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hợp</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vào</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ngành</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khai</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thác</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CBKS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thông</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qua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nhiều</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cách</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tiếp</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cận</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trong</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việc</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quản</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lý</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tốt</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nguyên</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liệu</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thô</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như</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nước</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chất</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thải</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Đã</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nhiều</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nỗ</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lực</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giảm</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nước</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sử</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dụng</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tái</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xử</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lý</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đất</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đá</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phủ</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(overburden)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đuôi</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thải</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(tailings)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nhằm</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loại</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trừ</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nguy</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cơ</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đối</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với</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môi</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trường</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sản</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xuất</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sản</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phẩm</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mới</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khả</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năng</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thương</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mại</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hóa</a:t>
            </a: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Title 1">
            <a:extLst>
              <a:ext uri="{FF2B5EF4-FFF2-40B4-BE49-F238E27FC236}">
                <a16:creationId xmlns:a16="http://schemas.microsoft.com/office/drawing/2014/main" id="{69A934FE-5C0B-C2C4-6EBE-20226333A1EC}"/>
              </a:ext>
            </a:extLst>
          </p:cNvPr>
          <p:cNvSpPr>
            <a:spLocks noGrp="1"/>
          </p:cNvSpPr>
          <p:nvPr>
            <p:ph type="title"/>
          </p:nvPr>
        </p:nvSpPr>
        <p:spPr>
          <a:xfrm>
            <a:off x="677863" y="609600"/>
            <a:ext cx="9294812" cy="790575"/>
          </a:xfrm>
        </p:spPr>
        <p:txBody>
          <a:bodyPr>
            <a:normAutofit fontScale="90000"/>
          </a:bodyPr>
          <a:lstStyle/>
          <a:p>
            <a:pPr algn="ct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KTTH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trong</a:t>
            </a: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ngành</a:t>
            </a: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khai</a:t>
            </a: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thác</a:t>
            </a: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chế</a:t>
            </a: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biến</a:t>
            </a: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khoáng</a:t>
            </a: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sản</a:t>
            </a:r>
            <a:endParaRPr lang="en-US" dirty="0"/>
          </a:p>
        </p:txBody>
      </p:sp>
    </p:spTree>
    <p:extLst>
      <p:ext uri="{BB962C8B-B14F-4D97-AF65-F5344CB8AC3E}">
        <p14:creationId xmlns:p14="http://schemas.microsoft.com/office/powerpoint/2010/main" val="3123714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E36A9-A034-9CEA-C00D-21F23523D49C}"/>
              </a:ext>
            </a:extLst>
          </p:cNvPr>
          <p:cNvSpPr>
            <a:spLocks noGrp="1"/>
          </p:cNvSpPr>
          <p:nvPr>
            <p:ph type="title"/>
          </p:nvPr>
        </p:nvSpPr>
        <p:spPr>
          <a:xfrm>
            <a:off x="677334" y="609600"/>
            <a:ext cx="8596668" cy="914400"/>
          </a:xfrm>
        </p:spPr>
        <p:txBody>
          <a:bodyPr/>
          <a:lstStyle/>
          <a:p>
            <a:pPr algn="ctr"/>
            <a:r>
              <a:rPr lang="en-US" b="1" dirty="0" err="1">
                <a:solidFill>
                  <a:srgbClr val="00B050"/>
                </a:solidFill>
              </a:rPr>
              <a:t>Mô</a:t>
            </a:r>
            <a:r>
              <a:rPr lang="en-US" b="1" dirty="0">
                <a:solidFill>
                  <a:srgbClr val="00B050"/>
                </a:solidFill>
              </a:rPr>
              <a:t> </a:t>
            </a:r>
            <a:r>
              <a:rPr lang="en-US" b="1" dirty="0" err="1">
                <a:solidFill>
                  <a:srgbClr val="00B050"/>
                </a:solidFill>
              </a:rPr>
              <a:t>hình</a:t>
            </a:r>
            <a:r>
              <a:rPr lang="en-US" b="1" dirty="0">
                <a:solidFill>
                  <a:srgbClr val="00B050"/>
                </a:solidFill>
              </a:rPr>
              <a:t> 10 </a:t>
            </a:r>
            <a:r>
              <a:rPr lang="en-US" b="1" dirty="0" err="1">
                <a:solidFill>
                  <a:srgbClr val="00B050"/>
                </a:solidFill>
              </a:rPr>
              <a:t>ReX</a:t>
            </a:r>
            <a:r>
              <a:rPr lang="en-US" b="1" dirty="0">
                <a:solidFill>
                  <a:srgbClr val="00B050"/>
                </a:solidFill>
              </a:rPr>
              <a:t> </a:t>
            </a:r>
            <a:r>
              <a:rPr lang="en-US" b="1" dirty="0" err="1">
                <a:solidFill>
                  <a:srgbClr val="00B050"/>
                </a:solidFill>
              </a:rPr>
              <a:t>trong</a:t>
            </a:r>
            <a:r>
              <a:rPr lang="en-US" b="1" dirty="0">
                <a:solidFill>
                  <a:srgbClr val="00B050"/>
                </a:solidFill>
              </a:rPr>
              <a:t> KTTH</a:t>
            </a:r>
          </a:p>
        </p:txBody>
      </p:sp>
      <p:graphicFrame>
        <p:nvGraphicFramePr>
          <p:cNvPr id="4" name="Content Placeholder 3">
            <a:extLst>
              <a:ext uri="{FF2B5EF4-FFF2-40B4-BE49-F238E27FC236}">
                <a16:creationId xmlns:a16="http://schemas.microsoft.com/office/drawing/2014/main" id="{D54276C8-7B82-D1B0-F028-1611F9413D9E}"/>
              </a:ext>
            </a:extLst>
          </p:cNvPr>
          <p:cNvGraphicFramePr>
            <a:graphicFrameLocks noGrp="1"/>
          </p:cNvGraphicFramePr>
          <p:nvPr>
            <p:ph idx="1"/>
            <p:extLst>
              <p:ext uri="{D42A27DB-BD31-4B8C-83A1-F6EECF244321}">
                <p14:modId xmlns:p14="http://schemas.microsoft.com/office/powerpoint/2010/main" val="816990069"/>
              </p:ext>
            </p:extLst>
          </p:nvPr>
        </p:nvGraphicFramePr>
        <p:xfrm>
          <a:off x="1085850" y="1695448"/>
          <a:ext cx="8188152" cy="4210047"/>
        </p:xfrm>
        <a:graphic>
          <a:graphicData uri="http://schemas.openxmlformats.org/drawingml/2006/table">
            <a:tbl>
              <a:tblPr firstRow="1" firstCol="1" bandRow="1">
                <a:tableStyleId>{5C22544A-7EE6-4342-B048-85BDC9FD1C3A}</a:tableStyleId>
              </a:tblPr>
              <a:tblGrid>
                <a:gridCol w="8188152">
                  <a:extLst>
                    <a:ext uri="{9D8B030D-6E8A-4147-A177-3AD203B41FA5}">
                      <a16:colId xmlns:a16="http://schemas.microsoft.com/office/drawing/2014/main" val="4032365097"/>
                    </a:ext>
                  </a:extLst>
                </a:gridCol>
              </a:tblGrid>
              <a:tr h="421690">
                <a:tc>
                  <a:txBody>
                    <a:bodyPr/>
                    <a:lstStyle/>
                    <a:p>
                      <a:pPr marL="0" marR="0" algn="just">
                        <a:lnSpc>
                          <a:spcPct val="130000"/>
                        </a:lnSpc>
                        <a:spcBef>
                          <a:spcPts val="0"/>
                        </a:spcBef>
                        <a:spcAft>
                          <a:spcPts val="0"/>
                        </a:spcAft>
                      </a:pPr>
                      <a:r>
                        <a:rPr lang="en-US" sz="2000" kern="100" dirty="0">
                          <a:solidFill>
                            <a:srgbClr val="FF0000"/>
                          </a:solidFill>
                          <a:effectLst/>
                        </a:rPr>
                        <a:t>R0: </a:t>
                      </a:r>
                      <a:r>
                        <a:rPr lang="en-US" sz="2000" kern="100" dirty="0">
                          <a:effectLst/>
                        </a:rPr>
                        <a:t>Refuse (</a:t>
                      </a:r>
                      <a:r>
                        <a:rPr lang="en-US" sz="2000" kern="100" dirty="0" err="1">
                          <a:effectLst/>
                        </a:rPr>
                        <a:t>Từ</a:t>
                      </a:r>
                      <a:r>
                        <a:rPr lang="en-US" sz="2000" kern="100" dirty="0">
                          <a:effectLst/>
                        </a:rPr>
                        <a:t> </a:t>
                      </a:r>
                      <a:r>
                        <a:rPr lang="en-US" sz="2000" kern="100" dirty="0" err="1">
                          <a:effectLst/>
                        </a:rPr>
                        <a:t>chối</a:t>
                      </a:r>
                      <a:r>
                        <a:rPr lang="en-US" sz="2000" kern="100" dirty="0">
                          <a:effectLst/>
                        </a:rPr>
                        <a:t> </a:t>
                      </a:r>
                      <a:r>
                        <a:rPr lang="en-US" sz="2000" kern="100" dirty="0" err="1">
                          <a:effectLst/>
                        </a:rPr>
                        <a:t>sử</a:t>
                      </a:r>
                      <a:r>
                        <a:rPr lang="en-US" sz="2000" kern="100" dirty="0">
                          <a:effectLst/>
                        </a:rPr>
                        <a:t> </a:t>
                      </a:r>
                      <a:r>
                        <a:rPr lang="en-US" sz="2000" kern="100" dirty="0" err="1">
                          <a:effectLst/>
                        </a:rPr>
                        <a:t>dụng</a:t>
                      </a:r>
                      <a:r>
                        <a:rPr lang="en-US" sz="2000" kern="100" dirty="0">
                          <a:effectLst/>
                        </a:rPr>
                        <a:t> </a:t>
                      </a:r>
                      <a:r>
                        <a:rPr lang="en-US" sz="2000" kern="100" dirty="0" err="1">
                          <a:effectLst/>
                        </a:rPr>
                        <a:t>nguyên</a:t>
                      </a:r>
                      <a:r>
                        <a:rPr lang="en-US" sz="2000" kern="100" dirty="0">
                          <a:effectLst/>
                        </a:rPr>
                        <a:t> </a:t>
                      </a:r>
                      <a:r>
                        <a:rPr lang="en-US" sz="2000" kern="100" dirty="0" err="1">
                          <a:effectLst/>
                        </a:rPr>
                        <a:t>liệu</a:t>
                      </a:r>
                      <a:r>
                        <a:rPr lang="en-US" sz="2000" kern="100" dirty="0">
                          <a:effectLst/>
                        </a:rPr>
                        <a:t>)</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8191612"/>
                  </a:ext>
                </a:extLst>
              </a:tr>
              <a:tr h="421690">
                <a:tc>
                  <a:txBody>
                    <a:bodyPr/>
                    <a:lstStyle/>
                    <a:p>
                      <a:pPr marL="0" marR="0" algn="just">
                        <a:lnSpc>
                          <a:spcPct val="130000"/>
                        </a:lnSpc>
                        <a:spcBef>
                          <a:spcPts val="0"/>
                        </a:spcBef>
                        <a:spcAft>
                          <a:spcPts val="0"/>
                        </a:spcAft>
                      </a:pPr>
                      <a:r>
                        <a:rPr lang="en-US" sz="2000" kern="100" dirty="0">
                          <a:solidFill>
                            <a:srgbClr val="FF0000"/>
                          </a:solidFill>
                          <a:effectLst/>
                        </a:rPr>
                        <a:t>R1: </a:t>
                      </a:r>
                      <a:r>
                        <a:rPr lang="en-US" sz="2000" kern="100" dirty="0">
                          <a:effectLst/>
                        </a:rPr>
                        <a:t>Reduce (</a:t>
                      </a:r>
                      <a:r>
                        <a:rPr lang="en-US" sz="2000" kern="100" dirty="0" err="1">
                          <a:effectLst/>
                        </a:rPr>
                        <a:t>Giảm</a:t>
                      </a:r>
                      <a:r>
                        <a:rPr lang="en-US" sz="2000" kern="100" dirty="0">
                          <a:effectLst/>
                        </a:rPr>
                        <a:t> </a:t>
                      </a:r>
                      <a:r>
                        <a:rPr lang="en-US" sz="2000" kern="100" dirty="0" err="1">
                          <a:effectLst/>
                        </a:rPr>
                        <a:t>sử</a:t>
                      </a:r>
                      <a:r>
                        <a:rPr lang="en-US" sz="2000" kern="100" dirty="0">
                          <a:effectLst/>
                        </a:rPr>
                        <a:t> </a:t>
                      </a:r>
                      <a:r>
                        <a:rPr lang="en-US" sz="2000" kern="100" dirty="0" err="1">
                          <a:effectLst/>
                        </a:rPr>
                        <a:t>dụng</a:t>
                      </a:r>
                      <a:r>
                        <a:rPr lang="en-US" sz="2000" kern="100" dirty="0">
                          <a:effectLst/>
                        </a:rPr>
                        <a:t> </a:t>
                      </a:r>
                      <a:r>
                        <a:rPr lang="en-US" sz="2000" kern="100" dirty="0" err="1">
                          <a:effectLst/>
                        </a:rPr>
                        <a:t>nguyên</a:t>
                      </a:r>
                      <a:r>
                        <a:rPr lang="en-US" sz="2000" kern="100" dirty="0">
                          <a:effectLst/>
                        </a:rPr>
                        <a:t> </a:t>
                      </a:r>
                      <a:r>
                        <a:rPr lang="en-US" sz="2000" kern="100" dirty="0" err="1">
                          <a:effectLst/>
                        </a:rPr>
                        <a:t>liệu</a:t>
                      </a:r>
                      <a:r>
                        <a:rPr lang="en-US" sz="2000" kern="100" dirty="0">
                          <a:effectLst/>
                        </a:rPr>
                        <a:t>)</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8688986"/>
                  </a:ext>
                </a:extLst>
              </a:tr>
              <a:tr h="421690">
                <a:tc>
                  <a:txBody>
                    <a:bodyPr/>
                    <a:lstStyle/>
                    <a:p>
                      <a:pPr marL="0" marR="0" algn="just">
                        <a:lnSpc>
                          <a:spcPct val="130000"/>
                        </a:lnSpc>
                        <a:spcBef>
                          <a:spcPts val="0"/>
                        </a:spcBef>
                        <a:spcAft>
                          <a:spcPts val="0"/>
                        </a:spcAft>
                      </a:pPr>
                      <a:r>
                        <a:rPr lang="pt-BR" sz="2000" kern="100" dirty="0">
                          <a:solidFill>
                            <a:srgbClr val="FF0000"/>
                          </a:solidFill>
                          <a:effectLst/>
                        </a:rPr>
                        <a:t>R2: </a:t>
                      </a:r>
                      <a:r>
                        <a:rPr lang="pt-BR" sz="2000" kern="100" dirty="0">
                          <a:effectLst/>
                        </a:rPr>
                        <a:t>Resell/Reuse (Bán lại/Tái sử dụng)</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0091577"/>
                  </a:ext>
                </a:extLst>
              </a:tr>
              <a:tr h="421690">
                <a:tc>
                  <a:txBody>
                    <a:bodyPr/>
                    <a:lstStyle/>
                    <a:p>
                      <a:pPr marL="0" marR="0" algn="just">
                        <a:lnSpc>
                          <a:spcPct val="130000"/>
                        </a:lnSpc>
                        <a:spcBef>
                          <a:spcPts val="0"/>
                        </a:spcBef>
                        <a:spcAft>
                          <a:spcPts val="0"/>
                        </a:spcAft>
                      </a:pPr>
                      <a:r>
                        <a:rPr lang="pt-BR" sz="2000" kern="100" dirty="0">
                          <a:solidFill>
                            <a:srgbClr val="FF0000"/>
                          </a:solidFill>
                          <a:effectLst/>
                        </a:rPr>
                        <a:t>R3: </a:t>
                      </a:r>
                      <a:r>
                        <a:rPr lang="pt-BR" sz="2000" kern="100" dirty="0">
                          <a:effectLst/>
                        </a:rPr>
                        <a:t>Repair (Sửa chữa)</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988293"/>
                  </a:ext>
                </a:extLst>
              </a:tr>
              <a:tr h="421690">
                <a:tc>
                  <a:txBody>
                    <a:bodyPr/>
                    <a:lstStyle/>
                    <a:p>
                      <a:pPr marL="0" marR="0" algn="just">
                        <a:lnSpc>
                          <a:spcPct val="130000"/>
                        </a:lnSpc>
                        <a:spcBef>
                          <a:spcPts val="0"/>
                        </a:spcBef>
                        <a:spcAft>
                          <a:spcPts val="0"/>
                        </a:spcAft>
                      </a:pPr>
                      <a:r>
                        <a:rPr lang="en-US" sz="2000" kern="100" dirty="0">
                          <a:solidFill>
                            <a:srgbClr val="FF0000"/>
                          </a:solidFill>
                          <a:effectLst/>
                        </a:rPr>
                        <a:t>R4: </a:t>
                      </a:r>
                      <a:r>
                        <a:rPr lang="en-US" sz="2000" kern="100" dirty="0">
                          <a:effectLst/>
                        </a:rPr>
                        <a:t>Refurbish (</a:t>
                      </a:r>
                      <a:r>
                        <a:rPr lang="en-US" sz="2000" kern="100" dirty="0" err="1">
                          <a:effectLst/>
                        </a:rPr>
                        <a:t>Thay</a:t>
                      </a:r>
                      <a:r>
                        <a:rPr lang="en-US" sz="2000" kern="100" dirty="0">
                          <a:effectLst/>
                        </a:rPr>
                        <a:t> </a:t>
                      </a:r>
                      <a:r>
                        <a:rPr lang="en-US" sz="2000" kern="100" dirty="0" err="1">
                          <a:effectLst/>
                        </a:rPr>
                        <a:t>thế</a:t>
                      </a:r>
                      <a:r>
                        <a:rPr lang="en-US" sz="2000" kern="100" dirty="0">
                          <a:effectLst/>
                        </a:rPr>
                        <a:t> </a:t>
                      </a:r>
                      <a:r>
                        <a:rPr lang="en-US" sz="2000" kern="100" dirty="0" err="1">
                          <a:effectLst/>
                        </a:rPr>
                        <a:t>một</a:t>
                      </a:r>
                      <a:r>
                        <a:rPr lang="en-US" sz="2000" kern="100" dirty="0">
                          <a:effectLst/>
                        </a:rPr>
                        <a:t> </a:t>
                      </a:r>
                      <a:r>
                        <a:rPr lang="en-US" sz="2000" kern="100" dirty="0" err="1">
                          <a:effectLst/>
                        </a:rPr>
                        <a:t>phần</a:t>
                      </a:r>
                      <a:r>
                        <a:rPr lang="en-US" sz="2000" kern="100" dirty="0">
                          <a:effectLst/>
                        </a:rPr>
                        <a:t> </a:t>
                      </a:r>
                      <a:r>
                        <a:rPr lang="en-US" sz="2000" kern="100" dirty="0" err="1">
                          <a:effectLst/>
                        </a:rPr>
                        <a:t>sản</a:t>
                      </a:r>
                      <a:r>
                        <a:rPr lang="en-US" sz="2000" kern="100" dirty="0">
                          <a:effectLst/>
                        </a:rPr>
                        <a:t> </a:t>
                      </a:r>
                      <a:r>
                        <a:rPr lang="en-US" sz="2000" kern="100" dirty="0" err="1">
                          <a:effectLst/>
                        </a:rPr>
                        <a:t>phẩm</a:t>
                      </a:r>
                      <a:r>
                        <a:rPr lang="en-US" sz="2000" kern="100" dirty="0">
                          <a:effectLst/>
                        </a:rPr>
                        <a:t>)</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9846404"/>
                  </a:ext>
                </a:extLst>
              </a:tr>
              <a:tr h="421690">
                <a:tc>
                  <a:txBody>
                    <a:bodyPr/>
                    <a:lstStyle/>
                    <a:p>
                      <a:pPr marL="0" marR="0" algn="just">
                        <a:lnSpc>
                          <a:spcPct val="130000"/>
                        </a:lnSpc>
                        <a:spcBef>
                          <a:spcPts val="0"/>
                        </a:spcBef>
                        <a:spcAft>
                          <a:spcPts val="0"/>
                        </a:spcAft>
                      </a:pPr>
                      <a:r>
                        <a:rPr lang="en-US" sz="2000" kern="100" dirty="0">
                          <a:solidFill>
                            <a:srgbClr val="FF0000"/>
                          </a:solidFill>
                          <a:effectLst/>
                        </a:rPr>
                        <a:t>R5: </a:t>
                      </a:r>
                      <a:r>
                        <a:rPr lang="en-US" sz="2000" kern="100" dirty="0">
                          <a:effectLst/>
                        </a:rPr>
                        <a:t>Remanufacture (</a:t>
                      </a:r>
                      <a:r>
                        <a:rPr lang="en-US" sz="2000" kern="100" dirty="0" err="1">
                          <a:effectLst/>
                        </a:rPr>
                        <a:t>Chỉnh</a:t>
                      </a:r>
                      <a:r>
                        <a:rPr lang="en-US" sz="2000" kern="100" dirty="0">
                          <a:effectLst/>
                        </a:rPr>
                        <a:t> </a:t>
                      </a:r>
                      <a:r>
                        <a:rPr lang="en-US" sz="2000" kern="100" dirty="0" err="1">
                          <a:effectLst/>
                        </a:rPr>
                        <a:t>sửa</a:t>
                      </a:r>
                      <a:r>
                        <a:rPr lang="en-US" sz="2000" kern="100" dirty="0">
                          <a:effectLst/>
                        </a:rPr>
                        <a:t> </a:t>
                      </a:r>
                      <a:r>
                        <a:rPr lang="en-US" sz="2000" kern="100" dirty="0" err="1">
                          <a:effectLst/>
                        </a:rPr>
                        <a:t>tổng</a:t>
                      </a:r>
                      <a:r>
                        <a:rPr lang="en-US" sz="2000" kern="100" dirty="0">
                          <a:effectLst/>
                        </a:rPr>
                        <a:t> </a:t>
                      </a:r>
                      <a:r>
                        <a:rPr lang="en-US" sz="2000" kern="100" dirty="0" err="1">
                          <a:effectLst/>
                        </a:rPr>
                        <a:t>thể</a:t>
                      </a:r>
                      <a:r>
                        <a:rPr lang="en-US" sz="2000" kern="100" dirty="0">
                          <a:effectLst/>
                        </a:rPr>
                        <a:t> </a:t>
                      </a:r>
                      <a:r>
                        <a:rPr lang="en-US" sz="2000" kern="100" dirty="0" err="1">
                          <a:effectLst/>
                        </a:rPr>
                        <a:t>sản</a:t>
                      </a:r>
                      <a:r>
                        <a:rPr lang="en-US" sz="2000" kern="100" dirty="0">
                          <a:effectLst/>
                        </a:rPr>
                        <a:t> </a:t>
                      </a:r>
                      <a:r>
                        <a:rPr lang="en-US" sz="2000" kern="100" dirty="0" err="1">
                          <a:effectLst/>
                        </a:rPr>
                        <a:t>phẩm</a:t>
                      </a:r>
                      <a:r>
                        <a:rPr lang="en-US" sz="2000" kern="100" dirty="0">
                          <a:effectLst/>
                        </a:rPr>
                        <a:t>)</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3892635"/>
                  </a:ext>
                </a:extLst>
              </a:tr>
              <a:tr h="421690">
                <a:tc>
                  <a:txBody>
                    <a:bodyPr/>
                    <a:lstStyle/>
                    <a:p>
                      <a:pPr marL="0" marR="0" algn="just">
                        <a:lnSpc>
                          <a:spcPct val="130000"/>
                        </a:lnSpc>
                        <a:spcBef>
                          <a:spcPts val="0"/>
                        </a:spcBef>
                        <a:spcAft>
                          <a:spcPts val="0"/>
                        </a:spcAft>
                      </a:pPr>
                      <a:r>
                        <a:rPr lang="en-US" sz="2000" kern="100" dirty="0">
                          <a:solidFill>
                            <a:srgbClr val="FF0000"/>
                          </a:solidFill>
                          <a:effectLst/>
                        </a:rPr>
                        <a:t>R6: </a:t>
                      </a:r>
                      <a:r>
                        <a:rPr lang="en-US" sz="2000" kern="100" dirty="0">
                          <a:effectLst/>
                        </a:rPr>
                        <a:t>Repurpose (</a:t>
                      </a:r>
                      <a:r>
                        <a:rPr lang="en-US" sz="2000" kern="100" dirty="0" err="1">
                          <a:effectLst/>
                        </a:rPr>
                        <a:t>Thay</a:t>
                      </a:r>
                      <a:r>
                        <a:rPr lang="en-US" sz="2000" kern="100" dirty="0">
                          <a:effectLst/>
                        </a:rPr>
                        <a:t> </a:t>
                      </a:r>
                      <a:r>
                        <a:rPr lang="en-US" sz="2000" kern="100" dirty="0" err="1">
                          <a:effectLst/>
                        </a:rPr>
                        <a:t>đổi</a:t>
                      </a:r>
                      <a:r>
                        <a:rPr lang="en-US" sz="2000" kern="100" dirty="0">
                          <a:effectLst/>
                        </a:rPr>
                        <a:t> </a:t>
                      </a:r>
                      <a:r>
                        <a:rPr lang="en-US" sz="2000" kern="100" dirty="0" err="1">
                          <a:effectLst/>
                        </a:rPr>
                        <a:t>mục</a:t>
                      </a:r>
                      <a:r>
                        <a:rPr lang="en-US" sz="2000" kern="100" dirty="0">
                          <a:effectLst/>
                        </a:rPr>
                        <a:t> </a:t>
                      </a:r>
                      <a:r>
                        <a:rPr lang="en-US" sz="2000" kern="100" dirty="0" err="1">
                          <a:effectLst/>
                        </a:rPr>
                        <a:t>đích</a:t>
                      </a:r>
                      <a:r>
                        <a:rPr lang="en-US" sz="2000" kern="100" dirty="0">
                          <a:effectLst/>
                        </a:rPr>
                        <a:t> </a:t>
                      </a:r>
                      <a:r>
                        <a:rPr lang="en-US" sz="2000" kern="100" dirty="0" err="1">
                          <a:effectLst/>
                        </a:rPr>
                        <a:t>sử</a:t>
                      </a:r>
                      <a:r>
                        <a:rPr lang="en-US" sz="2000" kern="100" dirty="0">
                          <a:effectLst/>
                        </a:rPr>
                        <a:t> </a:t>
                      </a:r>
                      <a:r>
                        <a:rPr lang="en-US" sz="2000" kern="100" dirty="0" err="1">
                          <a:effectLst/>
                        </a:rPr>
                        <a:t>dụng</a:t>
                      </a:r>
                      <a:r>
                        <a:rPr lang="en-US" sz="2000" kern="100" dirty="0">
                          <a:effectLst/>
                        </a:rPr>
                        <a:t>)</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3647003"/>
                  </a:ext>
                </a:extLst>
              </a:tr>
              <a:tr h="421690">
                <a:tc>
                  <a:txBody>
                    <a:bodyPr/>
                    <a:lstStyle/>
                    <a:p>
                      <a:pPr marL="0" marR="0" algn="just">
                        <a:lnSpc>
                          <a:spcPct val="130000"/>
                        </a:lnSpc>
                        <a:spcBef>
                          <a:spcPts val="0"/>
                        </a:spcBef>
                        <a:spcAft>
                          <a:spcPts val="0"/>
                        </a:spcAft>
                      </a:pPr>
                      <a:r>
                        <a:rPr lang="pt-BR" sz="2000" kern="100" dirty="0">
                          <a:solidFill>
                            <a:srgbClr val="FF0000"/>
                          </a:solidFill>
                          <a:effectLst/>
                        </a:rPr>
                        <a:t>R7: </a:t>
                      </a:r>
                      <a:r>
                        <a:rPr lang="pt-BR" sz="2000" kern="100" dirty="0">
                          <a:effectLst/>
                        </a:rPr>
                        <a:t>Recycle (Tái chế vật liệu)</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3036467"/>
                  </a:ext>
                </a:extLst>
              </a:tr>
              <a:tr h="421690">
                <a:tc>
                  <a:txBody>
                    <a:bodyPr/>
                    <a:lstStyle/>
                    <a:p>
                      <a:pPr marL="0" marR="0" algn="just">
                        <a:lnSpc>
                          <a:spcPct val="130000"/>
                        </a:lnSpc>
                        <a:spcBef>
                          <a:spcPts val="0"/>
                        </a:spcBef>
                        <a:spcAft>
                          <a:spcPts val="0"/>
                        </a:spcAft>
                      </a:pPr>
                      <a:r>
                        <a:rPr lang="en-US" sz="2000" kern="100" dirty="0">
                          <a:solidFill>
                            <a:srgbClr val="FF0000"/>
                          </a:solidFill>
                          <a:effectLst/>
                        </a:rPr>
                        <a:t>R8: </a:t>
                      </a:r>
                      <a:r>
                        <a:rPr lang="en-US" sz="2000" kern="100" dirty="0">
                          <a:effectLst/>
                        </a:rPr>
                        <a:t>Recovery of energy (Thu </a:t>
                      </a:r>
                      <a:r>
                        <a:rPr lang="en-US" sz="2000" kern="100" dirty="0" err="1">
                          <a:effectLst/>
                        </a:rPr>
                        <a:t>hồi</a:t>
                      </a:r>
                      <a:r>
                        <a:rPr lang="en-US" sz="2000" kern="100" dirty="0">
                          <a:effectLst/>
                        </a:rPr>
                        <a:t> </a:t>
                      </a:r>
                      <a:r>
                        <a:rPr lang="en-US" sz="2000" kern="100" dirty="0" err="1">
                          <a:effectLst/>
                        </a:rPr>
                        <a:t>năng</a:t>
                      </a:r>
                      <a:r>
                        <a:rPr lang="en-US" sz="2000" kern="100" dirty="0">
                          <a:effectLst/>
                        </a:rPr>
                        <a:t> </a:t>
                      </a:r>
                      <a:r>
                        <a:rPr lang="en-US" sz="2000" kern="100" dirty="0" err="1">
                          <a:effectLst/>
                        </a:rPr>
                        <a:t>lượng</a:t>
                      </a:r>
                      <a:r>
                        <a:rPr lang="en-US" sz="2000" kern="100" dirty="0">
                          <a:effectLst/>
                        </a:rPr>
                        <a:t>)</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2930579"/>
                  </a:ext>
                </a:extLst>
              </a:tr>
              <a:tr h="414837">
                <a:tc>
                  <a:txBody>
                    <a:bodyPr/>
                    <a:lstStyle/>
                    <a:p>
                      <a:pPr marL="0" marR="0" algn="just">
                        <a:lnSpc>
                          <a:spcPct val="130000"/>
                        </a:lnSpc>
                        <a:spcBef>
                          <a:spcPts val="0"/>
                        </a:spcBef>
                        <a:spcAft>
                          <a:spcPts val="0"/>
                        </a:spcAft>
                      </a:pPr>
                      <a:r>
                        <a:rPr lang="pt-BR" sz="2000" kern="100" dirty="0">
                          <a:solidFill>
                            <a:srgbClr val="FF0000"/>
                          </a:solidFill>
                          <a:effectLst/>
                        </a:rPr>
                        <a:t>R9: </a:t>
                      </a:r>
                      <a:r>
                        <a:rPr lang="pt-BR" sz="2000" kern="100" dirty="0">
                          <a:effectLst/>
                        </a:rPr>
                        <a:t>Remine (Tái khai thác)</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360726"/>
                  </a:ext>
                </a:extLst>
              </a:tr>
            </a:tbl>
          </a:graphicData>
        </a:graphic>
      </p:graphicFrame>
    </p:spTree>
    <p:extLst>
      <p:ext uri="{BB962C8B-B14F-4D97-AF65-F5344CB8AC3E}">
        <p14:creationId xmlns:p14="http://schemas.microsoft.com/office/powerpoint/2010/main" val="1523529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ABEDB-8F02-A967-36D3-D61FE48EA31E}"/>
              </a:ext>
            </a:extLst>
          </p:cNvPr>
          <p:cNvSpPr>
            <a:spLocks noGrp="1"/>
          </p:cNvSpPr>
          <p:nvPr>
            <p:ph type="title"/>
          </p:nvPr>
        </p:nvSpPr>
        <p:spPr>
          <a:xfrm>
            <a:off x="601134" y="378486"/>
            <a:ext cx="9285816" cy="876301"/>
          </a:xfrm>
        </p:spPr>
        <p:txBody>
          <a:bodyPr>
            <a:normAutofit fontScale="90000"/>
          </a:bodyPr>
          <a:lstStyle/>
          <a:p>
            <a:pPr marL="0" marR="0" indent="457200">
              <a:lnSpc>
                <a:spcPct val="130000"/>
              </a:lnSpc>
              <a:spcBef>
                <a:spcPts val="0"/>
              </a:spcBef>
              <a:spcAft>
                <a:spcPts val="0"/>
              </a:spcAft>
            </a:pPr>
            <a:r>
              <a:rPr lang="en-US" sz="3100" b="1" i="1" kern="100"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R0 (Refuse) </a:t>
            </a:r>
            <a:r>
              <a:rPr lang="en-US" sz="3100" b="1" i="1" kern="100" dirty="0" err="1">
                <a:solidFill>
                  <a:srgbClr val="00B0F0"/>
                </a:solidFill>
                <a:effectLst/>
                <a:latin typeface="Arial" panose="020B0604020202020204" pitchFamily="34" charset="0"/>
                <a:ea typeface="Calibri" panose="020F0502020204030204" pitchFamily="34" charset="0"/>
                <a:cs typeface="Times New Roman" panose="02020603050405020304" pitchFamily="18" charset="0"/>
              </a:rPr>
              <a:t>trong</a:t>
            </a:r>
            <a:r>
              <a:rPr lang="en-US" sz="3100" b="1" i="1" kern="100"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 </a:t>
            </a:r>
            <a:r>
              <a:rPr lang="en-US" sz="3100" b="1" i="1" kern="100" dirty="0" err="1">
                <a:solidFill>
                  <a:srgbClr val="00B0F0"/>
                </a:solidFill>
                <a:effectLst/>
                <a:latin typeface="Arial" panose="020B0604020202020204" pitchFamily="34" charset="0"/>
                <a:ea typeface="Calibri" panose="020F0502020204030204" pitchFamily="34" charset="0"/>
                <a:cs typeface="Times New Roman" panose="02020603050405020304" pitchFamily="18" charset="0"/>
              </a:rPr>
              <a:t>khai</a:t>
            </a:r>
            <a:r>
              <a:rPr lang="en-US" sz="3100" b="1" i="1" kern="100"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 </a:t>
            </a:r>
            <a:r>
              <a:rPr lang="en-US" sz="3100" b="1" i="1" kern="100" dirty="0" err="1">
                <a:solidFill>
                  <a:srgbClr val="00B0F0"/>
                </a:solidFill>
                <a:effectLst/>
                <a:latin typeface="Arial" panose="020B0604020202020204" pitchFamily="34" charset="0"/>
                <a:ea typeface="Calibri" panose="020F0502020204030204" pitchFamily="34" charset="0"/>
                <a:cs typeface="Times New Roman" panose="02020603050405020304" pitchFamily="18" charset="0"/>
              </a:rPr>
              <a:t>thác</a:t>
            </a:r>
            <a:r>
              <a:rPr lang="en-US" sz="3100" b="1" i="1" kern="100"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 </a:t>
            </a:r>
            <a:r>
              <a:rPr lang="en-US" sz="3100" b="1" i="1" kern="100" dirty="0" err="1">
                <a:solidFill>
                  <a:srgbClr val="00B0F0"/>
                </a:solidFill>
                <a:effectLst/>
                <a:latin typeface="Arial" panose="020B0604020202020204" pitchFamily="34" charset="0"/>
                <a:ea typeface="Calibri" panose="020F0502020204030204" pitchFamily="34" charset="0"/>
                <a:cs typeface="Times New Roman" panose="02020603050405020304" pitchFamily="18" charset="0"/>
              </a:rPr>
              <a:t>chế</a:t>
            </a:r>
            <a:r>
              <a:rPr lang="en-US" sz="3100" b="1" i="1" kern="100"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 </a:t>
            </a:r>
            <a:r>
              <a:rPr lang="en-US" sz="3100" b="1" i="1" kern="100" dirty="0" err="1">
                <a:solidFill>
                  <a:srgbClr val="00B0F0"/>
                </a:solidFill>
                <a:effectLst/>
                <a:latin typeface="Arial" panose="020B0604020202020204" pitchFamily="34" charset="0"/>
                <a:ea typeface="Calibri" panose="020F0502020204030204" pitchFamily="34" charset="0"/>
                <a:cs typeface="Times New Roman" panose="02020603050405020304" pitchFamily="18" charset="0"/>
              </a:rPr>
              <a:t>biến</a:t>
            </a:r>
            <a:r>
              <a:rPr lang="en-US" sz="3100" b="1" i="1" kern="100"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 </a:t>
            </a:r>
            <a:r>
              <a:rPr lang="en-US" sz="3100" b="1" i="1" kern="100" dirty="0" err="1">
                <a:solidFill>
                  <a:srgbClr val="00B0F0"/>
                </a:solidFill>
                <a:effectLst/>
                <a:latin typeface="Arial" panose="020B0604020202020204" pitchFamily="34" charset="0"/>
                <a:ea typeface="Calibri" panose="020F0502020204030204" pitchFamily="34" charset="0"/>
                <a:cs typeface="Times New Roman" panose="02020603050405020304" pitchFamily="18" charset="0"/>
              </a:rPr>
              <a:t>khoáng</a:t>
            </a:r>
            <a:r>
              <a:rPr lang="en-US" sz="3100" b="1" i="1" kern="100"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 </a:t>
            </a:r>
            <a:r>
              <a:rPr lang="en-US" sz="3100" b="1" i="1" kern="100" dirty="0" err="1">
                <a:solidFill>
                  <a:srgbClr val="00B0F0"/>
                </a:solidFill>
                <a:effectLst/>
                <a:latin typeface="Arial" panose="020B0604020202020204" pitchFamily="34" charset="0"/>
                <a:ea typeface="Calibri" panose="020F0502020204030204" pitchFamily="34" charset="0"/>
                <a:cs typeface="Times New Roman" panose="02020603050405020304" pitchFamily="18" charset="0"/>
              </a:rPr>
              <a:t>sản</a:t>
            </a:r>
            <a:br>
              <a:rPr lang="en-US" sz="44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5E06132-39DF-2551-CADF-B49BB4258F6C}"/>
              </a:ext>
            </a:extLst>
          </p:cNvPr>
          <p:cNvSpPr>
            <a:spLocks noGrp="1"/>
          </p:cNvSpPr>
          <p:nvPr>
            <p:ph idx="1"/>
          </p:nvPr>
        </p:nvSpPr>
        <p:spPr>
          <a:xfrm>
            <a:off x="677333" y="1254786"/>
            <a:ext cx="8647641" cy="5224727"/>
          </a:xfrm>
        </p:spPr>
        <p:txBody>
          <a:bodyPr>
            <a:noAutofit/>
          </a:bodyPr>
          <a:lstStyle/>
          <a:p>
            <a:r>
              <a:rPr lang="vi-VN" sz="2000" dirty="0"/>
              <a:t>Khái niệm “refuse” có nghĩa là tránh áp dụng các quy trình sản xuất tạo ra chất thải và sử dụng lượng nguyên liệu thô lớn. </a:t>
            </a:r>
            <a:endParaRPr lang="en-US" sz="2000" dirty="0"/>
          </a:p>
          <a:p>
            <a:pPr algn="just"/>
            <a:r>
              <a:rPr lang="vi-VN" sz="2000" dirty="0"/>
              <a:t>Trên thế giới, nhiều nhà máy khai thác khoáng sản, đặc biệt là các nhà máy được xây dựng ở các vùng hoang mạc, đã từ chối sử dụng nước ngọt cho quy trình làm giàu quặng và ủng hộ việc sử dụng các công nghệ xử lý khô như các kỹ thuật tuyển từ, công nghệ tuyển huyền phù (dense media), kỹ thuật hóa lỏng tầng khí nông (shallow air bed fluidization techniques)</a:t>
            </a:r>
            <a:r>
              <a:rPr lang="en-US" sz="2000" dirty="0"/>
              <a:t>.</a:t>
            </a:r>
          </a:p>
          <a:p>
            <a:pPr algn="just"/>
            <a:r>
              <a:rPr lang="vi-VN" sz="2000" dirty="0"/>
              <a:t>Than,</a:t>
            </a:r>
            <a:r>
              <a:rPr lang="en-US" sz="2000" dirty="0"/>
              <a:t> </a:t>
            </a:r>
            <a:r>
              <a:rPr lang="vi-VN" sz="2000" dirty="0"/>
              <a:t>đồng và quặng tinh sắt đã được xử lý thành công bằng công nghệ chế biến khô. Ví dụ, ở Trung Quốc, công nghệ chế biến than khô đã trở thành một lựa chọn hấp dẫn khi sử dụng máy tuyển tầng sôi huyền phù khí và máy tuyển FGX®. Công nghệ tương tự gần đây đã được nghiên cứu cho quặng đồng là loại quặng vốn tiêu thụ một lượng lớn năng lượng và nước cho quá trình chế biến. Sử dụng máy tuyển tầng sôi huyền phù khí cho phép tăng chất lượng quặng khoảng 2% và giảm lượng đồng trong đuôi thải xuống còn 0</a:t>
            </a:r>
            <a:r>
              <a:rPr lang="en-US" sz="2000" dirty="0"/>
              <a:t>,</a:t>
            </a:r>
            <a:r>
              <a:rPr lang="vi-VN" sz="2000" dirty="0"/>
              <a:t>4%</a:t>
            </a:r>
            <a:r>
              <a:rPr lang="en-US" sz="2000" dirty="0"/>
              <a:t>.</a:t>
            </a:r>
            <a:r>
              <a:rPr lang="vi-VN" sz="2000" dirty="0"/>
              <a:t> </a:t>
            </a:r>
            <a:endParaRPr lang="en-US" sz="2000" dirty="0"/>
          </a:p>
        </p:txBody>
      </p:sp>
    </p:spTree>
    <p:extLst>
      <p:ext uri="{BB962C8B-B14F-4D97-AF65-F5344CB8AC3E}">
        <p14:creationId xmlns:p14="http://schemas.microsoft.com/office/powerpoint/2010/main" val="1962774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6728A-93F3-0F9A-5151-A8F898CF0CBC}"/>
              </a:ext>
            </a:extLst>
          </p:cNvPr>
          <p:cNvSpPr>
            <a:spLocks noGrp="1"/>
          </p:cNvSpPr>
          <p:nvPr>
            <p:ph type="title"/>
          </p:nvPr>
        </p:nvSpPr>
        <p:spPr>
          <a:xfrm>
            <a:off x="543983" y="257175"/>
            <a:ext cx="9685867" cy="685800"/>
          </a:xfrm>
        </p:spPr>
        <p:txBody>
          <a:bodyPr>
            <a:normAutofit/>
          </a:bodyPr>
          <a:lstStyle/>
          <a:p>
            <a:pPr algn="ctr"/>
            <a:r>
              <a:rPr lang="vi-VN" sz="3200" b="1" i="1" dirty="0">
                <a:solidFill>
                  <a:srgbClr val="00B050"/>
                </a:solidFill>
              </a:rPr>
              <a:t>R1: Reduce (Giảm lượng sử dụng nguyên liệu)</a:t>
            </a:r>
            <a:endParaRPr lang="en-US" sz="3200" b="1" i="1" dirty="0">
              <a:solidFill>
                <a:srgbClr val="00B050"/>
              </a:solidFill>
            </a:endParaRPr>
          </a:p>
        </p:txBody>
      </p:sp>
      <p:sp>
        <p:nvSpPr>
          <p:cNvPr id="3" name="Content Placeholder 2">
            <a:extLst>
              <a:ext uri="{FF2B5EF4-FFF2-40B4-BE49-F238E27FC236}">
                <a16:creationId xmlns:a16="http://schemas.microsoft.com/office/drawing/2014/main" id="{F05B1A76-BE68-F6D7-5C05-D1C9544B26A5}"/>
              </a:ext>
            </a:extLst>
          </p:cNvPr>
          <p:cNvSpPr>
            <a:spLocks noGrp="1"/>
          </p:cNvSpPr>
          <p:nvPr>
            <p:ph idx="1"/>
          </p:nvPr>
        </p:nvSpPr>
        <p:spPr>
          <a:xfrm>
            <a:off x="677334" y="1590675"/>
            <a:ext cx="8596668" cy="4450687"/>
          </a:xfrm>
        </p:spPr>
        <p:txBody>
          <a:bodyPr>
            <a:normAutofit/>
          </a:bodyPr>
          <a:lstStyle/>
          <a:p>
            <a:pPr algn="just"/>
            <a:r>
              <a:rPr lang="vi-VN" sz="2400" dirty="0"/>
              <a:t>Một trong những giải pháp có tác động quan trọng nhất đến tính bền vững của quá trình khai thác là giảm lượng tiêu thụ các nguyên liệu đầu vào thiết yếu như nước và năng lượng. Ngoài ra, R1 còn bao gồm nỗ lực giảm việc sản sinh ra chất thải như khí thải SO</a:t>
            </a:r>
            <a:r>
              <a:rPr lang="vi-VN" sz="2400" baseline="-25000" dirty="0"/>
              <a:t>2</a:t>
            </a:r>
            <a:r>
              <a:rPr lang="vi-VN" sz="2400" dirty="0"/>
              <a:t>, đuôi thải, chất thải rắn. </a:t>
            </a:r>
          </a:p>
          <a:p>
            <a:pPr algn="just"/>
            <a:r>
              <a:rPr lang="vi-VN" sz="2400" dirty="0"/>
              <a:t>Kinh nghiệm khai thác đồng ở Chile là một ví dụ điển hình về cách tiếp cận R1 (Reduce) trong việc quản lý tài nguyên nước của ngành công nghiệp này, do hầu hết các nhà máy khai thác đặt ở những nơi khan hiếm nguồn nước. R1 được thực hiện bởi </a:t>
            </a:r>
            <a:r>
              <a:rPr lang="en-US" sz="2400" dirty="0"/>
              <a:t>02</a:t>
            </a:r>
            <a:r>
              <a:rPr lang="vi-VN" sz="2400" dirty="0"/>
              <a:t> cách: tăng hiệu suất sử dụng nước và thay thế nước ngọt bằng nước biển</a:t>
            </a:r>
            <a:r>
              <a:rPr lang="en-US" sz="2400" dirty="0"/>
              <a:t>.</a:t>
            </a:r>
            <a:r>
              <a:rPr lang="vi-VN" sz="2400" dirty="0"/>
              <a:t> </a:t>
            </a:r>
          </a:p>
          <a:p>
            <a:endParaRPr lang="en-US" dirty="0"/>
          </a:p>
        </p:txBody>
      </p:sp>
    </p:spTree>
    <p:extLst>
      <p:ext uri="{BB962C8B-B14F-4D97-AF65-F5344CB8AC3E}">
        <p14:creationId xmlns:p14="http://schemas.microsoft.com/office/powerpoint/2010/main" val="227339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BFD0F-7AB3-681B-0632-5F44AF790CE3}"/>
              </a:ext>
            </a:extLst>
          </p:cNvPr>
          <p:cNvSpPr>
            <a:spLocks noGrp="1"/>
          </p:cNvSpPr>
          <p:nvPr>
            <p:ph type="title"/>
          </p:nvPr>
        </p:nvSpPr>
        <p:spPr>
          <a:xfrm>
            <a:off x="744009" y="388012"/>
            <a:ext cx="8596668" cy="857250"/>
          </a:xfrm>
        </p:spPr>
        <p:txBody>
          <a:bodyPr/>
          <a:lstStyle/>
          <a:p>
            <a:pPr algn="ctr"/>
            <a:r>
              <a:rPr lang="pt-BR" b="1" i="1" dirty="0">
                <a:solidFill>
                  <a:srgbClr val="FFC000"/>
                </a:solidFill>
              </a:rPr>
              <a:t>R2: Reuse (Tái sử dụng)</a:t>
            </a:r>
            <a:endParaRPr lang="en-US" b="1" i="1" dirty="0">
              <a:solidFill>
                <a:srgbClr val="FFC000"/>
              </a:solidFill>
            </a:endParaRPr>
          </a:p>
        </p:txBody>
      </p:sp>
      <p:sp>
        <p:nvSpPr>
          <p:cNvPr id="3" name="Content Placeholder 2">
            <a:extLst>
              <a:ext uri="{FF2B5EF4-FFF2-40B4-BE49-F238E27FC236}">
                <a16:creationId xmlns:a16="http://schemas.microsoft.com/office/drawing/2014/main" id="{7EFDA0B3-B8F3-E586-4B85-3AA7E409C531}"/>
              </a:ext>
            </a:extLst>
          </p:cNvPr>
          <p:cNvSpPr>
            <a:spLocks noGrp="1"/>
          </p:cNvSpPr>
          <p:nvPr>
            <p:ph idx="1"/>
          </p:nvPr>
        </p:nvSpPr>
        <p:spPr>
          <a:xfrm>
            <a:off x="744009" y="1175081"/>
            <a:ext cx="8596668" cy="5294907"/>
          </a:xfrm>
        </p:spPr>
        <p:txBody>
          <a:bodyPr>
            <a:noAutofit/>
          </a:bodyPr>
          <a:lstStyle/>
          <a:p>
            <a:pPr algn="just"/>
            <a:r>
              <a:rPr lang="vi-VN" sz="2400" dirty="0"/>
              <a:t>R2 trong </a:t>
            </a:r>
            <a:r>
              <a:rPr lang="en-US" sz="2400" dirty="0"/>
              <a:t>CBKS</a:t>
            </a:r>
            <a:r>
              <a:rPr lang="vi-VN" sz="2400" dirty="0"/>
              <a:t> là sử dụng đuôi thải trong các ứng dụng khác. Đuôi thải là phần khoáng sản được giữ lại trong nước, do cỡ hạt nhỏ, nên có thể được tái sử dụng làm nguyên liệu thay thế một phần hoặc toàn bộ trong sản xuất xi măng. </a:t>
            </a:r>
            <a:endParaRPr lang="en-US" sz="2400" dirty="0"/>
          </a:p>
          <a:p>
            <a:pPr algn="just"/>
            <a:r>
              <a:rPr lang="vi-VN" sz="2400" dirty="0"/>
              <a:t>Ở Chile, đã có nghiên cứu về sử dụng đuôi thải đồng làm </a:t>
            </a:r>
            <a:r>
              <a:rPr lang="en-US" sz="2400" dirty="0"/>
              <a:t>VLXD</a:t>
            </a:r>
            <a:r>
              <a:rPr lang="vi-VN" sz="2400" dirty="0"/>
              <a:t>, nhờ đó cải thiện đáng kể chất lượng nguyên liệu xi măng (tỷ lệ thay thế nguyên liệu có thể lên tới 40% trong khi trước đây chỉ đạt 5-30%). Sử dụng đuôi thải làm phụ gia xi măng có thể tăng độ bền và đàn hồi của xi măng. Một nghiên cứu ở Trung Quốc cho thấy tỷ lệ tối ưu là trộn 15% đuôi thải vào xi măng. Ngoài ra, đuôi thải vàng đã được nghiên cứu để nâng cao chất lượng gạch xây dựng</a:t>
            </a:r>
            <a:r>
              <a:rPr lang="en-US" sz="2400" dirty="0"/>
              <a:t>.</a:t>
            </a:r>
            <a:r>
              <a:rPr lang="vi-VN" sz="2400" dirty="0"/>
              <a:t> </a:t>
            </a:r>
            <a:endParaRPr lang="en-US" sz="2400" dirty="0"/>
          </a:p>
        </p:txBody>
      </p:sp>
    </p:spTree>
    <p:extLst>
      <p:ext uri="{BB962C8B-B14F-4D97-AF65-F5344CB8AC3E}">
        <p14:creationId xmlns:p14="http://schemas.microsoft.com/office/powerpoint/2010/main" val="3210211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F5084-2D87-54C9-A76A-FFB50B6D73AE}"/>
              </a:ext>
            </a:extLst>
          </p:cNvPr>
          <p:cNvSpPr>
            <a:spLocks noGrp="1"/>
          </p:cNvSpPr>
          <p:nvPr>
            <p:ph type="title"/>
          </p:nvPr>
        </p:nvSpPr>
        <p:spPr>
          <a:xfrm>
            <a:off x="677334" y="378487"/>
            <a:ext cx="9304866" cy="876300"/>
          </a:xfrm>
        </p:spPr>
        <p:txBody>
          <a:bodyPr>
            <a:normAutofit fontScale="90000"/>
          </a:bodyPr>
          <a:lstStyle/>
          <a:p>
            <a:r>
              <a:rPr lang="pt-BR" sz="3200" b="1" i="1" dirty="0">
                <a:solidFill>
                  <a:srgbClr val="FF00FF"/>
                </a:solidFill>
              </a:rPr>
              <a:t>R3 (Repair), R4 (Refurbish) và R5 (Remanufacture)</a:t>
            </a:r>
            <a:endParaRPr lang="en-US" sz="3200" b="1" i="1" dirty="0">
              <a:solidFill>
                <a:srgbClr val="FF00FF"/>
              </a:solidFill>
            </a:endParaRPr>
          </a:p>
        </p:txBody>
      </p:sp>
      <p:sp>
        <p:nvSpPr>
          <p:cNvPr id="3" name="Content Placeholder 2">
            <a:extLst>
              <a:ext uri="{FF2B5EF4-FFF2-40B4-BE49-F238E27FC236}">
                <a16:creationId xmlns:a16="http://schemas.microsoft.com/office/drawing/2014/main" id="{7583CADB-35E0-E658-07BC-118C8DB6FA0D}"/>
              </a:ext>
            </a:extLst>
          </p:cNvPr>
          <p:cNvSpPr>
            <a:spLocks noGrp="1"/>
          </p:cNvSpPr>
          <p:nvPr>
            <p:ph idx="1"/>
          </p:nvPr>
        </p:nvSpPr>
        <p:spPr>
          <a:xfrm>
            <a:off x="677333" y="1142999"/>
            <a:ext cx="8761941" cy="5336513"/>
          </a:xfrm>
        </p:spPr>
        <p:txBody>
          <a:bodyPr>
            <a:noAutofit/>
          </a:bodyPr>
          <a:lstStyle/>
          <a:p>
            <a:pPr algn="just"/>
            <a:r>
              <a:rPr lang="vi-VN" sz="2400" dirty="0"/>
              <a:t>Mục đích của R3 (Repair – sửa chữa) là kéo dài tuổi thọ của sản phẩm, và do đó có thể áp dụng đối với các thiết bị, công cụ được dùng trong khai thác, </a:t>
            </a:r>
            <a:r>
              <a:rPr lang="en-US" sz="2400" dirty="0"/>
              <a:t>CBKS</a:t>
            </a:r>
            <a:r>
              <a:rPr lang="vi-VN" sz="2400" dirty="0"/>
              <a:t>. </a:t>
            </a:r>
            <a:endParaRPr lang="en-US" sz="2400" dirty="0"/>
          </a:p>
          <a:p>
            <a:pPr algn="just"/>
            <a:r>
              <a:rPr lang="vi-VN" sz="2400" dirty="0"/>
              <a:t>R4 và R5 đều liên quan đến hoạt động thay thế, sửa chữa, kiểm tra, làm sạch, hoặc nâng cấp trang thiết bị - những hoạt động bảo trì thiết bị thông thường. </a:t>
            </a:r>
            <a:endParaRPr lang="en-US" sz="2400" dirty="0"/>
          </a:p>
          <a:p>
            <a:pPr algn="just"/>
            <a:r>
              <a:rPr lang="vi-VN" sz="2400" dirty="0"/>
              <a:t>Các quy trình sản xuất như luyện kim sử dụng rất nhiều thiết bị như máy bơm, máy lọc, bể chứa, máy ly tâm. Đơn vị bảo dưỡng thiết bị đóng vai trò thiết yếu trong các doanh nghiệp khai khoáng nhằm kéo dài tuổi thọ của thiết bị</a:t>
            </a:r>
            <a:r>
              <a:rPr lang="en-US" sz="2400" dirty="0"/>
              <a:t>.</a:t>
            </a:r>
          </a:p>
          <a:p>
            <a:pPr algn="just"/>
            <a:r>
              <a:rPr lang="vi-VN" sz="2400" dirty="0"/>
              <a:t> Các nguyên liệu khác như nhựa và lốp xe được sử dụng nhiều trong khai thác cũng đã được ứng dụng các giải pháp R3, R4, R5 để tối ưu hóa hiệu suất sử dụng</a:t>
            </a:r>
            <a:r>
              <a:rPr lang="en-US" sz="2400" dirty="0"/>
              <a:t>.</a:t>
            </a:r>
          </a:p>
        </p:txBody>
      </p:sp>
    </p:spTree>
    <p:extLst>
      <p:ext uri="{BB962C8B-B14F-4D97-AF65-F5344CB8AC3E}">
        <p14:creationId xmlns:p14="http://schemas.microsoft.com/office/powerpoint/2010/main" val="444625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4BDF0-410B-0CF9-139D-6F318CB2F4AC}"/>
              </a:ext>
            </a:extLst>
          </p:cNvPr>
          <p:cNvSpPr>
            <a:spLocks noGrp="1"/>
          </p:cNvSpPr>
          <p:nvPr>
            <p:ph type="title"/>
          </p:nvPr>
        </p:nvSpPr>
        <p:spPr>
          <a:xfrm>
            <a:off x="677333" y="609600"/>
            <a:ext cx="8971491" cy="742950"/>
          </a:xfrm>
        </p:spPr>
        <p:txBody>
          <a:bodyPr>
            <a:normAutofit/>
          </a:bodyPr>
          <a:lstStyle/>
          <a:p>
            <a:r>
              <a:rPr lang="en-US" sz="3200" b="1" i="1" dirty="0">
                <a:solidFill>
                  <a:srgbClr val="00B050"/>
                </a:solidFill>
              </a:rPr>
              <a:t>R6: Repurpose (</a:t>
            </a:r>
            <a:r>
              <a:rPr lang="en-US" sz="3200" b="1" i="1" dirty="0" err="1">
                <a:solidFill>
                  <a:srgbClr val="00B050"/>
                </a:solidFill>
              </a:rPr>
              <a:t>Thay</a:t>
            </a:r>
            <a:r>
              <a:rPr lang="en-US" sz="3200" b="1" i="1" dirty="0">
                <a:solidFill>
                  <a:srgbClr val="00B050"/>
                </a:solidFill>
              </a:rPr>
              <a:t> </a:t>
            </a:r>
            <a:r>
              <a:rPr lang="en-US" sz="3200" b="1" i="1" dirty="0" err="1">
                <a:solidFill>
                  <a:srgbClr val="00B050"/>
                </a:solidFill>
              </a:rPr>
              <a:t>đổi</a:t>
            </a:r>
            <a:r>
              <a:rPr lang="en-US" sz="3200" b="1" i="1" dirty="0">
                <a:solidFill>
                  <a:srgbClr val="00B050"/>
                </a:solidFill>
              </a:rPr>
              <a:t> </a:t>
            </a:r>
            <a:r>
              <a:rPr lang="en-US" sz="3200" b="1" i="1" dirty="0" err="1">
                <a:solidFill>
                  <a:srgbClr val="00B050"/>
                </a:solidFill>
              </a:rPr>
              <a:t>mục</a:t>
            </a:r>
            <a:r>
              <a:rPr lang="en-US" sz="3200" b="1" i="1" dirty="0">
                <a:solidFill>
                  <a:srgbClr val="00B050"/>
                </a:solidFill>
              </a:rPr>
              <a:t> </a:t>
            </a:r>
            <a:r>
              <a:rPr lang="en-US" sz="3200" b="1" i="1" dirty="0" err="1">
                <a:solidFill>
                  <a:srgbClr val="00B050"/>
                </a:solidFill>
              </a:rPr>
              <a:t>đích</a:t>
            </a:r>
            <a:r>
              <a:rPr lang="en-US" sz="3200" b="1" i="1" dirty="0">
                <a:solidFill>
                  <a:srgbClr val="00B050"/>
                </a:solidFill>
              </a:rPr>
              <a:t> </a:t>
            </a:r>
            <a:r>
              <a:rPr lang="en-US" sz="3200" b="1" i="1" dirty="0" err="1">
                <a:solidFill>
                  <a:srgbClr val="00B050"/>
                </a:solidFill>
              </a:rPr>
              <a:t>sử</a:t>
            </a:r>
            <a:r>
              <a:rPr lang="en-US" sz="3200" b="1" i="1" dirty="0">
                <a:solidFill>
                  <a:srgbClr val="00B050"/>
                </a:solidFill>
              </a:rPr>
              <a:t> </a:t>
            </a:r>
            <a:r>
              <a:rPr lang="en-US" sz="3200" b="1" i="1" dirty="0" err="1">
                <a:solidFill>
                  <a:srgbClr val="00B050"/>
                </a:solidFill>
              </a:rPr>
              <a:t>dụng</a:t>
            </a:r>
            <a:r>
              <a:rPr lang="en-US" sz="3200" b="1" i="1" dirty="0">
                <a:solidFill>
                  <a:srgbClr val="00B050"/>
                </a:solidFill>
              </a:rPr>
              <a:t>)</a:t>
            </a:r>
          </a:p>
        </p:txBody>
      </p:sp>
      <p:sp>
        <p:nvSpPr>
          <p:cNvPr id="3" name="Content Placeholder 2">
            <a:extLst>
              <a:ext uri="{FF2B5EF4-FFF2-40B4-BE49-F238E27FC236}">
                <a16:creationId xmlns:a16="http://schemas.microsoft.com/office/drawing/2014/main" id="{9AA8853F-1B43-A787-181C-C7ED779594ED}"/>
              </a:ext>
            </a:extLst>
          </p:cNvPr>
          <p:cNvSpPr>
            <a:spLocks noGrp="1"/>
          </p:cNvSpPr>
          <p:nvPr>
            <p:ph idx="1"/>
          </p:nvPr>
        </p:nvSpPr>
        <p:spPr>
          <a:xfrm>
            <a:off x="677334" y="1352550"/>
            <a:ext cx="8596668" cy="4688813"/>
          </a:xfrm>
        </p:spPr>
        <p:txBody>
          <a:bodyPr>
            <a:normAutofit lnSpcReduction="10000"/>
          </a:bodyPr>
          <a:lstStyle/>
          <a:p>
            <a:pPr algn="just"/>
            <a:r>
              <a:rPr lang="en-US" sz="2400" dirty="0" err="1"/>
              <a:t>Thay</a:t>
            </a:r>
            <a:r>
              <a:rPr lang="en-US" sz="2400" dirty="0"/>
              <a:t> </a:t>
            </a:r>
            <a:r>
              <a:rPr lang="en-US" sz="2400" dirty="0" err="1"/>
              <a:t>đổi</a:t>
            </a:r>
            <a:r>
              <a:rPr lang="en-US" sz="2400" dirty="0"/>
              <a:t> </a:t>
            </a:r>
            <a:r>
              <a:rPr lang="en-US" sz="2400" dirty="0" err="1"/>
              <a:t>mục</a:t>
            </a:r>
            <a:r>
              <a:rPr lang="en-US" sz="2400" dirty="0"/>
              <a:t> </a:t>
            </a:r>
            <a:r>
              <a:rPr lang="en-US" sz="2400" dirty="0" err="1"/>
              <a:t>đích</a:t>
            </a:r>
            <a:r>
              <a:rPr lang="en-US" sz="2400" dirty="0"/>
              <a:t> </a:t>
            </a:r>
            <a:r>
              <a:rPr lang="en-US" sz="2400" dirty="0" err="1"/>
              <a:t>sử</a:t>
            </a:r>
            <a:r>
              <a:rPr lang="en-US" sz="2400" dirty="0"/>
              <a:t> </a:t>
            </a:r>
            <a:r>
              <a:rPr lang="en-US" sz="2400" dirty="0" err="1"/>
              <a:t>dụng</a:t>
            </a:r>
            <a:r>
              <a:rPr lang="en-US" sz="2400" dirty="0"/>
              <a:t> </a:t>
            </a:r>
            <a:r>
              <a:rPr lang="en-US" sz="2400" dirty="0" err="1"/>
              <a:t>có</a:t>
            </a:r>
            <a:r>
              <a:rPr lang="en-US" sz="2400" dirty="0"/>
              <a:t> </a:t>
            </a:r>
            <a:r>
              <a:rPr lang="en-US" sz="2400" dirty="0" err="1"/>
              <a:t>nghĩa</a:t>
            </a:r>
            <a:r>
              <a:rPr lang="en-US" sz="2400" dirty="0"/>
              <a:t> </a:t>
            </a:r>
            <a:r>
              <a:rPr lang="en-US" sz="2400" dirty="0" err="1"/>
              <a:t>là</a:t>
            </a:r>
            <a:r>
              <a:rPr lang="en-US" sz="2400" dirty="0"/>
              <a:t> </a:t>
            </a:r>
            <a:r>
              <a:rPr lang="en-US" sz="2400" dirty="0" err="1"/>
              <a:t>tái</a:t>
            </a:r>
            <a:r>
              <a:rPr lang="en-US" sz="2400" dirty="0"/>
              <a:t> </a:t>
            </a:r>
            <a:r>
              <a:rPr lang="en-US" sz="2400" dirty="0" err="1"/>
              <a:t>sử</a:t>
            </a:r>
            <a:r>
              <a:rPr lang="en-US" sz="2400" dirty="0"/>
              <a:t> </a:t>
            </a:r>
            <a:r>
              <a:rPr lang="en-US" sz="2400" dirty="0" err="1"/>
              <a:t>dụng</a:t>
            </a:r>
            <a:r>
              <a:rPr lang="en-US" sz="2400" dirty="0"/>
              <a:t> </a:t>
            </a:r>
            <a:r>
              <a:rPr lang="en-US" sz="2400" dirty="0" err="1"/>
              <a:t>các</a:t>
            </a:r>
            <a:r>
              <a:rPr lang="en-US" sz="2400" dirty="0"/>
              <a:t> </a:t>
            </a:r>
            <a:r>
              <a:rPr lang="en-US" sz="2400" dirty="0" err="1"/>
              <a:t>nguyên</a:t>
            </a:r>
            <a:r>
              <a:rPr lang="en-US" sz="2400" dirty="0"/>
              <a:t> </a:t>
            </a:r>
            <a:r>
              <a:rPr lang="en-US" sz="2400" dirty="0" err="1"/>
              <a:t>vật</a:t>
            </a:r>
            <a:r>
              <a:rPr lang="en-US" sz="2400" dirty="0"/>
              <a:t> </a:t>
            </a:r>
            <a:r>
              <a:rPr lang="en-US" sz="2400" dirty="0" err="1"/>
              <a:t>liệu</a:t>
            </a:r>
            <a:r>
              <a:rPr lang="en-US" sz="2400" dirty="0"/>
              <a:t> </a:t>
            </a:r>
            <a:r>
              <a:rPr lang="en-US" sz="2400" dirty="0" err="1"/>
              <a:t>không</a:t>
            </a:r>
            <a:r>
              <a:rPr lang="en-US" sz="2400" dirty="0"/>
              <a:t> </a:t>
            </a:r>
            <a:r>
              <a:rPr lang="en-US" sz="2400" dirty="0" err="1"/>
              <a:t>mong</a:t>
            </a:r>
            <a:r>
              <a:rPr lang="en-US" sz="2400" dirty="0"/>
              <a:t> </a:t>
            </a:r>
            <a:r>
              <a:rPr lang="en-US" sz="2400" dirty="0" err="1"/>
              <a:t>muốn</a:t>
            </a:r>
            <a:r>
              <a:rPr lang="en-US" sz="2400" dirty="0"/>
              <a:t> </a:t>
            </a:r>
            <a:r>
              <a:rPr lang="en-US" sz="2400" dirty="0" err="1"/>
              <a:t>cho</a:t>
            </a:r>
            <a:r>
              <a:rPr lang="en-US" sz="2400" dirty="0"/>
              <a:t> </a:t>
            </a:r>
            <a:r>
              <a:rPr lang="en-US" sz="2400" dirty="0" err="1"/>
              <a:t>chức</a:t>
            </a:r>
            <a:r>
              <a:rPr lang="en-US" sz="2400" dirty="0"/>
              <a:t> </a:t>
            </a:r>
            <a:r>
              <a:rPr lang="en-US" sz="2400" dirty="0" err="1"/>
              <a:t>năng</a:t>
            </a:r>
            <a:r>
              <a:rPr lang="en-US" sz="2400" dirty="0"/>
              <a:t> </a:t>
            </a:r>
            <a:r>
              <a:rPr lang="en-US" sz="2400" dirty="0" err="1"/>
              <a:t>khác</a:t>
            </a:r>
            <a:r>
              <a:rPr lang="en-US" sz="2400" dirty="0"/>
              <a:t>, </a:t>
            </a:r>
            <a:r>
              <a:rPr lang="en-US" sz="2400" dirty="0" err="1"/>
              <a:t>tạo</a:t>
            </a:r>
            <a:r>
              <a:rPr lang="en-US" sz="2400" dirty="0"/>
              <a:t> </a:t>
            </a:r>
            <a:r>
              <a:rPr lang="en-US" sz="2400" dirty="0" err="1"/>
              <a:t>ra</a:t>
            </a:r>
            <a:r>
              <a:rPr lang="en-US" sz="2400" dirty="0"/>
              <a:t> </a:t>
            </a:r>
            <a:r>
              <a:rPr lang="en-US" sz="2400" dirty="0" err="1"/>
              <a:t>một</a:t>
            </a:r>
            <a:r>
              <a:rPr lang="en-US" sz="2400" dirty="0"/>
              <a:t> </a:t>
            </a:r>
            <a:r>
              <a:rPr lang="en-US" sz="2400" dirty="0" err="1"/>
              <a:t>đời</a:t>
            </a:r>
            <a:r>
              <a:rPr lang="en-US" sz="2400" dirty="0"/>
              <a:t> </a:t>
            </a:r>
            <a:r>
              <a:rPr lang="en-US" sz="2400" dirty="0" err="1"/>
              <a:t>sống</a:t>
            </a:r>
            <a:r>
              <a:rPr lang="en-US" sz="2400" dirty="0"/>
              <a:t> </a:t>
            </a:r>
            <a:r>
              <a:rPr lang="en-US" sz="2400" dirty="0" err="1"/>
              <a:t>mới</a:t>
            </a:r>
            <a:r>
              <a:rPr lang="en-US" sz="2400" dirty="0"/>
              <a:t> </a:t>
            </a:r>
            <a:r>
              <a:rPr lang="en-US" sz="2400" dirty="0" err="1"/>
              <a:t>cho</a:t>
            </a:r>
            <a:r>
              <a:rPr lang="en-US" sz="2400" dirty="0"/>
              <a:t> </a:t>
            </a:r>
            <a:r>
              <a:rPr lang="en-US" sz="2400" dirty="0" err="1"/>
              <a:t>nguyên</a:t>
            </a:r>
            <a:r>
              <a:rPr lang="en-US" sz="2400" dirty="0"/>
              <a:t> </a:t>
            </a:r>
            <a:r>
              <a:rPr lang="en-US" sz="2400" dirty="0" err="1"/>
              <a:t>vật</a:t>
            </a:r>
            <a:r>
              <a:rPr lang="en-US" sz="2400" dirty="0"/>
              <a:t> </a:t>
            </a:r>
            <a:r>
              <a:rPr lang="en-US" sz="2400" dirty="0" err="1"/>
              <a:t>liệu</a:t>
            </a:r>
            <a:r>
              <a:rPr lang="en-US" sz="2400" dirty="0"/>
              <a:t> </a:t>
            </a:r>
            <a:r>
              <a:rPr lang="en-US" sz="2400" dirty="0" err="1"/>
              <a:t>đó</a:t>
            </a:r>
            <a:r>
              <a:rPr lang="en-US" sz="2400" dirty="0"/>
              <a:t>. </a:t>
            </a:r>
            <a:r>
              <a:rPr lang="en-US" sz="2400" dirty="0" err="1"/>
              <a:t>Ví</a:t>
            </a:r>
            <a:r>
              <a:rPr lang="en-US" sz="2400" dirty="0"/>
              <a:t> </a:t>
            </a:r>
            <a:r>
              <a:rPr lang="en-US" sz="2400" dirty="0" err="1"/>
              <a:t>dụ</a:t>
            </a:r>
            <a:r>
              <a:rPr lang="en-US" sz="2400" dirty="0"/>
              <a:t>: </a:t>
            </a:r>
            <a:r>
              <a:rPr lang="en-US" sz="2400" dirty="0" err="1"/>
              <a:t>sử</a:t>
            </a:r>
            <a:r>
              <a:rPr lang="en-US" sz="2400" dirty="0"/>
              <a:t> </a:t>
            </a:r>
            <a:r>
              <a:rPr lang="en-US" sz="2400" dirty="0" err="1"/>
              <a:t>dụng</a:t>
            </a:r>
            <a:r>
              <a:rPr lang="en-US" sz="2400" dirty="0"/>
              <a:t> </a:t>
            </a:r>
            <a:r>
              <a:rPr lang="en-US" sz="2400" dirty="0" err="1"/>
              <a:t>chất</a:t>
            </a:r>
            <a:r>
              <a:rPr lang="en-US" sz="2400" dirty="0"/>
              <a:t> </a:t>
            </a:r>
            <a:r>
              <a:rPr lang="en-US" sz="2400" dirty="0" err="1"/>
              <a:t>thải</a:t>
            </a:r>
            <a:r>
              <a:rPr lang="en-US" sz="2400" dirty="0"/>
              <a:t> </a:t>
            </a:r>
            <a:r>
              <a:rPr lang="en-US" sz="2400" dirty="0" err="1"/>
              <a:t>khai</a:t>
            </a:r>
            <a:r>
              <a:rPr lang="en-US" sz="2400" dirty="0"/>
              <a:t> </a:t>
            </a:r>
            <a:r>
              <a:rPr lang="en-US" sz="2400" dirty="0" err="1"/>
              <a:t>khoáng</a:t>
            </a:r>
            <a:r>
              <a:rPr lang="en-US" sz="2400" dirty="0"/>
              <a:t> </a:t>
            </a:r>
            <a:r>
              <a:rPr lang="en-US" sz="2400" dirty="0" err="1"/>
              <a:t>để</a:t>
            </a:r>
            <a:r>
              <a:rPr lang="en-US" sz="2400" dirty="0"/>
              <a:t> </a:t>
            </a:r>
            <a:r>
              <a:rPr lang="en-US" sz="2400" dirty="0" err="1"/>
              <a:t>cô</a:t>
            </a:r>
            <a:r>
              <a:rPr lang="en-US" sz="2400" dirty="0"/>
              <a:t> </a:t>
            </a:r>
            <a:r>
              <a:rPr lang="en-US" sz="2400" dirty="0" err="1"/>
              <a:t>lập</a:t>
            </a:r>
            <a:r>
              <a:rPr lang="en-US" sz="2400" dirty="0"/>
              <a:t> CO</a:t>
            </a:r>
            <a:r>
              <a:rPr lang="en-US" sz="2400" baseline="-25000" dirty="0"/>
              <a:t>2</a:t>
            </a:r>
            <a:r>
              <a:rPr lang="en-US" sz="2400" dirty="0"/>
              <a:t> </a:t>
            </a:r>
            <a:r>
              <a:rPr lang="en-US" sz="2400" dirty="0" err="1"/>
              <a:t>bằng</a:t>
            </a:r>
            <a:r>
              <a:rPr lang="en-US" sz="2400" dirty="0"/>
              <a:t> </a:t>
            </a:r>
            <a:r>
              <a:rPr lang="en-US" sz="2400" dirty="0" err="1"/>
              <a:t>công</a:t>
            </a:r>
            <a:r>
              <a:rPr lang="en-US" sz="2400" dirty="0"/>
              <a:t> </a:t>
            </a:r>
            <a:r>
              <a:rPr lang="en-US" sz="2400" dirty="0" err="1"/>
              <a:t>nghệ</a:t>
            </a:r>
            <a:r>
              <a:rPr lang="en-US" sz="2400" dirty="0"/>
              <a:t> “mineral carbonation” (</a:t>
            </a:r>
            <a:r>
              <a:rPr lang="en-US" sz="2400" dirty="0" err="1"/>
              <a:t>cacbonat</a:t>
            </a:r>
            <a:r>
              <a:rPr lang="en-US" sz="2400" dirty="0"/>
              <a:t> </a:t>
            </a:r>
            <a:r>
              <a:rPr lang="en-US" sz="2400" dirty="0" err="1"/>
              <a:t>hóa</a:t>
            </a:r>
            <a:r>
              <a:rPr lang="en-US" sz="2400" dirty="0"/>
              <a:t> </a:t>
            </a:r>
            <a:r>
              <a:rPr lang="en-US" sz="2400" dirty="0" err="1"/>
              <a:t>khoáng</a:t>
            </a:r>
            <a:r>
              <a:rPr lang="en-US" sz="2400" dirty="0"/>
              <a:t> </a:t>
            </a:r>
            <a:r>
              <a:rPr lang="en-US" sz="2400" dirty="0" err="1"/>
              <a:t>sản</a:t>
            </a:r>
            <a:r>
              <a:rPr lang="en-US" sz="2400" dirty="0"/>
              <a:t>).</a:t>
            </a:r>
          </a:p>
          <a:p>
            <a:pPr algn="ctr"/>
            <a:r>
              <a:rPr lang="en-US" sz="3200" b="1" i="1" dirty="0">
                <a:solidFill>
                  <a:srgbClr val="FF3300"/>
                </a:solidFill>
              </a:rPr>
              <a:t>R7: Recycle (</a:t>
            </a:r>
            <a:r>
              <a:rPr lang="en-US" sz="3200" b="1" i="1" dirty="0" err="1">
                <a:solidFill>
                  <a:srgbClr val="FF3300"/>
                </a:solidFill>
              </a:rPr>
              <a:t>Tái</a:t>
            </a:r>
            <a:r>
              <a:rPr lang="en-US" sz="3200" b="1" i="1" dirty="0">
                <a:solidFill>
                  <a:srgbClr val="FF3300"/>
                </a:solidFill>
              </a:rPr>
              <a:t> </a:t>
            </a:r>
            <a:r>
              <a:rPr lang="en-US" sz="3200" b="1" i="1" dirty="0" err="1">
                <a:solidFill>
                  <a:srgbClr val="FF3300"/>
                </a:solidFill>
              </a:rPr>
              <a:t>chế</a:t>
            </a:r>
            <a:r>
              <a:rPr lang="en-US" sz="3200" b="1" i="1" dirty="0">
                <a:solidFill>
                  <a:srgbClr val="FF3300"/>
                </a:solidFill>
              </a:rPr>
              <a:t>)</a:t>
            </a:r>
          </a:p>
          <a:p>
            <a:pPr algn="just"/>
            <a:r>
              <a:rPr lang="en-US" sz="2400" dirty="0" err="1">
                <a:solidFill>
                  <a:srgbClr val="000000"/>
                </a:solidFill>
                <a:effectLst/>
                <a:latin typeface="Arial" panose="020B0604020202020204" pitchFamily="34" charset="0"/>
                <a:ea typeface="Calibri" panose="020F0502020204030204" pitchFamily="34" charset="0"/>
              </a:rPr>
              <a:t>Tái</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chế</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là</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một</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trong</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những</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giải</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pháp</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ReX</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phổ</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biến</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hơn</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cả</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đó</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là</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quy</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trình</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chuyển</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vật</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liệu</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phế</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thải</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thành</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vật</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liệu</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mới</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Mục</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tiêu</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là</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giảm</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tiêu</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thụ</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các</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vật</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liệu</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khai</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khoáng</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mới</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và</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tài</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nguyên</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Mặc</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dù</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tái</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chế</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đã</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được</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áp</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dụng</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rộng</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rãi</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trong</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nhiều</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ngành</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khác</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việc</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ứng</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dụng</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giải</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pháp</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này</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trong</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ngành</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khai</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khoáng</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vẫn</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còn</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hạn</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chế</a:t>
            </a:r>
            <a:r>
              <a:rPr lang="en-US" sz="2400" dirty="0">
                <a:solidFill>
                  <a:srgbClr val="000000"/>
                </a:solidFill>
                <a:effectLst/>
                <a:latin typeface="Arial" panose="020B0604020202020204" pitchFamily="34" charset="0"/>
                <a:ea typeface="Calibri" panose="020F0502020204030204" pitchFamily="34" charset="0"/>
              </a:rPr>
              <a:t>.</a:t>
            </a:r>
            <a:endParaRPr lang="en-US" sz="2400" b="1" i="1" dirty="0">
              <a:solidFill>
                <a:srgbClr val="00B050"/>
              </a:solidFill>
            </a:endParaRPr>
          </a:p>
        </p:txBody>
      </p:sp>
    </p:spTree>
    <p:extLst>
      <p:ext uri="{BB962C8B-B14F-4D97-AF65-F5344CB8AC3E}">
        <p14:creationId xmlns:p14="http://schemas.microsoft.com/office/powerpoint/2010/main" val="3892421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8B47-7299-D6D5-CBDC-140779CE229F}"/>
              </a:ext>
            </a:extLst>
          </p:cNvPr>
          <p:cNvSpPr>
            <a:spLocks noGrp="1"/>
          </p:cNvSpPr>
          <p:nvPr>
            <p:ph type="title"/>
          </p:nvPr>
        </p:nvSpPr>
        <p:spPr>
          <a:xfrm>
            <a:off x="677334" y="409576"/>
            <a:ext cx="9152466" cy="647700"/>
          </a:xfrm>
        </p:spPr>
        <p:txBody>
          <a:bodyPr>
            <a:normAutofit fontScale="90000"/>
          </a:bodyPr>
          <a:lstStyle/>
          <a:p>
            <a:r>
              <a:rPr lang="en-US" b="1" i="1" dirty="0">
                <a:solidFill>
                  <a:srgbClr val="00B050"/>
                </a:solidFill>
              </a:rPr>
              <a:t>R8: Recovery of energy (</a:t>
            </a:r>
            <a:r>
              <a:rPr lang="en-US" b="1" i="1" dirty="0" err="1">
                <a:solidFill>
                  <a:srgbClr val="00B050"/>
                </a:solidFill>
              </a:rPr>
              <a:t>Tận</a:t>
            </a:r>
            <a:r>
              <a:rPr lang="en-US" b="1" i="1" dirty="0">
                <a:solidFill>
                  <a:srgbClr val="00B050"/>
                </a:solidFill>
              </a:rPr>
              <a:t> </a:t>
            </a:r>
            <a:r>
              <a:rPr lang="en-US" b="1" i="1" dirty="0" err="1">
                <a:solidFill>
                  <a:srgbClr val="00B050"/>
                </a:solidFill>
              </a:rPr>
              <a:t>thu</a:t>
            </a:r>
            <a:r>
              <a:rPr lang="en-US" b="1" i="1" dirty="0">
                <a:solidFill>
                  <a:srgbClr val="00B050"/>
                </a:solidFill>
              </a:rPr>
              <a:t> </a:t>
            </a:r>
            <a:r>
              <a:rPr lang="en-US" b="1" i="1" dirty="0" err="1">
                <a:solidFill>
                  <a:srgbClr val="00B050"/>
                </a:solidFill>
              </a:rPr>
              <a:t>năng</a:t>
            </a:r>
            <a:r>
              <a:rPr lang="en-US" b="1" i="1" dirty="0">
                <a:solidFill>
                  <a:srgbClr val="00B050"/>
                </a:solidFill>
              </a:rPr>
              <a:t> </a:t>
            </a:r>
            <a:r>
              <a:rPr lang="en-US" b="1" i="1" dirty="0" err="1">
                <a:solidFill>
                  <a:srgbClr val="00B050"/>
                </a:solidFill>
              </a:rPr>
              <a:t>lượng</a:t>
            </a:r>
            <a:r>
              <a:rPr lang="en-US" b="1" i="1" dirty="0">
                <a:solidFill>
                  <a:srgbClr val="00B050"/>
                </a:solidFill>
              </a:rPr>
              <a:t>)</a:t>
            </a:r>
          </a:p>
        </p:txBody>
      </p:sp>
      <p:sp>
        <p:nvSpPr>
          <p:cNvPr id="3" name="Content Placeholder 2">
            <a:extLst>
              <a:ext uri="{FF2B5EF4-FFF2-40B4-BE49-F238E27FC236}">
                <a16:creationId xmlns:a16="http://schemas.microsoft.com/office/drawing/2014/main" id="{D352D952-8BC3-7375-5A8B-56BD291F67AE}"/>
              </a:ext>
            </a:extLst>
          </p:cNvPr>
          <p:cNvSpPr>
            <a:spLocks noGrp="1"/>
          </p:cNvSpPr>
          <p:nvPr>
            <p:ph idx="1"/>
          </p:nvPr>
        </p:nvSpPr>
        <p:spPr>
          <a:xfrm>
            <a:off x="590550" y="1209675"/>
            <a:ext cx="9324973" cy="5114925"/>
          </a:xfrm>
        </p:spPr>
        <p:txBody>
          <a:bodyPr>
            <a:normAutofit lnSpcReduction="10000"/>
          </a:bodyPr>
          <a:lstStyle/>
          <a:p>
            <a:pPr algn="just"/>
            <a:r>
              <a:rPr lang="vi-VN" sz="2400" dirty="0"/>
              <a:t>Giải pháp này nhằm tận thu năng lượng tiềm ẩn có trong chất thải. Trong các quy trình sản xuất công nghiệp, trong đó có khai khoáng, R8 là việc năng lượng dư thừa (thường dưới dạng nhiệt năng) từ một số hoạt động được thu hồi và sử dụng trong một hoạt động khác hoặc giai đoạn khác. </a:t>
            </a:r>
            <a:endParaRPr lang="en-US" sz="2400" dirty="0"/>
          </a:p>
          <a:p>
            <a:pPr algn="ctr"/>
            <a:r>
              <a:rPr lang="en-US" sz="2800" b="1" i="1" dirty="0">
                <a:solidFill>
                  <a:srgbClr val="9900FF"/>
                </a:solidFill>
              </a:rPr>
              <a:t>R9: Remine (</a:t>
            </a:r>
            <a:r>
              <a:rPr lang="en-US" sz="2800" b="1" i="1" dirty="0" err="1">
                <a:solidFill>
                  <a:srgbClr val="9900FF"/>
                </a:solidFill>
              </a:rPr>
              <a:t>Khai</a:t>
            </a:r>
            <a:r>
              <a:rPr lang="en-US" sz="2800" b="1" i="1" dirty="0">
                <a:solidFill>
                  <a:srgbClr val="9900FF"/>
                </a:solidFill>
              </a:rPr>
              <a:t> </a:t>
            </a:r>
            <a:r>
              <a:rPr lang="en-US" sz="2800" b="1" i="1" dirty="0" err="1">
                <a:solidFill>
                  <a:srgbClr val="9900FF"/>
                </a:solidFill>
              </a:rPr>
              <a:t>thác</a:t>
            </a:r>
            <a:r>
              <a:rPr lang="en-US" sz="2800" b="1" i="1" dirty="0">
                <a:solidFill>
                  <a:srgbClr val="9900FF"/>
                </a:solidFill>
              </a:rPr>
              <a:t> </a:t>
            </a:r>
            <a:r>
              <a:rPr lang="en-US" sz="2800" b="1" i="1" dirty="0" err="1">
                <a:solidFill>
                  <a:srgbClr val="9900FF"/>
                </a:solidFill>
              </a:rPr>
              <a:t>lại</a:t>
            </a:r>
            <a:r>
              <a:rPr lang="en-US" sz="2800" b="1" i="1" dirty="0">
                <a:solidFill>
                  <a:srgbClr val="9900FF"/>
                </a:solidFill>
              </a:rPr>
              <a:t> – Thu </a:t>
            </a:r>
            <a:r>
              <a:rPr lang="en-US" sz="2800" b="1" i="1" dirty="0" err="1">
                <a:solidFill>
                  <a:srgbClr val="9900FF"/>
                </a:solidFill>
              </a:rPr>
              <a:t>hồi</a:t>
            </a:r>
            <a:r>
              <a:rPr lang="en-US" sz="2800" b="1" i="1" dirty="0">
                <a:solidFill>
                  <a:srgbClr val="9900FF"/>
                </a:solidFill>
              </a:rPr>
              <a:t> </a:t>
            </a:r>
            <a:r>
              <a:rPr lang="en-US" sz="2800" b="1" i="1" dirty="0" err="1">
                <a:solidFill>
                  <a:srgbClr val="9900FF"/>
                </a:solidFill>
              </a:rPr>
              <a:t>nguyên</a:t>
            </a:r>
            <a:r>
              <a:rPr lang="en-US" sz="2800" b="1" i="1" dirty="0">
                <a:solidFill>
                  <a:srgbClr val="9900FF"/>
                </a:solidFill>
              </a:rPr>
              <a:t> </a:t>
            </a:r>
            <a:r>
              <a:rPr lang="en-US" sz="2800" b="1" i="1" dirty="0" err="1">
                <a:solidFill>
                  <a:srgbClr val="9900FF"/>
                </a:solidFill>
              </a:rPr>
              <a:t>liệu</a:t>
            </a:r>
            <a:r>
              <a:rPr lang="en-US" sz="2800" b="1" i="1" dirty="0">
                <a:solidFill>
                  <a:srgbClr val="9900FF"/>
                </a:solidFill>
              </a:rPr>
              <a:t> </a:t>
            </a:r>
            <a:r>
              <a:rPr lang="en-US" sz="2800" b="1" i="1" dirty="0" err="1">
                <a:solidFill>
                  <a:srgbClr val="9900FF"/>
                </a:solidFill>
              </a:rPr>
              <a:t>từ</a:t>
            </a:r>
            <a:r>
              <a:rPr lang="en-US" sz="2800" b="1" i="1" dirty="0">
                <a:solidFill>
                  <a:srgbClr val="9900FF"/>
                </a:solidFill>
              </a:rPr>
              <a:t> </a:t>
            </a:r>
            <a:r>
              <a:rPr lang="en-US" sz="2800" b="1" i="1" dirty="0" err="1">
                <a:solidFill>
                  <a:srgbClr val="9900FF"/>
                </a:solidFill>
              </a:rPr>
              <a:t>chất</a:t>
            </a:r>
            <a:r>
              <a:rPr lang="en-US" sz="2800" b="1" i="1" dirty="0">
                <a:solidFill>
                  <a:srgbClr val="9900FF"/>
                </a:solidFill>
              </a:rPr>
              <a:t> </a:t>
            </a:r>
            <a:r>
              <a:rPr lang="en-US" sz="2800" b="1" i="1" dirty="0" err="1">
                <a:solidFill>
                  <a:srgbClr val="9900FF"/>
                </a:solidFill>
              </a:rPr>
              <a:t>thải</a:t>
            </a:r>
            <a:r>
              <a:rPr lang="en-US" sz="2800" b="1" i="1" dirty="0">
                <a:solidFill>
                  <a:srgbClr val="9900FF"/>
                </a:solidFill>
              </a:rPr>
              <a:t> </a:t>
            </a:r>
            <a:r>
              <a:rPr lang="en-US" sz="2800" b="1" i="1" dirty="0" err="1">
                <a:solidFill>
                  <a:srgbClr val="9900FF"/>
                </a:solidFill>
              </a:rPr>
              <a:t>rắn</a:t>
            </a:r>
            <a:r>
              <a:rPr lang="en-US" sz="2800" b="1" i="1" dirty="0">
                <a:solidFill>
                  <a:srgbClr val="9900FF"/>
                </a:solidFill>
              </a:rPr>
              <a:t>)</a:t>
            </a:r>
          </a:p>
          <a:p>
            <a:pPr marL="0" marR="0" indent="457200" algn="just">
              <a:lnSpc>
                <a:spcPct val="130000"/>
              </a:lnSpc>
              <a:spcBef>
                <a:spcPts val="0"/>
              </a:spcBef>
              <a:spcAft>
                <a:spcPts val="0"/>
              </a:spcAft>
            </a:pP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R9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giải</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pháp</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sử</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dụng</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rộng</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rãi</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nhất</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ngành</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khai</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khoáng</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do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chất</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ngành</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này</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tạo</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ra</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lượng</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lớn</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chất</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thải</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thường</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chứa</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loại</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khả</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năng</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phục</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hồi</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mang</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lại</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lợi</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ích</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thương</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mại</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R9 (Remine)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định</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nghĩa</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thu</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hồi</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nguyên</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vật</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thô</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từ</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chất</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thải</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chôn</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lấp</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Trong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khai</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thác</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mỏ</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loại</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chất</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thải</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chính</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tạo</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ra</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đất</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đá</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phủ</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đá</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thải</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đuôi</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thải</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xỉ</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US" sz="2000" b="1" i="1" dirty="0">
              <a:solidFill>
                <a:srgbClr val="00B050"/>
              </a:solidFill>
            </a:endParaRPr>
          </a:p>
        </p:txBody>
      </p:sp>
    </p:spTree>
    <p:extLst>
      <p:ext uri="{BB962C8B-B14F-4D97-AF65-F5344CB8AC3E}">
        <p14:creationId xmlns:p14="http://schemas.microsoft.com/office/powerpoint/2010/main" val="1704753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A52E1-3F24-051F-E558-EDAA6D42CFA3}"/>
              </a:ext>
            </a:extLst>
          </p:cNvPr>
          <p:cNvSpPr>
            <a:spLocks noGrp="1"/>
          </p:cNvSpPr>
          <p:nvPr>
            <p:ph type="title"/>
          </p:nvPr>
        </p:nvSpPr>
        <p:spPr>
          <a:xfrm>
            <a:off x="677334" y="342901"/>
            <a:ext cx="8596668" cy="742950"/>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KẾT LUẬN</a:t>
            </a:r>
          </a:p>
        </p:txBody>
      </p:sp>
      <p:sp>
        <p:nvSpPr>
          <p:cNvPr id="3" name="Content Placeholder 2">
            <a:extLst>
              <a:ext uri="{FF2B5EF4-FFF2-40B4-BE49-F238E27FC236}">
                <a16:creationId xmlns:a16="http://schemas.microsoft.com/office/drawing/2014/main" id="{E05224FF-F281-270F-3C4F-7EDE4C7A6E7A}"/>
              </a:ext>
            </a:extLst>
          </p:cNvPr>
          <p:cNvSpPr>
            <a:spLocks noGrp="1"/>
          </p:cNvSpPr>
          <p:nvPr>
            <p:ph idx="1"/>
          </p:nvPr>
        </p:nvSpPr>
        <p:spPr>
          <a:xfrm>
            <a:off x="677334" y="1190626"/>
            <a:ext cx="8596668" cy="5324474"/>
          </a:xfrm>
        </p:spPr>
        <p:txBody>
          <a:bodyPr>
            <a:normAutofit lnSpcReduction="10000"/>
          </a:bodyPr>
          <a:lstStyle/>
          <a:p>
            <a:pPr algn="just"/>
            <a:r>
              <a:rPr lang="vi-VN" sz="2000" b="0" i="0" dirty="0">
                <a:solidFill>
                  <a:srgbClr val="000000"/>
                </a:solidFill>
                <a:effectLst/>
                <a:latin typeface="Arial" panose="020B0604020202020204" pitchFamily="34" charset="0"/>
              </a:rPr>
              <a:t>Nếu như kinh tế sản xuất thông thường bắt đầu từ khai thác tài nguyên, sản xuất, tiêu dùng và cuối cùng là thải bỏ, </a:t>
            </a:r>
            <a:r>
              <a:rPr lang="en-US" sz="2000" b="1" i="0" dirty="0">
                <a:solidFill>
                  <a:srgbClr val="000000"/>
                </a:solidFill>
                <a:effectLst/>
                <a:latin typeface="Arial" panose="020B0604020202020204" pitchFamily="34" charset="0"/>
              </a:rPr>
              <a:t>KTTH</a:t>
            </a:r>
            <a:r>
              <a:rPr lang="en-US" sz="2000" b="0" i="0" dirty="0">
                <a:solidFill>
                  <a:srgbClr val="000000"/>
                </a:solidFill>
                <a:effectLst/>
                <a:latin typeface="Arial" panose="020B0604020202020204" pitchFamily="34" charset="0"/>
              </a:rPr>
              <a:t> </a:t>
            </a:r>
            <a:r>
              <a:rPr lang="vi-VN" sz="2000" b="0" i="0" dirty="0">
                <a:solidFill>
                  <a:srgbClr val="000000"/>
                </a:solidFill>
                <a:effectLst/>
                <a:latin typeface="Arial" panose="020B0604020202020204" pitchFamily="34" charset="0"/>
              </a:rPr>
              <a:t>hướng tới khôi phục và tái tạo để sản xuất các sản phẩm khác, qua đó tận dụng được nguồn nguyên vật liệu đã qua sử dụng thay vì tiêu tốn chi phí khai thác tài nguyên mới và chi phí xử lý chất thải. Vì vậy, việc phát triển </a:t>
            </a:r>
            <a:r>
              <a:rPr lang="en-US" sz="2000" b="1" i="0" u="none" strike="noStrike" dirty="0">
                <a:solidFill>
                  <a:srgbClr val="000000"/>
                </a:solidFill>
                <a:effectLst/>
                <a:latin typeface="Arial" panose="020B0604020202020204" pitchFamily="34" charset="0"/>
              </a:rPr>
              <a:t>KTTH</a:t>
            </a:r>
            <a:r>
              <a:rPr lang="vi-VN" sz="2000" b="0" i="0" dirty="0">
                <a:solidFill>
                  <a:srgbClr val="000000"/>
                </a:solidFill>
                <a:effectLst/>
                <a:latin typeface="Arial" panose="020B0604020202020204" pitchFamily="34" charset="0"/>
              </a:rPr>
              <a:t>, trong đó chú trọng tái sử dụng các phế liệu và rác thải, được đánh giá là giải pháp có thể giúp các nước phát triển bền vững và thân thiện với môi trường. Hiện nay, việc áp dụng các mô hình </a:t>
            </a:r>
            <a:r>
              <a:rPr lang="en-US" sz="2000" b="1" i="0" dirty="0">
                <a:solidFill>
                  <a:srgbClr val="000000"/>
                </a:solidFill>
                <a:effectLst/>
                <a:latin typeface="Arial" panose="020B0604020202020204" pitchFamily="34" charset="0"/>
              </a:rPr>
              <a:t>KTTH</a:t>
            </a:r>
            <a:r>
              <a:rPr lang="en-US" sz="2000" b="0" i="0" dirty="0">
                <a:solidFill>
                  <a:srgbClr val="000000"/>
                </a:solidFill>
                <a:effectLst/>
                <a:latin typeface="Arial" panose="020B0604020202020204" pitchFamily="34" charset="0"/>
              </a:rPr>
              <a:t> </a:t>
            </a:r>
            <a:r>
              <a:rPr lang="vi-VN" sz="2000" b="0" i="0" dirty="0">
                <a:solidFill>
                  <a:srgbClr val="000000"/>
                </a:solidFill>
                <a:effectLst/>
                <a:latin typeface="Arial" panose="020B0604020202020204" pitchFamily="34" charset="0"/>
              </a:rPr>
              <a:t>trong quản lý chất thải rắn</a:t>
            </a:r>
            <a:r>
              <a:rPr lang="en-US" sz="2000" dirty="0">
                <a:solidFill>
                  <a:srgbClr val="000000"/>
                </a:solidFill>
                <a:latin typeface="Arial" panose="020B0604020202020204" pitchFamily="34" charset="0"/>
              </a:rPr>
              <a:t> </a:t>
            </a:r>
            <a:r>
              <a:rPr lang="vi-VN" sz="2000" b="0" i="0" dirty="0">
                <a:solidFill>
                  <a:srgbClr val="000000"/>
                </a:solidFill>
                <a:effectLst/>
                <a:latin typeface="Arial" panose="020B0604020202020204" pitchFamily="34" charset="0"/>
              </a:rPr>
              <a:t>tại một số quốc gia trên thế giới đã mang lại hiệu quả đáng ghi nhận.</a:t>
            </a:r>
            <a:endParaRPr lang="en-US" sz="2000" b="0" i="0" dirty="0">
              <a:solidFill>
                <a:srgbClr val="000000"/>
              </a:solidFill>
              <a:effectLst/>
              <a:latin typeface="Arial" panose="020B0604020202020204" pitchFamily="34" charset="0"/>
            </a:endParaRPr>
          </a:p>
          <a:p>
            <a:pPr algn="just"/>
            <a:r>
              <a:rPr lang="vi-VN" sz="2000" dirty="0"/>
              <a:t>Nền </a:t>
            </a:r>
            <a:r>
              <a:rPr lang="en-US" sz="2000" b="1" i="0" dirty="0">
                <a:solidFill>
                  <a:srgbClr val="000000"/>
                </a:solidFill>
                <a:effectLst/>
                <a:latin typeface="Arial" panose="020B0604020202020204" pitchFamily="34" charset="0"/>
              </a:rPr>
              <a:t>KTTH </a:t>
            </a:r>
            <a:r>
              <a:rPr lang="vi-VN" sz="2000" dirty="0"/>
              <a:t>là một giải pháp thay thế cho nền kinh tế tuyến tính truyền thống (sản xuất, sử dụng, thải bỏ) trong đó tài nguyên được sử dụng một cách tối đa, từ đó thu được giá trị tối đa từ chúng trong quá trình sử dụng, sau đó phục hồi và tái tạo các sản phẩm và vật liệu tại cuối vòng đời của chúng. Nền </a:t>
            </a:r>
            <a:r>
              <a:rPr lang="en-US" sz="2000" b="1" i="0" dirty="0">
                <a:solidFill>
                  <a:srgbClr val="000000"/>
                </a:solidFill>
                <a:effectLst/>
                <a:latin typeface="Arial" panose="020B0604020202020204" pitchFamily="34" charset="0"/>
              </a:rPr>
              <a:t>KTTH</a:t>
            </a:r>
            <a:r>
              <a:rPr lang="vi-VN" sz="2000" dirty="0"/>
              <a:t> giúp cải thiện hiệu suất (Sản xuất sạch hơn), cải tiến thiết kế (Thiết kế cho sự bền vững), cải thiện chuỗi cung ứng, …</a:t>
            </a:r>
            <a:r>
              <a:rPr lang="en-US" sz="2000" dirty="0"/>
              <a:t>  </a:t>
            </a:r>
          </a:p>
        </p:txBody>
      </p:sp>
    </p:spTree>
    <p:extLst>
      <p:ext uri="{BB962C8B-B14F-4D97-AF65-F5344CB8AC3E}">
        <p14:creationId xmlns:p14="http://schemas.microsoft.com/office/powerpoint/2010/main" val="199505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55077-C5FC-F635-CE11-3B0D582613B4}"/>
              </a:ext>
            </a:extLst>
          </p:cNvPr>
          <p:cNvSpPr>
            <a:spLocks noGrp="1"/>
          </p:cNvSpPr>
          <p:nvPr>
            <p:ph type="title"/>
          </p:nvPr>
        </p:nvSpPr>
        <p:spPr>
          <a:xfrm>
            <a:off x="677334" y="304800"/>
            <a:ext cx="8596668" cy="714375"/>
          </a:xfrm>
        </p:spPr>
        <p:txBody>
          <a:bodyPr>
            <a:norm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KHÁI NIỆM VỀ KINH TẾ TUẦN HOÀN (KTTH)</a:t>
            </a:r>
          </a:p>
        </p:txBody>
      </p:sp>
      <p:sp>
        <p:nvSpPr>
          <p:cNvPr id="3" name="Content Placeholder 2">
            <a:extLst>
              <a:ext uri="{FF2B5EF4-FFF2-40B4-BE49-F238E27FC236}">
                <a16:creationId xmlns:a16="http://schemas.microsoft.com/office/drawing/2014/main" id="{E5E42F17-19C5-6D19-4403-BA73059B879B}"/>
              </a:ext>
            </a:extLst>
          </p:cNvPr>
          <p:cNvSpPr>
            <a:spLocks noGrp="1"/>
          </p:cNvSpPr>
          <p:nvPr>
            <p:ph idx="1"/>
          </p:nvPr>
        </p:nvSpPr>
        <p:spPr>
          <a:xfrm>
            <a:off x="677334" y="1123950"/>
            <a:ext cx="8596668" cy="5343525"/>
          </a:xfrm>
        </p:spPr>
        <p:txBody>
          <a:bodyPr>
            <a:noAutofit/>
          </a:bodyPr>
          <a:lstStyle/>
          <a:p>
            <a:pPr algn="just"/>
            <a:r>
              <a:rPr lang="vi-VN" sz="2000" dirty="0"/>
              <a:t>Khái niệm Kinh tế tuần hoàn (KTTH) được sử dụng chính thức đầu tiên bởi </a:t>
            </a:r>
            <a:r>
              <a:rPr lang="vi-VN" sz="2000" i="1" dirty="0"/>
              <a:t>Pearce và Turner (1990)</a:t>
            </a:r>
            <a:r>
              <a:rPr lang="vi-VN" sz="2000" dirty="0"/>
              <a:t>. Nó được dùng để chỉ mô hình kinh tế mới dựa trên nguyên lý cơ bản </a:t>
            </a:r>
            <a:r>
              <a:rPr lang="vi-VN" sz="2000" b="1" i="1" dirty="0"/>
              <a:t>“mọi thứ đều là đầu vào đối với thứ khác”</a:t>
            </a:r>
            <a:r>
              <a:rPr lang="vi-VN" sz="2000" dirty="0"/>
              <a:t>, hoàn toàn không giống với cách nhìn của nền kinh tế tuyến tính truyền thống. </a:t>
            </a:r>
            <a:endParaRPr lang="en-US" sz="2000" dirty="0"/>
          </a:p>
          <a:p>
            <a:pPr algn="just"/>
            <a:r>
              <a:rPr lang="vi-VN" sz="2000" i="1" dirty="0"/>
              <a:t>Ellen MacArthur Foundation </a:t>
            </a:r>
            <a:r>
              <a:rPr lang="vi-VN" sz="2000" dirty="0"/>
              <a:t>mô tả nền KTTH là một hệ thống công nghiệp phục hồi hoặc tái tạo theo ý định và thiết kế. Nó chuyển sang sử dụng năng lượng tái tạo, loại bỏ việc sử dụng các hóa chất độc hại và chất thải gây suy giảm khả năng tái sử dụng thông qua thiết kế ưu việt của vật liệu, sản phẩm, hệ thống và trong phạm vi này, là các mô hình kinh doanh. </a:t>
            </a:r>
            <a:endParaRPr lang="en-US" sz="2000" dirty="0"/>
          </a:p>
          <a:p>
            <a:pPr algn="just"/>
            <a:r>
              <a:rPr lang="vi-VN" sz="2000" dirty="0"/>
              <a:t>Hay nói một cách đơn giản</a:t>
            </a:r>
            <a:r>
              <a:rPr lang="en-US" sz="2000" dirty="0"/>
              <a:t>,</a:t>
            </a:r>
            <a:r>
              <a:rPr lang="vi-VN" sz="2000" dirty="0"/>
              <a:t> </a:t>
            </a:r>
            <a:r>
              <a:rPr lang="en-US" sz="2000" dirty="0"/>
              <a:t>KTTH </a:t>
            </a:r>
            <a:r>
              <a:rPr lang="vi-VN" sz="2000" dirty="0"/>
              <a:t>là </a:t>
            </a:r>
            <a:r>
              <a:rPr lang="vi-VN" sz="2000" b="1" i="1" dirty="0"/>
              <a:t>biến rác thải đầu ra của ngành này thành nguồn tài nguyên đầu vào của ngành khác </a:t>
            </a:r>
            <a:r>
              <a:rPr lang="vi-VN" sz="2000" dirty="0"/>
              <a:t>hay tuần hoàn trong nội tại bản thân của một doanh nghiệp. </a:t>
            </a:r>
            <a:r>
              <a:rPr lang="en-US" sz="2000" dirty="0"/>
              <a:t>KTTH </a:t>
            </a:r>
            <a:r>
              <a:rPr lang="vi-VN" sz="2000" dirty="0"/>
              <a:t>một phần góp phần </a:t>
            </a:r>
            <a:r>
              <a:rPr lang="vi-VN" sz="2000" b="1" i="1" dirty="0"/>
              <a:t>gia tăng giá trị cho doanh nghiệp, giảm khai thác tài nguyên, giảm chi phí xử lý chất thải, giảm thiểu ô nhiễm môi trường.</a:t>
            </a:r>
            <a:endParaRPr lang="en-US" sz="2000" b="1" i="1" dirty="0"/>
          </a:p>
        </p:txBody>
      </p:sp>
    </p:spTree>
    <p:extLst>
      <p:ext uri="{BB962C8B-B14F-4D97-AF65-F5344CB8AC3E}">
        <p14:creationId xmlns:p14="http://schemas.microsoft.com/office/powerpoint/2010/main" val="2573895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E528B8-88D9-BF75-6BCC-488692A2FB84}"/>
              </a:ext>
            </a:extLst>
          </p:cNvPr>
          <p:cNvSpPr>
            <a:spLocks noGrp="1"/>
          </p:cNvSpPr>
          <p:nvPr>
            <p:ph type="title"/>
          </p:nvPr>
        </p:nvSpPr>
        <p:spPr>
          <a:xfrm>
            <a:off x="1001184" y="2768600"/>
            <a:ext cx="8596668" cy="1320800"/>
          </a:xfrm>
        </p:spPr>
        <p:txBody>
          <a:bodyPr>
            <a:normAutofit/>
          </a:bodyPr>
          <a:lstStyle/>
          <a:p>
            <a:pPr algn="ctr"/>
            <a:r>
              <a:rPr lang="en-US" sz="5400" b="1" i="1" dirty="0" err="1">
                <a:solidFill>
                  <a:srgbClr val="0000FF"/>
                </a:solidFill>
                <a:latin typeface="Georgia" panose="02040502050405020303" pitchFamily="18" charset="0"/>
              </a:rPr>
              <a:t>Chân</a:t>
            </a:r>
            <a:r>
              <a:rPr lang="en-US" sz="5400" b="1" i="1" dirty="0">
                <a:solidFill>
                  <a:srgbClr val="0000FF"/>
                </a:solidFill>
                <a:latin typeface="Georgia" panose="02040502050405020303" pitchFamily="18" charset="0"/>
              </a:rPr>
              <a:t> </a:t>
            </a:r>
            <a:r>
              <a:rPr lang="en-US" sz="5400" b="1" i="1" dirty="0" err="1">
                <a:solidFill>
                  <a:srgbClr val="0000FF"/>
                </a:solidFill>
                <a:latin typeface="Georgia" panose="02040502050405020303" pitchFamily="18" charset="0"/>
              </a:rPr>
              <a:t>thành</a:t>
            </a:r>
            <a:r>
              <a:rPr lang="en-US" sz="5400" b="1" i="1" dirty="0">
                <a:solidFill>
                  <a:srgbClr val="0000FF"/>
                </a:solidFill>
                <a:latin typeface="Georgia" panose="02040502050405020303" pitchFamily="18" charset="0"/>
              </a:rPr>
              <a:t> </a:t>
            </a:r>
            <a:r>
              <a:rPr lang="en-US" sz="5400" b="1" i="1" dirty="0" err="1">
                <a:solidFill>
                  <a:srgbClr val="0000FF"/>
                </a:solidFill>
                <a:latin typeface="Georgia" panose="02040502050405020303" pitchFamily="18" charset="0"/>
              </a:rPr>
              <a:t>cảm</a:t>
            </a:r>
            <a:r>
              <a:rPr lang="en-US" sz="5400" b="1" i="1" dirty="0">
                <a:solidFill>
                  <a:srgbClr val="0000FF"/>
                </a:solidFill>
                <a:latin typeface="Georgia" panose="02040502050405020303" pitchFamily="18" charset="0"/>
              </a:rPr>
              <a:t> </a:t>
            </a:r>
            <a:r>
              <a:rPr lang="en-US" sz="5400" b="1" i="1" dirty="0" err="1">
                <a:solidFill>
                  <a:srgbClr val="0000FF"/>
                </a:solidFill>
                <a:latin typeface="Georgia" panose="02040502050405020303" pitchFamily="18" charset="0"/>
              </a:rPr>
              <a:t>ơn</a:t>
            </a:r>
            <a:r>
              <a:rPr lang="en-US" sz="5400" b="1" i="1" dirty="0">
                <a:solidFill>
                  <a:srgbClr val="0000FF"/>
                </a:solidFill>
                <a:latin typeface="Georgia" panose="02040502050405020303" pitchFamily="18" charset="0"/>
              </a:rPr>
              <a:t>!</a:t>
            </a:r>
          </a:p>
        </p:txBody>
      </p:sp>
    </p:spTree>
    <p:extLst>
      <p:ext uri="{BB962C8B-B14F-4D97-AF65-F5344CB8AC3E}">
        <p14:creationId xmlns:p14="http://schemas.microsoft.com/office/powerpoint/2010/main" val="2859682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B764-AB9C-BC3B-BB69-484BA0068E19}"/>
              </a:ext>
            </a:extLst>
          </p:cNvPr>
          <p:cNvSpPr>
            <a:spLocks noGrp="1"/>
          </p:cNvSpPr>
          <p:nvPr>
            <p:ph type="title"/>
          </p:nvPr>
        </p:nvSpPr>
        <p:spPr>
          <a:xfrm>
            <a:off x="677334" y="276225"/>
            <a:ext cx="8596668" cy="1000125"/>
          </a:xfrm>
        </p:spPr>
        <p:txBody>
          <a:bodyPr>
            <a:norm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VÌ SAO PHẢI CHUYỂN ĐỔI TỪ KINH TẾ TUYẾN TÍNH SANG KTTH?</a:t>
            </a:r>
          </a:p>
        </p:txBody>
      </p:sp>
      <p:sp>
        <p:nvSpPr>
          <p:cNvPr id="3" name="Content Placeholder 2">
            <a:extLst>
              <a:ext uri="{FF2B5EF4-FFF2-40B4-BE49-F238E27FC236}">
                <a16:creationId xmlns:a16="http://schemas.microsoft.com/office/drawing/2014/main" id="{5E2156BF-55CD-4AA6-DBDA-3941338837B1}"/>
              </a:ext>
            </a:extLst>
          </p:cNvPr>
          <p:cNvSpPr>
            <a:spLocks noGrp="1"/>
          </p:cNvSpPr>
          <p:nvPr>
            <p:ph idx="1"/>
          </p:nvPr>
        </p:nvSpPr>
        <p:spPr>
          <a:xfrm>
            <a:off x="677334" y="1276350"/>
            <a:ext cx="8596668" cy="5410200"/>
          </a:xfrm>
        </p:spPr>
        <p:txBody>
          <a:bodyPr>
            <a:normAutofit/>
          </a:bodyPr>
          <a:lstStyle/>
          <a:p>
            <a:pPr algn="ctr"/>
            <a:r>
              <a:rPr lang="en-US" sz="2400" i="1" dirty="0" err="1">
                <a:solidFill>
                  <a:schemeClr val="accent1"/>
                </a:solidFill>
                <a:effectLst/>
                <a:latin typeface="RR"/>
                <a:ea typeface="Times New Roman" panose="02020603050405020304" pitchFamily="18" charset="0"/>
                <a:cs typeface="Times New Roman" panose="02020603050405020304" pitchFamily="18" charset="0"/>
              </a:rPr>
              <a:t>Mô</a:t>
            </a:r>
            <a:r>
              <a:rPr lang="en-US" sz="2400" i="1" dirty="0">
                <a:solidFill>
                  <a:schemeClr val="accent1"/>
                </a:solidFill>
                <a:effectLst/>
                <a:latin typeface="RR"/>
                <a:ea typeface="Times New Roman" panose="02020603050405020304" pitchFamily="18" charset="0"/>
                <a:cs typeface="Times New Roman" panose="02020603050405020304" pitchFamily="18" charset="0"/>
              </a:rPr>
              <a:t> </a:t>
            </a:r>
            <a:r>
              <a:rPr lang="en-US" sz="2400" i="1" dirty="0" err="1">
                <a:solidFill>
                  <a:schemeClr val="accent1"/>
                </a:solidFill>
                <a:effectLst/>
                <a:latin typeface="RR"/>
                <a:ea typeface="Times New Roman" panose="02020603050405020304" pitchFamily="18" charset="0"/>
                <a:cs typeface="Times New Roman" panose="02020603050405020304" pitchFamily="18" charset="0"/>
              </a:rPr>
              <a:t>hình</a:t>
            </a:r>
            <a:r>
              <a:rPr lang="en-US" sz="2400" i="1" dirty="0">
                <a:solidFill>
                  <a:schemeClr val="accent1"/>
                </a:solidFill>
                <a:effectLst/>
                <a:latin typeface="RR"/>
                <a:ea typeface="Times New Roman" panose="02020603050405020304" pitchFamily="18" charset="0"/>
                <a:cs typeface="Times New Roman" panose="02020603050405020304" pitchFamily="18" charset="0"/>
              </a:rPr>
              <a:t> </a:t>
            </a:r>
            <a:r>
              <a:rPr lang="en-US" sz="2400" i="1" dirty="0" err="1">
                <a:solidFill>
                  <a:schemeClr val="accent1"/>
                </a:solidFill>
                <a:effectLst/>
                <a:latin typeface="RR"/>
                <a:ea typeface="Times New Roman" panose="02020603050405020304" pitchFamily="18" charset="0"/>
                <a:cs typeface="Times New Roman" panose="02020603050405020304" pitchFamily="18" charset="0"/>
              </a:rPr>
              <a:t>kinh</a:t>
            </a:r>
            <a:r>
              <a:rPr lang="en-US" sz="2400" i="1" dirty="0">
                <a:solidFill>
                  <a:schemeClr val="accent1"/>
                </a:solidFill>
                <a:effectLst/>
                <a:latin typeface="RR"/>
                <a:ea typeface="Times New Roman" panose="02020603050405020304" pitchFamily="18" charset="0"/>
                <a:cs typeface="Times New Roman" panose="02020603050405020304" pitchFamily="18" charset="0"/>
              </a:rPr>
              <a:t> </a:t>
            </a:r>
            <a:r>
              <a:rPr lang="en-US" sz="2400" i="1" dirty="0" err="1">
                <a:solidFill>
                  <a:schemeClr val="accent1"/>
                </a:solidFill>
                <a:effectLst/>
                <a:latin typeface="RR"/>
                <a:ea typeface="Times New Roman" panose="02020603050405020304" pitchFamily="18" charset="0"/>
                <a:cs typeface="Times New Roman" panose="02020603050405020304" pitchFamily="18" charset="0"/>
              </a:rPr>
              <a:t>tế</a:t>
            </a:r>
            <a:r>
              <a:rPr lang="en-US" sz="2400" i="1" dirty="0">
                <a:solidFill>
                  <a:schemeClr val="accent1"/>
                </a:solidFill>
                <a:effectLst/>
                <a:latin typeface="RR"/>
                <a:ea typeface="Times New Roman" panose="02020603050405020304" pitchFamily="18" charset="0"/>
                <a:cs typeface="Times New Roman" panose="02020603050405020304" pitchFamily="18" charset="0"/>
              </a:rPr>
              <a:t> </a:t>
            </a:r>
            <a:r>
              <a:rPr lang="en-US" sz="2400" i="1" dirty="0" err="1">
                <a:solidFill>
                  <a:schemeClr val="accent1"/>
                </a:solidFill>
                <a:effectLst/>
                <a:latin typeface="RR"/>
                <a:ea typeface="Times New Roman" panose="02020603050405020304" pitchFamily="18" charset="0"/>
                <a:cs typeface="Times New Roman" panose="02020603050405020304" pitchFamily="18" charset="0"/>
              </a:rPr>
              <a:t>tuyến</a:t>
            </a:r>
            <a:r>
              <a:rPr lang="en-US" sz="2400" i="1" dirty="0">
                <a:solidFill>
                  <a:schemeClr val="accent1"/>
                </a:solidFill>
                <a:effectLst/>
                <a:latin typeface="RR"/>
                <a:ea typeface="Times New Roman" panose="02020603050405020304" pitchFamily="18" charset="0"/>
                <a:cs typeface="Times New Roman" panose="02020603050405020304" pitchFamily="18" charset="0"/>
              </a:rPr>
              <a:t> </a:t>
            </a:r>
            <a:r>
              <a:rPr lang="en-US" sz="2400" i="1" dirty="0" err="1">
                <a:solidFill>
                  <a:schemeClr val="accent1"/>
                </a:solidFill>
                <a:effectLst/>
                <a:latin typeface="RR"/>
                <a:ea typeface="Times New Roman" panose="02020603050405020304" pitchFamily="18" charset="0"/>
                <a:cs typeface="Times New Roman" panose="02020603050405020304" pitchFamily="18" charset="0"/>
              </a:rPr>
              <a:t>tính</a:t>
            </a:r>
            <a:r>
              <a:rPr lang="en-US" sz="2400" i="1" dirty="0">
                <a:solidFill>
                  <a:schemeClr val="accent1"/>
                </a:solidFill>
                <a:effectLst/>
                <a:latin typeface="RR"/>
                <a:ea typeface="Times New Roman" panose="02020603050405020304" pitchFamily="18" charset="0"/>
                <a:cs typeface="Times New Roman" panose="02020603050405020304" pitchFamily="18" charset="0"/>
              </a:rPr>
              <a:t> </a:t>
            </a:r>
            <a:r>
              <a:rPr lang="en-US" sz="2400" i="1" dirty="0" err="1">
                <a:solidFill>
                  <a:schemeClr val="accent1"/>
                </a:solidFill>
                <a:effectLst/>
                <a:latin typeface="RR"/>
                <a:ea typeface="Times New Roman" panose="02020603050405020304" pitchFamily="18" charset="0"/>
                <a:cs typeface="Times New Roman" panose="02020603050405020304" pitchFamily="18" charset="0"/>
              </a:rPr>
              <a:t>và</a:t>
            </a:r>
            <a:r>
              <a:rPr lang="en-US" sz="2400" i="1" dirty="0">
                <a:solidFill>
                  <a:schemeClr val="accent1"/>
                </a:solidFill>
                <a:effectLst/>
                <a:latin typeface="RR"/>
                <a:ea typeface="Times New Roman" panose="02020603050405020304" pitchFamily="18" charset="0"/>
                <a:cs typeface="Times New Roman" panose="02020603050405020304" pitchFamily="18" charset="0"/>
              </a:rPr>
              <a:t> </a:t>
            </a:r>
            <a:r>
              <a:rPr lang="en-US" sz="2400" i="1" dirty="0" err="1">
                <a:solidFill>
                  <a:schemeClr val="accent1"/>
                </a:solidFill>
                <a:effectLst/>
                <a:latin typeface="RR"/>
                <a:ea typeface="Times New Roman" panose="02020603050405020304" pitchFamily="18" charset="0"/>
                <a:cs typeface="Times New Roman" panose="02020603050405020304" pitchFamily="18" charset="0"/>
              </a:rPr>
              <a:t>kinh</a:t>
            </a:r>
            <a:r>
              <a:rPr lang="en-US" sz="2400" i="1" dirty="0">
                <a:solidFill>
                  <a:schemeClr val="accent1"/>
                </a:solidFill>
                <a:effectLst/>
                <a:latin typeface="RR"/>
                <a:ea typeface="Times New Roman" panose="02020603050405020304" pitchFamily="18" charset="0"/>
                <a:cs typeface="Times New Roman" panose="02020603050405020304" pitchFamily="18" charset="0"/>
              </a:rPr>
              <a:t> </a:t>
            </a:r>
            <a:r>
              <a:rPr lang="en-US" sz="2400" i="1" dirty="0" err="1">
                <a:solidFill>
                  <a:schemeClr val="accent1"/>
                </a:solidFill>
                <a:effectLst/>
                <a:latin typeface="RR"/>
                <a:ea typeface="Times New Roman" panose="02020603050405020304" pitchFamily="18" charset="0"/>
                <a:cs typeface="Times New Roman" panose="02020603050405020304" pitchFamily="18" charset="0"/>
              </a:rPr>
              <a:t>tế</a:t>
            </a:r>
            <a:r>
              <a:rPr lang="en-US" sz="2400" i="1" dirty="0">
                <a:solidFill>
                  <a:schemeClr val="accent1"/>
                </a:solidFill>
                <a:effectLst/>
                <a:latin typeface="RR"/>
                <a:ea typeface="Times New Roman" panose="02020603050405020304" pitchFamily="18" charset="0"/>
                <a:cs typeface="Times New Roman" panose="02020603050405020304" pitchFamily="18" charset="0"/>
              </a:rPr>
              <a:t> </a:t>
            </a:r>
            <a:r>
              <a:rPr lang="en-US" sz="2400" i="1" dirty="0" err="1">
                <a:solidFill>
                  <a:schemeClr val="accent1"/>
                </a:solidFill>
                <a:effectLst/>
                <a:latin typeface="RR"/>
                <a:ea typeface="Times New Roman" panose="02020603050405020304" pitchFamily="18" charset="0"/>
                <a:cs typeface="Times New Roman" panose="02020603050405020304" pitchFamily="18" charset="0"/>
              </a:rPr>
              <a:t>tuần</a:t>
            </a:r>
            <a:r>
              <a:rPr lang="en-US" sz="2400" i="1" dirty="0">
                <a:solidFill>
                  <a:schemeClr val="accent1"/>
                </a:solidFill>
                <a:effectLst/>
                <a:latin typeface="RR"/>
                <a:ea typeface="Times New Roman" panose="02020603050405020304" pitchFamily="18" charset="0"/>
                <a:cs typeface="Times New Roman" panose="02020603050405020304" pitchFamily="18" charset="0"/>
              </a:rPr>
              <a:t> </a:t>
            </a:r>
            <a:r>
              <a:rPr lang="en-US" sz="2400" i="1" dirty="0" err="1">
                <a:solidFill>
                  <a:schemeClr val="accent1"/>
                </a:solidFill>
                <a:effectLst/>
                <a:latin typeface="RR"/>
                <a:ea typeface="Times New Roman" panose="02020603050405020304" pitchFamily="18" charset="0"/>
                <a:cs typeface="Times New Roman" panose="02020603050405020304" pitchFamily="18" charset="0"/>
              </a:rPr>
              <a:t>hoàn</a:t>
            </a:r>
            <a:endParaRPr lang="en-US" sz="2400" i="1" dirty="0">
              <a:solidFill>
                <a:schemeClr val="accent1"/>
              </a:solidFill>
              <a:effectLst/>
              <a:latin typeface="RR"/>
              <a:ea typeface="Times New Roman" panose="02020603050405020304" pitchFamily="18" charset="0"/>
              <a:cs typeface="Times New Roman" panose="02020603050405020304" pitchFamily="18" charset="0"/>
            </a:endParaRPr>
          </a:p>
          <a:p>
            <a:pPr marL="0" indent="0" algn="ctr">
              <a:buNone/>
            </a:pPr>
            <a:endParaRPr lang="en-US" sz="2800" i="1" dirty="0">
              <a:solidFill>
                <a:schemeClr val="accent1"/>
              </a:solidFill>
              <a:latin typeface="RR"/>
              <a:cs typeface="Times New Roman" panose="02020603050405020304" pitchFamily="18" charset="0"/>
            </a:endParaRPr>
          </a:p>
          <a:p>
            <a:pPr marL="0" indent="0" algn="ctr">
              <a:buNone/>
            </a:pPr>
            <a:endParaRPr lang="en-US" sz="2800" dirty="0">
              <a:solidFill>
                <a:schemeClr val="accent1"/>
              </a:solidFill>
            </a:endParaRPr>
          </a:p>
        </p:txBody>
      </p:sp>
      <p:pic>
        <p:nvPicPr>
          <p:cNvPr id="4" name="Picture 3">
            <a:extLst>
              <a:ext uri="{FF2B5EF4-FFF2-40B4-BE49-F238E27FC236}">
                <a16:creationId xmlns:a16="http://schemas.microsoft.com/office/drawing/2014/main" id="{D88BDE46-664D-26C1-3916-48894E31A76F}"/>
              </a:ext>
            </a:extLst>
          </p:cNvPr>
          <p:cNvPicPr>
            <a:picLocks noChangeAspect="1"/>
          </p:cNvPicPr>
          <p:nvPr/>
        </p:nvPicPr>
        <p:blipFill>
          <a:blip r:embed="rId2"/>
          <a:stretch>
            <a:fillRect/>
          </a:stretch>
        </p:blipFill>
        <p:spPr>
          <a:xfrm>
            <a:off x="3161838" y="1771650"/>
            <a:ext cx="4564643" cy="4810125"/>
          </a:xfrm>
          <a:prstGeom prst="rect">
            <a:avLst/>
          </a:prstGeom>
        </p:spPr>
      </p:pic>
    </p:spTree>
    <p:extLst>
      <p:ext uri="{BB962C8B-B14F-4D97-AF65-F5344CB8AC3E}">
        <p14:creationId xmlns:p14="http://schemas.microsoft.com/office/powerpoint/2010/main" val="3488961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A0695-1A86-E71B-A115-125209F3DE64}"/>
              </a:ext>
            </a:extLst>
          </p:cNvPr>
          <p:cNvSpPr>
            <a:spLocks noGrp="1"/>
          </p:cNvSpPr>
          <p:nvPr>
            <p:ph type="title"/>
          </p:nvPr>
        </p:nvSpPr>
        <p:spPr>
          <a:xfrm>
            <a:off x="203643" y="314325"/>
            <a:ext cx="9544050" cy="1028700"/>
          </a:xfrm>
        </p:spPr>
        <p:txBody>
          <a:bodyPr>
            <a:normAutofit fontScale="90000"/>
          </a:bodyPr>
          <a:lstStyle/>
          <a:p>
            <a:r>
              <a:rPr lang="en-US" sz="3200" b="1" i="1" dirty="0">
                <a:solidFill>
                  <a:srgbClr val="00B050"/>
                </a:solidFill>
                <a:latin typeface="Arial" panose="020B0604020202020204" pitchFamily="34" charset="0"/>
                <a:cs typeface="Arial" panose="020B0604020202020204" pitchFamily="34" charset="0"/>
              </a:rPr>
              <a:t>04 </a:t>
            </a:r>
            <a:r>
              <a:rPr lang="en-US" sz="3200" b="1" i="1" dirty="0" err="1">
                <a:solidFill>
                  <a:srgbClr val="00B050"/>
                </a:solidFill>
                <a:latin typeface="Arial" panose="020B0604020202020204" pitchFamily="34" charset="0"/>
                <a:cs typeface="Arial" panose="020B0604020202020204" pitchFamily="34" charset="0"/>
              </a:rPr>
              <a:t>lý</a:t>
            </a:r>
            <a:r>
              <a:rPr lang="en-US" sz="3200" b="1" i="1" dirty="0">
                <a:solidFill>
                  <a:srgbClr val="00B050"/>
                </a:solidFill>
                <a:latin typeface="Arial" panose="020B0604020202020204" pitchFamily="34" charset="0"/>
                <a:cs typeface="Arial" panose="020B0604020202020204" pitchFamily="34" charset="0"/>
              </a:rPr>
              <a:t> do </a:t>
            </a:r>
            <a:r>
              <a:rPr lang="en-US" sz="3200" b="1" i="1" dirty="0" err="1">
                <a:solidFill>
                  <a:srgbClr val="00B050"/>
                </a:solidFill>
                <a:latin typeface="Arial" panose="020B0604020202020204" pitchFamily="34" charset="0"/>
                <a:cs typeface="Arial" panose="020B0604020202020204" pitchFamily="34" charset="0"/>
              </a:rPr>
              <a:t>chuyển</a:t>
            </a:r>
            <a:r>
              <a:rPr lang="en-US" sz="3200" b="1" i="1" dirty="0">
                <a:solidFill>
                  <a:srgbClr val="00B050"/>
                </a:solidFill>
                <a:latin typeface="Arial" panose="020B0604020202020204" pitchFamily="34" charset="0"/>
                <a:cs typeface="Arial" panose="020B0604020202020204" pitchFamily="34" charset="0"/>
              </a:rPr>
              <a:t> </a:t>
            </a:r>
            <a:r>
              <a:rPr lang="en-US" sz="3200" b="1" i="1" dirty="0" err="1">
                <a:solidFill>
                  <a:srgbClr val="00B050"/>
                </a:solidFill>
                <a:latin typeface="Arial" panose="020B0604020202020204" pitchFamily="34" charset="0"/>
                <a:cs typeface="Arial" panose="020B0604020202020204" pitchFamily="34" charset="0"/>
              </a:rPr>
              <a:t>đổi</a:t>
            </a:r>
            <a:r>
              <a:rPr lang="en-US" sz="3200" b="1" i="1" dirty="0">
                <a:solidFill>
                  <a:srgbClr val="00B050"/>
                </a:solidFill>
                <a:latin typeface="Arial" panose="020B0604020202020204" pitchFamily="34" charset="0"/>
                <a:cs typeface="Arial" panose="020B0604020202020204" pitchFamily="34" charset="0"/>
              </a:rPr>
              <a:t> </a:t>
            </a:r>
            <a:r>
              <a:rPr lang="en-US" sz="3200" b="1" i="1" dirty="0" err="1">
                <a:solidFill>
                  <a:srgbClr val="00B050"/>
                </a:solidFill>
                <a:latin typeface="Arial" panose="020B0604020202020204" pitchFamily="34" charset="0"/>
                <a:cs typeface="Arial" panose="020B0604020202020204" pitchFamily="34" charset="0"/>
              </a:rPr>
              <a:t>từ</a:t>
            </a:r>
            <a:r>
              <a:rPr lang="en-US" sz="3200" b="1" i="1" dirty="0">
                <a:solidFill>
                  <a:srgbClr val="00B050"/>
                </a:solidFill>
                <a:latin typeface="Arial" panose="020B0604020202020204" pitchFamily="34" charset="0"/>
                <a:cs typeface="Arial" panose="020B0604020202020204" pitchFamily="34" charset="0"/>
              </a:rPr>
              <a:t> </a:t>
            </a:r>
            <a:r>
              <a:rPr lang="en-US" sz="3200" b="1" i="1" dirty="0" err="1">
                <a:solidFill>
                  <a:srgbClr val="00B050"/>
                </a:solidFill>
                <a:latin typeface="Arial" panose="020B0604020202020204" pitchFamily="34" charset="0"/>
                <a:cs typeface="Arial" panose="020B0604020202020204" pitchFamily="34" charset="0"/>
              </a:rPr>
              <a:t>Kinh</a:t>
            </a:r>
            <a:r>
              <a:rPr lang="en-US" sz="3200" b="1" i="1" dirty="0">
                <a:solidFill>
                  <a:srgbClr val="00B050"/>
                </a:solidFill>
                <a:latin typeface="Arial" panose="020B0604020202020204" pitchFamily="34" charset="0"/>
                <a:cs typeface="Arial" panose="020B0604020202020204" pitchFamily="34" charset="0"/>
              </a:rPr>
              <a:t> </a:t>
            </a:r>
            <a:r>
              <a:rPr lang="en-US" sz="3200" b="1" i="1" dirty="0" err="1">
                <a:solidFill>
                  <a:srgbClr val="00B050"/>
                </a:solidFill>
                <a:latin typeface="Arial" panose="020B0604020202020204" pitchFamily="34" charset="0"/>
                <a:cs typeface="Arial" panose="020B0604020202020204" pitchFamily="34" charset="0"/>
              </a:rPr>
              <a:t>tế</a:t>
            </a:r>
            <a:r>
              <a:rPr lang="en-US" sz="3200" b="1" i="1" dirty="0">
                <a:solidFill>
                  <a:srgbClr val="00B050"/>
                </a:solidFill>
                <a:latin typeface="Arial" panose="020B0604020202020204" pitchFamily="34" charset="0"/>
                <a:cs typeface="Arial" panose="020B0604020202020204" pitchFamily="34" charset="0"/>
              </a:rPr>
              <a:t> </a:t>
            </a:r>
            <a:r>
              <a:rPr lang="en-US" sz="3200" b="1" i="1" dirty="0" err="1">
                <a:solidFill>
                  <a:srgbClr val="00B050"/>
                </a:solidFill>
                <a:latin typeface="Arial" panose="020B0604020202020204" pitchFamily="34" charset="0"/>
                <a:cs typeface="Arial" panose="020B0604020202020204" pitchFamily="34" charset="0"/>
              </a:rPr>
              <a:t>tuyến</a:t>
            </a:r>
            <a:r>
              <a:rPr lang="en-US" sz="3200" b="1" i="1" dirty="0">
                <a:solidFill>
                  <a:srgbClr val="00B050"/>
                </a:solidFill>
                <a:latin typeface="Arial" panose="020B0604020202020204" pitchFamily="34" charset="0"/>
                <a:cs typeface="Arial" panose="020B0604020202020204" pitchFamily="34" charset="0"/>
              </a:rPr>
              <a:t> </a:t>
            </a:r>
            <a:r>
              <a:rPr lang="en-US" sz="3200" b="1" i="1" dirty="0" err="1">
                <a:solidFill>
                  <a:srgbClr val="00B050"/>
                </a:solidFill>
                <a:latin typeface="Arial" panose="020B0604020202020204" pitchFamily="34" charset="0"/>
                <a:cs typeface="Arial" panose="020B0604020202020204" pitchFamily="34" charset="0"/>
              </a:rPr>
              <a:t>tính</a:t>
            </a:r>
            <a:r>
              <a:rPr lang="en-US" sz="3200" b="1" i="1" dirty="0">
                <a:solidFill>
                  <a:srgbClr val="00B050"/>
                </a:solidFill>
                <a:latin typeface="Arial" panose="020B0604020202020204" pitchFamily="34" charset="0"/>
                <a:cs typeface="Arial" panose="020B0604020202020204" pitchFamily="34" charset="0"/>
              </a:rPr>
              <a:t> sang KTTH:</a:t>
            </a:r>
          </a:p>
        </p:txBody>
      </p:sp>
      <p:sp>
        <p:nvSpPr>
          <p:cNvPr id="3" name="Content Placeholder 2">
            <a:extLst>
              <a:ext uri="{FF2B5EF4-FFF2-40B4-BE49-F238E27FC236}">
                <a16:creationId xmlns:a16="http://schemas.microsoft.com/office/drawing/2014/main" id="{98AFA2C3-D2C6-8BB3-3C0C-64D72EEC671B}"/>
              </a:ext>
            </a:extLst>
          </p:cNvPr>
          <p:cNvSpPr>
            <a:spLocks noGrp="1"/>
          </p:cNvSpPr>
          <p:nvPr>
            <p:ph idx="1"/>
          </p:nvPr>
        </p:nvSpPr>
        <p:spPr>
          <a:xfrm>
            <a:off x="677334" y="1495425"/>
            <a:ext cx="8596668" cy="4838701"/>
          </a:xfrm>
        </p:spPr>
        <p:txBody>
          <a:bodyPr>
            <a:normAutofit/>
          </a:bodyPr>
          <a:lstStyle/>
          <a:p>
            <a:pPr algn="just"/>
            <a:r>
              <a:rPr lang="vi-VN" sz="2000" dirty="0"/>
              <a:t>(1) Sự gia tăng nhu cầu về nguyên liệu thô, trong khi nguồn nguyên liệu này ngày càng cạn kiệt, đặc biệt đối với nguồn tài nguyên khoáng sản, nguồn tài nguyên không thể tái tạo được;</a:t>
            </a:r>
            <a:endParaRPr lang="en-US" sz="2000" dirty="0"/>
          </a:p>
          <a:p>
            <a:pPr algn="just"/>
            <a:r>
              <a:rPr lang="vi-VN" sz="2000" dirty="0"/>
              <a:t>(2) Sự phụ thuộc vào các nước khác, đặc biệt các quốc gia phụ thuộc nước khác về nguyên liệu thô. Sự phụ thuộc này dẫn đến căng thẳng về chính trị toàn cầu;</a:t>
            </a:r>
            <a:endParaRPr lang="en-US" sz="2000" dirty="0"/>
          </a:p>
          <a:p>
            <a:pPr algn="just"/>
            <a:r>
              <a:rPr lang="vi-VN" sz="2000" dirty="0"/>
              <a:t>(3) Tác động đến sự biến đổi khí hậu (phát thải các khí nhà kính, đặc biệt là CO</a:t>
            </a:r>
            <a:r>
              <a:rPr lang="vi-VN" sz="2000" baseline="-25000" dirty="0"/>
              <a:t>2</a:t>
            </a:r>
            <a:r>
              <a:rPr lang="vi-VN" sz="2000" dirty="0"/>
              <a:t>) làm gia tăng quá trình biến đổi khí hậu cực đoan, gây nên các hậu quả cực kỳ nghiêm trọng. Sự chuyển đổi sang nền </a:t>
            </a:r>
            <a:r>
              <a:rPr lang="en-US" sz="2000" dirty="0"/>
              <a:t>KTTH</a:t>
            </a:r>
            <a:r>
              <a:rPr lang="vi-VN" sz="2000" dirty="0"/>
              <a:t> với mục tiêu sử dụng năng lượng bền vững sẽ làm giảm quá trình biến đổi khí hậu;</a:t>
            </a:r>
            <a:endParaRPr lang="en-US" sz="2000" dirty="0"/>
          </a:p>
          <a:p>
            <a:pPr algn="just"/>
            <a:r>
              <a:rPr lang="vi-VN" sz="2000" dirty="0"/>
              <a:t>(4) Tạo ra các cơ hội kinh tế, đặc biệt đối với doanh nghiệp và khoa học trong lĩnh vực việc đổi mới, thiết kế, tái chế và sáng tạo.</a:t>
            </a:r>
            <a:endParaRPr lang="en-US" sz="2000" dirty="0"/>
          </a:p>
        </p:txBody>
      </p:sp>
    </p:spTree>
    <p:extLst>
      <p:ext uri="{BB962C8B-B14F-4D97-AF65-F5344CB8AC3E}">
        <p14:creationId xmlns:p14="http://schemas.microsoft.com/office/powerpoint/2010/main" val="2606778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3B3F751-02AB-CF88-7364-215DF6921B85}"/>
              </a:ext>
            </a:extLst>
          </p:cNvPr>
          <p:cNvSpPr>
            <a:spLocks noGrp="1"/>
          </p:cNvSpPr>
          <p:nvPr>
            <p:ph sz="half" idx="1"/>
          </p:nvPr>
        </p:nvSpPr>
        <p:spPr>
          <a:xfrm>
            <a:off x="752475" y="676276"/>
            <a:ext cx="5772150" cy="5365086"/>
          </a:xfrm>
        </p:spPr>
        <p:txBody>
          <a:bodyPr/>
          <a:lstStyle/>
          <a:p>
            <a:pPr algn="ctr"/>
            <a:endParaRPr lang="en-US" b="1" dirty="0"/>
          </a:p>
          <a:p>
            <a:pPr algn="ctr"/>
            <a:r>
              <a:rPr lang="en-US" sz="2000" b="1" dirty="0"/>
              <a:t>KINH TẾ TUYẾN TÍNH</a:t>
            </a:r>
          </a:p>
          <a:p>
            <a:pPr algn="ctr"/>
            <a:endParaRPr lang="en-US" b="1" dirty="0"/>
          </a:p>
          <a:p>
            <a:pPr algn="ctr"/>
            <a:endParaRPr lang="en-US" b="1" dirty="0"/>
          </a:p>
        </p:txBody>
      </p:sp>
      <p:sp>
        <p:nvSpPr>
          <p:cNvPr id="6" name="Content Placeholder 5">
            <a:extLst>
              <a:ext uri="{FF2B5EF4-FFF2-40B4-BE49-F238E27FC236}">
                <a16:creationId xmlns:a16="http://schemas.microsoft.com/office/drawing/2014/main" id="{AE11D0D0-4A02-94EE-51EE-71FAA15082B8}"/>
              </a:ext>
            </a:extLst>
          </p:cNvPr>
          <p:cNvSpPr>
            <a:spLocks noGrp="1"/>
          </p:cNvSpPr>
          <p:nvPr>
            <p:ph sz="half" idx="2"/>
          </p:nvPr>
        </p:nvSpPr>
        <p:spPr>
          <a:xfrm>
            <a:off x="6753226" y="676275"/>
            <a:ext cx="4225754" cy="5365087"/>
          </a:xfrm>
        </p:spPr>
        <p:txBody>
          <a:bodyPr/>
          <a:lstStyle/>
          <a:p>
            <a:pPr algn="ctr"/>
            <a:endParaRPr lang="en-US" b="1" dirty="0">
              <a:solidFill>
                <a:srgbClr val="00B050"/>
              </a:solidFill>
            </a:endParaRPr>
          </a:p>
          <a:p>
            <a:pPr algn="ctr"/>
            <a:r>
              <a:rPr lang="en-US" sz="2000" b="1" dirty="0">
                <a:solidFill>
                  <a:srgbClr val="00B050"/>
                </a:solidFill>
              </a:rPr>
              <a:t>KINH TẾ TUẦN HOÀN</a:t>
            </a:r>
          </a:p>
          <a:p>
            <a:pPr algn="ctr"/>
            <a:endParaRPr lang="en-US" b="1" dirty="0">
              <a:solidFill>
                <a:srgbClr val="00B050"/>
              </a:solidFill>
            </a:endParaRPr>
          </a:p>
        </p:txBody>
      </p:sp>
      <p:pic>
        <p:nvPicPr>
          <p:cNvPr id="8" name="Picture 7">
            <a:extLst>
              <a:ext uri="{FF2B5EF4-FFF2-40B4-BE49-F238E27FC236}">
                <a16:creationId xmlns:a16="http://schemas.microsoft.com/office/drawing/2014/main" id="{F44CCCAA-12C7-2C84-071E-C5C74A2C0870}"/>
              </a:ext>
            </a:extLst>
          </p:cNvPr>
          <p:cNvPicPr>
            <a:picLocks noChangeAspect="1"/>
          </p:cNvPicPr>
          <p:nvPr/>
        </p:nvPicPr>
        <p:blipFill>
          <a:blip r:embed="rId2"/>
          <a:stretch>
            <a:fillRect/>
          </a:stretch>
        </p:blipFill>
        <p:spPr>
          <a:xfrm>
            <a:off x="204789" y="2247899"/>
            <a:ext cx="5691186" cy="3175745"/>
          </a:xfrm>
          <a:prstGeom prst="rect">
            <a:avLst/>
          </a:prstGeom>
        </p:spPr>
      </p:pic>
      <p:pic>
        <p:nvPicPr>
          <p:cNvPr id="9" name="Picture 8">
            <a:extLst>
              <a:ext uri="{FF2B5EF4-FFF2-40B4-BE49-F238E27FC236}">
                <a16:creationId xmlns:a16="http://schemas.microsoft.com/office/drawing/2014/main" id="{9E28B389-2D54-3377-009F-D2D50CEAE379}"/>
              </a:ext>
            </a:extLst>
          </p:cNvPr>
          <p:cNvPicPr>
            <a:picLocks noChangeAspect="1"/>
          </p:cNvPicPr>
          <p:nvPr/>
        </p:nvPicPr>
        <p:blipFill>
          <a:blip r:embed="rId3"/>
          <a:stretch>
            <a:fillRect/>
          </a:stretch>
        </p:blipFill>
        <p:spPr>
          <a:xfrm>
            <a:off x="6163488" y="2268908"/>
            <a:ext cx="5571066" cy="3133725"/>
          </a:xfrm>
          <a:prstGeom prst="rect">
            <a:avLst/>
          </a:prstGeom>
        </p:spPr>
      </p:pic>
    </p:spTree>
    <p:extLst>
      <p:ext uri="{BB962C8B-B14F-4D97-AF65-F5344CB8AC3E}">
        <p14:creationId xmlns:p14="http://schemas.microsoft.com/office/powerpoint/2010/main" val="2081494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EF8F6-0EB3-AE72-3A98-CA6AFBD910AC}"/>
              </a:ext>
            </a:extLst>
          </p:cNvPr>
          <p:cNvSpPr>
            <a:spLocks noGrp="1"/>
          </p:cNvSpPr>
          <p:nvPr>
            <p:ph type="title"/>
          </p:nvPr>
        </p:nvSpPr>
        <p:spPr>
          <a:xfrm>
            <a:off x="677334" y="609600"/>
            <a:ext cx="8596668" cy="857250"/>
          </a:xfrm>
        </p:spPr>
        <p:txBody>
          <a:bodyPr/>
          <a:lstStyle/>
          <a:p>
            <a:pPr algn="ctr"/>
            <a:r>
              <a:rPr lang="en-US" b="1" dirty="0" err="1">
                <a:solidFill>
                  <a:srgbClr val="00B050"/>
                </a:solidFill>
              </a:rPr>
              <a:t>Nguyên</a:t>
            </a:r>
            <a:r>
              <a:rPr lang="en-US" b="1" dirty="0">
                <a:solidFill>
                  <a:srgbClr val="00B050"/>
                </a:solidFill>
              </a:rPr>
              <a:t> </a:t>
            </a:r>
            <a:r>
              <a:rPr lang="en-US" b="1" dirty="0" err="1">
                <a:solidFill>
                  <a:srgbClr val="00B050"/>
                </a:solidFill>
              </a:rPr>
              <a:t>tắc</a:t>
            </a:r>
            <a:r>
              <a:rPr lang="en-US" b="1" dirty="0">
                <a:solidFill>
                  <a:srgbClr val="00B050"/>
                </a:solidFill>
              </a:rPr>
              <a:t> </a:t>
            </a:r>
            <a:r>
              <a:rPr lang="en-US" b="1" dirty="0" err="1">
                <a:solidFill>
                  <a:srgbClr val="00B050"/>
                </a:solidFill>
              </a:rPr>
              <a:t>của</a:t>
            </a:r>
            <a:r>
              <a:rPr lang="en-US" b="1" dirty="0">
                <a:solidFill>
                  <a:srgbClr val="00B050"/>
                </a:solidFill>
              </a:rPr>
              <a:t> KTTH</a:t>
            </a:r>
          </a:p>
        </p:txBody>
      </p:sp>
      <p:sp>
        <p:nvSpPr>
          <p:cNvPr id="5" name="Content Placeholder 4">
            <a:extLst>
              <a:ext uri="{FF2B5EF4-FFF2-40B4-BE49-F238E27FC236}">
                <a16:creationId xmlns:a16="http://schemas.microsoft.com/office/drawing/2014/main" id="{ABE0A89A-DC18-2EA6-809D-AD8C34D65C66}"/>
              </a:ext>
            </a:extLst>
          </p:cNvPr>
          <p:cNvSpPr>
            <a:spLocks noGrp="1"/>
          </p:cNvSpPr>
          <p:nvPr>
            <p:ph idx="1"/>
          </p:nvPr>
        </p:nvSpPr>
        <p:spPr>
          <a:xfrm>
            <a:off x="677334" y="1666875"/>
            <a:ext cx="8596668" cy="4374487"/>
          </a:xfrm>
        </p:spPr>
        <p:txBody>
          <a:bodyPr>
            <a:normAutofit lnSpcReduction="10000"/>
          </a:bodyPr>
          <a:lstStyle/>
          <a:p>
            <a:pPr algn="just"/>
            <a:r>
              <a:rPr lang="vi-VN" sz="2000" i="1" dirty="0"/>
              <a:t>Tổ chức Ellen Macarthur </a:t>
            </a:r>
            <a:r>
              <a:rPr lang="vi-VN" sz="2000" dirty="0"/>
              <a:t>đã xác định </a:t>
            </a:r>
            <a:r>
              <a:rPr lang="en-US" sz="2000" dirty="0"/>
              <a:t>3</a:t>
            </a:r>
            <a:r>
              <a:rPr lang="vi-VN" sz="2000" dirty="0"/>
              <a:t> nguyên tắc chính của một nền </a:t>
            </a:r>
            <a:r>
              <a:rPr lang="en-US" sz="2000" dirty="0"/>
              <a:t>KTTH </a:t>
            </a:r>
            <a:r>
              <a:rPr lang="vi-VN" sz="2000" dirty="0"/>
              <a:t>đó là: </a:t>
            </a:r>
            <a:endParaRPr lang="en-US" sz="2000" dirty="0"/>
          </a:p>
          <a:p>
            <a:pPr algn="just"/>
            <a:r>
              <a:rPr lang="vi-VN" sz="2000" b="1" i="1" dirty="0">
                <a:solidFill>
                  <a:schemeClr val="tx1"/>
                </a:solidFill>
              </a:rPr>
              <a:t>(1) Giảm và loại bỏ thải và ô nhiễm; </a:t>
            </a:r>
            <a:endParaRPr lang="en-US" sz="2000" b="1" i="1" dirty="0">
              <a:solidFill>
                <a:schemeClr val="tx1"/>
              </a:solidFill>
            </a:endParaRPr>
          </a:p>
          <a:p>
            <a:pPr algn="just"/>
            <a:r>
              <a:rPr lang="vi-VN" sz="2000" b="1" i="1" dirty="0">
                <a:solidFill>
                  <a:schemeClr val="tx1"/>
                </a:solidFill>
              </a:rPr>
              <a:t>(2) Kéo dài thời hạn sử dụng của sản phẩm và nguyên vật liệu; </a:t>
            </a:r>
            <a:endParaRPr lang="en-US" sz="2000" b="1" i="1" dirty="0">
              <a:solidFill>
                <a:schemeClr val="tx1"/>
              </a:solidFill>
            </a:endParaRPr>
          </a:p>
          <a:p>
            <a:pPr algn="just"/>
            <a:r>
              <a:rPr lang="vi-VN" sz="2000" b="1" i="1" dirty="0">
                <a:solidFill>
                  <a:schemeClr val="tx1"/>
                </a:solidFill>
              </a:rPr>
              <a:t>(3) Tái tạo hệ thống tự nhiên.</a:t>
            </a:r>
          </a:p>
          <a:p>
            <a:pPr algn="just"/>
            <a:r>
              <a:rPr lang="vi-VN" sz="2000" dirty="0"/>
              <a:t>Như vậy, quá trình vận hành của nền </a:t>
            </a:r>
            <a:r>
              <a:rPr lang="en-US" sz="2000" dirty="0"/>
              <a:t>KTTH </a:t>
            </a:r>
            <a:r>
              <a:rPr lang="vi-VN" sz="2000" dirty="0"/>
              <a:t>sẽ không có chất thải ra môi trường, do đó giải quyết được bài toán xử lý mối quan hệ giữa “Kinh tế” và “Môi trường”. </a:t>
            </a:r>
            <a:r>
              <a:rPr lang="en-US" sz="2000" dirty="0"/>
              <a:t>KTTH </a:t>
            </a:r>
            <a:r>
              <a:rPr lang="vi-VN" sz="2000" dirty="0"/>
              <a:t>thực hiện được </a:t>
            </a:r>
            <a:r>
              <a:rPr lang="en-US" sz="2000" dirty="0"/>
              <a:t>2</a:t>
            </a:r>
            <a:r>
              <a:rPr lang="vi-VN" sz="2000" dirty="0"/>
              <a:t> nội dung: </a:t>
            </a:r>
            <a:endParaRPr lang="en-US" sz="2000" dirty="0"/>
          </a:p>
          <a:p>
            <a:pPr algn="just"/>
            <a:r>
              <a:rPr lang="vi-VN" sz="2000" b="1" i="1" dirty="0"/>
              <a:t>(i) Hạn chế tối đa khai thác nguyên liệu thô từ môi trường tự nhiên và duy trì hệ sinh thái; </a:t>
            </a:r>
            <a:endParaRPr lang="en-US" sz="2000" b="1" i="1" dirty="0"/>
          </a:p>
          <a:p>
            <a:pPr algn="just"/>
            <a:r>
              <a:rPr lang="vi-VN" sz="2000" b="1" i="1" dirty="0"/>
              <a:t>(ii) Không còn đưa chất thải ra môi trường gây ô nhiễm và suy thoái môi trường, duy trì chất lượng môi trường. </a:t>
            </a:r>
            <a:endParaRPr lang="en-US" sz="2000" b="1" i="1" dirty="0"/>
          </a:p>
        </p:txBody>
      </p:sp>
    </p:spTree>
    <p:extLst>
      <p:ext uri="{BB962C8B-B14F-4D97-AF65-F5344CB8AC3E}">
        <p14:creationId xmlns:p14="http://schemas.microsoft.com/office/powerpoint/2010/main" val="3117282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842E1-8A28-23AA-B733-B4D79437063C}"/>
              </a:ext>
            </a:extLst>
          </p:cNvPr>
          <p:cNvSpPr>
            <a:spLocks noGrp="1"/>
          </p:cNvSpPr>
          <p:nvPr>
            <p:ph type="title"/>
          </p:nvPr>
        </p:nvSpPr>
        <p:spPr>
          <a:xfrm>
            <a:off x="744009" y="381000"/>
            <a:ext cx="8596668" cy="714375"/>
          </a:xfrm>
        </p:spPr>
        <p:txBody>
          <a:bodyPr>
            <a:normAutofit fontScale="90000"/>
          </a:bodyPr>
          <a:lstStyle/>
          <a:p>
            <a:pPr algn="ctr"/>
            <a:r>
              <a:rPr lang="en-US"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KINH TẾ TUẦN HOÀN Ở VIỆT NAM</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C0B35FF-1952-A1B1-9B40-DEEE2CFEE123}"/>
              </a:ext>
            </a:extLst>
          </p:cNvPr>
          <p:cNvSpPr>
            <a:spLocks noGrp="1"/>
          </p:cNvSpPr>
          <p:nvPr>
            <p:ph idx="1"/>
          </p:nvPr>
        </p:nvSpPr>
        <p:spPr>
          <a:xfrm>
            <a:off x="677334" y="1323975"/>
            <a:ext cx="8596668" cy="5276850"/>
          </a:xfrm>
        </p:spPr>
        <p:txBody>
          <a:bodyPr/>
          <a:lstStyle/>
          <a:p>
            <a:pPr algn="just"/>
            <a:r>
              <a:rPr lang="vi-VN" sz="2000" dirty="0"/>
              <a:t>Khái niệm liên quan đến mô hình KTTH đã có ở Việt Nam từ cách đây 20 năm với những định danh khác. Đó là </a:t>
            </a:r>
            <a:r>
              <a:rPr lang="vi-VN" sz="2000" b="1" i="1" dirty="0"/>
              <a:t>mô hình VAT </a:t>
            </a:r>
            <a:r>
              <a:rPr lang="vi-VN" sz="2000" dirty="0"/>
              <a:t>(Vườn – Ao – Chuồng), một mô hình chúng ta áp dụng khá thành công. Ngoài ra, các khái niệm </a:t>
            </a:r>
            <a:r>
              <a:rPr lang="vi-VN" sz="2000" b="1" i="1" dirty="0"/>
              <a:t>“khu công nghiệp sinh thái – ecological industrial zone”, “sản xuất sạch hơn – Cleaner production”, “Không phát thải – zero emission”</a:t>
            </a:r>
            <a:r>
              <a:rPr lang="vi-VN" sz="2000" dirty="0"/>
              <a:t>, tái chế, tái sử dụng, tái sản xuất – một phần của KTTH – cũng được đề cập nhiều trong thời gian qua.</a:t>
            </a:r>
            <a:endParaRPr lang="en-US" sz="2000" dirty="0"/>
          </a:p>
          <a:p>
            <a:pPr algn="just"/>
            <a:r>
              <a:rPr lang="vi-VN" sz="2000" dirty="0"/>
              <a:t>Phát triển </a:t>
            </a:r>
            <a:r>
              <a:rPr lang="en-US" sz="2000" dirty="0"/>
              <a:t>KTTH </a:t>
            </a:r>
            <a:r>
              <a:rPr lang="vi-VN" sz="2000" dirty="0"/>
              <a:t>trở thành xu hướng của các quốc gia, nhất là khi nguồn tài nguyên trên thế giới ngày càng cạn kiệt, giúp giải quyết bài toán giữa lợi ích kinh tế và môi trường. </a:t>
            </a:r>
            <a:r>
              <a:rPr lang="en-US" sz="2000" dirty="0"/>
              <a:t>KTTH </a:t>
            </a:r>
            <a:r>
              <a:rPr lang="vi-VN" sz="2000" dirty="0"/>
              <a:t>là mô hình kinh tế trong đó đặt ra mục tiêu kéo dài tuổi thọ của vật chất, loại bỏ tác động tiêu cực đến môi trường. Việt Nam đang nỗ lực phát triển kinh tế theo hướng bền vững, giảm thiểu những tác động xấu đến môi trường và nền </a:t>
            </a:r>
            <a:r>
              <a:rPr lang="en-US" sz="2000" dirty="0"/>
              <a:t>KTTH </a:t>
            </a:r>
            <a:r>
              <a:rPr lang="vi-VN" sz="2000" dirty="0"/>
              <a:t>là mô hình được quan tâm, định hướng phát triển.</a:t>
            </a:r>
          </a:p>
          <a:p>
            <a:pPr algn="just"/>
            <a:endParaRPr lang="vi-VN" dirty="0"/>
          </a:p>
          <a:p>
            <a:pPr algn="just"/>
            <a:endParaRPr lang="en-US" dirty="0"/>
          </a:p>
        </p:txBody>
      </p:sp>
    </p:spTree>
    <p:extLst>
      <p:ext uri="{BB962C8B-B14F-4D97-AF65-F5344CB8AC3E}">
        <p14:creationId xmlns:p14="http://schemas.microsoft.com/office/powerpoint/2010/main" val="230415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6860-508F-FEA3-0E0A-73FC090F806E}"/>
              </a:ext>
            </a:extLst>
          </p:cNvPr>
          <p:cNvSpPr>
            <a:spLocks noGrp="1"/>
          </p:cNvSpPr>
          <p:nvPr>
            <p:ph type="title"/>
          </p:nvPr>
        </p:nvSpPr>
        <p:spPr>
          <a:xfrm>
            <a:off x="677333" y="476250"/>
            <a:ext cx="9552517" cy="809625"/>
          </a:xfrm>
        </p:spPr>
        <p:txBody>
          <a:bodyPr>
            <a:normAutofit/>
          </a:bodyPr>
          <a:lstStyle/>
          <a:p>
            <a:pPr algn="ctr"/>
            <a:r>
              <a:rPr lang="en-US" sz="3200" b="1" dirty="0">
                <a:solidFill>
                  <a:srgbClr val="0000FF"/>
                </a:solidFill>
              </a:rPr>
              <a:t>KTTH </a:t>
            </a:r>
            <a:r>
              <a:rPr lang="en-US" sz="3200" b="1" dirty="0" err="1">
                <a:solidFill>
                  <a:srgbClr val="0000FF"/>
                </a:solidFill>
              </a:rPr>
              <a:t>trong</a:t>
            </a:r>
            <a:r>
              <a:rPr lang="en-US" sz="3200" b="1" dirty="0">
                <a:solidFill>
                  <a:srgbClr val="0000FF"/>
                </a:solidFill>
              </a:rPr>
              <a:t> </a:t>
            </a:r>
            <a:r>
              <a:rPr lang="en-US" sz="3200" b="1" dirty="0" err="1">
                <a:solidFill>
                  <a:srgbClr val="0000FF"/>
                </a:solidFill>
              </a:rPr>
              <a:t>ngành</a:t>
            </a:r>
            <a:r>
              <a:rPr lang="en-US" sz="3200" b="1" dirty="0">
                <a:solidFill>
                  <a:srgbClr val="0000FF"/>
                </a:solidFill>
              </a:rPr>
              <a:t> </a:t>
            </a:r>
            <a:r>
              <a:rPr lang="en-US" sz="3200" b="1" dirty="0" err="1">
                <a:solidFill>
                  <a:srgbClr val="0000FF"/>
                </a:solidFill>
              </a:rPr>
              <a:t>khai</a:t>
            </a:r>
            <a:r>
              <a:rPr lang="en-US" sz="3200" b="1" dirty="0">
                <a:solidFill>
                  <a:srgbClr val="0000FF"/>
                </a:solidFill>
              </a:rPr>
              <a:t> </a:t>
            </a:r>
            <a:r>
              <a:rPr lang="en-US" sz="3200" b="1" dirty="0" err="1">
                <a:solidFill>
                  <a:srgbClr val="0000FF"/>
                </a:solidFill>
              </a:rPr>
              <a:t>thác</a:t>
            </a:r>
            <a:r>
              <a:rPr lang="en-US" sz="3200" b="1" dirty="0">
                <a:solidFill>
                  <a:srgbClr val="0000FF"/>
                </a:solidFill>
              </a:rPr>
              <a:t>, </a:t>
            </a:r>
            <a:r>
              <a:rPr lang="en-US" sz="3200" b="1" dirty="0" err="1">
                <a:solidFill>
                  <a:srgbClr val="0000FF"/>
                </a:solidFill>
              </a:rPr>
              <a:t>chế</a:t>
            </a:r>
            <a:r>
              <a:rPr lang="en-US" sz="3200" b="1" dirty="0">
                <a:solidFill>
                  <a:srgbClr val="0000FF"/>
                </a:solidFill>
              </a:rPr>
              <a:t> </a:t>
            </a:r>
            <a:r>
              <a:rPr lang="en-US" sz="3200" b="1" dirty="0" err="1">
                <a:solidFill>
                  <a:srgbClr val="0000FF"/>
                </a:solidFill>
              </a:rPr>
              <a:t>biến</a:t>
            </a:r>
            <a:r>
              <a:rPr lang="en-US" sz="3200" b="1" dirty="0">
                <a:solidFill>
                  <a:srgbClr val="0000FF"/>
                </a:solidFill>
              </a:rPr>
              <a:t> </a:t>
            </a:r>
            <a:r>
              <a:rPr lang="en-US" sz="3200" b="1" dirty="0" err="1">
                <a:solidFill>
                  <a:srgbClr val="0000FF"/>
                </a:solidFill>
              </a:rPr>
              <a:t>khoáng</a:t>
            </a:r>
            <a:r>
              <a:rPr lang="en-US" sz="3200" b="1" dirty="0">
                <a:solidFill>
                  <a:srgbClr val="0000FF"/>
                </a:solidFill>
              </a:rPr>
              <a:t> </a:t>
            </a:r>
            <a:r>
              <a:rPr lang="en-US" sz="3200" b="1" dirty="0" err="1">
                <a:solidFill>
                  <a:srgbClr val="0000FF"/>
                </a:solidFill>
              </a:rPr>
              <a:t>sản</a:t>
            </a:r>
            <a:endParaRPr lang="en-US" sz="3200" b="1" dirty="0">
              <a:solidFill>
                <a:srgbClr val="0000FF"/>
              </a:solidFill>
            </a:endParaRPr>
          </a:p>
        </p:txBody>
      </p:sp>
      <p:sp>
        <p:nvSpPr>
          <p:cNvPr id="3" name="Content Placeholder 2">
            <a:extLst>
              <a:ext uri="{FF2B5EF4-FFF2-40B4-BE49-F238E27FC236}">
                <a16:creationId xmlns:a16="http://schemas.microsoft.com/office/drawing/2014/main" id="{EBCDDA09-78F2-FD9A-DD06-F6D6BB940C80}"/>
              </a:ext>
            </a:extLst>
          </p:cNvPr>
          <p:cNvSpPr>
            <a:spLocks noGrp="1"/>
          </p:cNvSpPr>
          <p:nvPr>
            <p:ph idx="1"/>
          </p:nvPr>
        </p:nvSpPr>
        <p:spPr>
          <a:xfrm>
            <a:off x="677334" y="1447801"/>
            <a:ext cx="9247716" cy="4593562"/>
          </a:xfrm>
        </p:spPr>
        <p:txBody>
          <a:bodyPr>
            <a:normAutofit/>
          </a:bodyPr>
          <a:lstStyle/>
          <a:p>
            <a:pPr algn="just"/>
            <a:r>
              <a:rPr lang="en-US" sz="2400" dirty="0"/>
              <a:t>Theo </a:t>
            </a:r>
            <a:r>
              <a:rPr lang="en-US" sz="2400" dirty="0" err="1"/>
              <a:t>các</a:t>
            </a:r>
            <a:r>
              <a:rPr lang="en-US" sz="2400" dirty="0"/>
              <a:t> </a:t>
            </a:r>
            <a:r>
              <a:rPr lang="en-US" sz="2400" dirty="0" err="1"/>
              <a:t>nhà</a:t>
            </a:r>
            <a:r>
              <a:rPr lang="en-US" sz="2400" dirty="0"/>
              <a:t> </a:t>
            </a:r>
            <a:r>
              <a:rPr lang="en-US" sz="2400" dirty="0" err="1"/>
              <a:t>nghiên</a:t>
            </a:r>
            <a:r>
              <a:rPr lang="en-US" sz="2400" dirty="0"/>
              <a:t> </a:t>
            </a:r>
            <a:r>
              <a:rPr lang="en-US" sz="2400" dirty="0" err="1"/>
              <a:t>cứu</a:t>
            </a:r>
            <a:r>
              <a:rPr lang="en-US" sz="2400" dirty="0"/>
              <a:t>, </a:t>
            </a:r>
            <a:r>
              <a:rPr lang="en-US" sz="2400" dirty="0" err="1"/>
              <a:t>mô</a:t>
            </a:r>
            <a:r>
              <a:rPr lang="en-US" sz="2400" dirty="0"/>
              <a:t> </a:t>
            </a:r>
            <a:r>
              <a:rPr lang="en-US" sz="2400" dirty="0" err="1"/>
              <a:t>hình</a:t>
            </a:r>
            <a:r>
              <a:rPr lang="en-US" sz="2400" dirty="0"/>
              <a:t> KTTH </a:t>
            </a:r>
            <a:r>
              <a:rPr lang="en-US" sz="2400" dirty="0" err="1"/>
              <a:t>đã</a:t>
            </a:r>
            <a:r>
              <a:rPr lang="en-US" sz="2400" dirty="0"/>
              <a:t> </a:t>
            </a:r>
            <a:r>
              <a:rPr lang="en-US" sz="2400" dirty="0" err="1"/>
              <a:t>trải</a:t>
            </a:r>
            <a:r>
              <a:rPr lang="en-US" sz="2400" dirty="0"/>
              <a:t> qua </a:t>
            </a:r>
            <a:r>
              <a:rPr lang="en-US" sz="2400" dirty="0" err="1"/>
              <a:t>các</a:t>
            </a:r>
            <a:r>
              <a:rPr lang="en-US" sz="2400" dirty="0"/>
              <a:t> </a:t>
            </a:r>
            <a:r>
              <a:rPr lang="en-US" sz="2400" dirty="0" err="1"/>
              <a:t>giai</a:t>
            </a:r>
            <a:r>
              <a:rPr lang="en-US" sz="2400" dirty="0"/>
              <a:t> </a:t>
            </a:r>
            <a:r>
              <a:rPr lang="en-US" sz="2400" dirty="0" err="1"/>
              <a:t>đoạn</a:t>
            </a:r>
            <a:r>
              <a:rPr lang="en-US" sz="2400" dirty="0"/>
              <a:t> </a:t>
            </a:r>
            <a:r>
              <a:rPr lang="en-US" sz="2400" dirty="0" err="1"/>
              <a:t>phát</a:t>
            </a:r>
            <a:r>
              <a:rPr lang="en-US" sz="2400" dirty="0"/>
              <a:t> </a:t>
            </a:r>
            <a:r>
              <a:rPr lang="en-US" sz="2400" dirty="0" err="1"/>
              <a:t>triển</a:t>
            </a:r>
            <a:r>
              <a:rPr lang="en-US" sz="2400" dirty="0"/>
              <a:t> 1.0, 2.0 </a:t>
            </a:r>
            <a:r>
              <a:rPr lang="en-US" sz="2400" dirty="0" err="1"/>
              <a:t>và</a:t>
            </a:r>
            <a:r>
              <a:rPr lang="en-US" sz="2400" dirty="0"/>
              <a:t> 3.0. </a:t>
            </a:r>
          </a:p>
          <a:p>
            <a:pPr algn="just"/>
            <a:r>
              <a:rPr lang="en-US" sz="2400" b="1" dirty="0"/>
              <a:t>1. Giai </a:t>
            </a:r>
            <a:r>
              <a:rPr lang="en-US" sz="2400" b="1" dirty="0" err="1"/>
              <a:t>đoạn</a:t>
            </a:r>
            <a:r>
              <a:rPr lang="en-US" sz="2400" b="1" dirty="0"/>
              <a:t> </a:t>
            </a:r>
            <a:r>
              <a:rPr lang="en-US" sz="2400" b="1" dirty="0" err="1"/>
              <a:t>đầu</a:t>
            </a:r>
            <a:r>
              <a:rPr lang="en-US" sz="2400" b="1" dirty="0"/>
              <a:t> </a:t>
            </a:r>
            <a:r>
              <a:rPr lang="en-US" sz="2400" b="1" dirty="0" err="1"/>
              <a:t>tiên</a:t>
            </a:r>
            <a:r>
              <a:rPr lang="en-US" sz="2400" b="1" dirty="0"/>
              <a:t> (Circular Economy: CE 1.0) </a:t>
            </a:r>
            <a:r>
              <a:rPr lang="en-US" sz="2400" dirty="0" err="1"/>
              <a:t>diễn</a:t>
            </a:r>
            <a:r>
              <a:rPr lang="en-US" sz="2400" dirty="0"/>
              <a:t> </a:t>
            </a:r>
            <a:r>
              <a:rPr lang="en-US" sz="2400" dirty="0" err="1"/>
              <a:t>ra</a:t>
            </a:r>
            <a:r>
              <a:rPr lang="en-US" sz="2400" dirty="0"/>
              <a:t> </a:t>
            </a:r>
            <a:r>
              <a:rPr lang="en-US" sz="2400" dirty="0" err="1"/>
              <a:t>từ</a:t>
            </a:r>
            <a:r>
              <a:rPr lang="en-US" sz="2400" dirty="0"/>
              <a:t> </a:t>
            </a:r>
            <a:r>
              <a:rPr lang="en-US" sz="2400" dirty="0" err="1"/>
              <a:t>thập</a:t>
            </a:r>
            <a:r>
              <a:rPr lang="en-US" sz="2400" dirty="0"/>
              <a:t> </a:t>
            </a:r>
            <a:r>
              <a:rPr lang="en-US" sz="2400" dirty="0" err="1"/>
              <a:t>kỷ</a:t>
            </a:r>
            <a:r>
              <a:rPr lang="en-US" sz="2400" dirty="0"/>
              <a:t> 1970 </a:t>
            </a:r>
            <a:r>
              <a:rPr lang="en-US" sz="2400" dirty="0" err="1"/>
              <a:t>đến</a:t>
            </a:r>
            <a:r>
              <a:rPr lang="en-US" sz="2400" dirty="0"/>
              <a:t> </a:t>
            </a:r>
            <a:r>
              <a:rPr lang="en-US" sz="2400" dirty="0" err="1"/>
              <a:t>thập</a:t>
            </a:r>
            <a:r>
              <a:rPr lang="en-US" sz="2400" dirty="0"/>
              <a:t> </a:t>
            </a:r>
            <a:r>
              <a:rPr lang="en-US" sz="2400" dirty="0" err="1"/>
              <a:t>kỷ</a:t>
            </a:r>
            <a:r>
              <a:rPr lang="en-US" sz="2400" dirty="0"/>
              <a:t> 1990, </a:t>
            </a:r>
            <a:r>
              <a:rPr lang="en-US" sz="2400" dirty="0" err="1"/>
              <a:t>đặt</a:t>
            </a:r>
            <a:r>
              <a:rPr lang="en-US" sz="2400" dirty="0"/>
              <a:t> </a:t>
            </a:r>
            <a:r>
              <a:rPr lang="en-US" sz="2400" dirty="0" err="1"/>
              <a:t>trọng</a:t>
            </a:r>
            <a:r>
              <a:rPr lang="en-US" sz="2400" dirty="0"/>
              <a:t> </a:t>
            </a:r>
            <a:r>
              <a:rPr lang="en-US" sz="2400" dirty="0" err="1"/>
              <a:t>tâm</a:t>
            </a:r>
            <a:r>
              <a:rPr lang="en-US" sz="2400" dirty="0"/>
              <a:t> </a:t>
            </a:r>
            <a:r>
              <a:rPr lang="en-US" sz="2400" dirty="0" err="1"/>
              <a:t>là</a:t>
            </a:r>
            <a:r>
              <a:rPr lang="en-US" sz="2400" dirty="0"/>
              <a:t> </a:t>
            </a:r>
            <a:r>
              <a:rPr lang="en-US" sz="2400" dirty="0" err="1"/>
              <a:t>xử</a:t>
            </a:r>
            <a:r>
              <a:rPr lang="en-US" sz="2400" dirty="0"/>
              <a:t> </a:t>
            </a:r>
            <a:r>
              <a:rPr lang="en-US" sz="2400" dirty="0" err="1"/>
              <a:t>lý</a:t>
            </a:r>
            <a:r>
              <a:rPr lang="en-US" sz="2400" dirty="0"/>
              <a:t> </a:t>
            </a:r>
            <a:r>
              <a:rPr lang="en-US" sz="2400" dirty="0" err="1"/>
              <a:t>chất</a:t>
            </a:r>
            <a:r>
              <a:rPr lang="en-US" sz="2400" dirty="0"/>
              <a:t> </a:t>
            </a:r>
            <a:r>
              <a:rPr lang="en-US" sz="2400" dirty="0" err="1"/>
              <a:t>thải</a:t>
            </a:r>
            <a:r>
              <a:rPr lang="en-US" sz="2400" dirty="0"/>
              <a:t>.</a:t>
            </a:r>
          </a:p>
          <a:p>
            <a:pPr algn="just"/>
            <a:r>
              <a:rPr lang="vi-VN" sz="2400" dirty="0"/>
              <a:t>Quản lý chất thải được chú trọng bằng cách điều chỉnh các bãi chôn lấp và thiêu hủy rác thải, tuy nhiên giai đoạn này các quốc gia chưa có tư duy về </a:t>
            </a:r>
            <a:r>
              <a:rPr lang="en-US" sz="2400" dirty="0"/>
              <a:t>KTTH</a:t>
            </a:r>
            <a:r>
              <a:rPr lang="vi-VN" sz="2400" dirty="0"/>
              <a:t> một cách hệ thống và mang tính toàn cầu, nên vẫn có một lượng lớn chất thải được xử lý bên ngoài biên giới hoặc thậm chí tìm cách đưa rác thải sang các nước nghèo hơn. Điều này thể hiện rõ trong ngành khai thác </a:t>
            </a:r>
            <a:r>
              <a:rPr lang="en-US" sz="2400" dirty="0" err="1"/>
              <a:t>và</a:t>
            </a:r>
            <a:r>
              <a:rPr lang="en-US" sz="2400" dirty="0"/>
              <a:t> CBKS.</a:t>
            </a:r>
            <a:r>
              <a:rPr lang="vi-VN" sz="2400" dirty="0"/>
              <a:t> </a:t>
            </a:r>
            <a:endParaRPr lang="en-US" sz="2400" dirty="0"/>
          </a:p>
        </p:txBody>
      </p:sp>
    </p:spTree>
    <p:extLst>
      <p:ext uri="{BB962C8B-B14F-4D97-AF65-F5344CB8AC3E}">
        <p14:creationId xmlns:p14="http://schemas.microsoft.com/office/powerpoint/2010/main" val="316578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F82B-4FF2-AE14-24AB-38D951E15931}"/>
              </a:ext>
            </a:extLst>
          </p:cNvPr>
          <p:cNvSpPr>
            <a:spLocks noGrp="1"/>
          </p:cNvSpPr>
          <p:nvPr>
            <p:ph type="title"/>
          </p:nvPr>
        </p:nvSpPr>
        <p:spPr>
          <a:xfrm>
            <a:off x="677334" y="219075"/>
            <a:ext cx="9885892" cy="885825"/>
          </a:xfrm>
        </p:spPr>
        <p:txBody>
          <a:bodyPr/>
          <a:lstStyle/>
          <a:p>
            <a:pPr algn="ct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KTTH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trong</a:t>
            </a: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ngành</a:t>
            </a: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khai</a:t>
            </a: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thác</a:t>
            </a: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chế</a:t>
            </a: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biến</a:t>
            </a: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khoáng</a:t>
            </a:r>
            <a:r>
              <a:rPr kumimoji="0" lang="en-US" sz="3200" b="1" i="0" u="none" strike="noStrike" kern="1200" cap="none" spc="0" normalizeH="0" baseline="0" noProof="0" dirty="0">
                <a:ln>
                  <a:noFill/>
                </a:ln>
                <a:solidFill>
                  <a:srgbClr val="0000FF"/>
                </a:solidFill>
                <a:effectLst/>
                <a:uLnTx/>
                <a:uFillTx/>
                <a:latin typeface="Trebuchet MS" panose="020B0603020202020204"/>
                <a:ea typeface="+mj-ea"/>
                <a:cs typeface="+mj-cs"/>
              </a:rPr>
              <a:t> </a:t>
            </a:r>
            <a:r>
              <a:rPr kumimoji="0" lang="en-US" sz="3200" b="1" i="0" u="none" strike="noStrike" kern="1200" cap="none" spc="0" normalizeH="0" baseline="0" noProof="0" dirty="0" err="1">
                <a:ln>
                  <a:noFill/>
                </a:ln>
                <a:solidFill>
                  <a:srgbClr val="0000FF"/>
                </a:solidFill>
                <a:effectLst/>
                <a:uLnTx/>
                <a:uFillTx/>
                <a:latin typeface="Trebuchet MS" panose="020B0603020202020204"/>
                <a:ea typeface="+mj-ea"/>
                <a:cs typeface="+mj-cs"/>
              </a:rPr>
              <a:t>sản</a:t>
            </a:r>
            <a:endParaRPr lang="en-US" dirty="0"/>
          </a:p>
        </p:txBody>
      </p:sp>
      <p:sp>
        <p:nvSpPr>
          <p:cNvPr id="3" name="Content Placeholder 2">
            <a:extLst>
              <a:ext uri="{FF2B5EF4-FFF2-40B4-BE49-F238E27FC236}">
                <a16:creationId xmlns:a16="http://schemas.microsoft.com/office/drawing/2014/main" id="{C18090C0-0FB3-5D70-091D-F44054A8DA21}"/>
              </a:ext>
            </a:extLst>
          </p:cNvPr>
          <p:cNvSpPr>
            <a:spLocks noGrp="1"/>
          </p:cNvSpPr>
          <p:nvPr>
            <p:ph idx="1"/>
          </p:nvPr>
        </p:nvSpPr>
        <p:spPr>
          <a:xfrm>
            <a:off x="677334" y="1104900"/>
            <a:ext cx="8596668" cy="5324475"/>
          </a:xfrm>
        </p:spPr>
        <p:txBody>
          <a:bodyPr>
            <a:noAutofit/>
          </a:bodyPr>
          <a:lstStyle/>
          <a:p>
            <a:pPr algn="just"/>
            <a:r>
              <a:rPr lang="en-US" sz="2000" b="1" dirty="0"/>
              <a:t>2. </a:t>
            </a:r>
            <a:r>
              <a:rPr lang="vi-VN" sz="2000" b="1" dirty="0"/>
              <a:t>Giai đoạn thứ hai: CE 2.0 </a:t>
            </a:r>
            <a:r>
              <a:rPr lang="vi-VN" sz="2000" dirty="0"/>
              <a:t>(từ thập kỷ 1990 đến năm 2010), tập trung vào sự kết nối giữa đầu vào và đầu ra trong các chiến lược hướng tới hiệu quả sinh thái (ngăn ngừa ô nhiễm như một cách để tăng lợi nhuận). </a:t>
            </a:r>
            <a:endParaRPr lang="en-US" sz="2000" dirty="0"/>
          </a:p>
          <a:p>
            <a:pPr algn="just"/>
            <a:r>
              <a:rPr lang="vi-VN" sz="2000" dirty="0"/>
              <a:t>Các khái niệm về công nghiệp sinh thái, thiết kế vì môi trường và sản xuất sạch hơn được đề cập nhưng khó thực hiện trong ngành khai thác và </a:t>
            </a:r>
            <a:r>
              <a:rPr lang="en-US" sz="2000" dirty="0"/>
              <a:t>CBKS</a:t>
            </a:r>
            <a:r>
              <a:rPr lang="vi-VN" sz="2000" dirty="0"/>
              <a:t> do cách tiếp cận bảo thủ của ngành này trong việc triển khai các đổi mới quy trình và thiếu các quy định nghiêm ngặt về môi trường, đặc biệt là ở các nước đang phát triển</a:t>
            </a:r>
            <a:r>
              <a:rPr lang="en-US" sz="2000" dirty="0"/>
              <a:t>.</a:t>
            </a:r>
          </a:p>
          <a:p>
            <a:pPr algn="just"/>
            <a:r>
              <a:rPr lang="en-US" sz="2000" b="1" dirty="0"/>
              <a:t>3. </a:t>
            </a:r>
            <a:r>
              <a:rPr lang="vi-VN" sz="2000" b="1" dirty="0"/>
              <a:t>Giai đoạn thứ ba </a:t>
            </a:r>
            <a:r>
              <a:rPr lang="en-US" sz="2000" b="1" dirty="0"/>
              <a:t>-</a:t>
            </a:r>
            <a:r>
              <a:rPr lang="vi-VN" sz="2000" b="1" dirty="0"/>
              <a:t> CE 3.0 </a:t>
            </a:r>
            <a:r>
              <a:rPr lang="vi-VN" sz="2000" dirty="0"/>
              <a:t>(từ 2010 đến nay), tập trung vào tối đa hóa việc bảo toàn giá trị trong bối cảnh cạn kiệt tài nguyên, xuất phát từ nhận thức chung thống nhất rằng tài nguyên thiên nhiên không thể được khai thác vô thời hạn. </a:t>
            </a:r>
            <a:endParaRPr lang="en-US" sz="2000" dirty="0"/>
          </a:p>
          <a:p>
            <a:pPr algn="just"/>
            <a:r>
              <a:rPr lang="en-US" sz="2000" dirty="0"/>
              <a:t>KTTH </a:t>
            </a:r>
            <a:r>
              <a:rPr lang="vi-VN" sz="2000" dirty="0"/>
              <a:t>cung cấp một cách tiếp cận toàn diện hơn, từ các giai đoạn thiết kế đến sản xuất và xử lý chất thải, đưa đến những thay đổi trong việc giảm thiểu và tái sử dụng vật liệu. </a:t>
            </a:r>
            <a:endParaRPr lang="en-US" sz="2000" dirty="0"/>
          </a:p>
        </p:txBody>
      </p:sp>
    </p:spTree>
    <p:extLst>
      <p:ext uri="{BB962C8B-B14F-4D97-AF65-F5344CB8AC3E}">
        <p14:creationId xmlns:p14="http://schemas.microsoft.com/office/powerpoint/2010/main" val="364464725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450</TotalTime>
  <Words>2913</Words>
  <Application>Microsoft Office PowerPoint</Application>
  <PresentationFormat>Widescreen</PresentationFormat>
  <Paragraphs>81</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Algerian</vt:lpstr>
      <vt:lpstr>Arial</vt:lpstr>
      <vt:lpstr>Bahnschrift</vt:lpstr>
      <vt:lpstr>Calibri</vt:lpstr>
      <vt:lpstr>Georgia</vt:lpstr>
      <vt:lpstr>RR</vt:lpstr>
      <vt:lpstr>Tahoma</vt:lpstr>
      <vt:lpstr>Times New Roman</vt:lpstr>
      <vt:lpstr>Trebuchet MS</vt:lpstr>
      <vt:lpstr>Wingdings 3</vt:lpstr>
      <vt:lpstr>Facet</vt:lpstr>
      <vt:lpstr>BÁO CÁO HỌC THUẬT “Kinh tế tuần hoàn trong quản lý chất thải rắn”</vt:lpstr>
      <vt:lpstr>KHÁI NIỆM VỀ KINH TẾ TUẦN HOÀN (KTTH)</vt:lpstr>
      <vt:lpstr>VÌ SAO PHẢI CHUYỂN ĐỔI TỪ KINH TẾ TUYẾN TÍNH SANG KTTH?</vt:lpstr>
      <vt:lpstr>04 lý do chuyển đổi từ Kinh tế tuyến tính sang KTTH:</vt:lpstr>
      <vt:lpstr>PowerPoint Presentation</vt:lpstr>
      <vt:lpstr>Nguyên tắc của KTTH</vt:lpstr>
      <vt:lpstr>KINH TẾ TUẦN HOÀN Ở VIỆT NAM </vt:lpstr>
      <vt:lpstr>KTTH trong ngành khai thác, chế biến khoáng sản</vt:lpstr>
      <vt:lpstr>KTTH trong ngành khai thác, chế biến khoáng sản</vt:lpstr>
      <vt:lpstr>KTTH trong ngành khai thác, chế biến khoáng sản</vt:lpstr>
      <vt:lpstr>KTTH trong ngành khai thác, chế biến khoáng sản</vt:lpstr>
      <vt:lpstr>Mô hình 10 ReX trong KTTH</vt:lpstr>
      <vt:lpstr>R0 (Refuse) trong khai thác, chế biến khoáng sản </vt:lpstr>
      <vt:lpstr>R1: Reduce (Giảm lượng sử dụng nguyên liệu)</vt:lpstr>
      <vt:lpstr>R2: Reuse (Tái sử dụng)</vt:lpstr>
      <vt:lpstr>R3 (Repair), R4 (Refurbish) và R5 (Remanufacture)</vt:lpstr>
      <vt:lpstr>R6: Repurpose (Thay đổi mục đích sử dụng)</vt:lpstr>
      <vt:lpstr>R8: Recovery of energy (Tận thu năng lượng)</vt:lpstr>
      <vt:lpstr>KẾT LUẬN</vt:lpstr>
      <vt:lpstr>Chân thành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BÁO CÁO HỌC THUẬT “Kinh tế tuần hoàn trong quản lý chất thải rắn”</dc:title>
  <dc:creator>Admin</dc:creator>
  <cp:lastModifiedBy>Admin</cp:lastModifiedBy>
  <cp:revision>9</cp:revision>
  <dcterms:created xsi:type="dcterms:W3CDTF">2023-12-24T04:25:51Z</dcterms:created>
  <dcterms:modified xsi:type="dcterms:W3CDTF">2024-01-08T16:32:15Z</dcterms:modified>
</cp:coreProperties>
</file>