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7" r:id="rId2"/>
  </p:sldMasterIdLst>
  <p:notesMasterIdLst>
    <p:notesMasterId r:id="rId31"/>
  </p:notesMasterIdLst>
  <p:handoutMasterIdLst>
    <p:handoutMasterId r:id="rId32"/>
  </p:handoutMasterIdLst>
  <p:sldIdLst>
    <p:sldId id="256" r:id="rId3"/>
    <p:sldId id="329" r:id="rId4"/>
    <p:sldId id="348" r:id="rId5"/>
    <p:sldId id="330" r:id="rId6"/>
    <p:sldId id="345" r:id="rId7"/>
    <p:sldId id="331" r:id="rId8"/>
    <p:sldId id="350" r:id="rId9"/>
    <p:sldId id="349" r:id="rId10"/>
    <p:sldId id="340" r:id="rId11"/>
    <p:sldId id="332" r:id="rId12"/>
    <p:sldId id="333" r:id="rId13"/>
    <p:sldId id="338" r:id="rId14"/>
    <p:sldId id="351" r:id="rId15"/>
    <p:sldId id="362" r:id="rId16"/>
    <p:sldId id="357" r:id="rId17"/>
    <p:sldId id="342" r:id="rId18"/>
    <p:sldId id="359" r:id="rId19"/>
    <p:sldId id="343" r:id="rId20"/>
    <p:sldId id="360" r:id="rId21"/>
    <p:sldId id="361" r:id="rId22"/>
    <p:sldId id="341" r:id="rId23"/>
    <p:sldId id="335" r:id="rId24"/>
    <p:sldId id="336" r:id="rId25"/>
    <p:sldId id="356" r:id="rId26"/>
    <p:sldId id="337" r:id="rId27"/>
    <p:sldId id="344" r:id="rId28"/>
    <p:sldId id="339" r:id="rId29"/>
    <p:sldId id="326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guyen The Loc" initials="LocNT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00"/>
    <a:srgbClr val="CC3300"/>
    <a:srgbClr val="FFFF99"/>
    <a:srgbClr val="0033CC"/>
    <a:srgbClr val="565868"/>
    <a:srgbClr val="66FF33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85810" autoAdjust="0"/>
  </p:normalViewPr>
  <p:slideViewPr>
    <p:cSldViewPr>
      <p:cViewPr varScale="1">
        <p:scale>
          <a:sx n="96" d="100"/>
          <a:sy n="96" d="100"/>
        </p:scale>
        <p:origin x="20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 Loc Nguyen" userId="4b912400-d30b-4e20-b922-d4fc76bd4cc5" providerId="ADAL" clId="{A51D70CD-5CC7-43E1-9902-A89722DC89B4}"/>
    <pc:docChg chg="undo custSel modSld">
      <pc:chgData name="The Loc Nguyen" userId="4b912400-d30b-4e20-b922-d4fc76bd4cc5" providerId="ADAL" clId="{A51D70CD-5CC7-43E1-9902-A89722DC89B4}" dt="2024-06-23T14:48:01.208" v="310" actId="6549"/>
      <pc:docMkLst>
        <pc:docMk/>
      </pc:docMkLst>
      <pc:sldChg chg="modSp mod">
        <pc:chgData name="The Loc Nguyen" userId="4b912400-d30b-4e20-b922-d4fc76bd4cc5" providerId="ADAL" clId="{A51D70CD-5CC7-43E1-9902-A89722DC89B4}" dt="2024-06-23T14:48:01.208" v="310" actId="6549"/>
        <pc:sldMkLst>
          <pc:docMk/>
          <pc:sldMk cId="0" sldId="256"/>
        </pc:sldMkLst>
        <pc:spChg chg="mod">
          <ac:chgData name="The Loc Nguyen" userId="4b912400-d30b-4e20-b922-d4fc76bd4cc5" providerId="ADAL" clId="{A51D70CD-5CC7-43E1-9902-A89722DC89B4}" dt="2024-06-23T14:43:40.488" v="230" actId="20577"/>
          <ac:spMkLst>
            <pc:docMk/>
            <pc:sldMk cId="0" sldId="256"/>
            <ac:spMk id="2050" creationId="{00000000-0000-0000-0000-000000000000}"/>
          </ac:spMkLst>
        </pc:spChg>
        <pc:spChg chg="mod">
          <ac:chgData name="The Loc Nguyen" userId="4b912400-d30b-4e20-b922-d4fc76bd4cc5" providerId="ADAL" clId="{A51D70CD-5CC7-43E1-9902-A89722DC89B4}" dt="2024-06-23T14:36:51.014" v="161" actId="20577"/>
          <ac:spMkLst>
            <pc:docMk/>
            <pc:sldMk cId="0" sldId="256"/>
            <ac:spMk id="5123" creationId="{00000000-0000-0000-0000-000000000000}"/>
          </ac:spMkLst>
        </pc:spChg>
        <pc:spChg chg="mod">
          <ac:chgData name="The Loc Nguyen" userId="4b912400-d30b-4e20-b922-d4fc76bd4cc5" providerId="ADAL" clId="{A51D70CD-5CC7-43E1-9902-A89722DC89B4}" dt="2024-06-23T14:48:01.208" v="310" actId="6549"/>
          <ac:spMkLst>
            <pc:docMk/>
            <pc:sldMk cId="0" sldId="256"/>
            <ac:spMk id="5124" creationId="{00000000-0000-0000-0000-000000000000}"/>
          </ac:spMkLst>
        </pc:spChg>
      </pc:sldChg>
      <pc:sldChg chg="modSp mod">
        <pc:chgData name="The Loc Nguyen" userId="4b912400-d30b-4e20-b922-d4fc76bd4cc5" providerId="ADAL" clId="{A51D70CD-5CC7-43E1-9902-A89722DC89B4}" dt="2024-06-23T14:44:19.841" v="269" actId="20577"/>
        <pc:sldMkLst>
          <pc:docMk/>
          <pc:sldMk cId="0" sldId="329"/>
        </pc:sldMkLst>
        <pc:spChg chg="mod">
          <ac:chgData name="The Loc Nguyen" userId="4b912400-d30b-4e20-b922-d4fc76bd4cc5" providerId="ADAL" clId="{A51D70CD-5CC7-43E1-9902-A89722DC89B4}" dt="2024-06-23T14:44:19.841" v="269" actId="20577"/>
          <ac:spMkLst>
            <pc:docMk/>
            <pc:sldMk cId="0" sldId="329"/>
            <ac:spMk id="2" creationId="{00000000-0000-0000-0000-000000000000}"/>
          </ac:spMkLst>
        </pc:spChg>
      </pc:sldChg>
      <pc:sldChg chg="modSp mod">
        <pc:chgData name="The Loc Nguyen" userId="4b912400-d30b-4e20-b922-d4fc76bd4cc5" providerId="ADAL" clId="{A51D70CD-5CC7-43E1-9902-A89722DC89B4}" dt="2024-06-23T14:38:58.717" v="171" actId="20577"/>
        <pc:sldMkLst>
          <pc:docMk/>
          <pc:sldMk cId="0" sldId="335"/>
        </pc:sldMkLst>
        <pc:spChg chg="mod">
          <ac:chgData name="The Loc Nguyen" userId="4b912400-d30b-4e20-b922-d4fc76bd4cc5" providerId="ADAL" clId="{A51D70CD-5CC7-43E1-9902-A89722DC89B4}" dt="2024-06-23T14:38:58.717" v="171" actId="20577"/>
          <ac:spMkLst>
            <pc:docMk/>
            <pc:sldMk cId="0" sldId="335"/>
            <ac:spMk id="2" creationId="{00000000-0000-0000-0000-000000000000}"/>
          </ac:spMkLst>
        </pc:spChg>
      </pc:sldChg>
      <pc:sldChg chg="modSp mod">
        <pc:chgData name="The Loc Nguyen" userId="4b912400-d30b-4e20-b922-d4fc76bd4cc5" providerId="ADAL" clId="{A51D70CD-5CC7-43E1-9902-A89722DC89B4}" dt="2024-06-23T14:45:00.189" v="307" actId="20577"/>
        <pc:sldMkLst>
          <pc:docMk/>
          <pc:sldMk cId="0" sldId="340"/>
        </pc:sldMkLst>
        <pc:spChg chg="mod">
          <ac:chgData name="The Loc Nguyen" userId="4b912400-d30b-4e20-b922-d4fc76bd4cc5" providerId="ADAL" clId="{A51D70CD-5CC7-43E1-9902-A89722DC89B4}" dt="2024-06-23T14:45:00.189" v="307" actId="20577"/>
          <ac:spMkLst>
            <pc:docMk/>
            <pc:sldMk cId="0" sldId="340"/>
            <ac:spMk id="2" creationId="{00000000-0000-0000-0000-000000000000}"/>
          </ac:spMkLst>
        </pc:spChg>
      </pc:sldChg>
      <pc:sldChg chg="modSp mod">
        <pc:chgData name="The Loc Nguyen" userId="4b912400-d30b-4e20-b922-d4fc76bd4cc5" providerId="ADAL" clId="{A51D70CD-5CC7-43E1-9902-A89722DC89B4}" dt="2024-06-23T14:45:10.408" v="308"/>
        <pc:sldMkLst>
          <pc:docMk/>
          <pc:sldMk cId="0" sldId="341"/>
        </pc:sldMkLst>
        <pc:spChg chg="mod">
          <ac:chgData name="The Loc Nguyen" userId="4b912400-d30b-4e20-b922-d4fc76bd4cc5" providerId="ADAL" clId="{A51D70CD-5CC7-43E1-9902-A89722DC89B4}" dt="2024-06-23T14:45:10.408" v="308"/>
          <ac:spMkLst>
            <pc:docMk/>
            <pc:sldMk cId="0" sldId="341"/>
            <ac:spMk id="2" creationId="{00000000-0000-0000-0000-000000000000}"/>
          </ac:spMkLst>
        </pc:spChg>
      </pc:sldChg>
      <pc:sldChg chg="modSp mod">
        <pc:chgData name="The Loc Nguyen" userId="4b912400-d30b-4e20-b922-d4fc76bd4cc5" providerId="ADAL" clId="{A51D70CD-5CC7-43E1-9902-A89722DC89B4}" dt="2024-06-23T14:44:49" v="270"/>
        <pc:sldMkLst>
          <pc:docMk/>
          <pc:sldMk cId="0" sldId="348"/>
        </pc:sldMkLst>
        <pc:spChg chg="mod">
          <ac:chgData name="The Loc Nguyen" userId="4b912400-d30b-4e20-b922-d4fc76bd4cc5" providerId="ADAL" clId="{A51D70CD-5CC7-43E1-9902-A89722DC89B4}" dt="2024-06-23T14:44:49" v="270"/>
          <ac:spMkLst>
            <pc:docMk/>
            <pc:sldMk cId="0" sldId="348"/>
            <ac:spMk id="2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6-22T10:51:11.642" idx="6">
    <p:pos x="4852" y="802"/>
    <p:text>thay hình bằng tiếng Việt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4-23T10:28:53.676" idx="3">
    <p:pos x="4115" y="1308"/>
    <p:text>Vẽ lại sơ đồ với tiếng Việt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DEA4B2E-525C-4DA7-895A-04A077830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268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F9A83CC-D142-4992-9A8C-B7688B917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30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#LiX02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#LiX06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182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Chạy</a:t>
            </a:r>
            <a:r>
              <a:rPr lang="en-US" baseline="0" dirty="0"/>
              <a:t> </a:t>
            </a:r>
            <a:r>
              <a:rPr lang="en-US" baseline="0" dirty="0" err="1"/>
              <a:t>mô</a:t>
            </a:r>
            <a:r>
              <a:rPr lang="en-US" baseline="0" dirty="0"/>
              <a:t> </a:t>
            </a:r>
            <a:r>
              <a:rPr lang="en-US" baseline="0" dirty="0" err="1"/>
              <a:t>hình</a:t>
            </a:r>
            <a:r>
              <a:rPr lang="en-US" baseline="0" dirty="0"/>
              <a:t> LDA </a:t>
            </a:r>
            <a:r>
              <a:rPr lang="en-US" baseline="0" dirty="0" err="1"/>
              <a:t>lần</a:t>
            </a:r>
            <a:r>
              <a:rPr lang="en-US" baseline="0" dirty="0"/>
              <a:t> </a:t>
            </a:r>
            <a:r>
              <a:rPr lang="en-US" baseline="0" dirty="0" err="1"/>
              <a:t>lượt</a:t>
            </a:r>
            <a:r>
              <a:rPr lang="en-US" baseline="0" dirty="0"/>
              <a:t>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từng</a:t>
            </a:r>
            <a:r>
              <a:rPr lang="en-US" baseline="0" dirty="0"/>
              <a:t> </a:t>
            </a:r>
            <a:r>
              <a:rPr lang="en-US" baseline="0" dirty="0" err="1"/>
              <a:t>lớp</a:t>
            </a:r>
            <a:r>
              <a:rPr lang="en-US" baseline="0" dirty="0"/>
              <a:t> </a:t>
            </a:r>
            <a:r>
              <a:rPr lang="en-US" baseline="0" dirty="0" err="1"/>
              <a:t>câu</a:t>
            </a:r>
            <a:r>
              <a:rPr lang="en-US" baseline="0" dirty="0"/>
              <a:t> </a:t>
            </a:r>
            <a:r>
              <a:rPr lang="en-US" baseline="0" dirty="0" err="1"/>
              <a:t>hỏi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65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200" b="1" i="0" dirty="0" err="1">
                    <a:solidFill>
                      <a:srgbClr val="000000"/>
                    </a:solidFill>
                    <a:latin typeface="Cambria Math"/>
                  </a:rPr>
                  <a:t>Được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tính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bằng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độ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đo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Cosin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giữa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2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véc-tơ</a:t>
                </a:r>
                <a:endParaRPr lang="en-US" sz="1200" b="1" i="0" baseline="0" dirty="0">
                  <a:solidFill>
                    <a:srgbClr val="000000"/>
                  </a:solidFill>
                  <a:latin typeface="Cambria Math"/>
                </a:endParaRPr>
              </a:p>
              <a:p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Lưu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ý: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thực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tế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phải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=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Trung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bình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cộng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của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sim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(q, z),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nếu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tính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tổng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thì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bị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ảnh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hưởng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bởi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số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lượng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câu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hỏi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trong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mỗi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lớp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khác</a:t>
                </a:r>
                <a:r>
                  <a:rPr lang="en-US" sz="1200" b="1" i="0" baseline="0" dirty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>
                    <a:solidFill>
                      <a:srgbClr val="000000"/>
                    </a:solidFill>
                    <a:latin typeface="Cambria Math"/>
                  </a:rPr>
                  <a:t>nhau</a:t>
                </a:r>
                <a:endParaRPr lang="en-US" sz="1200" b="1" i="0" dirty="0">
                  <a:solidFill>
                    <a:srgbClr val="000000"/>
                  </a:solidFill>
                  <a:latin typeface="Cambria Math"/>
                </a:endParaRPr>
              </a:p>
              <a:p>
                <a:endParaRPr lang="en-US" sz="1200" i="1" dirty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1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𝑞</m:t>
                        </m:r>
                      </m:sub>
                    </m:sSub>
                    <m:r>
                      <a:rPr lang="en-US" sz="1200" i="1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n-US" sz="1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sz="1200" i="1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: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12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𝑞</m:t>
                            </m:r>
                          </m:sub>
                        </m:sSub>
                      </m:e>
                    </m:d>
                    <m:r>
                      <a:rPr lang="en-US" sz="1200" i="1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  <m:d>
                      <m:dPr>
                        <m:begChr m:val="‖"/>
                        <m:endChr m:val="‖"/>
                        <m:ctrlPr>
                          <a:rPr lang="en-US" sz="1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12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𝑧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: </a:t>
                </a:r>
                <a:r>
                  <a:rPr lang="en-US" dirty="0" err="1"/>
                  <a:t>tích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độ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dài</a:t>
                </a:r>
                <a:r>
                  <a:rPr lang="en-US" baseline="0" dirty="0"/>
                  <a:t> 2 </a:t>
                </a:r>
                <a:r>
                  <a:rPr lang="en-US" baseline="0" dirty="0" err="1"/>
                  <a:t>véc-tơ</a:t>
                </a:r>
                <a:r>
                  <a:rPr lang="en-US" baseline="0" dirty="0"/>
                  <a:t> (</a:t>
                </a:r>
                <a:r>
                  <a:rPr lang="en-US" dirty="0" err="1"/>
                  <a:t>tích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trong</a:t>
                </a:r>
                <a:r>
                  <a:rPr lang="en-US" baseline="0" dirty="0"/>
                  <a:t> - Inner product)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:r>
                  <a:rPr lang="en-US" sz="1200" b="1" i="0" dirty="0" err="1" smtClean="0">
                    <a:solidFill>
                      <a:srgbClr val="000000"/>
                    </a:solidFill>
                    <a:latin typeface="Cambria Math"/>
                  </a:rPr>
                  <a:t>Được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tính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bằng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độ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đo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Cosin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giữa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2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véc-tơ</a:t>
                </a:r>
                <a:endParaRPr lang="en-US" sz="1200" b="1" i="0" baseline="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Lưu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ý: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thực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tế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phải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=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Trung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bình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cộng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của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sim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(q, z),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nếu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tính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tổng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thì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bị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ảnh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hưởng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bởi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số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lượng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câu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hỏi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trong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mỗi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lớp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khác</a:t>
                </a:r>
                <a:r>
                  <a:rPr lang="en-US" sz="1200" b="1" i="0" baseline="0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  <a:r>
                  <a:rPr lang="en-US" sz="1200" b="1" i="0" baseline="0" dirty="0" err="1" smtClean="0">
                    <a:solidFill>
                      <a:srgbClr val="000000"/>
                    </a:solidFill>
                    <a:latin typeface="Cambria Math"/>
                  </a:rPr>
                  <a:t>nhau</a:t>
                </a:r>
                <a:endParaRPr lang="en-US" sz="1200" b="1" i="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:endParaRPr lang="en-US" sz="120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:r>
                  <a:rPr lang="en-US" sz="1200" i="0" smtClean="0">
                    <a:solidFill>
                      <a:srgbClr val="000000"/>
                    </a:solidFill>
                    <a:latin typeface="Cambria Math"/>
                  </a:rPr>
                  <a:t>(</a:t>
                </a:r>
                <a:r>
                  <a:rPr lang="en-US" sz="1200" i="0">
                    <a:solidFill>
                      <a:srgbClr val="000000"/>
                    </a:solidFill>
                    <a:latin typeface="Cambria Math"/>
                  </a:rPr>
                  <a:t>𝑣_𝑞.𝑣_𝑧)</a:t>
                </a:r>
                <a:r>
                  <a:rPr lang="en-US" dirty="0" smtClean="0"/>
                  <a:t>: </a:t>
                </a:r>
              </a:p>
              <a:p>
                <a:pPr/>
                <a:r>
                  <a:rPr lang="en-US" sz="1200" i="0" smtClean="0">
                    <a:solidFill>
                      <a:srgbClr val="000000"/>
                    </a:solidFill>
                    <a:latin typeface="Cambria Math"/>
                  </a:rPr>
                  <a:t>‖</a:t>
                </a:r>
                <a:r>
                  <a:rPr lang="en-US" sz="1200" i="0">
                    <a:solidFill>
                      <a:srgbClr val="000000"/>
                    </a:solidFill>
                    <a:latin typeface="Cambria Math"/>
                  </a:rPr>
                  <a:t>𝑣_𝑞 ‖.‖𝑣_𝑧 ‖</a:t>
                </a:r>
                <a:r>
                  <a:rPr lang="en-US" dirty="0" smtClean="0"/>
                  <a:t>: </a:t>
                </a:r>
                <a:r>
                  <a:rPr lang="en-US" dirty="0" err="1" smtClean="0"/>
                  <a:t>tích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độ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dài</a:t>
                </a:r>
                <a:r>
                  <a:rPr lang="en-US" baseline="0" dirty="0" smtClean="0"/>
                  <a:t> 2 </a:t>
                </a:r>
                <a:r>
                  <a:rPr lang="en-US" baseline="0" dirty="0" err="1" smtClean="0"/>
                  <a:t>véc-tơ</a:t>
                </a:r>
                <a:r>
                  <a:rPr lang="en-US" baseline="0" dirty="0" smtClean="0"/>
                  <a:t> (</a:t>
                </a:r>
                <a:r>
                  <a:rPr lang="en-US" dirty="0" err="1" smtClean="0"/>
                  <a:t>tích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trong</a:t>
                </a:r>
                <a:r>
                  <a:rPr lang="en-US" baseline="0" dirty="0" smtClean="0"/>
                  <a:t> - Inner product)</a:t>
                </a:r>
                <a:endParaRPr lang="en-US" dirty="0"/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1193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cứu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từ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trường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học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viện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cứu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doanh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nghiệp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ngành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tin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(Yahoo, Google, Microsoft, IBM…),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hội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trích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chọn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tin,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xử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lý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ngôn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ngữ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(TREC, CLEF, ACL,..)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28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2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ở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này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thiện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truy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vấn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(query reformation)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(question classification)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Vai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trò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rất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quan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trọng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đây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mục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tiêu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luận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văn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hướng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tới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tăng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xác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từ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tăng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chất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lượng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thống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đáp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095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quá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trình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gán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hay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nhiều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nhãn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tùy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thuộc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chiến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lược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dạng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ngôn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ngữ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này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với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bài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văn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bản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ở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chỗ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thường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khá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ngắn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chứa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ít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so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với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văn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bản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19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những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năm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90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XX,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niệm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taxonomy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được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sử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dụng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nhiều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lĩnh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vực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nhau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tâm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lý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học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khoa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học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xã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hội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tin...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thiết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trùng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hợp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giữa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thuật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ngữ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người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sử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dụng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thuật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ngữ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thống</a:t>
            </a:r>
            <a:endParaRPr lang="en-US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Định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nghĩa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: Taxonomy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loại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toàn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thông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cấp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mối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quan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hệ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thực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giới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thực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mà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biểu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diễn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</a:t>
            </a:r>
          </a:p>
          <a:p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Cùng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cứu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lớp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loại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lời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Li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Roth (</a:t>
            </a:r>
            <a:r>
              <a:rPr lang="en-US" dirty="0"/>
              <a:t>UIUC: University of Illinois at Urbana-Champaign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) [</a:t>
            </a:r>
            <a:r>
              <a:rPr lang="en-US" sz="1200" b="1" u="none" strike="noStrike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  <a:hlinkClick r:id="rId3" action="ppaction://hlinkfile"/>
              </a:rPr>
              <a:t>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</a:t>
            </a:r>
            <a:r>
              <a:rPr lang="en-US" sz="1200" b="1" u="none" strike="noStrike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  <a:hlinkClick r:id="rId4" action="ppaction://hlinkfile"/>
              </a:rPr>
              <a:t>15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]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đưa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taxonomy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cấp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phân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loại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ngữ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nghĩa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nhiên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lời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các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câu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được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khảo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từ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hội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nghị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TREC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21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230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/>
              <a:t>Head words: </a:t>
            </a:r>
            <a:r>
              <a:rPr lang="en-US" baseline="0" dirty="0" err="1"/>
              <a:t>Zhiheng</a:t>
            </a:r>
            <a:r>
              <a:rPr lang="en-US" baseline="0" dirty="0"/>
              <a:t> Huang (2008, University of California at Berkeley)</a:t>
            </a:r>
          </a:p>
          <a:p>
            <a:r>
              <a:rPr lang="en-US" baseline="0" dirty="0"/>
              <a:t>Named </a:t>
            </a:r>
            <a:r>
              <a:rPr lang="en-US" baseline="0" dirty="0" err="1"/>
              <a:t>Entites</a:t>
            </a:r>
            <a:r>
              <a:rPr lang="en-US" baseline="0" dirty="0"/>
              <a:t>: A named entity (NE) recognizer assigns a semantic category to some of the noun phrases in the question</a:t>
            </a:r>
          </a:p>
          <a:p>
            <a:r>
              <a:rPr lang="en-US" baseline="0" dirty="0"/>
              <a:t>Related words: Li and Roth (2002,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20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UIUC: University of Illinois at Urbana-Champaign</a:t>
            </a:r>
          </a:p>
        </p:txBody>
      </p:sp>
    </p:spTree>
    <p:extLst>
      <p:ext uri="{BB962C8B-B14F-4D97-AF65-F5344CB8AC3E}">
        <p14:creationId xmlns:p14="http://schemas.microsoft.com/office/powerpoint/2010/main" val="3876550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baseline="0" dirty="0"/>
              <a:t> </a:t>
            </a:r>
            <a:r>
              <a:rPr lang="en-US" baseline="0" dirty="0" err="1"/>
              <a:t>này</a:t>
            </a:r>
            <a:r>
              <a:rPr lang="en-US" baseline="0" dirty="0"/>
              <a:t> </a:t>
            </a:r>
            <a:r>
              <a:rPr lang="en-US" baseline="0" dirty="0" err="1"/>
              <a:t>thu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tập</a:t>
            </a:r>
            <a:r>
              <a:rPr lang="en-US" baseline="0" dirty="0"/>
              <a:t> </a:t>
            </a:r>
            <a:r>
              <a:rPr lang="en-US" baseline="0" dirty="0" err="1"/>
              <a:t>dữ</a:t>
            </a:r>
            <a:r>
              <a:rPr lang="en-US" baseline="0" dirty="0"/>
              <a:t> </a:t>
            </a:r>
            <a:r>
              <a:rPr lang="en-US" baseline="0" dirty="0" err="1"/>
              <a:t>liệu</a:t>
            </a:r>
            <a:r>
              <a:rPr lang="en-US" baseline="0" dirty="0"/>
              <a:t> text </a:t>
            </a:r>
            <a:r>
              <a:rPr lang="en-US" baseline="0" dirty="0">
                <a:sym typeface="Wingdings" pitchFamily="2" charset="2"/>
              </a:rPr>
              <a:t> </a:t>
            </a:r>
            <a:r>
              <a:rPr lang="en-US" baseline="0" dirty="0" err="1">
                <a:sym typeface="Wingdings" pitchFamily="2" charset="2"/>
              </a:rPr>
              <a:t>tổ</a:t>
            </a:r>
            <a:r>
              <a:rPr lang="en-US" baseline="0" dirty="0">
                <a:sym typeface="Wingdings" pitchFamily="2" charset="2"/>
              </a:rPr>
              <a:t> </a:t>
            </a:r>
            <a:r>
              <a:rPr lang="en-US" baseline="0" dirty="0" err="1">
                <a:sym typeface="Wingdings" pitchFamily="2" charset="2"/>
              </a:rPr>
              <a:t>chức</a:t>
            </a:r>
            <a:r>
              <a:rPr lang="en-US" baseline="0" dirty="0">
                <a:sym typeface="Wingdings" pitchFamily="2" charset="2"/>
              </a:rPr>
              <a:t> </a:t>
            </a:r>
            <a:r>
              <a:rPr lang="en-US" baseline="0" dirty="0" err="1">
                <a:sym typeface="Wingdings" pitchFamily="2" charset="2"/>
              </a:rPr>
              <a:t>thành</a:t>
            </a:r>
            <a:r>
              <a:rPr lang="en-US" baseline="0" dirty="0">
                <a:sym typeface="Wingdings" pitchFamily="2" charset="2"/>
              </a:rPr>
              <a:t> </a:t>
            </a:r>
            <a:r>
              <a:rPr lang="en-US" baseline="0" dirty="0" err="1">
                <a:sym typeface="Wingdings" pitchFamily="2" charset="2"/>
              </a:rPr>
              <a:t>đầu</a:t>
            </a:r>
            <a:r>
              <a:rPr lang="en-US" baseline="0" dirty="0">
                <a:sym typeface="Wingdings" pitchFamily="2" charset="2"/>
              </a:rPr>
              <a:t> </a:t>
            </a:r>
            <a:r>
              <a:rPr lang="en-US" baseline="0" dirty="0" err="1">
                <a:sym typeface="Wingdings" pitchFamily="2" charset="2"/>
              </a:rPr>
              <a:t>vào</a:t>
            </a:r>
            <a:r>
              <a:rPr lang="en-US" baseline="0" dirty="0">
                <a:sym typeface="Wingdings" pitchFamily="2" charset="2"/>
              </a:rPr>
              <a:t> </a:t>
            </a:r>
            <a:r>
              <a:rPr lang="en-US" baseline="0" dirty="0" err="1">
                <a:sym typeface="Wingdings" pitchFamily="2" charset="2"/>
              </a:rPr>
              <a:t>cho</a:t>
            </a:r>
            <a:r>
              <a:rPr lang="en-US" baseline="0" dirty="0">
                <a:sym typeface="Wingdings" pitchFamily="2" charset="2"/>
              </a:rPr>
              <a:t> 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09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4191000"/>
            <a:ext cx="9144000" cy="2667001"/>
          </a:xfrm>
          <a:prstGeom prst="rect">
            <a:avLst/>
          </a:prstGeom>
          <a:solidFill>
            <a:schemeClr val="folHlink">
              <a:alpha val="3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0" y="1828800"/>
            <a:ext cx="9144000" cy="2514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gray">
          <a:xfrm>
            <a:off x="-9525" y="1524000"/>
            <a:ext cx="9153525" cy="2581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49" y="2"/>
              </a:cxn>
              <a:cxn ang="0">
                <a:pos x="5048" y="1458"/>
              </a:cxn>
              <a:cxn ang="0">
                <a:pos x="0" y="1471"/>
              </a:cxn>
              <a:cxn ang="0">
                <a:pos x="0" y="0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73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8" name="Group 118"/>
          <p:cNvGrpSpPr>
            <a:grpSpLocks/>
          </p:cNvGrpSpPr>
          <p:nvPr userDrawn="1"/>
        </p:nvGrpSpPr>
        <p:grpSpPr bwMode="auto">
          <a:xfrm>
            <a:off x="7924800" y="5638800"/>
            <a:ext cx="1143000" cy="1123950"/>
            <a:chOff x="4848" y="3552"/>
            <a:chExt cx="720" cy="708"/>
          </a:xfrm>
        </p:grpSpPr>
        <p:grpSp>
          <p:nvGrpSpPr>
            <p:cNvPr id="9" name="Group 117"/>
            <p:cNvGrpSpPr>
              <a:grpSpLocks/>
            </p:cNvGrpSpPr>
            <p:nvPr userDrawn="1"/>
          </p:nvGrpSpPr>
          <p:grpSpPr bwMode="auto">
            <a:xfrm>
              <a:off x="4848" y="3552"/>
              <a:ext cx="720" cy="528"/>
              <a:chOff x="4848" y="3552"/>
              <a:chExt cx="720" cy="528"/>
            </a:xfrm>
          </p:grpSpPr>
          <p:sp>
            <p:nvSpPr>
              <p:cNvPr id="11" name="AutoShape 21"/>
              <p:cNvSpPr>
                <a:spLocks noChangeArrowheads="1"/>
              </p:cNvSpPr>
              <p:nvPr/>
            </p:nvSpPr>
            <p:spPr bwMode="gray">
              <a:xfrm>
                <a:off x="4848" y="3744"/>
                <a:ext cx="384" cy="336"/>
              </a:xfrm>
              <a:prstGeom prst="hexagon">
                <a:avLst>
                  <a:gd name="adj" fmla="val 28571"/>
                  <a:gd name="vf" fmla="val 115470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FFFF99"/>
                    </a:solidFill>
                    <a:latin typeface="Arial" pitchFamily="34" charset="0"/>
                  </a:rPr>
                  <a:t>L</a:t>
                </a:r>
              </a:p>
            </p:txBody>
          </p:sp>
          <p:sp>
            <p:nvSpPr>
              <p:cNvPr id="12" name="AutoShape 22"/>
              <p:cNvSpPr>
                <a:spLocks noChangeArrowheads="1"/>
              </p:cNvSpPr>
              <p:nvPr/>
            </p:nvSpPr>
            <p:spPr bwMode="gray">
              <a:xfrm>
                <a:off x="5184" y="3552"/>
                <a:ext cx="384" cy="336"/>
              </a:xfrm>
              <a:prstGeom prst="hexagon">
                <a:avLst>
                  <a:gd name="adj" fmla="val 28571"/>
                  <a:gd name="vf" fmla="val 115470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FFFF99"/>
                    </a:solidFill>
                    <a:latin typeface="Arial" pitchFamily="34" charset="0"/>
                  </a:rPr>
                  <a:t>N</a:t>
                </a:r>
              </a:p>
            </p:txBody>
          </p:sp>
        </p:grpSp>
        <p:sp>
          <p:nvSpPr>
            <p:cNvPr id="10" name="AutoShape 23"/>
            <p:cNvSpPr>
              <a:spLocks noChangeArrowheads="1"/>
            </p:cNvSpPr>
            <p:nvPr/>
          </p:nvSpPr>
          <p:spPr bwMode="gray">
            <a:xfrm>
              <a:off x="5178" y="3924"/>
              <a:ext cx="384" cy="336"/>
            </a:xfrm>
            <a:prstGeom prst="hexagon">
              <a:avLst>
                <a:gd name="adj" fmla="val 28571"/>
                <a:gd name="vf" fmla="val 11547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rgbClr val="FFFF99"/>
                  </a:solidFill>
                  <a:latin typeface="Arial" pitchFamily="34" charset="0"/>
                </a:rPr>
                <a:t>H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152400" y="3962400"/>
            <a:ext cx="1506538" cy="1524000"/>
            <a:chOff x="120" y="1464"/>
            <a:chExt cx="2064" cy="2088"/>
          </a:xfrm>
        </p:grpSpPr>
        <p:sp>
          <p:nvSpPr>
            <p:cNvPr id="14" name="AutoShape 113" descr="gdd01"/>
            <p:cNvSpPr>
              <a:spLocks noChangeArrowheads="1"/>
            </p:cNvSpPr>
            <p:nvPr userDrawn="1"/>
          </p:nvSpPr>
          <p:spPr bwMode="gray">
            <a:xfrm>
              <a:off x="120" y="1993"/>
              <a:ext cx="1105" cy="1007"/>
            </a:xfrm>
            <a:prstGeom prst="hexagon">
              <a:avLst>
                <a:gd name="adj" fmla="val 27381"/>
                <a:gd name="vf" fmla="val 115470"/>
              </a:avLst>
            </a:prstGeom>
            <a:blipFill dpi="0" rotWithShape="1">
              <a:blip r:embed="rId2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endParaRPr lang="ko-KR" altLang="en-US" sz="1800"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15" name="AutoShape 114" descr="gdd04"/>
            <p:cNvSpPr>
              <a:spLocks noChangeArrowheads="1"/>
            </p:cNvSpPr>
            <p:nvPr userDrawn="1"/>
          </p:nvSpPr>
          <p:spPr bwMode="gray">
            <a:xfrm>
              <a:off x="1031" y="1464"/>
              <a:ext cx="1153" cy="1007"/>
            </a:xfrm>
            <a:prstGeom prst="hexagon">
              <a:avLst>
                <a:gd name="adj" fmla="val 28571"/>
                <a:gd name="vf" fmla="val 115470"/>
              </a:avLst>
            </a:prstGeom>
            <a:blipFill dpi="0" rotWithShape="1">
              <a:blip r:embed="rId3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endParaRPr lang="ko-KR" altLang="en-US" sz="1800"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16" name="AutoShape 115" descr="gdd03"/>
            <p:cNvSpPr>
              <a:spLocks noChangeArrowheads="1"/>
            </p:cNvSpPr>
            <p:nvPr userDrawn="1"/>
          </p:nvSpPr>
          <p:spPr bwMode="gray">
            <a:xfrm>
              <a:off x="1007" y="2545"/>
              <a:ext cx="1153" cy="1007"/>
            </a:xfrm>
            <a:prstGeom prst="hexagon">
              <a:avLst>
                <a:gd name="adj" fmla="val 28571"/>
                <a:gd name="vf" fmla="val 115470"/>
              </a:avLst>
            </a:prstGeom>
            <a:blipFill dpi="0" rotWithShape="1">
              <a:blip r:embed="rId4"/>
              <a:srcRect/>
              <a:stretch>
                <a:fillRect/>
              </a:stretch>
            </a:blip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125080" dir="1437749" algn="ctr" rotWithShape="0">
                <a:schemeClr val="bg2">
                  <a:alpha val="32001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endParaRPr lang="ko-KR" altLang="en-US" sz="1800">
                <a:latin typeface="Times New Roman" pitchFamily="18" charset="0"/>
                <a:ea typeface="Gulim" pitchFamily="34" charset="-127"/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304800"/>
            <a:ext cx="6705600" cy="1012825"/>
          </a:xfrm>
        </p:spPr>
        <p:txBody>
          <a:bodyPr/>
          <a:lstStyle>
            <a:lvl1pPr algn="ctr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590800" y="4648200"/>
            <a:ext cx="43434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934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934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524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066800"/>
            <a:ext cx="4038600" cy="5248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6D321-C017-4C28-8D3F-E805DEC8D5AC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8BAF9-A46D-476C-90D9-181023222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8908B-1426-4C67-98F2-E6A51ACF7FB7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9B6F6-971B-4F11-93F8-77D25BD61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DFB4E-0E99-40DB-A4A4-2B8C142C58AA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8294-A90A-48B5-A096-ACFF18629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60E6A-735D-4BA5-8055-3CEE762AB546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0292E-C3A6-4C93-AB4A-A3607472C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B8A4E-8B71-4A7F-A07D-FF69BF72DC6B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B034A-B24C-4B4D-9513-CF67FF629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F20FB-34E9-4E4C-B3F8-C8C9A07CEEB3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B32B-ACDB-4718-9FFD-263BBF30F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25AE-A481-44A5-BA7F-AB94F39C6D19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09157-74AF-40FD-8DC7-11E1453FD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5140-69F9-4691-9FF6-FED4FFAFF186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D8036-32D6-4931-A00D-BF81F8976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7FA06-98C1-4822-9014-64F9BDCBB274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1EAE5-7DDE-4849-A0BA-B9559B006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17B6A-7FEE-4F2B-9EDB-6B3799CB065D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F8BB4-4226-4BCF-93C4-421F04CF5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F650B-6644-499A-9C47-88D297A88443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3B7BC-B6E9-4FB6-A057-F8159B321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F9C01-56C5-4C48-B958-2E38338F00D6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09A5B-80A1-48A0-8890-D4DE0EA96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1"/>
          </p:nvPr>
        </p:nvSpPr>
        <p:spPr>
          <a:xfrm>
            <a:off x="304800" y="1066800"/>
            <a:ext cx="8610600" cy="533400"/>
          </a:xfrm>
        </p:spPr>
        <p:txBody>
          <a:bodyPr/>
          <a:lstStyle>
            <a:lvl1pPr>
              <a:buNone/>
              <a:defRPr lang="en-US" sz="2800" b="1" kern="1200" baseline="0" noProof="0" smtClean="0">
                <a:solidFill>
                  <a:srgbClr val="00B05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67056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Freeform 15"/>
          <p:cNvSpPr>
            <a:spLocks/>
          </p:cNvSpPr>
          <p:nvPr/>
        </p:nvSpPr>
        <p:spPr bwMode="gray">
          <a:xfrm>
            <a:off x="-9525" y="268288"/>
            <a:ext cx="9153525" cy="633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49" y="2"/>
              </a:cxn>
              <a:cxn ang="0">
                <a:pos x="5048" y="1458"/>
              </a:cxn>
              <a:cxn ang="0">
                <a:pos x="0" y="1471"/>
              </a:cxn>
              <a:cxn ang="0">
                <a:pos x="0" y="0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5" name="AutoShape 21"/>
          <p:cNvSpPr>
            <a:spLocks noChangeArrowheads="1"/>
          </p:cNvSpPr>
          <p:nvPr/>
        </p:nvSpPr>
        <p:spPr bwMode="gray">
          <a:xfrm>
            <a:off x="8458200" y="62484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1030" name="Group 22"/>
          <p:cNvGrpSpPr>
            <a:grpSpLocks/>
          </p:cNvGrpSpPr>
          <p:nvPr/>
        </p:nvGrpSpPr>
        <p:grpSpPr bwMode="auto">
          <a:xfrm>
            <a:off x="152400" y="152400"/>
            <a:ext cx="838200" cy="838200"/>
            <a:chOff x="18" y="144"/>
            <a:chExt cx="510" cy="480"/>
          </a:xfrm>
        </p:grpSpPr>
        <p:sp>
          <p:nvSpPr>
            <p:cNvPr id="1047" name="AutoShape 23"/>
            <p:cNvSpPr>
              <a:spLocks noChangeArrowheads="1"/>
            </p:cNvSpPr>
            <p:nvPr userDrawn="1"/>
          </p:nvSpPr>
          <p:spPr bwMode="gray">
            <a:xfrm>
              <a:off x="18" y="258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8" name="AutoShape 24"/>
            <p:cNvSpPr>
              <a:spLocks noChangeArrowheads="1"/>
            </p:cNvSpPr>
            <p:nvPr userDrawn="1"/>
          </p:nvSpPr>
          <p:spPr bwMode="gray">
            <a:xfrm>
              <a:off x="240" y="14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9" name="AutoShape 25"/>
            <p:cNvSpPr>
              <a:spLocks noChangeArrowheads="1"/>
            </p:cNvSpPr>
            <p:nvPr userDrawn="1"/>
          </p:nvSpPr>
          <p:spPr bwMode="gray">
            <a:xfrm>
              <a:off x="240" y="38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1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04800"/>
            <a:ext cx="7848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50" name="Text Box 26"/>
          <p:cNvSpPr txBox="1">
            <a:spLocks noChangeArrowheads="1"/>
          </p:cNvSpPr>
          <p:nvPr userDrawn="1"/>
        </p:nvSpPr>
        <p:spPr bwMode="auto">
          <a:xfrm>
            <a:off x="8534400" y="6324600"/>
            <a:ext cx="4826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algn="ctr">
              <a:defRPr/>
            </a:pPr>
            <a:fld id="{A0D0052E-998C-42D0-AEF9-E83540D0DE66}" type="slidenum">
              <a:rPr lang="en-US" sz="1600" b="1">
                <a:latin typeface="Tahoma" pitchFamily="34" charset="0"/>
              </a:rPr>
              <a:pPr algn="ctr">
                <a:defRPr/>
              </a:pPr>
              <a:t>‹#›</a:t>
            </a:fld>
            <a:endParaRPr lang="en-US" sz="1600" b="1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pitchFamily="34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750F34-1295-4E64-985C-919D396BBB90}" type="datetimeFigureOut">
              <a:rPr lang="en-US"/>
              <a:pPr>
                <a:defRPr/>
              </a:pPr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943C15-F6C5-4739-91D8-44C705FD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tm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2.png"/><Relationship Id="rId9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981200"/>
            <a:ext cx="8686800" cy="1905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32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LÀM </a:t>
            </a:r>
            <a:r>
              <a:rPr lang="en-US" sz="320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GIÀU DỮ LIỆU ĐẦU VÀO </a:t>
            </a:r>
            <a:br>
              <a:rPr lang="en-US" sz="32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CHO BÀI TOÁN PHÂN LỚP CÂU HỎI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953000"/>
            <a:ext cx="5867400" cy="1447800"/>
          </a:xfrm>
        </p:spPr>
        <p:txBody>
          <a:bodyPr/>
          <a:lstStyle/>
          <a:p>
            <a:pPr algn="l" eaLnBrk="1" hangingPunct="1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</a:rPr>
              <a:t>Người trình bày:  GVC.TS. Nguyễn </a:t>
            </a:r>
            <a:r>
              <a:rPr lang="en-US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Thế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Lộc</a:t>
            </a:r>
            <a:endParaRPr lang="en-US" sz="2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</a:rPr>
              <a:t>Đơn vị:	  Bộ môn CNPM</a:t>
            </a:r>
            <a:endParaRPr lang="en-US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white">
          <a:xfrm>
            <a:off x="533400" y="304800"/>
            <a:ext cx="8001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1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Báo cáo học thuật 2023-2024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vựng</a:t>
            </a:r>
            <a:r>
              <a:rPr lang="en-US" dirty="0"/>
              <a:t> (Lexical)</a:t>
            </a:r>
          </a:p>
          <a:p>
            <a:pPr lvl="1"/>
            <a:r>
              <a:rPr lang="en-US" dirty="0"/>
              <a:t>N-grams (Unigram ~ Bag of words)</a:t>
            </a:r>
          </a:p>
          <a:p>
            <a:r>
              <a:rPr lang="en-US" dirty="0" err="1"/>
              <a:t>Cú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(</a:t>
            </a:r>
            <a:r>
              <a:rPr lang="en-US" dirty="0" err="1"/>
              <a:t>Syntatic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Nhãn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(POS tags)</a:t>
            </a:r>
          </a:p>
          <a:p>
            <a:pPr lvl="1"/>
            <a:r>
              <a:rPr lang="en-US" dirty="0"/>
              <a:t>Head words</a:t>
            </a:r>
          </a:p>
          <a:p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(Semantic)</a:t>
            </a:r>
          </a:p>
          <a:p>
            <a:pPr lvl="1"/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(Named Entities)</a:t>
            </a:r>
          </a:p>
          <a:p>
            <a:pPr lvl="1"/>
            <a:r>
              <a:rPr lang="en-US" dirty="0" err="1"/>
              <a:t>Hypernyms</a:t>
            </a:r>
            <a:endParaRPr lang="en-US" dirty="0"/>
          </a:p>
          <a:p>
            <a:pPr lvl="1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(Related words)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1066800" y="5257800"/>
            <a:ext cx="5562600" cy="51077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00B050"/>
                </a:solidFill>
              </a:rPr>
              <a:t>date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 {birthday, </a:t>
            </a:r>
            <a:r>
              <a:rPr lang="en-US" dirty="0" err="1">
                <a:solidFill>
                  <a:srgbClr val="FF0000"/>
                </a:solidFill>
                <a:sym typeface="Wingdings" pitchFamily="2" charset="2"/>
              </a:rPr>
              <a:t>birthdate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, day, decade, 				hour, week, month, year}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</a:t>
            </a:r>
            <a:r>
              <a:rPr lang="en-US" dirty="0" err="1"/>
              <a:t>Xin</a:t>
            </a:r>
            <a:r>
              <a:rPr lang="en-US" dirty="0"/>
              <a:t> Li </a:t>
            </a:r>
            <a:r>
              <a:rPr lang="en-US" dirty="0" err="1"/>
              <a:t>và</a:t>
            </a:r>
            <a:r>
              <a:rPr lang="en-US" dirty="0"/>
              <a:t> Dan Roth (UIUC)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2002</a:t>
            </a:r>
          </a:p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thủ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lớp</a:t>
            </a:r>
            <a:endParaRPr lang="en-US" dirty="0"/>
          </a:p>
          <a:p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so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khác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685800" y="6230256"/>
            <a:ext cx="144780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6091535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</a:rPr>
              <a:t>Làm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giàu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đặc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trưng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ngữ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nghĩa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Làm giàu đặc trưng ngữ nghĩa</a:t>
            </a:r>
            <a:endParaRPr lang="en-US" dirty="0"/>
          </a:p>
        </p:txBody>
      </p:sp>
      <p:cxnSp>
        <p:nvCxnSpPr>
          <p:cNvPr id="35" name="Shape 9"/>
          <p:cNvCxnSpPr/>
          <p:nvPr/>
        </p:nvCxnSpPr>
        <p:spPr bwMode="auto">
          <a:xfrm rot="16200000" flipH="1">
            <a:off x="626850" y="2227050"/>
            <a:ext cx="72750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hape 10"/>
          <p:cNvCxnSpPr/>
          <p:nvPr/>
        </p:nvCxnSpPr>
        <p:spPr bwMode="auto">
          <a:xfrm rot="16200000" flipH="1">
            <a:off x="1691640" y="32918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hape 11"/>
          <p:cNvCxnSpPr/>
          <p:nvPr/>
        </p:nvCxnSpPr>
        <p:spPr bwMode="auto">
          <a:xfrm rot="16200000" flipH="1">
            <a:off x="2834640" y="43586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Flowchart: Magnetic Disk 37"/>
          <p:cNvSpPr/>
          <p:nvPr/>
        </p:nvSpPr>
        <p:spPr bwMode="auto">
          <a:xfrm>
            <a:off x="4191000" y="1371600"/>
            <a:ext cx="1752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dữ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liệu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text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Flowchart: Magnetic Disk 38"/>
          <p:cNvSpPr/>
          <p:nvPr/>
        </p:nvSpPr>
        <p:spPr bwMode="auto">
          <a:xfrm>
            <a:off x="5486400" y="2405598"/>
            <a:ext cx="16764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Flowchart: Magnetic Disk 39"/>
          <p:cNvSpPr/>
          <p:nvPr/>
        </p:nvSpPr>
        <p:spPr bwMode="auto">
          <a:xfrm>
            <a:off x="6019800" y="3505200"/>
            <a:ext cx="2514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Flowchart: Magnetic Disk 40"/>
          <p:cNvSpPr/>
          <p:nvPr/>
        </p:nvSpPr>
        <p:spPr bwMode="auto">
          <a:xfrm>
            <a:off x="7239000" y="4583490"/>
            <a:ext cx="1676400" cy="128391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đã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ight Arrow 41"/>
          <p:cNvSpPr/>
          <p:nvPr/>
        </p:nvSpPr>
        <p:spPr bwMode="auto">
          <a:xfrm>
            <a:off x="2743200" y="16002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ight Arrow 42"/>
          <p:cNvSpPr/>
          <p:nvPr/>
        </p:nvSpPr>
        <p:spPr bwMode="auto">
          <a:xfrm>
            <a:off x="4038600" y="26670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Right Arrow 43"/>
          <p:cNvSpPr/>
          <p:nvPr/>
        </p:nvSpPr>
        <p:spPr bwMode="auto">
          <a:xfrm>
            <a:off x="4648200" y="3736479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ight Arrow 44"/>
          <p:cNvSpPr/>
          <p:nvPr/>
        </p:nvSpPr>
        <p:spPr bwMode="auto">
          <a:xfrm>
            <a:off x="5836920" y="4879848"/>
            <a:ext cx="1097280" cy="301752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33400" y="1371600"/>
            <a:ext cx="18288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Thu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thập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dữ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liệu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từ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Internet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152400" y="1524000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1600200" y="2438400"/>
            <a:ext cx="2057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Sinh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bằng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LDA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1219199" y="2625566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667000" y="3505200"/>
            <a:ext cx="16002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Lựa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2286000" y="3698914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810000" y="4626114"/>
            <a:ext cx="1676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429000" y="4779883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33400" y="1371600"/>
            <a:ext cx="18288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C00000"/>
                </a:solidFill>
                <a:latin typeface="Arial" pitchFamily="34" charset="0"/>
              </a:rPr>
              <a:t>Thu </a:t>
            </a:r>
            <a:r>
              <a:rPr lang="en-US" sz="2000" dirty="0" err="1">
                <a:solidFill>
                  <a:srgbClr val="C00000"/>
                </a:solidFill>
                <a:latin typeface="Arial" pitchFamily="34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itchFamily="34" charset="0"/>
              </a:rPr>
              <a:t>dữ</a:t>
            </a:r>
            <a:r>
              <a:rPr lang="en-US" sz="2000" dirty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itchFamily="34" charset="0"/>
              </a:rPr>
              <a:t>liệu</a:t>
            </a:r>
            <a:r>
              <a:rPr lang="en-US" sz="2000" dirty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itchFamily="34" charset="0"/>
              </a:rPr>
              <a:t>từ</a:t>
            </a:r>
            <a:r>
              <a:rPr lang="en-US" sz="2000" dirty="0">
                <a:solidFill>
                  <a:srgbClr val="C00000"/>
                </a:solidFill>
                <a:latin typeface="Arial" pitchFamily="34" charset="0"/>
              </a:rPr>
              <a:t> Internet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B1. Thu thập dữ liệu từ Internet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42364"/>
            <a:ext cx="8686800" cy="4701236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514600" y="3124200"/>
            <a:ext cx="5562600" cy="36576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495550" y="4244578"/>
            <a:ext cx="5562600" cy="36576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514600" y="5387578"/>
            <a:ext cx="5562600" cy="36576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80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B1. Thu thập dữ liệu từ Internet (tt)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12" y="1579467"/>
            <a:ext cx="4262188" cy="474513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855" y="1600200"/>
            <a:ext cx="4270425" cy="4724400"/>
          </a:xfrm>
          <a:prstGeom prst="rect">
            <a:avLst/>
          </a:prstGeom>
        </p:spPr>
      </p:pic>
      <p:sp>
        <p:nvSpPr>
          <p:cNvPr id="6" name="Curved Down Arrow 5"/>
          <p:cNvSpPr/>
          <p:nvPr/>
        </p:nvSpPr>
        <p:spPr bwMode="auto">
          <a:xfrm>
            <a:off x="3200400" y="1023936"/>
            <a:ext cx="2438400" cy="4572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37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Làm giàu đặc trưng ngữ nghĩa (2)</a:t>
            </a:r>
            <a:endParaRPr lang="en-US" dirty="0"/>
          </a:p>
        </p:txBody>
      </p:sp>
      <p:cxnSp>
        <p:nvCxnSpPr>
          <p:cNvPr id="14" name="Shape 9"/>
          <p:cNvCxnSpPr/>
          <p:nvPr/>
        </p:nvCxnSpPr>
        <p:spPr bwMode="auto">
          <a:xfrm rot="16200000" flipH="1">
            <a:off x="626850" y="2227050"/>
            <a:ext cx="72750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hape 10"/>
          <p:cNvCxnSpPr/>
          <p:nvPr/>
        </p:nvCxnSpPr>
        <p:spPr bwMode="auto">
          <a:xfrm rot="16200000" flipH="1">
            <a:off x="1691640" y="32918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hape 11"/>
          <p:cNvCxnSpPr/>
          <p:nvPr/>
        </p:nvCxnSpPr>
        <p:spPr bwMode="auto">
          <a:xfrm rot="16200000" flipH="1">
            <a:off x="2834640" y="43586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Flowchart: Magnetic Disk 18"/>
          <p:cNvSpPr/>
          <p:nvPr/>
        </p:nvSpPr>
        <p:spPr bwMode="auto">
          <a:xfrm>
            <a:off x="4191000" y="1371600"/>
            <a:ext cx="1752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dữ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liệu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text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Flowchart: Magnetic Disk 20"/>
          <p:cNvSpPr/>
          <p:nvPr/>
        </p:nvSpPr>
        <p:spPr bwMode="auto">
          <a:xfrm>
            <a:off x="5486400" y="2405598"/>
            <a:ext cx="16764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Flowchart: Magnetic Disk 23"/>
          <p:cNvSpPr/>
          <p:nvPr/>
        </p:nvSpPr>
        <p:spPr bwMode="auto">
          <a:xfrm>
            <a:off x="6019800" y="3505200"/>
            <a:ext cx="2514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Flowchart: Magnetic Disk 24"/>
          <p:cNvSpPr/>
          <p:nvPr/>
        </p:nvSpPr>
        <p:spPr bwMode="auto">
          <a:xfrm>
            <a:off x="7239000" y="4583490"/>
            <a:ext cx="1676400" cy="128391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đã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>
            <a:off x="2743200" y="16002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>
            <a:off x="4038600" y="26670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Right Arrow 27"/>
          <p:cNvSpPr/>
          <p:nvPr/>
        </p:nvSpPr>
        <p:spPr bwMode="auto">
          <a:xfrm>
            <a:off x="4648200" y="3736479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ight Arrow 29"/>
          <p:cNvSpPr/>
          <p:nvPr/>
        </p:nvSpPr>
        <p:spPr bwMode="auto">
          <a:xfrm>
            <a:off x="5836920" y="4879848"/>
            <a:ext cx="1097280" cy="301752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33400" y="1371600"/>
            <a:ext cx="18288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Thu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thập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dữ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liệu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từ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Internet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152400" y="1524000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1600200" y="2438400"/>
            <a:ext cx="2057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Sinh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bằng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LDA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1219199" y="2625566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667000" y="3505200"/>
            <a:ext cx="16002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Lựa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2286000" y="3698914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810000" y="4626114"/>
            <a:ext cx="1676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429000" y="4779883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600200" y="2438400"/>
            <a:ext cx="2057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Sinh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ẩn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bằng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LDA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52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LDA (</a:t>
            </a:r>
            <a:r>
              <a:rPr lang="en-US">
                <a:solidFill>
                  <a:srgbClr val="FF0000"/>
                </a:solidFill>
              </a:rPr>
              <a:t>L</a:t>
            </a:r>
            <a:r>
              <a:rPr lang="en-US"/>
              <a:t>atent </a:t>
            </a:r>
            <a:r>
              <a:rPr lang="en-US">
                <a:solidFill>
                  <a:srgbClr val="FF0000"/>
                </a:solidFill>
              </a:rPr>
              <a:t>D</a:t>
            </a:r>
            <a:r>
              <a:rPr lang="en-US"/>
              <a:t>irichlet </a:t>
            </a:r>
            <a:r>
              <a:rPr lang="en-US">
                <a:solidFill>
                  <a:srgbClr val="FF0000"/>
                </a:solidFill>
              </a:rPr>
              <a:t>A</a:t>
            </a:r>
            <a:r>
              <a:rPr lang="en-US"/>
              <a:t>llocation): là mô hình sinh xác suất cho tập dữ liệu rời rạc dựa trên phân phối Dirichlet.</a:t>
            </a:r>
          </a:p>
          <a:p>
            <a:r>
              <a:rPr lang="en-US"/>
              <a:t>Ý tưởng cơ bản của LDA: coi văn bản là sự pha trộn các chủ đề. Từ đó sẽ tìm được tập các chủ đề với xác suất phân bố nhất định.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B2. Sinh chủ đề ẩn bằng LDA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838200" y="4491282"/>
            <a:ext cx="144780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4352561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Thu </a:t>
            </a:r>
            <a:r>
              <a:rPr lang="en-US" sz="2800" b="1" dirty="0" err="1">
                <a:solidFill>
                  <a:srgbClr val="00B050"/>
                </a:solidFill>
              </a:rPr>
              <a:t>được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tập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chủ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đề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ẩn</a:t>
            </a:r>
            <a:r>
              <a:rPr lang="en-US" sz="2800" b="1" dirty="0">
                <a:solidFill>
                  <a:srgbClr val="00B050"/>
                </a:solidFill>
              </a:rPr>
              <a:t>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Làm giàu đặc trưng ngữ nghĩa (3)</a:t>
            </a:r>
            <a:endParaRPr lang="en-US" dirty="0"/>
          </a:p>
        </p:txBody>
      </p:sp>
      <p:cxnSp>
        <p:nvCxnSpPr>
          <p:cNvPr id="52" name="Shape 9"/>
          <p:cNvCxnSpPr/>
          <p:nvPr/>
        </p:nvCxnSpPr>
        <p:spPr bwMode="auto">
          <a:xfrm rot="16200000" flipH="1">
            <a:off x="626850" y="2227050"/>
            <a:ext cx="72750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hape 10"/>
          <p:cNvCxnSpPr/>
          <p:nvPr/>
        </p:nvCxnSpPr>
        <p:spPr bwMode="auto">
          <a:xfrm rot="16200000" flipH="1">
            <a:off x="1691640" y="32918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hape 11"/>
          <p:cNvCxnSpPr/>
          <p:nvPr/>
        </p:nvCxnSpPr>
        <p:spPr bwMode="auto">
          <a:xfrm rot="16200000" flipH="1">
            <a:off x="2834640" y="43586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5" name="Flowchart: Magnetic Disk 54"/>
          <p:cNvSpPr/>
          <p:nvPr/>
        </p:nvSpPr>
        <p:spPr bwMode="auto">
          <a:xfrm>
            <a:off x="4191000" y="1371600"/>
            <a:ext cx="1752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dữ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liệu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text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Flowchart: Magnetic Disk 55"/>
          <p:cNvSpPr/>
          <p:nvPr/>
        </p:nvSpPr>
        <p:spPr bwMode="auto">
          <a:xfrm>
            <a:off x="5486400" y="2405598"/>
            <a:ext cx="16764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Flowchart: Magnetic Disk 56"/>
          <p:cNvSpPr/>
          <p:nvPr/>
        </p:nvSpPr>
        <p:spPr bwMode="auto">
          <a:xfrm>
            <a:off x="6019800" y="3505200"/>
            <a:ext cx="2514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Flowchart: Magnetic Disk 57"/>
          <p:cNvSpPr/>
          <p:nvPr/>
        </p:nvSpPr>
        <p:spPr bwMode="auto">
          <a:xfrm>
            <a:off x="7239000" y="4583490"/>
            <a:ext cx="1676400" cy="128391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đã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Right Arrow 58"/>
          <p:cNvSpPr/>
          <p:nvPr/>
        </p:nvSpPr>
        <p:spPr bwMode="auto">
          <a:xfrm>
            <a:off x="2743200" y="16002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0" name="Right Arrow 59"/>
          <p:cNvSpPr/>
          <p:nvPr/>
        </p:nvSpPr>
        <p:spPr bwMode="auto">
          <a:xfrm>
            <a:off x="4038600" y="26670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Right Arrow 60"/>
          <p:cNvSpPr/>
          <p:nvPr/>
        </p:nvSpPr>
        <p:spPr bwMode="auto">
          <a:xfrm>
            <a:off x="4648200" y="3736479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2" name="Right Arrow 61"/>
          <p:cNvSpPr/>
          <p:nvPr/>
        </p:nvSpPr>
        <p:spPr bwMode="auto">
          <a:xfrm>
            <a:off x="5836920" y="4879848"/>
            <a:ext cx="1097280" cy="301752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3400" y="1371600"/>
            <a:ext cx="18288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Thu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thập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dữ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liệu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từ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Internet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152400" y="1524000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1600200" y="2438400"/>
            <a:ext cx="2057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Sinh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bằng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LDA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" name="Oval 65"/>
          <p:cNvSpPr/>
          <p:nvPr/>
        </p:nvSpPr>
        <p:spPr bwMode="auto">
          <a:xfrm>
            <a:off x="1219199" y="2625566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2667000" y="3505200"/>
            <a:ext cx="16002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Lựa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2286000" y="3698914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810000" y="4626114"/>
            <a:ext cx="1676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3429000" y="4779883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2667000" y="3505200"/>
            <a:ext cx="16002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Lựa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chọn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ẩn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8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Dựa </a:t>
                </a:r>
                <a:r>
                  <a:rPr lang="en-US" dirty="0" err="1"/>
                  <a:t>vào</a:t>
                </a:r>
                <a:r>
                  <a:rPr lang="en-US" dirty="0"/>
                  <a:t> </a:t>
                </a:r>
                <a:r>
                  <a:rPr lang="en-US" dirty="0" err="1"/>
                  <a:t>độ</a:t>
                </a:r>
                <a:r>
                  <a:rPr lang="en-US" dirty="0"/>
                  <a:t> “</a:t>
                </a:r>
                <a:r>
                  <a:rPr lang="en-US" dirty="0" err="1"/>
                  <a:t>tương</a:t>
                </a:r>
                <a:r>
                  <a:rPr lang="en-US" dirty="0"/>
                  <a:t> </a:t>
                </a:r>
                <a:r>
                  <a:rPr lang="en-US" dirty="0" err="1"/>
                  <a:t>tự</a:t>
                </a:r>
                <a:r>
                  <a:rPr lang="en-US" dirty="0"/>
                  <a:t>” </a:t>
                </a:r>
                <a:r>
                  <a:rPr lang="en-US" dirty="0" err="1"/>
                  <a:t>để</a:t>
                </a:r>
                <a:r>
                  <a:rPr lang="en-US" dirty="0"/>
                  <a:t> </a:t>
                </a:r>
                <a:r>
                  <a:rPr lang="en-US" dirty="0" err="1"/>
                  <a:t>chọn</a:t>
                </a:r>
                <a:r>
                  <a:rPr lang="en-US" dirty="0"/>
                  <a:t> </a:t>
                </a:r>
                <a:r>
                  <a:rPr lang="en-US" dirty="0" err="1"/>
                  <a:t>chủ</a:t>
                </a:r>
                <a:r>
                  <a:rPr lang="en-US" dirty="0"/>
                  <a:t> </a:t>
                </a:r>
                <a:r>
                  <a:rPr lang="en-US" dirty="0" err="1"/>
                  <a:t>đề</a:t>
                </a:r>
                <a:r>
                  <a:rPr lang="en-US" dirty="0"/>
                  <a:t> </a:t>
                </a:r>
                <a:r>
                  <a:rPr lang="en-US" dirty="0" err="1"/>
                  <a:t>ẩn</a:t>
                </a:r>
                <a:r>
                  <a:rPr lang="en-US" dirty="0"/>
                  <a:t> “</a:t>
                </a:r>
                <a:r>
                  <a:rPr lang="en-US" dirty="0" err="1"/>
                  <a:t>gần</a:t>
                </a:r>
                <a:r>
                  <a:rPr lang="en-US" dirty="0"/>
                  <a:t>” </a:t>
                </a:r>
                <a:r>
                  <a:rPr lang="en-US" dirty="0" err="1"/>
                  <a:t>lớp</a:t>
                </a:r>
                <a:r>
                  <a:rPr lang="en-US" dirty="0"/>
                  <a:t> </a:t>
                </a:r>
                <a:r>
                  <a:rPr lang="en-US" dirty="0" err="1"/>
                  <a:t>câu</a:t>
                </a:r>
                <a:r>
                  <a:rPr lang="en-US" dirty="0"/>
                  <a:t> </a:t>
                </a:r>
                <a:r>
                  <a:rPr lang="en-US" dirty="0" err="1"/>
                  <a:t>hỏi</a:t>
                </a:r>
                <a:r>
                  <a:rPr lang="en-US" dirty="0"/>
                  <a:t>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marL="914400" lvl="2" indent="0">
                  <a:buNone/>
                </a:pPr>
                <a:r>
                  <a:rPr lang="en-US" dirty="0"/>
                  <a:t>	</a:t>
                </a:r>
                <a:r>
                  <a:rPr lang="en-US" sz="2800" dirty="0"/>
                  <a:t>	</a:t>
                </a:r>
                <a:endParaRPr lang="en-US" sz="2800" i="1" dirty="0"/>
              </a:p>
              <a:p>
                <a:pPr marL="914400" lvl="2" indent="0">
                  <a:spcBef>
                    <a:spcPts val="1800"/>
                  </a:spcBef>
                  <a:buNone/>
                </a:pPr>
                <a:endParaRPr lang="en-US" sz="2000" i="1" dirty="0"/>
              </a:p>
              <a:p>
                <a:pPr marL="514350" lvl="1" indent="0" algn="r">
                  <a:spcBef>
                    <a:spcPts val="2400"/>
                  </a:spcBef>
                  <a:buNone/>
                </a:pP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𝒒</m:t>
                        </m:r>
                      </m:sub>
                    </m:sSub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𝒗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𝒛</m:t>
                        </m:r>
                      </m:sub>
                    </m:sSub>
                  </m:oMath>
                </a14:m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là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véc-tơ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biểu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diễn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q, z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trong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mô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hình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không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gian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véc-tơ</a:t>
                </a:r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𝒛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∈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𝒁</m:t>
                    </m:r>
                  </m:oMath>
                </a14:m>
                <a:r>
                  <a:rPr lang="en-US" sz="2000" i="1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  <a:endParaRPr lang="en-US" i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marL="914400" lvl="2" indent="0">
                  <a:spcBef>
                    <a:spcPts val="2400"/>
                  </a:spcBef>
                  <a:buNone/>
                </a:pPr>
                <a:r>
                  <a:rPr lang="en-US" sz="2800" dirty="0" err="1"/>
                  <a:t>Nếu</a:t>
                </a:r>
                <a:r>
                  <a:rPr lang="en-US" sz="2800" dirty="0"/>
                  <a:t> 			     </a:t>
                </a:r>
                <a:r>
                  <a:rPr lang="en-US" sz="2800" dirty="0" err="1"/>
                  <a:t>thì</a:t>
                </a:r>
                <a:r>
                  <a:rPr lang="en-US" sz="2800" dirty="0"/>
                  <a:t> </a:t>
                </a:r>
                <a:r>
                  <a:rPr lang="en-US" sz="2800" dirty="0" err="1"/>
                  <a:t>chọn</a:t>
                </a:r>
                <a:r>
                  <a:rPr lang="en-US" sz="2800" dirty="0"/>
                  <a:t> z </a:t>
                </a:r>
                <a:r>
                  <a:rPr lang="en-US" sz="2800" dirty="0" err="1"/>
                  <a:t>tương</a:t>
                </a:r>
                <a:r>
                  <a:rPr lang="en-US" sz="2800" dirty="0"/>
                  <a:t> </a:t>
                </a:r>
                <a:r>
                  <a:rPr lang="en-US" sz="2800" dirty="0" err="1"/>
                  <a:t>ứng</a:t>
                </a:r>
                <a:endParaRPr lang="en-US" sz="280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4"/>
                <a:stretch>
                  <a:fillRect l="-1203" t="-1127" r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B3. Lựa chọn chủ đề ẩn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543389"/>
              </p:ext>
            </p:extLst>
          </p:nvPr>
        </p:nvGraphicFramePr>
        <p:xfrm>
          <a:off x="1984375" y="2286000"/>
          <a:ext cx="3730625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73120" imgH="355320" progId="Equation.3">
                  <p:embed/>
                </p:oleObj>
              </mc:Choice>
              <mc:Fallback>
                <p:oleObj name="Equation" r:id="rId5" imgW="1473120" imgH="35532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2286000"/>
                        <a:ext cx="3730625" cy="900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500892"/>
              </p:ext>
            </p:extLst>
          </p:nvPr>
        </p:nvGraphicFramePr>
        <p:xfrm>
          <a:off x="2133600" y="5029200"/>
          <a:ext cx="2194560" cy="532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38080" imgH="203040" progId="Equation.3">
                  <p:embed/>
                </p:oleObj>
              </mc:Choice>
              <mc:Fallback>
                <p:oleObj name="Equation" r:id="rId7" imgW="838080" imgH="20304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029200"/>
                        <a:ext cx="2194560" cy="5324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Arrow 9"/>
          <p:cNvSpPr/>
          <p:nvPr/>
        </p:nvSpPr>
        <p:spPr bwMode="auto">
          <a:xfrm>
            <a:off x="990600" y="5940101"/>
            <a:ext cx="144780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5801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Thu </a:t>
            </a:r>
            <a:r>
              <a:rPr lang="en-US" sz="2800" b="1" dirty="0" err="1">
                <a:solidFill>
                  <a:srgbClr val="00B050"/>
                </a:solidFill>
              </a:rPr>
              <a:t>được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tập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chủ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đề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ẩn</a:t>
            </a:r>
            <a:r>
              <a:rPr lang="en-US" sz="2800" b="1" dirty="0">
                <a:solidFill>
                  <a:srgbClr val="00B050"/>
                </a:solidFill>
              </a:rPr>
              <a:t> Z*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353047" y="3144226"/>
                <a:ext cx="5497146" cy="11991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∈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𝐶</m:t>
                          </m:r>
                        </m:sub>
                        <m:sup/>
                        <m:e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𝑠𝑖𝑚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𝑞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𝑞</m:t>
                              </m:r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  <m:sup/>
                            <m:e>
                              <m:f>
                                <m:fPr>
                                  <m:ctrlP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𝑞</m:t>
                                      </m:r>
                                    </m:sub>
                                  </m:s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𝑣</m:t>
                                          </m:r>
                                        </m:e>
                                        <m:sub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𝑞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.</m:t>
                                  </m:r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en-US" sz="28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𝑣</m:t>
                                          </m:r>
                                        </m:e>
                                        <m:sub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047" y="3144226"/>
                <a:ext cx="5497146" cy="119917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Làm giàu đặc trưng ngữ nghĩa (4)</a:t>
            </a:r>
            <a:endParaRPr lang="en-US" dirty="0"/>
          </a:p>
        </p:txBody>
      </p:sp>
      <p:cxnSp>
        <p:nvCxnSpPr>
          <p:cNvPr id="27" name="Shape 9"/>
          <p:cNvCxnSpPr/>
          <p:nvPr/>
        </p:nvCxnSpPr>
        <p:spPr bwMode="auto">
          <a:xfrm rot="16200000" flipH="1">
            <a:off x="626850" y="2227050"/>
            <a:ext cx="72750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hape 10"/>
          <p:cNvCxnSpPr/>
          <p:nvPr/>
        </p:nvCxnSpPr>
        <p:spPr bwMode="auto">
          <a:xfrm rot="16200000" flipH="1">
            <a:off x="1691640" y="32918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hape 11"/>
          <p:cNvCxnSpPr/>
          <p:nvPr/>
        </p:nvCxnSpPr>
        <p:spPr bwMode="auto">
          <a:xfrm rot="16200000" flipH="1">
            <a:off x="2834640" y="4358640"/>
            <a:ext cx="731520" cy="457200"/>
          </a:xfrm>
          <a:prstGeom prst="bent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Flowchart: Magnetic Disk 36"/>
          <p:cNvSpPr/>
          <p:nvPr/>
        </p:nvSpPr>
        <p:spPr bwMode="auto">
          <a:xfrm>
            <a:off x="4191000" y="1371600"/>
            <a:ext cx="1752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dữ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liệu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text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Flowchart: Magnetic Disk 37"/>
          <p:cNvSpPr/>
          <p:nvPr/>
        </p:nvSpPr>
        <p:spPr bwMode="auto">
          <a:xfrm>
            <a:off x="5486400" y="2405598"/>
            <a:ext cx="16764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Tập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Flowchart: Magnetic Disk 38"/>
          <p:cNvSpPr/>
          <p:nvPr/>
        </p:nvSpPr>
        <p:spPr bwMode="auto">
          <a:xfrm>
            <a:off x="6019800" y="3505200"/>
            <a:ext cx="2514600" cy="733663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Flowchart: Magnetic Disk 39"/>
          <p:cNvSpPr/>
          <p:nvPr/>
        </p:nvSpPr>
        <p:spPr bwMode="auto">
          <a:xfrm>
            <a:off x="7239000" y="4583490"/>
            <a:ext cx="1676400" cy="1283910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đã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được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ight Arrow 40"/>
          <p:cNvSpPr/>
          <p:nvPr/>
        </p:nvSpPr>
        <p:spPr bwMode="auto">
          <a:xfrm>
            <a:off x="2743200" y="16002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ight Arrow 41"/>
          <p:cNvSpPr/>
          <p:nvPr/>
        </p:nvSpPr>
        <p:spPr bwMode="auto">
          <a:xfrm>
            <a:off x="4038600" y="2667000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ight Arrow 42"/>
          <p:cNvSpPr/>
          <p:nvPr/>
        </p:nvSpPr>
        <p:spPr bwMode="auto">
          <a:xfrm>
            <a:off x="4648200" y="3736479"/>
            <a:ext cx="109728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Right Arrow 43"/>
          <p:cNvSpPr/>
          <p:nvPr/>
        </p:nvSpPr>
        <p:spPr bwMode="auto">
          <a:xfrm>
            <a:off x="5836920" y="4879848"/>
            <a:ext cx="1097280" cy="301752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33400" y="1371600"/>
            <a:ext cx="18288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Thu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thập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dữ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liệu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</a:rPr>
              <a:t>từ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</a:rPr>
              <a:t> Internet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152400" y="1524000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1600200" y="2438400"/>
            <a:ext cx="2057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Sinh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bằng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LDA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1219199" y="2625566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667000" y="3505200"/>
            <a:ext cx="16002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Lựa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chọn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chủ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đề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ẩn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2286000" y="3698914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810000" y="4648200"/>
            <a:ext cx="1676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giàu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hỏi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429000" y="4779883"/>
            <a:ext cx="365760" cy="34623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</a:rPr>
              <a:t>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810000" y="4648200"/>
            <a:ext cx="1676400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Làm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giàu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các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câu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hỏi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35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err="1"/>
              <a:t>Giới</a:t>
            </a:r>
            <a:r>
              <a:rPr lang="en-US" sz="2200" dirty="0"/>
              <a:t> </a:t>
            </a:r>
            <a:r>
              <a:rPr lang="en-US" sz="2200" dirty="0" err="1"/>
              <a:t>thiệu</a:t>
            </a:r>
            <a:endParaRPr lang="en-US" sz="2200" dirty="0"/>
          </a:p>
          <a:p>
            <a:pPr lvl="1"/>
            <a:r>
              <a:rPr lang="en-US" sz="2200" dirty="0" err="1"/>
              <a:t>Hệ</a:t>
            </a:r>
            <a:r>
              <a:rPr lang="en-US" sz="2200" dirty="0"/>
              <a:t> </a:t>
            </a:r>
            <a:r>
              <a:rPr lang="en-US" sz="2200" dirty="0" err="1"/>
              <a:t>thống</a:t>
            </a:r>
            <a:r>
              <a:rPr lang="en-US" sz="2200" dirty="0"/>
              <a:t> </a:t>
            </a:r>
            <a:r>
              <a:rPr lang="en-US" sz="2200" dirty="0" err="1"/>
              <a:t>hỏi-đáp</a:t>
            </a:r>
            <a:r>
              <a:rPr lang="en-US" sz="2200" dirty="0"/>
              <a:t> </a:t>
            </a:r>
            <a:r>
              <a:rPr lang="en-US" sz="2200" dirty="0" err="1"/>
              <a:t>tự</a:t>
            </a:r>
            <a:r>
              <a:rPr lang="en-US" sz="2200" dirty="0"/>
              <a:t> </a:t>
            </a:r>
            <a:r>
              <a:rPr lang="en-US" sz="2200" dirty="0" err="1"/>
              <a:t>động</a:t>
            </a:r>
            <a:endParaRPr lang="en-US" sz="2200" dirty="0"/>
          </a:p>
          <a:p>
            <a:pPr lvl="1"/>
            <a:r>
              <a:rPr lang="en-US" sz="2200" dirty="0" err="1"/>
              <a:t>Bài</a:t>
            </a:r>
            <a:r>
              <a:rPr lang="en-US" sz="2200" dirty="0"/>
              <a:t> </a:t>
            </a:r>
            <a:r>
              <a:rPr lang="en-US" sz="2200" dirty="0" err="1"/>
              <a:t>toán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lớp</a:t>
            </a:r>
            <a:r>
              <a:rPr lang="en-US" sz="2200" dirty="0"/>
              <a:t> </a:t>
            </a:r>
            <a:r>
              <a:rPr lang="en-US" sz="2200" dirty="0" err="1"/>
              <a:t>câu</a:t>
            </a:r>
            <a:r>
              <a:rPr lang="en-US" sz="2200" dirty="0"/>
              <a:t> </a:t>
            </a:r>
            <a:r>
              <a:rPr lang="en-US" sz="2200" dirty="0" err="1"/>
              <a:t>hỏi</a:t>
            </a:r>
            <a:endParaRPr lang="en-US" sz="2200" dirty="0"/>
          </a:p>
          <a:p>
            <a:r>
              <a:rPr lang="en-US" sz="2200" dirty="0" err="1"/>
              <a:t>Làm</a:t>
            </a:r>
            <a:r>
              <a:rPr lang="en-US" sz="2200" dirty="0"/>
              <a:t> </a:t>
            </a:r>
            <a:r>
              <a:rPr lang="en-US" sz="2200" err="1"/>
              <a:t>giàu</a:t>
            </a:r>
            <a:r>
              <a:rPr lang="en-US" sz="2200"/>
              <a:t> dữ liệu đầu vào</a:t>
            </a:r>
            <a:endParaRPr lang="en-US" sz="2200" dirty="0"/>
          </a:p>
          <a:p>
            <a:pPr lvl="1"/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loại</a:t>
            </a:r>
            <a:r>
              <a:rPr lang="en-US" sz="2200" dirty="0"/>
              <a:t> </a:t>
            </a:r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câu</a:t>
            </a:r>
            <a:r>
              <a:rPr lang="en-US" sz="2200" dirty="0"/>
              <a:t> </a:t>
            </a:r>
            <a:r>
              <a:rPr lang="en-US" sz="2200" dirty="0" err="1"/>
              <a:t>hỏi</a:t>
            </a:r>
            <a:endParaRPr lang="en-US" sz="2200" dirty="0"/>
          </a:p>
          <a:p>
            <a:pPr lvl="1"/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ngữ</a:t>
            </a:r>
            <a:r>
              <a:rPr lang="en-US" sz="2200" dirty="0"/>
              <a:t> </a:t>
            </a:r>
            <a:r>
              <a:rPr lang="en-US" sz="2200" dirty="0" err="1"/>
              <a:t>nghĩa</a:t>
            </a:r>
            <a:endParaRPr lang="en-US" sz="2200" dirty="0"/>
          </a:p>
          <a:p>
            <a:pPr lvl="1"/>
            <a:r>
              <a:rPr lang="en-US" sz="2200" dirty="0" err="1"/>
              <a:t>Làm</a:t>
            </a:r>
            <a:r>
              <a:rPr lang="en-US" sz="2200" dirty="0"/>
              <a:t> </a:t>
            </a:r>
            <a:r>
              <a:rPr lang="en-US" sz="2200" dirty="0" err="1"/>
              <a:t>giàu</a:t>
            </a:r>
            <a:r>
              <a:rPr lang="en-US" sz="2200" dirty="0"/>
              <a:t> </a:t>
            </a:r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ngữ</a:t>
            </a:r>
            <a:r>
              <a:rPr lang="en-US" sz="2200" dirty="0"/>
              <a:t> </a:t>
            </a:r>
            <a:r>
              <a:rPr lang="en-US" sz="2200" dirty="0" err="1"/>
              <a:t>nghĩa</a:t>
            </a:r>
            <a:endParaRPr lang="en-US" sz="2200" dirty="0"/>
          </a:p>
          <a:p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Môi</a:t>
            </a:r>
            <a:r>
              <a:rPr lang="en-US" sz="2200" dirty="0"/>
              <a:t> </a:t>
            </a:r>
            <a:r>
              <a:rPr lang="en-US" sz="2200" dirty="0" err="1"/>
              <a:t>trường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bước</a:t>
            </a:r>
            <a:r>
              <a:rPr lang="en-US" sz="2200" dirty="0"/>
              <a:t> </a:t>
            </a:r>
            <a:r>
              <a:rPr lang="en-US" sz="2200" dirty="0" err="1"/>
              <a:t>tiến</a:t>
            </a:r>
            <a:r>
              <a:rPr lang="en-US" sz="2200" dirty="0"/>
              <a:t> </a:t>
            </a:r>
            <a:r>
              <a:rPr lang="en-US" sz="2200" dirty="0" err="1"/>
              <a:t>hành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đạt</a:t>
            </a:r>
            <a:r>
              <a:rPr lang="en-US" sz="2200" dirty="0"/>
              <a:t> </a:t>
            </a:r>
            <a:r>
              <a:rPr lang="en-US" sz="2200" dirty="0" err="1"/>
              <a:t>được</a:t>
            </a:r>
            <a:endParaRPr lang="en-US" sz="2200" dirty="0"/>
          </a:p>
          <a:p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luận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Nội</a:t>
            </a:r>
            <a:r>
              <a:rPr lang="en-US" dirty="0"/>
              <a:t> dung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Dựa </a:t>
                </a:r>
                <a:r>
                  <a:rPr lang="en-US" dirty="0" err="1"/>
                  <a:t>vào</a:t>
                </a:r>
                <a:r>
                  <a:rPr lang="en-US" dirty="0"/>
                  <a:t> </a:t>
                </a:r>
                <a:r>
                  <a:rPr lang="en-US" dirty="0" err="1"/>
                  <a:t>độ</a:t>
                </a:r>
                <a:r>
                  <a:rPr lang="en-US" dirty="0"/>
                  <a:t> “</a:t>
                </a:r>
                <a:r>
                  <a:rPr lang="en-US" dirty="0" err="1"/>
                  <a:t>tương</a:t>
                </a:r>
                <a:r>
                  <a:rPr lang="en-US" dirty="0"/>
                  <a:t> </a:t>
                </a:r>
                <a:r>
                  <a:rPr lang="en-US" dirty="0" err="1"/>
                  <a:t>tự</a:t>
                </a:r>
                <a:r>
                  <a:rPr lang="en-US" dirty="0"/>
                  <a:t>” </a:t>
                </a:r>
                <a:r>
                  <a:rPr lang="en-US" dirty="0" err="1"/>
                  <a:t>để</a:t>
                </a:r>
                <a:r>
                  <a:rPr lang="en-US" dirty="0"/>
                  <a:t> </a:t>
                </a:r>
                <a:r>
                  <a:rPr lang="en-US" dirty="0" err="1"/>
                  <a:t>chọn</a:t>
                </a:r>
                <a:r>
                  <a:rPr lang="en-US" dirty="0"/>
                  <a:t> </a:t>
                </a:r>
                <a:r>
                  <a:rPr lang="en-US" dirty="0" err="1"/>
                  <a:t>chủ</a:t>
                </a:r>
                <a:r>
                  <a:rPr lang="en-US" dirty="0"/>
                  <a:t> </a:t>
                </a:r>
                <a:r>
                  <a:rPr lang="en-US" dirty="0" err="1"/>
                  <a:t>đề</a:t>
                </a:r>
                <a:r>
                  <a:rPr lang="en-US" dirty="0"/>
                  <a:t> </a:t>
                </a:r>
                <a:r>
                  <a:rPr lang="en-US" dirty="0" err="1"/>
                  <a:t>ẩn</a:t>
                </a:r>
                <a:r>
                  <a:rPr lang="en-US" dirty="0"/>
                  <a:t> “</a:t>
                </a:r>
                <a:r>
                  <a:rPr lang="en-US" dirty="0" err="1"/>
                  <a:t>gần</a:t>
                </a:r>
                <a:r>
                  <a:rPr lang="en-US" dirty="0"/>
                  <a:t>” </a:t>
                </a:r>
                <a:r>
                  <a:rPr lang="en-US" dirty="0" err="1"/>
                  <a:t>câu</a:t>
                </a:r>
                <a:r>
                  <a:rPr lang="en-US" dirty="0"/>
                  <a:t> </a:t>
                </a:r>
                <a:r>
                  <a:rPr lang="en-US" dirty="0" err="1"/>
                  <a:t>hỏi</a:t>
                </a:r>
                <a:r>
                  <a:rPr lang="en-US" dirty="0"/>
                  <a:t>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marL="114300" indent="0" algn="r">
                  <a:buNone/>
                </a:pP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sub>
                    </m:sSub>
                    <m:r>
                      <a:rPr lang="en-US" sz="2000" b="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000" b="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là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véc-tơ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biểu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diễn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q, z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trong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mô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hình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không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gian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2000" b="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véc-tơ</a:t>
                </a:r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𝑧</m:t>
                    </m:r>
                    <m:r>
                      <a:rPr lang="en-US" sz="2000" b="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∈</m:t>
                    </m:r>
                    <m:r>
                      <a:rPr lang="en-US" sz="2000" b="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</a:rPr>
                      <m:t>𝑍</m:t>
                    </m:r>
                  </m:oMath>
                </a14:m>
                <a:r>
                  <a:rPr lang="en-US" sz="2000" b="0" i="1" dirty="0">
                    <a:solidFill>
                      <a:schemeClr val="accent1">
                        <a:lumMod val="75000"/>
                      </a:schemeClr>
                    </a:solidFill>
                  </a:rPr>
                  <a:t>*)</a:t>
                </a:r>
                <a:endParaRPr lang="en-US" sz="3600" b="0" i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marL="1371600" lvl="3" indent="0">
                  <a:buNone/>
                </a:pPr>
                <a:endParaRPr lang="en-US" sz="2800" dirty="0"/>
              </a:p>
              <a:p>
                <a:pPr marL="1371600" lvl="3" indent="0">
                  <a:buNone/>
                </a:pPr>
                <a:r>
                  <a:rPr lang="en-US" sz="2800" dirty="0" err="1"/>
                  <a:t>Chọn</a:t>
                </a:r>
                <a:r>
                  <a:rPr lang="en-US" sz="2800" dirty="0"/>
                  <a:t> </a:t>
                </a:r>
                <a:r>
                  <a:rPr lang="en-US" sz="2800" i="1" dirty="0"/>
                  <a:t>z</a:t>
                </a:r>
                <a:r>
                  <a:rPr lang="en-US" sz="2800" dirty="0"/>
                  <a:t> </a:t>
                </a:r>
                <a:r>
                  <a:rPr lang="en-US" sz="2800" dirty="0" err="1"/>
                  <a:t>có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𝑠𝑖𝑚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, </m:t>
                        </m:r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lớn</a:t>
                </a:r>
                <a:r>
                  <a:rPr lang="en-US" sz="2800" dirty="0"/>
                  <a:t> </a:t>
                </a:r>
                <a:r>
                  <a:rPr lang="en-US" sz="2800" dirty="0" err="1"/>
                  <a:t>nhất</a:t>
                </a:r>
                <a:endParaRPr lang="en-US" sz="2800" dirty="0"/>
              </a:p>
            </p:txBody>
          </p:sp>
        </mc:Choice>
        <mc:Fallback xmlns="">
          <p:sp>
            <p:nvSpPr>
              <p:cNvPr id="2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203" t="-1127" r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B4. Làm giàu các câu hỏi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66800" y="2286000"/>
                <a:ext cx="6934200" cy="1088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𝑠𝑖𝑚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 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/>
                        </a:rPr>
                        <m:t>𝑠𝑖𝑚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𝑞</m:t>
                              </m:r>
                            </m:sub>
                          </m:sSub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𝑞</m:t>
                              </m:r>
                            </m:sub>
                          </m:sSub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𝑧</m:t>
                              </m:r>
                            </m:sub>
                          </m:sSub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𝑞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.</m:t>
                          </m:r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286000"/>
                <a:ext cx="6934200" cy="10889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Arrow 8"/>
          <p:cNvSpPr/>
          <p:nvPr/>
        </p:nvSpPr>
        <p:spPr bwMode="auto">
          <a:xfrm>
            <a:off x="1295400" y="5559101"/>
            <a:ext cx="1447800" cy="304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5420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</a:rPr>
              <a:t>Bổ</a:t>
            </a:r>
            <a:r>
              <a:rPr lang="en-US" sz="2800" b="1" dirty="0">
                <a:solidFill>
                  <a:srgbClr val="00B050"/>
                </a:solidFill>
              </a:rPr>
              <a:t> sung </a:t>
            </a:r>
            <a:r>
              <a:rPr lang="en-US" sz="2800" b="1" i="1" dirty="0">
                <a:solidFill>
                  <a:srgbClr val="00B050"/>
                </a:solidFill>
              </a:rPr>
              <a:t>z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vào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câu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err="1">
                <a:solidFill>
                  <a:srgbClr val="00B050"/>
                </a:solidFill>
              </a:rPr>
              <a:t>hỏi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82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/>
              <a:t>Giới thiệu</a:t>
            </a:r>
          </a:p>
          <a:p>
            <a:pPr lvl="1"/>
            <a:r>
              <a:rPr lang="en-US" sz="2200"/>
              <a:t>Hệ thống hỏi-đáp tự động</a:t>
            </a:r>
          </a:p>
          <a:p>
            <a:pPr lvl="1"/>
            <a:r>
              <a:rPr lang="en-US" sz="2200"/>
              <a:t>Bài toán phân lớp câu hỏi</a:t>
            </a:r>
          </a:p>
          <a:p>
            <a:r>
              <a:rPr lang="en-US" sz="2200"/>
              <a:t>Làm giàu dữ liệu đầu vào</a:t>
            </a:r>
          </a:p>
          <a:p>
            <a:pPr lvl="1"/>
            <a:r>
              <a:rPr lang="en-US" sz="2200"/>
              <a:t>Các loại đặc trưng của câu hỏi</a:t>
            </a:r>
          </a:p>
          <a:p>
            <a:pPr lvl="1"/>
            <a:r>
              <a:rPr lang="en-US" sz="2200"/>
              <a:t>Đặc trưng ngữ nghĩa</a:t>
            </a:r>
          </a:p>
          <a:p>
            <a:pPr lvl="1"/>
            <a:r>
              <a:rPr lang="en-US" sz="2200"/>
              <a:t>Làm giàu đặc trưng ngữ nghĩa</a:t>
            </a:r>
          </a:p>
          <a:p>
            <a:r>
              <a:rPr lang="en-US" sz="2200">
                <a:solidFill>
                  <a:srgbClr val="C00000"/>
                </a:solidFill>
              </a:rPr>
              <a:t>Thực nghiệm</a:t>
            </a:r>
          </a:p>
          <a:p>
            <a:pPr lvl="1"/>
            <a:r>
              <a:rPr lang="en-US" sz="2200">
                <a:solidFill>
                  <a:srgbClr val="C00000"/>
                </a:solidFill>
              </a:rPr>
              <a:t>Môi trường thực nghiệm</a:t>
            </a:r>
          </a:p>
          <a:p>
            <a:pPr lvl="1"/>
            <a:r>
              <a:rPr lang="en-US" sz="2200">
                <a:solidFill>
                  <a:srgbClr val="C00000"/>
                </a:solidFill>
              </a:rPr>
              <a:t>Dữ liệu thực nghiệm</a:t>
            </a:r>
          </a:p>
          <a:p>
            <a:pPr lvl="1"/>
            <a:r>
              <a:rPr lang="en-US" sz="2200">
                <a:solidFill>
                  <a:srgbClr val="C00000"/>
                </a:solidFill>
              </a:rPr>
              <a:t>Các bước tiến hành thực nghiệm</a:t>
            </a:r>
          </a:p>
          <a:p>
            <a:pPr lvl="1"/>
            <a:r>
              <a:rPr lang="en-US" sz="2200">
                <a:solidFill>
                  <a:srgbClr val="C00000"/>
                </a:solidFill>
              </a:rPr>
              <a:t>Kết quả đạt được</a:t>
            </a:r>
          </a:p>
          <a:p>
            <a:r>
              <a:rPr lang="en-US" sz="2200">
                <a:solidFill>
                  <a:srgbClr val="C00000"/>
                </a:solidFill>
              </a:rPr>
              <a:t>Kết luận</a:t>
            </a:r>
            <a:endParaRPr lang="en-US" sz="22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Nội dung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Windows </a:t>
            </a:r>
            <a:r>
              <a:rPr lang="en-US"/>
              <a:t>Server </a:t>
            </a:r>
          </a:p>
          <a:p>
            <a:r>
              <a:rPr lang="en-US"/>
              <a:t>Phần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Internet </a:t>
            </a:r>
            <a:r>
              <a:rPr lang="en-US" dirty="0" err="1">
                <a:solidFill>
                  <a:srgbClr val="00B050"/>
                </a:solidFill>
              </a:rPr>
              <a:t>GetSematicWords</a:t>
            </a:r>
            <a:r>
              <a:rPr lang="en-US" dirty="0"/>
              <a:t>,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giàu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EnhanceFeatures</a:t>
            </a:r>
            <a:r>
              <a:rPr lang="en-US" dirty="0"/>
              <a:t>,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mềm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vector </a:t>
            </a:r>
            <a:r>
              <a:rPr lang="en-US" dirty="0">
                <a:solidFill>
                  <a:srgbClr val="00B050"/>
                </a:solidFill>
              </a:rPr>
              <a:t>TF-IDF</a:t>
            </a:r>
            <a:r>
              <a:rPr lang="en-US" dirty="0"/>
              <a:t> do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err="1"/>
              <a:t>giả</a:t>
            </a:r>
            <a:r>
              <a:rPr lang="en-US"/>
              <a:t> tự xây </a:t>
            </a:r>
            <a:r>
              <a:rPr lang="en-US" dirty="0" err="1"/>
              <a:t>dựng</a:t>
            </a:r>
            <a:endParaRPr lang="en-US" dirty="0"/>
          </a:p>
          <a:p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: </a:t>
            </a:r>
            <a:r>
              <a:rPr lang="en-US" dirty="0" err="1">
                <a:solidFill>
                  <a:schemeClr val="accent4">
                    <a:lumMod val="50000"/>
                    <a:lumOff val="50000"/>
                  </a:schemeClr>
                </a:solidFill>
              </a:rPr>
              <a:t>LibSVM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Hsu, Chang, Lin</a:t>
            </a:r>
          </a:p>
          <a:p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ẩn</a:t>
            </a:r>
            <a:r>
              <a:rPr lang="en-US" dirty="0"/>
              <a:t>: </a:t>
            </a:r>
            <a:r>
              <a:rPr lang="en-US" dirty="0" err="1">
                <a:solidFill>
                  <a:schemeClr val="accent4">
                    <a:lumMod val="50000"/>
                    <a:lumOff val="50000"/>
                  </a:schemeClr>
                </a:solidFill>
              </a:rPr>
              <a:t>JGibbLDA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Phan</a:t>
            </a:r>
            <a:r>
              <a:rPr lang="en-US" dirty="0"/>
              <a:t> </a:t>
            </a:r>
            <a:r>
              <a:rPr lang="en-US" dirty="0" err="1"/>
              <a:t>Xuân</a:t>
            </a:r>
            <a:r>
              <a:rPr lang="en-US" dirty="0"/>
              <a:t> </a:t>
            </a:r>
            <a:r>
              <a:rPr lang="en-US" dirty="0" err="1"/>
              <a:t>Hiếu</a:t>
            </a:r>
            <a:r>
              <a:rPr lang="en-US" dirty="0"/>
              <a:t>,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Cẩm</a:t>
            </a:r>
            <a:r>
              <a:rPr lang="en-US" dirty="0"/>
              <a:t> </a:t>
            </a:r>
            <a:r>
              <a:rPr lang="en-US" dirty="0" err="1"/>
              <a:t>Tú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C00000"/>
                </a:solidFill>
              </a:rPr>
              <a:t>5500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train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C00000"/>
                </a:solidFill>
              </a:rPr>
              <a:t>500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test</a:t>
            </a:r>
            <a:r>
              <a:rPr lang="en-US" sz="2400" dirty="0"/>
              <a:t> (</a:t>
            </a:r>
            <a:r>
              <a:rPr lang="en-US" sz="2400" dirty="0" err="1"/>
              <a:t>sử</a:t>
            </a:r>
            <a:r>
              <a:rPr lang="en-US" sz="2400" dirty="0"/>
              <a:t> </a:t>
            </a:r>
            <a:r>
              <a:rPr lang="en-US" sz="2400" dirty="0" err="1"/>
              <a:t>dụng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TREC 10) do </a:t>
            </a:r>
            <a:r>
              <a:rPr lang="en-US" sz="2400" dirty="0" err="1"/>
              <a:t>Xin</a:t>
            </a:r>
            <a:r>
              <a:rPr lang="en-US" sz="2400" dirty="0"/>
              <a:t> Li </a:t>
            </a:r>
            <a:r>
              <a:rPr lang="en-US" sz="2400" dirty="0" err="1"/>
              <a:t>và</a:t>
            </a:r>
            <a:r>
              <a:rPr lang="en-US" sz="2400" dirty="0"/>
              <a:t> Dan Roth </a:t>
            </a:r>
            <a:r>
              <a:rPr lang="en-US" sz="2400" dirty="0" err="1"/>
              <a:t>biên</a:t>
            </a:r>
            <a:r>
              <a:rPr lang="en-US" sz="2400" dirty="0"/>
              <a:t> </a:t>
            </a:r>
            <a:r>
              <a:rPr lang="en-US" sz="2400" dirty="0" err="1"/>
              <a:t>soạn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81200"/>
            <a:ext cx="629932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880710"/>
              </p:ext>
            </p:extLst>
          </p:nvPr>
        </p:nvGraphicFramePr>
        <p:xfrm>
          <a:off x="288925" y="1371600"/>
          <a:ext cx="8548688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207036" imgH="3920787" progId="Visio.Drawing.11">
                  <p:embed/>
                </p:oleObj>
              </mc:Choice>
              <mc:Fallback>
                <p:oleObj name="Visio" r:id="rId2" imgW="7207036" imgH="3920787" progId="Visio.Drawing.11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1371600"/>
                        <a:ext cx="8548688" cy="464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2054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giàu</a:t>
            </a:r>
            <a:r>
              <a:rPr lang="en-US" dirty="0"/>
              <a:t> (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vector TF*IDF) </a:t>
            </a:r>
            <a:r>
              <a:rPr lang="en-US" dirty="0" err="1"/>
              <a:t>là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77%</a:t>
            </a:r>
            <a:r>
              <a:rPr lang="en-US" dirty="0"/>
              <a:t> (385/500)</a:t>
            </a:r>
          </a:p>
          <a:p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giàu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80.8%</a:t>
            </a:r>
            <a:r>
              <a:rPr lang="en-US" dirty="0"/>
              <a:t> (404/500)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(2)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7626085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 bwMode="auto">
          <a:xfrm>
            <a:off x="3273558" y="4448176"/>
            <a:ext cx="1146042" cy="36576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145470" y="2182176"/>
            <a:ext cx="1146042" cy="36576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145470" y="1647824"/>
            <a:ext cx="1146042" cy="365760"/>
          </a:xfrm>
          <a:prstGeom prst="ellipse">
            <a:avLst/>
          </a:prstGeom>
          <a:noFill/>
          <a:ln w="2857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,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giàu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>
                <a:solidFill>
                  <a:srgbClr val="CC0000"/>
                </a:solidFill>
              </a:rPr>
              <a:t>cải</a:t>
            </a:r>
            <a:r>
              <a:rPr lang="en-US" i="1" dirty="0">
                <a:solidFill>
                  <a:srgbClr val="CC0000"/>
                </a:solidFill>
              </a:rPr>
              <a:t> </a:t>
            </a:r>
            <a:r>
              <a:rPr lang="en-US" i="1" dirty="0" err="1">
                <a:solidFill>
                  <a:srgbClr val="CC0000"/>
                </a:solidFill>
              </a:rPr>
              <a:t>tiến</a:t>
            </a:r>
            <a:r>
              <a:rPr lang="en-US" i="1" dirty="0">
                <a:solidFill>
                  <a:srgbClr val="CC0000"/>
                </a:solidFill>
              </a:rPr>
              <a:t> 3,8%</a:t>
            </a:r>
            <a:r>
              <a:rPr lang="en-US" i="1" dirty="0"/>
              <a:t>).</a:t>
            </a:r>
          </a:p>
          <a:p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 dirty="0" err="1"/>
              <a:t>lai</a:t>
            </a:r>
            <a:r>
              <a:rPr lang="en-US" dirty="0"/>
              <a:t>: </a:t>
            </a:r>
            <a:r>
              <a:rPr lang="en-US" dirty="0" err="1"/>
              <a:t>áp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giàu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Head Word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luận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6"/>
          <p:cNvSpPr txBox="1">
            <a:spLocks noChangeArrowheads="1"/>
          </p:cNvSpPr>
          <p:nvPr/>
        </p:nvSpPr>
        <p:spPr bwMode="auto">
          <a:xfrm>
            <a:off x="2895600" y="2743200"/>
            <a:ext cx="3124200" cy="61555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20738" eaLnBrk="0" hangingPunct="0">
              <a:spcBef>
                <a:spcPct val="0"/>
              </a:spcBef>
              <a:spcAft>
                <a:spcPct val="15000"/>
              </a:spcAft>
            </a:pPr>
            <a:r>
              <a:rPr lang="en-US" sz="4000" b="1" dirty="0">
                <a:solidFill>
                  <a:srgbClr val="0054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" pitchFamily="66" charset="0"/>
                <a:cs typeface="Arial" charset="0"/>
              </a:rPr>
              <a:t> Thank You !</a:t>
            </a:r>
          </a:p>
        </p:txBody>
      </p:sp>
      <p:cxnSp>
        <p:nvCxnSpPr>
          <p:cNvPr id="32772" name="AutoShape 32"/>
          <p:cNvCxnSpPr>
            <a:cxnSpLocks noChangeShapeType="1"/>
            <a:stCxn id="32770" idx="3"/>
          </p:cNvCxnSpPr>
          <p:nvPr/>
        </p:nvCxnSpPr>
        <p:spPr bwMode="auto">
          <a:xfrm flipV="1">
            <a:off x="6019800" y="3035301"/>
            <a:ext cx="2528888" cy="15676"/>
          </a:xfrm>
          <a:prstGeom prst="straightConnector1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32773" name="AutoShape 33"/>
          <p:cNvCxnSpPr>
            <a:cxnSpLocks noChangeShapeType="1"/>
            <a:stCxn id="32770" idx="1"/>
          </p:cNvCxnSpPr>
          <p:nvPr/>
        </p:nvCxnSpPr>
        <p:spPr bwMode="auto">
          <a:xfrm rot="10800000">
            <a:off x="196850" y="3035301"/>
            <a:ext cx="2698750" cy="15676"/>
          </a:xfrm>
          <a:prstGeom prst="straightConnector1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32774" name="AutoShape 34"/>
          <p:cNvCxnSpPr>
            <a:cxnSpLocks noChangeShapeType="1"/>
          </p:cNvCxnSpPr>
          <p:nvPr/>
        </p:nvCxnSpPr>
        <p:spPr bwMode="auto">
          <a:xfrm>
            <a:off x="6324600" y="3127375"/>
            <a:ext cx="2286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5" name="AutoShape 35"/>
          <p:cNvCxnSpPr>
            <a:cxnSpLocks noChangeShapeType="1"/>
          </p:cNvCxnSpPr>
          <p:nvPr/>
        </p:nvCxnSpPr>
        <p:spPr bwMode="auto">
          <a:xfrm rot="10800000">
            <a:off x="533400" y="3127375"/>
            <a:ext cx="224155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 &amp; 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err="1">
                <a:solidFill>
                  <a:srgbClr val="C00000"/>
                </a:solidFill>
              </a:rPr>
              <a:t>Giới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thiệu</a:t>
            </a:r>
            <a:endParaRPr lang="en-US" sz="2200" dirty="0">
              <a:solidFill>
                <a:srgbClr val="C00000"/>
              </a:solidFill>
            </a:endParaRPr>
          </a:p>
          <a:p>
            <a:pPr lvl="1"/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Hệ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thống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hỏi-đáp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tự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động</a:t>
            </a:r>
            <a:endParaRPr lang="en-US" sz="2200" b="1" dirty="0">
              <a:solidFill>
                <a:srgbClr val="C00000"/>
              </a:solidFill>
              <a:ea typeface="+mn-ea"/>
              <a:cs typeface="Arial" pitchFamily="34" charset="0"/>
            </a:endParaRPr>
          </a:p>
          <a:p>
            <a:pPr lvl="1"/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Bài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toán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phân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lớp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câu</a:t>
            </a:r>
            <a:r>
              <a:rPr lang="en-US" sz="2200" b="1" dirty="0">
                <a:solidFill>
                  <a:srgbClr val="C00000"/>
                </a:solidFill>
                <a:ea typeface="+mn-ea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ea typeface="+mn-ea"/>
                <a:cs typeface="Arial" pitchFamily="34" charset="0"/>
              </a:rPr>
              <a:t>hỏi</a:t>
            </a:r>
            <a:endParaRPr lang="en-US" sz="2200" b="1" dirty="0">
              <a:solidFill>
                <a:srgbClr val="C00000"/>
              </a:solidFill>
              <a:ea typeface="+mn-ea"/>
              <a:cs typeface="Arial" pitchFamily="34" charset="0"/>
            </a:endParaRPr>
          </a:p>
          <a:p>
            <a:r>
              <a:rPr lang="en-US" sz="2200"/>
              <a:t>Làm giàu dữ liệu đầu vào</a:t>
            </a:r>
            <a:endParaRPr lang="en-US" sz="2200" dirty="0"/>
          </a:p>
          <a:p>
            <a:pPr lvl="1"/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loại</a:t>
            </a:r>
            <a:r>
              <a:rPr lang="en-US" sz="2200" dirty="0"/>
              <a:t> </a:t>
            </a:r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câu</a:t>
            </a:r>
            <a:r>
              <a:rPr lang="en-US" sz="2200" dirty="0"/>
              <a:t> </a:t>
            </a:r>
            <a:r>
              <a:rPr lang="en-US" sz="2200" dirty="0" err="1"/>
              <a:t>hỏi</a:t>
            </a:r>
            <a:endParaRPr lang="en-US" sz="2200" dirty="0"/>
          </a:p>
          <a:p>
            <a:pPr lvl="1"/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ngữ</a:t>
            </a:r>
            <a:r>
              <a:rPr lang="en-US" sz="2200" dirty="0"/>
              <a:t> </a:t>
            </a:r>
            <a:r>
              <a:rPr lang="en-US" sz="2200" dirty="0" err="1"/>
              <a:t>nghĩa</a:t>
            </a:r>
            <a:endParaRPr lang="en-US" sz="2200" dirty="0"/>
          </a:p>
          <a:p>
            <a:pPr lvl="1"/>
            <a:r>
              <a:rPr lang="en-US" sz="2200" dirty="0" err="1"/>
              <a:t>Làm</a:t>
            </a:r>
            <a:r>
              <a:rPr lang="en-US" sz="2200" dirty="0"/>
              <a:t> </a:t>
            </a:r>
            <a:r>
              <a:rPr lang="en-US" sz="2200" dirty="0" err="1"/>
              <a:t>giàu</a:t>
            </a:r>
            <a:r>
              <a:rPr lang="en-US" sz="2200" dirty="0"/>
              <a:t> </a:t>
            </a:r>
            <a:r>
              <a:rPr lang="en-US" sz="2200" dirty="0" err="1"/>
              <a:t>đặc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r>
              <a:rPr lang="en-US" sz="2200" dirty="0"/>
              <a:t> </a:t>
            </a:r>
            <a:r>
              <a:rPr lang="en-US" sz="2200" dirty="0" err="1"/>
              <a:t>ngữ</a:t>
            </a:r>
            <a:r>
              <a:rPr lang="en-US" sz="2200" dirty="0"/>
              <a:t> </a:t>
            </a:r>
            <a:r>
              <a:rPr lang="en-US" sz="2200" dirty="0" err="1"/>
              <a:t>nghĩa</a:t>
            </a:r>
            <a:endParaRPr lang="en-US" sz="2200" dirty="0"/>
          </a:p>
          <a:p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Môi</a:t>
            </a:r>
            <a:r>
              <a:rPr lang="en-US" sz="2200" dirty="0"/>
              <a:t> </a:t>
            </a:r>
            <a:r>
              <a:rPr lang="en-US" sz="2200" dirty="0" err="1"/>
              <a:t>trường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bước</a:t>
            </a:r>
            <a:r>
              <a:rPr lang="en-US" sz="2200" dirty="0"/>
              <a:t> </a:t>
            </a:r>
            <a:r>
              <a:rPr lang="en-US" sz="2200" dirty="0" err="1"/>
              <a:t>tiến</a:t>
            </a:r>
            <a:r>
              <a:rPr lang="en-US" sz="2200" dirty="0"/>
              <a:t> </a:t>
            </a:r>
            <a:r>
              <a:rPr lang="en-US" sz="2200" dirty="0" err="1"/>
              <a:t>hành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đạt</a:t>
            </a:r>
            <a:r>
              <a:rPr lang="en-US" sz="2200" dirty="0"/>
              <a:t> </a:t>
            </a:r>
            <a:r>
              <a:rPr lang="en-US" sz="2200" dirty="0" err="1"/>
              <a:t>được</a:t>
            </a:r>
            <a:endParaRPr lang="en-US" sz="2200" dirty="0"/>
          </a:p>
          <a:p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luận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Nội</a:t>
            </a:r>
            <a:r>
              <a:rPr lang="en-US" dirty="0"/>
              <a:t> dung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hỏi-đáp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tâm</a:t>
            </a:r>
            <a:endParaRPr lang="en-US" dirty="0"/>
          </a:p>
          <a:p>
            <a:pPr lvl="1"/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kiếm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tại</a:t>
            </a:r>
            <a:endParaRPr lang="en-US" dirty="0"/>
          </a:p>
          <a:p>
            <a:pPr lvl="1"/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ưu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hỏi-đáp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hết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ngôn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con </a:t>
            </a:r>
            <a:r>
              <a:rPr lang="en-US" dirty="0" err="1"/>
              <a:t>người</a:t>
            </a:r>
            <a:endParaRPr lang="en-US" dirty="0"/>
          </a:p>
          <a:p>
            <a:pPr lvl="1"/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nhằng</a:t>
            </a:r>
            <a:r>
              <a:rPr lang="en-US" dirty="0"/>
              <a:t> </a:t>
            </a:r>
            <a:r>
              <a:rPr lang="en-US" dirty="0" err="1"/>
              <a:t>ngôn</a:t>
            </a:r>
            <a:r>
              <a:rPr lang="en-US" dirty="0"/>
              <a:t> </a:t>
            </a:r>
            <a:r>
              <a:rPr lang="en-US" dirty="0" err="1"/>
              <a:t>ngữ</a:t>
            </a:r>
            <a:endParaRPr lang="en-US" dirty="0"/>
          </a:p>
          <a:p>
            <a:pPr lvl="1"/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hỏi-đáp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073" y="2050762"/>
            <a:ext cx="8190527" cy="38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Kiến trúc: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Hệ thống hỏi-đáp tự động (2)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2362200" y="4130040"/>
            <a:ext cx="2286000" cy="82296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hỏi-đáp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pPr lvl="1"/>
            <a:r>
              <a:rPr lang="en-US" dirty="0" err="1"/>
              <a:t>Giảm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kiếm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tăng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tốc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độ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tìm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kiếm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kết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quả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err="1">
                <a:sym typeface="Wingdings" pitchFamily="2" charset="2"/>
              </a:rPr>
              <a:t>Tăng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độ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chính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xác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kết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quả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tìm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kiếm</a:t>
            </a:r>
            <a:endParaRPr lang="en-US" dirty="0"/>
          </a:p>
          <a:p>
            <a:r>
              <a:rPr lang="en-US" dirty="0"/>
              <a:t>So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(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bài</a:t>
            </a:r>
            <a:r>
              <a:rPr lang="en-US" i="1" dirty="0"/>
              <a:t> </a:t>
            </a:r>
            <a:r>
              <a:rPr lang="en-US" i="1" dirty="0" err="1"/>
              <a:t>toán</a:t>
            </a:r>
            <a:r>
              <a:rPr lang="en-US" i="1" dirty="0"/>
              <a:t> </a:t>
            </a:r>
            <a:r>
              <a:rPr lang="en-US" i="1" dirty="0" err="1"/>
              <a:t>phân</a:t>
            </a:r>
            <a:r>
              <a:rPr lang="en-US" i="1" dirty="0"/>
              <a:t> </a:t>
            </a:r>
            <a:r>
              <a:rPr lang="en-US" i="1" dirty="0" err="1"/>
              <a:t>lớp</a:t>
            </a:r>
            <a:r>
              <a:rPr lang="en-US" i="1" dirty="0"/>
              <a:t> </a:t>
            </a:r>
            <a:r>
              <a:rPr lang="en-US" i="1" dirty="0" err="1"/>
              <a:t>văn</a:t>
            </a:r>
            <a:r>
              <a:rPr lang="en-US" i="1" dirty="0"/>
              <a:t> </a:t>
            </a:r>
            <a:r>
              <a:rPr lang="en-US" i="1" dirty="0" err="1"/>
              <a:t>bản</a:t>
            </a:r>
            <a:r>
              <a:rPr lang="en-US" dirty="0"/>
              <a:t>)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ít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số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lượng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đặc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trưng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ít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Taxonomy câu hỏi của Li và Roth (UIUC):</a:t>
            </a:r>
          </a:p>
          <a:p>
            <a:pPr lvl="1"/>
            <a:r>
              <a:rPr lang="en-US"/>
              <a:t>6 lớp thô (coarse class): </a:t>
            </a:r>
            <a:r>
              <a:rPr lang="vi-VN" sz="2400">
                <a:solidFill>
                  <a:srgbClr val="00B050"/>
                </a:solidFill>
              </a:rPr>
              <a:t>ABBREVIATION</a:t>
            </a:r>
            <a:r>
              <a:rPr lang="en-US" sz="2400"/>
              <a:t> </a:t>
            </a:r>
            <a:r>
              <a:rPr lang="vi-VN" sz="2400"/>
              <a:t>(viết</a:t>
            </a:r>
            <a:r>
              <a:rPr lang="en-US" sz="2400"/>
              <a:t> </a:t>
            </a:r>
            <a:r>
              <a:rPr lang="vi-VN" sz="2400"/>
              <a:t>tắt),</a:t>
            </a:r>
            <a:r>
              <a:rPr lang="en-US" sz="2400"/>
              <a:t> </a:t>
            </a:r>
            <a:r>
              <a:rPr lang="vi-VN" sz="2400">
                <a:solidFill>
                  <a:srgbClr val="00B050"/>
                </a:solidFill>
              </a:rPr>
              <a:t>ENTITY</a:t>
            </a:r>
            <a:r>
              <a:rPr lang="en-US" sz="2400"/>
              <a:t> </a:t>
            </a:r>
            <a:r>
              <a:rPr lang="vi-VN" sz="2400"/>
              <a:t>(thực</a:t>
            </a:r>
            <a:r>
              <a:rPr lang="en-US" sz="2400"/>
              <a:t> </a:t>
            </a:r>
            <a:r>
              <a:rPr lang="vi-VN" sz="2400"/>
              <a:t>thể),</a:t>
            </a:r>
            <a:r>
              <a:rPr lang="en-US" sz="2400"/>
              <a:t> </a:t>
            </a:r>
            <a:r>
              <a:rPr lang="vi-VN" sz="2400">
                <a:solidFill>
                  <a:srgbClr val="00B050"/>
                </a:solidFill>
              </a:rPr>
              <a:t>DESCRIPTION</a:t>
            </a:r>
            <a:r>
              <a:rPr lang="en-US" sz="2400"/>
              <a:t> </a:t>
            </a:r>
            <a:r>
              <a:rPr lang="vi-VN" sz="2400"/>
              <a:t>(mô</a:t>
            </a:r>
            <a:r>
              <a:rPr lang="en-US" sz="2400"/>
              <a:t> </a:t>
            </a:r>
            <a:r>
              <a:rPr lang="vi-VN" sz="2400"/>
              <a:t>tả),</a:t>
            </a:r>
            <a:r>
              <a:rPr lang="en-US" sz="2400"/>
              <a:t> </a:t>
            </a:r>
            <a:r>
              <a:rPr lang="vi-VN" sz="2400">
                <a:solidFill>
                  <a:srgbClr val="00B050"/>
                </a:solidFill>
              </a:rPr>
              <a:t>HUMAN</a:t>
            </a:r>
            <a:r>
              <a:rPr lang="en-US" sz="2400"/>
              <a:t> </a:t>
            </a:r>
            <a:r>
              <a:rPr lang="vi-VN" sz="2400"/>
              <a:t>(con ng</a:t>
            </a:r>
            <a:r>
              <a:rPr lang="en-US" sz="2400"/>
              <a:t>ư</a:t>
            </a:r>
            <a:r>
              <a:rPr lang="vi-VN" sz="2400"/>
              <a:t>ời),</a:t>
            </a:r>
            <a:r>
              <a:rPr lang="en-US" sz="2400"/>
              <a:t> </a:t>
            </a:r>
            <a:r>
              <a:rPr lang="vi-VN" sz="2400">
                <a:solidFill>
                  <a:srgbClr val="00B050"/>
                </a:solidFill>
              </a:rPr>
              <a:t>LOCATIO</a:t>
            </a:r>
            <a:r>
              <a:rPr lang="en-US" sz="2400">
                <a:solidFill>
                  <a:srgbClr val="00B050"/>
                </a:solidFill>
              </a:rPr>
              <a:t>N </a:t>
            </a:r>
            <a:r>
              <a:rPr lang="vi-VN" sz="2400"/>
              <a:t>(địa</a:t>
            </a:r>
            <a:r>
              <a:rPr lang="en-US" sz="2400"/>
              <a:t> </a:t>
            </a:r>
            <a:r>
              <a:rPr lang="vi-VN" sz="2400"/>
              <a:t>điểm)</a:t>
            </a:r>
            <a:r>
              <a:rPr lang="en-US" sz="2400"/>
              <a:t> </a:t>
            </a:r>
            <a:r>
              <a:rPr lang="vi-VN" sz="2400"/>
              <a:t>và</a:t>
            </a:r>
            <a:r>
              <a:rPr lang="en-US" sz="2400"/>
              <a:t> </a:t>
            </a:r>
            <a:r>
              <a:rPr lang="vi-VN" sz="2400">
                <a:solidFill>
                  <a:srgbClr val="00B050"/>
                </a:solidFill>
              </a:rPr>
              <a:t>NUMERIC</a:t>
            </a:r>
            <a:r>
              <a:rPr lang="en-US" sz="2400">
                <a:solidFill>
                  <a:srgbClr val="00B050"/>
                </a:solidFill>
              </a:rPr>
              <a:t> </a:t>
            </a:r>
            <a:r>
              <a:rPr lang="vi-VN" sz="2400">
                <a:solidFill>
                  <a:srgbClr val="00B050"/>
                </a:solidFill>
              </a:rPr>
              <a:t>VALUE</a:t>
            </a:r>
            <a:r>
              <a:rPr lang="en-US" sz="2400">
                <a:solidFill>
                  <a:srgbClr val="00B050"/>
                </a:solidFill>
              </a:rPr>
              <a:t> </a:t>
            </a:r>
            <a:r>
              <a:rPr lang="vi-VN" sz="2400"/>
              <a:t>(giá</a:t>
            </a:r>
            <a:r>
              <a:rPr lang="en-US" sz="2400"/>
              <a:t> </a:t>
            </a:r>
            <a:r>
              <a:rPr lang="vi-VN" sz="2400"/>
              <a:t>trị</a:t>
            </a:r>
            <a:r>
              <a:rPr lang="en-US" sz="2400"/>
              <a:t> </a:t>
            </a:r>
            <a:r>
              <a:rPr lang="vi-VN" sz="2400"/>
              <a:t>số)</a:t>
            </a:r>
            <a:endParaRPr lang="en-US"/>
          </a:p>
          <a:p>
            <a:pPr lvl="1"/>
            <a:r>
              <a:rPr lang="en-US"/>
              <a:t>50 lớp mịn (fine class)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Bài toán phân lớp câu hỏi (2)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86200"/>
            <a:ext cx="6512218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14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Bài toán phân lớp câu hỏi (3)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90600"/>
            <a:ext cx="6629400" cy="47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3400" y="6183868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Bộ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 </a:t>
            </a:r>
            <a:r>
              <a:rPr lang="en-US" sz="2000" dirty="0" err="1"/>
              <a:t>đa</a:t>
            </a:r>
            <a:r>
              <a:rPr lang="en-US" sz="2000" dirty="0"/>
              <a:t> </a:t>
            </a:r>
            <a:r>
              <a:rPr lang="en-US" sz="2000" dirty="0" err="1"/>
              <a:t>cấp</a:t>
            </a:r>
            <a:r>
              <a:rPr lang="en-US" sz="2000" dirty="0"/>
              <a:t> - Hierarchical Classifier (Li </a:t>
            </a:r>
            <a:r>
              <a:rPr lang="en-US" sz="2000" dirty="0" err="1"/>
              <a:t>và</a:t>
            </a:r>
            <a:r>
              <a:rPr lang="en-US" sz="2000" dirty="0"/>
              <a:t> Roth, 2002)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133600" y="4267200"/>
            <a:ext cx="5791200" cy="19202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err="1"/>
              <a:t>Giới</a:t>
            </a:r>
            <a:r>
              <a:rPr lang="en-US" sz="2200" dirty="0"/>
              <a:t> </a:t>
            </a:r>
            <a:r>
              <a:rPr lang="en-US" sz="2200" dirty="0" err="1"/>
              <a:t>thiệu</a:t>
            </a:r>
            <a:endParaRPr lang="en-US" sz="2200" dirty="0"/>
          </a:p>
          <a:p>
            <a:pPr lvl="1"/>
            <a:r>
              <a:rPr lang="en-US" sz="2200" dirty="0" err="1"/>
              <a:t>Hệ</a:t>
            </a:r>
            <a:r>
              <a:rPr lang="en-US" sz="2200" dirty="0"/>
              <a:t> </a:t>
            </a:r>
            <a:r>
              <a:rPr lang="en-US" sz="2200" dirty="0" err="1"/>
              <a:t>thống</a:t>
            </a:r>
            <a:r>
              <a:rPr lang="en-US" sz="2200" dirty="0"/>
              <a:t> </a:t>
            </a:r>
            <a:r>
              <a:rPr lang="en-US" sz="2200" dirty="0" err="1"/>
              <a:t>hỏi-đáp</a:t>
            </a:r>
            <a:r>
              <a:rPr lang="en-US" sz="2200" dirty="0"/>
              <a:t> </a:t>
            </a:r>
            <a:r>
              <a:rPr lang="en-US" sz="2200" dirty="0" err="1"/>
              <a:t>tự</a:t>
            </a:r>
            <a:r>
              <a:rPr lang="en-US" sz="2200" dirty="0"/>
              <a:t> </a:t>
            </a:r>
            <a:r>
              <a:rPr lang="en-US" sz="2200" dirty="0" err="1"/>
              <a:t>động</a:t>
            </a:r>
            <a:endParaRPr lang="en-US" sz="2200" dirty="0"/>
          </a:p>
          <a:p>
            <a:pPr lvl="1"/>
            <a:r>
              <a:rPr lang="en-US" sz="2200" dirty="0" err="1"/>
              <a:t>Bài</a:t>
            </a:r>
            <a:r>
              <a:rPr lang="en-US" sz="2200" dirty="0"/>
              <a:t> </a:t>
            </a:r>
            <a:r>
              <a:rPr lang="en-US" sz="2200" dirty="0" err="1"/>
              <a:t>toán</a:t>
            </a:r>
            <a:r>
              <a:rPr lang="en-US" sz="2200" dirty="0"/>
              <a:t> </a:t>
            </a:r>
            <a:r>
              <a:rPr lang="en-US" sz="2200" dirty="0" err="1"/>
              <a:t>phân</a:t>
            </a:r>
            <a:r>
              <a:rPr lang="en-US" sz="2200" dirty="0"/>
              <a:t> </a:t>
            </a:r>
            <a:r>
              <a:rPr lang="en-US" sz="2200" dirty="0" err="1"/>
              <a:t>lớp</a:t>
            </a:r>
            <a:r>
              <a:rPr lang="en-US" sz="2200" dirty="0"/>
              <a:t> </a:t>
            </a:r>
            <a:r>
              <a:rPr lang="en-US" sz="2200" dirty="0" err="1"/>
              <a:t>câu</a:t>
            </a:r>
            <a:r>
              <a:rPr lang="en-US" sz="2200" dirty="0"/>
              <a:t> </a:t>
            </a:r>
            <a:r>
              <a:rPr lang="en-US" sz="2200" dirty="0" err="1"/>
              <a:t>hỏi</a:t>
            </a:r>
            <a:endParaRPr lang="en-US" sz="2200" dirty="0"/>
          </a:p>
          <a:p>
            <a:r>
              <a:rPr lang="en-US" sz="2200" dirty="0" err="1">
                <a:solidFill>
                  <a:srgbClr val="C00000"/>
                </a:solidFill>
              </a:rPr>
              <a:t>Làm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err="1">
                <a:solidFill>
                  <a:srgbClr val="C00000"/>
                </a:solidFill>
              </a:rPr>
              <a:t>giàu</a:t>
            </a:r>
            <a:r>
              <a:rPr lang="en-US" sz="2200">
                <a:solidFill>
                  <a:srgbClr val="C00000"/>
                </a:solidFill>
              </a:rPr>
              <a:t> dữ liệu đầu vào</a:t>
            </a:r>
            <a:endParaRPr lang="en-US" sz="2200" dirty="0">
              <a:solidFill>
                <a:srgbClr val="C00000"/>
              </a:solidFill>
            </a:endParaRPr>
          </a:p>
          <a:p>
            <a:pPr lvl="1"/>
            <a:r>
              <a:rPr lang="en-US" sz="2200" dirty="0" err="1">
                <a:solidFill>
                  <a:srgbClr val="C00000"/>
                </a:solidFill>
              </a:rPr>
              <a:t>Các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loại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đặc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trưng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của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câu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hỏi</a:t>
            </a:r>
            <a:endParaRPr lang="en-US" sz="2200" dirty="0">
              <a:solidFill>
                <a:srgbClr val="C00000"/>
              </a:solidFill>
            </a:endParaRPr>
          </a:p>
          <a:p>
            <a:pPr lvl="1"/>
            <a:r>
              <a:rPr lang="en-US" sz="2200" dirty="0" err="1">
                <a:solidFill>
                  <a:srgbClr val="C00000"/>
                </a:solidFill>
              </a:rPr>
              <a:t>Đặc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trưng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ngữ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nghĩa</a:t>
            </a:r>
            <a:endParaRPr lang="en-US" sz="2200" dirty="0">
              <a:solidFill>
                <a:srgbClr val="C00000"/>
              </a:solidFill>
            </a:endParaRPr>
          </a:p>
          <a:p>
            <a:pPr lvl="1"/>
            <a:r>
              <a:rPr lang="en-US" sz="2200" dirty="0" err="1">
                <a:solidFill>
                  <a:srgbClr val="C00000"/>
                </a:solidFill>
              </a:rPr>
              <a:t>Làm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giàu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đặc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trưng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ngữ</a:t>
            </a:r>
            <a:r>
              <a:rPr lang="en-US" sz="2200" dirty="0">
                <a:solidFill>
                  <a:srgbClr val="C00000"/>
                </a:solidFill>
              </a:rPr>
              <a:t> </a:t>
            </a:r>
            <a:r>
              <a:rPr lang="en-US" sz="2200" dirty="0" err="1">
                <a:solidFill>
                  <a:srgbClr val="C00000"/>
                </a:solidFill>
              </a:rPr>
              <a:t>nghĩa</a:t>
            </a:r>
            <a:endParaRPr lang="en-US" sz="2200" dirty="0">
              <a:solidFill>
                <a:srgbClr val="C00000"/>
              </a:solidFill>
            </a:endParaRPr>
          </a:p>
          <a:p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Môi</a:t>
            </a:r>
            <a:r>
              <a:rPr lang="en-US" sz="2200" dirty="0"/>
              <a:t> </a:t>
            </a:r>
            <a:r>
              <a:rPr lang="en-US" sz="2200" dirty="0" err="1"/>
              <a:t>trường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Dữ</a:t>
            </a:r>
            <a:r>
              <a:rPr lang="en-US" sz="2200" dirty="0"/>
              <a:t> </a:t>
            </a:r>
            <a:r>
              <a:rPr lang="en-US" sz="2200" dirty="0" err="1"/>
              <a:t>liệu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bước</a:t>
            </a:r>
            <a:r>
              <a:rPr lang="en-US" sz="2200" dirty="0"/>
              <a:t> </a:t>
            </a:r>
            <a:r>
              <a:rPr lang="en-US" sz="2200" dirty="0" err="1"/>
              <a:t>tiến</a:t>
            </a:r>
            <a:r>
              <a:rPr lang="en-US" sz="2200" dirty="0"/>
              <a:t> </a:t>
            </a:r>
            <a:r>
              <a:rPr lang="en-US" sz="2200" dirty="0" err="1"/>
              <a:t>hành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nghiệm</a:t>
            </a:r>
            <a:endParaRPr lang="en-US" sz="2200" dirty="0"/>
          </a:p>
          <a:p>
            <a:pPr lvl="1"/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đạt</a:t>
            </a:r>
            <a:r>
              <a:rPr lang="en-US" sz="2200" dirty="0"/>
              <a:t> </a:t>
            </a:r>
            <a:r>
              <a:rPr lang="en-US" sz="2200" dirty="0" err="1"/>
              <a:t>được</a:t>
            </a:r>
            <a:endParaRPr lang="en-US" sz="2200" dirty="0"/>
          </a:p>
          <a:p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luận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Nội</a:t>
            </a:r>
            <a:r>
              <a:rPr lang="en-US" dirty="0"/>
              <a:t> dung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Presentation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sentation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5089</TotalTime>
  <Words>1895</Words>
  <Application>Microsoft Office PowerPoint</Application>
  <PresentationFormat>On-screen Show (4:3)</PresentationFormat>
  <Paragraphs>225</Paragraphs>
  <Slides>28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Arial</vt:lpstr>
      <vt:lpstr>Brush Script</vt:lpstr>
      <vt:lpstr>Calibri</vt:lpstr>
      <vt:lpstr>Cambria Math</vt:lpstr>
      <vt:lpstr>Tahoma</vt:lpstr>
      <vt:lpstr>Times New Roman</vt:lpstr>
      <vt:lpstr>Verdana</vt:lpstr>
      <vt:lpstr>Wingdings</vt:lpstr>
      <vt:lpstr>Presentation</vt:lpstr>
      <vt:lpstr>Custom Design</vt:lpstr>
      <vt:lpstr>Equation</vt:lpstr>
      <vt:lpstr>Visio</vt:lpstr>
      <vt:lpstr>LÀM GIÀU DỮ LIỆU ĐẦU VÀO  CHO BÀI TOÁN PHÂN LỚP CÂU HỎI</vt:lpstr>
      <vt:lpstr>Nội dung</vt:lpstr>
      <vt:lpstr>Nội dung</vt:lpstr>
      <vt:lpstr>Hệ thống hỏi-đáp tự động</vt:lpstr>
      <vt:lpstr>Hệ thống hỏi-đáp tự động (2)</vt:lpstr>
      <vt:lpstr>Bài toán phân lớp câu hỏi</vt:lpstr>
      <vt:lpstr>Bài toán phân lớp câu hỏi (2)</vt:lpstr>
      <vt:lpstr>Bài toán phân lớp câu hỏi (3)</vt:lpstr>
      <vt:lpstr>Nội dung</vt:lpstr>
      <vt:lpstr>Các loại đặc trưng của câu hỏi</vt:lpstr>
      <vt:lpstr>Đặc trưng ngữ nghĩa</vt:lpstr>
      <vt:lpstr>Làm giàu đặc trưng ngữ nghĩa</vt:lpstr>
      <vt:lpstr>B1. Thu thập dữ liệu từ Internet</vt:lpstr>
      <vt:lpstr>B1. Thu thập dữ liệu từ Internet (tt)</vt:lpstr>
      <vt:lpstr>Làm giàu đặc trưng ngữ nghĩa (2)</vt:lpstr>
      <vt:lpstr>B2. Sinh chủ đề ẩn bằng LDA</vt:lpstr>
      <vt:lpstr>Làm giàu đặc trưng ngữ nghĩa (3)</vt:lpstr>
      <vt:lpstr>B3. Lựa chọn chủ đề ẩn</vt:lpstr>
      <vt:lpstr>Làm giàu đặc trưng ngữ nghĩa (4)</vt:lpstr>
      <vt:lpstr>B4. Làm giàu các câu hỏi</vt:lpstr>
      <vt:lpstr>Nội dung</vt:lpstr>
      <vt:lpstr>Môi trường thực nghiệm</vt:lpstr>
      <vt:lpstr>Dữ liệu thực nghiệm</vt:lpstr>
      <vt:lpstr>Các bước tiến hành thực nghiệm</vt:lpstr>
      <vt:lpstr>Kết quả đạt được</vt:lpstr>
      <vt:lpstr>Kết quả đạt được (2)</vt:lpstr>
      <vt:lpstr>Kết luận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LÀM GIÀU ĐẶC TRƯNG CHO BÀI TOÁN PHÂN LỚP CÂU HỎI</dc:title>
  <dc:creator>Nguyen The Loc</dc:creator>
  <cp:lastModifiedBy>The Loc Nguyen</cp:lastModifiedBy>
  <cp:revision>683</cp:revision>
  <dcterms:created xsi:type="dcterms:W3CDTF">2007-09-10T17:57:45Z</dcterms:created>
  <dcterms:modified xsi:type="dcterms:W3CDTF">2024-06-23T14:48:05Z</dcterms:modified>
</cp:coreProperties>
</file>