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6EDF49-F522-2CE9-D62B-B6DFE7D6F4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5E775EF-F999-5230-2C46-38532D72A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39EB99-1CF4-FA0D-F5E8-66D6F2127E79}"/>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5" name="Footer Placeholder 4">
            <a:extLst>
              <a:ext uri="{FF2B5EF4-FFF2-40B4-BE49-F238E27FC236}">
                <a16:creationId xmlns:a16="http://schemas.microsoft.com/office/drawing/2014/main" xmlns="" id="{C29F9164-95E9-6133-9D22-F3EB92352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462468-B754-D49A-FA36-0DDF6995A5A2}"/>
              </a:ext>
            </a:extLst>
          </p:cNvPr>
          <p:cNvSpPr>
            <a:spLocks noGrp="1"/>
          </p:cNvSpPr>
          <p:nvPr>
            <p:ph type="sldNum" sz="quarter" idx="12"/>
          </p:nvPr>
        </p:nvSpPr>
        <p:spPr/>
        <p:txBody>
          <a:bodyPr/>
          <a:lstStyle/>
          <a:p>
            <a:fld id="{20C5F705-9180-46E5-B453-15213803CA37}" type="slidenum">
              <a:rPr lang="en-US" smtClean="0"/>
              <a:t>‹#›</a:t>
            </a:fld>
            <a:endParaRPr lang="en-US"/>
          </a:p>
        </p:txBody>
      </p:sp>
      <p:pic>
        <p:nvPicPr>
          <p:cNvPr id="7" name="Picture 6">
            <a:extLst>
              <a:ext uri="{FF2B5EF4-FFF2-40B4-BE49-F238E27FC236}">
                <a16:creationId xmlns:a16="http://schemas.microsoft.com/office/drawing/2014/main" xmlns="" id="{75996921-DC0B-D3CB-B8E8-1CCF50F4DF38}"/>
              </a:ext>
            </a:extLst>
          </p:cNvPr>
          <p:cNvPicPr>
            <a:picLocks noChangeAspect="1"/>
          </p:cNvPicPr>
          <p:nvPr userDrawn="1"/>
        </p:nvPicPr>
        <p:blipFill>
          <a:blip r:embed="rId2"/>
          <a:stretch>
            <a:fillRect/>
          </a:stretch>
        </p:blipFill>
        <p:spPr>
          <a:xfrm>
            <a:off x="288649" y="111127"/>
            <a:ext cx="3247377" cy="753578"/>
          </a:xfrm>
          <a:prstGeom prst="rect">
            <a:avLst/>
          </a:prstGeom>
        </p:spPr>
      </p:pic>
    </p:spTree>
    <p:extLst>
      <p:ext uri="{BB962C8B-B14F-4D97-AF65-F5344CB8AC3E}">
        <p14:creationId xmlns:p14="http://schemas.microsoft.com/office/powerpoint/2010/main" val="30574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5545B-1871-3207-2407-C47B80A283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B918737-AA5D-F73D-55F4-7A90301073C0}"/>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4" name="Footer Placeholder 3">
            <a:extLst>
              <a:ext uri="{FF2B5EF4-FFF2-40B4-BE49-F238E27FC236}">
                <a16:creationId xmlns:a16="http://schemas.microsoft.com/office/drawing/2014/main" xmlns="" id="{941A61F7-EFE7-36D2-31D4-82D963A3DC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287A407-03D7-4089-0114-713D3F03DD18}"/>
              </a:ext>
            </a:extLst>
          </p:cNvPr>
          <p:cNvSpPr>
            <a:spLocks noGrp="1"/>
          </p:cNvSpPr>
          <p:nvPr>
            <p:ph type="sldNum" sz="quarter" idx="12"/>
          </p:nvPr>
        </p:nvSpPr>
        <p:spPr/>
        <p:txBody>
          <a:bodyPr/>
          <a:lstStyle/>
          <a:p>
            <a:fld id="{20C5F705-9180-46E5-B453-15213803CA37}" type="slidenum">
              <a:rPr lang="en-US" smtClean="0"/>
              <a:t>‹#›</a:t>
            </a:fld>
            <a:endParaRPr lang="en-US"/>
          </a:p>
        </p:txBody>
      </p:sp>
    </p:spTree>
    <p:extLst>
      <p:ext uri="{BB962C8B-B14F-4D97-AF65-F5344CB8AC3E}">
        <p14:creationId xmlns:p14="http://schemas.microsoft.com/office/powerpoint/2010/main" val="63377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71151-699C-037B-F7C4-FD51E93F86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2CC2B1D-4B99-84A5-10B2-03A625D3E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9B0D0E-78CD-F3B9-1D2D-B28456D9F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53CDAA-1FBE-2E8B-FC55-4E45128BE013}"/>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6" name="Footer Placeholder 5">
            <a:extLst>
              <a:ext uri="{FF2B5EF4-FFF2-40B4-BE49-F238E27FC236}">
                <a16:creationId xmlns:a16="http://schemas.microsoft.com/office/drawing/2014/main" xmlns="" id="{3729AD84-C684-0983-9D2E-089F0BA29B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B2BCA22-A558-9303-7D00-388427040BD2}"/>
              </a:ext>
            </a:extLst>
          </p:cNvPr>
          <p:cNvSpPr>
            <a:spLocks noGrp="1"/>
          </p:cNvSpPr>
          <p:nvPr>
            <p:ph type="sldNum" sz="quarter" idx="12"/>
          </p:nvPr>
        </p:nvSpPr>
        <p:spPr/>
        <p:txBody>
          <a:bodyPr/>
          <a:lstStyle/>
          <a:p>
            <a:fld id="{20C5F705-9180-46E5-B453-15213803CA37}" type="slidenum">
              <a:rPr lang="en-US" smtClean="0"/>
              <a:t>‹#›</a:t>
            </a:fld>
            <a:endParaRPr lang="en-US"/>
          </a:p>
        </p:txBody>
      </p:sp>
    </p:spTree>
    <p:extLst>
      <p:ext uri="{BB962C8B-B14F-4D97-AF65-F5344CB8AC3E}">
        <p14:creationId xmlns:p14="http://schemas.microsoft.com/office/powerpoint/2010/main" val="138605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7A52C-0C2B-A5FE-484C-C392BF4C8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34BD199-23E5-0665-AC46-C3DC880517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E697B632-449B-1BB5-9F9D-CD5876694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99F2CA-0369-F2F3-58B1-DCF55901A566}"/>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6" name="Footer Placeholder 5">
            <a:extLst>
              <a:ext uri="{FF2B5EF4-FFF2-40B4-BE49-F238E27FC236}">
                <a16:creationId xmlns:a16="http://schemas.microsoft.com/office/drawing/2014/main" xmlns="" id="{495BAD33-424B-0BB2-492C-7B45E616A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CB32E9-1C85-F738-4F8E-2DC97F03E23C}"/>
              </a:ext>
            </a:extLst>
          </p:cNvPr>
          <p:cNvSpPr>
            <a:spLocks noGrp="1"/>
          </p:cNvSpPr>
          <p:nvPr>
            <p:ph type="sldNum" sz="quarter" idx="12"/>
          </p:nvPr>
        </p:nvSpPr>
        <p:spPr/>
        <p:txBody>
          <a:bodyPr/>
          <a:lstStyle/>
          <a:p>
            <a:fld id="{20C5F705-9180-46E5-B453-15213803CA37}" type="slidenum">
              <a:rPr lang="en-US" smtClean="0"/>
              <a:t>‹#›</a:t>
            </a:fld>
            <a:endParaRPr lang="en-US"/>
          </a:p>
        </p:txBody>
      </p:sp>
    </p:spTree>
    <p:extLst>
      <p:ext uri="{BB962C8B-B14F-4D97-AF65-F5344CB8AC3E}">
        <p14:creationId xmlns:p14="http://schemas.microsoft.com/office/powerpoint/2010/main" val="3240157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7B944-60E9-3EC3-F88D-90008F2661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97AD6EB-21EB-1E49-2099-97F59FF70D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A9F5CB-3948-DD71-FD47-107564777659}"/>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5" name="Footer Placeholder 4">
            <a:extLst>
              <a:ext uri="{FF2B5EF4-FFF2-40B4-BE49-F238E27FC236}">
                <a16:creationId xmlns:a16="http://schemas.microsoft.com/office/drawing/2014/main" xmlns="" id="{A75D9298-6C79-8A5A-AE6D-1175B5774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C79567-5830-0449-86CB-A63C1FB103E6}"/>
              </a:ext>
            </a:extLst>
          </p:cNvPr>
          <p:cNvSpPr>
            <a:spLocks noGrp="1"/>
          </p:cNvSpPr>
          <p:nvPr>
            <p:ph type="sldNum" sz="quarter" idx="12"/>
          </p:nvPr>
        </p:nvSpPr>
        <p:spPr/>
        <p:txBody>
          <a:bodyPr/>
          <a:lstStyle/>
          <a:p>
            <a:fld id="{20C5F705-9180-46E5-B453-15213803CA37}" type="slidenum">
              <a:rPr lang="en-US" smtClean="0"/>
              <a:t>‹#›</a:t>
            </a:fld>
            <a:endParaRPr lang="en-US"/>
          </a:p>
        </p:txBody>
      </p:sp>
    </p:spTree>
    <p:extLst>
      <p:ext uri="{BB962C8B-B14F-4D97-AF65-F5344CB8AC3E}">
        <p14:creationId xmlns:p14="http://schemas.microsoft.com/office/powerpoint/2010/main" val="147461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140220D-7337-A858-E868-1A48D6F023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653943C-0010-B7DA-2A41-1C7C5D418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75C697-2FA2-3E38-8FB0-AE9A2366E596}"/>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5" name="Footer Placeholder 4">
            <a:extLst>
              <a:ext uri="{FF2B5EF4-FFF2-40B4-BE49-F238E27FC236}">
                <a16:creationId xmlns:a16="http://schemas.microsoft.com/office/drawing/2014/main" xmlns="" id="{6960CB83-6CE2-C64B-F77F-CACFD9112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02A08D-D65D-4672-2FCC-2004954F322A}"/>
              </a:ext>
            </a:extLst>
          </p:cNvPr>
          <p:cNvSpPr>
            <a:spLocks noGrp="1"/>
          </p:cNvSpPr>
          <p:nvPr>
            <p:ph type="sldNum" sz="quarter" idx="12"/>
          </p:nvPr>
        </p:nvSpPr>
        <p:spPr/>
        <p:txBody>
          <a:bodyPr/>
          <a:lstStyle/>
          <a:p>
            <a:fld id="{20C5F705-9180-46E5-B453-15213803CA37}" type="slidenum">
              <a:rPr lang="en-US" smtClean="0"/>
              <a:t>‹#›</a:t>
            </a:fld>
            <a:endParaRPr lang="en-US"/>
          </a:p>
        </p:txBody>
      </p:sp>
    </p:spTree>
    <p:extLst>
      <p:ext uri="{BB962C8B-B14F-4D97-AF65-F5344CB8AC3E}">
        <p14:creationId xmlns:p14="http://schemas.microsoft.com/office/powerpoint/2010/main" val="408273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20A3E6-3258-81D1-A112-ABCDC8B87905}"/>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3" name="Footer Placeholder 2">
            <a:extLst>
              <a:ext uri="{FF2B5EF4-FFF2-40B4-BE49-F238E27FC236}">
                <a16:creationId xmlns:a16="http://schemas.microsoft.com/office/drawing/2014/main" xmlns="" id="{0A737E4E-2210-1478-699A-3D2C177CB9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CC15516-E902-E082-2A38-4A0427B0C351}"/>
              </a:ext>
            </a:extLst>
          </p:cNvPr>
          <p:cNvSpPr>
            <a:spLocks noGrp="1"/>
          </p:cNvSpPr>
          <p:nvPr>
            <p:ph type="sldNum" sz="quarter" idx="12"/>
          </p:nvPr>
        </p:nvSpPr>
        <p:spPr/>
        <p:txBody>
          <a:bodyPr/>
          <a:lstStyle/>
          <a:p>
            <a:fld id="{20C5F705-9180-46E5-B453-15213803CA37}" type="slidenum">
              <a:rPr lang="en-US" smtClean="0"/>
              <a:t>‹#›</a:t>
            </a:fld>
            <a:endParaRPr lang="en-US"/>
          </a:p>
        </p:txBody>
      </p:sp>
      <p:pic>
        <p:nvPicPr>
          <p:cNvPr id="5" name="Picture 4">
            <a:extLst>
              <a:ext uri="{FF2B5EF4-FFF2-40B4-BE49-F238E27FC236}">
                <a16:creationId xmlns:a16="http://schemas.microsoft.com/office/drawing/2014/main" xmlns="" id="{8A9C6F74-6CB6-B950-13F8-BDA97DD65E1F}"/>
              </a:ext>
            </a:extLst>
          </p:cNvPr>
          <p:cNvPicPr>
            <a:picLocks noChangeAspect="1"/>
          </p:cNvPicPr>
          <p:nvPr userDrawn="1"/>
        </p:nvPicPr>
        <p:blipFill>
          <a:blip r:embed="rId2"/>
          <a:stretch>
            <a:fillRect/>
          </a:stretch>
        </p:blipFill>
        <p:spPr>
          <a:xfrm>
            <a:off x="288649" y="111127"/>
            <a:ext cx="3247377" cy="753578"/>
          </a:xfrm>
          <a:prstGeom prst="rect">
            <a:avLst/>
          </a:prstGeom>
        </p:spPr>
      </p:pic>
    </p:spTree>
    <p:extLst>
      <p:ext uri="{BB962C8B-B14F-4D97-AF65-F5344CB8AC3E}">
        <p14:creationId xmlns:p14="http://schemas.microsoft.com/office/powerpoint/2010/main" val="423086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428D5-DBE7-A240-D58C-F462C24AE9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BEF734E-DA60-2B1F-A7B8-CB1F6378729C}"/>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4" name="Footer Placeholder 3">
            <a:extLst>
              <a:ext uri="{FF2B5EF4-FFF2-40B4-BE49-F238E27FC236}">
                <a16:creationId xmlns:a16="http://schemas.microsoft.com/office/drawing/2014/main" xmlns="" id="{A7387723-1C5F-6BB3-757A-591C70C2BC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190A2EA-3DF4-B50A-4F9A-BBC6302E49CB}"/>
              </a:ext>
            </a:extLst>
          </p:cNvPr>
          <p:cNvSpPr>
            <a:spLocks noGrp="1"/>
          </p:cNvSpPr>
          <p:nvPr>
            <p:ph type="sldNum" sz="quarter" idx="12"/>
          </p:nvPr>
        </p:nvSpPr>
        <p:spPr/>
        <p:txBody>
          <a:bodyPr/>
          <a:lstStyle/>
          <a:p>
            <a:fld id="{20C5F705-9180-46E5-B453-15213803CA37}" type="slidenum">
              <a:rPr lang="en-US" smtClean="0"/>
              <a:t>‹#›</a:t>
            </a:fld>
            <a:endParaRPr lang="en-US"/>
          </a:p>
        </p:txBody>
      </p:sp>
    </p:spTree>
    <p:extLst>
      <p:ext uri="{BB962C8B-B14F-4D97-AF65-F5344CB8AC3E}">
        <p14:creationId xmlns:p14="http://schemas.microsoft.com/office/powerpoint/2010/main" val="422421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493038-42A2-D571-CA7B-DF5A1E56491F}"/>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3" name="Footer Placeholder 2">
            <a:extLst>
              <a:ext uri="{FF2B5EF4-FFF2-40B4-BE49-F238E27FC236}">
                <a16:creationId xmlns:a16="http://schemas.microsoft.com/office/drawing/2014/main" xmlns="" id="{18C72832-6626-114B-2CD9-748FA5C07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9EF3610-6D18-2CD1-0D1D-DDE8F172D14D}"/>
              </a:ext>
            </a:extLst>
          </p:cNvPr>
          <p:cNvSpPr>
            <a:spLocks noGrp="1"/>
          </p:cNvSpPr>
          <p:nvPr>
            <p:ph type="sldNum" sz="quarter" idx="12"/>
          </p:nvPr>
        </p:nvSpPr>
        <p:spPr/>
        <p:txBody>
          <a:bodyPr/>
          <a:lstStyle/>
          <a:p>
            <a:fld id="{20C5F705-9180-46E5-B453-15213803CA37}" type="slidenum">
              <a:rPr lang="en-US" smtClean="0"/>
              <a:t>‹#›</a:t>
            </a:fld>
            <a:endParaRPr lang="en-US"/>
          </a:p>
        </p:txBody>
      </p:sp>
      <p:sp>
        <p:nvSpPr>
          <p:cNvPr id="5" name="Rectangle 4">
            <a:extLst>
              <a:ext uri="{FF2B5EF4-FFF2-40B4-BE49-F238E27FC236}">
                <a16:creationId xmlns:a16="http://schemas.microsoft.com/office/drawing/2014/main" xmlns="" id="{2630BD34-FBEF-E00D-D562-A617166F90CB}"/>
              </a:ext>
            </a:extLst>
          </p:cNvPr>
          <p:cNvSpPr>
            <a:spLocks noChangeArrowheads="1"/>
          </p:cNvSpPr>
          <p:nvPr/>
        </p:nvSpPr>
        <p:spPr bwMode="auto">
          <a:xfrm>
            <a:off x="239350" y="6453337"/>
            <a:ext cx="11713301" cy="237555"/>
          </a:xfrm>
          <a:prstGeom prst="rect">
            <a:avLst/>
          </a:prstGeom>
          <a:solidFill>
            <a:srgbClr val="FFFFCC"/>
          </a:solidFill>
          <a:ln w="9525" cap="flat" cmpd="sng" algn="ctr">
            <a:noFill/>
            <a:prstDash val="solid"/>
            <a:miter lim="800000"/>
            <a:headEnd type="none" w="med" len="med"/>
            <a:tailEnd type="none" w="med" len="med"/>
          </a:ln>
          <a:effectLst/>
        </p:spPr>
        <p:txBody>
          <a:bodyPr wrap="none" anchor="ctr"/>
          <a:lstStyle/>
          <a:p>
            <a:pPr>
              <a:defRPr/>
            </a:pPr>
            <a:endParaRPr lang="en-US" sz="1100" i="1">
              <a:solidFill>
                <a:srgbClr val="C00000"/>
              </a:solidFill>
              <a:cs typeface="+mn-cs"/>
            </a:endParaRPr>
          </a:p>
        </p:txBody>
      </p:sp>
      <p:cxnSp>
        <p:nvCxnSpPr>
          <p:cNvPr id="7" name="Straight Connector 6">
            <a:extLst>
              <a:ext uri="{FF2B5EF4-FFF2-40B4-BE49-F238E27FC236}">
                <a16:creationId xmlns:a16="http://schemas.microsoft.com/office/drawing/2014/main" xmlns="" id="{5C874618-A7FA-3729-2AE6-9B86C05B0E46}"/>
              </a:ext>
            </a:extLst>
          </p:cNvPr>
          <p:cNvCxnSpPr/>
          <p:nvPr/>
        </p:nvCxnSpPr>
        <p:spPr>
          <a:xfrm flipH="1">
            <a:off x="277853" y="756078"/>
            <a:ext cx="11041227"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2B1DF242-7275-F209-B7A3-CC5B8D740EBE}"/>
              </a:ext>
            </a:extLst>
          </p:cNvPr>
          <p:cNvSpPr txBox="1"/>
          <p:nvPr/>
        </p:nvSpPr>
        <p:spPr>
          <a:xfrm>
            <a:off x="2325757" y="286822"/>
            <a:ext cx="6808304"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BAN KIỂM SOÁT PVEP</a:t>
            </a:r>
          </a:p>
        </p:txBody>
      </p:sp>
      <p:pic>
        <p:nvPicPr>
          <p:cNvPr id="10" name="Picture 9" descr="Logo, company name&#10;&#10;Description automatically generated">
            <a:extLst>
              <a:ext uri="{FF2B5EF4-FFF2-40B4-BE49-F238E27FC236}">
                <a16:creationId xmlns:a16="http://schemas.microsoft.com/office/drawing/2014/main" xmlns="" id="{FF98BD34-E2F4-5D44-F885-B9B50CDFB9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9080" y="115235"/>
            <a:ext cx="544839" cy="557956"/>
          </a:xfrm>
          <a:prstGeom prst="rect">
            <a:avLst/>
          </a:prstGeom>
        </p:spPr>
      </p:pic>
    </p:spTree>
    <p:extLst>
      <p:ext uri="{BB962C8B-B14F-4D97-AF65-F5344CB8AC3E}">
        <p14:creationId xmlns:p14="http://schemas.microsoft.com/office/powerpoint/2010/main" val="106820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493038-42A2-D571-CA7B-DF5A1E56491F}"/>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3" name="Footer Placeholder 2">
            <a:extLst>
              <a:ext uri="{FF2B5EF4-FFF2-40B4-BE49-F238E27FC236}">
                <a16:creationId xmlns:a16="http://schemas.microsoft.com/office/drawing/2014/main" xmlns="" id="{18C72832-6626-114B-2CD9-748FA5C07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9EF3610-6D18-2CD1-0D1D-DDE8F172D14D}"/>
              </a:ext>
            </a:extLst>
          </p:cNvPr>
          <p:cNvSpPr>
            <a:spLocks noGrp="1"/>
          </p:cNvSpPr>
          <p:nvPr>
            <p:ph type="sldNum" sz="quarter" idx="12"/>
          </p:nvPr>
        </p:nvSpPr>
        <p:spPr/>
        <p:txBody>
          <a:bodyPr/>
          <a:lstStyle/>
          <a:p>
            <a:fld id="{20C5F705-9180-46E5-B453-15213803CA37}" type="slidenum">
              <a:rPr lang="en-US" smtClean="0"/>
              <a:t>‹#›</a:t>
            </a:fld>
            <a:endParaRPr lang="en-US"/>
          </a:p>
        </p:txBody>
      </p:sp>
      <p:sp>
        <p:nvSpPr>
          <p:cNvPr id="5" name="Rectangle 4">
            <a:extLst>
              <a:ext uri="{FF2B5EF4-FFF2-40B4-BE49-F238E27FC236}">
                <a16:creationId xmlns:a16="http://schemas.microsoft.com/office/drawing/2014/main" xmlns="" id="{2630BD34-FBEF-E00D-D562-A617166F90CB}"/>
              </a:ext>
            </a:extLst>
          </p:cNvPr>
          <p:cNvSpPr>
            <a:spLocks noChangeArrowheads="1"/>
          </p:cNvSpPr>
          <p:nvPr/>
        </p:nvSpPr>
        <p:spPr bwMode="auto">
          <a:xfrm>
            <a:off x="239350" y="6453337"/>
            <a:ext cx="11713301" cy="237555"/>
          </a:xfrm>
          <a:prstGeom prst="rect">
            <a:avLst/>
          </a:prstGeom>
          <a:solidFill>
            <a:srgbClr val="FFFFCC"/>
          </a:solidFill>
          <a:ln w="9525" cap="flat" cmpd="sng" algn="ctr">
            <a:noFill/>
            <a:prstDash val="solid"/>
            <a:miter lim="800000"/>
            <a:headEnd type="none" w="med" len="med"/>
            <a:tailEnd type="none" w="med" len="med"/>
          </a:ln>
          <a:effectLst/>
        </p:spPr>
        <p:txBody>
          <a:bodyPr wrap="none" anchor="ctr"/>
          <a:lstStyle/>
          <a:p>
            <a:pPr>
              <a:defRPr/>
            </a:pPr>
            <a:endParaRPr lang="en-US" sz="1100" i="1">
              <a:solidFill>
                <a:srgbClr val="C00000"/>
              </a:solidFill>
              <a:cs typeface="+mn-cs"/>
            </a:endParaRPr>
          </a:p>
        </p:txBody>
      </p:sp>
      <p:pic>
        <p:nvPicPr>
          <p:cNvPr id="6" name="Picture 5" descr="logo_small.jpg">
            <a:extLst>
              <a:ext uri="{FF2B5EF4-FFF2-40B4-BE49-F238E27FC236}">
                <a16:creationId xmlns:a16="http://schemas.microsoft.com/office/drawing/2014/main" xmlns="" id="{46C6D4C6-566D-0DBA-C666-CEA318292B93}"/>
              </a:ext>
            </a:extLst>
          </p:cNvPr>
          <p:cNvPicPr>
            <a:picLocks noChangeAspect="1"/>
          </p:cNvPicPr>
          <p:nvPr/>
        </p:nvPicPr>
        <p:blipFill>
          <a:blip r:embed="rId2" cstate="print"/>
          <a:srcRect/>
          <a:stretch>
            <a:fillRect/>
          </a:stretch>
        </p:blipFill>
        <p:spPr bwMode="auto">
          <a:xfrm>
            <a:off x="11336868" y="177801"/>
            <a:ext cx="639233" cy="587375"/>
          </a:xfrm>
          <a:prstGeom prst="rect">
            <a:avLst/>
          </a:prstGeom>
          <a:noFill/>
          <a:ln w="9525">
            <a:noFill/>
            <a:miter lim="800000"/>
            <a:headEnd/>
            <a:tailEnd/>
          </a:ln>
        </p:spPr>
      </p:pic>
      <p:cxnSp>
        <p:nvCxnSpPr>
          <p:cNvPr id="7" name="Straight Connector 6">
            <a:extLst>
              <a:ext uri="{FF2B5EF4-FFF2-40B4-BE49-F238E27FC236}">
                <a16:creationId xmlns:a16="http://schemas.microsoft.com/office/drawing/2014/main" xmlns="" id="{5C874618-A7FA-3729-2AE6-9B86C05B0E46}"/>
              </a:ext>
            </a:extLst>
          </p:cNvPr>
          <p:cNvCxnSpPr/>
          <p:nvPr/>
        </p:nvCxnSpPr>
        <p:spPr>
          <a:xfrm flipH="1">
            <a:off x="277853" y="756078"/>
            <a:ext cx="11041227"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76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FF044-5F98-0B83-B806-518125228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CBB17E4-0641-C0A1-75E0-8C764845A7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924A83-D94B-3038-EEF8-D81A116B50D2}"/>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5" name="Footer Placeholder 4">
            <a:extLst>
              <a:ext uri="{FF2B5EF4-FFF2-40B4-BE49-F238E27FC236}">
                <a16:creationId xmlns:a16="http://schemas.microsoft.com/office/drawing/2014/main" xmlns="" id="{39B508A4-AC51-BBFF-A7E0-FB7B4693C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C98E22-C2B1-F340-2CD1-5728134C4BBA}"/>
              </a:ext>
            </a:extLst>
          </p:cNvPr>
          <p:cNvSpPr>
            <a:spLocks noGrp="1"/>
          </p:cNvSpPr>
          <p:nvPr>
            <p:ph type="sldNum" sz="quarter" idx="12"/>
          </p:nvPr>
        </p:nvSpPr>
        <p:spPr/>
        <p:txBody>
          <a:bodyPr/>
          <a:lstStyle/>
          <a:p>
            <a:fld id="{20C5F705-9180-46E5-B453-15213803CA37}" type="slidenum">
              <a:rPr lang="en-US" smtClean="0"/>
              <a:t>‹#›</a:t>
            </a:fld>
            <a:endParaRPr lang="en-US"/>
          </a:p>
        </p:txBody>
      </p:sp>
    </p:spTree>
    <p:extLst>
      <p:ext uri="{BB962C8B-B14F-4D97-AF65-F5344CB8AC3E}">
        <p14:creationId xmlns:p14="http://schemas.microsoft.com/office/powerpoint/2010/main" val="215471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F8BFE-3620-7355-55BE-1BD5E04C69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D7B3604-3B6B-F80C-700B-345E94B64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EE536C4-515D-9453-6BA9-D1128BD2982F}"/>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5" name="Footer Placeholder 4">
            <a:extLst>
              <a:ext uri="{FF2B5EF4-FFF2-40B4-BE49-F238E27FC236}">
                <a16:creationId xmlns:a16="http://schemas.microsoft.com/office/drawing/2014/main" xmlns="" id="{B680AB94-F51B-E669-4B9D-0D3DE3CF7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3396EA-DAB7-3508-836D-C1ED80DF2131}"/>
              </a:ext>
            </a:extLst>
          </p:cNvPr>
          <p:cNvSpPr>
            <a:spLocks noGrp="1"/>
          </p:cNvSpPr>
          <p:nvPr>
            <p:ph type="sldNum" sz="quarter" idx="12"/>
          </p:nvPr>
        </p:nvSpPr>
        <p:spPr/>
        <p:txBody>
          <a:bodyPr/>
          <a:lstStyle/>
          <a:p>
            <a:fld id="{20C5F705-9180-46E5-B453-15213803CA37}" type="slidenum">
              <a:rPr lang="en-US" smtClean="0"/>
              <a:t>‹#›</a:t>
            </a:fld>
            <a:endParaRPr lang="en-US"/>
          </a:p>
        </p:txBody>
      </p:sp>
    </p:spTree>
    <p:extLst>
      <p:ext uri="{BB962C8B-B14F-4D97-AF65-F5344CB8AC3E}">
        <p14:creationId xmlns:p14="http://schemas.microsoft.com/office/powerpoint/2010/main" val="261246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CCAFD-30F8-B6F9-9BD6-DA605656A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7693001-C00C-97E1-C543-CF108B223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988B738-23B5-4F72-C9AF-BCDDCA06F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E1A6F41-ACFC-4B5C-A612-84D200B1B7E1}"/>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6" name="Footer Placeholder 5">
            <a:extLst>
              <a:ext uri="{FF2B5EF4-FFF2-40B4-BE49-F238E27FC236}">
                <a16:creationId xmlns:a16="http://schemas.microsoft.com/office/drawing/2014/main" xmlns="" id="{0A3E3D16-0ABA-42FB-FC1A-FB93E3D19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0CDCED9-EF8E-6734-7A6D-EC9F48526261}"/>
              </a:ext>
            </a:extLst>
          </p:cNvPr>
          <p:cNvSpPr>
            <a:spLocks noGrp="1"/>
          </p:cNvSpPr>
          <p:nvPr>
            <p:ph type="sldNum" sz="quarter" idx="12"/>
          </p:nvPr>
        </p:nvSpPr>
        <p:spPr/>
        <p:txBody>
          <a:bodyPr/>
          <a:lstStyle/>
          <a:p>
            <a:fld id="{20C5F705-9180-46E5-B453-15213803CA37}" type="slidenum">
              <a:rPr lang="en-US" smtClean="0"/>
              <a:t>‹#›</a:t>
            </a:fld>
            <a:endParaRPr lang="en-US"/>
          </a:p>
        </p:txBody>
      </p:sp>
    </p:spTree>
    <p:extLst>
      <p:ext uri="{BB962C8B-B14F-4D97-AF65-F5344CB8AC3E}">
        <p14:creationId xmlns:p14="http://schemas.microsoft.com/office/powerpoint/2010/main" val="333319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A53E2-AA47-EC51-9B35-46E2A6EC1A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E04B565-229B-46FF-E5E7-DF08FF935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DBE0A2A-3CC1-1100-CEA8-ECC7B7933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0DE7CBE-66A3-B6BC-F09A-04E2F563F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26B2E44-E95A-7CA7-F339-543F8E7330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D6C91FF-BEC0-B4A0-A1A4-494C5A0E53B6}"/>
              </a:ext>
            </a:extLst>
          </p:cNvPr>
          <p:cNvSpPr>
            <a:spLocks noGrp="1"/>
          </p:cNvSpPr>
          <p:nvPr>
            <p:ph type="dt" sz="half" idx="10"/>
          </p:nvPr>
        </p:nvSpPr>
        <p:spPr/>
        <p:txBody>
          <a:bodyPr/>
          <a:lstStyle/>
          <a:p>
            <a:fld id="{D38C365A-CAE7-4790-B663-4E9B95F61F52}" type="datetimeFigureOut">
              <a:rPr lang="en-US" smtClean="0"/>
              <a:t>12/25/2023</a:t>
            </a:fld>
            <a:endParaRPr lang="en-US"/>
          </a:p>
        </p:txBody>
      </p:sp>
      <p:sp>
        <p:nvSpPr>
          <p:cNvPr id="8" name="Footer Placeholder 7">
            <a:extLst>
              <a:ext uri="{FF2B5EF4-FFF2-40B4-BE49-F238E27FC236}">
                <a16:creationId xmlns:a16="http://schemas.microsoft.com/office/drawing/2014/main" xmlns="" id="{1042A9FB-430A-E584-7931-433A74B1BD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8994B29-E145-194C-977A-EA137CB9A1D5}"/>
              </a:ext>
            </a:extLst>
          </p:cNvPr>
          <p:cNvSpPr>
            <a:spLocks noGrp="1"/>
          </p:cNvSpPr>
          <p:nvPr>
            <p:ph type="sldNum" sz="quarter" idx="12"/>
          </p:nvPr>
        </p:nvSpPr>
        <p:spPr/>
        <p:txBody>
          <a:bodyPr/>
          <a:lstStyle/>
          <a:p>
            <a:fld id="{20C5F705-9180-46E5-B453-15213803CA37}" type="slidenum">
              <a:rPr lang="en-US" smtClean="0"/>
              <a:t>‹#›</a:t>
            </a:fld>
            <a:endParaRPr lang="en-US"/>
          </a:p>
        </p:txBody>
      </p:sp>
    </p:spTree>
    <p:extLst>
      <p:ext uri="{BB962C8B-B14F-4D97-AF65-F5344CB8AC3E}">
        <p14:creationId xmlns:p14="http://schemas.microsoft.com/office/powerpoint/2010/main" val="347128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A76CE9F-D9C9-25BD-AF03-486FA9642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0859C8-A11F-68AC-E95D-7CCBA2647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85BF29-5DA5-0B90-FBD8-55EF769634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C365A-CAE7-4790-B663-4E9B95F61F52}" type="datetimeFigureOut">
              <a:rPr lang="en-US" smtClean="0"/>
              <a:t>12/25/2023</a:t>
            </a:fld>
            <a:endParaRPr lang="en-US"/>
          </a:p>
        </p:txBody>
      </p:sp>
      <p:sp>
        <p:nvSpPr>
          <p:cNvPr id="5" name="Footer Placeholder 4">
            <a:extLst>
              <a:ext uri="{FF2B5EF4-FFF2-40B4-BE49-F238E27FC236}">
                <a16:creationId xmlns:a16="http://schemas.microsoft.com/office/drawing/2014/main" xmlns="" id="{170FBFB6-2562-D56A-B04E-864B1ED62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FB00CDC-E954-C00B-91CB-948697B593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5F705-9180-46E5-B453-15213803CA37}" type="slidenum">
              <a:rPr lang="en-US" smtClean="0"/>
              <a:t>‹#›</a:t>
            </a:fld>
            <a:endParaRPr lang="en-US"/>
          </a:p>
        </p:txBody>
      </p:sp>
    </p:spTree>
    <p:extLst>
      <p:ext uri="{BB962C8B-B14F-4D97-AF65-F5344CB8AC3E}">
        <p14:creationId xmlns:p14="http://schemas.microsoft.com/office/powerpoint/2010/main" val="1174799567"/>
      </p:ext>
    </p:extLst>
  </p:cSld>
  <p:clrMap bg1="lt1" tx1="dk1" bg2="lt2" tx2="dk2" accent1="accent1" accent2="accent2" accent3="accent3" accent4="accent4" accent5="accent5" accent6="accent6" hlink="hlink" folHlink="folHlink"/>
  <p:sldLayoutIdLst>
    <p:sldLayoutId id="2147483679" r:id="rId1"/>
    <p:sldLayoutId id="2147483687" r:id="rId2"/>
    <p:sldLayoutId id="2147483692" r:id="rId3"/>
    <p:sldLayoutId id="2147483680" r:id="rId4"/>
    <p:sldLayoutId id="2147483681" r:id="rId5"/>
    <p:sldLayoutId id="2147483682" r:id="rId6"/>
    <p:sldLayoutId id="2147483683" r:id="rId7"/>
    <p:sldLayoutId id="2147483684" r:id="rId8"/>
    <p:sldLayoutId id="2147483685" r:id="rId9"/>
    <p:sldLayoutId id="2147483686" r:id="rId10"/>
    <p:sldLayoutId id="2147483688" r:id="rId11"/>
    <p:sldLayoutId id="2147483689" r:id="rId12"/>
    <p:sldLayoutId id="2147483690" r:id="rId13"/>
    <p:sldLayoutId id="214748369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vi.wikipedia.org/w/index.php?title=S%E1%BB%91_v%C3%A0_ch%E1%BB%AF_c%C3%A1i&amp;action=edit&amp;redlink=1" TargetMode="External"/><Relationship Id="rId2" Type="http://schemas.openxmlformats.org/officeDocument/2006/relationships/hyperlink" Target="https://vi.wikipedia.org/wiki/S%E1%BB%91" TargetMode="External"/><Relationship Id="rId1" Type="http://schemas.openxmlformats.org/officeDocument/2006/relationships/slideLayout" Target="../slideLayouts/slideLayout2.xml"/><Relationship Id="rId6" Type="http://schemas.openxmlformats.org/officeDocument/2006/relationships/hyperlink" Target="https://vi.wikipedia.org/wiki/Kana" TargetMode="External"/><Relationship Id="rId5" Type="http://schemas.openxmlformats.org/officeDocument/2006/relationships/hyperlink" Target="https://vi.wikipedia.org/wiki/Kanji" TargetMode="External"/><Relationship Id="rId4" Type="http://schemas.openxmlformats.org/officeDocument/2006/relationships/hyperlink" Target="https://vi.wikipedia.org/wiki/H%E1%BB%87_nh%E1%BB%8B_ph%C3%A2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C73A0-8B23-3111-7DCC-695BE17FB1D7}"/>
              </a:ext>
            </a:extLst>
          </p:cNvPr>
          <p:cNvSpPr>
            <a:spLocks noGrp="1"/>
          </p:cNvSpPr>
          <p:nvPr>
            <p:ph type="ctrTitle"/>
          </p:nvPr>
        </p:nvSpPr>
        <p:spPr>
          <a:xfrm>
            <a:off x="1441807" y="868362"/>
            <a:ext cx="9144000" cy="2387600"/>
          </a:xfrm>
        </p:spPr>
        <p:txBody>
          <a:bodyPr>
            <a:normAutofit fontScale="90000"/>
          </a:bodyPr>
          <a:lstStyle/>
          <a:p>
            <a:pPr algn="ctr"/>
            <a:r>
              <a:rPr lang="en-US" b="1">
                <a:solidFill>
                  <a:srgbClr val="002060"/>
                </a:solidFill>
                <a:latin typeface="Times New Roman" panose="02020603050405020304" pitchFamily="18" charset="0"/>
                <a:cs typeface="Times New Roman" panose="02020603050405020304" pitchFamily="18" charset="0"/>
              </a:rPr>
              <a:t>BÁO CÁO </a:t>
            </a:r>
            <a:br>
              <a:rPr lang="en-US" b="1">
                <a:solidFill>
                  <a:srgbClr val="002060"/>
                </a:solidFill>
                <a:latin typeface="Times New Roman" panose="02020603050405020304" pitchFamily="18" charset="0"/>
                <a:cs typeface="Times New Roman" panose="02020603050405020304" pitchFamily="18" charset="0"/>
              </a:rPr>
            </a:br>
            <a:r>
              <a:rPr lang="en-US" b="1">
                <a:solidFill>
                  <a:srgbClr val="002060"/>
                </a:solidFill>
                <a:latin typeface="Times New Roman" panose="02020603050405020304" pitchFamily="18" charset="0"/>
                <a:cs typeface="Times New Roman" panose="02020603050405020304" pitchFamily="18" charset="0"/>
              </a:rPr>
              <a:t>NGHIÊN CỨU KHOA HỌC</a:t>
            </a:r>
            <a:br>
              <a:rPr lang="en-US" b="1">
                <a:solidFill>
                  <a:srgbClr val="002060"/>
                </a:solidFill>
                <a:latin typeface="Times New Roman" panose="02020603050405020304" pitchFamily="18" charset="0"/>
                <a:cs typeface="Times New Roman" panose="02020603050405020304" pitchFamily="18" charset="0"/>
              </a:rPr>
            </a:br>
            <a:endParaRPr lang="en-US" b="1">
              <a:solidFill>
                <a:srgbClr val="00206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29753B7A-9202-26A4-7141-FDBAB1E21571}"/>
              </a:ext>
            </a:extLst>
          </p:cNvPr>
          <p:cNvSpPr>
            <a:spLocks noGrp="1"/>
          </p:cNvSpPr>
          <p:nvPr>
            <p:ph type="subTitle" idx="1"/>
          </p:nvPr>
        </p:nvSpPr>
        <p:spPr>
          <a:xfrm>
            <a:off x="1441807" y="2703196"/>
            <a:ext cx="8791575" cy="2626042"/>
          </a:xfrm>
        </p:spPr>
        <p:txBody>
          <a:bodyPr>
            <a:normAutofit/>
          </a:bodyPr>
          <a:lstStyle/>
          <a:p>
            <a:pPr>
              <a:lnSpc>
                <a:spcPct val="107000"/>
              </a:lnSpc>
              <a:spcAft>
                <a:spcPts val="800"/>
              </a:spcAft>
            </a:pPr>
            <a:r>
              <a:rPr lang="en-US" sz="2300" b="1" kern="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NGHIÊN CỨU ỨNG DỤNG </a:t>
            </a:r>
            <a:endParaRPr lang="en-US" sz="2300" b="1" kern="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300" b="1" kern="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MÃ </a:t>
            </a:r>
            <a:r>
              <a:rPr lang="en-US" sz="2300" b="1" kern="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QR CODE ĐỂ ĐIỂM DANH SINH </a:t>
            </a:r>
            <a:r>
              <a:rPr lang="en-US" sz="2300" b="1" kern="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VIÊN</a:t>
            </a:r>
          </a:p>
          <a:p>
            <a:pPr>
              <a:lnSpc>
                <a:spcPct val="107000"/>
              </a:lnSpc>
              <a:spcAft>
                <a:spcPts val="800"/>
              </a:spcAft>
            </a:pPr>
            <a:r>
              <a:rPr lang="en-US" sz="2300" b="1" kern="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1800" b="1" kern="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Phục vụ nghiên </a:t>
            </a:r>
            <a:r>
              <a:rPr lang="en-US" sz="1800" b="1" kern="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quản lý sinh </a:t>
            </a:r>
            <a:r>
              <a:rPr lang="en-US" sz="1800" b="1" kern="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viên</a:t>
            </a:r>
            <a:r>
              <a:rPr lang="en-US" sz="1800" b="1" kern="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b="1" kern="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Báo cáo </a:t>
            </a:r>
            <a:r>
              <a:rPr lang="en-US" sz="1800" b="1"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b="1"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ThS</a:t>
            </a:r>
            <a:r>
              <a:rPr lang="en-US" sz="1800" b="1"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Ngô Hùng Long</a:t>
            </a:r>
            <a:endParaRPr lang="en-US" sz="1800" b="1"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1932788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ECD191-B41F-12BA-588F-5D89BEDF226A}"/>
              </a:ext>
            </a:extLst>
          </p:cNvPr>
          <p:cNvSpPr txBox="1"/>
          <p:nvPr/>
        </p:nvSpPr>
        <p:spPr>
          <a:xfrm>
            <a:off x="1321656" y="923818"/>
            <a:ext cx="10402984" cy="1477328"/>
          </a:xfrm>
          <a:prstGeom prst="rect">
            <a:avLst/>
          </a:prstGeom>
          <a:noFill/>
        </p:spPr>
        <p:txBody>
          <a:bodyPr wrap="square">
            <a:spAutoFit/>
          </a:bodyPr>
          <a:lstStyle/>
          <a:p>
            <a:r>
              <a:rPr lang="vi-VN" dirty="0"/>
              <a:t>Hạn chế: phương pháp này nhanh đơn giản ai cũng làm được tuy nhiên sẽ có tình trạng sinh viên quét mã hộ bạn. Để khắc phục điều này đơn giản là chúng ta đếm tổng kết quả phát sinh và dễ dàng tìm ra được mã sinh viên không hợp lệ. Có thể nói rõ điều này trước cho sinh viên biết để tránh vi phạm. Cũng có thể sử dụng bổ sung bằng cách buộc up lên hình ảnh của sinh viên bằng trường file upload</a:t>
            </a:r>
            <a:r>
              <a:rPr lang="vi-VN" dirty="0" smtClean="0"/>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74ECD191-B41F-12BA-588F-5D89BEDF226A}"/>
              </a:ext>
            </a:extLst>
          </p:cNvPr>
          <p:cNvSpPr txBox="1"/>
          <p:nvPr/>
        </p:nvSpPr>
        <p:spPr>
          <a:xfrm>
            <a:off x="1406896" y="2410565"/>
            <a:ext cx="10402984" cy="369332"/>
          </a:xfrm>
          <a:prstGeom prst="rect">
            <a:avLst/>
          </a:prstGeom>
          <a:noFill/>
        </p:spPr>
        <p:txBody>
          <a:bodyPr wrap="square">
            <a:spAutoFit/>
          </a:bodyPr>
          <a:lstStyle/>
          <a:p>
            <a:r>
              <a:rPr lang="vi-VN" dirty="0"/>
              <a:t>2.2 Sử dụng Form có thu thập địa chỉ </a:t>
            </a:r>
            <a:r>
              <a:rPr lang="vi-VN" dirty="0" smtClean="0"/>
              <a:t>IP</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4" name="Picture 2" descr="https://lh7-us.googleusercontent.com/TeRuFqYMnkXbxYyptaOH1uGa9DWZH7CnE5GRyhxzz_8B076C9SlDV6rkHxWtLfIiDEpLBFgO75xpSm_gLxbRECQklBaAJqyeo5m2Ehq2vz4ooECCWMDou3f_avAgavh83h6t90AlOWBxlZgN9Nh4w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758" y="2874478"/>
            <a:ext cx="8753340" cy="348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83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EC5377A-7EF2-0AF3-D38D-167DC87438D6}"/>
              </a:ext>
            </a:extLst>
          </p:cNvPr>
          <p:cNvSpPr txBox="1"/>
          <p:nvPr/>
        </p:nvSpPr>
        <p:spPr>
          <a:xfrm>
            <a:off x="966056" y="1348043"/>
            <a:ext cx="6097712" cy="375552"/>
          </a:xfrm>
          <a:prstGeom prst="rect">
            <a:avLst/>
          </a:prstGeom>
          <a:noFill/>
        </p:spPr>
        <p:txBody>
          <a:bodyPr wrap="square">
            <a:spAutoFit/>
          </a:bodyPr>
          <a:lstStyle/>
          <a:p>
            <a:pPr>
              <a:lnSpc>
                <a:spcPct val="107000"/>
              </a:lnSpc>
              <a:spcBef>
                <a:spcPts val="200"/>
              </a:spcBef>
            </a:pPr>
            <a:r>
              <a:rPr lang="en-US" dirty="0"/>
              <a:t>Thảo luận</a:t>
            </a:r>
            <a:r>
              <a:rPr lang="en-US" dirty="0" smtClean="0"/>
              <a:t>:</a:t>
            </a:r>
            <a:endParaRPr lang="en-US" dirty="0"/>
          </a:p>
        </p:txBody>
      </p:sp>
      <p:sp>
        <p:nvSpPr>
          <p:cNvPr id="5" name="TextBox 4">
            <a:extLst>
              <a:ext uri="{FF2B5EF4-FFF2-40B4-BE49-F238E27FC236}">
                <a16:creationId xmlns:a16="http://schemas.microsoft.com/office/drawing/2014/main" xmlns="" id="{7EC5377A-7EF2-0AF3-D38D-167DC87438D6}"/>
              </a:ext>
            </a:extLst>
          </p:cNvPr>
          <p:cNvSpPr txBox="1"/>
          <p:nvPr/>
        </p:nvSpPr>
        <p:spPr>
          <a:xfrm>
            <a:off x="966055" y="2138457"/>
            <a:ext cx="9944751" cy="1477328"/>
          </a:xfrm>
          <a:prstGeom prst="rect">
            <a:avLst/>
          </a:prstGeom>
          <a:noFill/>
        </p:spPr>
        <p:txBody>
          <a:bodyPr wrap="square">
            <a:spAutoFit/>
          </a:bodyPr>
          <a:lstStyle/>
          <a:p>
            <a:r>
              <a:rPr lang="vi-VN" dirty="0"/>
              <a:t>Thực tế khi áp dụng phương pháp này thì việc điểm danh một lớp học đông học sinh sẽ diễn ra dưới 1 phút. Thậm chí giáo viên không cần quan tâm đến việc điểm danh, bởi sinh viên tự nhìn thấy mã và tự có trách nhiệm điểm danh, ai muộn thì bị thiệt.</a:t>
            </a:r>
            <a:endParaRPr lang="vi-VN" dirty="0"/>
          </a:p>
          <a:p>
            <a:r>
              <a:rPr lang="vi-VN" dirty="0"/>
              <a:t>Cách này cũng không hạn chế số lần điểm danh, ví dụ cuối buổi yêu cầu sinh viên quét mã lại lần nữa, nếu về sớm cũng phải quét để tính tổng thời gian trên lớp</a:t>
            </a:r>
            <a:r>
              <a:rPr lang="vi-VN" dirty="0" smtClean="0"/>
              <a:t>.</a:t>
            </a:r>
            <a:endParaRPr lang="en-US" dirty="0"/>
          </a:p>
        </p:txBody>
      </p:sp>
      <p:sp>
        <p:nvSpPr>
          <p:cNvPr id="6" name="TextBox 5">
            <a:extLst>
              <a:ext uri="{FF2B5EF4-FFF2-40B4-BE49-F238E27FC236}">
                <a16:creationId xmlns:a16="http://schemas.microsoft.com/office/drawing/2014/main" xmlns="" id="{7EC5377A-7EF2-0AF3-D38D-167DC87438D6}"/>
              </a:ext>
            </a:extLst>
          </p:cNvPr>
          <p:cNvSpPr txBox="1"/>
          <p:nvPr/>
        </p:nvSpPr>
        <p:spPr>
          <a:xfrm>
            <a:off x="966055" y="4037000"/>
            <a:ext cx="9944751" cy="369332"/>
          </a:xfrm>
          <a:prstGeom prst="rect">
            <a:avLst/>
          </a:prstGeom>
          <a:noFill/>
        </p:spPr>
        <p:txBody>
          <a:bodyPr wrap="square">
            <a:spAutoFit/>
          </a:bodyPr>
          <a:lstStyle/>
          <a:p>
            <a:r>
              <a:rPr lang="en-US" dirty="0" smtClean="0"/>
              <a:t>Xin mời các thầy cô đặt câu hỏi thảo luận.</a:t>
            </a:r>
            <a:endParaRPr lang="en-US" dirty="0"/>
          </a:p>
        </p:txBody>
      </p:sp>
      <p:sp>
        <p:nvSpPr>
          <p:cNvPr id="7" name="TextBox 6">
            <a:extLst>
              <a:ext uri="{FF2B5EF4-FFF2-40B4-BE49-F238E27FC236}">
                <a16:creationId xmlns:a16="http://schemas.microsoft.com/office/drawing/2014/main" xmlns="" id="{7EC5377A-7EF2-0AF3-D38D-167DC87438D6}"/>
              </a:ext>
            </a:extLst>
          </p:cNvPr>
          <p:cNvSpPr txBox="1"/>
          <p:nvPr/>
        </p:nvSpPr>
        <p:spPr>
          <a:xfrm>
            <a:off x="966053" y="5059888"/>
            <a:ext cx="9944751" cy="369332"/>
          </a:xfrm>
          <a:prstGeom prst="rect">
            <a:avLst/>
          </a:prstGeom>
          <a:noFill/>
        </p:spPr>
        <p:txBody>
          <a:bodyPr wrap="square">
            <a:spAutoFit/>
          </a:bodyPr>
          <a:lstStyle/>
          <a:p>
            <a:pPr algn="ctr"/>
            <a:r>
              <a:rPr lang="en-US" dirty="0" smtClean="0"/>
              <a:t>Xin cảm ơn!</a:t>
            </a:r>
            <a:endParaRPr lang="en-US" dirty="0"/>
          </a:p>
        </p:txBody>
      </p:sp>
    </p:spTree>
    <p:extLst>
      <p:ext uri="{BB962C8B-B14F-4D97-AF65-F5344CB8AC3E}">
        <p14:creationId xmlns:p14="http://schemas.microsoft.com/office/powerpoint/2010/main" val="2668881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C0ED1847-1330-585E-9592-14D290CA8560}"/>
              </a:ext>
            </a:extLst>
          </p:cNvPr>
          <p:cNvSpPr>
            <a:spLocks noGrp="1"/>
          </p:cNvSpPr>
          <p:nvPr>
            <p:ph type="ctrTitle"/>
          </p:nvPr>
        </p:nvSpPr>
        <p:spPr>
          <a:xfrm>
            <a:off x="497840" y="1600200"/>
            <a:ext cx="3356225" cy="551006"/>
          </a:xfrm>
        </p:spPr>
        <p:txBody>
          <a:bodyPr anchor="b">
            <a:normAutofit/>
          </a:bodyPr>
          <a:lstStyle/>
          <a:p>
            <a:r>
              <a:rPr lang="en-US" sz="2400" dirty="0"/>
              <a:t>Mã </a:t>
            </a:r>
            <a:r>
              <a:rPr lang="en-US" sz="2400" dirty="0" err="1"/>
              <a:t>QRcode</a:t>
            </a:r>
            <a:r>
              <a:rPr lang="en-US" sz="2400" dirty="0"/>
              <a:t> là gì?</a:t>
            </a:r>
            <a:endParaRPr lang="en-US" sz="2400" b="1" dirty="0">
              <a:solidFill>
                <a:srgbClr val="002060"/>
              </a:solidFill>
            </a:endParaRPr>
          </a:p>
        </p:txBody>
      </p:sp>
      <p:sp>
        <p:nvSpPr>
          <p:cNvPr id="11" name="Text Placeholder 3">
            <a:extLst>
              <a:ext uri="{FF2B5EF4-FFF2-40B4-BE49-F238E27FC236}">
                <a16:creationId xmlns:a16="http://schemas.microsoft.com/office/drawing/2014/main" xmlns="" id="{22FB6CA9-8F66-9877-3E4E-5477E1F2CD66}"/>
              </a:ext>
            </a:extLst>
          </p:cNvPr>
          <p:cNvSpPr>
            <a:spLocks noGrp="1"/>
          </p:cNvSpPr>
          <p:nvPr>
            <p:ph type="subTitle" idx="1"/>
          </p:nvPr>
        </p:nvSpPr>
        <p:spPr>
          <a:xfrm>
            <a:off x="497840" y="2461607"/>
            <a:ext cx="3972674" cy="3209544"/>
          </a:xfrm>
        </p:spPr>
        <p:txBody>
          <a:bodyPr>
            <a:normAutofit fontScale="77500" lnSpcReduction="20000"/>
          </a:bodyPr>
          <a:lstStyle/>
          <a:p>
            <a:pPr algn="just"/>
            <a:r>
              <a:rPr lang="vi-VN" sz="1600" dirty="0"/>
              <a:t>Mã QR (mã phản hồi nhanh) là một mã vạch ma trận (hay mã vạch hai chiều) được phát triển bởi công ty Denso Wave (Nhật Bản) vào năm 1994. Chữ "QR" xuất phát từ "Quick Response", trong tiếng Anh có nghĩa là đáp ứng nhanh hay xử lí nhanh, vì người tạo ra nó có ý định cho phép mã được giải mã ở tốc độ cao. Các mã QR được sử dụng phổ biến nhất ở Nhật Bản, Trung Quốc, và hiện là loại mã hai chiều thông dụng nhất ở Nhật Bản.</a:t>
            </a:r>
            <a:endParaRPr lang="vi-VN" sz="1600" dirty="0"/>
          </a:p>
          <a:p>
            <a:pPr algn="just"/>
            <a:r>
              <a:rPr lang="vi-VN" sz="1600" dirty="0"/>
              <a:t>Mặc dù lúc đầu mã QR được dùng để theo dõi các bộ phận trong sản xuất xe hơi, hiện nay nó được dùng trong quản lý kiểm kê ở nhiều ngành khác nhau. Gần đây hơn, phần mềm đọc mã QR đã được cài vào điện thoại di động có gắn camera (camera phone) ở Nhật. Điều này đưa đến các ứng dụng mới và đa dạng hướng về người tiêu dùng, nhằm làm nhẹ nhàng việc nhập dữ liệu vào điện thoại di động, vốn không hấp dẫn mấy. Mã QR cũng được thêm vào danh thiếp, làm đơn giản đi rất nhiều việc nhập dữ kiện cá nhân của người mới quen vào sổ địa chỉ trên điện thoại di động</a:t>
            </a:r>
            <a:r>
              <a:rPr lang="vi-VN" sz="1600" dirty="0" smtClean="0"/>
              <a:t>.</a:t>
            </a:r>
            <a:endParaRPr lang="vi-VN" sz="1600" dirty="0"/>
          </a:p>
          <a:p>
            <a:pPr algn="just"/>
            <a:r>
              <a:rPr lang="vi-VN" sz="1600" dirty="0"/>
              <a:t/>
            </a:r>
            <a:br>
              <a:rPr lang="vi-VN" sz="1600" dirty="0"/>
            </a:br>
            <a:endParaRPr lang="en-US" sz="1600" dirty="0">
              <a:solidFill>
                <a:srgbClr val="002060"/>
              </a:solidFill>
              <a:latin typeface="Times New Roman" panose="02020603050405020304" pitchFamily="18" charset="0"/>
              <a:cs typeface="Times New Roman" panose="02020603050405020304" pitchFamily="18" charset="0"/>
            </a:endParaRPr>
          </a:p>
        </p:txBody>
      </p:sp>
      <p:sp>
        <p:nvSpPr>
          <p:cNvPr id="3" name="AutoShape 4" descr="Create QR-Codes with Logo or Image fast, free &amp; easy | Free qr code, Free qr  code generator, Qr code genera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345" y="1159788"/>
            <a:ext cx="4396353" cy="4396353"/>
          </a:xfrm>
          <a:prstGeom prst="rect">
            <a:avLst/>
          </a:prstGeom>
        </p:spPr>
      </p:pic>
    </p:spTree>
    <p:extLst>
      <p:ext uri="{BB962C8B-B14F-4D97-AF65-F5344CB8AC3E}">
        <p14:creationId xmlns:p14="http://schemas.microsoft.com/office/powerpoint/2010/main" val="111528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D0F3F414-5E98-E2A1-19D7-7EB1481162BA}"/>
              </a:ext>
            </a:extLst>
          </p:cNvPr>
          <p:cNvSpPr txBox="1"/>
          <p:nvPr/>
        </p:nvSpPr>
        <p:spPr>
          <a:xfrm>
            <a:off x="7894320" y="2570480"/>
            <a:ext cx="2072640" cy="369332"/>
          </a:xfrm>
          <a:prstGeom prst="rect">
            <a:avLst/>
          </a:prstGeom>
          <a:noFill/>
        </p:spPr>
        <p:txBody>
          <a:bodyPr wrap="square" rtlCol="0">
            <a:spAutoFit/>
          </a:bodyPr>
          <a:lstStyle/>
          <a:p>
            <a:r>
              <a:rPr lang="en-US">
                <a:solidFill>
                  <a:schemeClr val="bg1"/>
                </a:solidFill>
              </a:rPr>
              <a:t>Khoa học Máy tính</a:t>
            </a:r>
          </a:p>
        </p:txBody>
      </p:sp>
      <p:sp>
        <p:nvSpPr>
          <p:cNvPr id="7" name="TextBox 6">
            <a:extLst>
              <a:ext uri="{FF2B5EF4-FFF2-40B4-BE49-F238E27FC236}">
                <a16:creationId xmlns:a16="http://schemas.microsoft.com/office/drawing/2014/main" xmlns="" id="{30F379C2-9D7A-95FB-DAC5-B1A82CD6EB97}"/>
              </a:ext>
            </a:extLst>
          </p:cNvPr>
          <p:cNvSpPr txBox="1"/>
          <p:nvPr/>
        </p:nvSpPr>
        <p:spPr>
          <a:xfrm>
            <a:off x="614422" y="1238694"/>
            <a:ext cx="10490114" cy="5047536"/>
          </a:xfrm>
          <a:prstGeom prst="rect">
            <a:avLst/>
          </a:prstGeom>
          <a:noFill/>
        </p:spPr>
        <p:txBody>
          <a:bodyPr wrap="square">
            <a:spAutoFit/>
          </a:bodyPr>
          <a:lstStyle/>
          <a:p>
            <a:r>
              <a:rPr lang="vi-VN" dirty="0"/>
              <a:t>Người dùng có chương trình thu tín hiệu (capture program) và máy tính có giao diện RS-232C có thể dùng máy quét ảnh (scanner) để thu dữ liệu.</a:t>
            </a:r>
            <a:endParaRPr lang="vi-VN" dirty="0"/>
          </a:p>
          <a:p>
            <a:r>
              <a:rPr lang="vi-VN" dirty="0"/>
              <a:t>Tiêu chuẩn Nhật Bản cho các mã QR, JIS X 0510, được công bố vào tháng 1 năm 1999, và Tiêu chuẩn Quốc tế ISO tương ứng, ISO/IEC18004, được chấp thuận vào tháng 6 năm 2000.</a:t>
            </a:r>
            <a:endParaRPr lang="vi-VN" dirty="0"/>
          </a:p>
          <a:p>
            <a:r>
              <a:rPr lang="vi-VN" dirty="0"/>
              <a:t>1.1 Lịch sử </a:t>
            </a:r>
            <a:endParaRPr lang="vi-VN" dirty="0"/>
          </a:p>
          <a:p>
            <a:r>
              <a:rPr lang="vi-VN" dirty="0"/>
              <a:t>Hệ thống mã QR được Denso Wave phát minh năm 1994. Mục đích chính là theo dõi xe cộ trong quá trình sản xuất. Nó được thiết kế để cho phép quét các bộ phận với tốc độ cao.[1] Mặc dù những ứng dụng ban đầu chỉ để theo dõi các bộ phận của xe, nhưng hiện nay mã QR được ứng dụng trong nhiều ngữ cảnh khác nhau bao gồm cả các ứng dụng theo dõi thương mại và ứng dụng hướng tới sự tiện lợi cho những người sử dụng điện thoại di động. Mã QR có thể được sử dụng để hiển thị chữ cho người sử dụng, để thêm danh thiếp vCard vào thiết bị của người sử dụng, để mở URI, để viết e-mail hay tin nhắn, thậm chí thanh toán điện tử một cách nhanh chóng, đặc biệt ở Trung Quốc khi hầu như mọi người đều sử dụng thanh toán qua QR[2]. Người sử dụng có thể tạo và in mã QR của riêng họ cho những người khác quét và sử dụng để ghé thăm một trong các trang phải trả tiền và miễn phí thông qua mã QR. Nó hiện trở thành một trong những kiểu sử dụng nhiều nhất trong nhóm mã vạch hai chiều.</a:t>
            </a:r>
            <a:endParaRPr lang="vi-VN" dirty="0"/>
          </a:p>
          <a:p>
            <a:r>
              <a:rPr lang="vi-VN" dirty="0"/>
              <a:t/>
            </a:r>
            <a:br>
              <a:rPr lang="vi-VN" dirty="0"/>
            </a:br>
            <a:endParaRPr lang="en-US" sz="1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687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0F379C2-9D7A-95FB-DAC5-B1A82CD6EB97}"/>
              </a:ext>
            </a:extLst>
          </p:cNvPr>
          <p:cNvSpPr txBox="1"/>
          <p:nvPr/>
        </p:nvSpPr>
        <p:spPr>
          <a:xfrm>
            <a:off x="358700" y="1959366"/>
            <a:ext cx="3938980" cy="1850571"/>
          </a:xfrm>
          <a:prstGeom prst="rect">
            <a:avLst/>
          </a:prstGeom>
          <a:noFill/>
        </p:spPr>
        <p:txBody>
          <a:bodyPr wrap="square">
            <a:spAutoFit/>
          </a:bodyPr>
          <a:lstStyle/>
          <a:p>
            <a:pPr indent="450215" algn="just">
              <a:lnSpc>
                <a:spcPct val="107000"/>
              </a:lnSpc>
              <a:spcAft>
                <a:spcPts val="800"/>
              </a:spcAft>
            </a:pPr>
            <a:r>
              <a:rPr lang="en-US" sz="1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Thống kê là những dữ kiện hay dữ liệu, xuất hiện dưới dạng số(numerical) hoặc không phải dạng số (</a:t>
            </a:r>
            <a:r>
              <a:rPr lang="en-US" sz="18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nonnumerical</a:t>
            </a:r>
            <a:r>
              <a:rPr lang="en-US" sz="1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được tổ chức và tóm tắt, để cung cấp thông tin hữu ích và dễ tiếp cận cho một chủ đề cụ thế nào đó.</a:t>
            </a:r>
            <a:endParaRPr lang="en-US" sz="1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8DF453CD-BA01-C1F0-89B3-82D24F80043A}"/>
              </a:ext>
            </a:extLst>
          </p:cNvPr>
          <p:cNvSpPr txBox="1"/>
          <p:nvPr/>
        </p:nvSpPr>
        <p:spPr>
          <a:xfrm>
            <a:off x="378488" y="4111675"/>
            <a:ext cx="4041112" cy="923330"/>
          </a:xfrm>
          <a:prstGeom prst="rect">
            <a:avLst/>
          </a:prstGeom>
          <a:noFill/>
        </p:spPr>
        <p:txBody>
          <a:bodyPr wrap="square">
            <a:spAutoFit/>
          </a:bodyPr>
          <a:lstStyle/>
          <a:p>
            <a:pPr algn="just"/>
            <a:r>
              <a:rPr lang="en-US" sz="1800">
                <a:solidFill>
                  <a:srgbClr val="002060"/>
                </a:solidFill>
                <a:effectLst/>
                <a:latin typeface="Times New Roman" panose="02020603050405020304" pitchFamily="18" charset="0"/>
                <a:ea typeface="Calibri" panose="020F0502020204030204" pitchFamily="34" charset="0"/>
              </a:rPr>
              <a:t>Thống kê là khoa học về tổ chức và tóm tắt thông tin dạng số hoặc không phải dạng số.</a:t>
            </a:r>
            <a:endParaRPr lang="en-US">
              <a:solidFill>
                <a:srgbClr val="002060"/>
              </a:solidFill>
            </a:endParaRPr>
          </a:p>
        </p:txBody>
      </p:sp>
      <p:sp>
        <p:nvSpPr>
          <p:cNvPr id="7" name="TextBox 6">
            <a:extLst>
              <a:ext uri="{FF2B5EF4-FFF2-40B4-BE49-F238E27FC236}">
                <a16:creationId xmlns:a16="http://schemas.microsoft.com/office/drawing/2014/main" xmlns="" id="{122E1F5C-7D85-4787-CB01-40A971A7E103}"/>
              </a:ext>
            </a:extLst>
          </p:cNvPr>
          <p:cNvSpPr txBox="1"/>
          <p:nvPr/>
        </p:nvSpPr>
        <p:spPr>
          <a:xfrm>
            <a:off x="358700" y="1439165"/>
            <a:ext cx="4041112" cy="369332"/>
          </a:xfrm>
          <a:prstGeom prst="rect">
            <a:avLst/>
          </a:prstGeom>
          <a:noFill/>
        </p:spPr>
        <p:txBody>
          <a:bodyPr wrap="square">
            <a:spAutoFit/>
          </a:bodyPr>
          <a:lstStyle/>
          <a:p>
            <a:r>
              <a:rPr lang="vi-VN" dirty="0"/>
              <a:t>Khả năng Lưu trữ</a:t>
            </a:r>
            <a:endParaRPr lang="en-US" b="1"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5724099"/>
              </p:ext>
            </p:extLst>
          </p:nvPr>
        </p:nvGraphicFramePr>
        <p:xfrm>
          <a:off x="4895849" y="2270501"/>
          <a:ext cx="3837445" cy="2278480"/>
        </p:xfrm>
        <a:graphic>
          <a:graphicData uri="http://schemas.openxmlformats.org/drawingml/2006/table">
            <a:tbl>
              <a:tblPr/>
              <a:tblGrid>
                <a:gridCol w="1933950"/>
                <a:gridCol w="1903495"/>
              </a:tblGrid>
              <a:tr h="455696">
                <a:tc gridSpan="2">
                  <a:txBody>
                    <a:bodyPr/>
                    <a:lstStyle/>
                    <a:p>
                      <a:pPr algn="ctr" rtl="0" fontAlgn="t">
                        <a:spcBef>
                          <a:spcPts val="1100"/>
                        </a:spcBef>
                        <a:spcAft>
                          <a:spcPts val="1100"/>
                        </a:spcAft>
                      </a:pPr>
                      <a:r>
                        <a:rPr lang="vi-VN" sz="1050" b="1" i="0" u="none" strike="noStrike">
                          <a:solidFill>
                            <a:srgbClr val="202122"/>
                          </a:solidFill>
                          <a:effectLst/>
                          <a:latin typeface="Arial"/>
                        </a:rPr>
                        <a:t>Khả năng lưu trữ dữ liệu mã QR</a:t>
                      </a:r>
                      <a:endParaRPr lang="vi-VN">
                        <a:effectLst/>
                      </a:endParaRPr>
                    </a:p>
                  </a:txBody>
                  <a:tcPr marL="50800" marR="50800" marT="25400" marB="254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r>
              <a:tr h="455696">
                <a:tc>
                  <a:txBody>
                    <a:bodyPr/>
                    <a:lstStyle/>
                    <a:p>
                      <a:pPr algn="just" rtl="0" fontAlgn="t">
                        <a:spcBef>
                          <a:spcPts val="1100"/>
                        </a:spcBef>
                        <a:spcAft>
                          <a:spcPts val="1100"/>
                        </a:spcAft>
                      </a:pPr>
                      <a:r>
                        <a:rPr lang="vi-VN" sz="1050" b="0" i="0" u="none" strike="noStrike">
                          <a:solidFill>
                            <a:srgbClr val="3366CC"/>
                          </a:solidFill>
                          <a:effectLst/>
                          <a:latin typeface="Arial"/>
                          <a:hlinkClick r:id="rId2"/>
                        </a:rPr>
                        <a:t>Số</a:t>
                      </a:r>
                      <a:r>
                        <a:rPr lang="vi-VN" sz="1050" b="0" i="0" u="none" strike="noStrike">
                          <a:solidFill>
                            <a:srgbClr val="202122"/>
                          </a:solidFill>
                          <a:effectLst/>
                          <a:latin typeface="Arial"/>
                        </a:rPr>
                        <a:t> đơn thuần</a:t>
                      </a:r>
                      <a:endParaRPr lang="vi-VN">
                        <a:effectLst/>
                      </a:endParaRPr>
                    </a:p>
                  </a:txBody>
                  <a:tcPr marL="50800" marR="50800" marT="25400" marB="254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just" rtl="0" fontAlgn="t">
                        <a:spcBef>
                          <a:spcPts val="1100"/>
                        </a:spcBef>
                        <a:spcAft>
                          <a:spcPts val="1100"/>
                        </a:spcAft>
                      </a:pPr>
                      <a:r>
                        <a:rPr lang="vi-VN" sz="1050" b="0" i="0" u="none" strike="noStrike">
                          <a:solidFill>
                            <a:srgbClr val="202122"/>
                          </a:solidFill>
                          <a:effectLst/>
                          <a:latin typeface="Arial"/>
                        </a:rPr>
                        <a:t>Tối đa 7.089 ký tự</a:t>
                      </a:r>
                      <a:endParaRPr lang="vi-VN">
                        <a:effectLst/>
                      </a:endParaRPr>
                    </a:p>
                  </a:txBody>
                  <a:tcPr marL="50800" marR="50800" marT="25400" marB="254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r>
              <a:tr h="455696">
                <a:tc>
                  <a:txBody>
                    <a:bodyPr/>
                    <a:lstStyle/>
                    <a:p>
                      <a:pPr algn="just" rtl="0" fontAlgn="t">
                        <a:spcBef>
                          <a:spcPts val="1100"/>
                        </a:spcBef>
                        <a:spcAft>
                          <a:spcPts val="1100"/>
                        </a:spcAft>
                      </a:pPr>
                      <a:r>
                        <a:rPr lang="en-US" sz="1050" b="0" i="0" u="none" strike="noStrike">
                          <a:solidFill>
                            <a:srgbClr val="D73333"/>
                          </a:solidFill>
                          <a:effectLst/>
                          <a:latin typeface="Arial"/>
                          <a:hlinkClick r:id="rId3"/>
                        </a:rPr>
                        <a:t>Số và chữ cái</a:t>
                      </a:r>
                      <a:endParaRPr lang="en-US">
                        <a:effectLst/>
                      </a:endParaRPr>
                    </a:p>
                  </a:txBody>
                  <a:tcPr marL="50800" marR="50800" marT="25400" marB="254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just" rtl="0" fontAlgn="t">
                        <a:spcBef>
                          <a:spcPts val="1100"/>
                        </a:spcBef>
                        <a:spcAft>
                          <a:spcPts val="1100"/>
                        </a:spcAft>
                      </a:pPr>
                      <a:r>
                        <a:rPr lang="vi-VN" sz="1050" b="0" i="0" u="none" strike="noStrike">
                          <a:solidFill>
                            <a:srgbClr val="202122"/>
                          </a:solidFill>
                          <a:effectLst/>
                          <a:latin typeface="Arial"/>
                        </a:rPr>
                        <a:t>Tối đa 4.296 ký tự</a:t>
                      </a:r>
                      <a:endParaRPr lang="vi-VN">
                        <a:effectLst/>
                      </a:endParaRPr>
                    </a:p>
                  </a:txBody>
                  <a:tcPr marL="50800" marR="50800" marT="25400" marB="254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r>
              <a:tr h="455696">
                <a:tc>
                  <a:txBody>
                    <a:bodyPr/>
                    <a:lstStyle/>
                    <a:p>
                      <a:pPr algn="just" rtl="0" fontAlgn="t">
                        <a:spcBef>
                          <a:spcPts val="1100"/>
                        </a:spcBef>
                        <a:spcAft>
                          <a:spcPts val="1100"/>
                        </a:spcAft>
                      </a:pPr>
                      <a:r>
                        <a:rPr lang="en-US" sz="1050" b="0" i="0" u="none" strike="noStrike">
                          <a:solidFill>
                            <a:srgbClr val="3366CC"/>
                          </a:solidFill>
                          <a:effectLst/>
                          <a:latin typeface="Arial"/>
                          <a:hlinkClick r:id="rId4"/>
                        </a:rPr>
                        <a:t>Số nhị phân</a:t>
                      </a:r>
                      <a:r>
                        <a:rPr lang="en-US" sz="1050" b="0" i="0" u="none" strike="noStrike">
                          <a:solidFill>
                            <a:srgbClr val="202122"/>
                          </a:solidFill>
                          <a:effectLst/>
                          <a:latin typeface="Arial"/>
                        </a:rPr>
                        <a:t> (8 bit)</a:t>
                      </a:r>
                      <a:endParaRPr lang="en-US">
                        <a:effectLst/>
                      </a:endParaRPr>
                    </a:p>
                  </a:txBody>
                  <a:tcPr marL="50800" marR="50800" marT="25400" marB="254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just" rtl="0" fontAlgn="t">
                        <a:spcBef>
                          <a:spcPts val="1100"/>
                        </a:spcBef>
                        <a:spcAft>
                          <a:spcPts val="1100"/>
                        </a:spcAft>
                      </a:pPr>
                      <a:r>
                        <a:rPr lang="vi-VN" sz="1050" b="0" i="0" u="none" strike="noStrike">
                          <a:solidFill>
                            <a:srgbClr val="202122"/>
                          </a:solidFill>
                          <a:effectLst/>
                          <a:latin typeface="Arial"/>
                        </a:rPr>
                        <a:t>Tối đa 2.953 byte</a:t>
                      </a:r>
                      <a:endParaRPr lang="vi-VN">
                        <a:effectLst/>
                      </a:endParaRPr>
                    </a:p>
                  </a:txBody>
                  <a:tcPr marL="50800" marR="50800" marT="25400" marB="254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r>
              <a:tr h="455696">
                <a:tc>
                  <a:txBody>
                    <a:bodyPr/>
                    <a:lstStyle/>
                    <a:p>
                      <a:pPr algn="just" rtl="0" fontAlgn="t">
                        <a:spcBef>
                          <a:spcPts val="1100"/>
                        </a:spcBef>
                        <a:spcAft>
                          <a:spcPts val="1100"/>
                        </a:spcAft>
                      </a:pPr>
                      <a:r>
                        <a:rPr lang="en-US" sz="1050" b="0" i="0" u="none" strike="noStrike">
                          <a:solidFill>
                            <a:srgbClr val="3366CC"/>
                          </a:solidFill>
                          <a:effectLst/>
                          <a:latin typeface="Arial"/>
                          <a:hlinkClick r:id="rId5"/>
                        </a:rPr>
                        <a:t>Kanji</a:t>
                      </a:r>
                      <a:r>
                        <a:rPr lang="en-US" sz="1050" b="0" i="0" u="none" strike="noStrike">
                          <a:solidFill>
                            <a:srgbClr val="202122"/>
                          </a:solidFill>
                          <a:effectLst/>
                          <a:latin typeface="Arial"/>
                        </a:rPr>
                        <a:t>/</a:t>
                      </a:r>
                      <a:r>
                        <a:rPr lang="en-US" sz="1050" b="0" i="0" u="none" strike="noStrike">
                          <a:solidFill>
                            <a:srgbClr val="3366CC"/>
                          </a:solidFill>
                          <a:effectLst/>
                          <a:latin typeface="Arial"/>
                          <a:hlinkClick r:id="rId6"/>
                        </a:rPr>
                        <a:t>Kana</a:t>
                      </a:r>
                      <a:endParaRPr lang="en-US">
                        <a:effectLst/>
                      </a:endParaRPr>
                    </a:p>
                  </a:txBody>
                  <a:tcPr marL="50800" marR="50800" marT="25400" marB="254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just" rtl="0" fontAlgn="t">
                        <a:spcBef>
                          <a:spcPts val="1100"/>
                        </a:spcBef>
                        <a:spcAft>
                          <a:spcPts val="1100"/>
                        </a:spcAft>
                      </a:pPr>
                      <a:r>
                        <a:rPr lang="vi-VN" sz="1050" b="0" i="0" u="none" strike="noStrike" dirty="0">
                          <a:solidFill>
                            <a:srgbClr val="202122"/>
                          </a:solidFill>
                          <a:effectLst/>
                          <a:latin typeface="Arial"/>
                        </a:rPr>
                        <a:t>Tối đa 1.817 ký tự</a:t>
                      </a:r>
                      <a:endParaRPr lang="vi-VN" dirty="0">
                        <a:effectLst/>
                      </a:endParaRPr>
                    </a:p>
                  </a:txBody>
                  <a:tcPr marL="50800" marR="50800" marT="25400" marB="254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895850" y="34528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7506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5C729C5-A06C-C49B-BAEA-DC9ADAF18853}"/>
              </a:ext>
            </a:extLst>
          </p:cNvPr>
          <p:cNvSpPr txBox="1"/>
          <p:nvPr/>
        </p:nvSpPr>
        <p:spPr>
          <a:xfrm>
            <a:off x="731520" y="1027586"/>
            <a:ext cx="5557520" cy="368434"/>
          </a:xfrm>
          <a:prstGeom prst="rect">
            <a:avLst/>
          </a:prstGeom>
          <a:noFill/>
        </p:spPr>
        <p:txBody>
          <a:bodyPr wrap="square">
            <a:spAutoFit/>
          </a:bodyPr>
          <a:lstStyle/>
          <a:p>
            <a:pPr>
              <a:lnSpc>
                <a:spcPct val="107000"/>
              </a:lnSpc>
              <a:spcBef>
                <a:spcPts val="200"/>
              </a:spcBef>
            </a:pPr>
            <a:r>
              <a:rPr lang="vi-VN" dirty="0"/>
              <a:t>Khả năng ứng dụng</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1D1B7168-8D8B-9B6E-65AC-8589293C144B}"/>
              </a:ext>
            </a:extLst>
          </p:cNvPr>
          <p:cNvSpPr txBox="1"/>
          <p:nvPr/>
        </p:nvSpPr>
        <p:spPr>
          <a:xfrm>
            <a:off x="1185620" y="1473511"/>
            <a:ext cx="4943960" cy="5047536"/>
          </a:xfrm>
          <a:prstGeom prst="rect">
            <a:avLst/>
          </a:prstGeom>
          <a:noFill/>
        </p:spPr>
        <p:txBody>
          <a:bodyPr wrap="square">
            <a:spAutoFit/>
          </a:bodyPr>
          <a:lstStyle/>
          <a:p>
            <a:r>
              <a:rPr lang="vi-VN" dirty="0"/>
              <a:t>Hệ thống mã QR được phát triển một phần do sự phát triển của điện thoại thông minh do tất cả các điện thoại thông minh đều được tích hợp camera thay cho các máy quét ảnh thời kỳ đầu. Cũng vì lý do đó mã QR được ứng dụng trong hầu hết các lĩnh vực mà điện thoại thông mình có mặt như: Xác thực bảo mật, thay vì gõ những dòng nội dung hàng trăm ký tự cực kỳ dễ gây nhầm lẫn thì người dùng chỉ cần quét mã, mã QR cũng được sử dụng tại các địa điểm công cộng như để nhận thông tin hướng dẫn, thông tin địa điểm. Ngày nay các ứng dụng thanh toán ngân hàng đều sử dụng mã quét này, từ siêu thị, đến hàng rau quả, trả tiền thuê xe công nghệ, cho đến địa chỉ ví điện tử blockchain…</a:t>
            </a:r>
            <a:endParaRPr lang="vi-VN" dirty="0"/>
          </a:p>
          <a:p>
            <a:r>
              <a:rPr lang="vi-VN" dirty="0"/>
              <a:t/>
            </a:r>
            <a:br>
              <a:rPr lang="vi-VN" dirty="0"/>
            </a:b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465" y="1473510"/>
            <a:ext cx="4561888" cy="460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87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F8EE295-18E2-0857-1D1E-FCD2D64B28E0}"/>
              </a:ext>
            </a:extLst>
          </p:cNvPr>
          <p:cNvSpPr txBox="1"/>
          <p:nvPr/>
        </p:nvSpPr>
        <p:spPr>
          <a:xfrm>
            <a:off x="477520" y="1077882"/>
            <a:ext cx="6096000" cy="954107"/>
          </a:xfrm>
          <a:prstGeom prst="rect">
            <a:avLst/>
          </a:prstGeom>
          <a:noFill/>
        </p:spPr>
        <p:txBody>
          <a:bodyPr wrap="square">
            <a:spAutoFit/>
          </a:bodyPr>
          <a:lstStyle/>
          <a:p>
            <a:r>
              <a:rPr lang="vi-VN" dirty="0"/>
              <a:t>Nguy cơ rủi ro</a:t>
            </a:r>
            <a:endParaRPr lang="vi-VN" dirty="0"/>
          </a:p>
          <a:p>
            <a:r>
              <a:rPr lang="vi-VN" dirty="0"/>
              <a:t/>
            </a:r>
            <a:br>
              <a:rPr lang="vi-VN" dirty="0"/>
            </a:br>
            <a:endPar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4DFEC36-C492-4D9A-BAA0-5D73387BBA49}"/>
              </a:ext>
            </a:extLst>
          </p:cNvPr>
          <p:cNvSpPr txBox="1"/>
          <p:nvPr/>
        </p:nvSpPr>
        <p:spPr>
          <a:xfrm>
            <a:off x="552428" y="1710029"/>
            <a:ext cx="5562284" cy="3108543"/>
          </a:xfrm>
          <a:prstGeom prst="rect">
            <a:avLst/>
          </a:prstGeom>
          <a:noFill/>
        </p:spPr>
        <p:txBody>
          <a:bodyPr wrap="square">
            <a:spAutoFit/>
          </a:bodyPr>
          <a:lstStyle/>
          <a:p>
            <a:r>
              <a:rPr lang="vi-VN" dirty="0"/>
              <a:t>Mã QR bản chất là hình ảnh, tuy nhìn rất phức tạp xong việc tạo ra lại vô cùng đơn giản, ai cũng có thể tạo được với các công cụ miễn phí. Chính điều đó nên kẻ gian có thể giả mạo ví dụ thay đổi mã thanh toán của cửa hàng mà cửa hàng không biết dẫn đến khách chuyển nhầm tiền vào tài khoản kẻ cắp. Các mã QR công cộng cũng dễ bị thay đổi bởi kẻ gian ví dụ thay vì trỏ đến các nguồn thông tin chính thống thì lại trỏ đến các trang web lừa đảo.</a:t>
            </a:r>
            <a:endParaRPr lang="vi-VN" dirty="0"/>
          </a:p>
          <a:p>
            <a:r>
              <a:rPr lang="vi-VN" dirty="0"/>
              <a:t/>
            </a:r>
            <a:br>
              <a:rPr lang="vi-VN" dirty="0"/>
            </a:br>
            <a:endParaRPr lang="en-US" sz="1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094" y="1554935"/>
            <a:ext cx="46577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570" y="4417279"/>
            <a:ext cx="2813992" cy="188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25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630A84-3631-F4FB-2090-D0AFDA30DD5D}"/>
              </a:ext>
            </a:extLst>
          </p:cNvPr>
          <p:cNvSpPr txBox="1"/>
          <p:nvPr/>
        </p:nvSpPr>
        <p:spPr>
          <a:xfrm>
            <a:off x="1076960" y="975276"/>
            <a:ext cx="10678160" cy="368434"/>
          </a:xfrm>
          <a:prstGeom prst="rect">
            <a:avLst/>
          </a:prstGeom>
          <a:noFill/>
        </p:spPr>
        <p:txBody>
          <a:bodyPr wrap="square">
            <a:spAutoFit/>
          </a:bodyPr>
          <a:lstStyle/>
          <a:p>
            <a:pPr>
              <a:lnSpc>
                <a:spcPct val="107000"/>
              </a:lnSpc>
              <a:spcBef>
                <a:spcPts val="200"/>
              </a:spcBef>
            </a:pPr>
            <a:r>
              <a:rPr lang="vi-VN" dirty="0"/>
              <a:t>Nghiên cứu ứng dụng mã QR code để điểm danh sinh viên</a:t>
            </a:r>
            <a:r>
              <a:rPr lang="vi-VN" dirty="0" smtClean="0"/>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C4A00BE2-CA13-B19A-6157-07C07F1DED7B}"/>
              </a:ext>
            </a:extLst>
          </p:cNvPr>
          <p:cNvSpPr txBox="1"/>
          <p:nvPr/>
        </p:nvSpPr>
        <p:spPr>
          <a:xfrm>
            <a:off x="938311" y="1429222"/>
            <a:ext cx="3610442" cy="4770537"/>
          </a:xfrm>
          <a:prstGeom prst="rect">
            <a:avLst/>
          </a:prstGeom>
          <a:noFill/>
        </p:spPr>
        <p:txBody>
          <a:bodyPr wrap="square">
            <a:spAutoFit/>
          </a:bodyPr>
          <a:lstStyle/>
          <a:p>
            <a:r>
              <a:rPr lang="vi-VN" dirty="0"/>
              <a:t>Ngày nay, sinh viên đã có 100% điện thoại thông minh và mã QR trở nên phổ biến. Chúng ta có thể sử dụng mã này cho công việc điểm danh. Có một số cách thực hiện như sau:</a:t>
            </a:r>
            <a:endParaRPr lang="vi-VN" dirty="0"/>
          </a:p>
          <a:p>
            <a:r>
              <a:rPr lang="vi-VN" dirty="0"/>
              <a:t>2.1 Sử dụng Google Form</a:t>
            </a:r>
            <a:endParaRPr lang="vi-VN" dirty="0"/>
          </a:p>
          <a:p>
            <a:r>
              <a:rPr lang="vi-VN" dirty="0"/>
              <a:t>Trong trường hợp này: Giáo viên có thể trình chiếu một mã QR chứa liên kết đến một link thu thập dữ liệu. Để đơn giản và khá hiệu quả thì có thể dùng google form. Thông tin mã sinh viên sẽ được thu thập gồm mã sinh viên và thời gian đã khai báo.</a:t>
            </a:r>
            <a:endParaRPr lang="vi-VN" dirty="0"/>
          </a:p>
          <a:p>
            <a:r>
              <a:rPr lang="vi-VN" dirty="0"/>
              <a:t/>
            </a:r>
            <a:br>
              <a:rPr lang="vi-VN" dirty="0"/>
            </a:b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https://lh7-us.googleusercontent.com/8FuZIeHlja6RNHM0y95I0GkZHKHAATbFO08RYjaZSO0nKlVHcJN2iPQy_sk99Ikm_Ogobaq-LxzS-nTrk7zwitED18gml3zGEM61RQb_-e5CYOlbVifejc6WY_xcpqTDpcPKOfylAOklBLP6RGoMI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67" y="1654631"/>
            <a:ext cx="573405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07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24C3EA0-2890-AC35-7FAE-06489A9C31BA}"/>
              </a:ext>
            </a:extLst>
          </p:cNvPr>
          <p:cNvSpPr txBox="1"/>
          <p:nvPr/>
        </p:nvSpPr>
        <p:spPr>
          <a:xfrm>
            <a:off x="867195" y="1171249"/>
            <a:ext cx="10680957" cy="368755"/>
          </a:xfrm>
          <a:prstGeom prst="rect">
            <a:avLst/>
          </a:prstGeom>
          <a:noFill/>
        </p:spPr>
        <p:txBody>
          <a:bodyPr wrap="square">
            <a:spAutoFit/>
          </a:bodyPr>
          <a:lstStyle/>
          <a:p>
            <a:pPr indent="450215">
              <a:lnSpc>
                <a:spcPct val="107000"/>
              </a:lnSpc>
              <a:spcBef>
                <a:spcPts val="200"/>
              </a:spcBef>
            </a:pPr>
            <a:r>
              <a:rPr lang="en-US" sz="1800" b="1" kern="100" dirty="0" smtClean="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Ví dụ Google form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descr="https://lh7-us.googleusercontent.com/Eobq6SFLzilZJ3HoZ-doyEeM633jMgnt45GK4cYop49UYpRUw-IzUXzWFgB-r6VomtWE3OXP9wCbT3ze_5yAMxj48RxTJRfjUo7Y70Y9P7dPiL-Qtz9Ya0Uyl5ddyucBSfbK4mA0oNHvKF51eepg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049" y="1737558"/>
            <a:ext cx="9474011" cy="435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68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35A3838-8ECE-5F26-9561-C2332C95B3E5}"/>
              </a:ext>
            </a:extLst>
          </p:cNvPr>
          <p:cNvSpPr txBox="1"/>
          <p:nvPr/>
        </p:nvSpPr>
        <p:spPr>
          <a:xfrm>
            <a:off x="449451" y="1434419"/>
            <a:ext cx="10500101" cy="892552"/>
          </a:xfrm>
          <a:prstGeom prst="rect">
            <a:avLst/>
          </a:prstGeom>
          <a:noFill/>
        </p:spPr>
        <p:txBody>
          <a:bodyPr wrap="square">
            <a:spAutoFit/>
          </a:bodyPr>
          <a:lstStyle/>
          <a:p>
            <a:r>
              <a:rPr lang="vi-VN" dirty="0"/>
              <a:t>Sinh viên có thể nhập mã số và thông tin được thu thập gồm thời gian khai báo và mã số sinh viên.</a:t>
            </a:r>
            <a:endParaRPr lang="vi-VN" dirty="0"/>
          </a:p>
          <a:p>
            <a:r>
              <a:rPr lang="vi-VN" dirty="0"/>
              <a:t/>
            </a:r>
            <a:br>
              <a:rPr lang="vi-VN" dirty="0"/>
            </a:b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70" name="Picture 2" descr="https://lh7-us.googleusercontent.com/EgAheATX2mzmmlSFtkx4QRc_VoHDk6GKujkTs1H-6b2IkSi6YLmLMgAId7rDBUloqxg4Q5wQxCriZj86WoZSOauSlaLG5dhSYqDYzPePiEnMqp615JDASQkFnb_-GqhYgFhXMFY1dLpWd7XKHTs8WII"/>
          <p:cNvPicPr>
            <a:picLocks noChangeAspect="1" noChangeArrowheads="1"/>
          </p:cNvPicPr>
          <p:nvPr/>
        </p:nvPicPr>
        <p:blipFill rotWithShape="1">
          <a:blip r:embed="rId2">
            <a:extLst>
              <a:ext uri="{28A0092B-C50C-407E-A947-70E740481C1C}">
                <a14:useLocalDpi xmlns:a14="http://schemas.microsoft.com/office/drawing/2010/main" val="0"/>
              </a:ext>
            </a:extLst>
          </a:blip>
          <a:srcRect b="51484"/>
          <a:stretch/>
        </p:blipFill>
        <p:spPr bwMode="auto">
          <a:xfrm>
            <a:off x="1181905" y="2492877"/>
            <a:ext cx="2867025" cy="3156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7-us.googleusercontent.com/EgAheATX2mzmmlSFtkx4QRc_VoHDk6GKujkTs1H-6b2IkSi6YLmLMgAId7rDBUloqxg4Q5wQxCriZj86WoZSOauSlaLG5dhSYqDYzPePiEnMqp615JDASQkFnb_-GqhYgFhXMFY1dLpWd7XKHTs8WII"/>
          <p:cNvPicPr>
            <a:picLocks noChangeAspect="1" noChangeArrowheads="1"/>
          </p:cNvPicPr>
          <p:nvPr/>
        </p:nvPicPr>
        <p:blipFill rotWithShape="1">
          <a:blip r:embed="rId2">
            <a:extLst>
              <a:ext uri="{28A0092B-C50C-407E-A947-70E740481C1C}">
                <a14:useLocalDpi xmlns:a14="http://schemas.microsoft.com/office/drawing/2010/main" val="0"/>
              </a:ext>
            </a:extLst>
          </a:blip>
          <a:srcRect l="-4595" t="44514" r="4595" b="-858"/>
          <a:stretch/>
        </p:blipFill>
        <p:spPr bwMode="auto">
          <a:xfrm>
            <a:off x="6185274" y="2386741"/>
            <a:ext cx="2867025" cy="366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402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2" id="{1671433D-251C-4D33-94FE-A137B8CE1EAC}" vid="{FE516E15-8593-4018-8A2D-963E5ECD6373}"/>
    </a:ext>
  </a:extLst>
</a:theme>
</file>

<file path=docProps/app.xml><?xml version="1.0" encoding="utf-8"?>
<Properties xmlns="http://schemas.openxmlformats.org/officeDocument/2006/extended-properties" xmlns:vt="http://schemas.openxmlformats.org/officeDocument/2006/docPropsVTypes">
  <Template>Theme2</Template>
  <TotalTime>216</TotalTime>
  <Words>1130</Words>
  <Application>Microsoft Office PowerPoint</Application>
  <PresentationFormat>Custom</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Theme2</vt:lpstr>
      <vt:lpstr>BÁO CÁO  NGHIÊN CỨU KHOA HỌC </vt:lpstr>
      <vt:lpstr>Mã QRcode là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NGHIÊN CỨU KHOA HỌC</dc:title>
  <dc:creator>Truong Xuan Binh THDC</dc:creator>
  <cp:lastModifiedBy>aqsqxd</cp:lastModifiedBy>
  <cp:revision>6</cp:revision>
  <dcterms:created xsi:type="dcterms:W3CDTF">2023-06-29T15:15:04Z</dcterms:created>
  <dcterms:modified xsi:type="dcterms:W3CDTF">2023-12-25T15:06:05Z</dcterms:modified>
</cp:coreProperties>
</file>