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8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2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5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9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5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4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3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8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2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1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32AD9-05E4-4398-A5FB-564A23D4C51B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A10F4-8E42-4E77-B90D-BB2A99BC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7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XÍCH MARKOV VỚI THỜI GIAN LIÊN TỤC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						TS. </a:t>
            </a:r>
            <a:r>
              <a:rPr lang="en-US" dirty="0" err="1" smtClean="0"/>
              <a:t>Hoàng</a:t>
            </a:r>
            <a:r>
              <a:rPr lang="en-US" dirty="0" smtClean="0"/>
              <a:t> </a:t>
            </a:r>
            <a:r>
              <a:rPr lang="en-US" dirty="0" err="1" smtClean="0"/>
              <a:t>Ngự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66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24588"/>
            <a:ext cx="11093116" cy="643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896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Content Placeholder 3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779" y="192504"/>
            <a:ext cx="11181347" cy="652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24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4061" y="1285103"/>
            <a:ext cx="10003111" cy="378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62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421"/>
            <a:ext cx="10515600" cy="6016542"/>
          </a:xfrm>
        </p:spPr>
        <p:txBody>
          <a:bodyPr/>
          <a:lstStyle/>
          <a:p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Markov </a:t>
            </a:r>
            <a:r>
              <a:rPr lang="ru-RU" dirty="0">
                <a:sym typeface="Symbol" panose="05050102010706020507" pitchFamily="18" charset="2"/>
              </a:rPr>
              <a:t>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hữu</a:t>
            </a:r>
            <a:r>
              <a:rPr lang="en-US" dirty="0"/>
              <a:t> </a:t>
            </a: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vô</a:t>
            </a:r>
            <a:r>
              <a:rPr lang="en-US" dirty="0"/>
              <a:t> </a:t>
            </a: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đếm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.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nó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ý. 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xích</a:t>
            </a:r>
            <a:r>
              <a:rPr lang="en-US" dirty="0"/>
              <a:t> Markov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. </a:t>
            </a:r>
            <a:r>
              <a:rPr lang="en-US" dirty="0" err="1"/>
              <a:t>Rõ</a:t>
            </a:r>
            <a:r>
              <a:rPr lang="en-US" dirty="0"/>
              <a:t> </a:t>
            </a:r>
            <a:r>
              <a:rPr lang="en-US" dirty="0" err="1"/>
              <a:t>ràng</a:t>
            </a:r>
            <a:r>
              <a:rPr lang="en-US" dirty="0"/>
              <a:t>,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xích</a:t>
            </a:r>
            <a:r>
              <a:rPr lang="en-US" dirty="0"/>
              <a:t> Markov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vậy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thỏa</a:t>
            </a:r>
            <a:r>
              <a:rPr lang="en-US" dirty="0"/>
              <a:t> </a:t>
            </a:r>
            <a:r>
              <a:rPr lang="en-US" dirty="0" err="1" smtClean="0"/>
              <a:t>mãn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i="1" dirty="0"/>
              <a:t>´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dirty="0"/>
              <a:t>, </a:t>
            </a:r>
            <a:r>
              <a:rPr lang="en-US" i="1" dirty="0" err="1"/>
              <a:t>j</a:t>
            </a:r>
            <a:r>
              <a:rPr lang="en-US" dirty="0" err="1">
                <a:sym typeface="Symbol" panose="05050102010706020507" pitchFamily="18" charset="2"/>
              </a:rPr>
              <a:t></a:t>
            </a:r>
            <a:r>
              <a:rPr lang="en-US" b="1" dirty="0" err="1"/>
              <a:t>X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i="1" dirty="0"/>
              <a:t>s´</a:t>
            </a:r>
            <a:r>
              <a:rPr lang="en-US" dirty="0"/>
              <a:t>&lt; </a:t>
            </a:r>
            <a:r>
              <a:rPr lang="en-US" i="1" dirty="0"/>
              <a:t>s </a:t>
            </a:r>
            <a:r>
              <a:rPr lang="en-US" dirty="0"/>
              <a:t>&lt; </a:t>
            </a:r>
            <a:r>
              <a:rPr lang="en-US" i="1" dirty="0"/>
              <a:t>t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i="1" dirty="0"/>
              <a:t>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nghĩa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i="1" dirty="0" err="1"/>
              <a:t>p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i="1" dirty="0" err="1"/>
              <a:t>s,t</a:t>
            </a:r>
            <a:r>
              <a:rPr lang="en-US" dirty="0"/>
              <a:t>)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b="1" dirty="0" err="1"/>
              <a:t>xác</a:t>
            </a:r>
            <a:r>
              <a:rPr lang="en-US" b="1" dirty="0"/>
              <a:t> </a:t>
            </a:r>
            <a:r>
              <a:rPr lang="en-US" b="1" dirty="0" err="1"/>
              <a:t>suất</a:t>
            </a:r>
            <a:r>
              <a:rPr lang="en-US" b="1" dirty="0"/>
              <a:t> </a:t>
            </a:r>
            <a:r>
              <a:rPr lang="en-US" b="1" dirty="0" err="1"/>
              <a:t>chuyển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 </a:t>
            </a:r>
            <a:r>
              <a:rPr lang="en-US" dirty="0" err="1"/>
              <a:t>tới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i="1" dirty="0"/>
              <a:t>j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khoảng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[</a:t>
            </a:r>
            <a:r>
              <a:rPr lang="en-US" i="1" dirty="0" err="1"/>
              <a:t>s,t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 err="1"/>
              <a:t>Xích</a:t>
            </a:r>
            <a:r>
              <a:rPr lang="en-US" dirty="0"/>
              <a:t> Markov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ma </a:t>
            </a:r>
            <a:r>
              <a:rPr lang="en-US" dirty="0" err="1"/>
              <a:t>trận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 err="1"/>
              <a:t>s,t</a:t>
            </a:r>
            <a:r>
              <a:rPr lang="en-US" dirty="0"/>
              <a:t>)=||</a:t>
            </a:r>
            <a:r>
              <a:rPr lang="en-US" i="1" dirty="0" err="1"/>
              <a:t>p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i="1" dirty="0" err="1"/>
              <a:t>s,t</a:t>
            </a:r>
            <a:r>
              <a:rPr lang="en-US" dirty="0"/>
              <a:t>)||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ban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ru-RU" dirty="0">
                <a:sym typeface="Symbol" panose="05050102010706020507" pitchFamily="18" charset="2"/>
              </a:rPr>
              <a:t></a:t>
            </a:r>
            <a:r>
              <a:rPr lang="en-US" i="1" baseline="-25000" dirty="0" err="1"/>
              <a:t>i</a:t>
            </a:r>
            <a:r>
              <a:rPr lang="en-US" dirty="0"/>
              <a:t>=</a:t>
            </a:r>
            <a:r>
              <a:rPr lang="en-US" i="1" dirty="0"/>
              <a:t>P</a:t>
            </a:r>
            <a:r>
              <a:rPr lang="en-US" dirty="0">
                <a:sym typeface="Symbol" panose="05050102010706020507" pitchFamily="18" charset="2"/>
              </a:rPr>
              <a:t></a:t>
            </a:r>
            <a:r>
              <a:rPr lang="en-US" dirty="0"/>
              <a:t>(0)=</a:t>
            </a:r>
            <a:r>
              <a:rPr lang="en-US" i="1" dirty="0" err="1"/>
              <a:t>i</a:t>
            </a:r>
            <a:r>
              <a:rPr lang="en-US" dirty="0">
                <a:sym typeface="Symbol" panose="05050102010706020507" pitchFamily="18" charset="2"/>
              </a:rPr>
              <a:t>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bất</a:t>
            </a:r>
            <a:r>
              <a:rPr lang="en-US" dirty="0"/>
              <a:t> </a:t>
            </a:r>
            <a:r>
              <a:rPr lang="en-US" dirty="0" err="1"/>
              <a:t>kỳ</a:t>
            </a:r>
            <a:r>
              <a:rPr lang="en-US" dirty="0"/>
              <a:t> </a:t>
            </a:r>
            <a:r>
              <a:rPr lang="en-US" i="1" dirty="0"/>
              <a:t>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420" y="2294021"/>
            <a:ext cx="6023811" cy="4732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2545" y="5802116"/>
            <a:ext cx="1823455" cy="59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54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463"/>
            <a:ext cx="10515600" cy="6000500"/>
          </a:xfrm>
        </p:spPr>
        <p:txBody>
          <a:bodyPr/>
          <a:lstStyle/>
          <a:p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nghĩa</a:t>
            </a:r>
            <a:r>
              <a:rPr lang="en-US" b="1" dirty="0"/>
              <a:t>.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i="1" dirty="0" err="1"/>
              <a:t>p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i="1" dirty="0" err="1"/>
              <a:t>s,t</a:t>
            </a:r>
            <a:r>
              <a:rPr lang="en-US" dirty="0"/>
              <a:t>)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, </a:t>
            </a:r>
            <a:r>
              <a:rPr lang="en-US" dirty="0" err="1"/>
              <a:t>tức</a:t>
            </a:r>
            <a:r>
              <a:rPr lang="en-US" dirty="0"/>
              <a:t> </a:t>
            </a:r>
            <a:r>
              <a:rPr lang="en-US" i="1" dirty="0" err="1"/>
              <a:t>p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i="1" dirty="0" err="1"/>
              <a:t>s,t</a:t>
            </a:r>
            <a:r>
              <a:rPr lang="en-US" dirty="0"/>
              <a:t>)=</a:t>
            </a:r>
            <a:r>
              <a:rPr lang="en-US" i="1" dirty="0" err="1"/>
              <a:t>p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i="1" dirty="0"/>
              <a:t>t–s</a:t>
            </a:r>
            <a:r>
              <a:rPr lang="en-US" dirty="0"/>
              <a:t>)=</a:t>
            </a:r>
            <a:r>
              <a:rPr lang="en-US" i="1" dirty="0" err="1"/>
              <a:t>p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dirty="0">
                <a:sym typeface="Symbol" panose="05050102010706020507" pitchFamily="18" charset="2"/>
              </a:rPr>
              <a:t></a:t>
            </a:r>
            <a:r>
              <a:rPr lang="en-US" dirty="0"/>
              <a:t>),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xích</a:t>
            </a:r>
            <a:r>
              <a:rPr lang="en-US" dirty="0"/>
              <a:t> Markov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b="1" dirty="0" err="1"/>
              <a:t>thuần</a:t>
            </a:r>
            <a:r>
              <a:rPr lang="en-US" b="1" dirty="0"/>
              <a:t> </a:t>
            </a:r>
            <a:r>
              <a:rPr lang="en-US" b="1" dirty="0" err="1"/>
              <a:t>nhất</a:t>
            </a:r>
            <a:r>
              <a:rPr lang="en-US" dirty="0"/>
              <a:t>. </a:t>
            </a:r>
          </a:p>
          <a:p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xích</a:t>
            </a:r>
            <a:r>
              <a:rPr lang="en-US" dirty="0"/>
              <a:t> Markov </a:t>
            </a:r>
            <a:r>
              <a:rPr lang="en-US" dirty="0" err="1"/>
              <a:t>thuần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, ma </a:t>
            </a:r>
            <a:r>
              <a:rPr lang="en-US" dirty="0" err="1"/>
              <a:t>trận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dirty="0">
                <a:sym typeface="Symbol" panose="05050102010706020507" pitchFamily="18" charset="2"/>
              </a:rPr>
              <a:t></a:t>
            </a:r>
            <a:r>
              <a:rPr lang="en-US" dirty="0"/>
              <a:t>)=||</a:t>
            </a:r>
            <a:r>
              <a:rPr lang="en-US" i="1" dirty="0" err="1"/>
              <a:t>p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dirty="0">
                <a:sym typeface="Symbol" panose="05050102010706020507" pitchFamily="18" charset="2"/>
              </a:rPr>
              <a:t></a:t>
            </a:r>
            <a:r>
              <a:rPr lang="en-US" dirty="0"/>
              <a:t>)||. </a:t>
            </a:r>
            <a:r>
              <a:rPr lang="en-US" dirty="0" err="1"/>
              <a:t>Ngoài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424" y="2739462"/>
            <a:ext cx="1726207" cy="4769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3527" y="3874685"/>
            <a:ext cx="1495014" cy="50481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2683" y="4504431"/>
            <a:ext cx="1715858" cy="693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207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4141"/>
                <a:ext cx="10515600" cy="6102822"/>
              </a:xfrm>
            </p:spPr>
            <p:txBody>
              <a:bodyPr/>
              <a:lstStyle/>
              <a:p>
                <a:r>
                  <a:rPr lang="en-US" dirty="0" err="1"/>
                  <a:t>Phương</a:t>
                </a:r>
                <a:r>
                  <a:rPr lang="en-US" dirty="0"/>
                  <a:t> </a:t>
                </a:r>
                <a:r>
                  <a:rPr lang="en-US" dirty="0" err="1"/>
                  <a:t>trình</a:t>
                </a:r>
                <a:r>
                  <a:rPr lang="en-US" dirty="0"/>
                  <a:t> </a:t>
                </a:r>
                <a:r>
                  <a:rPr lang="en-US" dirty="0" err="1"/>
                  <a:t>Chappen</a:t>
                </a:r>
                <a:r>
                  <a:rPr lang="en-US" dirty="0"/>
                  <a:t>-Kolmogorov</a:t>
                </a:r>
                <a:r>
                  <a:rPr lang="en-US" dirty="0" smtClean="0"/>
                  <a:t>:</a:t>
                </a:r>
              </a:p>
              <a:p>
                <a:r>
                  <a:rPr lang="en-US" dirty="0" smtClean="0"/>
                  <a:t>                              </a:t>
                </a:r>
                <a:r>
                  <a:rPr lang="en-US" dirty="0" err="1" smtClean="0"/>
                  <a:t>đối</a:t>
                </a:r>
                <a:r>
                  <a:rPr lang="en-US" dirty="0" smtClean="0"/>
                  <a:t> </a:t>
                </a:r>
                <a:r>
                  <a:rPr lang="en-US" dirty="0" err="1"/>
                  <a:t>với</a:t>
                </a:r>
                <a:r>
                  <a:rPr lang="en-US" dirty="0"/>
                  <a:t> </a:t>
                </a:r>
                <a:r>
                  <a:rPr lang="en-US" dirty="0" err="1"/>
                  <a:t>xích</a:t>
                </a:r>
                <a:r>
                  <a:rPr lang="en-US" dirty="0"/>
                  <a:t> Markov </a:t>
                </a:r>
                <a:r>
                  <a:rPr lang="en-US" dirty="0" err="1"/>
                  <a:t>thuần</a:t>
                </a:r>
                <a:r>
                  <a:rPr lang="en-US" dirty="0"/>
                  <a:t> </a:t>
                </a:r>
                <a:r>
                  <a:rPr lang="en-US" dirty="0" err="1" smtClean="0"/>
                  <a:t>nhất</a:t>
                </a:r>
                <a:endParaRPr lang="en-US" dirty="0" smtClean="0"/>
              </a:p>
              <a:p>
                <a:r>
                  <a:rPr lang="en-US" dirty="0" smtClean="0"/>
                  <a:t>                         </a:t>
                </a:r>
                <a:r>
                  <a:rPr lang="en-US" dirty="0" err="1" smtClean="0"/>
                  <a:t>đối</a:t>
                </a:r>
                <a:r>
                  <a:rPr lang="en-US" dirty="0" smtClean="0"/>
                  <a:t> </a:t>
                </a:r>
                <a:r>
                  <a:rPr lang="en-US" dirty="0" err="1"/>
                  <a:t>với</a:t>
                </a:r>
                <a:r>
                  <a:rPr lang="en-US" dirty="0"/>
                  <a:t> </a:t>
                </a:r>
                <a:r>
                  <a:rPr lang="en-US" dirty="0" err="1"/>
                  <a:t>xích</a:t>
                </a:r>
                <a:r>
                  <a:rPr lang="en-US" dirty="0"/>
                  <a:t> Markov </a:t>
                </a:r>
                <a:r>
                  <a:rPr lang="en-US" dirty="0" err="1"/>
                  <a:t>không</a:t>
                </a:r>
                <a:r>
                  <a:rPr lang="en-US" dirty="0"/>
                  <a:t> </a:t>
                </a:r>
                <a:r>
                  <a:rPr lang="en-US" dirty="0" err="1"/>
                  <a:t>thuần</a:t>
                </a:r>
                <a:r>
                  <a:rPr lang="en-US" dirty="0"/>
                  <a:t> </a:t>
                </a:r>
                <a:r>
                  <a:rPr lang="en-US" dirty="0" err="1"/>
                  <a:t>nhất</a:t>
                </a:r>
                <a:r>
                  <a:rPr lang="en-US" dirty="0" smtClean="0"/>
                  <a:t>. </a:t>
                </a:r>
                <a:r>
                  <a:rPr lang="en-US" dirty="0" err="1"/>
                  <a:t>Trong</a:t>
                </a:r>
                <a:r>
                  <a:rPr lang="en-US" dirty="0"/>
                  <a:t> </a:t>
                </a:r>
                <a:r>
                  <a:rPr lang="en-US" dirty="0" err="1" smtClean="0"/>
                  <a:t>đó</a:t>
                </a:r>
                <a:r>
                  <a:rPr lang="en-US" dirty="0" smtClean="0"/>
                  <a:t>  </a:t>
                </a:r>
                <a:r>
                  <a:rPr lang="en-US" i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&lt;</a:t>
                </a:r>
                <a:r>
                  <a:rPr lang="ru-R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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&lt;</a:t>
                </a:r>
                <a:r>
                  <a:rPr lang="en-US" i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</a:t>
                </a:r>
              </a:p>
              <a:p>
                <a:r>
                  <a:rPr lang="en-US" b="1" dirty="0" err="1"/>
                  <a:t>Điều</a:t>
                </a:r>
                <a:r>
                  <a:rPr lang="en-US" b="1" dirty="0"/>
                  <a:t> </a:t>
                </a:r>
                <a:r>
                  <a:rPr lang="en-US" b="1" dirty="0" err="1"/>
                  <a:t>kiện</a:t>
                </a:r>
                <a:r>
                  <a:rPr lang="en-US" b="1" dirty="0"/>
                  <a:t> </a:t>
                </a:r>
                <a:r>
                  <a:rPr lang="en-US" b="1" dirty="0" err="1"/>
                  <a:t>liên</a:t>
                </a:r>
                <a:r>
                  <a:rPr lang="en-US" b="1" dirty="0"/>
                  <a:t> </a:t>
                </a:r>
                <a:r>
                  <a:rPr lang="en-US" b="1" dirty="0" err="1"/>
                  <a:t>tục</a:t>
                </a:r>
                <a:r>
                  <a:rPr lang="en-US" b="1" dirty="0"/>
                  <a:t> </a:t>
                </a:r>
                <a:r>
                  <a:rPr lang="en-US" b="1" dirty="0" err="1"/>
                  <a:t>ngẫu</a:t>
                </a:r>
                <a:r>
                  <a:rPr lang="en-US" b="1" dirty="0"/>
                  <a:t> </a:t>
                </a:r>
                <a:r>
                  <a:rPr lang="en-US" b="1" dirty="0" err="1"/>
                  <a:t>nhiên</a:t>
                </a:r>
                <a:r>
                  <a:rPr lang="en-US" b="1" dirty="0"/>
                  <a:t>: </a:t>
                </a: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𝜏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→0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func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1, 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ế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𝑢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=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</m:e>
                          <m:e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0, 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ế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𝑢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err="1"/>
                  <a:t>Điều</a:t>
                </a:r>
                <a:r>
                  <a:rPr lang="en-US" dirty="0"/>
                  <a:t> </a:t>
                </a:r>
                <a:r>
                  <a:rPr lang="en-US" dirty="0" err="1"/>
                  <a:t>kiện</a:t>
                </a:r>
                <a:r>
                  <a:rPr lang="en-US" dirty="0"/>
                  <a:t> </a:t>
                </a:r>
                <a:r>
                  <a:rPr lang="en-US" dirty="0" err="1"/>
                  <a:t>này</a:t>
                </a:r>
                <a:r>
                  <a:rPr lang="en-US" dirty="0"/>
                  <a:t> </a:t>
                </a:r>
                <a:r>
                  <a:rPr lang="en-US" dirty="0" err="1"/>
                  <a:t>có</a:t>
                </a:r>
                <a:r>
                  <a:rPr lang="en-US" dirty="0"/>
                  <a:t> </a:t>
                </a:r>
                <a:r>
                  <a:rPr lang="en-US" dirty="0" err="1"/>
                  <a:t>nghĩa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: </a:t>
                </a:r>
                <a:r>
                  <a:rPr lang="en-US" dirty="0" err="1"/>
                  <a:t>xích</a:t>
                </a:r>
                <a:r>
                  <a:rPr lang="en-US" dirty="0"/>
                  <a:t> Markov </a:t>
                </a:r>
                <a:r>
                  <a:rPr lang="en-US" dirty="0" err="1"/>
                  <a:t>thuần</a:t>
                </a:r>
                <a:r>
                  <a:rPr lang="en-US" dirty="0"/>
                  <a:t> </a:t>
                </a:r>
                <a:r>
                  <a:rPr lang="en-US" dirty="0" err="1"/>
                  <a:t>nhất</a:t>
                </a:r>
                <a:r>
                  <a:rPr lang="en-US" dirty="0"/>
                  <a:t> </a:t>
                </a:r>
                <a:r>
                  <a:rPr lang="en-US" dirty="0" err="1"/>
                  <a:t>với</a:t>
                </a:r>
                <a:r>
                  <a:rPr lang="en-US" dirty="0"/>
                  <a:t> </a:t>
                </a:r>
                <a:r>
                  <a:rPr lang="en-US" dirty="0" err="1"/>
                  <a:t>xác</a:t>
                </a:r>
                <a:r>
                  <a:rPr lang="en-US" dirty="0"/>
                  <a:t> </a:t>
                </a:r>
                <a:r>
                  <a:rPr lang="en-US" dirty="0" err="1"/>
                  <a:t>suất</a:t>
                </a:r>
                <a:r>
                  <a:rPr lang="en-US" dirty="0"/>
                  <a:t> 1 </a:t>
                </a:r>
                <a:r>
                  <a:rPr lang="en-US" dirty="0" err="1"/>
                  <a:t>không</a:t>
                </a:r>
                <a:r>
                  <a:rPr lang="en-US" dirty="0"/>
                  <a:t> </a:t>
                </a:r>
                <a:r>
                  <a:rPr lang="en-US" dirty="0" err="1"/>
                  <a:t>thay</a:t>
                </a:r>
                <a:r>
                  <a:rPr lang="en-US" dirty="0"/>
                  <a:t> </a:t>
                </a:r>
                <a:r>
                  <a:rPr lang="en-US" dirty="0" err="1"/>
                  <a:t>đổi</a:t>
                </a:r>
                <a:r>
                  <a:rPr lang="en-US" dirty="0"/>
                  <a:t> </a:t>
                </a:r>
                <a:r>
                  <a:rPr lang="en-US" dirty="0" err="1"/>
                  <a:t>trạng</a:t>
                </a:r>
                <a:r>
                  <a:rPr lang="en-US" dirty="0"/>
                  <a:t> </a:t>
                </a:r>
                <a:r>
                  <a:rPr lang="en-US" dirty="0" err="1"/>
                  <a:t>thái</a:t>
                </a:r>
                <a:r>
                  <a:rPr lang="en-US" dirty="0"/>
                  <a:t> </a:t>
                </a:r>
                <a:r>
                  <a:rPr lang="en-US" dirty="0" err="1"/>
                  <a:t>của</a:t>
                </a:r>
                <a:r>
                  <a:rPr lang="en-US" dirty="0"/>
                  <a:t> </a:t>
                </a:r>
                <a:r>
                  <a:rPr lang="en-US" dirty="0" err="1"/>
                  <a:t>mình</a:t>
                </a:r>
                <a:r>
                  <a:rPr lang="en-US" dirty="0"/>
                  <a:t> </a:t>
                </a:r>
                <a:r>
                  <a:rPr lang="en-US" dirty="0" err="1"/>
                  <a:t>trong</a:t>
                </a:r>
                <a:r>
                  <a:rPr lang="en-US" dirty="0"/>
                  <a:t> </a:t>
                </a:r>
                <a:r>
                  <a:rPr lang="en-US" dirty="0" err="1"/>
                  <a:t>khoảng</a:t>
                </a:r>
                <a:r>
                  <a:rPr lang="en-US" dirty="0"/>
                  <a:t> </a:t>
                </a:r>
                <a:r>
                  <a:rPr lang="en-US" dirty="0" err="1"/>
                  <a:t>thời</a:t>
                </a:r>
                <a:r>
                  <a:rPr lang="en-US" dirty="0"/>
                  <a:t> </a:t>
                </a:r>
                <a:r>
                  <a:rPr lang="en-US" dirty="0" err="1"/>
                  <a:t>gian</a:t>
                </a:r>
                <a:r>
                  <a:rPr lang="en-US" dirty="0"/>
                  <a:t> </a:t>
                </a:r>
                <a:r>
                  <a:rPr lang="en-US" dirty="0" err="1"/>
                  <a:t>vô</a:t>
                </a:r>
                <a:r>
                  <a:rPr lang="en-US" dirty="0"/>
                  <a:t> </a:t>
                </a:r>
                <a:r>
                  <a:rPr lang="en-US" dirty="0" err="1"/>
                  <a:t>cùng</a:t>
                </a:r>
                <a:r>
                  <a:rPr lang="en-US" dirty="0"/>
                  <a:t> </a:t>
                </a:r>
                <a:r>
                  <a:rPr lang="en-US" dirty="0" err="1"/>
                  <a:t>nhỏ</a:t>
                </a:r>
                <a:r>
                  <a:rPr lang="en-US" dirty="0"/>
                  <a:t> </a:t>
                </a:r>
                <a:r>
                  <a:rPr lang="ru-RU" dirty="0">
                    <a:sym typeface="Symbol" panose="05050102010706020507" pitchFamily="18" charset="2"/>
                  </a:rPr>
                  <a:t></a:t>
                </a:r>
                <a:r>
                  <a:rPr lang="en-US" dirty="0"/>
                  <a:t>0. </a:t>
                </a:r>
                <a:r>
                  <a:rPr lang="en-US" dirty="0" err="1"/>
                  <a:t>Cần</a:t>
                </a:r>
                <a:r>
                  <a:rPr lang="en-US" dirty="0"/>
                  <a:t> </a:t>
                </a:r>
                <a:r>
                  <a:rPr lang="en-US" dirty="0" err="1"/>
                  <a:t>lưu</a:t>
                </a:r>
                <a:r>
                  <a:rPr lang="en-US" dirty="0"/>
                  <a:t> ý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dirty="0" err="1"/>
                  <a:t>liên</a:t>
                </a:r>
                <a:r>
                  <a:rPr lang="en-US" dirty="0"/>
                  <a:t> </a:t>
                </a:r>
                <a:r>
                  <a:rPr lang="en-US" dirty="0" err="1"/>
                  <a:t>tục</a:t>
                </a:r>
                <a:r>
                  <a:rPr lang="en-US" dirty="0"/>
                  <a:t> </a:t>
                </a:r>
                <a:r>
                  <a:rPr lang="en-US" dirty="0" err="1"/>
                  <a:t>ngẫu</a:t>
                </a:r>
                <a:r>
                  <a:rPr lang="en-US" dirty="0"/>
                  <a:t> </a:t>
                </a:r>
                <a:r>
                  <a:rPr lang="en-US" dirty="0" err="1"/>
                  <a:t>nhiên</a:t>
                </a:r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</a:t>
                </a:r>
                <a:r>
                  <a:rPr lang="en-US" dirty="0" err="1"/>
                  <a:t>kéo</a:t>
                </a:r>
                <a:r>
                  <a:rPr lang="en-US" dirty="0"/>
                  <a:t> </a:t>
                </a:r>
                <a:r>
                  <a:rPr lang="en-US" dirty="0" err="1"/>
                  <a:t>theo</a:t>
                </a:r>
                <a:r>
                  <a:rPr lang="en-US" dirty="0"/>
                  <a:t> </a:t>
                </a:r>
                <a:r>
                  <a:rPr lang="en-US" dirty="0" err="1"/>
                  <a:t>tính</a:t>
                </a:r>
                <a:r>
                  <a:rPr lang="en-US" dirty="0"/>
                  <a:t> </a:t>
                </a:r>
                <a:r>
                  <a:rPr lang="en-US" dirty="0" err="1"/>
                  <a:t>liên</a:t>
                </a:r>
                <a:r>
                  <a:rPr lang="en-US" dirty="0"/>
                  <a:t> </a:t>
                </a:r>
                <a:r>
                  <a:rPr lang="en-US" dirty="0" err="1"/>
                  <a:t>tục</a:t>
                </a:r>
                <a:r>
                  <a:rPr lang="en-US" dirty="0"/>
                  <a:t> </a:t>
                </a:r>
                <a:r>
                  <a:rPr lang="en-US" dirty="0" err="1"/>
                  <a:t>của</a:t>
                </a:r>
                <a:r>
                  <a:rPr lang="en-US" dirty="0"/>
                  <a:t> </a:t>
                </a:r>
                <a:r>
                  <a:rPr lang="en-US" dirty="0" err="1"/>
                  <a:t>quá</a:t>
                </a:r>
                <a:r>
                  <a:rPr lang="en-US" dirty="0"/>
                  <a:t> </a:t>
                </a:r>
                <a:r>
                  <a:rPr lang="en-US" dirty="0" err="1"/>
                  <a:t>trình</a:t>
                </a:r>
                <a:r>
                  <a:rPr lang="en-US" dirty="0"/>
                  <a:t> </a:t>
                </a:r>
                <a:r>
                  <a:rPr lang="en-US" dirty="0" err="1"/>
                  <a:t>hiện</a:t>
                </a:r>
                <a:r>
                  <a:rPr lang="en-US" dirty="0"/>
                  <a:t> </a:t>
                </a:r>
                <a:r>
                  <a:rPr lang="en-US" dirty="0" err="1"/>
                  <a:t>thực</a:t>
                </a:r>
                <a:r>
                  <a:rPr lang="en-US" dirty="0"/>
                  <a:t> </a:t>
                </a:r>
                <a:r>
                  <a:rPr lang="en-US" dirty="0" err="1"/>
                  <a:t>hóa</a:t>
                </a:r>
                <a:r>
                  <a:rPr lang="en-US" dirty="0"/>
                  <a:t> </a:t>
                </a:r>
                <a:r>
                  <a:rPr lang="en-US" dirty="0" err="1"/>
                  <a:t>xích</a:t>
                </a:r>
                <a:r>
                  <a:rPr lang="en-US" dirty="0"/>
                  <a:t> Markov. </a:t>
                </a:r>
                <a:r>
                  <a:rPr lang="en-US" dirty="0" err="1"/>
                  <a:t>Đó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dirty="0" err="1"/>
                  <a:t>bởi</a:t>
                </a:r>
                <a:r>
                  <a:rPr lang="en-US" dirty="0"/>
                  <a:t> </a:t>
                </a:r>
                <a:r>
                  <a:rPr lang="en-US" dirty="0" err="1"/>
                  <a:t>vì</a:t>
                </a:r>
                <a:r>
                  <a:rPr lang="en-US" dirty="0"/>
                  <a:t> </a:t>
                </a:r>
                <a:r>
                  <a:rPr lang="en-US" dirty="0" err="1"/>
                  <a:t>sự</a:t>
                </a:r>
                <a:r>
                  <a:rPr lang="en-US" dirty="0"/>
                  <a:t> </a:t>
                </a:r>
                <a:r>
                  <a:rPr lang="en-US" dirty="0" err="1"/>
                  <a:t>gián</a:t>
                </a:r>
                <a:r>
                  <a:rPr lang="en-US" dirty="0"/>
                  <a:t> </a:t>
                </a:r>
                <a:r>
                  <a:rPr lang="en-US" dirty="0" err="1"/>
                  <a:t>đoạn</a:t>
                </a:r>
                <a:r>
                  <a:rPr lang="en-US" dirty="0"/>
                  <a:t> </a:t>
                </a:r>
                <a:r>
                  <a:rPr lang="en-US" dirty="0" err="1"/>
                  <a:t>trong</a:t>
                </a:r>
                <a:r>
                  <a:rPr lang="en-US" dirty="0"/>
                  <a:t> </a:t>
                </a:r>
                <a:r>
                  <a:rPr lang="en-US" dirty="0" err="1"/>
                  <a:t>mỗi</a:t>
                </a:r>
                <a:r>
                  <a:rPr lang="en-US" dirty="0"/>
                  <a:t> </a:t>
                </a:r>
                <a:r>
                  <a:rPr lang="en-US" dirty="0" err="1"/>
                  <a:t>lần</a:t>
                </a:r>
                <a:r>
                  <a:rPr lang="en-US" dirty="0"/>
                  <a:t> </a:t>
                </a:r>
                <a:r>
                  <a:rPr lang="en-US" dirty="0" err="1"/>
                  <a:t>triển</a:t>
                </a:r>
                <a:r>
                  <a:rPr lang="en-US" dirty="0"/>
                  <a:t> </a:t>
                </a:r>
                <a:r>
                  <a:rPr lang="en-US" dirty="0" err="1"/>
                  <a:t>khai</a:t>
                </a:r>
                <a:r>
                  <a:rPr lang="en-US" dirty="0"/>
                  <a:t> </a:t>
                </a:r>
                <a:r>
                  <a:rPr lang="en-US" dirty="0" err="1"/>
                  <a:t>chuỗi</a:t>
                </a:r>
                <a:r>
                  <a:rPr lang="en-US" dirty="0"/>
                  <a:t> </a:t>
                </a:r>
                <a:r>
                  <a:rPr lang="en-US" dirty="0" err="1"/>
                  <a:t>xảy</a:t>
                </a:r>
                <a:r>
                  <a:rPr lang="en-US" dirty="0"/>
                  <a:t> </a:t>
                </a:r>
                <a:r>
                  <a:rPr lang="en-US" dirty="0" err="1"/>
                  <a:t>ra</a:t>
                </a:r>
                <a:r>
                  <a:rPr lang="en-US" dirty="0"/>
                  <a:t> </a:t>
                </a:r>
                <a:r>
                  <a:rPr lang="en-US" dirty="0" err="1"/>
                  <a:t>vào</a:t>
                </a:r>
                <a:r>
                  <a:rPr lang="en-US" dirty="0"/>
                  <a:t> </a:t>
                </a:r>
                <a:r>
                  <a:rPr lang="en-US" dirty="0" err="1"/>
                  <a:t>những</a:t>
                </a:r>
                <a:r>
                  <a:rPr lang="en-US" dirty="0"/>
                  <a:t> </a:t>
                </a:r>
                <a:r>
                  <a:rPr lang="en-US" dirty="0" err="1"/>
                  <a:t>thời</a:t>
                </a:r>
                <a:r>
                  <a:rPr lang="en-US" dirty="0"/>
                  <a:t> </a:t>
                </a:r>
                <a:r>
                  <a:rPr lang="en-US" dirty="0" err="1"/>
                  <a:t>điểm</a:t>
                </a:r>
                <a:r>
                  <a:rPr lang="en-US" dirty="0"/>
                  <a:t> </a:t>
                </a:r>
                <a:r>
                  <a:rPr lang="en-US" dirty="0" err="1"/>
                  <a:t>ngẫu</a:t>
                </a:r>
                <a:r>
                  <a:rPr lang="en-US" dirty="0"/>
                  <a:t> </a:t>
                </a:r>
                <a:r>
                  <a:rPr lang="en-US" dirty="0" err="1"/>
                  <a:t>nhiên</a:t>
                </a:r>
                <a:r>
                  <a:rPr lang="en-US" dirty="0"/>
                  <a:t> </a:t>
                </a:r>
                <a:r>
                  <a:rPr lang="en-US" dirty="0" err="1"/>
                  <a:t>và</a:t>
                </a:r>
                <a:r>
                  <a:rPr lang="en-US" dirty="0"/>
                  <a:t> </a:t>
                </a:r>
                <a:r>
                  <a:rPr lang="en-US" dirty="0" err="1"/>
                  <a:t>xác</a:t>
                </a:r>
                <a:r>
                  <a:rPr lang="en-US" dirty="0"/>
                  <a:t> </a:t>
                </a:r>
                <a:r>
                  <a:rPr lang="en-US" dirty="0" err="1"/>
                  <a:t>suất</a:t>
                </a:r>
                <a:r>
                  <a:rPr lang="en-US" dirty="0"/>
                  <a:t> </a:t>
                </a:r>
                <a:r>
                  <a:rPr lang="en-US" dirty="0" err="1"/>
                  <a:t>xảy</a:t>
                </a:r>
                <a:r>
                  <a:rPr lang="en-US" dirty="0"/>
                  <a:t> </a:t>
                </a:r>
                <a:r>
                  <a:rPr lang="en-US" dirty="0" err="1"/>
                  <a:t>ra</a:t>
                </a:r>
                <a:r>
                  <a:rPr lang="en-US" dirty="0"/>
                  <a:t> </a:t>
                </a:r>
                <a:r>
                  <a:rPr lang="en-US" dirty="0" err="1"/>
                  <a:t>sự</a:t>
                </a:r>
                <a:r>
                  <a:rPr lang="en-US" dirty="0"/>
                  <a:t> </a:t>
                </a:r>
                <a:r>
                  <a:rPr lang="en-US" dirty="0" err="1"/>
                  <a:t>gián</a:t>
                </a:r>
                <a:r>
                  <a:rPr lang="en-US" dirty="0"/>
                  <a:t> </a:t>
                </a:r>
                <a:r>
                  <a:rPr lang="en-US" dirty="0" err="1"/>
                  <a:t>đoạn</a:t>
                </a:r>
                <a:r>
                  <a:rPr lang="en-US" dirty="0"/>
                  <a:t> </a:t>
                </a:r>
                <a:r>
                  <a:rPr lang="en-US" dirty="0" err="1"/>
                  <a:t>tại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</a:t>
                </a:r>
                <a:r>
                  <a:rPr lang="en-US" dirty="0" err="1"/>
                  <a:t>thời</a:t>
                </a:r>
                <a:r>
                  <a:rPr lang="en-US" dirty="0"/>
                  <a:t> </a:t>
                </a:r>
                <a:r>
                  <a:rPr lang="en-US" dirty="0" err="1"/>
                  <a:t>điểm</a:t>
                </a:r>
                <a:r>
                  <a:rPr lang="en-US" dirty="0"/>
                  <a:t> </a:t>
                </a:r>
                <a:r>
                  <a:rPr lang="en-US" dirty="0" err="1"/>
                  <a:t>nhất</a:t>
                </a:r>
                <a:r>
                  <a:rPr lang="en-US" dirty="0"/>
                  <a:t> </a:t>
                </a:r>
                <a:r>
                  <a:rPr lang="en-US" dirty="0" err="1"/>
                  <a:t>định</a:t>
                </a:r>
                <a:r>
                  <a:rPr lang="en-US" dirty="0"/>
                  <a:t> </a:t>
                </a:r>
                <a:r>
                  <a:rPr lang="en-US" i="1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. </a:t>
                </a:r>
              </a:p>
              <a:p>
                <a:r>
                  <a:rPr lang="en-US" dirty="0"/>
                  <a:t>Ta </a:t>
                </a:r>
                <a:r>
                  <a:rPr lang="en-US" dirty="0" err="1"/>
                  <a:t>sẽ</a:t>
                </a:r>
                <a:r>
                  <a:rPr lang="en-US" dirty="0"/>
                  <a:t> </a:t>
                </a:r>
                <a:r>
                  <a:rPr lang="en-US" dirty="0" err="1"/>
                  <a:t>đi</a:t>
                </a:r>
                <a:r>
                  <a:rPr lang="en-US" dirty="0"/>
                  <a:t> </a:t>
                </a:r>
                <a:r>
                  <a:rPr lang="en-US" dirty="0" err="1"/>
                  <a:t>phát</a:t>
                </a:r>
                <a:r>
                  <a:rPr lang="en-US" dirty="0"/>
                  <a:t> </a:t>
                </a:r>
                <a:r>
                  <a:rPr lang="en-US" dirty="0" err="1"/>
                  <a:t>biểu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</a:t>
                </a:r>
                <a:r>
                  <a:rPr lang="en-US" dirty="0" err="1"/>
                  <a:t>vài</a:t>
                </a:r>
                <a:r>
                  <a:rPr lang="en-US" dirty="0"/>
                  <a:t> </a:t>
                </a:r>
                <a:r>
                  <a:rPr lang="en-US" dirty="0" err="1"/>
                  <a:t>định</a:t>
                </a:r>
                <a:r>
                  <a:rPr lang="en-US" dirty="0"/>
                  <a:t> </a:t>
                </a:r>
                <a:r>
                  <a:rPr lang="en-US" dirty="0" err="1"/>
                  <a:t>lý</a:t>
                </a:r>
                <a:r>
                  <a:rPr lang="en-US" dirty="0"/>
                  <a:t> </a:t>
                </a:r>
                <a:r>
                  <a:rPr lang="en-US" dirty="0" err="1"/>
                  <a:t>liên</a:t>
                </a:r>
                <a:r>
                  <a:rPr lang="en-US" dirty="0"/>
                  <a:t> </a:t>
                </a:r>
                <a:r>
                  <a:rPr lang="en-US" dirty="0" err="1"/>
                  <a:t>quan</a:t>
                </a:r>
                <a:r>
                  <a:rPr lang="en-US" dirty="0"/>
                  <a:t> </a:t>
                </a:r>
                <a:r>
                  <a:rPr lang="en-US" dirty="0" err="1"/>
                  <a:t>tới</a:t>
                </a:r>
                <a:r>
                  <a:rPr lang="en-US" dirty="0"/>
                  <a:t> </a:t>
                </a:r>
                <a:r>
                  <a:rPr lang="en-US" dirty="0" err="1"/>
                  <a:t>xác</a:t>
                </a:r>
                <a:r>
                  <a:rPr lang="en-US" dirty="0"/>
                  <a:t> </a:t>
                </a:r>
                <a:r>
                  <a:rPr lang="en-US" dirty="0" err="1"/>
                  <a:t>suất</a:t>
                </a:r>
                <a:r>
                  <a:rPr lang="en-US" dirty="0"/>
                  <a:t> </a:t>
                </a:r>
                <a:r>
                  <a:rPr lang="en-US" i="1" dirty="0" err="1"/>
                  <a:t>p</a:t>
                </a:r>
                <a:r>
                  <a:rPr lang="en-US" i="1" baseline="-25000" dirty="0" err="1"/>
                  <a:t>ij</a:t>
                </a:r>
                <a:r>
                  <a:rPr lang="en-US" dirty="0"/>
                  <a:t>(</a:t>
                </a:r>
                <a:r>
                  <a:rPr lang="en-US" i="1" dirty="0"/>
                  <a:t>t</a:t>
                </a:r>
                <a:r>
                  <a:rPr lang="en-US" dirty="0"/>
                  <a:t>).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4141"/>
                <a:ext cx="10515600" cy="6102822"/>
              </a:xfrm>
              <a:blipFill rotWithShape="0">
                <a:blip r:embed="rId2"/>
                <a:stretch>
                  <a:fillRect l="-1043" t="-1598" r="-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797" y="583749"/>
            <a:ext cx="2401999" cy="5365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797" y="1120346"/>
            <a:ext cx="2039533" cy="50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204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Content Placeholder 5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9997" y="0"/>
            <a:ext cx="5812005" cy="617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79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6641432"/>
          </a:xfrm>
        </p:spPr>
        <p:txBody>
          <a:bodyPr/>
          <a:lstStyle/>
          <a:p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vi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smtClean="0"/>
              <a:t>Kolmogorov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trưng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suất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i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ij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s,t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&lt;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suất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nghịch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Kolmogorov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indent="-127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xích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Markov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nghịch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Kolmogorov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0" marR="0" indent="-127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127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marL="0" marR="0" indent="-127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127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thuận</a:t>
            </a:r>
            <a:r>
              <a:rPr lang="en-US" b="1" dirty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hệ</a:t>
            </a:r>
            <a:r>
              <a:rPr lang="en-US" b="1" dirty="0" smtClean="0"/>
              <a:t> </a:t>
            </a:r>
            <a:r>
              <a:rPr lang="en-US" b="1" dirty="0" err="1" smtClean="0"/>
              <a:t>nghịch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phương</a:t>
            </a:r>
            <a:r>
              <a:rPr lang="en-US" b="1" dirty="0"/>
              <a:t> </a:t>
            </a:r>
            <a:r>
              <a:rPr lang="en-US" b="1" dirty="0" err="1"/>
              <a:t>trình</a:t>
            </a:r>
            <a:r>
              <a:rPr lang="en-US" b="1" dirty="0"/>
              <a:t> vi </a:t>
            </a:r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smtClean="0"/>
              <a:t>Kolmogorov</a:t>
            </a:r>
            <a:r>
              <a:rPr lang="en-US" dirty="0" smtClean="0"/>
              <a:t>:</a:t>
            </a:r>
          </a:p>
          <a:p>
            <a:pPr marL="0" marR="0" indent="-127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</a:t>
            </a:r>
          </a:p>
          <a:p>
            <a:pPr marL="0" marR="0" indent="-127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4926" y="3341547"/>
            <a:ext cx="3192379" cy="773253"/>
          </a:xfrm>
          <a:prstGeom prst="rect">
            <a:avLst/>
          </a:prstGeom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3486" y="4114800"/>
            <a:ext cx="3367202" cy="97054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1761" y="5858600"/>
            <a:ext cx="2478823" cy="6787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0763" y="5858600"/>
            <a:ext cx="1832318" cy="64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28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0632"/>
            <a:ext cx="10515600" cy="5936331"/>
          </a:xfrm>
        </p:spPr>
        <p:txBody>
          <a:bodyPr/>
          <a:lstStyle/>
          <a:p>
            <a:r>
              <a:rPr lang="en-US" b="1" i="1" dirty="0" err="1"/>
              <a:t>Ví</a:t>
            </a:r>
            <a:r>
              <a:rPr lang="en-US" b="1" i="1" dirty="0"/>
              <a:t> </a:t>
            </a:r>
            <a:r>
              <a:rPr lang="en-US" b="1" i="1" dirty="0" err="1"/>
              <a:t>dụ</a:t>
            </a:r>
            <a:r>
              <a:rPr lang="en-US" b="1" i="1" dirty="0"/>
              <a:t> 3.1.</a:t>
            </a:r>
            <a:r>
              <a:rPr lang="en-US" i="1" dirty="0"/>
              <a:t> Cho </a:t>
            </a:r>
            <a:r>
              <a:rPr lang="en-US" dirty="0"/>
              <a:t> </a:t>
            </a:r>
            <a:r>
              <a:rPr lang="en-US" i="1" dirty="0">
                <a:sym typeface="Symbol" panose="05050102010706020507" pitchFamily="18" charset="2"/>
              </a:rPr>
              <a:t></a:t>
            </a:r>
            <a:r>
              <a:rPr lang="en-US" dirty="0"/>
              <a:t>(t)</a:t>
            </a:r>
            <a:r>
              <a:rPr lang="en-US" i="1" dirty="0"/>
              <a:t> </a:t>
            </a:r>
            <a:r>
              <a:rPr lang="en-US" i="1" dirty="0" err="1"/>
              <a:t>là</a:t>
            </a:r>
            <a:r>
              <a:rPr lang="en-US" i="1" dirty="0"/>
              <a:t> </a:t>
            </a:r>
            <a:r>
              <a:rPr lang="en-US" i="1" dirty="0" err="1"/>
              <a:t>xích</a:t>
            </a:r>
            <a:r>
              <a:rPr lang="en-US" i="1" dirty="0"/>
              <a:t> Markov </a:t>
            </a:r>
            <a:r>
              <a:rPr lang="en-US" i="1" dirty="0" err="1"/>
              <a:t>thuần</a:t>
            </a:r>
            <a:r>
              <a:rPr lang="en-US" i="1" dirty="0"/>
              <a:t> </a:t>
            </a:r>
            <a:r>
              <a:rPr lang="en-US" i="1" dirty="0" err="1"/>
              <a:t>nhất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hai</a:t>
            </a:r>
            <a:r>
              <a:rPr lang="en-US" i="1" dirty="0"/>
              <a:t> </a:t>
            </a:r>
            <a:r>
              <a:rPr lang="en-US" i="1" dirty="0" err="1"/>
              <a:t>trạng</a:t>
            </a:r>
            <a:r>
              <a:rPr lang="en-US" i="1" dirty="0"/>
              <a:t> </a:t>
            </a:r>
            <a:r>
              <a:rPr lang="en-US" i="1" dirty="0" err="1"/>
              <a:t>thái</a:t>
            </a:r>
            <a:r>
              <a:rPr lang="en-US" i="1" dirty="0"/>
              <a:t> </a:t>
            </a:r>
            <a:r>
              <a:rPr lang="en-US" b="1" i="1" dirty="0"/>
              <a:t>X</a:t>
            </a:r>
            <a:r>
              <a:rPr lang="en-US" i="1" dirty="0"/>
              <a:t>=</a:t>
            </a:r>
            <a:r>
              <a:rPr lang="ru-RU" i="1" dirty="0"/>
              <a:t>{</a:t>
            </a:r>
            <a:r>
              <a:rPr lang="en-US" i="1" dirty="0"/>
              <a:t>0,1</a:t>
            </a:r>
            <a:r>
              <a:rPr lang="ru-RU" i="1" dirty="0"/>
              <a:t>}</a:t>
            </a:r>
            <a:r>
              <a:rPr lang="en-US" i="1" dirty="0"/>
              <a:t>. </a:t>
            </a:r>
            <a:r>
              <a:rPr lang="en-US" i="1" dirty="0" err="1"/>
              <a:t>Thời</a:t>
            </a:r>
            <a:r>
              <a:rPr lang="en-US" i="1" dirty="0"/>
              <a:t> </a:t>
            </a:r>
            <a:r>
              <a:rPr lang="en-US" i="1" dirty="0" err="1"/>
              <a:t>gian</a:t>
            </a:r>
            <a:r>
              <a:rPr lang="en-US" i="1" dirty="0"/>
              <a:t> ở </a:t>
            </a:r>
            <a:r>
              <a:rPr lang="en-US" i="1" dirty="0" err="1"/>
              <a:t>trạng</a:t>
            </a:r>
            <a:r>
              <a:rPr lang="en-US" i="1" dirty="0"/>
              <a:t> </a:t>
            </a:r>
            <a:r>
              <a:rPr lang="en-US" i="1" dirty="0" err="1"/>
              <a:t>thái</a:t>
            </a:r>
            <a:r>
              <a:rPr lang="en-US" i="1" dirty="0"/>
              <a:t> 0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phân</a:t>
            </a:r>
            <a:r>
              <a:rPr lang="en-US" i="1" dirty="0"/>
              <a:t> </a:t>
            </a:r>
            <a:r>
              <a:rPr lang="en-US" i="1" dirty="0" err="1"/>
              <a:t>phối</a:t>
            </a:r>
            <a:r>
              <a:rPr lang="en-US" i="1" dirty="0"/>
              <a:t> </a:t>
            </a:r>
            <a:r>
              <a:rPr lang="en-US" i="1" dirty="0" err="1"/>
              <a:t>theo</a:t>
            </a:r>
            <a:r>
              <a:rPr lang="en-US" i="1" dirty="0"/>
              <a:t> </a:t>
            </a:r>
            <a:r>
              <a:rPr lang="en-US" i="1" dirty="0" err="1"/>
              <a:t>hàm</a:t>
            </a:r>
            <a:r>
              <a:rPr lang="en-US" i="1" dirty="0"/>
              <a:t> </a:t>
            </a:r>
            <a:r>
              <a:rPr lang="en-US" i="1" dirty="0" err="1"/>
              <a:t>số</a:t>
            </a:r>
            <a:r>
              <a:rPr lang="en-US" i="1" dirty="0"/>
              <a:t> </a:t>
            </a:r>
            <a:r>
              <a:rPr lang="en-US" i="1" dirty="0" err="1"/>
              <a:t>mũ</a:t>
            </a:r>
            <a:r>
              <a:rPr lang="en-US" i="1" dirty="0"/>
              <a:t> </a:t>
            </a:r>
            <a:r>
              <a:rPr lang="en-US" i="1" dirty="0" err="1"/>
              <a:t>với</a:t>
            </a:r>
            <a:r>
              <a:rPr lang="en-US" i="1" dirty="0"/>
              <a:t> </a:t>
            </a:r>
            <a:r>
              <a:rPr lang="en-US" i="1" dirty="0" err="1"/>
              <a:t>tham</a:t>
            </a:r>
            <a:r>
              <a:rPr lang="en-US" i="1" dirty="0"/>
              <a:t> </a:t>
            </a:r>
            <a:r>
              <a:rPr lang="en-US" i="1" dirty="0" err="1"/>
              <a:t>số</a:t>
            </a:r>
            <a:r>
              <a:rPr lang="en-US" i="1" dirty="0"/>
              <a:t> </a:t>
            </a:r>
            <a:r>
              <a:rPr lang="ru-RU" dirty="0">
                <a:sym typeface="Symbol" panose="05050102010706020507" pitchFamily="18" charset="2"/>
              </a:rPr>
              <a:t></a:t>
            </a:r>
            <a:r>
              <a:rPr lang="en-US" i="1" dirty="0"/>
              <a:t>. </a:t>
            </a:r>
            <a:r>
              <a:rPr lang="en-US" i="1" dirty="0" err="1"/>
              <a:t>Thời</a:t>
            </a:r>
            <a:r>
              <a:rPr lang="en-US" i="1" dirty="0"/>
              <a:t> </a:t>
            </a:r>
            <a:r>
              <a:rPr lang="en-US" i="1" dirty="0" err="1"/>
              <a:t>gian</a:t>
            </a:r>
            <a:r>
              <a:rPr lang="en-US" i="1" dirty="0"/>
              <a:t> ở </a:t>
            </a:r>
            <a:r>
              <a:rPr lang="en-US" i="1" dirty="0" err="1"/>
              <a:t>trạng</a:t>
            </a:r>
            <a:r>
              <a:rPr lang="en-US" i="1" dirty="0"/>
              <a:t> </a:t>
            </a:r>
            <a:r>
              <a:rPr lang="en-US" i="1" dirty="0" err="1"/>
              <a:t>thái</a:t>
            </a:r>
            <a:r>
              <a:rPr lang="en-US" i="1" dirty="0"/>
              <a:t> 1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phân</a:t>
            </a:r>
            <a:r>
              <a:rPr lang="en-US" i="1" dirty="0"/>
              <a:t> </a:t>
            </a:r>
            <a:r>
              <a:rPr lang="en-US" i="1" dirty="0" err="1"/>
              <a:t>phối</a:t>
            </a:r>
            <a:r>
              <a:rPr lang="en-US" i="1" dirty="0"/>
              <a:t> </a:t>
            </a:r>
            <a:r>
              <a:rPr lang="en-US" i="1" dirty="0" err="1"/>
              <a:t>theo</a:t>
            </a:r>
            <a:r>
              <a:rPr lang="en-US" i="1" dirty="0"/>
              <a:t> </a:t>
            </a:r>
            <a:r>
              <a:rPr lang="en-US" i="1" dirty="0" err="1"/>
              <a:t>hàm</a:t>
            </a:r>
            <a:r>
              <a:rPr lang="en-US" i="1" dirty="0"/>
              <a:t> </a:t>
            </a:r>
            <a:r>
              <a:rPr lang="en-US" i="1" dirty="0" err="1"/>
              <a:t>số</a:t>
            </a:r>
            <a:r>
              <a:rPr lang="en-US" i="1" dirty="0"/>
              <a:t> </a:t>
            </a:r>
            <a:r>
              <a:rPr lang="en-US" i="1" dirty="0" err="1"/>
              <a:t>mũ</a:t>
            </a:r>
            <a:r>
              <a:rPr lang="en-US" i="1" dirty="0"/>
              <a:t> </a:t>
            </a:r>
            <a:r>
              <a:rPr lang="en-US" i="1" dirty="0" err="1"/>
              <a:t>với</a:t>
            </a:r>
            <a:r>
              <a:rPr lang="en-US" i="1" dirty="0"/>
              <a:t> </a:t>
            </a:r>
            <a:r>
              <a:rPr lang="en-US" i="1" dirty="0" err="1"/>
              <a:t>tham</a:t>
            </a:r>
            <a:r>
              <a:rPr lang="en-US" i="1" dirty="0"/>
              <a:t> </a:t>
            </a:r>
            <a:r>
              <a:rPr lang="en-US" i="1" dirty="0" err="1"/>
              <a:t>số</a:t>
            </a:r>
            <a:r>
              <a:rPr lang="en-US" i="1" dirty="0"/>
              <a:t> </a:t>
            </a:r>
            <a:r>
              <a:rPr lang="ru-RU" dirty="0">
                <a:sym typeface="Symbol" panose="05050102010706020507" pitchFamily="18" charset="2"/>
              </a:rPr>
              <a:t></a:t>
            </a:r>
            <a:r>
              <a:rPr lang="en-US" dirty="0"/>
              <a:t>.</a:t>
            </a:r>
            <a:r>
              <a:rPr lang="en-US" i="1" dirty="0"/>
              <a:t> </a:t>
            </a:r>
            <a:r>
              <a:rPr lang="en-US" i="1" dirty="0" err="1"/>
              <a:t>Hãy</a:t>
            </a:r>
            <a:r>
              <a:rPr lang="en-US" i="1" dirty="0"/>
              <a:t> </a:t>
            </a:r>
            <a:r>
              <a:rPr lang="en-US" i="1" dirty="0" err="1"/>
              <a:t>lập</a:t>
            </a:r>
            <a:r>
              <a:rPr lang="en-US" i="1" dirty="0"/>
              <a:t> </a:t>
            </a:r>
            <a:r>
              <a:rPr lang="en-US" i="1" dirty="0" err="1"/>
              <a:t>hệ</a:t>
            </a:r>
            <a:r>
              <a:rPr lang="en-US" i="1" dirty="0"/>
              <a:t> </a:t>
            </a:r>
            <a:r>
              <a:rPr lang="en-US" i="1" dirty="0" err="1"/>
              <a:t>thuận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nghịch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hệ</a:t>
            </a:r>
            <a:r>
              <a:rPr lang="en-US" i="1" dirty="0"/>
              <a:t> </a:t>
            </a:r>
            <a:r>
              <a:rPr lang="en-US" i="1" dirty="0" err="1"/>
              <a:t>các</a:t>
            </a:r>
            <a:r>
              <a:rPr lang="en-US" i="1" dirty="0"/>
              <a:t> </a:t>
            </a:r>
            <a:r>
              <a:rPr lang="en-US" i="1" dirty="0" err="1"/>
              <a:t>phương</a:t>
            </a:r>
            <a:r>
              <a:rPr lang="en-US" i="1" dirty="0"/>
              <a:t> </a:t>
            </a:r>
            <a:r>
              <a:rPr lang="en-US" i="1" dirty="0" err="1"/>
              <a:t>trình</a:t>
            </a:r>
            <a:r>
              <a:rPr lang="en-US" i="1" dirty="0"/>
              <a:t> vi </a:t>
            </a:r>
            <a:r>
              <a:rPr lang="en-US" i="1" dirty="0" err="1"/>
              <a:t>phân</a:t>
            </a:r>
            <a:r>
              <a:rPr lang="en-US" i="1" dirty="0"/>
              <a:t> Kolmogorov. </a:t>
            </a:r>
            <a:r>
              <a:rPr lang="en-US" i="1" dirty="0" err="1"/>
              <a:t>Hãy</a:t>
            </a:r>
            <a:r>
              <a:rPr lang="en-US" i="1" dirty="0"/>
              <a:t> </a:t>
            </a:r>
            <a:r>
              <a:rPr lang="en-US" i="1" dirty="0" err="1"/>
              <a:t>tìm</a:t>
            </a:r>
            <a:r>
              <a:rPr lang="en-US" i="1" dirty="0"/>
              <a:t> ma </a:t>
            </a:r>
            <a:r>
              <a:rPr lang="en-US" i="1" dirty="0" err="1"/>
              <a:t>trận</a:t>
            </a:r>
            <a:r>
              <a:rPr lang="en-US" i="1" dirty="0"/>
              <a:t> </a:t>
            </a:r>
            <a:r>
              <a:rPr lang="en-US" i="1" dirty="0" err="1"/>
              <a:t>xác</a:t>
            </a:r>
            <a:r>
              <a:rPr lang="en-US" i="1" dirty="0"/>
              <a:t> </a:t>
            </a:r>
            <a:r>
              <a:rPr lang="en-US" i="1" dirty="0" err="1"/>
              <a:t>suất</a:t>
            </a:r>
            <a:r>
              <a:rPr lang="en-US" i="1" dirty="0"/>
              <a:t> </a:t>
            </a:r>
            <a:r>
              <a:rPr lang="en-US" i="1" dirty="0" err="1"/>
              <a:t>chuyển</a:t>
            </a:r>
            <a:r>
              <a:rPr lang="en-US" i="1" dirty="0"/>
              <a:t> </a:t>
            </a:r>
            <a:r>
              <a:rPr lang="en-US" i="1" dirty="0" err="1"/>
              <a:t>từ</a:t>
            </a:r>
            <a:r>
              <a:rPr lang="en-US" i="1" dirty="0"/>
              <a:t> </a:t>
            </a:r>
            <a:r>
              <a:rPr lang="en-US" i="1" dirty="0" err="1"/>
              <a:t>trạng</a:t>
            </a:r>
            <a:r>
              <a:rPr lang="en-US" i="1" dirty="0"/>
              <a:t> </a:t>
            </a:r>
            <a:r>
              <a:rPr lang="en-US" i="1" dirty="0" err="1"/>
              <a:t>thái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tới</a:t>
            </a:r>
            <a:r>
              <a:rPr lang="en-US" i="1" dirty="0"/>
              <a:t> </a:t>
            </a:r>
            <a:r>
              <a:rPr lang="en-US" i="1" dirty="0" err="1"/>
              <a:t>trạng</a:t>
            </a:r>
            <a:r>
              <a:rPr lang="en-US" i="1" dirty="0"/>
              <a:t> </a:t>
            </a:r>
            <a:r>
              <a:rPr lang="en-US" i="1" dirty="0" err="1"/>
              <a:t>thái</a:t>
            </a:r>
            <a:r>
              <a:rPr lang="en-US" i="1" dirty="0"/>
              <a:t> j, (</a:t>
            </a:r>
            <a:r>
              <a:rPr lang="en-US" i="1" dirty="0" err="1"/>
              <a:t>i</a:t>
            </a:r>
            <a:r>
              <a:rPr lang="en-US" i="1" dirty="0"/>
              <a:t>, j =0,1</a:t>
            </a:r>
            <a:r>
              <a:rPr lang="en-US" i="1" dirty="0" smtClean="0"/>
              <a:t>).</a:t>
            </a:r>
          </a:p>
          <a:p>
            <a:endParaRPr lang="en-US" dirty="0"/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032" y="2699020"/>
            <a:ext cx="10034336" cy="403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012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254" y="175429"/>
            <a:ext cx="11172830" cy="39393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654" y="4114800"/>
            <a:ext cx="9007145" cy="252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14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884" y="160422"/>
            <a:ext cx="11502190" cy="6593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597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372</Words>
  <Application>Microsoft Office PowerPoint</Application>
  <PresentationFormat>Widescreen</PresentationFormat>
  <Paragraphs>30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MathType 7.0 Equation</vt:lpstr>
      <vt:lpstr>XÍCH MARKOV VỚI THỜI GIAN LIÊN TỤC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2024-06-08T02:43:11Z</dcterms:created>
  <dcterms:modified xsi:type="dcterms:W3CDTF">2024-06-09T09:45:35Z</dcterms:modified>
</cp:coreProperties>
</file>