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7" r:id="rId3"/>
    <p:sldId id="259" r:id="rId4"/>
    <p:sldId id="260" r:id="rId5"/>
    <p:sldId id="262" r:id="rId6"/>
    <p:sldId id="263" r:id="rId7"/>
    <p:sldId id="264" r:id="rId8"/>
    <p:sldId id="266" r:id="rId9"/>
    <p:sldId id="267"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99"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1E1D65B-65ED-420C-8892-0E1CC5B6F16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239898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E1D65B-65ED-420C-8892-0E1CC5B6F16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3438490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E1D65B-65ED-420C-8892-0E1CC5B6F16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2434815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1E1D65B-65ED-420C-8892-0E1CC5B6F16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1555835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E1D65B-65ED-420C-8892-0E1CC5B6F16B}" type="datetimeFigureOut">
              <a:rPr lang="en-US" smtClean="0"/>
              <a:t>1/25/2024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3974635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1E1D65B-65ED-420C-8892-0E1CC5B6F16B}"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818069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1E1D65B-65ED-420C-8892-0E1CC5B6F16B}" type="datetimeFigureOut">
              <a:rPr lang="en-US" smtClean="0"/>
              <a:t>1/25/2024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1146213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1E1D65B-65ED-420C-8892-0E1CC5B6F16B}" type="datetimeFigureOut">
              <a:rPr lang="en-US" smtClean="0"/>
              <a:t>1/25/2024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2495547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E1D65B-65ED-420C-8892-0E1CC5B6F16B}" type="datetimeFigureOut">
              <a:rPr lang="en-US" smtClean="0"/>
              <a:t>1/25/2024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3028704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E1D65B-65ED-420C-8892-0E1CC5B6F16B}"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2254847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E1D65B-65ED-420C-8892-0E1CC5B6F16B}" type="datetimeFigureOut">
              <a:rPr lang="en-US" smtClean="0"/>
              <a:t>1/25/2024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9AE17F-6146-424B-BF00-D64846DA776E}" type="slidenum">
              <a:rPr lang="en-US" smtClean="0"/>
              <a:t>‹#›</a:t>
            </a:fld>
            <a:endParaRPr lang="en-US"/>
          </a:p>
        </p:txBody>
      </p:sp>
    </p:spTree>
    <p:extLst>
      <p:ext uri="{BB962C8B-B14F-4D97-AF65-F5344CB8AC3E}">
        <p14:creationId xmlns:p14="http://schemas.microsoft.com/office/powerpoint/2010/main" val="85806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E1D65B-65ED-420C-8892-0E1CC5B6F16B}" type="datetimeFigureOut">
              <a:rPr lang="en-US" smtClean="0"/>
              <a:t>1/25/2024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9AE17F-6146-424B-BF00-D64846DA776E}" type="slidenum">
              <a:rPr lang="en-US" smtClean="0"/>
              <a:t>‹#›</a:t>
            </a:fld>
            <a:endParaRPr lang="en-US"/>
          </a:p>
        </p:txBody>
      </p:sp>
    </p:spTree>
    <p:extLst>
      <p:ext uri="{BB962C8B-B14F-4D97-AF65-F5344CB8AC3E}">
        <p14:creationId xmlns:p14="http://schemas.microsoft.com/office/powerpoint/2010/main" val="594557544"/>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7.wmf"/><Relationship Id="rId4" Type="http://schemas.openxmlformats.org/officeDocument/2006/relationships/oleObject" Target="../embeddings/oleObject14.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5.png"/><Relationship Id="rId4" Type="http://schemas.openxmlformats.org/officeDocument/2006/relationships/image" Target="../media/image14.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Những</a:t>
            </a:r>
            <a:r>
              <a:rPr lang="en-US" dirty="0" smtClean="0"/>
              <a:t> </a:t>
            </a:r>
            <a:r>
              <a:rPr lang="en-US" dirty="0" err="1" smtClean="0"/>
              <a:t>khái</a:t>
            </a:r>
            <a:r>
              <a:rPr lang="en-US" dirty="0" smtClean="0"/>
              <a:t> </a:t>
            </a:r>
            <a:r>
              <a:rPr lang="en-US" dirty="0" err="1" smtClean="0"/>
              <a:t>niệm</a:t>
            </a:r>
            <a:r>
              <a:rPr lang="en-US" dirty="0" smtClean="0"/>
              <a:t> </a:t>
            </a:r>
            <a:r>
              <a:rPr lang="en-US" dirty="0" err="1" smtClean="0"/>
              <a:t>cơ</a:t>
            </a:r>
            <a:r>
              <a:rPr lang="en-US" dirty="0" smtClean="0"/>
              <a:t> </a:t>
            </a:r>
            <a:r>
              <a:rPr lang="en-US" dirty="0" err="1" smtClean="0"/>
              <a:t>bản</a:t>
            </a:r>
            <a:r>
              <a:rPr lang="en-US" dirty="0" smtClean="0"/>
              <a:t> </a:t>
            </a:r>
            <a:r>
              <a:rPr lang="en-US" dirty="0" err="1" smtClean="0"/>
              <a:t>của</a:t>
            </a:r>
            <a:r>
              <a:rPr lang="en-US" dirty="0" smtClean="0"/>
              <a:t> </a:t>
            </a:r>
            <a:r>
              <a:rPr lang="en-US" dirty="0" err="1" smtClean="0"/>
              <a:t>quá</a:t>
            </a:r>
            <a:r>
              <a:rPr lang="en-US" dirty="0" smtClean="0"/>
              <a:t> </a:t>
            </a:r>
            <a:r>
              <a:rPr lang="en-US" dirty="0" err="1" smtClean="0"/>
              <a:t>trình</a:t>
            </a:r>
            <a:r>
              <a:rPr lang="en-US" dirty="0" smtClean="0"/>
              <a:t> </a:t>
            </a:r>
            <a:r>
              <a:rPr lang="en-US" dirty="0" err="1" smtClean="0"/>
              <a:t>ngẫu</a:t>
            </a:r>
            <a:r>
              <a:rPr lang="en-US" dirty="0" smtClean="0"/>
              <a:t> </a:t>
            </a:r>
            <a:r>
              <a:rPr lang="en-US" dirty="0" err="1" smtClean="0"/>
              <a:t>nhiên</a:t>
            </a:r>
            <a:r>
              <a:rPr lang="en-US" dirty="0" smtClean="0"/>
              <a:t> (P.2)</a:t>
            </a:r>
            <a:endParaRPr lang="en-US" dirty="0"/>
          </a:p>
        </p:txBody>
      </p:sp>
      <p:sp>
        <p:nvSpPr>
          <p:cNvPr id="3" name="Subtitle 2"/>
          <p:cNvSpPr>
            <a:spLocks noGrp="1"/>
          </p:cNvSpPr>
          <p:nvPr>
            <p:ph type="subTitle" idx="1"/>
          </p:nvPr>
        </p:nvSpPr>
        <p:spPr/>
        <p:txBody>
          <a:bodyPr>
            <a:normAutofit/>
          </a:bodyPr>
          <a:lstStyle/>
          <a:p>
            <a:r>
              <a:rPr lang="en-US" sz="4000" dirty="0" err="1" smtClean="0"/>
              <a:t>Xích</a:t>
            </a:r>
            <a:r>
              <a:rPr lang="en-US" sz="4000" dirty="0" smtClean="0"/>
              <a:t> Markov </a:t>
            </a:r>
            <a:r>
              <a:rPr lang="en-US" sz="4000" dirty="0" err="1" smtClean="0"/>
              <a:t>với</a:t>
            </a:r>
            <a:r>
              <a:rPr lang="en-US" sz="4000" dirty="0" smtClean="0"/>
              <a:t> </a:t>
            </a:r>
            <a:r>
              <a:rPr lang="en-US" sz="4000" dirty="0" err="1" smtClean="0"/>
              <a:t>thời</a:t>
            </a:r>
            <a:r>
              <a:rPr lang="en-US" sz="4000" dirty="0" smtClean="0"/>
              <a:t> </a:t>
            </a:r>
            <a:r>
              <a:rPr lang="en-US" sz="4000" dirty="0" err="1" smtClean="0"/>
              <a:t>gian</a:t>
            </a:r>
            <a:r>
              <a:rPr lang="en-US" sz="4000" dirty="0" smtClean="0"/>
              <a:t> </a:t>
            </a:r>
            <a:r>
              <a:rPr lang="en-US" sz="4000" dirty="0" err="1" smtClean="0"/>
              <a:t>rời</a:t>
            </a:r>
            <a:r>
              <a:rPr lang="en-US" sz="4000" dirty="0" smtClean="0"/>
              <a:t> </a:t>
            </a:r>
            <a:r>
              <a:rPr lang="en-US" sz="4000" dirty="0" err="1" smtClean="0"/>
              <a:t>rạc</a:t>
            </a:r>
            <a:endParaRPr lang="en-US" sz="4000" dirty="0"/>
          </a:p>
        </p:txBody>
      </p:sp>
    </p:spTree>
    <p:extLst>
      <p:ext uri="{BB962C8B-B14F-4D97-AF65-F5344CB8AC3E}">
        <p14:creationId xmlns:p14="http://schemas.microsoft.com/office/powerpoint/2010/main" val="3585307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1474"/>
            <a:ext cx="10515600" cy="5615489"/>
          </a:xfrm>
        </p:spPr>
        <p:txBody>
          <a:bodyPr/>
          <a:lstStyle/>
          <a:p>
            <a:r>
              <a:rPr lang="en-US" dirty="0" err="1"/>
              <a:t>Lời</a:t>
            </a:r>
            <a:r>
              <a:rPr lang="en-US" dirty="0"/>
              <a:t> </a:t>
            </a:r>
            <a:r>
              <a:rPr lang="en-US" dirty="0" err="1"/>
              <a:t>giải</a:t>
            </a:r>
            <a:r>
              <a:rPr lang="en-US" dirty="0"/>
              <a:t>: </a:t>
            </a:r>
            <a:r>
              <a:rPr lang="en-US" dirty="0" err="1"/>
              <a:t>Đồ</a:t>
            </a:r>
            <a:r>
              <a:rPr lang="en-US" dirty="0"/>
              <a:t> </a:t>
            </a:r>
            <a:r>
              <a:rPr lang="en-US" dirty="0" err="1"/>
              <a:t>thị</a:t>
            </a:r>
            <a:r>
              <a:rPr lang="en-US" dirty="0"/>
              <a:t> </a:t>
            </a:r>
            <a:r>
              <a:rPr lang="en-US" dirty="0" err="1"/>
              <a:t>chuyển</a:t>
            </a:r>
            <a:r>
              <a:rPr lang="en-US" dirty="0"/>
              <a:t> </a:t>
            </a:r>
            <a:r>
              <a:rPr lang="en-US" dirty="0" err="1"/>
              <a:t>của</a:t>
            </a:r>
            <a:r>
              <a:rPr lang="en-US" dirty="0"/>
              <a:t> </a:t>
            </a:r>
            <a:r>
              <a:rPr lang="en-US" dirty="0" err="1"/>
              <a:t>xích</a:t>
            </a:r>
            <a:r>
              <a:rPr lang="en-US" dirty="0"/>
              <a:t> Markov </a:t>
            </a:r>
            <a:r>
              <a:rPr lang="en-US" dirty="0" err="1"/>
              <a:t>trên</a:t>
            </a:r>
            <a:r>
              <a:rPr lang="en-US" dirty="0"/>
              <a:t> </a:t>
            </a:r>
            <a:r>
              <a:rPr lang="en-US" dirty="0" err="1"/>
              <a:t>có</a:t>
            </a:r>
            <a:r>
              <a:rPr lang="en-US" dirty="0"/>
              <a:t> </a:t>
            </a:r>
            <a:r>
              <a:rPr lang="en-US" dirty="0" err="1" smtClean="0"/>
              <a:t>dạng</a:t>
            </a:r>
            <a:endParaRPr lang="en-US" dirty="0" smtClean="0"/>
          </a:p>
          <a:p>
            <a:endParaRPr lang="en-US" dirty="0"/>
          </a:p>
          <a:p>
            <a:endParaRPr lang="en-US" dirty="0" smtClean="0"/>
          </a:p>
          <a:p>
            <a:endParaRPr lang="en-US" dirty="0"/>
          </a:p>
          <a:p>
            <a:endParaRPr lang="en-US" dirty="0" smtClean="0"/>
          </a:p>
          <a:p>
            <a:r>
              <a:rPr lang="vi-VN" dirty="0"/>
              <a:t>Rõ ràng, xích đã cho có các trạng thái 1,4,2 là không thực; 3,5,6,7 là các trạng thái thực. Ngoài ra có hai lớp không phân tách được </a:t>
            </a:r>
            <a:r>
              <a:rPr lang="vi-VN" dirty="0" smtClean="0"/>
              <a:t>X1=</a:t>
            </a:r>
            <a:r>
              <a:rPr lang="en-US" dirty="0" smtClean="0"/>
              <a:t>{</a:t>
            </a:r>
            <a:r>
              <a:rPr lang="vi-VN" dirty="0" smtClean="0"/>
              <a:t>3,7</a:t>
            </a:r>
            <a:r>
              <a:rPr lang="en-US" dirty="0" smtClean="0"/>
              <a:t>}, </a:t>
            </a:r>
            <a:r>
              <a:rPr lang="vi-VN" dirty="0" smtClean="0"/>
              <a:t>X2=</a:t>
            </a:r>
            <a:r>
              <a:rPr lang="en-US" dirty="0" smtClean="0"/>
              <a:t>{</a:t>
            </a:r>
            <a:r>
              <a:rPr lang="vi-VN" dirty="0" smtClean="0"/>
              <a:t>5,6</a:t>
            </a:r>
            <a:r>
              <a:rPr lang="en-US" dirty="0" smtClean="0"/>
              <a:t>}</a:t>
            </a:r>
            <a:r>
              <a:rPr lang="vi-VN" dirty="0" smtClean="0"/>
              <a:t>. </a:t>
            </a:r>
            <a:r>
              <a:rPr lang="vi-VN" dirty="0"/>
              <a:t>Như vậy, ta có dạng chính tắc của ma trận xác suất chuyển như sau</a:t>
            </a:r>
            <a:r>
              <a:rPr lang="vi-VN" dirty="0" smtClean="0"/>
              <a:t>:</a:t>
            </a:r>
            <a:endParaRPr lang="en-US" dirty="0" smtClean="0"/>
          </a:p>
          <a:p>
            <a:endParaRPr lang="en-US" dirty="0" smtClean="0"/>
          </a:p>
          <a:p>
            <a:endParaRPr lang="en-US" dirty="0" smtClean="0"/>
          </a:p>
          <a:p>
            <a:endParaRPr lang="en-US" dirty="0" smtClean="0"/>
          </a:p>
          <a:p>
            <a:endParaRPr lang="en-US" dirty="0"/>
          </a:p>
        </p:txBody>
      </p:sp>
      <p:pic>
        <p:nvPicPr>
          <p:cNvPr id="5" name="Picture 24" descr="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32539" y="1288225"/>
            <a:ext cx="4649327" cy="1551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Object 5"/>
          <p:cNvGraphicFramePr>
            <a:graphicFrameLocks noChangeAspect="1"/>
          </p:cNvGraphicFramePr>
          <p:nvPr>
            <p:extLst>
              <p:ext uri="{D42A27DB-BD31-4B8C-83A1-F6EECF244321}">
                <p14:modId xmlns:p14="http://schemas.microsoft.com/office/powerpoint/2010/main" val="1534810422"/>
              </p:ext>
            </p:extLst>
          </p:nvPr>
        </p:nvGraphicFramePr>
        <p:xfrm>
          <a:off x="7729818" y="4355432"/>
          <a:ext cx="3858984" cy="2502568"/>
        </p:xfrm>
        <a:graphic>
          <a:graphicData uri="http://schemas.openxmlformats.org/presentationml/2006/ole">
            <mc:AlternateContent xmlns:mc="http://schemas.openxmlformats.org/markup-compatibility/2006">
              <mc:Choice xmlns:v="urn:schemas-microsoft-com:vml" Requires="v">
                <p:oleObj spid="_x0000_s13317" name="Equation" r:id="rId4" imgW="3111500" imgH="1651000" progId="Equation.DSMT4">
                  <p:embed/>
                </p:oleObj>
              </mc:Choice>
              <mc:Fallback>
                <p:oleObj name="Equation" r:id="rId4" imgW="3111500" imgH="16510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29818" y="4355432"/>
                        <a:ext cx="3858984" cy="2502568"/>
                      </a:xfrm>
                      <a:prstGeom prst="rect">
                        <a:avLst/>
                      </a:prstGeom>
                      <a:noFill/>
                    </p:spPr>
                  </p:pic>
                </p:oleObj>
              </mc:Fallback>
            </mc:AlternateContent>
          </a:graphicData>
        </a:graphic>
      </p:graphicFrame>
    </p:spTree>
    <p:extLst>
      <p:ext uri="{BB962C8B-B14F-4D97-AF65-F5344CB8AC3E}">
        <p14:creationId xmlns:p14="http://schemas.microsoft.com/office/powerpoint/2010/main" val="2274847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4484"/>
            <a:ext cx="10515600" cy="5992479"/>
          </a:xfrm>
        </p:spPr>
        <p:txBody>
          <a:bodyPr/>
          <a:lstStyle/>
          <a:p>
            <a:r>
              <a:rPr lang="ru-RU" b="1" dirty="0"/>
              <a:t>Đ</a:t>
            </a:r>
            <a:r>
              <a:rPr lang="en-US" b="1" dirty="0" err="1"/>
              <a:t>ịnh</a:t>
            </a:r>
            <a:r>
              <a:rPr lang="en-US" b="1" dirty="0"/>
              <a:t> </a:t>
            </a:r>
            <a:r>
              <a:rPr lang="en-US" b="1" dirty="0" err="1"/>
              <a:t>ngh</a:t>
            </a:r>
            <a:r>
              <a:rPr lang="ru-RU" b="1" dirty="0"/>
              <a:t>ĩ</a:t>
            </a:r>
            <a:r>
              <a:rPr lang="en-US" b="1" dirty="0"/>
              <a:t>a</a:t>
            </a:r>
            <a:r>
              <a:rPr lang="ru-RU" b="1" dirty="0"/>
              <a:t>.</a:t>
            </a:r>
            <a:r>
              <a:rPr lang="ru-RU" dirty="0"/>
              <a:t> </a:t>
            </a:r>
            <a:r>
              <a:rPr lang="en-US" dirty="0" err="1"/>
              <a:t>Qu</a:t>
            </a:r>
            <a:r>
              <a:rPr lang="ru-RU" dirty="0"/>
              <a:t>á </a:t>
            </a:r>
            <a:r>
              <a:rPr lang="en-US" dirty="0" err="1"/>
              <a:t>tr</a:t>
            </a:r>
            <a:r>
              <a:rPr lang="ru-RU" dirty="0"/>
              <a:t>ì</a:t>
            </a:r>
            <a:r>
              <a:rPr lang="en-US" dirty="0" err="1"/>
              <a:t>nh</a:t>
            </a:r>
            <a:r>
              <a:rPr lang="en-US" dirty="0"/>
              <a:t> </a:t>
            </a:r>
            <a:r>
              <a:rPr lang="en-US" dirty="0" err="1"/>
              <a:t>ngẫu</a:t>
            </a:r>
            <a:r>
              <a:rPr lang="en-US" dirty="0"/>
              <a:t> </a:t>
            </a:r>
            <a:r>
              <a:rPr lang="en-US" dirty="0" err="1"/>
              <a:t>nhi</a:t>
            </a:r>
            <a:r>
              <a:rPr lang="ru-RU" dirty="0"/>
              <a:t>ê</a:t>
            </a:r>
            <a:r>
              <a:rPr lang="en-US" dirty="0"/>
              <a:t>n </a:t>
            </a:r>
            <a:r>
              <a:rPr lang="ru-RU" dirty="0">
                <a:sym typeface="Symbol" panose="05050102010706020507" pitchFamily="18" charset="2"/>
              </a:rPr>
              <a:t></a:t>
            </a:r>
            <a:r>
              <a:rPr lang="ru-RU" dirty="0"/>
              <a:t>(</a:t>
            </a:r>
            <a:r>
              <a:rPr lang="en-US" i="1" dirty="0"/>
              <a:t>t</a:t>
            </a:r>
            <a:r>
              <a:rPr lang="ru-RU" dirty="0"/>
              <a:t>) đư</a:t>
            </a:r>
            <a:r>
              <a:rPr lang="en-US" dirty="0" err="1"/>
              <a:t>ợc</a:t>
            </a:r>
            <a:r>
              <a:rPr lang="en-US" dirty="0"/>
              <a:t> </a:t>
            </a:r>
            <a:r>
              <a:rPr lang="en-US" dirty="0" err="1"/>
              <a:t>gọi</a:t>
            </a:r>
            <a:r>
              <a:rPr lang="en-US" dirty="0"/>
              <a:t> l</a:t>
            </a:r>
            <a:r>
              <a:rPr lang="ru-RU" dirty="0"/>
              <a:t>à </a:t>
            </a:r>
            <a:r>
              <a:rPr lang="en-US" b="1" dirty="0"/>
              <a:t>Markov</a:t>
            </a:r>
            <a:r>
              <a:rPr lang="en-US" dirty="0"/>
              <a:t> </a:t>
            </a:r>
            <a:r>
              <a:rPr lang="en-US" dirty="0" err="1"/>
              <a:t>nếu</a:t>
            </a:r>
            <a:r>
              <a:rPr lang="en-US" dirty="0"/>
              <a:t> </a:t>
            </a:r>
            <a:r>
              <a:rPr lang="en-US" dirty="0" err="1"/>
              <a:t>nh</a:t>
            </a:r>
            <a:r>
              <a:rPr lang="ru-RU" dirty="0"/>
              <a:t>ư đ</a:t>
            </a:r>
            <a:r>
              <a:rPr lang="en-US" dirty="0" err="1"/>
              <a:t>ẳng</a:t>
            </a:r>
            <a:r>
              <a:rPr lang="en-US" dirty="0"/>
              <a:t> </a:t>
            </a:r>
            <a:r>
              <a:rPr lang="en-US" dirty="0" err="1"/>
              <a:t>thức</a:t>
            </a:r>
            <a:r>
              <a:rPr lang="en-US" dirty="0"/>
              <a:t> </a:t>
            </a:r>
            <a:r>
              <a:rPr lang="en-US" dirty="0" err="1"/>
              <a:t>sau</a:t>
            </a:r>
            <a:r>
              <a:rPr lang="ru-RU" dirty="0"/>
              <a:t> đú</a:t>
            </a:r>
            <a:r>
              <a:rPr lang="en-US" dirty="0" err="1" smtClean="0"/>
              <a:t>ng</a:t>
            </a:r>
            <a:endParaRPr lang="en-US" dirty="0" smtClean="0"/>
          </a:p>
          <a:p>
            <a:endParaRPr lang="en-US" dirty="0"/>
          </a:p>
          <a:p>
            <a:r>
              <a:rPr lang="en-US" dirty="0" err="1" smtClean="0"/>
              <a:t>Tức</a:t>
            </a:r>
            <a:r>
              <a:rPr lang="en-US" dirty="0" smtClean="0"/>
              <a:t> </a:t>
            </a:r>
            <a:r>
              <a:rPr lang="en-US" dirty="0"/>
              <a:t>l</a:t>
            </a:r>
            <a:r>
              <a:rPr lang="ru-RU" dirty="0"/>
              <a:t>à </a:t>
            </a:r>
            <a:r>
              <a:rPr lang="en-US" dirty="0"/>
              <a:t>h</a:t>
            </a:r>
            <a:r>
              <a:rPr lang="ru-RU" dirty="0"/>
              <a:t>à</a:t>
            </a:r>
            <a:r>
              <a:rPr lang="en-US" dirty="0"/>
              <a:t>m </a:t>
            </a:r>
            <a:r>
              <a:rPr lang="en-US" dirty="0" err="1"/>
              <a:t>ph</a:t>
            </a:r>
            <a:r>
              <a:rPr lang="ru-RU" dirty="0"/>
              <a:t>â</a:t>
            </a:r>
            <a:r>
              <a:rPr lang="en-US" dirty="0"/>
              <a:t>n </a:t>
            </a:r>
            <a:r>
              <a:rPr lang="en-US" dirty="0" err="1"/>
              <a:t>phối</a:t>
            </a:r>
            <a:r>
              <a:rPr lang="en-US" dirty="0"/>
              <a:t> c</a:t>
            </a:r>
            <a:r>
              <a:rPr lang="ru-RU" dirty="0"/>
              <a:t>á</a:t>
            </a:r>
            <a:r>
              <a:rPr lang="en-US" dirty="0"/>
              <a:t>c </a:t>
            </a:r>
            <a:r>
              <a:rPr lang="en-US" dirty="0" err="1"/>
              <a:t>gi</a:t>
            </a:r>
            <a:r>
              <a:rPr lang="ru-RU" dirty="0"/>
              <a:t>á </a:t>
            </a:r>
            <a:r>
              <a:rPr lang="en-US" dirty="0" err="1"/>
              <a:t>trị</a:t>
            </a:r>
            <a:r>
              <a:rPr lang="en-US" dirty="0"/>
              <a:t> </a:t>
            </a:r>
            <a:r>
              <a:rPr lang="en-US" dirty="0" err="1"/>
              <a:t>của</a:t>
            </a:r>
            <a:r>
              <a:rPr lang="en-US" dirty="0"/>
              <a:t> x</a:t>
            </a:r>
            <a:r>
              <a:rPr lang="ru-RU" dirty="0"/>
              <a:t>á</a:t>
            </a:r>
            <a:r>
              <a:rPr lang="en-US" dirty="0"/>
              <a:t>c </a:t>
            </a:r>
            <a:r>
              <a:rPr lang="en-US" dirty="0" err="1"/>
              <a:t>suất</a:t>
            </a:r>
            <a:r>
              <a:rPr lang="en-US" dirty="0"/>
              <a:t> c</a:t>
            </a:r>
            <a:r>
              <a:rPr lang="ru-RU" dirty="0"/>
              <a:t>ó đ</a:t>
            </a:r>
            <a:r>
              <a:rPr lang="en-US" dirty="0" err="1"/>
              <a:t>iều</a:t>
            </a:r>
            <a:r>
              <a:rPr lang="en-US" dirty="0"/>
              <a:t> </a:t>
            </a:r>
            <a:r>
              <a:rPr lang="en-US" dirty="0" err="1"/>
              <a:t>kiện</a:t>
            </a:r>
            <a:r>
              <a:rPr lang="en-US" dirty="0"/>
              <a:t> </a:t>
            </a:r>
            <a:r>
              <a:rPr lang="ru-RU" dirty="0">
                <a:sym typeface="Symbol" panose="05050102010706020507" pitchFamily="18" charset="2"/>
              </a:rPr>
              <a:t></a:t>
            </a:r>
            <a:r>
              <a:rPr lang="ru-RU" dirty="0"/>
              <a:t>(</a:t>
            </a:r>
            <a:r>
              <a:rPr lang="en-US" i="1" dirty="0" err="1"/>
              <a:t>t</a:t>
            </a:r>
            <a:r>
              <a:rPr lang="en-US" i="1" baseline="-25000" dirty="0" err="1"/>
              <a:t>n</a:t>
            </a:r>
            <a:r>
              <a:rPr lang="ru-RU" i="1" baseline="-25000" dirty="0"/>
              <a:t>+</a:t>
            </a:r>
            <a:r>
              <a:rPr lang="ru-RU" baseline="-25000" dirty="0"/>
              <a:t>1</a:t>
            </a:r>
            <a:r>
              <a:rPr lang="ru-RU" dirty="0"/>
              <a:t>) </a:t>
            </a:r>
            <a:r>
              <a:rPr lang="en-US" dirty="0" err="1"/>
              <a:t>của</a:t>
            </a:r>
            <a:r>
              <a:rPr lang="en-US" dirty="0"/>
              <a:t> n</a:t>
            </a:r>
            <a:r>
              <a:rPr lang="ru-RU" dirty="0"/>
              <a:t>ó </a:t>
            </a:r>
            <a:r>
              <a:rPr lang="en-US" dirty="0" err="1"/>
              <a:t>tại</a:t>
            </a:r>
            <a:r>
              <a:rPr lang="en-US" dirty="0"/>
              <a:t> </a:t>
            </a:r>
            <a:r>
              <a:rPr lang="en-US" dirty="0" err="1"/>
              <a:t>thời</a:t>
            </a:r>
            <a:r>
              <a:rPr lang="ru-RU" dirty="0"/>
              <a:t> đ</a:t>
            </a:r>
            <a:r>
              <a:rPr lang="en-US" dirty="0" err="1"/>
              <a:t>iểm</a:t>
            </a:r>
            <a:r>
              <a:rPr lang="en-US" dirty="0"/>
              <a:t> </a:t>
            </a:r>
            <a:r>
              <a:rPr lang="en-US" dirty="0" err="1"/>
              <a:t>trong</a:t>
            </a:r>
            <a:r>
              <a:rPr lang="en-US" dirty="0"/>
              <a:t> t</a:t>
            </a:r>
            <a:r>
              <a:rPr lang="ru-RU" dirty="0"/>
              <a:t>ươ</a:t>
            </a:r>
            <a:r>
              <a:rPr lang="en-US" dirty="0" err="1"/>
              <a:t>ng</a:t>
            </a:r>
            <a:r>
              <a:rPr lang="en-US" dirty="0"/>
              <a:t> </a:t>
            </a:r>
            <a:r>
              <a:rPr lang="en-US" dirty="0" err="1"/>
              <a:t>lai</a:t>
            </a:r>
            <a:r>
              <a:rPr lang="en-US" i="1" dirty="0"/>
              <a:t> </a:t>
            </a:r>
            <a:r>
              <a:rPr lang="en-US" i="1" dirty="0" err="1"/>
              <a:t>t</a:t>
            </a:r>
            <a:r>
              <a:rPr lang="en-US" baseline="-25000" dirty="0" err="1"/>
              <a:t>n</a:t>
            </a:r>
            <a:r>
              <a:rPr lang="ru-RU" baseline="-25000" dirty="0"/>
              <a:t>+1</a:t>
            </a:r>
            <a:r>
              <a:rPr lang="ru-RU" dirty="0"/>
              <a:t> </a:t>
            </a:r>
            <a:r>
              <a:rPr lang="en-US" dirty="0" err="1"/>
              <a:t>kh</a:t>
            </a:r>
            <a:r>
              <a:rPr lang="ru-RU" dirty="0"/>
              <a:t>ô</a:t>
            </a:r>
            <a:r>
              <a:rPr lang="en-US" dirty="0" err="1"/>
              <a:t>ng</a:t>
            </a:r>
            <a:r>
              <a:rPr lang="en-US" dirty="0"/>
              <a:t> </a:t>
            </a:r>
            <a:r>
              <a:rPr lang="en-US" dirty="0" err="1"/>
              <a:t>phụ</a:t>
            </a:r>
            <a:r>
              <a:rPr lang="en-US" dirty="0"/>
              <a:t> </a:t>
            </a:r>
            <a:r>
              <a:rPr lang="en-US" dirty="0" err="1"/>
              <a:t>thuộc</a:t>
            </a:r>
            <a:r>
              <a:rPr lang="en-US" dirty="0"/>
              <a:t> v</a:t>
            </a:r>
            <a:r>
              <a:rPr lang="ru-RU" dirty="0"/>
              <a:t>à</a:t>
            </a:r>
            <a:r>
              <a:rPr lang="en-US" dirty="0"/>
              <a:t>o c</a:t>
            </a:r>
            <a:r>
              <a:rPr lang="ru-RU" dirty="0"/>
              <a:t>á</a:t>
            </a:r>
            <a:r>
              <a:rPr lang="en-US" dirty="0"/>
              <a:t>c </a:t>
            </a:r>
            <a:r>
              <a:rPr lang="en-US" dirty="0" err="1"/>
              <a:t>gi</a:t>
            </a:r>
            <a:r>
              <a:rPr lang="ru-RU" dirty="0"/>
              <a:t>á </a:t>
            </a:r>
            <a:r>
              <a:rPr lang="en-US" dirty="0" err="1"/>
              <a:t>trị</a:t>
            </a:r>
            <a:r>
              <a:rPr lang="en-US" dirty="0"/>
              <a:t> </a:t>
            </a:r>
            <a:r>
              <a:rPr lang="en-US" dirty="0" err="1"/>
              <a:t>của</a:t>
            </a:r>
            <a:r>
              <a:rPr lang="en-US" dirty="0"/>
              <a:t> </a:t>
            </a:r>
            <a:r>
              <a:rPr lang="en-US" dirty="0" err="1"/>
              <a:t>qu</a:t>
            </a:r>
            <a:r>
              <a:rPr lang="ru-RU" dirty="0"/>
              <a:t>á </a:t>
            </a:r>
            <a:r>
              <a:rPr lang="en-US" dirty="0" err="1"/>
              <a:t>tr</a:t>
            </a:r>
            <a:r>
              <a:rPr lang="ru-RU" dirty="0"/>
              <a:t>ì</a:t>
            </a:r>
            <a:r>
              <a:rPr lang="en-US" dirty="0" err="1"/>
              <a:t>nh</a:t>
            </a:r>
            <a:r>
              <a:rPr lang="en-US" dirty="0"/>
              <a:t> </a:t>
            </a:r>
            <a:r>
              <a:rPr lang="en-US" dirty="0" err="1"/>
              <a:t>tại</a:t>
            </a:r>
            <a:r>
              <a:rPr lang="en-US" dirty="0"/>
              <a:t> c</a:t>
            </a:r>
            <a:r>
              <a:rPr lang="ru-RU" dirty="0"/>
              <a:t>á</a:t>
            </a:r>
            <a:r>
              <a:rPr lang="en-US" dirty="0"/>
              <a:t>c </a:t>
            </a:r>
            <a:r>
              <a:rPr lang="en-US" dirty="0" err="1"/>
              <a:t>thời</a:t>
            </a:r>
            <a:r>
              <a:rPr lang="ru-RU" dirty="0"/>
              <a:t> đ</a:t>
            </a:r>
            <a:r>
              <a:rPr lang="en-US" dirty="0" err="1"/>
              <a:t>iểm</a:t>
            </a:r>
            <a:r>
              <a:rPr lang="en-US" dirty="0"/>
              <a:t> </a:t>
            </a:r>
            <a:r>
              <a:rPr lang="en-US" dirty="0" err="1"/>
              <a:t>trong</a:t>
            </a:r>
            <a:r>
              <a:rPr lang="en-US" dirty="0"/>
              <a:t> </a:t>
            </a:r>
            <a:r>
              <a:rPr lang="en-US" dirty="0" err="1"/>
              <a:t>qu</a:t>
            </a:r>
            <a:r>
              <a:rPr lang="ru-RU" dirty="0"/>
              <a:t>á </a:t>
            </a:r>
            <a:r>
              <a:rPr lang="en-US" dirty="0" err="1"/>
              <a:t>khứ</a:t>
            </a:r>
            <a:r>
              <a:rPr lang="en-US" dirty="0"/>
              <a:t> </a:t>
            </a:r>
            <a:r>
              <a:rPr lang="en-US" i="1" dirty="0"/>
              <a:t>t</a:t>
            </a:r>
            <a:r>
              <a:rPr lang="ru-RU" baseline="-25000" dirty="0"/>
              <a:t>1</a:t>
            </a:r>
            <a:r>
              <a:rPr lang="ru-RU" dirty="0"/>
              <a:t>,</a:t>
            </a:r>
            <a:r>
              <a:rPr lang="en-US" i="1" dirty="0"/>
              <a:t>t</a:t>
            </a:r>
            <a:r>
              <a:rPr lang="ru-RU" baseline="-25000" dirty="0"/>
              <a:t>2</a:t>
            </a:r>
            <a:r>
              <a:rPr lang="ru-RU" dirty="0"/>
              <a:t>,</a:t>
            </a:r>
            <a:r>
              <a:rPr lang="ru-RU" i="1" dirty="0"/>
              <a:t>…,</a:t>
            </a:r>
            <a:r>
              <a:rPr lang="en-US" i="1" dirty="0" err="1"/>
              <a:t>t</a:t>
            </a:r>
            <a:r>
              <a:rPr lang="en-US" baseline="-25000" dirty="0" err="1"/>
              <a:t>n</a:t>
            </a:r>
            <a:r>
              <a:rPr lang="ru-RU" baseline="-25000" dirty="0"/>
              <a:t>-1</a:t>
            </a:r>
            <a:r>
              <a:rPr lang="ru-RU" dirty="0"/>
              <a:t>, </a:t>
            </a:r>
            <a:r>
              <a:rPr lang="en-US" dirty="0"/>
              <a:t>m</a:t>
            </a:r>
            <a:r>
              <a:rPr lang="ru-RU" dirty="0"/>
              <a:t>à </a:t>
            </a:r>
            <a:r>
              <a:rPr lang="en-US" dirty="0" err="1"/>
              <a:t>chỉ</a:t>
            </a:r>
            <a:r>
              <a:rPr lang="ru-RU" dirty="0"/>
              <a:t> đư</a:t>
            </a:r>
            <a:r>
              <a:rPr lang="en-US" dirty="0" err="1"/>
              <a:t>ợc</a:t>
            </a:r>
            <a:r>
              <a:rPr lang="en-US" dirty="0"/>
              <a:t> x</a:t>
            </a:r>
            <a:r>
              <a:rPr lang="ru-RU" dirty="0"/>
              <a:t>á</a:t>
            </a:r>
            <a:r>
              <a:rPr lang="en-US" dirty="0"/>
              <a:t>c</a:t>
            </a:r>
            <a:r>
              <a:rPr lang="ru-RU" dirty="0"/>
              <a:t> đ</a:t>
            </a:r>
            <a:r>
              <a:rPr lang="en-US" dirty="0" err="1"/>
              <a:t>ịnh</a:t>
            </a:r>
            <a:r>
              <a:rPr lang="en-US" dirty="0"/>
              <a:t> </a:t>
            </a:r>
            <a:r>
              <a:rPr lang="en-US" dirty="0" err="1"/>
              <a:t>th</a:t>
            </a:r>
            <a:r>
              <a:rPr lang="ru-RU" dirty="0"/>
              <a:t>ô</a:t>
            </a:r>
            <a:r>
              <a:rPr lang="en-US" dirty="0" err="1"/>
              <a:t>ng</a:t>
            </a:r>
            <a:r>
              <a:rPr lang="en-US" dirty="0"/>
              <a:t> qua </a:t>
            </a:r>
            <a:r>
              <a:rPr lang="en-US" dirty="0" err="1"/>
              <a:t>gi</a:t>
            </a:r>
            <a:r>
              <a:rPr lang="ru-RU" dirty="0"/>
              <a:t>á </a:t>
            </a:r>
            <a:r>
              <a:rPr lang="en-US" dirty="0" err="1"/>
              <a:t>trị</a:t>
            </a:r>
            <a:r>
              <a:rPr lang="en-US" dirty="0"/>
              <a:t> </a:t>
            </a:r>
            <a:r>
              <a:rPr lang="ru-RU" dirty="0">
                <a:sym typeface="Symbol" panose="05050102010706020507" pitchFamily="18" charset="2"/>
              </a:rPr>
              <a:t></a:t>
            </a:r>
            <a:r>
              <a:rPr lang="ru-RU" dirty="0"/>
              <a:t>(</a:t>
            </a:r>
            <a:r>
              <a:rPr lang="en-US" i="1" dirty="0"/>
              <a:t>t</a:t>
            </a:r>
            <a:r>
              <a:rPr lang="ru-RU" baseline="-25000" dirty="0"/>
              <a:t>n</a:t>
            </a:r>
            <a:r>
              <a:rPr lang="ru-RU" dirty="0"/>
              <a:t>)=</a:t>
            </a:r>
            <a:r>
              <a:rPr lang="en-US" i="1" dirty="0" err="1"/>
              <a:t>x</a:t>
            </a:r>
            <a:r>
              <a:rPr lang="en-US" i="1" baseline="-25000" dirty="0" err="1"/>
              <a:t>n</a:t>
            </a:r>
            <a:r>
              <a:rPr lang="en-US" dirty="0"/>
              <a:t> </a:t>
            </a:r>
            <a:r>
              <a:rPr lang="en-US" dirty="0" err="1"/>
              <a:t>tại</a:t>
            </a:r>
            <a:r>
              <a:rPr lang="en-US" dirty="0"/>
              <a:t> </a:t>
            </a:r>
            <a:r>
              <a:rPr lang="en-US" dirty="0" err="1"/>
              <a:t>thời</a:t>
            </a:r>
            <a:r>
              <a:rPr lang="ru-RU" dirty="0"/>
              <a:t> đ</a:t>
            </a:r>
            <a:r>
              <a:rPr lang="en-US" dirty="0" err="1"/>
              <a:t>iểm</a:t>
            </a:r>
            <a:r>
              <a:rPr lang="en-US" dirty="0"/>
              <a:t> </a:t>
            </a:r>
            <a:r>
              <a:rPr lang="en-US" dirty="0" err="1"/>
              <a:t>hiện</a:t>
            </a:r>
            <a:r>
              <a:rPr lang="en-US" dirty="0"/>
              <a:t> </a:t>
            </a:r>
            <a:r>
              <a:rPr lang="en-US" dirty="0" err="1"/>
              <a:t>tại</a:t>
            </a:r>
            <a:r>
              <a:rPr lang="en-US" dirty="0"/>
              <a:t> </a:t>
            </a:r>
            <a:r>
              <a:rPr lang="en-US" i="1" dirty="0" err="1"/>
              <a:t>t</a:t>
            </a:r>
            <a:r>
              <a:rPr lang="en-US" i="1" baseline="-25000" dirty="0" err="1"/>
              <a:t>n</a:t>
            </a:r>
            <a:r>
              <a:rPr lang="ru-RU" i="1" dirty="0" smtClean="0"/>
              <a:t>.</a:t>
            </a:r>
            <a:endParaRPr lang="en-US" i="1" dirty="0" smtClean="0"/>
          </a:p>
          <a:p>
            <a:r>
              <a:rPr lang="ru-RU" dirty="0"/>
              <a:t>Đ</a:t>
            </a:r>
            <a:r>
              <a:rPr lang="en-US" dirty="0" err="1"/>
              <a:t>ối</a:t>
            </a:r>
            <a:r>
              <a:rPr lang="en-US" dirty="0"/>
              <a:t> </a:t>
            </a:r>
            <a:r>
              <a:rPr lang="en-US" dirty="0" err="1"/>
              <a:t>với</a:t>
            </a:r>
            <a:r>
              <a:rPr lang="en-US" dirty="0"/>
              <a:t> </a:t>
            </a:r>
            <a:r>
              <a:rPr lang="en-US" dirty="0" err="1"/>
              <a:t>mật</a:t>
            </a:r>
            <a:r>
              <a:rPr lang="ru-RU" dirty="0"/>
              <a:t> đ</a:t>
            </a:r>
            <a:r>
              <a:rPr lang="en-US" dirty="0"/>
              <a:t>ộ </a:t>
            </a:r>
            <a:r>
              <a:rPr lang="en-US" dirty="0" err="1"/>
              <a:t>ph</a:t>
            </a:r>
            <a:r>
              <a:rPr lang="ru-RU" dirty="0"/>
              <a:t>â</a:t>
            </a:r>
            <a:r>
              <a:rPr lang="en-US" dirty="0"/>
              <a:t>n </a:t>
            </a:r>
            <a:r>
              <a:rPr lang="en-US" dirty="0" err="1"/>
              <a:t>bố</a:t>
            </a:r>
            <a:r>
              <a:rPr lang="en-US" dirty="0"/>
              <a:t> c</a:t>
            </a:r>
            <a:r>
              <a:rPr lang="ru-RU" dirty="0"/>
              <a:t>ó đ</a:t>
            </a:r>
            <a:r>
              <a:rPr lang="en-US" dirty="0" err="1"/>
              <a:t>iều</a:t>
            </a:r>
            <a:r>
              <a:rPr lang="en-US" dirty="0"/>
              <a:t> </a:t>
            </a:r>
            <a:r>
              <a:rPr lang="en-US" dirty="0" err="1"/>
              <a:t>kiện</a:t>
            </a:r>
            <a:r>
              <a:rPr lang="ru-RU" dirty="0"/>
              <a:t>, </a:t>
            </a:r>
            <a:r>
              <a:rPr lang="en-US" dirty="0"/>
              <a:t>c</a:t>
            </a:r>
            <a:r>
              <a:rPr lang="ru-RU" dirty="0"/>
              <a:t>ó đ</a:t>
            </a:r>
            <a:r>
              <a:rPr lang="en-US" dirty="0" err="1"/>
              <a:t>ẳng</a:t>
            </a:r>
            <a:r>
              <a:rPr lang="en-US" dirty="0"/>
              <a:t> </a:t>
            </a:r>
            <a:r>
              <a:rPr lang="en-US" dirty="0" err="1"/>
              <a:t>thức</a:t>
            </a:r>
            <a:r>
              <a:rPr lang="en-US" dirty="0"/>
              <a:t> </a:t>
            </a:r>
            <a:r>
              <a:rPr lang="en-US" dirty="0" err="1"/>
              <a:t>sau</a:t>
            </a:r>
            <a:endParaRPr lang="en-US" dirty="0" smtClean="0"/>
          </a:p>
          <a:p>
            <a:endParaRPr lang="en-US" dirty="0" smtClean="0"/>
          </a:p>
          <a:p>
            <a:r>
              <a:rPr lang="en-US" dirty="0" err="1"/>
              <a:t>Mật</a:t>
            </a:r>
            <a:r>
              <a:rPr lang="ru-RU" dirty="0"/>
              <a:t> đ</a:t>
            </a:r>
            <a:r>
              <a:rPr lang="en-US" dirty="0"/>
              <a:t>ộ </a:t>
            </a:r>
            <a:r>
              <a:rPr lang="en-US" dirty="0" err="1"/>
              <a:t>ph</a:t>
            </a:r>
            <a:r>
              <a:rPr lang="ru-RU" dirty="0"/>
              <a:t>â</a:t>
            </a:r>
            <a:r>
              <a:rPr lang="en-US" dirty="0"/>
              <a:t>n </a:t>
            </a:r>
            <a:r>
              <a:rPr lang="en-US" dirty="0" err="1"/>
              <a:t>bố</a:t>
            </a:r>
            <a:r>
              <a:rPr lang="en-US" dirty="0"/>
              <a:t> c</a:t>
            </a:r>
            <a:r>
              <a:rPr lang="ru-RU" dirty="0"/>
              <a:t>ó đ</a:t>
            </a:r>
            <a:r>
              <a:rPr lang="en-US" dirty="0" err="1"/>
              <a:t>iệu</a:t>
            </a:r>
            <a:r>
              <a:rPr lang="en-US" dirty="0"/>
              <a:t> </a:t>
            </a:r>
            <a:r>
              <a:rPr lang="en-US" dirty="0" err="1"/>
              <a:t>kiện</a:t>
            </a:r>
            <a:r>
              <a:rPr lang="en-US" dirty="0"/>
              <a:t> </a:t>
            </a:r>
            <a:r>
              <a:rPr lang="en-US" i="1" dirty="0"/>
              <a:t>p</a:t>
            </a:r>
            <a:r>
              <a:rPr lang="ru-RU" dirty="0"/>
              <a:t>(</a:t>
            </a:r>
            <a:r>
              <a:rPr lang="en-US" i="1" dirty="0" err="1"/>
              <a:t>x</a:t>
            </a:r>
            <a:r>
              <a:rPr lang="en-US" i="1" baseline="-25000" dirty="0" err="1"/>
              <a:t>n</a:t>
            </a:r>
            <a:r>
              <a:rPr lang="ru-RU" i="1" baseline="-25000" dirty="0"/>
              <a:t>+</a:t>
            </a:r>
            <a:r>
              <a:rPr lang="ru-RU" baseline="-25000" dirty="0"/>
              <a:t>1</a:t>
            </a:r>
            <a:r>
              <a:rPr lang="ru-RU" dirty="0"/>
              <a:t>,</a:t>
            </a:r>
            <a:r>
              <a:rPr lang="en-US" i="1" dirty="0" err="1"/>
              <a:t>t</a:t>
            </a:r>
            <a:r>
              <a:rPr lang="en-US" i="1" baseline="-25000" dirty="0" err="1"/>
              <a:t>n</a:t>
            </a:r>
            <a:r>
              <a:rPr lang="ru-RU" i="1" baseline="-25000" dirty="0"/>
              <a:t>+</a:t>
            </a:r>
            <a:r>
              <a:rPr lang="ru-RU" baseline="-25000" dirty="0"/>
              <a:t>1</a:t>
            </a:r>
            <a:r>
              <a:rPr lang="ru-RU" dirty="0"/>
              <a:t> |</a:t>
            </a:r>
            <a:r>
              <a:rPr lang="en-US" dirty="0"/>
              <a:t> </a:t>
            </a:r>
            <a:r>
              <a:rPr lang="en-US" i="1" dirty="0" err="1"/>
              <a:t>x</a:t>
            </a:r>
            <a:r>
              <a:rPr lang="en-US" i="1" baseline="-25000" dirty="0" err="1"/>
              <a:t>n</a:t>
            </a:r>
            <a:r>
              <a:rPr lang="ru-RU" dirty="0"/>
              <a:t>,</a:t>
            </a:r>
            <a:r>
              <a:rPr lang="en-US" i="1" dirty="0" err="1"/>
              <a:t>t</a:t>
            </a:r>
            <a:r>
              <a:rPr lang="en-US" i="1" baseline="-25000" dirty="0" err="1"/>
              <a:t>n</a:t>
            </a:r>
            <a:r>
              <a:rPr lang="ru-RU" dirty="0"/>
              <a:t>)=</a:t>
            </a:r>
            <a:r>
              <a:rPr lang="en-US" i="1" dirty="0"/>
              <a:t>p</a:t>
            </a:r>
            <a:r>
              <a:rPr lang="ru-RU" dirty="0"/>
              <a:t>(</a:t>
            </a:r>
            <a:r>
              <a:rPr lang="en-US" i="1" dirty="0" err="1"/>
              <a:t>x</a:t>
            </a:r>
            <a:r>
              <a:rPr lang="en-US" i="1" baseline="-25000" dirty="0" err="1"/>
              <a:t>n</a:t>
            </a:r>
            <a:r>
              <a:rPr lang="ru-RU" i="1" baseline="-25000" dirty="0"/>
              <a:t>+</a:t>
            </a:r>
            <a:r>
              <a:rPr lang="ru-RU" baseline="-25000" dirty="0"/>
              <a:t>1</a:t>
            </a:r>
            <a:r>
              <a:rPr lang="ru-RU" dirty="0"/>
              <a:t>,</a:t>
            </a:r>
            <a:r>
              <a:rPr lang="en-US" i="1" dirty="0" err="1"/>
              <a:t>t</a:t>
            </a:r>
            <a:r>
              <a:rPr lang="en-US" i="1" baseline="-25000" dirty="0" err="1"/>
              <a:t>n</a:t>
            </a:r>
            <a:r>
              <a:rPr lang="ru-RU" i="1" baseline="-25000" dirty="0"/>
              <a:t>+</a:t>
            </a:r>
            <a:r>
              <a:rPr lang="ru-RU" baseline="-25000" dirty="0"/>
              <a:t>1</a:t>
            </a:r>
            <a:r>
              <a:rPr lang="ru-RU" dirty="0"/>
              <a:t>; </a:t>
            </a:r>
            <a:r>
              <a:rPr lang="en-US" i="1" dirty="0" err="1"/>
              <a:t>x</a:t>
            </a:r>
            <a:r>
              <a:rPr lang="en-US" i="1" baseline="-25000" dirty="0" err="1"/>
              <a:t>n</a:t>
            </a:r>
            <a:r>
              <a:rPr lang="ru-RU" dirty="0"/>
              <a:t>,</a:t>
            </a:r>
            <a:r>
              <a:rPr lang="en-US" i="1" dirty="0" err="1"/>
              <a:t>t</a:t>
            </a:r>
            <a:r>
              <a:rPr lang="en-US" i="1" baseline="-25000" dirty="0" err="1"/>
              <a:t>n</a:t>
            </a:r>
            <a:r>
              <a:rPr lang="ru-RU" dirty="0" smtClean="0"/>
              <a:t>)</a:t>
            </a:r>
            <a:r>
              <a:rPr lang="en-US" dirty="0" smtClean="0"/>
              <a:t> </a:t>
            </a:r>
            <a:r>
              <a:rPr lang="ru-RU" dirty="0"/>
              <a:t>được gọi là xác suất chuyển hệ từ trạng </a:t>
            </a:r>
            <a:r>
              <a:rPr lang="ru-RU" dirty="0" smtClean="0"/>
              <a:t>thái</a:t>
            </a:r>
            <a:r>
              <a:rPr lang="en-US" dirty="0" smtClean="0"/>
              <a:t> </a:t>
            </a:r>
            <a:r>
              <a:rPr lang="en-US" i="1" dirty="0" err="1" smtClean="0"/>
              <a:t>x</a:t>
            </a:r>
            <a:r>
              <a:rPr lang="en-US" i="1" baseline="-25000" dirty="0" err="1" smtClean="0"/>
              <a:t>n</a:t>
            </a:r>
            <a:r>
              <a:rPr lang="en-US" i="1" baseline="-25000" dirty="0" smtClean="0"/>
              <a:t> </a:t>
            </a:r>
            <a:r>
              <a:rPr lang="en-US" dirty="0" err="1"/>
              <a:t>tới</a:t>
            </a:r>
            <a:r>
              <a:rPr lang="en-US" dirty="0"/>
              <a:t> </a:t>
            </a:r>
            <a:r>
              <a:rPr lang="en-US" dirty="0" err="1"/>
              <a:t>trạng</a:t>
            </a:r>
            <a:r>
              <a:rPr lang="en-US" dirty="0"/>
              <a:t> </a:t>
            </a:r>
            <a:r>
              <a:rPr lang="en-US" dirty="0" err="1"/>
              <a:t>th</a:t>
            </a:r>
            <a:r>
              <a:rPr lang="ru-RU" dirty="0"/>
              <a:t>á</a:t>
            </a:r>
            <a:r>
              <a:rPr lang="en-US" dirty="0" err="1" smtClean="0"/>
              <a:t>i</a:t>
            </a:r>
            <a:r>
              <a:rPr lang="en-US" dirty="0" smtClean="0"/>
              <a:t> </a:t>
            </a:r>
            <a:r>
              <a:rPr lang="en-US" i="1" dirty="0" err="1"/>
              <a:t>x</a:t>
            </a:r>
            <a:r>
              <a:rPr lang="en-US" i="1" baseline="-25000" dirty="0" err="1"/>
              <a:t>n</a:t>
            </a:r>
            <a:r>
              <a:rPr lang="ru-RU" i="1" baseline="-25000" dirty="0" smtClean="0"/>
              <a:t>+</a:t>
            </a:r>
            <a:r>
              <a:rPr lang="ru-RU" baseline="-25000" dirty="0" smtClean="0"/>
              <a:t>1</a:t>
            </a:r>
            <a:r>
              <a:rPr lang="en-US" baseline="-25000" dirty="0" smtClean="0"/>
              <a:t> </a:t>
            </a:r>
            <a:r>
              <a:rPr lang="en-US" dirty="0" err="1"/>
              <a:t>tr</a:t>
            </a:r>
            <a:r>
              <a:rPr lang="ru-RU" dirty="0"/>
              <a:t>ê</a:t>
            </a:r>
            <a:r>
              <a:rPr lang="en-US" dirty="0"/>
              <a:t>n </a:t>
            </a:r>
            <a:r>
              <a:rPr lang="en-US" dirty="0" err="1"/>
              <a:t>khoảng</a:t>
            </a:r>
            <a:r>
              <a:rPr lang="en-US" dirty="0"/>
              <a:t> </a:t>
            </a:r>
            <a:r>
              <a:rPr lang="en-US" dirty="0" err="1"/>
              <a:t>thời</a:t>
            </a:r>
            <a:r>
              <a:rPr lang="en-US" dirty="0"/>
              <a:t> </a:t>
            </a:r>
            <a:r>
              <a:rPr lang="en-US" dirty="0" err="1" smtClean="0"/>
              <a:t>gian</a:t>
            </a:r>
            <a:r>
              <a:rPr lang="en-US" dirty="0" smtClean="0"/>
              <a:t> </a:t>
            </a:r>
            <a:r>
              <a:rPr lang="ru-RU" dirty="0"/>
              <a:t>[</a:t>
            </a:r>
            <a:r>
              <a:rPr lang="en-US" i="1" dirty="0" err="1"/>
              <a:t>t</a:t>
            </a:r>
            <a:r>
              <a:rPr lang="en-US" baseline="-25000" dirty="0" err="1"/>
              <a:t>n</a:t>
            </a:r>
            <a:r>
              <a:rPr lang="ru-RU" dirty="0"/>
              <a:t>,</a:t>
            </a:r>
            <a:r>
              <a:rPr lang="en-US" i="1" dirty="0" err="1"/>
              <a:t>t</a:t>
            </a:r>
            <a:r>
              <a:rPr lang="en-US" baseline="-25000" dirty="0" err="1"/>
              <a:t>n</a:t>
            </a:r>
            <a:r>
              <a:rPr lang="ru-RU" baseline="-25000" dirty="0"/>
              <a:t>+1</a:t>
            </a:r>
            <a:r>
              <a:rPr lang="ru-RU" dirty="0"/>
              <a:t>].</a:t>
            </a:r>
            <a:endParaRPr lang="en-US" dirty="0"/>
          </a:p>
          <a:p>
            <a:endParaRPr lang="en-US" dirty="0" smtClean="0"/>
          </a:p>
          <a:p>
            <a:endParaRPr lang="en-US" dirty="0" smtClean="0"/>
          </a:p>
          <a:p>
            <a:endParaRPr lang="en-US" dirty="0"/>
          </a:p>
        </p:txBody>
      </p:sp>
      <p:sp>
        <p:nvSpPr>
          <p:cNvPr id="7" name="Rectangle 5"/>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1073719064"/>
              </p:ext>
            </p:extLst>
          </p:nvPr>
        </p:nvGraphicFramePr>
        <p:xfrm>
          <a:off x="946484" y="1082175"/>
          <a:ext cx="9743811" cy="594226"/>
        </p:xfrm>
        <a:graphic>
          <a:graphicData uri="http://schemas.openxmlformats.org/presentationml/2006/ole">
            <mc:AlternateContent xmlns:mc="http://schemas.openxmlformats.org/markup-compatibility/2006">
              <mc:Choice xmlns:v="urn:schemas-microsoft-com:vml" Requires="v">
                <p:oleObj spid="_x0000_s1060" name="Equation" r:id="rId3" imgW="4191000" imgH="254000" progId="Equation.DSMT4">
                  <p:embed/>
                </p:oleObj>
              </mc:Choice>
              <mc:Fallback>
                <p:oleObj name="Equation" r:id="rId3" imgW="4191000" imgH="254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6484" y="1082175"/>
                        <a:ext cx="9743811" cy="594226"/>
                      </a:xfrm>
                      <a:prstGeom prst="rect">
                        <a:avLst/>
                      </a:prstGeom>
                      <a:noFill/>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752008424"/>
              </p:ext>
            </p:extLst>
          </p:nvPr>
        </p:nvGraphicFramePr>
        <p:xfrm>
          <a:off x="2990335" y="3723501"/>
          <a:ext cx="4860324" cy="736999"/>
        </p:xfrm>
        <a:graphic>
          <a:graphicData uri="http://schemas.openxmlformats.org/presentationml/2006/ole">
            <mc:AlternateContent xmlns:mc="http://schemas.openxmlformats.org/markup-compatibility/2006">
              <mc:Choice xmlns:v="urn:schemas-microsoft-com:vml" Requires="v">
                <p:oleObj spid="_x0000_s1061" name="Equation" r:id="rId5" imgW="2730500" imgH="279400" progId="Equation.DSMT4">
                  <p:embed/>
                </p:oleObj>
              </mc:Choice>
              <mc:Fallback>
                <p:oleObj name="Equation" r:id="rId5" imgW="2730500" imgH="2794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0335" y="3723501"/>
                        <a:ext cx="4860324" cy="736999"/>
                      </a:xfrm>
                      <a:prstGeom prst="rect">
                        <a:avLst/>
                      </a:prstGeom>
                      <a:noFill/>
                    </p:spPr>
                  </p:pic>
                </p:oleObj>
              </mc:Fallback>
            </mc:AlternateContent>
          </a:graphicData>
        </a:graphic>
      </p:graphicFrame>
    </p:spTree>
    <p:extLst>
      <p:ext uri="{BB962C8B-B14F-4D97-AF65-F5344CB8AC3E}">
        <p14:creationId xmlns:p14="http://schemas.microsoft.com/office/powerpoint/2010/main" val="243784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X</a:t>
            </a:r>
            <a:r>
              <a:rPr lang="ru-RU" dirty="0"/>
              <a:t>í</a:t>
            </a:r>
            <a:r>
              <a:rPr lang="en-US" dirty="0" err="1"/>
              <a:t>ch</a:t>
            </a:r>
            <a:r>
              <a:rPr lang="en-US" dirty="0"/>
              <a:t> Markov </a:t>
            </a:r>
            <a:r>
              <a:rPr lang="en-US" dirty="0" err="1"/>
              <a:t>với</a:t>
            </a:r>
            <a:r>
              <a:rPr lang="en-US" dirty="0"/>
              <a:t> </a:t>
            </a:r>
            <a:r>
              <a:rPr lang="en-US" dirty="0" err="1"/>
              <a:t>thời</a:t>
            </a:r>
            <a:r>
              <a:rPr lang="en-US" dirty="0"/>
              <a:t> </a:t>
            </a:r>
            <a:r>
              <a:rPr lang="en-US" dirty="0" err="1"/>
              <a:t>gian</a:t>
            </a:r>
            <a:r>
              <a:rPr lang="en-US" dirty="0"/>
              <a:t> </a:t>
            </a:r>
            <a:r>
              <a:rPr lang="en-US" dirty="0" err="1"/>
              <a:t>rời</a:t>
            </a:r>
            <a:r>
              <a:rPr lang="en-US" dirty="0"/>
              <a:t> </a:t>
            </a:r>
            <a:r>
              <a:rPr lang="en-US" dirty="0" err="1"/>
              <a:t>rạc</a:t>
            </a:r>
            <a:endParaRPr lang="en-US" dirty="0"/>
          </a:p>
        </p:txBody>
      </p:sp>
      <p:sp>
        <p:nvSpPr>
          <p:cNvPr id="3" name="Content Placeholder 2"/>
          <p:cNvSpPr>
            <a:spLocks noGrp="1"/>
          </p:cNvSpPr>
          <p:nvPr>
            <p:ph idx="1"/>
          </p:nvPr>
        </p:nvSpPr>
        <p:spPr>
          <a:xfrm>
            <a:off x="838200" y="1331495"/>
            <a:ext cx="10515600" cy="4868780"/>
          </a:xfrm>
        </p:spPr>
        <p:txBody>
          <a:bodyPr>
            <a:normAutofit lnSpcReduction="10000"/>
          </a:bodyPr>
          <a:lstStyle/>
          <a:p>
            <a:r>
              <a:rPr lang="en-US" dirty="0" err="1"/>
              <a:t>Giả</a:t>
            </a:r>
            <a:r>
              <a:rPr lang="en-US" dirty="0"/>
              <a:t> </a:t>
            </a:r>
            <a:r>
              <a:rPr lang="en-US" dirty="0" err="1"/>
              <a:t>sử</a:t>
            </a:r>
            <a:r>
              <a:rPr lang="en-US" dirty="0"/>
              <a:t> </a:t>
            </a:r>
            <a:r>
              <a:rPr lang="en-US" dirty="0" err="1"/>
              <a:t>qu</a:t>
            </a:r>
            <a:r>
              <a:rPr lang="ru-RU" dirty="0"/>
              <a:t>á </a:t>
            </a:r>
            <a:r>
              <a:rPr lang="en-US" dirty="0" err="1"/>
              <a:t>tr</a:t>
            </a:r>
            <a:r>
              <a:rPr lang="ru-RU" dirty="0"/>
              <a:t>ì</a:t>
            </a:r>
            <a:r>
              <a:rPr lang="en-US" dirty="0" err="1"/>
              <a:t>nh</a:t>
            </a:r>
            <a:r>
              <a:rPr lang="en-US" dirty="0"/>
              <a:t> </a:t>
            </a:r>
            <a:r>
              <a:rPr lang="en-US" dirty="0" err="1"/>
              <a:t>ngẫu</a:t>
            </a:r>
            <a:r>
              <a:rPr lang="en-US" dirty="0"/>
              <a:t> </a:t>
            </a:r>
            <a:r>
              <a:rPr lang="en-US" dirty="0" err="1"/>
              <a:t>nhi</a:t>
            </a:r>
            <a:r>
              <a:rPr lang="ru-RU" dirty="0"/>
              <a:t>ê</a:t>
            </a:r>
            <a:r>
              <a:rPr lang="en-US" dirty="0"/>
              <a:t>n </a:t>
            </a:r>
            <a:r>
              <a:rPr lang="ru-RU" dirty="0">
                <a:sym typeface="Symbol" panose="05050102010706020507" pitchFamily="18" charset="2"/>
              </a:rPr>
              <a:t></a:t>
            </a:r>
            <a:r>
              <a:rPr lang="ru-RU" dirty="0"/>
              <a:t>(</a:t>
            </a:r>
            <a:r>
              <a:rPr lang="en-US" i="1" dirty="0"/>
              <a:t>t</a:t>
            </a:r>
            <a:r>
              <a:rPr lang="ru-RU" dirty="0"/>
              <a:t>) </a:t>
            </a:r>
            <a:r>
              <a:rPr lang="en-US" dirty="0" err="1"/>
              <a:t>về</a:t>
            </a:r>
            <a:r>
              <a:rPr lang="en-US" dirty="0"/>
              <a:t> </a:t>
            </a:r>
            <a:r>
              <a:rPr lang="en-US" dirty="0" err="1"/>
              <a:t>sự</a:t>
            </a:r>
            <a:r>
              <a:rPr lang="en-US" dirty="0"/>
              <a:t> </a:t>
            </a:r>
            <a:r>
              <a:rPr lang="en-US" dirty="0" err="1"/>
              <a:t>thay</a:t>
            </a:r>
            <a:r>
              <a:rPr lang="ru-RU" dirty="0"/>
              <a:t> đ</a:t>
            </a:r>
            <a:r>
              <a:rPr lang="en-US" dirty="0" err="1"/>
              <a:t>ổi</a:t>
            </a:r>
            <a:r>
              <a:rPr lang="en-US" dirty="0"/>
              <a:t> </a:t>
            </a:r>
            <a:r>
              <a:rPr lang="en-US" dirty="0" err="1"/>
              <a:t>trạng</a:t>
            </a:r>
            <a:r>
              <a:rPr lang="en-US" dirty="0"/>
              <a:t> </a:t>
            </a:r>
            <a:r>
              <a:rPr lang="en-US" dirty="0" err="1"/>
              <a:t>th</a:t>
            </a:r>
            <a:r>
              <a:rPr lang="ru-RU" dirty="0"/>
              <a:t>á</a:t>
            </a:r>
            <a:r>
              <a:rPr lang="en-US" dirty="0" err="1"/>
              <a:t>i</a:t>
            </a:r>
            <a:r>
              <a:rPr lang="en-US" dirty="0"/>
              <a:t> </a:t>
            </a:r>
            <a:r>
              <a:rPr lang="en-US" dirty="0" err="1"/>
              <a:t>theo</a:t>
            </a:r>
            <a:r>
              <a:rPr lang="en-US" dirty="0"/>
              <a:t> </a:t>
            </a:r>
            <a:r>
              <a:rPr lang="en-US" dirty="0" err="1"/>
              <a:t>thời</a:t>
            </a:r>
            <a:r>
              <a:rPr lang="en-US" dirty="0"/>
              <a:t> </a:t>
            </a:r>
            <a:r>
              <a:rPr lang="en-US" dirty="0" err="1"/>
              <a:t>gian</a:t>
            </a:r>
            <a:r>
              <a:rPr lang="en-US" dirty="0"/>
              <a:t> </a:t>
            </a:r>
            <a:r>
              <a:rPr lang="en-US" dirty="0" err="1"/>
              <a:t>của</a:t>
            </a:r>
            <a:r>
              <a:rPr lang="en-US" dirty="0"/>
              <a:t> </a:t>
            </a:r>
            <a:r>
              <a:rPr lang="en-US" dirty="0" err="1"/>
              <a:t>một</a:t>
            </a:r>
            <a:r>
              <a:rPr lang="en-US" dirty="0"/>
              <a:t> </a:t>
            </a:r>
            <a:r>
              <a:rPr lang="en-US" dirty="0" err="1"/>
              <a:t>hệ</a:t>
            </a:r>
            <a:r>
              <a:rPr lang="en-US" dirty="0"/>
              <a:t> n</a:t>
            </a:r>
            <a:r>
              <a:rPr lang="ru-RU" dirty="0"/>
              <a:t>à</a:t>
            </a:r>
            <a:r>
              <a:rPr lang="en-US" dirty="0"/>
              <a:t>o</a:t>
            </a:r>
            <a:r>
              <a:rPr lang="ru-RU" dirty="0"/>
              <a:t> đó </a:t>
            </a:r>
            <a:r>
              <a:rPr lang="en-US" dirty="0" err="1"/>
              <a:t>nhận</a:t>
            </a:r>
            <a:r>
              <a:rPr lang="en-US" dirty="0"/>
              <a:t> c</a:t>
            </a:r>
            <a:r>
              <a:rPr lang="ru-RU" dirty="0"/>
              <a:t>á</a:t>
            </a:r>
            <a:r>
              <a:rPr lang="en-US" dirty="0"/>
              <a:t>c </a:t>
            </a:r>
            <a:r>
              <a:rPr lang="en-US" dirty="0" err="1"/>
              <a:t>gi</a:t>
            </a:r>
            <a:r>
              <a:rPr lang="ru-RU" dirty="0"/>
              <a:t>á </a:t>
            </a:r>
            <a:r>
              <a:rPr lang="en-US" dirty="0" err="1"/>
              <a:t>trị</a:t>
            </a:r>
            <a:r>
              <a:rPr lang="en-US" dirty="0"/>
              <a:t> </a:t>
            </a:r>
            <a:r>
              <a:rPr lang="en-US" dirty="0" err="1"/>
              <a:t>nguy</a:t>
            </a:r>
            <a:r>
              <a:rPr lang="ru-RU" dirty="0"/>
              <a:t>ê</a:t>
            </a:r>
            <a:r>
              <a:rPr lang="en-US" dirty="0"/>
              <a:t>n </a:t>
            </a:r>
            <a:r>
              <a:rPr lang="ru-RU" i="1" dirty="0"/>
              <a:t>i</a:t>
            </a:r>
            <a:r>
              <a:rPr lang="ru-RU" dirty="0"/>
              <a:t>=1,2,… </a:t>
            </a:r>
            <a:r>
              <a:rPr lang="en-US" dirty="0" err="1"/>
              <a:t>từ</a:t>
            </a:r>
            <a:r>
              <a:rPr lang="en-US" dirty="0"/>
              <a:t> </a:t>
            </a:r>
            <a:r>
              <a:rPr lang="en-US" dirty="0" err="1"/>
              <a:t>tập</a:t>
            </a:r>
            <a:r>
              <a:rPr lang="en-US" dirty="0"/>
              <a:t> </a:t>
            </a:r>
            <a:r>
              <a:rPr lang="ru-RU" b="1" dirty="0"/>
              <a:t>X</a:t>
            </a:r>
            <a:r>
              <a:rPr lang="ru-RU" dirty="0"/>
              <a:t> </a:t>
            </a:r>
            <a:r>
              <a:rPr lang="en-US" dirty="0" err="1"/>
              <a:t>hữu</a:t>
            </a:r>
            <a:r>
              <a:rPr lang="en-US" dirty="0"/>
              <a:t> </a:t>
            </a:r>
            <a:r>
              <a:rPr lang="en-US" dirty="0" err="1"/>
              <a:t>hạn</a:t>
            </a:r>
            <a:r>
              <a:rPr lang="en-US" dirty="0"/>
              <a:t> </a:t>
            </a:r>
            <a:r>
              <a:rPr lang="en-US" dirty="0" err="1"/>
              <a:t>hoặc</a:t>
            </a:r>
            <a:r>
              <a:rPr lang="ru-RU" dirty="0"/>
              <a:t> đ</a:t>
            </a:r>
            <a:r>
              <a:rPr lang="en-US" dirty="0" err="1"/>
              <a:t>ếm</a:t>
            </a:r>
            <a:r>
              <a:rPr lang="ru-RU" dirty="0"/>
              <a:t> đư</a:t>
            </a:r>
            <a:r>
              <a:rPr lang="en-US" dirty="0" err="1"/>
              <a:t>ợc</a:t>
            </a:r>
            <a:r>
              <a:rPr lang="ru-RU" dirty="0"/>
              <a:t>, </a:t>
            </a:r>
            <a:r>
              <a:rPr lang="en-US" dirty="0" err="1"/>
              <a:t>tức</a:t>
            </a:r>
            <a:r>
              <a:rPr lang="en-US" dirty="0"/>
              <a:t> </a:t>
            </a:r>
            <a:r>
              <a:rPr lang="ru-RU" dirty="0">
                <a:sym typeface="Symbol" panose="05050102010706020507" pitchFamily="18" charset="2"/>
              </a:rPr>
              <a:t></a:t>
            </a:r>
            <a:r>
              <a:rPr lang="ru-RU" dirty="0"/>
              <a:t>(</a:t>
            </a:r>
            <a:r>
              <a:rPr lang="en-US" i="1" dirty="0"/>
              <a:t>t</a:t>
            </a:r>
            <a:r>
              <a:rPr lang="ru-RU" dirty="0"/>
              <a:t>)=</a:t>
            </a:r>
            <a:r>
              <a:rPr lang="en-US" i="1" dirty="0" err="1"/>
              <a:t>i</a:t>
            </a:r>
            <a:r>
              <a:rPr lang="ru-RU" dirty="0"/>
              <a:t>, </a:t>
            </a:r>
            <a:r>
              <a:rPr lang="ru-RU" dirty="0">
                <a:sym typeface="Symbol" panose="05050102010706020507" pitchFamily="18" charset="2"/>
              </a:rPr>
              <a:t></a:t>
            </a:r>
            <a:r>
              <a:rPr lang="ru-RU" dirty="0"/>
              <a:t>(</a:t>
            </a:r>
            <a:r>
              <a:rPr lang="en-US" i="1" dirty="0"/>
              <a:t>t</a:t>
            </a:r>
            <a:r>
              <a:rPr lang="ru-RU" i="1" dirty="0"/>
              <a:t>´</a:t>
            </a:r>
            <a:r>
              <a:rPr lang="ru-RU" dirty="0"/>
              <a:t>)=</a:t>
            </a:r>
            <a:r>
              <a:rPr lang="en-US" i="1" dirty="0"/>
              <a:t>j</a:t>
            </a:r>
            <a:r>
              <a:rPr lang="ru-RU" dirty="0"/>
              <a:t>. </a:t>
            </a:r>
            <a:r>
              <a:rPr lang="en-US" dirty="0" err="1"/>
              <a:t>Việc</a:t>
            </a:r>
            <a:r>
              <a:rPr lang="en-US" dirty="0"/>
              <a:t> </a:t>
            </a:r>
            <a:r>
              <a:rPr lang="en-US" dirty="0" err="1"/>
              <a:t>chuyển</a:t>
            </a:r>
            <a:r>
              <a:rPr lang="en-US" dirty="0"/>
              <a:t> </a:t>
            </a:r>
            <a:r>
              <a:rPr lang="en-US" dirty="0" err="1"/>
              <a:t>từ</a:t>
            </a:r>
            <a:r>
              <a:rPr lang="en-US" dirty="0"/>
              <a:t> </a:t>
            </a:r>
            <a:r>
              <a:rPr lang="en-US" dirty="0" err="1"/>
              <a:t>trạng</a:t>
            </a:r>
            <a:r>
              <a:rPr lang="en-US" dirty="0"/>
              <a:t> </a:t>
            </a:r>
            <a:r>
              <a:rPr lang="en-US" dirty="0" err="1"/>
              <a:t>th</a:t>
            </a:r>
            <a:r>
              <a:rPr lang="ru-RU" dirty="0"/>
              <a:t>á</a:t>
            </a:r>
            <a:r>
              <a:rPr lang="en-US" dirty="0" err="1"/>
              <a:t>i</a:t>
            </a:r>
            <a:r>
              <a:rPr lang="en-US" dirty="0"/>
              <a:t> n</a:t>
            </a:r>
            <a:r>
              <a:rPr lang="ru-RU" dirty="0"/>
              <a:t>à</a:t>
            </a:r>
            <a:r>
              <a:rPr lang="en-US" dirty="0"/>
              <a:t>y sang </a:t>
            </a:r>
            <a:r>
              <a:rPr lang="en-US" dirty="0" err="1"/>
              <a:t>trạng</a:t>
            </a:r>
            <a:r>
              <a:rPr lang="en-US" dirty="0"/>
              <a:t> </a:t>
            </a:r>
            <a:r>
              <a:rPr lang="en-US" dirty="0" err="1"/>
              <a:t>th</a:t>
            </a:r>
            <a:r>
              <a:rPr lang="ru-RU" dirty="0"/>
              <a:t>á</a:t>
            </a:r>
            <a:r>
              <a:rPr lang="en-US" dirty="0" err="1"/>
              <a:t>i</a:t>
            </a:r>
            <a:r>
              <a:rPr lang="en-US" dirty="0"/>
              <a:t> </a:t>
            </a:r>
            <a:r>
              <a:rPr lang="en-US" dirty="0" err="1"/>
              <a:t>kia</a:t>
            </a:r>
            <a:r>
              <a:rPr lang="en-US" dirty="0"/>
              <a:t> </a:t>
            </a:r>
            <a:r>
              <a:rPr lang="en-US" dirty="0" err="1"/>
              <a:t>diễn</a:t>
            </a:r>
            <a:r>
              <a:rPr lang="en-US" dirty="0"/>
              <a:t> </a:t>
            </a:r>
            <a:r>
              <a:rPr lang="en-US" dirty="0" err="1"/>
              <a:t>ra</a:t>
            </a:r>
            <a:r>
              <a:rPr lang="en-US" dirty="0"/>
              <a:t> </a:t>
            </a:r>
            <a:r>
              <a:rPr lang="en-US" dirty="0" err="1"/>
              <a:t>trong</a:t>
            </a:r>
            <a:r>
              <a:rPr lang="en-US" dirty="0"/>
              <a:t> c</a:t>
            </a:r>
            <a:r>
              <a:rPr lang="ru-RU" dirty="0"/>
              <a:t>á</a:t>
            </a:r>
            <a:r>
              <a:rPr lang="en-US" dirty="0"/>
              <a:t>c </a:t>
            </a:r>
            <a:r>
              <a:rPr lang="en-US" dirty="0" err="1"/>
              <a:t>khoảng</a:t>
            </a:r>
            <a:r>
              <a:rPr lang="en-US" dirty="0"/>
              <a:t> </a:t>
            </a:r>
            <a:r>
              <a:rPr lang="en-US" dirty="0" err="1"/>
              <a:t>thời</a:t>
            </a:r>
            <a:r>
              <a:rPr lang="en-US" dirty="0"/>
              <a:t> </a:t>
            </a:r>
            <a:r>
              <a:rPr lang="en-US" dirty="0" err="1"/>
              <a:t>gian</a:t>
            </a:r>
            <a:r>
              <a:rPr lang="en-US" dirty="0"/>
              <a:t> </a:t>
            </a:r>
            <a:r>
              <a:rPr lang="en-US" dirty="0" err="1"/>
              <a:t>bằng</a:t>
            </a:r>
            <a:r>
              <a:rPr lang="en-US" dirty="0"/>
              <a:t> </a:t>
            </a:r>
            <a:r>
              <a:rPr lang="en-US" dirty="0" err="1"/>
              <a:t>nhau</a:t>
            </a:r>
            <a:r>
              <a:rPr lang="ru-RU" dirty="0"/>
              <a:t> |</a:t>
            </a:r>
            <a:r>
              <a:rPr lang="ru-RU" i="1" dirty="0"/>
              <a:t>t</a:t>
            </a:r>
            <a:r>
              <a:rPr lang="ru-RU" dirty="0"/>
              <a:t>-</a:t>
            </a:r>
            <a:r>
              <a:rPr lang="en-US" i="1" dirty="0"/>
              <a:t>t</a:t>
            </a:r>
            <a:r>
              <a:rPr lang="ru-RU" i="1" dirty="0"/>
              <a:t>´</a:t>
            </a:r>
            <a:r>
              <a:rPr lang="ru-RU" dirty="0"/>
              <a:t>|=1. </a:t>
            </a:r>
            <a:r>
              <a:rPr lang="en-US" dirty="0"/>
              <a:t>Ta </a:t>
            </a:r>
            <a:r>
              <a:rPr lang="en-US" dirty="0" err="1"/>
              <a:t>gọi</a:t>
            </a:r>
            <a:r>
              <a:rPr lang="en-US" dirty="0"/>
              <a:t> </a:t>
            </a:r>
            <a:r>
              <a:rPr lang="en-US" dirty="0" err="1"/>
              <a:t>khoảng</a:t>
            </a:r>
            <a:r>
              <a:rPr lang="en-US" dirty="0"/>
              <a:t> n</a:t>
            </a:r>
            <a:r>
              <a:rPr lang="ru-RU" dirty="0"/>
              <a:t>à</a:t>
            </a:r>
            <a:r>
              <a:rPr lang="en-US" dirty="0"/>
              <a:t>y l</a:t>
            </a:r>
            <a:r>
              <a:rPr lang="ru-RU" dirty="0"/>
              <a:t>à </a:t>
            </a:r>
            <a:r>
              <a:rPr lang="en-US" dirty="0"/>
              <a:t>b</a:t>
            </a:r>
            <a:r>
              <a:rPr lang="ru-RU" dirty="0"/>
              <a:t>ư</a:t>
            </a:r>
            <a:r>
              <a:rPr lang="en-US" dirty="0" err="1"/>
              <a:t>ớc</a:t>
            </a:r>
            <a:r>
              <a:rPr lang="ru-RU" dirty="0" smtClean="0"/>
              <a:t>.</a:t>
            </a:r>
          </a:p>
          <a:p>
            <a:r>
              <a:rPr lang="en-US" dirty="0"/>
              <a:t>C</a:t>
            </a:r>
            <a:r>
              <a:rPr lang="ru-RU" dirty="0"/>
              <a:t>á</a:t>
            </a:r>
            <a:r>
              <a:rPr lang="en-US" dirty="0"/>
              <a:t>c x</a:t>
            </a:r>
            <a:r>
              <a:rPr lang="ru-RU" dirty="0"/>
              <a:t>á</a:t>
            </a:r>
            <a:r>
              <a:rPr lang="en-US" dirty="0"/>
              <a:t>c </a:t>
            </a:r>
            <a:r>
              <a:rPr lang="en-US" dirty="0" err="1"/>
              <a:t>suất</a:t>
            </a:r>
            <a:r>
              <a:rPr lang="en-US" dirty="0"/>
              <a:t> c</a:t>
            </a:r>
            <a:r>
              <a:rPr lang="ru-RU" dirty="0"/>
              <a:t>ó đ</a:t>
            </a:r>
            <a:r>
              <a:rPr lang="en-US" dirty="0" err="1"/>
              <a:t>iều</a:t>
            </a:r>
            <a:r>
              <a:rPr lang="en-US" dirty="0"/>
              <a:t> </a:t>
            </a:r>
            <a:r>
              <a:rPr lang="en-US" dirty="0" err="1"/>
              <a:t>kiện</a:t>
            </a:r>
            <a:r>
              <a:rPr lang="ru-RU" dirty="0"/>
              <a:t> P</a:t>
            </a:r>
            <a:r>
              <a:rPr lang="ru-RU" dirty="0">
                <a:sym typeface="Symbol" panose="05050102010706020507" pitchFamily="18" charset="2"/>
              </a:rPr>
              <a:t></a:t>
            </a:r>
            <a:r>
              <a:rPr lang="ru-RU" dirty="0"/>
              <a:t>(</a:t>
            </a:r>
            <a:r>
              <a:rPr lang="en-US" i="1" dirty="0"/>
              <a:t>t</a:t>
            </a:r>
            <a:r>
              <a:rPr lang="ru-RU" i="1" dirty="0"/>
              <a:t>´</a:t>
            </a:r>
            <a:r>
              <a:rPr lang="ru-RU" dirty="0"/>
              <a:t>)=</a:t>
            </a:r>
            <a:r>
              <a:rPr lang="en-US" i="1" dirty="0"/>
              <a:t>j</a:t>
            </a:r>
            <a:r>
              <a:rPr lang="ru-RU" dirty="0"/>
              <a:t>|</a:t>
            </a:r>
            <a:r>
              <a:rPr lang="ru-RU" dirty="0">
                <a:sym typeface="Symbol" panose="05050102010706020507" pitchFamily="18" charset="2"/>
              </a:rPr>
              <a:t></a:t>
            </a:r>
            <a:r>
              <a:rPr lang="ru-RU" dirty="0"/>
              <a:t>(</a:t>
            </a:r>
            <a:r>
              <a:rPr lang="en-US" i="1" dirty="0"/>
              <a:t>t</a:t>
            </a:r>
            <a:r>
              <a:rPr lang="ru-RU" dirty="0"/>
              <a:t>)=</a:t>
            </a:r>
            <a:r>
              <a:rPr lang="en-US" i="1" dirty="0" err="1"/>
              <a:t>i</a:t>
            </a:r>
            <a:r>
              <a:rPr lang="ru-RU" dirty="0">
                <a:sym typeface="Symbol" panose="05050102010706020507" pitchFamily="18" charset="2"/>
              </a:rPr>
              <a:t></a:t>
            </a:r>
            <a:r>
              <a:rPr lang="ru-RU" dirty="0"/>
              <a:t>=</a:t>
            </a:r>
            <a:r>
              <a:rPr lang="en-US" i="1" dirty="0" err="1"/>
              <a:t>p</a:t>
            </a:r>
            <a:r>
              <a:rPr lang="en-US" i="1" baseline="-25000" dirty="0" err="1"/>
              <a:t>ij</a:t>
            </a:r>
            <a:r>
              <a:rPr lang="ru-RU" dirty="0"/>
              <a:t>(</a:t>
            </a:r>
            <a:r>
              <a:rPr lang="en-US" i="1" dirty="0"/>
              <a:t>t</a:t>
            </a:r>
            <a:r>
              <a:rPr lang="ru-RU" dirty="0"/>
              <a:t>) </a:t>
            </a:r>
            <a:r>
              <a:rPr lang="en-US" dirty="0" err="1"/>
              <a:t>với</a:t>
            </a:r>
            <a:r>
              <a:rPr lang="en-US" dirty="0"/>
              <a:t> </a:t>
            </a:r>
            <a:r>
              <a:rPr lang="en-US" dirty="0" err="1"/>
              <a:t>mọi</a:t>
            </a:r>
            <a:r>
              <a:rPr lang="en-US" dirty="0"/>
              <a:t> </a:t>
            </a:r>
            <a:r>
              <a:rPr lang="ru-RU" i="1" dirty="0"/>
              <a:t>i,j</a:t>
            </a:r>
            <a:r>
              <a:rPr lang="ru-RU" dirty="0">
                <a:sym typeface="Symbol" panose="05050102010706020507" pitchFamily="18" charset="2"/>
              </a:rPr>
              <a:t></a:t>
            </a:r>
            <a:r>
              <a:rPr lang="ru-RU" b="1" dirty="0"/>
              <a:t>X</a:t>
            </a:r>
            <a:r>
              <a:rPr lang="ru-RU" dirty="0"/>
              <a:t> </a:t>
            </a:r>
            <a:r>
              <a:rPr lang="en-US" dirty="0" err="1"/>
              <a:t>lập</a:t>
            </a:r>
            <a:r>
              <a:rPr lang="en-US" dirty="0"/>
              <a:t> </a:t>
            </a:r>
            <a:r>
              <a:rPr lang="en-US" dirty="0" err="1"/>
              <a:t>th</a:t>
            </a:r>
            <a:r>
              <a:rPr lang="ru-RU" dirty="0"/>
              <a:t>à</a:t>
            </a:r>
            <a:r>
              <a:rPr lang="en-US" dirty="0" err="1"/>
              <a:t>nh</a:t>
            </a:r>
            <a:r>
              <a:rPr lang="en-US" dirty="0"/>
              <a:t> </a:t>
            </a:r>
            <a:r>
              <a:rPr lang="en-US" dirty="0" err="1"/>
              <a:t>một</a:t>
            </a:r>
            <a:r>
              <a:rPr lang="en-US" dirty="0"/>
              <a:t> ma </a:t>
            </a:r>
            <a:r>
              <a:rPr lang="en-US" dirty="0" err="1"/>
              <a:t>trận</a:t>
            </a:r>
            <a:r>
              <a:rPr lang="en-US" dirty="0"/>
              <a:t> c</a:t>
            </a:r>
            <a:r>
              <a:rPr lang="ru-RU" dirty="0"/>
              <a:t>á</a:t>
            </a:r>
            <a:r>
              <a:rPr lang="en-US" dirty="0"/>
              <a:t>c x</a:t>
            </a:r>
            <a:r>
              <a:rPr lang="ru-RU" dirty="0"/>
              <a:t>á</a:t>
            </a:r>
            <a:r>
              <a:rPr lang="en-US" dirty="0"/>
              <a:t>c </a:t>
            </a:r>
            <a:r>
              <a:rPr lang="en-US" dirty="0" err="1"/>
              <a:t>suất</a:t>
            </a:r>
            <a:r>
              <a:rPr lang="en-US" dirty="0"/>
              <a:t> </a:t>
            </a:r>
            <a:r>
              <a:rPr lang="en-US" dirty="0" err="1"/>
              <a:t>chuyển</a:t>
            </a:r>
            <a:r>
              <a:rPr lang="en-US" dirty="0"/>
              <a:t> </a:t>
            </a:r>
            <a:r>
              <a:rPr lang="en-US" dirty="0" err="1"/>
              <a:t>của</a:t>
            </a:r>
            <a:r>
              <a:rPr lang="en-US" dirty="0"/>
              <a:t> x</a:t>
            </a:r>
            <a:r>
              <a:rPr lang="ru-RU" dirty="0"/>
              <a:t>í</a:t>
            </a:r>
            <a:r>
              <a:rPr lang="en-US" dirty="0" err="1"/>
              <a:t>ch</a:t>
            </a:r>
            <a:r>
              <a:rPr lang="en-US" dirty="0"/>
              <a:t> Markov </a:t>
            </a:r>
            <a:r>
              <a:rPr lang="en-US" dirty="0" err="1"/>
              <a:t>từ</a:t>
            </a:r>
            <a:r>
              <a:rPr lang="en-US" dirty="0"/>
              <a:t> </a:t>
            </a:r>
            <a:r>
              <a:rPr lang="en-US" dirty="0" err="1"/>
              <a:t>trạng</a:t>
            </a:r>
            <a:r>
              <a:rPr lang="en-US" dirty="0"/>
              <a:t> </a:t>
            </a:r>
            <a:r>
              <a:rPr lang="en-US" dirty="0" err="1"/>
              <a:t>th</a:t>
            </a:r>
            <a:r>
              <a:rPr lang="ru-RU" dirty="0"/>
              <a:t>á</a:t>
            </a:r>
            <a:r>
              <a:rPr lang="en-US" dirty="0" err="1"/>
              <a:t>i</a:t>
            </a:r>
            <a:r>
              <a:rPr lang="en-US" dirty="0"/>
              <a:t> n</a:t>
            </a:r>
            <a:r>
              <a:rPr lang="ru-RU" dirty="0"/>
              <a:t>à</a:t>
            </a:r>
            <a:r>
              <a:rPr lang="en-US" dirty="0"/>
              <a:t>y </a:t>
            </a:r>
            <a:r>
              <a:rPr lang="en-US" dirty="0" err="1"/>
              <a:t>tới</a:t>
            </a:r>
            <a:r>
              <a:rPr lang="en-US" dirty="0"/>
              <a:t> </a:t>
            </a:r>
            <a:r>
              <a:rPr lang="en-US" dirty="0" err="1"/>
              <a:t>trạng</a:t>
            </a:r>
            <a:r>
              <a:rPr lang="en-US" dirty="0"/>
              <a:t> </a:t>
            </a:r>
            <a:r>
              <a:rPr lang="en-US" dirty="0" err="1"/>
              <a:t>th</a:t>
            </a:r>
            <a:r>
              <a:rPr lang="ru-RU" dirty="0"/>
              <a:t>á</a:t>
            </a:r>
            <a:r>
              <a:rPr lang="en-US" dirty="0" err="1"/>
              <a:t>i</a:t>
            </a:r>
            <a:r>
              <a:rPr lang="en-US" dirty="0"/>
              <a:t> </a:t>
            </a:r>
            <a:r>
              <a:rPr lang="en-US" dirty="0" err="1"/>
              <a:t>kh</a:t>
            </a:r>
            <a:r>
              <a:rPr lang="ru-RU" dirty="0"/>
              <a:t>á</a:t>
            </a:r>
            <a:r>
              <a:rPr lang="en-US" dirty="0"/>
              <a:t>c </a:t>
            </a:r>
            <a:r>
              <a:rPr lang="en-US" dirty="0" err="1"/>
              <a:t>tại</a:t>
            </a:r>
            <a:r>
              <a:rPr lang="en-US" dirty="0"/>
              <a:t> </a:t>
            </a:r>
            <a:r>
              <a:rPr lang="en-US" dirty="0" err="1"/>
              <a:t>thời</a:t>
            </a:r>
            <a:r>
              <a:rPr lang="ru-RU" dirty="0"/>
              <a:t> đ</a:t>
            </a:r>
            <a:r>
              <a:rPr lang="en-US" dirty="0" err="1"/>
              <a:t>iểm</a:t>
            </a:r>
            <a:r>
              <a:rPr lang="en-US" dirty="0"/>
              <a:t> </a:t>
            </a:r>
            <a:r>
              <a:rPr lang="ru-RU" i="1" dirty="0"/>
              <a:t>t</a:t>
            </a:r>
            <a:r>
              <a:rPr lang="ru-RU" dirty="0" smtClean="0"/>
              <a:t>.</a:t>
            </a:r>
          </a:p>
          <a:p>
            <a:r>
              <a:rPr lang="en-US" dirty="0"/>
              <a:t>N</a:t>
            </a:r>
            <a:r>
              <a:rPr lang="ru-RU" dirty="0"/>
              <a:t>ếu </a:t>
            </a:r>
            <a:r>
              <a:rPr lang="en-US" dirty="0"/>
              <a:t>x</a:t>
            </a:r>
            <a:r>
              <a:rPr lang="ru-RU" dirty="0"/>
              <a:t>á</a:t>
            </a:r>
            <a:r>
              <a:rPr lang="en-US" dirty="0"/>
              <a:t>c </a:t>
            </a:r>
            <a:r>
              <a:rPr lang="en-US" dirty="0" err="1"/>
              <a:t>su</a:t>
            </a:r>
            <a:r>
              <a:rPr lang="ru-RU" dirty="0"/>
              <a:t>ất </a:t>
            </a:r>
            <a:r>
              <a:rPr lang="en-US" dirty="0" err="1"/>
              <a:t>chuy</a:t>
            </a:r>
            <a:r>
              <a:rPr lang="ru-RU" dirty="0"/>
              <a:t>ển </a:t>
            </a:r>
            <a:r>
              <a:rPr lang="en-US" dirty="0" err="1"/>
              <a:t>kh</a:t>
            </a:r>
            <a:r>
              <a:rPr lang="ru-RU" dirty="0"/>
              <a:t>ô</a:t>
            </a:r>
            <a:r>
              <a:rPr lang="en-US" dirty="0" err="1"/>
              <a:t>ng</a:t>
            </a:r>
            <a:r>
              <a:rPr lang="en-US" dirty="0"/>
              <a:t> </a:t>
            </a:r>
            <a:r>
              <a:rPr lang="en-US" dirty="0" err="1"/>
              <a:t>phụ</a:t>
            </a:r>
            <a:r>
              <a:rPr lang="en-US" dirty="0"/>
              <a:t> </a:t>
            </a:r>
            <a:r>
              <a:rPr lang="en-US" dirty="0" err="1"/>
              <a:t>thu</a:t>
            </a:r>
            <a:r>
              <a:rPr lang="ru-RU" dirty="0"/>
              <a:t>ộc </a:t>
            </a:r>
            <a:r>
              <a:rPr lang="en-US" dirty="0"/>
              <a:t>v</a:t>
            </a:r>
            <a:r>
              <a:rPr lang="ru-RU" dirty="0"/>
              <a:t>à</a:t>
            </a:r>
            <a:r>
              <a:rPr lang="en-US" dirty="0"/>
              <a:t>o </a:t>
            </a:r>
            <a:r>
              <a:rPr lang="en-US" dirty="0" err="1"/>
              <a:t>th</a:t>
            </a:r>
            <a:r>
              <a:rPr lang="ru-RU" dirty="0"/>
              <a:t>ời </a:t>
            </a:r>
            <a:r>
              <a:rPr lang="en-US" dirty="0" err="1"/>
              <a:t>gian</a:t>
            </a:r>
            <a:r>
              <a:rPr lang="en-US" dirty="0"/>
              <a:t> </a:t>
            </a:r>
            <a:r>
              <a:rPr lang="ru-RU" i="1" dirty="0"/>
              <a:t>t</a:t>
            </a:r>
            <a:r>
              <a:rPr lang="ru-RU" dirty="0"/>
              <a:t>, </a:t>
            </a:r>
            <a:r>
              <a:rPr lang="en-US" dirty="0"/>
              <a:t>t</a:t>
            </a:r>
            <a:r>
              <a:rPr lang="ru-RU" dirty="0"/>
              <a:t>ức </a:t>
            </a:r>
            <a:r>
              <a:rPr lang="en-US" i="1" dirty="0" err="1"/>
              <a:t>p</a:t>
            </a:r>
            <a:r>
              <a:rPr lang="en-US" i="1" baseline="-25000" dirty="0" err="1"/>
              <a:t>ij</a:t>
            </a:r>
            <a:r>
              <a:rPr lang="ru-RU" dirty="0"/>
              <a:t>(</a:t>
            </a:r>
            <a:r>
              <a:rPr lang="en-US" i="1" dirty="0"/>
              <a:t>t</a:t>
            </a:r>
            <a:r>
              <a:rPr lang="ru-RU" dirty="0"/>
              <a:t>)=</a:t>
            </a:r>
            <a:r>
              <a:rPr lang="en-US" i="1" dirty="0" err="1"/>
              <a:t>p</a:t>
            </a:r>
            <a:r>
              <a:rPr lang="en-US" i="1" baseline="-25000" dirty="0" err="1"/>
              <a:t>ij</a:t>
            </a:r>
            <a:r>
              <a:rPr lang="ru-RU" dirty="0"/>
              <a:t>., </a:t>
            </a:r>
            <a:r>
              <a:rPr lang="en-US" dirty="0" err="1"/>
              <a:t>th</a:t>
            </a:r>
            <a:r>
              <a:rPr lang="ru-RU" dirty="0"/>
              <a:t>ì </a:t>
            </a:r>
            <a:r>
              <a:rPr lang="en-US" dirty="0"/>
              <a:t>x</a:t>
            </a:r>
            <a:r>
              <a:rPr lang="ru-RU" dirty="0"/>
              <a:t>í</a:t>
            </a:r>
            <a:r>
              <a:rPr lang="en-US" dirty="0" err="1"/>
              <a:t>ch</a:t>
            </a:r>
            <a:r>
              <a:rPr lang="en-US" dirty="0"/>
              <a:t> Markov</a:t>
            </a:r>
            <a:r>
              <a:rPr lang="ru-RU" dirty="0"/>
              <a:t> đư</a:t>
            </a:r>
            <a:r>
              <a:rPr lang="en-US" dirty="0" err="1"/>
              <a:t>ợc</a:t>
            </a:r>
            <a:r>
              <a:rPr lang="en-US" dirty="0"/>
              <a:t> </a:t>
            </a:r>
            <a:r>
              <a:rPr lang="en-US" dirty="0" err="1"/>
              <a:t>gọi</a:t>
            </a:r>
            <a:r>
              <a:rPr lang="en-US" dirty="0"/>
              <a:t> l</a:t>
            </a:r>
            <a:r>
              <a:rPr lang="ru-RU" dirty="0"/>
              <a:t>à </a:t>
            </a:r>
            <a:r>
              <a:rPr lang="en-US" b="1" dirty="0" err="1"/>
              <a:t>thuần</a:t>
            </a:r>
            <a:r>
              <a:rPr lang="en-US" b="1" dirty="0"/>
              <a:t> </a:t>
            </a:r>
            <a:r>
              <a:rPr lang="en-US" b="1" dirty="0" err="1"/>
              <a:t>nhất</a:t>
            </a:r>
            <a:r>
              <a:rPr lang="en-US" dirty="0"/>
              <a:t> </a:t>
            </a:r>
            <a:r>
              <a:rPr lang="en-US" dirty="0" err="1"/>
              <a:t>với</a:t>
            </a:r>
            <a:r>
              <a:rPr lang="en-US" dirty="0"/>
              <a:t> ma </a:t>
            </a:r>
            <a:r>
              <a:rPr lang="en-US" dirty="0" err="1"/>
              <a:t>trận</a:t>
            </a:r>
            <a:r>
              <a:rPr lang="en-US" dirty="0"/>
              <a:t> x</a:t>
            </a:r>
            <a:r>
              <a:rPr lang="ru-RU" dirty="0"/>
              <a:t>á</a:t>
            </a:r>
            <a:r>
              <a:rPr lang="en-US" dirty="0"/>
              <a:t>c </a:t>
            </a:r>
            <a:r>
              <a:rPr lang="en-US" dirty="0" err="1"/>
              <a:t>suất</a:t>
            </a:r>
            <a:r>
              <a:rPr lang="en-US" dirty="0"/>
              <a:t> </a:t>
            </a:r>
            <a:r>
              <a:rPr lang="en-US" dirty="0" err="1"/>
              <a:t>chuyển</a:t>
            </a:r>
            <a:r>
              <a:rPr lang="en-US" dirty="0"/>
              <a:t> </a:t>
            </a:r>
            <a:r>
              <a:rPr lang="en-US" dirty="0" err="1"/>
              <a:t>trong</a:t>
            </a:r>
            <a:r>
              <a:rPr lang="en-US" dirty="0"/>
              <a:t> </a:t>
            </a:r>
            <a:r>
              <a:rPr lang="en-US" dirty="0" err="1"/>
              <a:t>một</a:t>
            </a:r>
            <a:r>
              <a:rPr lang="en-US" dirty="0"/>
              <a:t> b</a:t>
            </a:r>
            <a:r>
              <a:rPr lang="ru-RU" dirty="0"/>
              <a:t>ư</a:t>
            </a:r>
            <a:r>
              <a:rPr lang="en-US" dirty="0" err="1"/>
              <a:t>ớc</a:t>
            </a:r>
            <a:r>
              <a:rPr lang="en-US" dirty="0"/>
              <a:t> l</a:t>
            </a:r>
            <a:r>
              <a:rPr lang="ru-RU" dirty="0"/>
              <a:t>à</a:t>
            </a:r>
            <a:r>
              <a:rPr lang="ru-RU" dirty="0" smtClean="0"/>
              <a:t/>
            </a:r>
            <a:br>
              <a:rPr lang="ru-RU" dirty="0" smtClean="0"/>
            </a:br>
            <a:endParaRPr lang="ru-RU" dirty="0" smtClean="0"/>
          </a:p>
          <a:p>
            <a:endParaRPr lang="en-US" dirty="0"/>
          </a:p>
        </p:txBody>
      </p:sp>
      <p:sp>
        <p:nvSpPr>
          <p:cNvPr id="11" name="Rectangle 10"/>
          <p:cNvSpPr>
            <a:spLocks noChangeArrowheads="1"/>
          </p:cNvSpPr>
          <p:nvPr/>
        </p:nvSpPr>
        <p:spPr bwMode="auto">
          <a:xfrm>
            <a:off x="3452737" y="5431988"/>
            <a:ext cx="1783731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2" name="Object 11"/>
          <p:cNvGraphicFramePr>
            <a:graphicFrameLocks noChangeAspect="1"/>
          </p:cNvGraphicFramePr>
          <p:nvPr>
            <p:extLst>
              <p:ext uri="{D42A27DB-BD31-4B8C-83A1-F6EECF244321}">
                <p14:modId xmlns:p14="http://schemas.microsoft.com/office/powerpoint/2010/main" val="3758773209"/>
              </p:ext>
            </p:extLst>
          </p:nvPr>
        </p:nvGraphicFramePr>
        <p:xfrm>
          <a:off x="4278906" y="5038956"/>
          <a:ext cx="2190181" cy="1426013"/>
        </p:xfrm>
        <a:graphic>
          <a:graphicData uri="http://schemas.openxmlformats.org/presentationml/2006/ole">
            <mc:AlternateContent xmlns:mc="http://schemas.openxmlformats.org/markup-compatibility/2006">
              <mc:Choice xmlns:v="urn:schemas-microsoft-com:vml" Requires="v">
                <p:oleObj spid="_x0000_s3084" name="Equation" r:id="rId3" imgW="1497950" imgH="863225" progId="Equation.DSMT4">
                  <p:embed/>
                </p:oleObj>
              </mc:Choice>
              <mc:Fallback>
                <p:oleObj name="Equation" r:id="rId3" imgW="1497950" imgH="863225"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8906" y="5038956"/>
                        <a:ext cx="2190181" cy="1426013"/>
                      </a:xfrm>
                      <a:prstGeom prst="rect">
                        <a:avLst/>
                      </a:prstGeom>
                      <a:noFill/>
                    </p:spPr>
                  </p:pic>
                </p:oleObj>
              </mc:Fallback>
            </mc:AlternateContent>
          </a:graphicData>
        </a:graphic>
      </p:graphicFrame>
    </p:spTree>
    <p:extLst>
      <p:ext uri="{BB962C8B-B14F-4D97-AF65-F5344CB8AC3E}">
        <p14:creationId xmlns:p14="http://schemas.microsoft.com/office/powerpoint/2010/main" val="3021912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0632"/>
            <a:ext cx="10515600" cy="5936331"/>
          </a:xfrm>
        </p:spPr>
        <p:txBody>
          <a:bodyPr/>
          <a:lstStyle/>
          <a:p>
            <a:r>
              <a:rPr lang="en-US" dirty="0" err="1" smtClean="0"/>
              <a:t>Ví</a:t>
            </a:r>
            <a:r>
              <a:rPr lang="en-US" dirty="0" smtClean="0"/>
              <a:t> </a:t>
            </a:r>
            <a:r>
              <a:rPr lang="en-US" dirty="0" err="1" smtClean="0"/>
              <a:t>dụ</a:t>
            </a:r>
            <a:r>
              <a:rPr lang="en-US" dirty="0" smtClean="0"/>
              <a:t>: </a:t>
            </a:r>
            <a:r>
              <a:rPr lang="en-US" dirty="0"/>
              <a:t>X</a:t>
            </a:r>
            <a:r>
              <a:rPr lang="ru-RU" dirty="0"/>
              <a:t>é</a:t>
            </a:r>
            <a:r>
              <a:rPr lang="en-US" dirty="0"/>
              <a:t>t c</a:t>
            </a:r>
            <a:r>
              <a:rPr lang="ru-RU" dirty="0"/>
              <a:t>á</a:t>
            </a:r>
            <a:r>
              <a:rPr lang="en-US" dirty="0"/>
              <a:t>c </a:t>
            </a:r>
            <a:r>
              <a:rPr lang="en-US" dirty="0" err="1"/>
              <a:t>trạng</a:t>
            </a:r>
            <a:r>
              <a:rPr lang="en-US" dirty="0"/>
              <a:t> </a:t>
            </a:r>
            <a:r>
              <a:rPr lang="en-US" dirty="0" err="1"/>
              <a:t>th</a:t>
            </a:r>
            <a:r>
              <a:rPr lang="ru-RU" dirty="0"/>
              <a:t>á</a:t>
            </a:r>
            <a:r>
              <a:rPr lang="en-US" dirty="0" err="1"/>
              <a:t>i</a:t>
            </a:r>
            <a:r>
              <a:rPr lang="en-US" dirty="0"/>
              <a:t> </a:t>
            </a:r>
            <a:r>
              <a:rPr lang="en-US" dirty="0" err="1"/>
              <a:t>của</a:t>
            </a:r>
            <a:r>
              <a:rPr lang="en-US" dirty="0"/>
              <a:t> </a:t>
            </a:r>
            <a:r>
              <a:rPr lang="en-US" dirty="0" err="1"/>
              <a:t>ng</a:t>
            </a:r>
            <a:r>
              <a:rPr lang="ru-RU" dirty="0"/>
              <a:t>â</a:t>
            </a:r>
            <a:r>
              <a:rPr lang="en-US" dirty="0"/>
              <a:t>n hang</a:t>
            </a:r>
            <a:r>
              <a:rPr lang="ru-RU" dirty="0"/>
              <a:t> đư</a:t>
            </a:r>
            <a:r>
              <a:rPr lang="en-US" dirty="0" err="1"/>
              <a:t>ợc</a:t>
            </a:r>
            <a:r>
              <a:rPr lang="ru-RU" dirty="0"/>
              <a:t> đ</a:t>
            </a:r>
            <a:r>
              <a:rPr lang="en-US" dirty="0" err="1"/>
              <a:t>ặc</a:t>
            </a:r>
            <a:r>
              <a:rPr lang="en-US" dirty="0"/>
              <a:t> </a:t>
            </a:r>
            <a:r>
              <a:rPr lang="en-US" dirty="0" err="1"/>
              <a:t>tr</a:t>
            </a:r>
            <a:r>
              <a:rPr lang="ru-RU" dirty="0"/>
              <a:t>ư</a:t>
            </a:r>
            <a:r>
              <a:rPr lang="en-US" dirty="0" err="1"/>
              <a:t>ng</a:t>
            </a:r>
            <a:r>
              <a:rPr lang="en-US" dirty="0"/>
              <a:t> </a:t>
            </a:r>
            <a:r>
              <a:rPr lang="en-US" dirty="0" err="1"/>
              <a:t>bởi</a:t>
            </a:r>
            <a:r>
              <a:rPr lang="en-US" dirty="0"/>
              <a:t> </a:t>
            </a:r>
            <a:r>
              <a:rPr lang="en-US" dirty="0" err="1"/>
              <a:t>một</a:t>
            </a:r>
            <a:r>
              <a:rPr lang="en-US" dirty="0"/>
              <a:t> </a:t>
            </a:r>
            <a:r>
              <a:rPr lang="en-US" dirty="0" err="1"/>
              <a:t>trong</a:t>
            </a:r>
            <a:r>
              <a:rPr lang="en-US" dirty="0"/>
              <a:t> c</a:t>
            </a:r>
            <a:r>
              <a:rPr lang="ru-RU" dirty="0"/>
              <a:t>á</a:t>
            </a:r>
            <a:r>
              <a:rPr lang="en-US" dirty="0"/>
              <a:t>c l</a:t>
            </a:r>
            <a:r>
              <a:rPr lang="ru-RU" dirty="0"/>
              <a:t>ã</a:t>
            </a:r>
            <a:r>
              <a:rPr lang="en-US" dirty="0" err="1"/>
              <a:t>i</a:t>
            </a:r>
            <a:r>
              <a:rPr lang="en-US" dirty="0"/>
              <a:t> </a:t>
            </a:r>
            <a:r>
              <a:rPr lang="en-US" dirty="0" err="1"/>
              <a:t>suất</a:t>
            </a:r>
            <a:r>
              <a:rPr lang="ru-RU" dirty="0"/>
              <a:t>: 12%, 13%, 14%. </a:t>
            </a:r>
            <a:r>
              <a:rPr lang="en-US" dirty="0"/>
              <a:t>C</a:t>
            </a:r>
            <a:r>
              <a:rPr lang="ru-RU" dirty="0"/>
              <a:t>á</a:t>
            </a:r>
            <a:r>
              <a:rPr lang="en-US" dirty="0"/>
              <a:t>c </a:t>
            </a:r>
            <a:r>
              <a:rPr lang="en-US" dirty="0" err="1"/>
              <a:t>mức</a:t>
            </a:r>
            <a:r>
              <a:rPr lang="en-US" dirty="0"/>
              <a:t> </a:t>
            </a:r>
            <a:r>
              <a:rPr lang="en-US" dirty="0" err="1"/>
              <a:t>lại</a:t>
            </a:r>
            <a:r>
              <a:rPr lang="en-US" dirty="0"/>
              <a:t> n</a:t>
            </a:r>
            <a:r>
              <a:rPr lang="ru-RU" dirty="0"/>
              <a:t>à</a:t>
            </a:r>
            <a:r>
              <a:rPr lang="en-US" dirty="0"/>
              <a:t>y</a:t>
            </a:r>
            <a:r>
              <a:rPr lang="ru-RU" dirty="0"/>
              <a:t> đư</a:t>
            </a:r>
            <a:r>
              <a:rPr lang="en-US" dirty="0" err="1"/>
              <a:t>ợc</a:t>
            </a:r>
            <a:r>
              <a:rPr lang="en-US" dirty="0"/>
              <a:t> </a:t>
            </a:r>
            <a:r>
              <a:rPr lang="en-US" dirty="0" err="1"/>
              <a:t>ấn</a:t>
            </a:r>
            <a:r>
              <a:rPr lang="ru-RU" dirty="0"/>
              <a:t> đ</a:t>
            </a:r>
            <a:r>
              <a:rPr lang="en-US" dirty="0" err="1"/>
              <a:t>ịnh</a:t>
            </a:r>
            <a:r>
              <a:rPr lang="en-US" dirty="0"/>
              <a:t> v</a:t>
            </a:r>
            <a:r>
              <a:rPr lang="ru-RU" dirty="0"/>
              <a:t>à</a:t>
            </a:r>
            <a:r>
              <a:rPr lang="en-US" dirty="0"/>
              <a:t>o</a:t>
            </a:r>
            <a:r>
              <a:rPr lang="ru-RU" dirty="0"/>
              <a:t> đ</a:t>
            </a:r>
            <a:r>
              <a:rPr lang="en-US" dirty="0" err="1"/>
              <a:t>ầu</a:t>
            </a:r>
            <a:r>
              <a:rPr lang="en-US" dirty="0"/>
              <a:t> </a:t>
            </a:r>
            <a:r>
              <a:rPr lang="en-US" dirty="0" err="1"/>
              <a:t>mỗi</a:t>
            </a:r>
            <a:r>
              <a:rPr lang="en-US" dirty="0"/>
              <a:t> </a:t>
            </a:r>
            <a:r>
              <a:rPr lang="en-US" dirty="0" err="1" smtClean="0"/>
              <a:t>quý</a:t>
            </a:r>
            <a:r>
              <a:rPr lang="en-US" dirty="0" smtClean="0"/>
              <a:t> </a:t>
            </a:r>
            <a:r>
              <a:rPr lang="en-US" dirty="0"/>
              <a:t>v</a:t>
            </a:r>
            <a:r>
              <a:rPr lang="ru-RU" dirty="0"/>
              <a:t>à đư</a:t>
            </a:r>
            <a:r>
              <a:rPr lang="en-US" dirty="0" err="1"/>
              <a:t>ợc</a:t>
            </a:r>
            <a:r>
              <a:rPr lang="en-US" dirty="0"/>
              <a:t> </a:t>
            </a:r>
            <a:r>
              <a:rPr lang="en-US" dirty="0" err="1"/>
              <a:t>cố</a:t>
            </a:r>
            <a:r>
              <a:rPr lang="ru-RU" dirty="0"/>
              <a:t> đ</a:t>
            </a:r>
            <a:r>
              <a:rPr lang="en-US" dirty="0" err="1"/>
              <a:t>ịnh</a:t>
            </a:r>
            <a:r>
              <a:rPr lang="en-US" dirty="0"/>
              <a:t> </a:t>
            </a:r>
            <a:r>
              <a:rPr lang="en-US" dirty="0" err="1"/>
              <a:t>trong</a:t>
            </a:r>
            <a:r>
              <a:rPr lang="en-US" dirty="0"/>
              <a:t> </a:t>
            </a:r>
            <a:r>
              <a:rPr lang="en-US" dirty="0" err="1"/>
              <a:t>suốt</a:t>
            </a:r>
            <a:r>
              <a:rPr lang="en-US" dirty="0"/>
              <a:t> </a:t>
            </a:r>
            <a:r>
              <a:rPr lang="en-US" dirty="0" err="1"/>
              <a:t>qu</a:t>
            </a:r>
            <a:r>
              <a:rPr lang="ru-RU" dirty="0"/>
              <a:t>ý. </a:t>
            </a:r>
            <a:r>
              <a:rPr lang="en-US" dirty="0" err="1"/>
              <a:t>Nh</a:t>
            </a:r>
            <a:r>
              <a:rPr lang="ru-RU" dirty="0"/>
              <a:t>ư </a:t>
            </a:r>
            <a:r>
              <a:rPr lang="en-US" dirty="0" err="1"/>
              <a:t>vậy</a:t>
            </a:r>
            <a:r>
              <a:rPr lang="ru-RU" dirty="0"/>
              <a:t>, </a:t>
            </a:r>
            <a:r>
              <a:rPr lang="en-US" dirty="0" err="1"/>
              <a:t>nếu</a:t>
            </a:r>
            <a:r>
              <a:rPr lang="en-US" dirty="0"/>
              <a:t> ta </a:t>
            </a:r>
            <a:r>
              <a:rPr lang="en-US" dirty="0" err="1"/>
              <a:t>lấy</a:t>
            </a:r>
            <a:r>
              <a:rPr lang="en-US" dirty="0"/>
              <a:t> l</a:t>
            </a:r>
            <a:r>
              <a:rPr lang="ru-RU" dirty="0"/>
              <a:t>ã</a:t>
            </a:r>
            <a:r>
              <a:rPr lang="en-US" dirty="0" err="1"/>
              <a:t>i</a:t>
            </a:r>
            <a:r>
              <a:rPr lang="en-US" dirty="0"/>
              <a:t> </a:t>
            </a:r>
            <a:r>
              <a:rPr lang="en-US" dirty="0" err="1"/>
              <a:t>suất</a:t>
            </a:r>
            <a:r>
              <a:rPr lang="en-US" dirty="0"/>
              <a:t> </a:t>
            </a:r>
            <a:r>
              <a:rPr lang="en-US" dirty="0" err="1"/>
              <a:t>hiện</a:t>
            </a:r>
            <a:r>
              <a:rPr lang="en-US" dirty="0"/>
              <a:t> </a:t>
            </a:r>
            <a:r>
              <a:rPr lang="en-US" dirty="0" err="1"/>
              <a:t>tại</a:t>
            </a:r>
            <a:r>
              <a:rPr lang="en-US" dirty="0"/>
              <a:t> </a:t>
            </a:r>
            <a:r>
              <a:rPr lang="en-US" dirty="0" err="1"/>
              <a:t>cho</a:t>
            </a:r>
            <a:r>
              <a:rPr lang="en-US" dirty="0"/>
              <a:t> </a:t>
            </a:r>
            <a:r>
              <a:rPr lang="en-US" dirty="0" err="1"/>
              <a:t>hệ</a:t>
            </a:r>
            <a:r>
              <a:rPr lang="en-US" dirty="0"/>
              <a:t> </a:t>
            </a:r>
            <a:r>
              <a:rPr lang="en-US" dirty="0" err="1"/>
              <a:t>thống</a:t>
            </a:r>
            <a:r>
              <a:rPr lang="en-US" dirty="0"/>
              <a:t> S</a:t>
            </a:r>
            <a:r>
              <a:rPr lang="ru-RU" dirty="0"/>
              <a:t>, </a:t>
            </a:r>
            <a:r>
              <a:rPr lang="en-US" dirty="0" err="1"/>
              <a:t>th</a:t>
            </a:r>
            <a:r>
              <a:rPr lang="ru-RU" dirty="0"/>
              <a:t>ì </a:t>
            </a:r>
            <a:r>
              <a:rPr lang="en-US" dirty="0"/>
              <a:t>n</a:t>
            </a:r>
            <a:r>
              <a:rPr lang="ru-RU" dirty="0"/>
              <a:t>ó </a:t>
            </a:r>
            <a:r>
              <a:rPr lang="en-US" dirty="0" err="1"/>
              <a:t>chỉ</a:t>
            </a:r>
            <a:r>
              <a:rPr lang="en-US" dirty="0"/>
              <a:t> c</a:t>
            </a:r>
            <a:r>
              <a:rPr lang="ru-RU" dirty="0"/>
              <a:t>ó </a:t>
            </a:r>
            <a:r>
              <a:rPr lang="en-US" dirty="0" err="1"/>
              <a:t>thể</a:t>
            </a:r>
            <a:r>
              <a:rPr lang="en-US" dirty="0"/>
              <a:t> l</a:t>
            </a:r>
            <a:r>
              <a:rPr lang="ru-RU" dirty="0"/>
              <a:t>à </a:t>
            </a:r>
            <a:r>
              <a:rPr lang="en-US" dirty="0" err="1"/>
              <a:t>một</a:t>
            </a:r>
            <a:r>
              <a:rPr lang="en-US" dirty="0"/>
              <a:t> </a:t>
            </a:r>
            <a:r>
              <a:rPr lang="en-US" dirty="0" err="1"/>
              <a:t>trong</a:t>
            </a:r>
            <a:r>
              <a:rPr lang="en-US" dirty="0"/>
              <a:t> c</a:t>
            </a:r>
            <a:r>
              <a:rPr lang="ru-RU" dirty="0"/>
              <a:t>á</a:t>
            </a:r>
            <a:r>
              <a:rPr lang="en-US" dirty="0"/>
              <a:t>c </a:t>
            </a:r>
            <a:r>
              <a:rPr lang="en-US" dirty="0" err="1"/>
              <a:t>trạng</a:t>
            </a:r>
            <a:r>
              <a:rPr lang="en-US" dirty="0"/>
              <a:t> </a:t>
            </a:r>
            <a:r>
              <a:rPr lang="en-US" dirty="0" err="1"/>
              <a:t>th</a:t>
            </a:r>
            <a:r>
              <a:rPr lang="ru-RU" dirty="0"/>
              <a:t>á</a:t>
            </a:r>
            <a:r>
              <a:rPr lang="en-US" dirty="0" err="1"/>
              <a:t>i</a:t>
            </a:r>
            <a:r>
              <a:rPr lang="en-US" dirty="0"/>
              <a:t> </a:t>
            </a:r>
            <a:r>
              <a:rPr lang="en-US" dirty="0" err="1"/>
              <a:t>tại</a:t>
            </a:r>
            <a:r>
              <a:rPr lang="en-US" dirty="0"/>
              <a:t> </a:t>
            </a:r>
            <a:r>
              <a:rPr lang="en-US" dirty="0" err="1"/>
              <a:t>bất</a:t>
            </a:r>
            <a:r>
              <a:rPr lang="en-US" dirty="0"/>
              <a:t> </a:t>
            </a:r>
            <a:r>
              <a:rPr lang="en-US" dirty="0" err="1"/>
              <a:t>kỳ</a:t>
            </a:r>
            <a:r>
              <a:rPr lang="en-US" dirty="0"/>
              <a:t> </a:t>
            </a:r>
            <a:r>
              <a:rPr lang="en-US" dirty="0" err="1"/>
              <a:t>thời</a:t>
            </a:r>
            <a:r>
              <a:rPr lang="ru-RU" dirty="0"/>
              <a:t> đ</a:t>
            </a:r>
            <a:r>
              <a:rPr lang="en-US" dirty="0" err="1"/>
              <a:t>iểm</a:t>
            </a:r>
            <a:r>
              <a:rPr lang="en-US" dirty="0"/>
              <a:t> n</a:t>
            </a:r>
            <a:r>
              <a:rPr lang="ru-RU" dirty="0"/>
              <a:t>à</a:t>
            </a:r>
            <a:r>
              <a:rPr lang="en-US" dirty="0"/>
              <a:t>o</a:t>
            </a:r>
            <a:r>
              <a:rPr lang="ru-RU" dirty="0"/>
              <a:t>: </a:t>
            </a:r>
            <a:r>
              <a:rPr lang="en-US" dirty="0"/>
              <a:t>S</a:t>
            </a:r>
            <a:r>
              <a:rPr lang="ru-RU" baseline="-25000" dirty="0"/>
              <a:t>1</a:t>
            </a:r>
            <a:r>
              <a:rPr lang="ru-RU" dirty="0"/>
              <a:t>  </a:t>
            </a:r>
            <a:r>
              <a:rPr lang="en-US" dirty="0"/>
              <a:t>l</a:t>
            </a:r>
            <a:r>
              <a:rPr lang="ru-RU" dirty="0"/>
              <a:t>ã</a:t>
            </a:r>
            <a:r>
              <a:rPr lang="en-US" dirty="0" err="1"/>
              <a:t>i</a:t>
            </a:r>
            <a:r>
              <a:rPr lang="en-US" dirty="0"/>
              <a:t> </a:t>
            </a:r>
            <a:r>
              <a:rPr lang="en-US" dirty="0" err="1"/>
              <a:t>suất</a:t>
            </a:r>
            <a:r>
              <a:rPr lang="ru-RU" dirty="0"/>
              <a:t> 12%, </a:t>
            </a:r>
            <a:r>
              <a:rPr lang="en-US" dirty="0"/>
              <a:t>S</a:t>
            </a:r>
            <a:r>
              <a:rPr lang="ru-RU" baseline="-25000" dirty="0"/>
              <a:t>2</a:t>
            </a:r>
            <a:r>
              <a:rPr lang="ru-RU" dirty="0"/>
              <a:t>  </a:t>
            </a:r>
            <a:r>
              <a:rPr lang="en-US" dirty="0"/>
              <a:t>l</a:t>
            </a:r>
            <a:r>
              <a:rPr lang="ru-RU" dirty="0"/>
              <a:t>ã</a:t>
            </a:r>
            <a:r>
              <a:rPr lang="en-US" dirty="0" err="1"/>
              <a:t>i</a:t>
            </a:r>
            <a:r>
              <a:rPr lang="en-US" dirty="0"/>
              <a:t> </a:t>
            </a:r>
            <a:r>
              <a:rPr lang="en-US" dirty="0" err="1"/>
              <a:t>suất</a:t>
            </a:r>
            <a:r>
              <a:rPr lang="ru-RU" dirty="0"/>
              <a:t> 13%, </a:t>
            </a:r>
            <a:r>
              <a:rPr lang="en-US" dirty="0"/>
              <a:t>S</a:t>
            </a:r>
            <a:r>
              <a:rPr lang="ru-RU" baseline="-25000" dirty="0"/>
              <a:t>3</a:t>
            </a:r>
            <a:r>
              <a:rPr lang="ru-RU" dirty="0"/>
              <a:t>  </a:t>
            </a:r>
            <a:r>
              <a:rPr lang="en-US" dirty="0"/>
              <a:t>l</a:t>
            </a:r>
            <a:r>
              <a:rPr lang="ru-RU" dirty="0"/>
              <a:t>ã</a:t>
            </a:r>
            <a:r>
              <a:rPr lang="en-US" dirty="0" err="1"/>
              <a:t>i</a:t>
            </a:r>
            <a:r>
              <a:rPr lang="en-US" dirty="0"/>
              <a:t> </a:t>
            </a:r>
            <a:r>
              <a:rPr lang="en-US" dirty="0" err="1"/>
              <a:t>suất</a:t>
            </a:r>
            <a:r>
              <a:rPr lang="ru-RU" dirty="0"/>
              <a:t> 14%. </a:t>
            </a:r>
            <a:r>
              <a:rPr lang="en-US" dirty="0" err="1"/>
              <a:t>Một</a:t>
            </a:r>
            <a:r>
              <a:rPr lang="en-US" dirty="0"/>
              <a:t> </a:t>
            </a:r>
            <a:r>
              <a:rPr lang="en-US" dirty="0" err="1"/>
              <a:t>ph</a:t>
            </a:r>
            <a:r>
              <a:rPr lang="ru-RU" dirty="0"/>
              <a:t>â</a:t>
            </a:r>
            <a:r>
              <a:rPr lang="en-US" dirty="0"/>
              <a:t>n t</a:t>
            </a:r>
            <a:r>
              <a:rPr lang="ru-RU" dirty="0"/>
              <a:t>í</a:t>
            </a:r>
            <a:r>
              <a:rPr lang="en-US" dirty="0" err="1"/>
              <a:t>ch</a:t>
            </a:r>
            <a:r>
              <a:rPr lang="en-US" dirty="0"/>
              <a:t> </a:t>
            </a:r>
            <a:r>
              <a:rPr lang="en-US" dirty="0" err="1"/>
              <a:t>về</a:t>
            </a:r>
            <a:r>
              <a:rPr lang="en-US" dirty="0"/>
              <a:t> c</a:t>
            </a:r>
            <a:r>
              <a:rPr lang="ru-RU" dirty="0"/>
              <a:t>ô</a:t>
            </a:r>
            <a:r>
              <a:rPr lang="en-US" dirty="0" err="1"/>
              <a:t>ng</a:t>
            </a:r>
            <a:r>
              <a:rPr lang="en-US" dirty="0"/>
              <a:t> </a:t>
            </a:r>
            <a:r>
              <a:rPr lang="en-US" dirty="0" err="1"/>
              <a:t>việc</a:t>
            </a:r>
            <a:r>
              <a:rPr lang="en-US" dirty="0"/>
              <a:t> </a:t>
            </a:r>
            <a:r>
              <a:rPr lang="en-US" dirty="0" err="1"/>
              <a:t>của</a:t>
            </a:r>
            <a:r>
              <a:rPr lang="en-US" dirty="0"/>
              <a:t> </a:t>
            </a:r>
            <a:r>
              <a:rPr lang="en-US" dirty="0" err="1"/>
              <a:t>ng</a:t>
            </a:r>
            <a:r>
              <a:rPr lang="ru-RU" dirty="0"/>
              <a:t>â</a:t>
            </a:r>
            <a:r>
              <a:rPr lang="en-US" dirty="0"/>
              <a:t>n h</a:t>
            </a:r>
            <a:r>
              <a:rPr lang="ru-RU" dirty="0"/>
              <a:t>à</a:t>
            </a:r>
            <a:r>
              <a:rPr lang="en-US" dirty="0" err="1"/>
              <a:t>ng</a:t>
            </a:r>
            <a:r>
              <a:rPr lang="en-US" dirty="0"/>
              <a:t> </a:t>
            </a:r>
            <a:r>
              <a:rPr lang="en-US" dirty="0" err="1"/>
              <a:t>trong</a:t>
            </a:r>
            <a:r>
              <a:rPr lang="en-US" dirty="0"/>
              <a:t> </a:t>
            </a:r>
            <a:r>
              <a:rPr lang="en-US" dirty="0" err="1"/>
              <a:t>những</a:t>
            </a:r>
            <a:r>
              <a:rPr lang="en-US" dirty="0"/>
              <a:t> n</a:t>
            </a:r>
            <a:r>
              <a:rPr lang="ru-RU" dirty="0"/>
              <a:t>ă</a:t>
            </a:r>
            <a:r>
              <a:rPr lang="en-US" dirty="0"/>
              <a:t>m </a:t>
            </a:r>
            <a:r>
              <a:rPr lang="en-US" dirty="0" err="1"/>
              <a:t>tr</a:t>
            </a:r>
            <a:r>
              <a:rPr lang="ru-RU" dirty="0"/>
              <a:t>ư</a:t>
            </a:r>
            <a:r>
              <a:rPr lang="en-US" dirty="0" err="1"/>
              <a:t>ớc</a:t>
            </a:r>
            <a:r>
              <a:rPr lang="en-US" dirty="0"/>
              <a:t> </a:t>
            </a:r>
            <a:r>
              <a:rPr lang="en-US" dirty="0" err="1"/>
              <a:t>cho</a:t>
            </a:r>
            <a:r>
              <a:rPr lang="en-US" dirty="0"/>
              <a:t> </a:t>
            </a:r>
            <a:r>
              <a:rPr lang="en-US" dirty="0" err="1"/>
              <a:t>thấy</a:t>
            </a:r>
            <a:r>
              <a:rPr lang="en-US" dirty="0"/>
              <a:t> </a:t>
            </a:r>
            <a:r>
              <a:rPr lang="en-US" dirty="0" err="1"/>
              <a:t>sự</a:t>
            </a:r>
            <a:r>
              <a:rPr lang="en-US" dirty="0"/>
              <a:t> </a:t>
            </a:r>
            <a:r>
              <a:rPr lang="en-US" dirty="0" err="1"/>
              <a:t>thay</a:t>
            </a:r>
            <a:r>
              <a:rPr lang="ru-RU" dirty="0"/>
              <a:t> đ</a:t>
            </a:r>
            <a:r>
              <a:rPr lang="en-US" dirty="0" err="1"/>
              <a:t>ổi</a:t>
            </a:r>
            <a:r>
              <a:rPr lang="en-US" dirty="0"/>
              <a:t> </a:t>
            </a:r>
            <a:r>
              <a:rPr lang="en-US" dirty="0" err="1"/>
              <a:t>về</a:t>
            </a:r>
            <a:r>
              <a:rPr lang="en-US" dirty="0"/>
              <a:t> x</a:t>
            </a:r>
            <a:r>
              <a:rPr lang="ru-RU" dirty="0"/>
              <a:t>á</a:t>
            </a:r>
            <a:r>
              <a:rPr lang="en-US" dirty="0"/>
              <a:t>c </a:t>
            </a:r>
            <a:r>
              <a:rPr lang="en-US" dirty="0" err="1"/>
              <a:t>suất</a:t>
            </a:r>
            <a:r>
              <a:rPr lang="en-US" dirty="0"/>
              <a:t> </a:t>
            </a:r>
            <a:r>
              <a:rPr lang="en-US" dirty="0" err="1"/>
              <a:t>chuyển</a:t>
            </a:r>
            <a:r>
              <a:rPr lang="ru-RU" dirty="0"/>
              <a:t> đ</a:t>
            </a:r>
            <a:r>
              <a:rPr lang="en-US" dirty="0" err="1"/>
              <a:t>ổi</a:t>
            </a:r>
            <a:r>
              <a:rPr lang="en-US" dirty="0"/>
              <a:t> </a:t>
            </a:r>
            <a:r>
              <a:rPr lang="en-US" dirty="0" err="1"/>
              <a:t>theo</a:t>
            </a:r>
            <a:r>
              <a:rPr lang="en-US" dirty="0"/>
              <a:t> </a:t>
            </a:r>
            <a:r>
              <a:rPr lang="en-US" dirty="0" err="1"/>
              <a:t>thời</a:t>
            </a:r>
            <a:r>
              <a:rPr lang="en-US" dirty="0"/>
              <a:t> </a:t>
            </a:r>
            <a:r>
              <a:rPr lang="en-US" dirty="0" err="1"/>
              <a:t>gian</a:t>
            </a:r>
            <a:r>
              <a:rPr lang="en-US" dirty="0"/>
              <a:t> l</a:t>
            </a:r>
            <a:r>
              <a:rPr lang="ru-RU" dirty="0"/>
              <a:t>à </a:t>
            </a:r>
            <a:r>
              <a:rPr lang="en-US" dirty="0" err="1"/>
              <a:t>kh</a:t>
            </a:r>
            <a:r>
              <a:rPr lang="ru-RU" dirty="0"/>
              <a:t>ô</a:t>
            </a:r>
            <a:r>
              <a:rPr lang="en-US" dirty="0" err="1"/>
              <a:t>ng</a:t>
            </a:r>
            <a:r>
              <a:rPr lang="en-US" dirty="0"/>
              <a:t> </a:t>
            </a:r>
            <a:r>
              <a:rPr lang="en-US" dirty="0" err="1"/>
              <a:t>thực</a:t>
            </a:r>
            <a:r>
              <a:rPr lang="ru-RU" dirty="0"/>
              <a:t>. </a:t>
            </a:r>
            <a:r>
              <a:rPr lang="en-US" dirty="0" err="1"/>
              <a:t>Hãy</a:t>
            </a:r>
            <a:r>
              <a:rPr lang="en-US" dirty="0"/>
              <a:t> </a:t>
            </a:r>
            <a:r>
              <a:rPr lang="en-US" dirty="0" err="1"/>
              <a:t>xác</a:t>
            </a:r>
            <a:r>
              <a:rPr lang="en-US" dirty="0"/>
              <a:t> </a:t>
            </a:r>
            <a:r>
              <a:rPr lang="en-US" dirty="0" err="1"/>
              <a:t>định</a:t>
            </a:r>
            <a:r>
              <a:rPr lang="en-US" dirty="0"/>
              <a:t> </a:t>
            </a:r>
            <a:r>
              <a:rPr lang="en-US" dirty="0" err="1"/>
              <a:t>phân</a:t>
            </a:r>
            <a:r>
              <a:rPr lang="en-US" dirty="0"/>
              <a:t> </a:t>
            </a:r>
            <a:r>
              <a:rPr lang="en-US" dirty="0" err="1"/>
              <a:t>phối</a:t>
            </a:r>
            <a:r>
              <a:rPr lang="en-US" dirty="0"/>
              <a:t> </a:t>
            </a:r>
            <a:r>
              <a:rPr lang="en-US" dirty="0" err="1"/>
              <a:t>xác</a:t>
            </a:r>
            <a:r>
              <a:rPr lang="en-US" dirty="0"/>
              <a:t> </a:t>
            </a:r>
            <a:r>
              <a:rPr lang="en-US" dirty="0" err="1"/>
              <a:t>suất</a:t>
            </a:r>
            <a:r>
              <a:rPr lang="en-US" dirty="0"/>
              <a:t> </a:t>
            </a:r>
            <a:r>
              <a:rPr lang="en-US" dirty="0" err="1"/>
              <a:t>của</a:t>
            </a:r>
            <a:r>
              <a:rPr lang="en-US" dirty="0"/>
              <a:t> </a:t>
            </a:r>
            <a:r>
              <a:rPr lang="en-US" dirty="0" err="1"/>
              <a:t>các</a:t>
            </a:r>
            <a:r>
              <a:rPr lang="en-US" dirty="0"/>
              <a:t> </a:t>
            </a:r>
            <a:r>
              <a:rPr lang="en-US" dirty="0" err="1"/>
              <a:t>trạng</a:t>
            </a:r>
            <a:r>
              <a:rPr lang="en-US" dirty="0"/>
              <a:t> </a:t>
            </a:r>
            <a:r>
              <a:rPr lang="en-US" dirty="0" err="1"/>
              <a:t>thái</a:t>
            </a:r>
            <a:r>
              <a:rPr lang="en-US" dirty="0"/>
              <a:t> </a:t>
            </a:r>
            <a:r>
              <a:rPr lang="en-US" dirty="0" err="1"/>
              <a:t>hệ</a:t>
            </a:r>
            <a:r>
              <a:rPr lang="en-US" dirty="0"/>
              <a:t> </a:t>
            </a:r>
            <a:r>
              <a:rPr lang="en-US" dirty="0" err="1"/>
              <a:t>thống</a:t>
            </a:r>
            <a:r>
              <a:rPr lang="en-US" dirty="0"/>
              <a:t> </a:t>
            </a:r>
            <a:r>
              <a:rPr lang="en-US" dirty="0" err="1"/>
              <a:t>vào</a:t>
            </a:r>
            <a:r>
              <a:rPr lang="en-US" dirty="0"/>
              <a:t> </a:t>
            </a:r>
            <a:r>
              <a:rPr lang="en-US" dirty="0" err="1"/>
              <a:t>cuối</a:t>
            </a:r>
            <a:r>
              <a:rPr lang="en-US" dirty="0"/>
              <a:t> </a:t>
            </a:r>
            <a:r>
              <a:rPr lang="en-US" dirty="0" err="1"/>
              <a:t>năm</a:t>
            </a:r>
            <a:r>
              <a:rPr lang="en-US" dirty="0"/>
              <a:t>, </a:t>
            </a:r>
            <a:r>
              <a:rPr lang="en-US" dirty="0" err="1"/>
              <a:t>nếu</a:t>
            </a:r>
            <a:r>
              <a:rPr lang="en-US" dirty="0"/>
              <a:t> </a:t>
            </a:r>
            <a:r>
              <a:rPr lang="en-US" dirty="0" err="1"/>
              <a:t>vào</a:t>
            </a:r>
            <a:r>
              <a:rPr lang="en-US" dirty="0"/>
              <a:t> </a:t>
            </a:r>
            <a:r>
              <a:rPr lang="en-US" dirty="0" err="1"/>
              <a:t>cuối</a:t>
            </a:r>
            <a:r>
              <a:rPr lang="en-US" dirty="0"/>
              <a:t> </a:t>
            </a:r>
            <a:r>
              <a:rPr lang="en-US" dirty="0" err="1"/>
              <a:t>năm</a:t>
            </a:r>
            <a:r>
              <a:rPr lang="en-US" dirty="0"/>
              <a:t> </a:t>
            </a:r>
            <a:r>
              <a:rPr lang="en-US" dirty="0" err="1"/>
              <a:t>trước</a:t>
            </a:r>
            <a:r>
              <a:rPr lang="en-US" dirty="0"/>
              <a:t>, </a:t>
            </a:r>
            <a:r>
              <a:rPr lang="en-US" dirty="0" err="1"/>
              <a:t>lãi</a:t>
            </a:r>
            <a:r>
              <a:rPr lang="en-US" dirty="0"/>
              <a:t> </a:t>
            </a:r>
            <a:r>
              <a:rPr lang="en-US" dirty="0" err="1"/>
              <a:t>suất</a:t>
            </a:r>
            <a:r>
              <a:rPr lang="en-US" dirty="0"/>
              <a:t> </a:t>
            </a:r>
            <a:r>
              <a:rPr lang="en-US" dirty="0" err="1"/>
              <a:t>là</a:t>
            </a:r>
            <a:r>
              <a:rPr lang="en-US" dirty="0"/>
              <a:t> 13% </a:t>
            </a:r>
            <a:r>
              <a:rPr lang="en-US" dirty="0" err="1"/>
              <a:t>và</a:t>
            </a:r>
            <a:r>
              <a:rPr lang="en-US" dirty="0"/>
              <a:t> </a:t>
            </a:r>
            <a:r>
              <a:rPr lang="en-US" dirty="0" err="1"/>
              <a:t>biểu</a:t>
            </a:r>
            <a:r>
              <a:rPr lang="en-US" dirty="0"/>
              <a:t> </a:t>
            </a:r>
            <a:r>
              <a:rPr lang="en-US" dirty="0" err="1"/>
              <a:t>đồ</a:t>
            </a:r>
            <a:r>
              <a:rPr lang="en-US" dirty="0"/>
              <a:t> </a:t>
            </a:r>
            <a:r>
              <a:rPr lang="en-US" dirty="0" err="1"/>
              <a:t>xác</a:t>
            </a:r>
            <a:r>
              <a:rPr lang="en-US" dirty="0"/>
              <a:t> </a:t>
            </a:r>
            <a:r>
              <a:rPr lang="en-US" dirty="0" err="1"/>
              <a:t>suất</a:t>
            </a:r>
            <a:r>
              <a:rPr lang="en-US" dirty="0"/>
              <a:t> </a:t>
            </a:r>
            <a:r>
              <a:rPr lang="en-US" dirty="0" err="1"/>
              <a:t>chuyển</a:t>
            </a:r>
            <a:r>
              <a:rPr lang="en-US" dirty="0"/>
              <a:t> </a:t>
            </a:r>
            <a:r>
              <a:rPr lang="en-US" dirty="0" err="1"/>
              <a:t>đổi</a:t>
            </a:r>
            <a:r>
              <a:rPr lang="en-US" dirty="0"/>
              <a:t> </a:t>
            </a:r>
            <a:r>
              <a:rPr lang="en-US" dirty="0" err="1"/>
              <a:t>có</a:t>
            </a:r>
            <a:r>
              <a:rPr lang="en-US" dirty="0"/>
              <a:t> </a:t>
            </a:r>
            <a:r>
              <a:rPr lang="en-US" dirty="0" err="1"/>
              <a:t>dạng</a:t>
            </a:r>
            <a:r>
              <a:rPr lang="vi-VN" dirty="0" smtClean="0"/>
              <a:t>:</a:t>
            </a:r>
            <a:endParaRPr lang="en-US" dirty="0" smtClean="0"/>
          </a:p>
          <a:p>
            <a:pPr marL="0" indent="0">
              <a:buNone/>
            </a:pPr>
            <a:r>
              <a:rPr lang="en-US" dirty="0" smtClean="0"/>
              <a:t/>
            </a:r>
            <a:br>
              <a:rPr lang="en-US" dirty="0" smtClean="0"/>
            </a:br>
            <a:endParaRPr lang="en-US" dirty="0"/>
          </a:p>
        </p:txBody>
      </p:sp>
      <p:pic>
        <p:nvPicPr>
          <p:cNvPr id="7" name="Picture 13" descr="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8721" y="4450013"/>
            <a:ext cx="4008437" cy="172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1451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240632"/>
            <a:ext cx="10583779" cy="6537157"/>
          </a:xfrm>
        </p:spPr>
        <p:txBody>
          <a:bodyPr>
            <a:normAutofit fontScale="92500" lnSpcReduction="20000"/>
          </a:bodyPr>
          <a:lstStyle/>
          <a:p>
            <a:r>
              <a:rPr lang="vi-VN" dirty="0"/>
              <a:t>Lời giải. Vì tập hợp các trạng thái mà hệ thống </a:t>
            </a:r>
            <a:r>
              <a:rPr lang="en-US" dirty="0" smtClean="0"/>
              <a:t>S </a:t>
            </a:r>
            <a:r>
              <a:rPr lang="vi-VN" dirty="0" smtClean="0"/>
              <a:t>có </a:t>
            </a:r>
            <a:r>
              <a:rPr lang="vi-VN" dirty="0"/>
              <a:t>thể tồn tại là hữu hạn nên quá trình ngẫu nhiên xảy ra trong nó là rời rạc. Với một mức độ sai số nhất định, có thể giả định rằng xác suất ngân hàng ở một trong các trạng thái của nó trong tương lai chỉ phụ thuộc vào trạng thái hiện tại và không phụ thuộc vào trạng thái của nó trong quá khứ. Do đó, quá trình đang xem xét có thể được coi là một quá trình Markov</a:t>
            </a:r>
            <a:r>
              <a:rPr lang="vi-VN" dirty="0" smtClean="0"/>
              <a:t>.</a:t>
            </a:r>
            <a:endParaRPr lang="en-US" dirty="0"/>
          </a:p>
          <a:p>
            <a:r>
              <a:rPr lang="en-US" dirty="0" err="1"/>
              <a:t>Bởi</a:t>
            </a:r>
            <a:r>
              <a:rPr lang="en-US" dirty="0"/>
              <a:t> </a:t>
            </a:r>
            <a:r>
              <a:rPr lang="en-US" dirty="0" err="1"/>
              <a:t>vì</a:t>
            </a:r>
            <a:r>
              <a:rPr lang="en-US" dirty="0"/>
              <a:t> </a:t>
            </a:r>
            <a:r>
              <a:rPr lang="en-US" dirty="0" err="1"/>
              <a:t>ngân</a:t>
            </a:r>
            <a:r>
              <a:rPr lang="en-US" dirty="0"/>
              <a:t> </a:t>
            </a:r>
            <a:r>
              <a:rPr lang="en-US" dirty="0" err="1"/>
              <a:t>hàng</a:t>
            </a:r>
            <a:r>
              <a:rPr lang="en-US" dirty="0"/>
              <a:t> </a:t>
            </a:r>
            <a:r>
              <a:rPr lang="en-US" dirty="0" err="1"/>
              <a:t>chỉ</a:t>
            </a:r>
            <a:r>
              <a:rPr lang="en-US" dirty="0"/>
              <a:t> </a:t>
            </a:r>
            <a:r>
              <a:rPr lang="en-US" dirty="0" err="1"/>
              <a:t>chuyển</a:t>
            </a:r>
            <a:r>
              <a:rPr lang="en-US" dirty="0"/>
              <a:t> </a:t>
            </a:r>
            <a:r>
              <a:rPr lang="en-US" dirty="0" err="1"/>
              <a:t>từ</a:t>
            </a:r>
            <a:r>
              <a:rPr lang="en-US" dirty="0"/>
              <a:t> </a:t>
            </a:r>
            <a:r>
              <a:rPr lang="en-US" dirty="0" err="1"/>
              <a:t>trạng</a:t>
            </a:r>
            <a:r>
              <a:rPr lang="en-US" dirty="0"/>
              <a:t> </a:t>
            </a:r>
            <a:r>
              <a:rPr lang="en-US" dirty="0" err="1"/>
              <a:t>thái</a:t>
            </a:r>
            <a:r>
              <a:rPr lang="en-US" dirty="0"/>
              <a:t> </a:t>
            </a:r>
            <a:r>
              <a:rPr lang="en-US" dirty="0" err="1"/>
              <a:t>này</a:t>
            </a:r>
            <a:r>
              <a:rPr lang="en-US" dirty="0"/>
              <a:t> sang </a:t>
            </a:r>
            <a:r>
              <a:rPr lang="en-US" dirty="0" err="1"/>
              <a:t>trạng</a:t>
            </a:r>
            <a:r>
              <a:rPr lang="en-US" dirty="0"/>
              <a:t> </a:t>
            </a:r>
            <a:r>
              <a:rPr lang="en-US" dirty="0" err="1"/>
              <a:t>thái</a:t>
            </a:r>
            <a:r>
              <a:rPr lang="en-US" dirty="0"/>
              <a:t> </a:t>
            </a:r>
            <a:r>
              <a:rPr lang="en-US" dirty="0" err="1"/>
              <a:t>khác</a:t>
            </a:r>
            <a:r>
              <a:rPr lang="en-US" dirty="0"/>
              <a:t> </a:t>
            </a:r>
            <a:r>
              <a:rPr lang="en-US" dirty="0" err="1"/>
              <a:t>tại</a:t>
            </a:r>
            <a:r>
              <a:rPr lang="en-US" dirty="0"/>
              <a:t> </a:t>
            </a:r>
            <a:r>
              <a:rPr lang="en-US" dirty="0" err="1"/>
              <a:t>những</a:t>
            </a:r>
            <a:r>
              <a:rPr lang="en-US" dirty="0"/>
              <a:t> </a:t>
            </a:r>
            <a:r>
              <a:rPr lang="en-US" dirty="0" err="1"/>
              <a:t>thời</a:t>
            </a:r>
            <a:r>
              <a:rPr lang="en-US" dirty="0"/>
              <a:t> </a:t>
            </a:r>
            <a:r>
              <a:rPr lang="en-US" dirty="0" err="1"/>
              <a:t>điểm</a:t>
            </a:r>
            <a:r>
              <a:rPr lang="en-US" dirty="0"/>
              <a:t> </a:t>
            </a:r>
            <a:r>
              <a:rPr lang="en-US" dirty="0" err="1"/>
              <a:t>xác</a:t>
            </a:r>
            <a:r>
              <a:rPr lang="en-US" dirty="0"/>
              <a:t> </a:t>
            </a:r>
            <a:r>
              <a:rPr lang="en-US" dirty="0" err="1"/>
              <a:t>định</a:t>
            </a:r>
            <a:r>
              <a:rPr lang="en-US" dirty="0"/>
              <a:t>   (</a:t>
            </a:r>
            <a:r>
              <a:rPr lang="en-US" dirty="0" err="1"/>
              <a:t>đầu</a:t>
            </a:r>
            <a:r>
              <a:rPr lang="en-US" dirty="0"/>
              <a:t> </a:t>
            </a:r>
            <a:r>
              <a:rPr lang="en-US" dirty="0" err="1"/>
              <a:t>mỗi</a:t>
            </a:r>
            <a:r>
              <a:rPr lang="en-US" dirty="0"/>
              <a:t> </a:t>
            </a:r>
            <a:r>
              <a:rPr lang="en-US" dirty="0" err="1"/>
              <a:t>quý</a:t>
            </a:r>
            <a:r>
              <a:rPr lang="en-US" dirty="0"/>
              <a:t>  ).  </a:t>
            </a:r>
            <a:r>
              <a:rPr lang="en-US" dirty="0" err="1"/>
              <a:t>Và</a:t>
            </a:r>
            <a:r>
              <a:rPr lang="en-US" dirty="0"/>
              <a:t> </a:t>
            </a:r>
            <a:r>
              <a:rPr lang="en-US" dirty="0" err="1"/>
              <a:t>sự</a:t>
            </a:r>
            <a:r>
              <a:rPr lang="en-US" dirty="0"/>
              <a:t> </a:t>
            </a:r>
            <a:r>
              <a:rPr lang="en-US" dirty="0" err="1"/>
              <a:t>thay</a:t>
            </a:r>
            <a:r>
              <a:rPr lang="en-US" dirty="0"/>
              <a:t> </a:t>
            </a:r>
            <a:r>
              <a:rPr lang="en-US" dirty="0" err="1"/>
              <a:t>đổi</a:t>
            </a:r>
            <a:r>
              <a:rPr lang="en-US" dirty="0"/>
              <a:t> </a:t>
            </a:r>
            <a:r>
              <a:rPr lang="en-US" dirty="0" err="1"/>
              <a:t>xác</a:t>
            </a:r>
            <a:r>
              <a:rPr lang="en-US" dirty="0"/>
              <a:t> </a:t>
            </a:r>
            <a:r>
              <a:rPr lang="en-US" dirty="0" err="1"/>
              <a:t>suất</a:t>
            </a:r>
            <a:r>
              <a:rPr lang="en-US" dirty="0"/>
              <a:t> </a:t>
            </a:r>
            <a:r>
              <a:rPr lang="en-US" dirty="0" err="1"/>
              <a:t>chuyển</a:t>
            </a:r>
            <a:r>
              <a:rPr lang="en-US" dirty="0"/>
              <a:t> </a:t>
            </a:r>
            <a:r>
              <a:rPr lang="en-US" dirty="0" err="1"/>
              <a:t>trạng</a:t>
            </a:r>
            <a:r>
              <a:rPr lang="en-US" dirty="0"/>
              <a:t> </a:t>
            </a:r>
            <a:r>
              <a:rPr lang="en-US" dirty="0" err="1"/>
              <a:t>thái</a:t>
            </a:r>
            <a:r>
              <a:rPr lang="en-US" dirty="0"/>
              <a:t> </a:t>
            </a:r>
            <a:r>
              <a:rPr lang="en-US" dirty="0" err="1"/>
              <a:t>theo</a:t>
            </a:r>
            <a:r>
              <a:rPr lang="en-US" dirty="0"/>
              <a:t> </a:t>
            </a:r>
            <a:r>
              <a:rPr lang="en-US" dirty="0" err="1"/>
              <a:t>thời</a:t>
            </a:r>
            <a:r>
              <a:rPr lang="en-US" dirty="0"/>
              <a:t> </a:t>
            </a:r>
            <a:r>
              <a:rPr lang="en-US" dirty="0" err="1"/>
              <a:t>gian</a:t>
            </a:r>
            <a:r>
              <a:rPr lang="en-US" dirty="0"/>
              <a:t> </a:t>
            </a:r>
            <a:r>
              <a:rPr lang="en-US" dirty="0" err="1"/>
              <a:t>là</a:t>
            </a:r>
            <a:r>
              <a:rPr lang="en-US" dirty="0"/>
              <a:t> </a:t>
            </a:r>
            <a:r>
              <a:rPr lang="en-US" dirty="0" err="1"/>
              <a:t>không</a:t>
            </a:r>
            <a:r>
              <a:rPr lang="en-US" dirty="0"/>
              <a:t> </a:t>
            </a:r>
            <a:r>
              <a:rPr lang="en-US" dirty="0" err="1"/>
              <a:t>thực</a:t>
            </a:r>
            <a:r>
              <a:rPr lang="en-US" dirty="0"/>
              <a:t>, </a:t>
            </a:r>
            <a:r>
              <a:rPr lang="en-US" dirty="0" err="1"/>
              <a:t>thì</a:t>
            </a:r>
            <a:r>
              <a:rPr lang="en-US" dirty="0"/>
              <a:t> </a:t>
            </a:r>
            <a:r>
              <a:rPr lang="en-US" dirty="0" err="1"/>
              <a:t>quá</a:t>
            </a:r>
            <a:r>
              <a:rPr lang="en-US" dirty="0"/>
              <a:t> </a:t>
            </a:r>
            <a:r>
              <a:rPr lang="en-US" dirty="0" err="1"/>
              <a:t>trình</a:t>
            </a:r>
            <a:r>
              <a:rPr lang="en-US" dirty="0"/>
              <a:t> </a:t>
            </a:r>
            <a:r>
              <a:rPr lang="en-US" dirty="0" err="1"/>
              <a:t>đang</a:t>
            </a:r>
            <a:r>
              <a:rPr lang="en-US" dirty="0"/>
              <a:t> </a:t>
            </a:r>
            <a:r>
              <a:rPr lang="en-US" dirty="0" err="1"/>
              <a:t>xét</a:t>
            </a:r>
            <a:r>
              <a:rPr lang="en-US" dirty="0"/>
              <a:t> </a:t>
            </a:r>
            <a:r>
              <a:rPr lang="en-US" dirty="0" err="1"/>
              <a:t>là</a:t>
            </a:r>
            <a:r>
              <a:rPr lang="en-US" dirty="0"/>
              <a:t> </a:t>
            </a:r>
            <a:r>
              <a:rPr lang="en-US" dirty="0" err="1"/>
              <a:t>một</a:t>
            </a:r>
            <a:r>
              <a:rPr lang="en-US" dirty="0"/>
              <a:t> </a:t>
            </a:r>
            <a:r>
              <a:rPr lang="en-US" dirty="0" err="1"/>
              <a:t>quá</a:t>
            </a:r>
            <a:r>
              <a:rPr lang="en-US" dirty="0"/>
              <a:t> </a:t>
            </a:r>
            <a:r>
              <a:rPr lang="en-US" dirty="0" err="1"/>
              <a:t>trình</a:t>
            </a:r>
            <a:r>
              <a:rPr lang="en-US" dirty="0"/>
              <a:t> Markov </a:t>
            </a:r>
            <a:r>
              <a:rPr lang="en-US" dirty="0" err="1"/>
              <a:t>thuần</a:t>
            </a:r>
            <a:r>
              <a:rPr lang="en-US" dirty="0"/>
              <a:t> </a:t>
            </a:r>
            <a:r>
              <a:rPr lang="en-US" dirty="0" err="1"/>
              <a:t>nhất</a:t>
            </a:r>
            <a:r>
              <a:rPr lang="en-US" dirty="0"/>
              <a:t> </a:t>
            </a:r>
            <a:r>
              <a:rPr lang="en-US" dirty="0" err="1"/>
              <a:t>với</a:t>
            </a:r>
            <a:r>
              <a:rPr lang="en-US" dirty="0"/>
              <a:t> </a:t>
            </a:r>
            <a:r>
              <a:rPr lang="en-US" dirty="0" err="1"/>
              <a:t>thời</a:t>
            </a:r>
            <a:r>
              <a:rPr lang="en-US" dirty="0"/>
              <a:t> </a:t>
            </a:r>
            <a:r>
              <a:rPr lang="en-US" dirty="0" err="1"/>
              <a:t>gian</a:t>
            </a:r>
            <a:r>
              <a:rPr lang="en-US" dirty="0"/>
              <a:t> </a:t>
            </a:r>
            <a:r>
              <a:rPr lang="en-US" dirty="0" err="1"/>
              <a:t>rời</a:t>
            </a:r>
            <a:r>
              <a:rPr lang="en-US" dirty="0"/>
              <a:t> </a:t>
            </a:r>
            <a:r>
              <a:rPr lang="en-US" dirty="0" err="1"/>
              <a:t>rạc</a:t>
            </a:r>
            <a:r>
              <a:rPr lang="en-US" dirty="0" smtClean="0"/>
              <a:t>.</a:t>
            </a:r>
          </a:p>
          <a:p>
            <a:r>
              <a:rPr lang="en-US" dirty="0"/>
              <a:t>Ta c</a:t>
            </a:r>
            <a:r>
              <a:rPr lang="ru-RU" dirty="0"/>
              <a:t>ó </a:t>
            </a:r>
            <a:r>
              <a:rPr lang="en-US" dirty="0" err="1"/>
              <a:t>thể</a:t>
            </a:r>
            <a:r>
              <a:rPr lang="en-US" dirty="0"/>
              <a:t> </a:t>
            </a:r>
            <a:r>
              <a:rPr lang="en-US" dirty="0" err="1"/>
              <a:t>lập</a:t>
            </a:r>
            <a:r>
              <a:rPr lang="en-US" dirty="0"/>
              <a:t> ma </a:t>
            </a:r>
            <a:r>
              <a:rPr lang="en-US" dirty="0" err="1"/>
              <a:t>trận</a:t>
            </a:r>
            <a:r>
              <a:rPr lang="en-US" dirty="0"/>
              <a:t> x</a:t>
            </a:r>
            <a:r>
              <a:rPr lang="ru-RU" dirty="0"/>
              <a:t>á</a:t>
            </a:r>
            <a:r>
              <a:rPr lang="en-US" dirty="0"/>
              <a:t>c </a:t>
            </a:r>
            <a:r>
              <a:rPr lang="en-US" dirty="0" err="1"/>
              <a:t>suất</a:t>
            </a:r>
            <a:r>
              <a:rPr lang="en-US" dirty="0"/>
              <a:t> </a:t>
            </a:r>
            <a:r>
              <a:rPr lang="en-US" dirty="0" err="1"/>
              <a:t>chuyển</a:t>
            </a:r>
            <a:r>
              <a:rPr lang="en-US" dirty="0"/>
              <a:t> </a:t>
            </a:r>
            <a:r>
              <a:rPr lang="en-US" dirty="0" err="1"/>
              <a:t>theo</a:t>
            </a:r>
            <a:r>
              <a:rPr lang="en-US" dirty="0"/>
              <a:t> </a:t>
            </a:r>
            <a:r>
              <a:rPr lang="en-US" dirty="0" err="1"/>
              <a:t>biểu</a:t>
            </a:r>
            <a:r>
              <a:rPr lang="ru-RU" dirty="0"/>
              <a:t> đ</a:t>
            </a:r>
            <a:r>
              <a:rPr lang="en-US" dirty="0"/>
              <a:t>ồ </a:t>
            </a:r>
            <a:r>
              <a:rPr lang="en-US" dirty="0" err="1"/>
              <a:t>nh</a:t>
            </a:r>
            <a:r>
              <a:rPr lang="ru-RU" dirty="0"/>
              <a:t>ư </a:t>
            </a:r>
            <a:r>
              <a:rPr lang="en-US" dirty="0" err="1"/>
              <a:t>sau</a:t>
            </a:r>
            <a:r>
              <a:rPr lang="ru-RU" dirty="0" smtClean="0"/>
              <a:t>:</a:t>
            </a:r>
            <a:r>
              <a:rPr lang="en-US" dirty="0" smtClean="0"/>
              <a:t/>
            </a:r>
            <a:br>
              <a:rPr lang="en-US" dirty="0" smtClean="0"/>
            </a:br>
            <a:endParaRPr lang="en-US" dirty="0" smtClean="0"/>
          </a:p>
          <a:p>
            <a:endParaRPr lang="en-US" dirty="0"/>
          </a:p>
          <a:p>
            <a:r>
              <a:rPr lang="vi-VN" dirty="0"/>
              <a:t>Vì vào cuối năm trước, lãi suất là 13%, nên vectơ phân phối ban đầu có dạng </a:t>
            </a:r>
          </a:p>
          <a:p>
            <a:r>
              <a:rPr lang="vi-VN" dirty="0"/>
              <a:t>Khi đó, phân phối xác suất của trạng thái lãi suất của ngân hàng vào cuối năm, tức là sau bốn quý, được xác định như sau</a:t>
            </a:r>
            <a:r>
              <a:rPr lang="vi-VN" dirty="0" smtClean="0"/>
              <a:t>:</a:t>
            </a:r>
            <a:r>
              <a:rPr lang="en-US" dirty="0" smtClean="0"/>
              <a:t/>
            </a:r>
            <a:br>
              <a:rPr lang="en-US" dirty="0" smtClean="0"/>
            </a:br>
            <a:endParaRPr lang="en-US" dirty="0" smtClean="0"/>
          </a:p>
          <a:p>
            <a:endParaRPr lang="en-US" dirty="0"/>
          </a:p>
        </p:txBody>
      </p:sp>
      <p:sp>
        <p:nvSpPr>
          <p:cNvPr id="6" name="Rectangle 17"/>
          <p:cNvSpPr>
            <a:spLocks noChangeArrowheads="1"/>
          </p:cNvSpPr>
          <p:nvPr/>
        </p:nvSpPr>
        <p:spPr bwMode="auto">
          <a:xfrm>
            <a:off x="5441282" y="53412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349294301"/>
              </p:ext>
            </p:extLst>
          </p:nvPr>
        </p:nvGraphicFramePr>
        <p:xfrm>
          <a:off x="9323472" y="3280358"/>
          <a:ext cx="1585160" cy="1067552"/>
        </p:xfrm>
        <a:graphic>
          <a:graphicData uri="http://schemas.openxmlformats.org/presentationml/2006/ole">
            <mc:AlternateContent xmlns:mc="http://schemas.openxmlformats.org/markup-compatibility/2006">
              <mc:Choice xmlns:v="urn:schemas-microsoft-com:vml" Requires="v">
                <p:oleObj spid="_x0000_s8220" name="Equation" r:id="rId3" imgW="1282700" imgH="711200" progId="Equation.DSMT4">
                  <p:embed/>
                </p:oleObj>
              </mc:Choice>
              <mc:Fallback>
                <p:oleObj name="Equation" r:id="rId3" imgW="1282700" imgH="7112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23472" y="3280358"/>
                        <a:ext cx="1585160" cy="1067552"/>
                      </a:xfrm>
                      <a:prstGeom prst="rect">
                        <a:avLst/>
                      </a:prstGeom>
                      <a:noFill/>
                    </p:spPr>
                  </p:pic>
                </p:oleObj>
              </mc:Fallback>
            </mc:AlternateContent>
          </a:graphicData>
        </a:graphic>
      </p:graphicFrame>
      <p:sp>
        <p:nvSpPr>
          <p:cNvPr id="13" name="Rectangle 19"/>
          <p:cNvSpPr>
            <a:spLocks noChangeArrowheads="1"/>
          </p:cNvSpPr>
          <p:nvPr/>
        </p:nvSpPr>
        <p:spPr bwMode="auto">
          <a:xfrm>
            <a:off x="3094852" y="6125621"/>
            <a:ext cx="1226503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4" name="Object 13"/>
          <p:cNvGraphicFramePr>
            <a:graphicFrameLocks noChangeAspect="1"/>
          </p:cNvGraphicFramePr>
          <p:nvPr>
            <p:extLst>
              <p:ext uri="{D42A27DB-BD31-4B8C-83A1-F6EECF244321}">
                <p14:modId xmlns:p14="http://schemas.microsoft.com/office/powerpoint/2010/main" val="3557770315"/>
              </p:ext>
            </p:extLst>
          </p:nvPr>
        </p:nvGraphicFramePr>
        <p:xfrm>
          <a:off x="3094853" y="6125622"/>
          <a:ext cx="6444584" cy="418013"/>
        </p:xfrm>
        <a:graphic>
          <a:graphicData uri="http://schemas.openxmlformats.org/presentationml/2006/ole">
            <mc:AlternateContent xmlns:mc="http://schemas.openxmlformats.org/markup-compatibility/2006">
              <mc:Choice xmlns:v="urn:schemas-microsoft-com:vml" Requires="v">
                <p:oleObj spid="_x0000_s8221" name="Equation" r:id="rId5" imgW="3695700" imgH="241300" progId="Equation.DSMT4">
                  <p:embed/>
                </p:oleObj>
              </mc:Choice>
              <mc:Fallback>
                <p:oleObj name="Equation" r:id="rId5" imgW="3695700" imgH="241300"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94853" y="6125622"/>
                        <a:ext cx="6444584" cy="418013"/>
                      </a:xfrm>
                      <a:prstGeom prst="rect">
                        <a:avLst/>
                      </a:prstGeom>
                      <a:noFill/>
                    </p:spPr>
                  </p:pic>
                </p:oleObj>
              </mc:Fallback>
            </mc:AlternateContent>
          </a:graphicData>
        </a:graphic>
      </p:graphicFrame>
      <p:sp>
        <p:nvSpPr>
          <p:cNvPr id="15" name="Rectangle 25"/>
          <p:cNvSpPr>
            <a:spLocks noChangeArrowheads="1"/>
          </p:cNvSpPr>
          <p:nvPr/>
        </p:nvSpPr>
        <p:spPr bwMode="auto">
          <a:xfrm>
            <a:off x="2456217" y="4896354"/>
            <a:ext cx="18136984"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6" name="Object 15"/>
          <p:cNvGraphicFramePr>
            <a:graphicFrameLocks noChangeAspect="1"/>
          </p:cNvGraphicFramePr>
          <p:nvPr>
            <p:extLst>
              <p:ext uri="{D42A27DB-BD31-4B8C-83A1-F6EECF244321}">
                <p14:modId xmlns:p14="http://schemas.microsoft.com/office/powerpoint/2010/main" val="2030333837"/>
              </p:ext>
            </p:extLst>
          </p:nvPr>
        </p:nvGraphicFramePr>
        <p:xfrm>
          <a:off x="2456216" y="4896354"/>
          <a:ext cx="1003675" cy="379012"/>
        </p:xfrm>
        <a:graphic>
          <a:graphicData uri="http://schemas.openxmlformats.org/presentationml/2006/ole">
            <mc:AlternateContent xmlns:mc="http://schemas.openxmlformats.org/markup-compatibility/2006">
              <mc:Choice xmlns:v="urn:schemas-microsoft-com:vml" Requires="v">
                <p:oleObj spid="_x0000_s8222" name="Equation" r:id="rId7" imgW="672808" imgH="215806" progId="Equation.DSMT4">
                  <p:embed/>
                </p:oleObj>
              </mc:Choice>
              <mc:Fallback>
                <p:oleObj name="Equation" r:id="rId7" imgW="672808" imgH="215806"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56216" y="4896354"/>
                        <a:ext cx="1003675" cy="379012"/>
                      </a:xfrm>
                      <a:prstGeom prst="rect">
                        <a:avLst/>
                      </a:prstGeom>
                      <a:noFill/>
                    </p:spPr>
                  </p:pic>
                </p:oleObj>
              </mc:Fallback>
            </mc:AlternateContent>
          </a:graphicData>
        </a:graphic>
      </p:graphicFrame>
    </p:spTree>
    <p:extLst>
      <p:ext uri="{BB962C8B-B14F-4D97-AF65-F5344CB8AC3E}">
        <p14:creationId xmlns:p14="http://schemas.microsoft.com/office/powerpoint/2010/main" val="2778890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4800"/>
            <a:ext cx="10515600" cy="5872163"/>
          </a:xfrm>
        </p:spPr>
        <p:txBody>
          <a:bodyPr/>
          <a:lstStyle/>
          <a:p>
            <a:r>
              <a:rPr lang="en-US" dirty="0" err="1"/>
              <a:t>Nếu</a:t>
            </a:r>
            <a:r>
              <a:rPr lang="en-US" dirty="0"/>
              <a:t> </a:t>
            </a:r>
            <a:r>
              <a:rPr lang="en-US" dirty="0" err="1"/>
              <a:t>chúng</a:t>
            </a:r>
            <a:r>
              <a:rPr lang="en-US" dirty="0"/>
              <a:t> ta </a:t>
            </a:r>
            <a:r>
              <a:rPr lang="en-US" dirty="0" err="1"/>
              <a:t>giả</a:t>
            </a:r>
            <a:r>
              <a:rPr lang="en-US" dirty="0"/>
              <a:t> </a:t>
            </a:r>
            <a:r>
              <a:rPr lang="en-US" dirty="0" err="1"/>
              <a:t>định</a:t>
            </a:r>
            <a:r>
              <a:rPr lang="en-US" dirty="0"/>
              <a:t> </a:t>
            </a:r>
            <a:r>
              <a:rPr lang="en-US" dirty="0" err="1"/>
              <a:t>rằng</a:t>
            </a:r>
            <a:r>
              <a:rPr lang="en-US" dirty="0"/>
              <a:t>: </a:t>
            </a:r>
            <a:r>
              <a:rPr lang="en-US" dirty="0" err="1"/>
              <a:t>xác</a:t>
            </a:r>
            <a:r>
              <a:rPr lang="en-US" dirty="0"/>
              <a:t> </a:t>
            </a:r>
            <a:r>
              <a:rPr lang="en-US" dirty="0" err="1"/>
              <a:t>suất</a:t>
            </a:r>
            <a:r>
              <a:rPr lang="en-US" dirty="0"/>
              <a:t> </a:t>
            </a:r>
            <a:r>
              <a:rPr lang="en-US" dirty="0" err="1"/>
              <a:t>chuyển</a:t>
            </a:r>
            <a:r>
              <a:rPr lang="en-US" dirty="0"/>
              <a:t> </a:t>
            </a:r>
            <a:r>
              <a:rPr lang="en-US" dirty="0" err="1"/>
              <a:t>đổi</a:t>
            </a:r>
            <a:r>
              <a:rPr lang="en-US" dirty="0"/>
              <a:t> </a:t>
            </a:r>
            <a:r>
              <a:rPr lang="en-US" dirty="0" err="1"/>
              <a:t>phụ</a:t>
            </a:r>
            <a:r>
              <a:rPr lang="en-US" dirty="0"/>
              <a:t> </a:t>
            </a:r>
            <a:r>
              <a:rPr lang="en-US" dirty="0" err="1"/>
              <a:t>thuộc</a:t>
            </a:r>
            <a:r>
              <a:rPr lang="en-US" dirty="0"/>
              <a:t> </a:t>
            </a:r>
            <a:r>
              <a:rPr lang="en-US" dirty="0" err="1"/>
              <a:t>vào</a:t>
            </a:r>
            <a:r>
              <a:rPr lang="en-US" dirty="0"/>
              <a:t> </a:t>
            </a:r>
            <a:r>
              <a:rPr lang="en-US" dirty="0" err="1"/>
              <a:t>thời</a:t>
            </a:r>
            <a:r>
              <a:rPr lang="en-US" dirty="0"/>
              <a:t> </a:t>
            </a:r>
            <a:r>
              <a:rPr lang="en-US" dirty="0" err="1"/>
              <a:t>điểm</a:t>
            </a:r>
            <a:r>
              <a:rPr lang="en-US" dirty="0"/>
              <a:t> </a:t>
            </a:r>
            <a:r>
              <a:rPr lang="en-US" dirty="0" err="1"/>
              <a:t>thiết</a:t>
            </a:r>
            <a:r>
              <a:rPr lang="en-US" dirty="0"/>
              <a:t> </a:t>
            </a:r>
            <a:r>
              <a:rPr lang="en-US" dirty="0" err="1"/>
              <a:t>lập</a:t>
            </a:r>
            <a:r>
              <a:rPr lang="en-US" dirty="0"/>
              <a:t> </a:t>
            </a:r>
            <a:r>
              <a:rPr lang="en-US" dirty="0" err="1"/>
              <a:t>lãi</a:t>
            </a:r>
            <a:r>
              <a:rPr lang="en-US" dirty="0"/>
              <a:t> </a:t>
            </a:r>
            <a:r>
              <a:rPr lang="en-US" dirty="0" err="1"/>
              <a:t>suất</a:t>
            </a:r>
            <a:r>
              <a:rPr lang="en-US" dirty="0"/>
              <a:t> </a:t>
            </a:r>
            <a:r>
              <a:rPr lang="en-US" dirty="0" err="1"/>
              <a:t>thì</a:t>
            </a:r>
            <a:r>
              <a:rPr lang="en-US" dirty="0"/>
              <a:t> </a:t>
            </a:r>
            <a:r>
              <a:rPr lang="en-US" dirty="0" err="1"/>
              <a:t>quá</a:t>
            </a:r>
            <a:r>
              <a:rPr lang="en-US" dirty="0"/>
              <a:t> </a:t>
            </a:r>
            <a:r>
              <a:rPr lang="en-US" dirty="0" err="1"/>
              <a:t>trình</a:t>
            </a:r>
            <a:r>
              <a:rPr lang="en-US" dirty="0"/>
              <a:t> </a:t>
            </a:r>
            <a:r>
              <a:rPr lang="en-US" dirty="0" err="1"/>
              <a:t>sẽ</a:t>
            </a:r>
            <a:r>
              <a:rPr lang="en-US" dirty="0"/>
              <a:t> </a:t>
            </a:r>
            <a:r>
              <a:rPr lang="en-US" dirty="0" err="1"/>
              <a:t>là</a:t>
            </a:r>
            <a:r>
              <a:rPr lang="en-US" dirty="0"/>
              <a:t> </a:t>
            </a:r>
            <a:r>
              <a:rPr lang="en-US" dirty="0" err="1"/>
              <a:t>một</a:t>
            </a:r>
            <a:r>
              <a:rPr lang="en-US" dirty="0"/>
              <a:t> </a:t>
            </a:r>
            <a:r>
              <a:rPr lang="en-US" dirty="0" err="1"/>
              <a:t>xích</a:t>
            </a:r>
            <a:r>
              <a:rPr lang="en-US" dirty="0"/>
              <a:t> Markov </a:t>
            </a:r>
            <a:r>
              <a:rPr lang="en-US" dirty="0" err="1"/>
              <a:t>không</a:t>
            </a:r>
            <a:r>
              <a:rPr lang="en-US" dirty="0"/>
              <a:t> </a:t>
            </a:r>
            <a:r>
              <a:rPr lang="en-US" dirty="0" err="1"/>
              <a:t>thuần</a:t>
            </a:r>
            <a:r>
              <a:rPr lang="en-US" dirty="0"/>
              <a:t> </a:t>
            </a:r>
            <a:r>
              <a:rPr lang="en-US" dirty="0" err="1"/>
              <a:t>nhất</a:t>
            </a:r>
            <a:r>
              <a:rPr lang="en-US" dirty="0"/>
              <a:t> </a:t>
            </a:r>
            <a:r>
              <a:rPr lang="en-US" dirty="0" err="1"/>
              <a:t>với</a:t>
            </a:r>
            <a:r>
              <a:rPr lang="en-US" dirty="0"/>
              <a:t> </a:t>
            </a:r>
            <a:r>
              <a:rPr lang="en-US" dirty="0" err="1"/>
              <a:t>thời</a:t>
            </a:r>
            <a:r>
              <a:rPr lang="en-US" dirty="0"/>
              <a:t> </a:t>
            </a:r>
            <a:r>
              <a:rPr lang="en-US" dirty="0" err="1"/>
              <a:t>gian</a:t>
            </a:r>
            <a:r>
              <a:rPr lang="en-US" dirty="0"/>
              <a:t> </a:t>
            </a:r>
            <a:r>
              <a:rPr lang="en-US" dirty="0" err="1"/>
              <a:t>rời</a:t>
            </a:r>
            <a:r>
              <a:rPr lang="en-US" dirty="0"/>
              <a:t> </a:t>
            </a:r>
            <a:r>
              <a:rPr lang="en-US" dirty="0" err="1"/>
              <a:t>rạc</a:t>
            </a:r>
            <a:r>
              <a:rPr lang="en-US" dirty="0"/>
              <a:t>. </a:t>
            </a:r>
            <a:r>
              <a:rPr lang="en-US" dirty="0" err="1"/>
              <a:t>Ví</a:t>
            </a:r>
            <a:r>
              <a:rPr lang="en-US" dirty="0"/>
              <a:t> </a:t>
            </a:r>
            <a:r>
              <a:rPr lang="en-US" dirty="0" err="1"/>
              <a:t>dụ</a:t>
            </a:r>
            <a:r>
              <a:rPr lang="en-US" dirty="0"/>
              <a:t>: </a:t>
            </a:r>
            <a:r>
              <a:rPr lang="en-US" dirty="0" err="1"/>
              <a:t>giả</a:t>
            </a:r>
            <a:r>
              <a:rPr lang="en-US" dirty="0"/>
              <a:t> </a:t>
            </a:r>
            <a:r>
              <a:rPr lang="en-US" dirty="0" err="1" smtClean="0"/>
              <a:t>sử</a:t>
            </a:r>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r>
              <a:rPr lang="en-US" dirty="0" err="1" smtClean="0"/>
              <a:t>Khi</a:t>
            </a:r>
            <a:r>
              <a:rPr lang="en-US" dirty="0" smtClean="0"/>
              <a:t> </a:t>
            </a:r>
            <a:r>
              <a:rPr lang="en-US" dirty="0" err="1" smtClean="0"/>
              <a:t>đó</a:t>
            </a:r>
            <a:endParaRPr lang="en-US" dirty="0" smtClean="0"/>
          </a:p>
          <a:p>
            <a:endParaRPr lang="en-US" dirty="0"/>
          </a:p>
        </p:txBody>
      </p:sp>
      <p:sp>
        <p:nvSpPr>
          <p:cNvPr id="4" name="Rectangle 32"/>
          <p:cNvSpPr>
            <a:spLocks noChangeArrowheads="1"/>
          </p:cNvSpPr>
          <p:nvPr/>
        </p:nvSpPr>
        <p:spPr bwMode="auto">
          <a:xfrm>
            <a:off x="897924" y="192028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621053985"/>
              </p:ext>
            </p:extLst>
          </p:nvPr>
        </p:nvGraphicFramePr>
        <p:xfrm>
          <a:off x="1274914" y="1920286"/>
          <a:ext cx="2085908" cy="1296156"/>
        </p:xfrm>
        <a:graphic>
          <a:graphicData uri="http://schemas.openxmlformats.org/presentationml/2006/ole">
            <mc:AlternateContent xmlns:mc="http://schemas.openxmlformats.org/markup-compatibility/2006">
              <mc:Choice xmlns:v="urn:schemas-microsoft-com:vml" Requires="v">
                <p:oleObj spid="_x0000_s9246" name="Equation" r:id="rId3" imgW="1422400" imgH="711200" progId="Equation.DSMT4">
                  <p:embed/>
                </p:oleObj>
              </mc:Choice>
              <mc:Fallback>
                <p:oleObj name="Equation" r:id="rId3" imgW="1422400" imgH="7112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4914" y="1920286"/>
                        <a:ext cx="2085908" cy="1296156"/>
                      </a:xfrm>
                      <a:prstGeom prst="rect">
                        <a:avLst/>
                      </a:prstGeom>
                      <a:noFill/>
                    </p:spPr>
                  </p:pic>
                </p:oleObj>
              </mc:Fallback>
            </mc:AlternateContent>
          </a:graphicData>
        </a:graphic>
      </p:graphicFrame>
      <p:sp>
        <p:nvSpPr>
          <p:cNvPr id="6" name="Rectangle 34"/>
          <p:cNvSpPr>
            <a:spLocks noChangeArrowheads="1"/>
          </p:cNvSpPr>
          <p:nvPr/>
        </p:nvSpPr>
        <p:spPr bwMode="auto">
          <a:xfrm>
            <a:off x="7265772" y="4376161"/>
            <a:ext cx="164534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3117183865"/>
              </p:ext>
            </p:extLst>
          </p:nvPr>
        </p:nvGraphicFramePr>
        <p:xfrm>
          <a:off x="6728363" y="1962501"/>
          <a:ext cx="1968843" cy="1225717"/>
        </p:xfrm>
        <a:graphic>
          <a:graphicData uri="http://schemas.openxmlformats.org/presentationml/2006/ole">
            <mc:AlternateContent xmlns:mc="http://schemas.openxmlformats.org/markup-compatibility/2006">
              <mc:Choice xmlns:v="urn:schemas-microsoft-com:vml" Requires="v">
                <p:oleObj spid="_x0000_s9247" name="Equation" r:id="rId5" imgW="1459866" imgH="710891" progId="Equation.DSMT4">
                  <p:embed/>
                </p:oleObj>
              </mc:Choice>
              <mc:Fallback>
                <p:oleObj name="Equation" r:id="rId5" imgW="1459866" imgH="710891" progId="Equation.DSMT4">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28363" y="1962501"/>
                        <a:ext cx="1968843" cy="1225717"/>
                      </a:xfrm>
                      <a:prstGeom prst="rect">
                        <a:avLst/>
                      </a:prstGeom>
                      <a:noFill/>
                    </p:spPr>
                  </p:pic>
                </p:oleObj>
              </mc:Fallback>
            </mc:AlternateContent>
          </a:graphicData>
        </a:graphic>
      </p:graphicFrame>
      <p:sp>
        <p:nvSpPr>
          <p:cNvPr id="8" name="Rectangle 36"/>
          <p:cNvSpPr>
            <a:spLocks noChangeArrowheads="1"/>
          </p:cNvSpPr>
          <p:nvPr/>
        </p:nvSpPr>
        <p:spPr bwMode="auto">
          <a:xfrm>
            <a:off x="1102571" y="3535773"/>
            <a:ext cx="16187128"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9" name="Object 8"/>
          <p:cNvGraphicFramePr>
            <a:graphicFrameLocks noChangeAspect="1"/>
          </p:cNvGraphicFramePr>
          <p:nvPr>
            <p:extLst>
              <p:ext uri="{D42A27DB-BD31-4B8C-83A1-F6EECF244321}">
                <p14:modId xmlns:p14="http://schemas.microsoft.com/office/powerpoint/2010/main" val="1145309375"/>
              </p:ext>
            </p:extLst>
          </p:nvPr>
        </p:nvGraphicFramePr>
        <p:xfrm>
          <a:off x="1102571" y="3535774"/>
          <a:ext cx="2320935" cy="1133950"/>
        </p:xfrm>
        <a:graphic>
          <a:graphicData uri="http://schemas.openxmlformats.org/presentationml/2006/ole">
            <mc:AlternateContent xmlns:mc="http://schemas.openxmlformats.org/markup-compatibility/2006">
              <mc:Choice xmlns:v="urn:schemas-microsoft-com:vml" Requires="v">
                <p:oleObj spid="_x0000_s9248" name="Equation" r:id="rId7" imgW="1459866" imgH="710891" progId="Equation.DSMT4">
                  <p:embed/>
                </p:oleObj>
              </mc:Choice>
              <mc:Fallback>
                <p:oleObj name="Equation" r:id="rId7" imgW="1459866" imgH="710891"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2571" y="3535774"/>
                        <a:ext cx="2320935" cy="1133950"/>
                      </a:xfrm>
                      <a:prstGeom prst="rect">
                        <a:avLst/>
                      </a:prstGeom>
                      <a:noFill/>
                    </p:spPr>
                  </p:pic>
                </p:oleObj>
              </mc:Fallback>
            </mc:AlternateContent>
          </a:graphicData>
        </a:graphic>
      </p:graphicFrame>
      <p:sp>
        <p:nvSpPr>
          <p:cNvPr id="10" name="Rectangle 38"/>
          <p:cNvSpPr>
            <a:spLocks noChangeArrowheads="1"/>
          </p:cNvSpPr>
          <p:nvPr/>
        </p:nvSpPr>
        <p:spPr bwMode="auto">
          <a:xfrm>
            <a:off x="6728363" y="3572652"/>
            <a:ext cx="1736470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1" name="Object 10"/>
          <p:cNvGraphicFramePr>
            <a:graphicFrameLocks noChangeAspect="1"/>
          </p:cNvGraphicFramePr>
          <p:nvPr>
            <p:extLst>
              <p:ext uri="{D42A27DB-BD31-4B8C-83A1-F6EECF244321}">
                <p14:modId xmlns:p14="http://schemas.microsoft.com/office/powerpoint/2010/main" val="245427606"/>
              </p:ext>
            </p:extLst>
          </p:nvPr>
        </p:nvGraphicFramePr>
        <p:xfrm>
          <a:off x="6728363" y="3572652"/>
          <a:ext cx="2077886" cy="1097072"/>
        </p:xfrm>
        <a:graphic>
          <a:graphicData uri="http://schemas.openxmlformats.org/presentationml/2006/ole">
            <mc:AlternateContent xmlns:mc="http://schemas.openxmlformats.org/markup-compatibility/2006">
              <mc:Choice xmlns:v="urn:schemas-microsoft-com:vml" Requires="v">
                <p:oleObj spid="_x0000_s9249" name="Equation" r:id="rId9" imgW="1459866" imgH="710891" progId="Equation.DSMT4">
                  <p:embed/>
                </p:oleObj>
              </mc:Choice>
              <mc:Fallback>
                <p:oleObj name="Equation" r:id="rId9" imgW="1459866" imgH="710891" progId="Equation.DSMT4">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28363" y="3572652"/>
                        <a:ext cx="2077886" cy="1097072"/>
                      </a:xfrm>
                      <a:prstGeom prst="rect">
                        <a:avLst/>
                      </a:prstGeom>
                      <a:noFill/>
                    </p:spPr>
                  </p:pic>
                </p:oleObj>
              </mc:Fallback>
            </mc:AlternateContent>
          </a:graphicData>
        </a:graphic>
      </p:graphicFrame>
      <p:sp>
        <p:nvSpPr>
          <p:cNvPr id="12" name="Rectangle 2"/>
          <p:cNvSpPr>
            <a:spLocks noChangeArrowheads="1"/>
          </p:cNvSpPr>
          <p:nvPr/>
        </p:nvSpPr>
        <p:spPr bwMode="auto">
          <a:xfrm>
            <a:off x="2731872" y="542751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4" name="Rectangle 4"/>
          <p:cNvSpPr>
            <a:spLocks noChangeArrowheads="1"/>
          </p:cNvSpPr>
          <p:nvPr/>
        </p:nvSpPr>
        <p:spPr bwMode="auto">
          <a:xfrm>
            <a:off x="77384" y="5496829"/>
            <a:ext cx="1195157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5" name="Object 14"/>
          <p:cNvGraphicFramePr>
            <a:graphicFrameLocks noChangeAspect="1"/>
          </p:cNvGraphicFramePr>
          <p:nvPr>
            <p:extLst>
              <p:ext uri="{D42A27DB-BD31-4B8C-83A1-F6EECF244321}">
                <p14:modId xmlns:p14="http://schemas.microsoft.com/office/powerpoint/2010/main" val="1126672006"/>
              </p:ext>
            </p:extLst>
          </p:nvPr>
        </p:nvGraphicFramePr>
        <p:xfrm>
          <a:off x="77384" y="5496828"/>
          <a:ext cx="11875720" cy="610821"/>
        </p:xfrm>
        <a:graphic>
          <a:graphicData uri="http://schemas.openxmlformats.org/presentationml/2006/ole">
            <mc:AlternateContent xmlns:mc="http://schemas.openxmlformats.org/markup-compatibility/2006">
              <mc:Choice xmlns:v="urn:schemas-microsoft-com:vml" Requires="v">
                <p:oleObj spid="_x0000_s9250" name="Equation" r:id="rId11" imgW="4533900" imgH="228600" progId="Equation.DSMT4">
                  <p:embed/>
                </p:oleObj>
              </mc:Choice>
              <mc:Fallback>
                <p:oleObj name="Equation" r:id="rId11" imgW="4533900" imgH="228600" progId="Equation.DSMT4">
                  <p:embed/>
                  <p:pic>
                    <p:nvPicPr>
                      <p:cNvPr id="0" name="Object 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384" y="5496828"/>
                        <a:ext cx="11875720" cy="610821"/>
                      </a:xfrm>
                      <a:prstGeom prst="rect">
                        <a:avLst/>
                      </a:prstGeom>
                      <a:noFill/>
                    </p:spPr>
                  </p:pic>
                </p:oleObj>
              </mc:Fallback>
            </mc:AlternateContent>
          </a:graphicData>
        </a:graphic>
      </p:graphicFrame>
    </p:spTree>
    <p:extLst>
      <p:ext uri="{BB962C8B-B14F-4D97-AF65-F5344CB8AC3E}">
        <p14:creationId xmlns:p14="http://schemas.microsoft.com/office/powerpoint/2010/main" val="1920824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Ph</a:t>
            </a:r>
            <a:r>
              <a:rPr lang="ru-RU" dirty="0"/>
              <a:t>â</a:t>
            </a:r>
            <a:r>
              <a:rPr lang="en-US" dirty="0"/>
              <a:t>n </a:t>
            </a:r>
            <a:r>
              <a:rPr lang="en-US" dirty="0" err="1"/>
              <a:t>loại</a:t>
            </a:r>
            <a:r>
              <a:rPr lang="en-US" dirty="0"/>
              <a:t> </a:t>
            </a:r>
            <a:r>
              <a:rPr lang="en-US" dirty="0" err="1"/>
              <a:t>trạng</a:t>
            </a:r>
            <a:r>
              <a:rPr lang="en-US" dirty="0"/>
              <a:t> </a:t>
            </a:r>
            <a:r>
              <a:rPr lang="en-US" dirty="0" err="1"/>
              <a:t>th</a:t>
            </a:r>
            <a:r>
              <a:rPr lang="ru-RU" dirty="0"/>
              <a:t>á</a:t>
            </a:r>
            <a:r>
              <a:rPr lang="en-US" dirty="0" err="1"/>
              <a:t>i</a:t>
            </a:r>
            <a:r>
              <a:rPr lang="en-US" dirty="0"/>
              <a:t> </a:t>
            </a:r>
            <a:r>
              <a:rPr lang="en-US" dirty="0" err="1"/>
              <a:t>của</a:t>
            </a:r>
            <a:r>
              <a:rPr lang="en-US" dirty="0"/>
              <a:t> x</a:t>
            </a:r>
            <a:r>
              <a:rPr lang="ru-RU" dirty="0"/>
              <a:t>í</a:t>
            </a:r>
            <a:r>
              <a:rPr lang="en-US" dirty="0" err="1"/>
              <a:t>ch</a:t>
            </a:r>
            <a:r>
              <a:rPr lang="en-US" dirty="0"/>
              <a:t> Markov </a:t>
            </a:r>
            <a:r>
              <a:rPr lang="en-US" dirty="0" err="1"/>
              <a:t>với</a:t>
            </a:r>
            <a:r>
              <a:rPr lang="en-US" dirty="0"/>
              <a:t> </a:t>
            </a:r>
            <a:r>
              <a:rPr lang="en-US" dirty="0" err="1"/>
              <a:t>thời</a:t>
            </a:r>
            <a:r>
              <a:rPr lang="en-US" dirty="0"/>
              <a:t> </a:t>
            </a:r>
            <a:r>
              <a:rPr lang="en-US" dirty="0" err="1"/>
              <a:t>gian</a:t>
            </a:r>
            <a:r>
              <a:rPr lang="en-US" dirty="0"/>
              <a:t> </a:t>
            </a:r>
            <a:r>
              <a:rPr lang="en-US" dirty="0" err="1"/>
              <a:t>rời</a:t>
            </a:r>
            <a:r>
              <a:rPr lang="en-US" dirty="0"/>
              <a:t> </a:t>
            </a:r>
            <a:r>
              <a:rPr lang="en-US" dirty="0" err="1"/>
              <a:t>rạc</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ru-RU" b="1" dirty="0" smtClean="0"/>
                  <a:t>Đ</a:t>
                </a:r>
                <a:r>
                  <a:rPr lang="en-US" b="1" dirty="0" err="1"/>
                  <a:t>ịnh</a:t>
                </a:r>
                <a:r>
                  <a:rPr lang="en-US" b="1" dirty="0"/>
                  <a:t> </a:t>
                </a:r>
                <a:r>
                  <a:rPr lang="en-US" b="1" dirty="0" err="1"/>
                  <a:t>ngh</a:t>
                </a:r>
                <a:r>
                  <a:rPr lang="ru-RU" b="1" dirty="0"/>
                  <a:t>ĩ</a:t>
                </a:r>
                <a:r>
                  <a:rPr lang="en-US" b="1" dirty="0"/>
                  <a:t>a</a:t>
                </a:r>
                <a:r>
                  <a:rPr lang="ru-RU" b="1" dirty="0"/>
                  <a:t>.</a:t>
                </a:r>
                <a:r>
                  <a:rPr lang="ru-RU" dirty="0"/>
                  <a:t> </a:t>
                </a:r>
                <a:r>
                  <a:rPr lang="en-US" dirty="0" err="1"/>
                  <a:t>Trạng</a:t>
                </a:r>
                <a:r>
                  <a:rPr lang="en-US" dirty="0"/>
                  <a:t> </a:t>
                </a:r>
                <a:r>
                  <a:rPr lang="en-US" dirty="0" err="1"/>
                  <a:t>th</a:t>
                </a:r>
                <a:r>
                  <a:rPr lang="ru-RU" dirty="0"/>
                  <a:t>á</a:t>
                </a:r>
                <a:r>
                  <a:rPr lang="en-US" dirty="0" err="1"/>
                  <a:t>i</a:t>
                </a:r>
                <a:r>
                  <a:rPr lang="en-US" dirty="0"/>
                  <a:t> </a:t>
                </a:r>
                <a:r>
                  <a:rPr lang="ru-RU" i="1" dirty="0"/>
                  <a:t>i</a:t>
                </a:r>
                <a:r>
                  <a:rPr lang="ru-RU" dirty="0">
                    <a:sym typeface="Symbol" panose="05050102010706020507" pitchFamily="18" charset="2"/>
                  </a:rPr>
                  <a:t></a:t>
                </a:r>
                <a:r>
                  <a:rPr lang="ru-RU" b="1" dirty="0"/>
                  <a:t>X</a:t>
                </a:r>
                <a:r>
                  <a:rPr lang="ru-RU" dirty="0"/>
                  <a:t> </a:t>
                </a:r>
                <a:r>
                  <a:rPr lang="en-US" dirty="0" err="1"/>
                  <a:t>của</a:t>
                </a:r>
                <a:r>
                  <a:rPr lang="en-US" dirty="0"/>
                  <a:t> x</a:t>
                </a:r>
                <a:r>
                  <a:rPr lang="ru-RU" dirty="0"/>
                  <a:t>í</a:t>
                </a:r>
                <a:r>
                  <a:rPr lang="en-US" dirty="0" err="1"/>
                  <a:t>ch</a:t>
                </a:r>
                <a:r>
                  <a:rPr lang="en-US" dirty="0"/>
                  <a:t> Markov</a:t>
                </a:r>
                <a:r>
                  <a:rPr lang="ru-RU" dirty="0"/>
                  <a:t> đư</a:t>
                </a:r>
                <a:r>
                  <a:rPr lang="en-US" dirty="0" err="1"/>
                  <a:t>ợc</a:t>
                </a:r>
                <a:r>
                  <a:rPr lang="en-US" dirty="0"/>
                  <a:t> </a:t>
                </a:r>
                <a:r>
                  <a:rPr lang="en-US" dirty="0" err="1"/>
                  <a:t>gọi</a:t>
                </a:r>
                <a:r>
                  <a:rPr lang="en-US" dirty="0"/>
                  <a:t> l</a:t>
                </a:r>
                <a:r>
                  <a:rPr lang="ru-RU" dirty="0"/>
                  <a:t>à </a:t>
                </a:r>
                <a:r>
                  <a:rPr lang="vi-VN" b="1" dirty="0"/>
                  <a:t>không </a:t>
                </a:r>
                <a:r>
                  <a:rPr lang="en-US" b="1" dirty="0" err="1"/>
                  <a:t>thực</a:t>
                </a:r>
                <a:r>
                  <a:rPr lang="ru-RU" dirty="0"/>
                  <a:t>, </a:t>
                </a:r>
                <a:r>
                  <a:rPr lang="en-US" dirty="0" err="1" smtClean="0"/>
                  <a:t>nếu</a:t>
                </a:r>
                <a:endParaRPr lang="en-US" dirty="0"/>
              </a:p>
              <a:p>
                <a:pPr marL="0" indent="0">
                  <a:buNone/>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ea typeface="Cambria Math" panose="02040503050406030204" pitchFamily="18" charset="0"/>
                        </a:rPr>
                        <m:t>𝑚</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𝑗</m:t>
                      </m:r>
                      <m:r>
                        <a:rPr lang="en-US" b="0" i="1" smtClean="0">
                          <a:latin typeface="Cambria Math" panose="02040503050406030204" pitchFamily="18" charset="0"/>
                          <a:ea typeface="Cambria Math" panose="02040503050406030204" pitchFamily="18" charset="0"/>
                        </a:rPr>
                        <m:t>  </m:t>
                      </m:r>
                      <m:sSubSup>
                        <m:sSubSupPr>
                          <m:ctrlPr>
                            <a:rPr lang="en-US" b="0" i="1" smtClean="0">
                              <a:latin typeface="Cambria Math" panose="02040503050406030204" pitchFamily="18" charset="0"/>
                              <a:ea typeface="Cambria Math" panose="02040503050406030204" pitchFamily="18" charset="0"/>
                            </a:rPr>
                          </m:ctrlPr>
                        </m:sSubSupPr>
                        <m:e>
                          <m:r>
                            <a:rPr lang="en-US" b="0" i="1" smtClean="0">
                              <a:latin typeface="Cambria Math" panose="02040503050406030204" pitchFamily="18" charset="0"/>
                              <a:ea typeface="Cambria Math" panose="02040503050406030204" pitchFamily="18" charset="0"/>
                            </a:rPr>
                            <m:t>𝑃</m:t>
                          </m:r>
                        </m:e>
                        <m:sub>
                          <m:r>
                            <a:rPr lang="en-US" b="0" i="1" smtClean="0">
                              <a:latin typeface="Cambria Math" panose="02040503050406030204" pitchFamily="18" charset="0"/>
                              <a:ea typeface="Cambria Math" panose="02040503050406030204" pitchFamily="18" charset="0"/>
                            </a:rPr>
                            <m:t>𝑖𝑗</m:t>
                          </m:r>
                        </m:sub>
                        <m:sup>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𝑚</m:t>
                              </m:r>
                            </m:e>
                          </m:d>
                        </m:sup>
                      </m:sSubSup>
                      <m:r>
                        <a:rPr lang="en-US" b="0" i="1" smtClean="0">
                          <a:latin typeface="Cambria Math" panose="02040503050406030204" pitchFamily="18" charset="0"/>
                          <a:ea typeface="Cambria Math" panose="02040503050406030204" pitchFamily="18" charset="0"/>
                        </a:rPr>
                        <m:t>&gt;0,∀</m:t>
                      </m:r>
                      <m:r>
                        <a:rPr lang="en-US" b="0" i="1" smtClean="0">
                          <a:latin typeface="Cambria Math" panose="02040503050406030204" pitchFamily="18" charset="0"/>
                          <a:ea typeface="Cambria Math" panose="02040503050406030204" pitchFamily="18" charset="0"/>
                        </a:rPr>
                        <m:t>𝑛</m:t>
                      </m:r>
                      <m:r>
                        <a:rPr lang="en-US" b="0" i="1" smtClean="0">
                          <a:latin typeface="Cambria Math" panose="02040503050406030204" pitchFamily="18" charset="0"/>
                          <a:ea typeface="Cambria Math" panose="02040503050406030204" pitchFamily="18" charset="0"/>
                        </a:rPr>
                        <m:t> </m:t>
                      </m:r>
                      <m:sSubSup>
                        <m:sSubSupPr>
                          <m:ctrlPr>
                            <a:rPr lang="en-US" b="0" i="1" smtClean="0">
                              <a:latin typeface="Cambria Math" panose="02040503050406030204" pitchFamily="18" charset="0"/>
                              <a:ea typeface="Cambria Math" panose="02040503050406030204" pitchFamily="18" charset="0"/>
                            </a:rPr>
                          </m:ctrlPr>
                        </m:sSubSupPr>
                        <m:e>
                          <m:r>
                            <a:rPr lang="en-US" b="0" i="1" smtClean="0">
                              <a:latin typeface="Cambria Math" panose="02040503050406030204" pitchFamily="18" charset="0"/>
                              <a:ea typeface="Cambria Math" panose="02040503050406030204" pitchFamily="18" charset="0"/>
                            </a:rPr>
                            <m:t>𝑃</m:t>
                          </m:r>
                        </m:e>
                        <m:sub>
                          <m:r>
                            <a:rPr lang="en-US" b="0" i="1" smtClean="0">
                              <a:latin typeface="Cambria Math" panose="02040503050406030204" pitchFamily="18" charset="0"/>
                              <a:ea typeface="Cambria Math" panose="02040503050406030204" pitchFamily="18" charset="0"/>
                            </a:rPr>
                            <m:t>𝑗𝑖</m:t>
                          </m:r>
                        </m:sub>
                        <m:sup>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𝑛</m:t>
                              </m:r>
                            </m:e>
                          </m:d>
                        </m:sup>
                      </m:sSubSup>
                      <m:r>
                        <a:rPr lang="en-US" b="0" i="1" smtClean="0">
                          <a:latin typeface="Cambria Math" panose="02040503050406030204" pitchFamily="18" charset="0"/>
                          <a:ea typeface="Cambria Math" panose="02040503050406030204" pitchFamily="18" charset="0"/>
                        </a:rPr>
                        <m:t>=0.</m:t>
                      </m:r>
                    </m:oMath>
                  </m:oMathPara>
                </a14:m>
                <a:endParaRPr lang="en-US" dirty="0" smtClean="0"/>
              </a:p>
              <a:p>
                <a:pPr marL="0" indent="0">
                  <a:buNone/>
                </a:pPr>
                <a:r>
                  <a:rPr lang="en-US" dirty="0" err="1" smtClean="0"/>
                  <a:t>Tức</a:t>
                </a:r>
                <a:r>
                  <a:rPr lang="en-US" dirty="0" smtClean="0"/>
                  <a:t> </a:t>
                </a:r>
                <a:r>
                  <a:rPr lang="en-US" dirty="0"/>
                  <a:t>l</a:t>
                </a:r>
                <a:r>
                  <a:rPr lang="ru-RU" dirty="0"/>
                  <a:t>à </a:t>
                </a:r>
                <a:r>
                  <a:rPr lang="en-US" dirty="0" err="1"/>
                  <a:t>tồn</a:t>
                </a:r>
                <a:r>
                  <a:rPr lang="en-US" dirty="0"/>
                  <a:t> </a:t>
                </a:r>
                <a:r>
                  <a:rPr lang="en-US" dirty="0" err="1"/>
                  <a:t>tại</a:t>
                </a:r>
                <a:r>
                  <a:rPr lang="en-US" dirty="0"/>
                  <a:t> </a:t>
                </a:r>
                <a:r>
                  <a:rPr lang="en-US" dirty="0" err="1"/>
                  <a:t>trạng</a:t>
                </a:r>
                <a:r>
                  <a:rPr lang="en-US" dirty="0"/>
                  <a:t> </a:t>
                </a:r>
                <a:r>
                  <a:rPr lang="en-US" dirty="0" err="1"/>
                  <a:t>th</a:t>
                </a:r>
                <a:r>
                  <a:rPr lang="ru-RU" dirty="0"/>
                  <a:t>á</a:t>
                </a:r>
                <a:r>
                  <a:rPr lang="en-US" dirty="0" err="1"/>
                  <a:t>i</a:t>
                </a:r>
                <a:r>
                  <a:rPr lang="en-US" dirty="0"/>
                  <a:t> </a:t>
                </a:r>
                <a:r>
                  <a:rPr lang="en-US" i="1" dirty="0"/>
                  <a:t>j</a:t>
                </a:r>
                <a:r>
                  <a:rPr lang="en-US" dirty="0"/>
                  <a:t> m</a:t>
                </a:r>
                <a:r>
                  <a:rPr lang="ru-RU" dirty="0"/>
                  <a:t>à </a:t>
                </a:r>
                <a:r>
                  <a:rPr lang="en-US" dirty="0" err="1"/>
                  <a:t>hệ</a:t>
                </a:r>
                <a:r>
                  <a:rPr lang="en-US" dirty="0"/>
                  <a:t> c</a:t>
                </a:r>
                <a:r>
                  <a:rPr lang="ru-RU" dirty="0"/>
                  <a:t>ó </a:t>
                </a:r>
                <a:r>
                  <a:rPr lang="en-US" dirty="0" err="1"/>
                  <a:t>thể</a:t>
                </a:r>
                <a:r>
                  <a:rPr lang="en-US" dirty="0"/>
                  <a:t> </a:t>
                </a:r>
                <a:r>
                  <a:rPr lang="en-US" dirty="0" err="1"/>
                  <a:t>chuyển</a:t>
                </a:r>
                <a:r>
                  <a:rPr lang="en-US" dirty="0"/>
                  <a:t> </a:t>
                </a:r>
                <a:r>
                  <a:rPr lang="en-US" dirty="0" err="1"/>
                  <a:t>tới</a:t>
                </a:r>
                <a:r>
                  <a:rPr lang="en-US" dirty="0"/>
                  <a:t> </a:t>
                </a:r>
                <a:r>
                  <a:rPr lang="en-US" dirty="0" err="1"/>
                  <a:t>với</a:t>
                </a:r>
                <a:r>
                  <a:rPr lang="en-US" dirty="0"/>
                  <a:t> x</a:t>
                </a:r>
                <a:r>
                  <a:rPr lang="ru-RU" dirty="0"/>
                  <a:t>á</a:t>
                </a:r>
                <a:r>
                  <a:rPr lang="en-US" dirty="0"/>
                  <a:t>c </a:t>
                </a:r>
                <a:r>
                  <a:rPr lang="en-US" dirty="0" err="1"/>
                  <a:t>suất</a:t>
                </a:r>
                <a:r>
                  <a:rPr lang="en-US" dirty="0"/>
                  <a:t> d</a:t>
                </a:r>
                <a:r>
                  <a:rPr lang="ru-RU" dirty="0"/>
                  <a:t>ươ</a:t>
                </a:r>
                <a:r>
                  <a:rPr lang="en-US" dirty="0" err="1"/>
                  <a:t>ng</a:t>
                </a:r>
                <a:r>
                  <a:rPr lang="ru-RU" dirty="0"/>
                  <a:t>, </a:t>
                </a:r>
                <a:r>
                  <a:rPr lang="en-US" dirty="0" err="1"/>
                  <a:t>nh</a:t>
                </a:r>
                <a:r>
                  <a:rPr lang="ru-RU" dirty="0"/>
                  <a:t>ư</a:t>
                </a:r>
                <a:r>
                  <a:rPr lang="en-US" dirty="0" err="1"/>
                  <a:t>ng</a:t>
                </a:r>
                <a:r>
                  <a:rPr lang="en-US" dirty="0"/>
                  <a:t> </a:t>
                </a:r>
                <a:r>
                  <a:rPr lang="en-US" dirty="0" err="1"/>
                  <a:t>từ</a:t>
                </a:r>
                <a:r>
                  <a:rPr lang="en-US" dirty="0"/>
                  <a:t> </a:t>
                </a:r>
                <a:r>
                  <a:rPr lang="en-US" dirty="0" err="1"/>
                  <a:t>vị</a:t>
                </a:r>
                <a:r>
                  <a:rPr lang="en-US" dirty="0"/>
                  <a:t> </a:t>
                </a:r>
                <a:r>
                  <a:rPr lang="en-US" dirty="0" err="1"/>
                  <a:t>tr</a:t>
                </a:r>
                <a:r>
                  <a:rPr lang="ru-RU" dirty="0"/>
                  <a:t>í đó </a:t>
                </a:r>
                <a:r>
                  <a:rPr lang="en-US" dirty="0" err="1"/>
                  <a:t>th</a:t>
                </a:r>
                <a:r>
                  <a:rPr lang="ru-RU" dirty="0"/>
                  <a:t>ì </a:t>
                </a:r>
                <a:r>
                  <a:rPr lang="en-US" dirty="0" err="1"/>
                  <a:t>kh</a:t>
                </a:r>
                <a:r>
                  <a:rPr lang="ru-RU" dirty="0"/>
                  <a:t>ô</a:t>
                </a:r>
                <a:r>
                  <a:rPr lang="en-US" dirty="0" err="1"/>
                  <a:t>ng</a:t>
                </a:r>
                <a:r>
                  <a:rPr lang="en-US" dirty="0"/>
                  <a:t> </a:t>
                </a:r>
                <a:r>
                  <a:rPr lang="en-US" dirty="0" err="1"/>
                  <a:t>thể</a:t>
                </a:r>
                <a:r>
                  <a:rPr lang="en-US" dirty="0"/>
                  <a:t> quay </a:t>
                </a:r>
                <a:r>
                  <a:rPr lang="en-US" dirty="0" err="1"/>
                  <a:t>trở</a:t>
                </a:r>
                <a:r>
                  <a:rPr lang="en-US" dirty="0"/>
                  <a:t> </a:t>
                </a:r>
                <a:r>
                  <a:rPr lang="en-US" dirty="0" err="1"/>
                  <a:t>lại</a:t>
                </a:r>
                <a:r>
                  <a:rPr lang="en-US" dirty="0"/>
                  <a:t> </a:t>
                </a:r>
                <a:r>
                  <a:rPr lang="en-US" i="1" dirty="0" err="1"/>
                  <a:t>i</a:t>
                </a:r>
                <a:r>
                  <a:rPr lang="ru-RU" dirty="0"/>
                  <a:t>. </a:t>
                </a:r>
                <a:r>
                  <a:rPr lang="en-US" dirty="0"/>
                  <a:t>Ở</a:t>
                </a:r>
                <a:r>
                  <a:rPr lang="ru-RU" dirty="0"/>
                  <a:t> đâ</a:t>
                </a:r>
                <a:r>
                  <a:rPr lang="en-US" dirty="0"/>
                  <a:t>y </a:t>
                </a:r>
                <a:r>
                  <a:rPr lang="en-US" i="1" dirty="0" err="1"/>
                  <a:t>p</a:t>
                </a:r>
                <a:r>
                  <a:rPr lang="en-US" i="1" baseline="-25000" dirty="0" err="1"/>
                  <a:t>ij</a:t>
                </a:r>
                <a:r>
                  <a:rPr lang="ru-RU" i="1" baseline="30000" dirty="0"/>
                  <a:t>(</a:t>
                </a:r>
                <a:r>
                  <a:rPr lang="en-US" i="1" baseline="30000" dirty="0"/>
                  <a:t>m</a:t>
                </a:r>
                <a:r>
                  <a:rPr lang="ru-RU" baseline="30000" dirty="0"/>
                  <a:t>)</a:t>
                </a:r>
                <a:r>
                  <a:rPr lang="ru-RU" dirty="0"/>
                  <a:t>  </a:t>
                </a:r>
                <a:r>
                  <a:rPr lang="en-US" dirty="0"/>
                  <a:t>l</a:t>
                </a:r>
                <a:r>
                  <a:rPr lang="ru-RU" dirty="0"/>
                  <a:t>à </a:t>
                </a:r>
                <a:r>
                  <a:rPr lang="en-US" dirty="0"/>
                  <a:t>x</a:t>
                </a:r>
                <a:r>
                  <a:rPr lang="ru-RU" dirty="0"/>
                  <a:t>á</a:t>
                </a:r>
                <a:r>
                  <a:rPr lang="en-US" dirty="0"/>
                  <a:t>c </a:t>
                </a:r>
                <a:r>
                  <a:rPr lang="en-US" dirty="0" err="1"/>
                  <a:t>suất</a:t>
                </a:r>
                <a:r>
                  <a:rPr lang="en-US" dirty="0"/>
                  <a:t> </a:t>
                </a:r>
                <a:r>
                  <a:rPr lang="en-US" dirty="0" err="1"/>
                  <a:t>chuyển</a:t>
                </a:r>
                <a:r>
                  <a:rPr lang="en-US" dirty="0"/>
                  <a:t> </a:t>
                </a:r>
                <a:r>
                  <a:rPr lang="en-US" dirty="0" err="1"/>
                  <a:t>của</a:t>
                </a:r>
                <a:r>
                  <a:rPr lang="en-US" dirty="0"/>
                  <a:t> x</a:t>
                </a:r>
                <a:r>
                  <a:rPr lang="ru-RU" dirty="0"/>
                  <a:t>í</a:t>
                </a:r>
                <a:r>
                  <a:rPr lang="en-US" dirty="0" err="1"/>
                  <a:t>ch</a:t>
                </a:r>
                <a:r>
                  <a:rPr lang="en-US" dirty="0"/>
                  <a:t> Markov </a:t>
                </a:r>
                <a:r>
                  <a:rPr lang="en-US" dirty="0" err="1"/>
                  <a:t>từ</a:t>
                </a:r>
                <a:r>
                  <a:rPr lang="en-US" dirty="0"/>
                  <a:t> </a:t>
                </a:r>
                <a:r>
                  <a:rPr lang="en-US" dirty="0" err="1"/>
                  <a:t>trạng</a:t>
                </a:r>
                <a:r>
                  <a:rPr lang="en-US" dirty="0"/>
                  <a:t> </a:t>
                </a:r>
                <a:r>
                  <a:rPr lang="en-US" dirty="0" err="1"/>
                  <a:t>th</a:t>
                </a:r>
                <a:r>
                  <a:rPr lang="ru-RU" dirty="0"/>
                  <a:t>á</a:t>
                </a:r>
                <a:r>
                  <a:rPr lang="en-US" dirty="0" err="1"/>
                  <a:t>i</a:t>
                </a:r>
                <a:r>
                  <a:rPr lang="en-US" dirty="0"/>
                  <a:t> </a:t>
                </a:r>
                <a:r>
                  <a:rPr lang="en-US" i="1" dirty="0" err="1"/>
                  <a:t>i</a:t>
                </a:r>
                <a:r>
                  <a:rPr lang="ru-RU" dirty="0"/>
                  <a:t> tới trạng thái </a:t>
                </a:r>
                <a:r>
                  <a:rPr lang="en-US" i="1" dirty="0"/>
                  <a:t>j</a:t>
                </a:r>
                <a:r>
                  <a:rPr lang="en-US" dirty="0"/>
                  <a:t> </a:t>
                </a:r>
                <a:r>
                  <a:rPr lang="en-US" dirty="0" err="1"/>
                  <a:t>sau</a:t>
                </a:r>
                <a:r>
                  <a:rPr lang="en-US" dirty="0"/>
                  <a:t> </a:t>
                </a:r>
                <a:r>
                  <a:rPr lang="en-US" i="1" dirty="0"/>
                  <a:t>m</a:t>
                </a:r>
                <a:r>
                  <a:rPr lang="en-US" dirty="0"/>
                  <a:t> b</a:t>
                </a:r>
                <a:r>
                  <a:rPr lang="ru-RU" dirty="0"/>
                  <a:t>ư</a:t>
                </a:r>
                <a:r>
                  <a:rPr lang="en-US" dirty="0" err="1"/>
                  <a:t>ớc</a:t>
                </a:r>
                <a:r>
                  <a:rPr lang="ru-RU" dirty="0" smtClean="0"/>
                  <a:t>.</a:t>
                </a:r>
                <a:endParaRPr lang="en-US" dirty="0" smtClean="0"/>
              </a:p>
              <a:p>
                <a:pPr marL="0" indent="0">
                  <a:buNone/>
                </a:pPr>
                <a:r>
                  <a:rPr lang="vi-VN" dirty="0"/>
                  <a:t>Định nghĩa. Các tập X1, X2, … được gọi là lớp đóng hay lớp không thể phân tách các trạng thái giao tiếp thực. Xích Markov có các trạng thái tạo thành một lớp không thể phân tách được gọi là xích không thể phân tách</a:t>
                </a:r>
                <a:r>
                  <a:rPr lang="vi-VN" dirty="0"/>
                  <a:t>.</a:t>
                </a:r>
                <a:endParaRPr lang="en-US" dirty="0" smtClean="0"/>
              </a:p>
              <a:p>
                <a:pPr marL="0" indent="0">
                  <a:buNone/>
                </a:pP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217" t="-2661" r="-464" b="-3081"/>
                </a:stretch>
              </a:blipFill>
            </p:spPr>
            <p:txBody>
              <a:bodyPr/>
              <a:lstStyle/>
              <a:p>
                <a:r>
                  <a:rPr lang="en-US">
                    <a:noFill/>
                  </a:rPr>
                  <a:t> </a:t>
                </a:r>
              </a:p>
            </p:txBody>
          </p:sp>
        </mc:Fallback>
      </mc:AlternateContent>
    </p:spTree>
    <p:extLst>
      <p:ext uri="{BB962C8B-B14F-4D97-AF65-F5344CB8AC3E}">
        <p14:creationId xmlns:p14="http://schemas.microsoft.com/office/powerpoint/2010/main" val="388750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6778"/>
            <a:ext cx="10515600" cy="6408822"/>
          </a:xfrm>
        </p:spPr>
        <p:txBody>
          <a:bodyPr>
            <a:normAutofit lnSpcReduction="10000"/>
          </a:bodyPr>
          <a:lstStyle/>
          <a:p>
            <a:r>
              <a:rPr lang="en-US" b="1" dirty="0"/>
              <a:t>V</a:t>
            </a:r>
            <a:r>
              <a:rPr lang="ru-RU" b="1" dirty="0"/>
              <a:t>í </a:t>
            </a:r>
            <a:r>
              <a:rPr lang="en-US" b="1" dirty="0" err="1"/>
              <a:t>dụ</a:t>
            </a:r>
            <a:r>
              <a:rPr lang="en-US" b="1" dirty="0"/>
              <a:t> </a:t>
            </a:r>
            <a:r>
              <a:rPr lang="ru-RU" b="1" dirty="0"/>
              <a:t>2.2. </a:t>
            </a:r>
            <a:r>
              <a:rPr lang="en-US" dirty="0" err="1"/>
              <a:t>Ph</a:t>
            </a:r>
            <a:r>
              <a:rPr lang="ru-RU" dirty="0"/>
              <a:t>â</a:t>
            </a:r>
            <a:r>
              <a:rPr lang="en-US" dirty="0"/>
              <a:t>n </a:t>
            </a:r>
            <a:r>
              <a:rPr lang="en-US" dirty="0" err="1"/>
              <a:t>loại</a:t>
            </a:r>
            <a:r>
              <a:rPr lang="en-US" dirty="0"/>
              <a:t> c</a:t>
            </a:r>
            <a:r>
              <a:rPr lang="ru-RU" dirty="0"/>
              <a:t>á</a:t>
            </a:r>
            <a:r>
              <a:rPr lang="en-US" dirty="0"/>
              <a:t>c </a:t>
            </a:r>
            <a:r>
              <a:rPr lang="en-US" dirty="0" err="1"/>
              <a:t>trạng</a:t>
            </a:r>
            <a:r>
              <a:rPr lang="en-US" dirty="0"/>
              <a:t> </a:t>
            </a:r>
            <a:r>
              <a:rPr lang="en-US" dirty="0" err="1"/>
              <a:t>th</a:t>
            </a:r>
            <a:r>
              <a:rPr lang="ru-RU" dirty="0"/>
              <a:t>á</a:t>
            </a:r>
            <a:r>
              <a:rPr lang="en-US" dirty="0" err="1"/>
              <a:t>i</a:t>
            </a:r>
            <a:r>
              <a:rPr lang="en-US" dirty="0"/>
              <a:t> </a:t>
            </a:r>
            <a:r>
              <a:rPr lang="en-US" dirty="0" err="1"/>
              <a:t>của</a:t>
            </a:r>
            <a:r>
              <a:rPr lang="en-US" dirty="0"/>
              <a:t> x</a:t>
            </a:r>
            <a:r>
              <a:rPr lang="ru-RU" dirty="0"/>
              <a:t>í</a:t>
            </a:r>
            <a:r>
              <a:rPr lang="en-US" dirty="0" err="1"/>
              <a:t>ch</a:t>
            </a:r>
            <a:r>
              <a:rPr lang="en-US" dirty="0"/>
              <a:t> Markov c</a:t>
            </a:r>
            <a:r>
              <a:rPr lang="ru-RU" dirty="0"/>
              <a:t>ó </a:t>
            </a:r>
            <a:r>
              <a:rPr lang="en-US" dirty="0" err="1"/>
              <a:t>tập</a:t>
            </a:r>
            <a:r>
              <a:rPr lang="en-US" dirty="0"/>
              <a:t> c</a:t>
            </a:r>
            <a:r>
              <a:rPr lang="ru-RU" dirty="0"/>
              <a:t>á</a:t>
            </a:r>
            <a:r>
              <a:rPr lang="en-US" dirty="0"/>
              <a:t>c </a:t>
            </a:r>
            <a:r>
              <a:rPr lang="en-US" dirty="0" err="1"/>
              <a:t>trạng</a:t>
            </a:r>
            <a:r>
              <a:rPr lang="en-US" dirty="0"/>
              <a:t> </a:t>
            </a:r>
            <a:r>
              <a:rPr lang="en-US" dirty="0" err="1"/>
              <a:t>th</a:t>
            </a:r>
            <a:r>
              <a:rPr lang="ru-RU" dirty="0"/>
              <a:t>á</a:t>
            </a:r>
            <a:r>
              <a:rPr lang="en-US" dirty="0" err="1"/>
              <a:t>i</a:t>
            </a:r>
            <a:r>
              <a:rPr lang="en-US" dirty="0"/>
              <a:t>  </a:t>
            </a:r>
            <a:r>
              <a:rPr lang="ru-RU" b="1" dirty="0"/>
              <a:t>X</a:t>
            </a:r>
            <a:r>
              <a:rPr lang="ru-RU" dirty="0"/>
              <a:t>=</a:t>
            </a:r>
            <a:r>
              <a:rPr lang="ru-RU" dirty="0">
                <a:sym typeface="Symbol" panose="05050102010706020507" pitchFamily="18" charset="2"/>
              </a:rPr>
              <a:t></a:t>
            </a:r>
            <a:r>
              <a:rPr lang="ru-RU" dirty="0"/>
              <a:t>1,2,3,4,5</a:t>
            </a:r>
            <a:r>
              <a:rPr lang="ru-RU" dirty="0">
                <a:sym typeface="Symbol" panose="05050102010706020507" pitchFamily="18" charset="2"/>
              </a:rPr>
              <a:t></a:t>
            </a:r>
            <a:r>
              <a:rPr lang="ru-RU" dirty="0"/>
              <a:t> </a:t>
            </a:r>
            <a:r>
              <a:rPr lang="en-US" dirty="0"/>
              <a:t>v</a:t>
            </a:r>
            <a:r>
              <a:rPr lang="ru-RU" dirty="0"/>
              <a:t>à </a:t>
            </a:r>
            <a:r>
              <a:rPr lang="en-US" dirty="0"/>
              <a:t>ma </a:t>
            </a:r>
            <a:r>
              <a:rPr lang="en-US" dirty="0" err="1"/>
              <a:t>trận</a:t>
            </a:r>
            <a:r>
              <a:rPr lang="en-US" dirty="0"/>
              <a:t> x</a:t>
            </a:r>
            <a:r>
              <a:rPr lang="ru-RU" dirty="0"/>
              <a:t>á</a:t>
            </a:r>
            <a:r>
              <a:rPr lang="en-US" dirty="0"/>
              <a:t>c </a:t>
            </a:r>
            <a:r>
              <a:rPr lang="en-US" dirty="0" err="1"/>
              <a:t>suất</a:t>
            </a:r>
            <a:r>
              <a:rPr lang="en-US" dirty="0"/>
              <a:t> </a:t>
            </a:r>
            <a:r>
              <a:rPr lang="en-US" dirty="0" err="1"/>
              <a:t>chuyển</a:t>
            </a:r>
            <a:r>
              <a:rPr lang="en-US" dirty="0"/>
              <a:t> </a:t>
            </a:r>
            <a:r>
              <a:rPr lang="en-US" dirty="0" err="1"/>
              <a:t>nh</a:t>
            </a:r>
            <a:r>
              <a:rPr lang="ru-RU" dirty="0"/>
              <a:t>ư </a:t>
            </a:r>
            <a:r>
              <a:rPr lang="en-US" dirty="0" err="1" smtClean="0"/>
              <a:t>sau</a:t>
            </a:r>
            <a:endParaRPr lang="en-US" dirty="0" smtClean="0"/>
          </a:p>
          <a:p>
            <a:endParaRPr lang="en-US" dirty="0" smtClean="0"/>
          </a:p>
          <a:p>
            <a:endParaRPr lang="en-US" dirty="0"/>
          </a:p>
          <a:p>
            <a:endParaRPr lang="en-US" dirty="0" smtClean="0"/>
          </a:p>
          <a:p>
            <a:endParaRPr lang="en-US" dirty="0"/>
          </a:p>
          <a:p>
            <a:r>
              <a:rPr lang="en-US" b="1" dirty="0" err="1"/>
              <a:t>Lời</a:t>
            </a:r>
            <a:r>
              <a:rPr lang="en-US" b="1" dirty="0"/>
              <a:t> </a:t>
            </a:r>
            <a:r>
              <a:rPr lang="en-US" b="1" dirty="0" err="1"/>
              <a:t>giải</a:t>
            </a:r>
            <a:r>
              <a:rPr lang="ru-RU" b="1" dirty="0"/>
              <a:t>:</a:t>
            </a:r>
            <a:r>
              <a:rPr lang="ru-RU" dirty="0"/>
              <a:t> Đ</a:t>
            </a:r>
            <a:r>
              <a:rPr lang="en-US" dirty="0"/>
              <a:t>ồ </a:t>
            </a:r>
            <a:r>
              <a:rPr lang="en-US" dirty="0" err="1"/>
              <a:t>thị</a:t>
            </a:r>
            <a:r>
              <a:rPr lang="en-US" dirty="0"/>
              <a:t> x</a:t>
            </a:r>
            <a:r>
              <a:rPr lang="ru-RU" dirty="0"/>
              <a:t>á</a:t>
            </a:r>
            <a:r>
              <a:rPr lang="en-US" dirty="0"/>
              <a:t>c </a:t>
            </a:r>
            <a:r>
              <a:rPr lang="en-US" dirty="0" err="1"/>
              <a:t>suất</a:t>
            </a:r>
            <a:r>
              <a:rPr lang="en-US" dirty="0"/>
              <a:t> </a:t>
            </a:r>
            <a:r>
              <a:rPr lang="en-US" dirty="0" err="1"/>
              <a:t>chuyển</a:t>
            </a:r>
            <a:r>
              <a:rPr lang="en-US" dirty="0"/>
              <a:t> c</a:t>
            </a:r>
            <a:r>
              <a:rPr lang="ru-RU" dirty="0"/>
              <a:t>ó </a:t>
            </a:r>
            <a:r>
              <a:rPr lang="en-US" dirty="0" err="1" smtClean="0"/>
              <a:t>dạng</a:t>
            </a:r>
            <a:endParaRPr lang="en-US" dirty="0" smtClean="0"/>
          </a:p>
          <a:p>
            <a:endParaRPr lang="en-US" dirty="0" smtClean="0"/>
          </a:p>
          <a:p>
            <a:endParaRPr lang="en-US" dirty="0" smtClean="0"/>
          </a:p>
          <a:p>
            <a:endParaRPr lang="en-US" dirty="0" smtClean="0"/>
          </a:p>
          <a:p>
            <a:r>
              <a:rPr lang="vi-VN" dirty="0" smtClean="0"/>
              <a:t>Rõ </a:t>
            </a:r>
            <a:r>
              <a:rPr lang="vi-VN" dirty="0"/>
              <a:t>ràng xích đang xét có tất cả các trạng thái là thực và có hai lớp không thể phân tách là </a:t>
            </a:r>
            <a:r>
              <a:rPr lang="vi-VN" dirty="0" smtClean="0"/>
              <a:t>X1=</a:t>
            </a:r>
            <a:r>
              <a:rPr lang="en-US" dirty="0"/>
              <a:t>{</a:t>
            </a:r>
            <a:r>
              <a:rPr lang="vi-VN" dirty="0" smtClean="0"/>
              <a:t>1,2</a:t>
            </a:r>
            <a:r>
              <a:rPr lang="en-US" dirty="0" smtClean="0"/>
              <a:t>}</a:t>
            </a:r>
            <a:r>
              <a:rPr lang="vi-VN" dirty="0" smtClean="0"/>
              <a:t>, X2=</a:t>
            </a:r>
            <a:r>
              <a:rPr lang="en-US" dirty="0" smtClean="0"/>
              <a:t>{</a:t>
            </a:r>
            <a:r>
              <a:rPr lang="vi-VN" dirty="0" smtClean="0"/>
              <a:t>3,4,5</a:t>
            </a:r>
            <a:r>
              <a:rPr lang="en-US" dirty="0" smtClean="0"/>
              <a:t>}</a:t>
            </a:r>
            <a:r>
              <a:rPr lang="vi-VN" dirty="0" smtClean="0"/>
              <a:t>. </a:t>
            </a:r>
            <a:r>
              <a:rPr lang="vi-VN" dirty="0"/>
              <a:t>Và như vậy việc khảo sát các tính chất của nó rút gọn về khảo sát các tính chất của của hai xích con có ma trận xác suất chuyển tương ứng là P1 và P2.</a:t>
            </a:r>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931526982"/>
              </p:ext>
            </p:extLst>
          </p:nvPr>
        </p:nvGraphicFramePr>
        <p:xfrm>
          <a:off x="3185308" y="1277949"/>
          <a:ext cx="4636198" cy="1882346"/>
        </p:xfrm>
        <a:graphic>
          <a:graphicData uri="http://schemas.openxmlformats.org/presentationml/2006/ole">
            <mc:AlternateContent xmlns:mc="http://schemas.openxmlformats.org/markup-compatibility/2006">
              <mc:Choice xmlns:v="urn:schemas-microsoft-com:vml" Requires="v">
                <p:oleObj spid="_x0000_s12295" name="Equation" r:id="rId3" imgW="2692400" imgH="1092200" progId="Equation.DSMT4">
                  <p:embed/>
                </p:oleObj>
              </mc:Choice>
              <mc:Fallback>
                <p:oleObj name="Equation" r:id="rId3" imgW="2692400" imgH="10922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85308" y="1277949"/>
                        <a:ext cx="4636198" cy="1882346"/>
                      </a:xfrm>
                      <a:prstGeom prst="rect">
                        <a:avLst/>
                      </a:prstGeom>
                      <a:noFill/>
                    </p:spPr>
                  </p:pic>
                </p:oleObj>
              </mc:Fallback>
            </mc:AlternateContent>
          </a:graphicData>
        </a:graphic>
      </p:graphicFrame>
      <p:pic>
        <p:nvPicPr>
          <p:cNvPr id="7" name="Picture 13" descr="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1084" y="3666642"/>
            <a:ext cx="6298732" cy="949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78745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6989"/>
            <a:ext cx="10515600" cy="5799974"/>
          </a:xfrm>
        </p:spPr>
        <p:txBody>
          <a:bodyPr/>
          <a:lstStyle/>
          <a:p>
            <a:r>
              <a:rPr lang="en-US" dirty="0" err="1"/>
              <a:t>Việc</a:t>
            </a:r>
            <a:r>
              <a:rPr lang="en-US" dirty="0"/>
              <a:t> </a:t>
            </a:r>
            <a:r>
              <a:rPr lang="en-US" dirty="0" err="1"/>
              <a:t>ph</a:t>
            </a:r>
            <a:r>
              <a:rPr lang="ru-RU" dirty="0"/>
              <a:t>â</a:t>
            </a:r>
            <a:r>
              <a:rPr lang="en-US" dirty="0"/>
              <a:t>n </a:t>
            </a:r>
            <a:r>
              <a:rPr lang="en-US" dirty="0" err="1"/>
              <a:t>loại</a:t>
            </a:r>
            <a:r>
              <a:rPr lang="en-US" dirty="0"/>
              <a:t> </a:t>
            </a:r>
            <a:r>
              <a:rPr lang="en-US" dirty="0" err="1"/>
              <a:t>cho</a:t>
            </a:r>
            <a:r>
              <a:rPr lang="en-US" dirty="0"/>
              <a:t> </a:t>
            </a:r>
            <a:r>
              <a:rPr lang="en-US" dirty="0" err="1"/>
              <a:t>ph</a:t>
            </a:r>
            <a:r>
              <a:rPr lang="ru-RU" dirty="0"/>
              <a:t>é</a:t>
            </a:r>
            <a:r>
              <a:rPr lang="en-US" dirty="0"/>
              <a:t>p</a:t>
            </a:r>
            <a:r>
              <a:rPr lang="ru-RU" dirty="0"/>
              <a:t> đư</a:t>
            </a:r>
            <a:r>
              <a:rPr lang="en-US" dirty="0"/>
              <a:t>a ma </a:t>
            </a:r>
            <a:r>
              <a:rPr lang="en-US" dirty="0" err="1"/>
              <a:t>trận</a:t>
            </a:r>
            <a:r>
              <a:rPr lang="en-US" dirty="0"/>
              <a:t> x</a:t>
            </a:r>
            <a:r>
              <a:rPr lang="ru-RU" dirty="0"/>
              <a:t>á</a:t>
            </a:r>
            <a:r>
              <a:rPr lang="en-US" dirty="0"/>
              <a:t>c </a:t>
            </a:r>
            <a:r>
              <a:rPr lang="en-US" dirty="0" err="1"/>
              <a:t>suất</a:t>
            </a:r>
            <a:r>
              <a:rPr lang="en-US" dirty="0"/>
              <a:t> </a:t>
            </a:r>
            <a:r>
              <a:rPr lang="en-US" dirty="0" err="1"/>
              <a:t>chuyển</a:t>
            </a:r>
            <a:r>
              <a:rPr lang="en-US" dirty="0"/>
              <a:t> </a:t>
            </a:r>
            <a:r>
              <a:rPr lang="en-US" dirty="0" err="1"/>
              <a:t>về</a:t>
            </a:r>
            <a:r>
              <a:rPr lang="en-US" dirty="0"/>
              <a:t> </a:t>
            </a:r>
            <a:r>
              <a:rPr lang="en-US" dirty="0" err="1"/>
              <a:t>dạng</a:t>
            </a:r>
            <a:r>
              <a:rPr lang="en-US" dirty="0"/>
              <a:t> </a:t>
            </a:r>
            <a:r>
              <a:rPr lang="en-US" dirty="0" err="1"/>
              <a:t>ch</a:t>
            </a:r>
            <a:r>
              <a:rPr lang="ru-RU" dirty="0"/>
              <a:t>í</a:t>
            </a:r>
            <a:r>
              <a:rPr lang="en-US" dirty="0" err="1"/>
              <a:t>nh</a:t>
            </a:r>
            <a:r>
              <a:rPr lang="en-US" dirty="0"/>
              <a:t> </a:t>
            </a:r>
            <a:r>
              <a:rPr lang="en-US" dirty="0" err="1"/>
              <a:t>tắc</a:t>
            </a:r>
            <a:r>
              <a:rPr lang="ru-RU" dirty="0"/>
              <a:t>. </a:t>
            </a:r>
            <a:r>
              <a:rPr lang="en-US" dirty="0" err="1"/>
              <a:t>Tr</a:t>
            </a:r>
            <a:r>
              <a:rPr lang="ru-RU" dirty="0"/>
              <a:t>ư</a:t>
            </a:r>
            <a:r>
              <a:rPr lang="en-US" dirty="0" err="1"/>
              <a:t>ớc</a:t>
            </a:r>
            <a:r>
              <a:rPr lang="en-US" dirty="0"/>
              <a:t> </a:t>
            </a:r>
            <a:r>
              <a:rPr lang="en-US" dirty="0" err="1"/>
              <a:t>ti</a:t>
            </a:r>
            <a:r>
              <a:rPr lang="ru-RU" dirty="0"/>
              <a:t>ê</a:t>
            </a:r>
            <a:r>
              <a:rPr lang="en-US" dirty="0"/>
              <a:t>n </a:t>
            </a:r>
            <a:r>
              <a:rPr lang="en-US" dirty="0" err="1"/>
              <a:t>ch</a:t>
            </a:r>
            <a:r>
              <a:rPr lang="ru-RU" dirty="0"/>
              <a:t>ú</a:t>
            </a:r>
            <a:r>
              <a:rPr lang="en-US" dirty="0" err="1"/>
              <a:t>ng</a:t>
            </a:r>
            <a:r>
              <a:rPr lang="en-US" dirty="0"/>
              <a:t> ta t</a:t>
            </a:r>
            <a:r>
              <a:rPr lang="ru-RU" dirty="0"/>
              <a:t>á</a:t>
            </a:r>
            <a:r>
              <a:rPr lang="en-US" dirty="0" err="1"/>
              <a:t>ch</a:t>
            </a:r>
            <a:r>
              <a:rPr lang="en-US" dirty="0"/>
              <a:t> </a:t>
            </a:r>
            <a:r>
              <a:rPr lang="en-US" dirty="0" err="1"/>
              <a:t>ra</a:t>
            </a:r>
            <a:r>
              <a:rPr lang="en-US" dirty="0"/>
              <a:t> c</a:t>
            </a:r>
            <a:r>
              <a:rPr lang="ru-RU" dirty="0"/>
              <a:t>á</a:t>
            </a:r>
            <a:r>
              <a:rPr lang="en-US" dirty="0"/>
              <a:t>c </a:t>
            </a:r>
            <a:r>
              <a:rPr lang="en-US" dirty="0" err="1"/>
              <a:t>lớp</a:t>
            </a:r>
            <a:r>
              <a:rPr lang="en-US" dirty="0"/>
              <a:t> </a:t>
            </a:r>
            <a:r>
              <a:rPr lang="en-US" dirty="0" err="1"/>
              <a:t>kh</a:t>
            </a:r>
            <a:r>
              <a:rPr lang="ru-RU" dirty="0"/>
              <a:t>ô</a:t>
            </a:r>
            <a:r>
              <a:rPr lang="en-US" dirty="0" err="1"/>
              <a:t>ng</a:t>
            </a:r>
            <a:r>
              <a:rPr lang="en-US" dirty="0"/>
              <a:t> </a:t>
            </a:r>
            <a:r>
              <a:rPr lang="en-US" dirty="0" err="1"/>
              <a:t>thể</a:t>
            </a:r>
            <a:r>
              <a:rPr lang="en-US" dirty="0"/>
              <a:t> </a:t>
            </a:r>
            <a:r>
              <a:rPr lang="en-US" dirty="0" err="1"/>
              <a:t>ph</a:t>
            </a:r>
            <a:r>
              <a:rPr lang="ru-RU" dirty="0"/>
              <a:t>â</a:t>
            </a:r>
            <a:r>
              <a:rPr lang="en-US" dirty="0"/>
              <a:t>n t</a:t>
            </a:r>
            <a:r>
              <a:rPr lang="ru-RU" dirty="0"/>
              <a:t>á</a:t>
            </a:r>
            <a:r>
              <a:rPr lang="en-US" dirty="0" err="1"/>
              <a:t>ch</a:t>
            </a:r>
            <a:r>
              <a:rPr lang="en-US" dirty="0"/>
              <a:t> v</a:t>
            </a:r>
            <a:r>
              <a:rPr lang="ru-RU" dirty="0"/>
              <a:t>à </a:t>
            </a:r>
            <a:r>
              <a:rPr lang="en-US" dirty="0"/>
              <a:t>c</a:t>
            </a:r>
            <a:r>
              <a:rPr lang="ru-RU" dirty="0"/>
              <a:t>á</a:t>
            </a:r>
            <a:r>
              <a:rPr lang="en-US" dirty="0"/>
              <a:t>c</a:t>
            </a:r>
            <a:r>
              <a:rPr lang="ru-RU" dirty="0"/>
              <a:t>  </a:t>
            </a:r>
            <a:r>
              <a:rPr lang="en-US" dirty="0" err="1"/>
              <a:t>trạng</a:t>
            </a:r>
            <a:r>
              <a:rPr lang="en-US" dirty="0"/>
              <a:t> </a:t>
            </a:r>
            <a:r>
              <a:rPr lang="en-US" dirty="0" err="1"/>
              <a:t>th</a:t>
            </a:r>
            <a:r>
              <a:rPr lang="ru-RU" dirty="0"/>
              <a:t>á</a:t>
            </a:r>
            <a:r>
              <a:rPr lang="en-US" dirty="0" err="1"/>
              <a:t>i</a:t>
            </a:r>
            <a:r>
              <a:rPr lang="en-US" dirty="0"/>
              <a:t> </a:t>
            </a:r>
            <a:r>
              <a:rPr lang="en-US" dirty="0" err="1"/>
              <a:t>kh</a:t>
            </a:r>
            <a:r>
              <a:rPr lang="ru-RU" dirty="0"/>
              <a:t>ô</a:t>
            </a:r>
            <a:r>
              <a:rPr lang="en-US" dirty="0" err="1"/>
              <a:t>ng</a:t>
            </a:r>
            <a:r>
              <a:rPr lang="en-US" dirty="0"/>
              <a:t> </a:t>
            </a:r>
            <a:r>
              <a:rPr lang="en-US" dirty="0" err="1"/>
              <a:t>thực</a:t>
            </a:r>
            <a:r>
              <a:rPr lang="ru-RU" dirty="0" smtClean="0"/>
              <a:t>.</a:t>
            </a:r>
            <a:endParaRPr lang="en-US" dirty="0" smtClean="0"/>
          </a:p>
          <a:p>
            <a:r>
              <a:rPr lang="en-US" b="1" i="1" dirty="0"/>
              <a:t>V</a:t>
            </a:r>
            <a:r>
              <a:rPr lang="ru-RU" b="1" i="1" dirty="0"/>
              <a:t>í </a:t>
            </a:r>
            <a:r>
              <a:rPr lang="en-US" b="1" i="1" dirty="0" err="1"/>
              <a:t>dụ</a:t>
            </a:r>
            <a:r>
              <a:rPr lang="en-US" b="1" i="1" dirty="0"/>
              <a:t> </a:t>
            </a:r>
            <a:r>
              <a:rPr lang="ru-RU" b="1" i="1" dirty="0"/>
              <a:t>2.3.</a:t>
            </a:r>
            <a:r>
              <a:rPr lang="ru-RU" b="1" dirty="0"/>
              <a:t> </a:t>
            </a:r>
            <a:r>
              <a:rPr lang="en-US" i="1" dirty="0" err="1"/>
              <a:t>Ph</a:t>
            </a:r>
            <a:r>
              <a:rPr lang="ru-RU" i="1" dirty="0"/>
              <a:t>â</a:t>
            </a:r>
            <a:r>
              <a:rPr lang="en-US" i="1" dirty="0"/>
              <a:t>n </a:t>
            </a:r>
            <a:r>
              <a:rPr lang="en-US" i="1" dirty="0" err="1"/>
              <a:t>loại</a:t>
            </a:r>
            <a:r>
              <a:rPr lang="en-US" i="1" dirty="0"/>
              <a:t> c</a:t>
            </a:r>
            <a:r>
              <a:rPr lang="ru-RU" i="1" dirty="0"/>
              <a:t>á</a:t>
            </a:r>
            <a:r>
              <a:rPr lang="en-US" i="1" dirty="0"/>
              <a:t>c </a:t>
            </a:r>
            <a:r>
              <a:rPr lang="en-US" i="1" dirty="0" err="1"/>
              <a:t>trạng</a:t>
            </a:r>
            <a:r>
              <a:rPr lang="en-US" i="1" dirty="0"/>
              <a:t> </a:t>
            </a:r>
            <a:r>
              <a:rPr lang="en-US" i="1" dirty="0" err="1"/>
              <a:t>th</a:t>
            </a:r>
            <a:r>
              <a:rPr lang="ru-RU" i="1" dirty="0"/>
              <a:t>á</a:t>
            </a:r>
            <a:r>
              <a:rPr lang="en-US" i="1" dirty="0" err="1"/>
              <a:t>i</a:t>
            </a:r>
            <a:r>
              <a:rPr lang="en-US" i="1" dirty="0"/>
              <a:t> </a:t>
            </a:r>
            <a:r>
              <a:rPr lang="en-US" i="1" dirty="0" err="1"/>
              <a:t>của</a:t>
            </a:r>
            <a:r>
              <a:rPr lang="en-US" i="1" dirty="0"/>
              <a:t> x</a:t>
            </a:r>
            <a:r>
              <a:rPr lang="ru-RU" i="1" dirty="0"/>
              <a:t>í</a:t>
            </a:r>
            <a:r>
              <a:rPr lang="en-US" i="1" dirty="0" err="1"/>
              <a:t>ch</a:t>
            </a:r>
            <a:r>
              <a:rPr lang="en-US" i="1" dirty="0"/>
              <a:t> Markov c</a:t>
            </a:r>
            <a:r>
              <a:rPr lang="ru-RU" i="1" dirty="0"/>
              <a:t>ó </a:t>
            </a:r>
            <a:r>
              <a:rPr lang="en-US" i="1" dirty="0"/>
              <a:t>ma </a:t>
            </a:r>
            <a:r>
              <a:rPr lang="en-US" i="1" dirty="0" err="1"/>
              <a:t>trận</a:t>
            </a:r>
            <a:r>
              <a:rPr lang="en-US" i="1" dirty="0"/>
              <a:t> </a:t>
            </a:r>
            <a:r>
              <a:rPr lang="en-US" i="1" dirty="0" err="1"/>
              <a:t>chuyển</a:t>
            </a:r>
            <a:r>
              <a:rPr lang="en-US" i="1" dirty="0"/>
              <a:t> </a:t>
            </a:r>
            <a:r>
              <a:rPr lang="en-US" i="1" dirty="0" err="1"/>
              <a:t>trạng</a:t>
            </a:r>
            <a:r>
              <a:rPr lang="en-US" i="1" dirty="0"/>
              <a:t> </a:t>
            </a:r>
            <a:r>
              <a:rPr lang="en-US" i="1" dirty="0" err="1"/>
              <a:t>th</a:t>
            </a:r>
            <a:r>
              <a:rPr lang="ru-RU" i="1" dirty="0"/>
              <a:t>á</a:t>
            </a:r>
            <a:r>
              <a:rPr lang="en-US" i="1" dirty="0" err="1"/>
              <a:t>i</a:t>
            </a:r>
            <a:r>
              <a:rPr lang="en-US" i="1" dirty="0"/>
              <a:t> </a:t>
            </a:r>
            <a:r>
              <a:rPr lang="en-US" i="1" dirty="0" err="1"/>
              <a:t>sau</a:t>
            </a:r>
            <a:r>
              <a:rPr lang="en-US" i="1" dirty="0"/>
              <a:t> </a:t>
            </a:r>
            <a:r>
              <a:rPr lang="en-US" i="1" dirty="0" err="1"/>
              <a:t>một</a:t>
            </a:r>
            <a:r>
              <a:rPr lang="en-US" i="1" dirty="0"/>
              <a:t> b</a:t>
            </a:r>
            <a:r>
              <a:rPr lang="ru-RU" i="1" dirty="0"/>
              <a:t>ư</a:t>
            </a:r>
            <a:r>
              <a:rPr lang="en-US" i="1" dirty="0" err="1"/>
              <a:t>ớc</a:t>
            </a:r>
            <a:r>
              <a:rPr lang="en-US" i="1" dirty="0"/>
              <a:t> </a:t>
            </a:r>
            <a:r>
              <a:rPr lang="en-US" i="1" dirty="0" err="1"/>
              <a:t>nh</a:t>
            </a:r>
            <a:r>
              <a:rPr lang="ru-RU" i="1" dirty="0"/>
              <a:t>ư </a:t>
            </a:r>
            <a:r>
              <a:rPr lang="en-US" i="1" dirty="0" err="1"/>
              <a:t>sau</a:t>
            </a:r>
            <a:r>
              <a:rPr lang="ru-RU" dirty="0"/>
              <a:t>. </a:t>
            </a:r>
            <a:endParaRPr lang="en-US" dirty="0" smtClean="0"/>
          </a:p>
          <a:p>
            <a:endParaRPr lang="en-US" dirty="0" smtClean="0"/>
          </a:p>
          <a:p>
            <a:endParaRPr lang="en-US" dirty="0"/>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869629545"/>
              </p:ext>
            </p:extLst>
          </p:nvPr>
        </p:nvGraphicFramePr>
        <p:xfrm>
          <a:off x="4114800" y="2811246"/>
          <a:ext cx="3529046" cy="2554837"/>
        </p:xfrm>
        <a:graphic>
          <a:graphicData uri="http://schemas.openxmlformats.org/presentationml/2006/ole">
            <mc:AlternateContent xmlns:mc="http://schemas.openxmlformats.org/markup-compatibility/2006">
              <mc:Choice xmlns:v="urn:schemas-microsoft-com:vml" Requires="v">
                <p:oleObj spid="_x0000_s14339" name="Equation" r:id="rId3" imgW="2438400" imgH="1485900" progId="Equation.DSMT4">
                  <p:embed/>
                </p:oleObj>
              </mc:Choice>
              <mc:Fallback>
                <p:oleObj name="Equation" r:id="rId3" imgW="2438400" imgH="1485900" progId="Equation.DSMT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2811246"/>
                        <a:ext cx="3529046" cy="2554837"/>
                      </a:xfrm>
                      <a:prstGeom prst="rect">
                        <a:avLst/>
                      </a:prstGeom>
                      <a:noFill/>
                    </p:spPr>
                  </p:pic>
                </p:oleObj>
              </mc:Fallback>
            </mc:AlternateContent>
          </a:graphicData>
        </a:graphic>
      </p:graphicFrame>
    </p:spTree>
    <p:extLst>
      <p:ext uri="{BB962C8B-B14F-4D97-AF65-F5344CB8AC3E}">
        <p14:creationId xmlns:p14="http://schemas.microsoft.com/office/powerpoint/2010/main" val="71032716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202</TotalTime>
  <Words>1285</Words>
  <Application>Microsoft Office PowerPoint</Application>
  <PresentationFormat>Widescreen</PresentationFormat>
  <Paragraphs>55</Paragraphs>
  <Slides>10</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10</vt:i4>
      </vt:variant>
    </vt:vector>
  </HeadingPairs>
  <TitlesOfParts>
    <vt:vector size="18" baseType="lpstr">
      <vt:lpstr>Arial</vt:lpstr>
      <vt:lpstr>Calibri</vt:lpstr>
      <vt:lpstr>Calibri Light</vt:lpstr>
      <vt:lpstr>Cambria Math</vt:lpstr>
      <vt:lpstr>Symbol</vt:lpstr>
      <vt:lpstr>Office Theme</vt:lpstr>
      <vt:lpstr>Equation</vt:lpstr>
      <vt:lpstr>MathType 6.0 Equation</vt:lpstr>
      <vt:lpstr>Những khái niệm cơ bản của quá trình ngẫu nhiên (P.2)</vt:lpstr>
      <vt:lpstr>PowerPoint Presentation</vt:lpstr>
      <vt:lpstr>Xích Markov với thời gian rời rạc</vt:lpstr>
      <vt:lpstr>PowerPoint Presentation</vt:lpstr>
      <vt:lpstr>PowerPoint Presentation</vt:lpstr>
      <vt:lpstr>PowerPoint Presentation</vt:lpstr>
      <vt:lpstr>Phân loại trạng thái của xích Markov với thời gian rời rạc</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Những khái niệm cơ bản của quá trình ngẫu nhiên (P.2)</dc:title>
  <dc:creator>Windows User</dc:creator>
  <cp:lastModifiedBy>Windows User</cp:lastModifiedBy>
  <cp:revision>16</cp:revision>
  <dcterms:created xsi:type="dcterms:W3CDTF">2024-01-25T09:08:20Z</dcterms:created>
  <dcterms:modified xsi:type="dcterms:W3CDTF">2024-01-25T15:41:27Z</dcterms:modified>
</cp:coreProperties>
</file>