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79" r:id="rId26"/>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p:restoredTop sz="94658"/>
  </p:normalViewPr>
  <p:slideViewPr>
    <p:cSldViewPr snapToGrid="0">
      <p:cViewPr varScale="1">
        <p:scale>
          <a:sx n="96" d="100"/>
          <a:sy n="96" d="100"/>
        </p:scale>
        <p:origin x="200" y="5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AD7BD-B496-6084-1D72-C027B4301DE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85F5F767-DC68-6FCB-93E2-FF41F66541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1A247325-AA28-F413-2AF1-12C0BCF02B5D}"/>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5" name="Footer Placeholder 4">
            <a:extLst>
              <a:ext uri="{FF2B5EF4-FFF2-40B4-BE49-F238E27FC236}">
                <a16:creationId xmlns:a16="http://schemas.microsoft.com/office/drawing/2014/main" id="{773E242E-43D3-A240-F44F-3CCC99DED5FE}"/>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B9CAAEF9-D51C-2DFE-02CC-92DB6FC2C4C8}"/>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49808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7A95F-1820-82F8-BEFA-8D7AFFB1D9E0}"/>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EEF67090-A8C1-1C0F-70D0-35B3E2487F5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DFEEE61E-78D7-8265-88C5-8B68CCB421EC}"/>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5" name="Footer Placeholder 4">
            <a:extLst>
              <a:ext uri="{FF2B5EF4-FFF2-40B4-BE49-F238E27FC236}">
                <a16:creationId xmlns:a16="http://schemas.microsoft.com/office/drawing/2014/main" id="{60C4146D-85C7-3732-F184-CE2CDBA075AD}"/>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4876748C-16FE-21DC-ED81-4E251FB5FB09}"/>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3016865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7A03DE-D492-864E-786A-525E0B8EA3E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BE9FC229-7641-0A00-ABE8-A6D2048DC9A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6E5D1BC-65D4-5FFB-6608-418564B76B94}"/>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5" name="Footer Placeholder 4">
            <a:extLst>
              <a:ext uri="{FF2B5EF4-FFF2-40B4-BE49-F238E27FC236}">
                <a16:creationId xmlns:a16="http://schemas.microsoft.com/office/drawing/2014/main" id="{BFE9D371-7DD4-22DA-75F1-82553AB650E7}"/>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50ECD527-F363-3BCC-B6A5-B9BDA4D55740}"/>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3284248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85982-CA9A-C9B3-FF79-9626CEB6D665}"/>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1CA4D9A5-C5C9-3C4B-377B-CB5B1F3A63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7674A27A-A42E-2C79-5608-F91E61EAB2A4}"/>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5" name="Footer Placeholder 4">
            <a:extLst>
              <a:ext uri="{FF2B5EF4-FFF2-40B4-BE49-F238E27FC236}">
                <a16:creationId xmlns:a16="http://schemas.microsoft.com/office/drawing/2014/main" id="{F6F12209-2AB6-BB46-07B6-0CA1AF53CEA1}"/>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D76016C7-275A-008E-39EC-D7C7FF70E57E}"/>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3743938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5F33B-37ED-001C-8BAB-CB2ED0764A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40F9379C-76EA-4DDE-8360-7FC999C6BB8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717088F-634D-8384-A134-410194D53E9F}"/>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5" name="Footer Placeholder 4">
            <a:extLst>
              <a:ext uri="{FF2B5EF4-FFF2-40B4-BE49-F238E27FC236}">
                <a16:creationId xmlns:a16="http://schemas.microsoft.com/office/drawing/2014/main" id="{20980F63-EFD5-5A2F-051E-BE792EEC1C6E}"/>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C88208F8-B7C5-4814-A34B-408285130621}"/>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1140126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00CF2-E85B-D4CE-3870-726E121E53FF}"/>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3B8D9CD5-1B8D-C386-D5AE-8C84B9B4CFE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6B292A06-7884-2779-30D0-A9BCC56517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9BFE480C-E3EF-4CFB-3BC1-39808D93345F}"/>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6" name="Footer Placeholder 5">
            <a:extLst>
              <a:ext uri="{FF2B5EF4-FFF2-40B4-BE49-F238E27FC236}">
                <a16:creationId xmlns:a16="http://schemas.microsoft.com/office/drawing/2014/main" id="{B97AABC8-F142-63E2-CD23-7983B54575B8}"/>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47267F3D-7C76-D818-6271-352F657BC679}"/>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580909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4CB72-591F-C746-FC20-480988659876}"/>
              </a:ext>
            </a:extLst>
          </p:cNvPr>
          <p:cNvSpPr>
            <a:spLocks noGrp="1"/>
          </p:cNvSpPr>
          <p:nvPr>
            <p:ph type="title"/>
          </p:nvPr>
        </p:nvSpPr>
        <p:spPr>
          <a:xfrm>
            <a:off x="839788" y="365125"/>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25B1BF87-9B49-B626-685E-426BF538FD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213658-67F5-65B2-3232-422094765B8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99A7FF75-D322-0A55-F312-239205FFF3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A254E0-1591-820A-E7DD-13720434359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BBE6685A-3A53-A370-CCAA-F171A64D3FA8}"/>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8" name="Footer Placeholder 7">
            <a:extLst>
              <a:ext uri="{FF2B5EF4-FFF2-40B4-BE49-F238E27FC236}">
                <a16:creationId xmlns:a16="http://schemas.microsoft.com/office/drawing/2014/main" id="{E6F67D67-5664-4F6C-7C4C-E6BB586A4041}"/>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D197581B-D986-1D02-87E2-86EC66CCB048}"/>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3085254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6B1AF-9105-60A4-A914-8E0E5AAED516}"/>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0B6FE707-0659-69AA-83BF-C3367224DA68}"/>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4" name="Footer Placeholder 3">
            <a:extLst>
              <a:ext uri="{FF2B5EF4-FFF2-40B4-BE49-F238E27FC236}">
                <a16:creationId xmlns:a16="http://schemas.microsoft.com/office/drawing/2014/main" id="{E48082C8-4C1D-52AA-2D0E-1C43FB54F4FE}"/>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5F4D5C5B-72CC-76AE-2F28-3BFF38CFD959}"/>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4251560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F86EC7-9043-D63C-D3A3-439C9BC46470}"/>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3" name="Footer Placeholder 2">
            <a:extLst>
              <a:ext uri="{FF2B5EF4-FFF2-40B4-BE49-F238E27FC236}">
                <a16:creationId xmlns:a16="http://schemas.microsoft.com/office/drawing/2014/main" id="{845E3B86-C618-BF6F-6318-15B701F77090}"/>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B87A1CA0-F20C-9815-7547-95ED7CC84590}"/>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1216927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5C9B3-2C0C-098D-1553-FAAA0264FA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DA6DD788-DC12-5530-7B1D-CB5AF00C49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F1B0318F-B88B-1A46-0C1A-62AEBBDD9B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A5AD6E-23A7-6087-52A9-89B0C14943FB}"/>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6" name="Footer Placeholder 5">
            <a:extLst>
              <a:ext uri="{FF2B5EF4-FFF2-40B4-BE49-F238E27FC236}">
                <a16:creationId xmlns:a16="http://schemas.microsoft.com/office/drawing/2014/main" id="{ADB60113-3038-C0E0-FCAF-3C89965EF41B}"/>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E4228ECD-8BB8-BB73-1662-BF647297BEFE}"/>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2627678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6E2B9-CBC9-FE0C-AA58-AB74AEE08D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BB6D9C31-AA04-B6BA-77C1-2388AB5C04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0572FD71-21A5-3980-32A5-CDB27085C2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D79F61-765F-E007-7E3C-5902B9C3244C}"/>
              </a:ext>
            </a:extLst>
          </p:cNvPr>
          <p:cNvSpPr>
            <a:spLocks noGrp="1"/>
          </p:cNvSpPr>
          <p:nvPr>
            <p:ph type="dt" sz="half" idx="10"/>
          </p:nvPr>
        </p:nvSpPr>
        <p:spPr/>
        <p:txBody>
          <a:bodyPr/>
          <a:lstStyle/>
          <a:p>
            <a:fld id="{395FA6E0-C258-804C-B51D-2B0BFE951F10}" type="datetimeFigureOut">
              <a:rPr lang="en-VN" smtClean="0"/>
              <a:t>20/06/2024</a:t>
            </a:fld>
            <a:endParaRPr lang="en-VN"/>
          </a:p>
        </p:txBody>
      </p:sp>
      <p:sp>
        <p:nvSpPr>
          <p:cNvPr id="6" name="Footer Placeholder 5">
            <a:extLst>
              <a:ext uri="{FF2B5EF4-FFF2-40B4-BE49-F238E27FC236}">
                <a16:creationId xmlns:a16="http://schemas.microsoft.com/office/drawing/2014/main" id="{EE8D7A28-5CB9-B9C5-BEE6-32AEA327B213}"/>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0F2A5A1F-D213-4E75-3AF9-7950182A6588}"/>
              </a:ext>
            </a:extLst>
          </p:cNvPr>
          <p:cNvSpPr>
            <a:spLocks noGrp="1"/>
          </p:cNvSpPr>
          <p:nvPr>
            <p:ph type="sldNum" sz="quarter" idx="12"/>
          </p:nvPr>
        </p:nvSpPr>
        <p:spPr/>
        <p:txBody>
          <a:bodyPr/>
          <a:lstStyle/>
          <a:p>
            <a:fld id="{87045D93-C84B-F84C-9E54-6235D0BA7494}" type="slidenum">
              <a:rPr lang="en-VN" smtClean="0"/>
              <a:t>‹#›</a:t>
            </a:fld>
            <a:endParaRPr lang="en-VN"/>
          </a:p>
        </p:txBody>
      </p:sp>
    </p:spTree>
    <p:extLst>
      <p:ext uri="{BB962C8B-B14F-4D97-AF65-F5344CB8AC3E}">
        <p14:creationId xmlns:p14="http://schemas.microsoft.com/office/powerpoint/2010/main" val="2181783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9926B2-67FC-F6FD-C743-86225FEB5A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62AD6BF8-B03E-E536-FF64-34DAA8B6A3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85EB3624-7F0D-A06D-A69A-BA7DF23B8D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5FA6E0-C258-804C-B51D-2B0BFE951F10}" type="datetimeFigureOut">
              <a:rPr lang="en-VN" smtClean="0"/>
              <a:t>20/06/2024</a:t>
            </a:fld>
            <a:endParaRPr lang="en-VN"/>
          </a:p>
        </p:txBody>
      </p:sp>
      <p:sp>
        <p:nvSpPr>
          <p:cNvPr id="5" name="Footer Placeholder 4">
            <a:extLst>
              <a:ext uri="{FF2B5EF4-FFF2-40B4-BE49-F238E27FC236}">
                <a16:creationId xmlns:a16="http://schemas.microsoft.com/office/drawing/2014/main" id="{BEEC9820-133E-A13B-3EF2-E0AB5DEB8A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VN"/>
          </a:p>
        </p:txBody>
      </p:sp>
      <p:sp>
        <p:nvSpPr>
          <p:cNvPr id="6" name="Slide Number Placeholder 5">
            <a:extLst>
              <a:ext uri="{FF2B5EF4-FFF2-40B4-BE49-F238E27FC236}">
                <a16:creationId xmlns:a16="http://schemas.microsoft.com/office/drawing/2014/main" id="{BE3DAEC9-076A-0A36-E80B-8566F965EE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7045D93-C84B-F84C-9E54-6235D0BA7494}" type="slidenum">
              <a:rPr lang="en-VN" smtClean="0"/>
              <a:t>‹#›</a:t>
            </a:fld>
            <a:endParaRPr lang="en-VN"/>
          </a:p>
        </p:txBody>
      </p:sp>
    </p:spTree>
    <p:extLst>
      <p:ext uri="{BB962C8B-B14F-4D97-AF65-F5344CB8AC3E}">
        <p14:creationId xmlns:p14="http://schemas.microsoft.com/office/powerpoint/2010/main" val="1084012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8D3C8EF-544D-1F44-0184-1BB992077C34}"/>
              </a:ext>
            </a:extLst>
          </p:cNvPr>
          <p:cNvSpPr>
            <a:spLocks noGrp="1"/>
          </p:cNvSpPr>
          <p:nvPr>
            <p:ph type="subTitle" idx="1"/>
          </p:nvPr>
        </p:nvSpPr>
        <p:spPr>
          <a:xfrm>
            <a:off x="330819" y="267822"/>
            <a:ext cx="11567531" cy="6311397"/>
          </a:xfrm>
        </p:spPr>
        <p:txBody>
          <a:bodyPr>
            <a:normAutofit/>
          </a:bodyPr>
          <a:lstStyle/>
          <a:p>
            <a:pPr algn="ctr">
              <a:lnSpc>
                <a:spcPct val="115000"/>
              </a:lnSpc>
              <a:spcAft>
                <a:spcPts val="600"/>
              </a:spcAft>
            </a:pPr>
            <a:endParaRPr lang="es-ES" sz="30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600"/>
              </a:spcAft>
            </a:pPr>
            <a:r>
              <a:rPr lang="es-ES" sz="3000" b="1" dirty="0">
                <a:effectLst/>
                <a:latin typeface="Times New Roman" panose="02020603050405020304" pitchFamily="18" charset="0"/>
                <a:ea typeface="Calibri" panose="020F0502020204030204" pitchFamily="34" charset="0"/>
                <a:cs typeface="Times New Roman" panose="02020603050405020304" pitchFamily="18" charset="0"/>
              </a:rPr>
              <a:t>BÁO CÁO HỌC THUẬT</a:t>
            </a:r>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es-ES" sz="30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600"/>
              </a:spcAft>
            </a:pPr>
            <a:r>
              <a:rPr lang="es-ES" sz="3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s-ES" sz="30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vi-VN" sz="3000" b="1" dirty="0">
                <a:solidFill>
                  <a:srgbClr val="000000"/>
                </a:solidFill>
                <a:effectLst/>
                <a:latin typeface="Times New Roman" panose="02020603050405020304" pitchFamily="18" charset="0"/>
                <a:ea typeface="Calibri" panose="020F0502020204030204" pitchFamily="34" charset="0"/>
              </a:rPr>
              <a:t>MỘT SỐ PHƯƠNG PHÁP TÍNH ĐỊNH THỨC CỦA MA TRẬN VUÔNG CẤP N VÀ ỨNG DỤNG</a:t>
            </a:r>
            <a:endParaRPr lang="en-VN" sz="3000" dirty="0">
              <a:solidFill>
                <a:srgbClr val="000000"/>
              </a:solidFill>
              <a:effectLst/>
              <a:latin typeface="Times New Roman" panose="02020603050405020304" pitchFamily="18" charset="0"/>
              <a:ea typeface="Calibri" panose="020F0502020204030204" pitchFamily="34" charset="0"/>
            </a:endParaRPr>
          </a:p>
          <a:p>
            <a:pPr algn="r"/>
            <a:endParaRPr lang="en-VN" sz="3000" dirty="0"/>
          </a:p>
          <a:p>
            <a:pPr algn="r"/>
            <a:r>
              <a:rPr lang="en-VN" sz="3000" dirty="0"/>
              <a:t>ThS. Nguyễn Thuỳ Linh.  </a:t>
            </a:r>
          </a:p>
        </p:txBody>
      </p:sp>
    </p:spTree>
    <p:extLst>
      <p:ext uri="{BB962C8B-B14F-4D97-AF65-F5344CB8AC3E}">
        <p14:creationId xmlns:p14="http://schemas.microsoft.com/office/powerpoint/2010/main" val="557994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EE8EA8B-654D-C200-ACCF-CE254F2D2E9B}"/>
                  </a:ext>
                </a:extLst>
              </p:cNvPr>
              <p:cNvSpPr>
                <a:spLocks noGrp="1"/>
              </p:cNvSpPr>
              <p:nvPr>
                <p:ph idx="1"/>
              </p:nvPr>
            </p:nvSpPr>
            <p:spPr>
              <a:xfrm>
                <a:off x="258337" y="175244"/>
                <a:ext cx="11762678" cy="6504336"/>
              </a:xfrm>
            </p:spPr>
            <p:txBody>
              <a:bodyPr>
                <a:noAutofit/>
              </a:bodyPr>
              <a:lstStyle/>
              <a:p>
                <a:pPr marL="221615" indent="0">
                  <a:lnSpc>
                    <a:spcPct val="115000"/>
                  </a:lnSpc>
                  <a:buNone/>
                </a:pP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Nhân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cuối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với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sub>
                    </m:sSub>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rồi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cộng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với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thứ</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với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=1,2,…,</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Khi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14:m>
                  <m:oMathPara xmlns:m="http://schemas.openxmlformats.org/officeDocument/2006/math">
                    <m:oMathParaPr>
                      <m:jc m:val="centerGroup"/>
                    </m:oMathParaPr>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𝐵</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d>
                        <m:dPr>
                          <m:begChr m:val="|"/>
                          <m:endChr m:val="|"/>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2"/>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0</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0</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2"/>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mr>
                                  <m:mr>
                                    <m:e>
                                      <m:sSub>
                                        <m:sSubPr>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
                              </m:e>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sSub>
                                        <m:sSubPr>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
                              </m:e>
                            </m:mr>
                          </m:m>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𝑏</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m:oMathPara>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𝑏</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Áp</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dụng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quy</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nạp</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Aft>
                    <a:spcPts val="1000"/>
                  </a:spcAft>
                  <a:buNone/>
                </a:pPr>
                <a14:m>
                  <m:oMathPara xmlns:m="http://schemas.openxmlformats.org/officeDocument/2006/math">
                    <m:oMathParaPr>
                      <m:jc m:val="centerGroup"/>
                    </m:oMathParaPr>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𝑏</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𝑏</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nary>
                        <m:naryPr>
                          <m:chr m:val="∑"/>
                          <m:limLoc m:val="undOv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naryPr>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p>
                        <m:e>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𝑏</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nary>
                    </m:oMath>
                  </m:oMathPara>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endParaRPr lang="vi-VN"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8EE8EA8B-654D-C200-ACCF-CE254F2D2E9B}"/>
                  </a:ext>
                </a:extLst>
              </p:cNvPr>
              <p:cNvSpPr>
                <a:spLocks noGrp="1" noRot="1" noChangeAspect="1" noMove="1" noResize="1" noEditPoints="1" noAdjustHandles="1" noChangeArrowheads="1" noChangeShapeType="1" noTextEdit="1"/>
              </p:cNvSpPr>
              <p:nvPr>
                <p:ph idx="1"/>
              </p:nvPr>
            </p:nvSpPr>
            <p:spPr>
              <a:xfrm>
                <a:off x="258337" y="175244"/>
                <a:ext cx="11762678" cy="6504336"/>
              </a:xfrm>
              <a:blipFill>
                <a:blip r:embed="rId2"/>
                <a:stretch>
                  <a:fillRect b="-15370"/>
                </a:stretch>
              </a:blipFill>
            </p:spPr>
            <p:txBody>
              <a:bodyPr/>
              <a:lstStyle/>
              <a:p>
                <a:r>
                  <a:rPr lang="en-VN">
                    <a:noFill/>
                  </a:rPr>
                  <a:t> </a:t>
                </a:r>
              </a:p>
            </p:txBody>
          </p:sp>
        </mc:Fallback>
      </mc:AlternateContent>
    </p:spTree>
    <p:extLst>
      <p:ext uri="{BB962C8B-B14F-4D97-AF65-F5344CB8AC3E}">
        <p14:creationId xmlns:p14="http://schemas.microsoft.com/office/powerpoint/2010/main" val="1613523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4CDD8B-0880-5CAA-56D7-EEC54D4C7535}"/>
              </a:ext>
            </a:extLst>
          </p:cNvPr>
          <p:cNvSpPr>
            <a:spLocks noGrp="1"/>
          </p:cNvSpPr>
          <p:nvPr>
            <p:ph idx="1"/>
          </p:nvPr>
        </p:nvSpPr>
        <p:spPr>
          <a:xfrm>
            <a:off x="236034" y="231001"/>
            <a:ext cx="11651166" cy="6381672"/>
          </a:xfrm>
        </p:spPr>
        <p:txBody>
          <a:bodyPr>
            <a:normAutofit/>
          </a:bodyPr>
          <a:lstStyle/>
          <a:p>
            <a:pPr marL="0" lvl="0" indent="0">
              <a:lnSpc>
                <a:spcPct val="115000"/>
              </a:lnSpc>
              <a:buNone/>
              <a:tabLst>
                <a:tab pos="171450" algn="l"/>
              </a:tabLst>
            </a:pPr>
            <a:r>
              <a:rPr lang="vi-VN" b="1" dirty="0">
                <a:effectLst/>
                <a:latin typeface="Times New Roman" panose="02020603050405020304" pitchFamily="18" charset="0"/>
                <a:ea typeface="Calibri" panose="020F0502020204030204" pitchFamily="34" charset="0"/>
                <a:cs typeface="Times New Roman" panose="02020603050405020304" pitchFamily="18" charset="0"/>
              </a:rPr>
              <a:t>3. Phương pháp rút nhân tử tuyến tính</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xem</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như</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đa</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biến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hoặc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nhiều</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biến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phụ</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thuộc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chữ</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đa</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Khi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biến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đổi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ta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thể</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thấy</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nó</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chia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hết</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tuyến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nếu</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tố</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cùng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nhau</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thì</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tích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spcAft>
                <a:spcPts val="1000"/>
              </a:spcAft>
              <a:buNone/>
            </a:pP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Bằng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so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sánh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hạng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riêng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biệt</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nào</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hạng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tích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tuyến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ta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tìm</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indent="0">
              <a:lnSpc>
                <a:spcPct val="115000"/>
              </a:lnSpc>
              <a:spcAft>
                <a:spcPts val="1000"/>
              </a:spcAft>
              <a:buNone/>
            </a:pP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Ví</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minh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hoạ</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pp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toán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Vandermonde</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VN" dirty="0"/>
          </a:p>
        </p:txBody>
      </p:sp>
    </p:spTree>
    <p:extLst>
      <p:ext uri="{BB962C8B-B14F-4D97-AF65-F5344CB8AC3E}">
        <p14:creationId xmlns:p14="http://schemas.microsoft.com/office/powerpoint/2010/main" val="621050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F894D0A3-5B1D-4E4C-3D95-BD38EC772AEB}"/>
                  </a:ext>
                </a:extLst>
              </p:cNvPr>
              <p:cNvSpPr>
                <a:spLocks noGrp="1"/>
              </p:cNvSpPr>
              <p:nvPr>
                <p:ph idx="1"/>
              </p:nvPr>
            </p:nvSpPr>
            <p:spPr>
              <a:xfrm>
                <a:off x="0" y="0"/>
                <a:ext cx="12054468" cy="6858000"/>
              </a:xfrm>
            </p:spPr>
            <p:txBody>
              <a:bodyPr>
                <a:noAutofit/>
              </a:bodyPr>
              <a:lstStyle/>
              <a:p>
                <a:pPr marL="0" lvl="0" indent="0">
                  <a:lnSpc>
                    <a:spcPct val="115000"/>
                  </a:lnSpc>
                  <a:buNone/>
                  <a:tabLst>
                    <a:tab pos="171450" algn="l"/>
                  </a:tabLst>
                </a:pPr>
                <a:r>
                  <a:rPr lang="vi-VN" sz="2600" b="1" dirty="0">
                    <a:effectLst/>
                    <a:latin typeface="Times New Roman" panose="02020603050405020304" pitchFamily="18" charset="0"/>
                    <a:ea typeface="Calibri" panose="020F0502020204030204" pitchFamily="34" charset="0"/>
                    <a:cs typeface="Times New Roman" panose="02020603050405020304" pitchFamily="18" charset="0"/>
                  </a:rPr>
                  <a:t>4. Phương pháp truy hồi</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pháp</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truy</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toán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sẽ</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khai</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triển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hoặc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cột</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sao</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nhận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liện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hệ</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giữa</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cùng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dạng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nhưng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bậc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nhỏ</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hơn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Giả</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sử</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ta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liên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hệ</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như</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14:m>
                  <m:oMathPara xmlns:m="http://schemas.openxmlformats.org/officeDocument/2006/math">
                    <m:oMathParaPr>
                      <m:jc m:val="centerGroup"/>
                    </m:oMathParaPr>
                    <m:oMath xmlns:m="http://schemas.openxmlformats.org/officeDocument/2006/math">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𝐷</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𝑝</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𝐷</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𝑞</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𝐷</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−2,        </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&gt;2         (1)</m:t>
                      </m:r>
                    </m:oMath>
                  </m:oMathPara>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𝑝</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𝑞</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hai</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hằng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độc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lập</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với</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oMath>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𝑞</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𝑝</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Áp</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dụng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công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thức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tính</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hạng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tổng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quát</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trong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cấp</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nhân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𝑝</m:t>
                        </m:r>
                      </m:e>
                      <m:sup>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trong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một</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hằng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tức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phần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tử</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đầu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tiên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ở</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góc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trên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bên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trái</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định</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thức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đã</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cho</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Xét</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𝑞</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hai</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nghiệm</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phương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trình</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p>
                      <m:sSup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𝑝𝑥</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𝑞</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p>
              <a:p>
                <a:pPr marL="450215" indent="0">
                  <a:lnSpc>
                    <a:spcPct val="115000"/>
                  </a:lnSpc>
                  <a:buNone/>
                </a:pP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Khi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𝑝</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𝑞</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𝛼𝛽</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phương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trình</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thể</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viết</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lại</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như</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sau</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14:m>
                  <m:oMathPara xmlns:m="http://schemas.openxmlformats.org/officeDocument/2006/math">
                    <m:oMathParaPr>
                      <m:jc m:val="centerGroup"/>
                    </m:oMathParaPr>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d>
                        <m:d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e>
                      </m:d>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(2)</m:t>
                      </m:r>
                    </m:oMath>
                  </m:oMathPara>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Hoặc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d>
                      <m:d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e>
                    </m:d>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(3)</m:t>
                    </m:r>
                  </m:oMath>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F894D0A3-5B1D-4E4C-3D95-BD38EC772AEB}"/>
                  </a:ext>
                </a:extLst>
              </p:cNvPr>
              <p:cNvSpPr>
                <a:spLocks noGrp="1" noRot="1" noChangeAspect="1" noMove="1" noResize="1" noEditPoints="1" noAdjustHandles="1" noChangeArrowheads="1" noChangeShapeType="1" noTextEdit="1"/>
              </p:cNvSpPr>
              <p:nvPr>
                <p:ph idx="1"/>
              </p:nvPr>
            </p:nvSpPr>
            <p:spPr>
              <a:xfrm>
                <a:off x="0" y="0"/>
                <a:ext cx="12054468" cy="6858000"/>
              </a:xfrm>
              <a:blipFill>
                <a:blip r:embed="rId2"/>
                <a:stretch>
                  <a:fillRect l="-948" t="-556" b="-926"/>
                </a:stretch>
              </a:blipFill>
            </p:spPr>
            <p:txBody>
              <a:bodyPr/>
              <a:lstStyle/>
              <a:p>
                <a:r>
                  <a:rPr lang="en-VN">
                    <a:noFill/>
                  </a:rPr>
                  <a:t> </a:t>
                </a:r>
              </a:p>
            </p:txBody>
          </p:sp>
        </mc:Fallback>
      </mc:AlternateContent>
    </p:spTree>
    <p:extLst>
      <p:ext uri="{BB962C8B-B14F-4D97-AF65-F5344CB8AC3E}">
        <p14:creationId xmlns:p14="http://schemas.microsoft.com/office/powerpoint/2010/main" val="1663485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F894D0A3-5B1D-4E4C-3D95-BD38EC772AEB}"/>
                  </a:ext>
                </a:extLst>
              </p:cNvPr>
              <p:cNvSpPr>
                <a:spLocks noGrp="1"/>
              </p:cNvSpPr>
              <p:nvPr>
                <p:ph idx="1"/>
              </p:nvPr>
            </p:nvSpPr>
            <p:spPr>
              <a:xfrm>
                <a:off x="213731" y="175244"/>
                <a:ext cx="11740375" cy="6504335"/>
              </a:xfrm>
            </p:spPr>
            <p:txBody>
              <a:bodyPr>
                <a:noAutofit/>
              </a:bodyPr>
              <a:lstStyle/>
              <a:p>
                <a:pPr marL="450215" indent="0">
                  <a:lnSpc>
                    <a:spcPct val="115000"/>
                  </a:lnSpc>
                  <a:buNone/>
                </a:pP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Giả</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sử</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Tương</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tự</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sử</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dụng</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công</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thức</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tính</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hạng</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tổng</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quát</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cấp</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nhân</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14:m>
                  <m:oMath xmlns:m="http://schemas.openxmlformats.org/officeDocument/2006/math">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d>
                      <m:d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e>
                    </m:d>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d>
                      <m:d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e>
                    </m:d>
                  </m:oMath>
                </a14:m>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Suy</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ra</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d>
                          <m:d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e>
                        </m:d>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d>
                          <m:d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e>
                        </m:d>
                      </m:num>
                      <m:den>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den>
                    </m:f>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(4)</m:t>
                    </m:r>
                  </m:oMath>
                </a14:m>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Xét</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trường</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hợp</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Từ</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(2)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(3) ta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vi-VN" sz="2700" b="0" i="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d>
                      <m:d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e>
                    </m:d>
                  </m:oMath>
                </a14:m>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𝐴</m:t>
                    </m:r>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với</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𝐴</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Thay</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bằng</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𝐴</m:t>
                    </m:r>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sup>
                    </m:sSup>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Suy</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ra</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𝐴</m:t>
                    </m:r>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spcAft>
                    <a:spcPts val="1000"/>
                  </a:spcAft>
                  <a:buNone/>
                </a:pP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Tương</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tự</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𝐴</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trong</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𝐴</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F894D0A3-5B1D-4E4C-3D95-BD38EC772AEB}"/>
                  </a:ext>
                </a:extLst>
              </p:cNvPr>
              <p:cNvSpPr>
                <a:spLocks noGrp="1" noRot="1" noChangeAspect="1" noMove="1" noResize="1" noEditPoints="1" noAdjustHandles="1" noChangeArrowheads="1" noChangeShapeType="1" noTextEdit="1"/>
              </p:cNvSpPr>
              <p:nvPr>
                <p:ph idx="1"/>
              </p:nvPr>
            </p:nvSpPr>
            <p:spPr>
              <a:xfrm>
                <a:off x="213731" y="175244"/>
                <a:ext cx="11740375" cy="6504335"/>
              </a:xfrm>
              <a:blipFill>
                <a:blip r:embed="rId2"/>
                <a:stretch>
                  <a:fillRect t="-389"/>
                </a:stretch>
              </a:blipFill>
            </p:spPr>
            <p:txBody>
              <a:bodyPr/>
              <a:lstStyle/>
              <a:p>
                <a:r>
                  <a:rPr lang="en-VN">
                    <a:noFill/>
                  </a:rPr>
                  <a:t> </a:t>
                </a:r>
              </a:p>
            </p:txBody>
          </p:sp>
        </mc:Fallback>
      </mc:AlternateContent>
    </p:spTree>
    <p:extLst>
      <p:ext uri="{BB962C8B-B14F-4D97-AF65-F5344CB8AC3E}">
        <p14:creationId xmlns:p14="http://schemas.microsoft.com/office/powerpoint/2010/main" val="83697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D7DD9C0-4B03-F974-C40C-17C8309ECD5C}"/>
                  </a:ext>
                </a:extLst>
              </p:cNvPr>
              <p:cNvSpPr>
                <a:spLocks noGrp="1"/>
              </p:cNvSpPr>
              <p:nvPr>
                <p:ph idx="1"/>
              </p:nvPr>
            </p:nvSpPr>
            <p:spPr>
              <a:xfrm>
                <a:off x="247185" y="164093"/>
                <a:ext cx="11773830" cy="6426278"/>
              </a:xfrm>
            </p:spPr>
            <p:txBody>
              <a:bodyPr>
                <a:noAutofit/>
              </a:bodyPr>
              <a:lstStyle/>
              <a:p>
                <a:pPr marL="0" indent="0">
                  <a:buNone/>
                </a:pPr>
                <a:r>
                  <a:rPr lang="en-US" sz="2200" dirty="0" err="1">
                    <a:solidFill>
                      <a:srgbClr val="000000"/>
                    </a:solidFill>
                    <a:effectLst/>
                    <a:latin typeface="Times New Roman" panose="02020603050405020304" pitchFamily="18" charset="0"/>
                    <a:ea typeface="SimSun" panose="02010600030101010101" pitchFamily="2" charset="-122"/>
                  </a:rPr>
                  <a:t>Bài</a:t>
                </a:r>
                <a:r>
                  <a:rPr lang="en-US" sz="2200" dirty="0">
                    <a:solidFill>
                      <a:srgbClr val="000000"/>
                    </a:solidFill>
                    <a:effectLst/>
                    <a:latin typeface="Times New Roman" panose="02020603050405020304" pitchFamily="18" charset="0"/>
                    <a:ea typeface="SimSun" panose="02010600030101010101" pitchFamily="2" charset="-122"/>
                  </a:rPr>
                  <a:t> 5. </a:t>
                </a:r>
                <a:r>
                  <a:rPr lang="en-US" sz="2200" dirty="0" err="1">
                    <a:solidFill>
                      <a:srgbClr val="000000"/>
                    </a:solidFill>
                    <a:effectLst/>
                    <a:latin typeface="Times New Roman" panose="02020603050405020304" pitchFamily="18" charset="0"/>
                    <a:ea typeface="SimSun" panose="02010600030101010101" pitchFamily="2" charset="-122"/>
                  </a:rPr>
                  <a:t>Tính</a:t>
                </a:r>
                <a:r>
                  <a:rPr lang="en-US" sz="2200" dirty="0">
                    <a:solidFill>
                      <a:srgbClr val="000000"/>
                    </a:solidFill>
                    <a:effectLst/>
                    <a:latin typeface="Times New Roman" panose="02020603050405020304" pitchFamily="18" charset="0"/>
                    <a:ea typeface="SimSun" panose="02010600030101010101" pitchFamily="2" charset="-122"/>
                  </a:rPr>
                  <a:t> </a:t>
                </a:r>
                <a:r>
                  <a:rPr lang="en-US" sz="2200" dirty="0" err="1">
                    <a:solidFill>
                      <a:srgbClr val="000000"/>
                    </a:solidFill>
                    <a:effectLst/>
                    <a:latin typeface="Times New Roman" panose="02020603050405020304" pitchFamily="18" charset="0"/>
                    <a:ea typeface="SimSun" panose="02010600030101010101" pitchFamily="2" charset="-122"/>
                  </a:rPr>
                  <a:t>định</a:t>
                </a:r>
                <a:r>
                  <a:rPr lang="en-US" sz="2200" dirty="0">
                    <a:solidFill>
                      <a:srgbClr val="000000"/>
                    </a:solidFill>
                    <a:effectLst/>
                    <a:latin typeface="Times New Roman" panose="02020603050405020304" pitchFamily="18" charset="0"/>
                    <a:ea typeface="SimSun" panose="02010600030101010101" pitchFamily="2" charset="-122"/>
                  </a:rPr>
                  <a:t> </a:t>
                </a:r>
                <a:r>
                  <a:rPr lang="en-US" sz="2200" dirty="0" err="1">
                    <a:solidFill>
                      <a:srgbClr val="000000"/>
                    </a:solidFill>
                    <a:effectLst/>
                    <a:latin typeface="Times New Roman" panose="02020603050405020304" pitchFamily="18" charset="0"/>
                    <a:ea typeface="SimSun" panose="02010600030101010101" pitchFamily="2" charset="-122"/>
                  </a:rPr>
                  <a:t>thức</a:t>
                </a:r>
                <a:r>
                  <a:rPr lang="en-US" sz="2200" dirty="0">
                    <a:solidFill>
                      <a:srgbClr val="000000"/>
                    </a:solidFill>
                    <a:effectLst/>
                    <a:latin typeface="Times New Roman" panose="02020603050405020304" pitchFamily="18" charset="0"/>
                    <a:ea typeface="SimSun" panose="02010600030101010101" pitchFamily="2" charset="-122"/>
                  </a:rPr>
                  <a:t> </a:t>
                </a:r>
                <a14:m>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mr>
                              </m:m>
                            </m:e>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
                            </m:e>
                          </m:mr>
                          <m:mr>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
                            </m:e>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mr>
                              </m:m>
                            </m:e>
                          </m:mr>
                        </m:m>
                      </m:e>
                    </m:d>
                  </m:oMath>
                </a14:m>
                <a:r>
                  <a:rPr lang="en-VN" sz="2200" dirty="0">
                    <a:effectLst/>
                  </a:rPr>
                  <a:t> </a:t>
                </a:r>
                <a:endParaRPr lang="en-VN" sz="2200" dirty="0"/>
              </a:p>
              <a:p>
                <a:pPr marL="0" indent="0">
                  <a:buNone/>
                </a:pP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Lời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giải</a:t>
                </a:r>
                <a:r>
                  <a:rPr lang="en-VN" sz="2200" dirty="0">
                    <a:latin typeface="Calibri" panose="020F0502020204030204" pitchFamily="34"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mr>
                              </m:m>
                            </m:e>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
                            </m:e>
                          </m:mr>
                          <m:mr>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
                            </m:e>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mr>
                              </m:m>
                            </m:e>
                          </m:mr>
                        </m:m>
                      </m:e>
                    </m:d>
                  </m:oMath>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14:m>
                  <m:oMathPara xmlns:m="http://schemas.openxmlformats.org/officeDocument/2006/math">
                    <m:oMathParaPr>
                      <m:jc m:val="centerGroup"/>
                    </m:oMathParaPr>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e>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1+1</m:t>
                          </m:r>
                        </m:sup>
                      </m:sSup>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sub>
                      </m:sSub>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mr>
                                </m:m>
                              </m:e>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
                              </m:e>
                            </m:mr>
                            <m:mr>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
                              </m:e>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mr>
                                </m:m>
                              </m:e>
                            </m:mr>
                          </m:m>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e>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1+2</m:t>
                          </m:r>
                        </m:sup>
                      </m:sSup>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m>
                                  <m:mPr>
                                    <m:mcs>
                                      <m:mc>
                                        <m:mcPr>
                                          <m:count m:val="2"/>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mr>
                                </m:m>
                              </m:e>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
                              </m:e>
                            </m:mr>
                            <m:mr>
                              <m:e>
                                <m:m>
                                  <m:mPr>
                                    <m:mcs>
                                      <m:mc>
                                        <m:mcPr>
                                          <m:count m:val="2"/>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mr>
                                  <m:mr>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mr>
                                </m:m>
                              </m:e>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0</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e>
                                  </m:m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mr>
                                </m:m>
                              </m:e>
                            </m:mr>
                          </m:m>
                        </m:e>
                      </m:d>
                    </m:oMath>
                  </m:oMathPara>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VN" sz="2200" dirty="0"/>
              </a:p>
            </p:txBody>
          </p:sp>
        </mc:Choice>
        <mc:Fallback>
          <p:sp>
            <p:nvSpPr>
              <p:cNvPr id="3" name="Content Placeholder 2">
                <a:extLst>
                  <a:ext uri="{FF2B5EF4-FFF2-40B4-BE49-F238E27FC236}">
                    <a16:creationId xmlns:a16="http://schemas.microsoft.com/office/drawing/2014/main" id="{8D7DD9C0-4B03-F974-C40C-17C8309ECD5C}"/>
                  </a:ext>
                </a:extLst>
              </p:cNvPr>
              <p:cNvSpPr>
                <a:spLocks noGrp="1" noRot="1" noChangeAspect="1" noMove="1" noResize="1" noEditPoints="1" noAdjustHandles="1" noChangeArrowheads="1" noChangeShapeType="1" noTextEdit="1"/>
              </p:cNvSpPr>
              <p:nvPr>
                <p:ph idx="1"/>
              </p:nvPr>
            </p:nvSpPr>
            <p:spPr>
              <a:xfrm>
                <a:off x="247185" y="164093"/>
                <a:ext cx="11773830" cy="6426278"/>
              </a:xfrm>
              <a:blipFill>
                <a:blip r:embed="rId2"/>
                <a:stretch>
                  <a:fillRect l="-647" t="-1578"/>
                </a:stretch>
              </a:blipFill>
            </p:spPr>
            <p:txBody>
              <a:bodyPr/>
              <a:lstStyle/>
              <a:p>
                <a:r>
                  <a:rPr lang="en-VN">
                    <a:noFill/>
                  </a:rPr>
                  <a:t> </a:t>
                </a:r>
              </a:p>
            </p:txBody>
          </p:sp>
        </mc:Fallback>
      </mc:AlternateContent>
    </p:spTree>
    <p:extLst>
      <p:ext uri="{BB962C8B-B14F-4D97-AF65-F5344CB8AC3E}">
        <p14:creationId xmlns:p14="http://schemas.microsoft.com/office/powerpoint/2010/main" val="1841152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D7DD9C0-4B03-F974-C40C-17C8309ECD5C}"/>
                  </a:ext>
                </a:extLst>
              </p:cNvPr>
              <p:cNvSpPr>
                <a:spLocks noGrp="1"/>
              </p:cNvSpPr>
              <p:nvPr>
                <p:ph idx="1"/>
              </p:nvPr>
            </p:nvSpPr>
            <p:spPr>
              <a:xfrm>
                <a:off x="247185" y="164093"/>
                <a:ext cx="11773830" cy="6426278"/>
              </a:xfrm>
            </p:spPr>
            <p:txBody>
              <a:bodyPr>
                <a:noAutofit/>
              </a:bodyPr>
              <a:lstStyle/>
              <a:p>
                <a:pPr marL="450215" indent="0">
                  <a:lnSpc>
                    <a:spcPct val="115000"/>
                  </a:lnSpc>
                  <a:buNone/>
                </a:pPr>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14:m>
                  <m:oMathPara xmlns:m="http://schemas.openxmlformats.org/officeDocument/2006/math">
                    <m:oMathParaPr>
                      <m:jc m:val="left"/>
                    </m:oMathParaPr>
                    <m:oMath xmlns:m="http://schemas.openxmlformats.org/officeDocument/2006/math">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oMath>
                  </m:oMathPara>
                </a14:m>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14:m>
                  <m:oMathPara xmlns:m="http://schemas.openxmlformats.org/officeDocument/2006/math">
                    <m:oMathParaPr>
                      <m:jc m:val="left"/>
                    </m:oMathParaPr>
                    <m:oMath xmlns:m="http://schemas.openxmlformats.org/officeDocument/2006/math">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oMath>
                  </m:oMathPara>
                </a14:m>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buNone/>
                </a:pP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Mà</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e>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mr>
                          <m:mr>
                            <m:e>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e>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mr>
                        </m:m>
                      </m:e>
                    </m:d>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450215" indent="0">
                  <a:lnSpc>
                    <a:spcPct val="115000"/>
                  </a:lnSpc>
                  <a:spcAft>
                    <a:spcPts val="1000"/>
                  </a:spcAft>
                  <a:buNone/>
                </a:pPr>
                <a:r>
                  <a:rPr lang="en-US" sz="27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Vậy</a:t>
                </a:r>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Sup>
                      <m:sSup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7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oMath>
                </a14:m>
                <a:r>
                  <a:rPr lang="en-US" sz="27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7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VN" sz="2700" dirty="0"/>
              </a:p>
            </p:txBody>
          </p:sp>
        </mc:Choice>
        <mc:Fallback>
          <p:sp>
            <p:nvSpPr>
              <p:cNvPr id="3" name="Content Placeholder 2">
                <a:extLst>
                  <a:ext uri="{FF2B5EF4-FFF2-40B4-BE49-F238E27FC236}">
                    <a16:creationId xmlns:a16="http://schemas.microsoft.com/office/drawing/2014/main" id="{8D7DD9C0-4B03-F974-C40C-17C8309ECD5C}"/>
                  </a:ext>
                </a:extLst>
              </p:cNvPr>
              <p:cNvSpPr>
                <a:spLocks noGrp="1" noRot="1" noChangeAspect="1" noMove="1" noResize="1" noEditPoints="1" noAdjustHandles="1" noChangeArrowheads="1" noChangeShapeType="1" noTextEdit="1"/>
              </p:cNvSpPr>
              <p:nvPr>
                <p:ph idx="1"/>
              </p:nvPr>
            </p:nvSpPr>
            <p:spPr>
              <a:xfrm>
                <a:off x="247185" y="164093"/>
                <a:ext cx="11773830" cy="6426278"/>
              </a:xfrm>
              <a:blipFill>
                <a:blip r:embed="rId2"/>
                <a:stretch>
                  <a:fillRect/>
                </a:stretch>
              </a:blipFill>
            </p:spPr>
            <p:txBody>
              <a:bodyPr/>
              <a:lstStyle/>
              <a:p>
                <a:r>
                  <a:rPr lang="en-VN">
                    <a:noFill/>
                  </a:rPr>
                  <a:t> </a:t>
                </a:r>
              </a:p>
            </p:txBody>
          </p:sp>
        </mc:Fallback>
      </mc:AlternateContent>
    </p:spTree>
    <p:extLst>
      <p:ext uri="{BB962C8B-B14F-4D97-AF65-F5344CB8AC3E}">
        <p14:creationId xmlns:p14="http://schemas.microsoft.com/office/powerpoint/2010/main" val="1377248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E946E64F-AB90-BC29-D266-8824ADE2A860}"/>
                  </a:ext>
                </a:extLst>
              </p:cNvPr>
              <p:cNvSpPr>
                <a:spLocks noGrp="1"/>
              </p:cNvSpPr>
              <p:nvPr>
                <p:ph idx="1"/>
              </p:nvPr>
            </p:nvSpPr>
            <p:spPr>
              <a:xfrm>
                <a:off x="180278" y="130639"/>
                <a:ext cx="11706922" cy="6593545"/>
              </a:xfrm>
            </p:spPr>
            <p:txBody>
              <a:bodyPr>
                <a:normAutofit lnSpcReduction="10000"/>
              </a:bodyPr>
              <a:lstStyle/>
              <a:p>
                <a:pPr marL="0" lvl="0" indent="0">
                  <a:lnSpc>
                    <a:spcPct val="115000"/>
                  </a:lnSpc>
                  <a:spcAft>
                    <a:spcPts val="1000"/>
                  </a:spcAft>
                  <a:buNone/>
                  <a:tabLst>
                    <a:tab pos="171450" algn="l"/>
                  </a:tabLst>
                </a:pPr>
                <a:r>
                  <a:rPr lang="en-US" sz="2500" b="1" dirty="0">
                    <a:effectLst/>
                    <a:latin typeface="Times New Roman" panose="02020603050405020304" pitchFamily="18" charset="0"/>
                    <a:ea typeface="Calibri" panose="020F0502020204030204" pitchFamily="34" charset="0"/>
                    <a:cs typeface="Times New Roman" panose="02020603050405020304" pitchFamily="18" charset="0"/>
                  </a:rPr>
                  <a:t>II. </a:t>
                </a:r>
                <a:r>
                  <a:rPr lang="en-US" sz="2500" b="1" dirty="0" err="1">
                    <a:effectLst/>
                    <a:latin typeface="Times New Roman" panose="02020603050405020304" pitchFamily="18" charset="0"/>
                    <a:ea typeface="Calibri" panose="020F0502020204030204" pitchFamily="34" charset="0"/>
                    <a:cs typeface="Times New Roman" panose="02020603050405020304" pitchFamily="18" charset="0"/>
                  </a:rPr>
                  <a:t>Ứng</a:t>
                </a:r>
                <a:r>
                  <a:rPr lang="vi-VN" sz="2500" b="1" dirty="0">
                    <a:effectLst/>
                    <a:latin typeface="Times New Roman" panose="02020603050405020304" pitchFamily="18" charset="0"/>
                    <a:ea typeface="Calibri" panose="020F0502020204030204" pitchFamily="34" charset="0"/>
                    <a:cs typeface="Times New Roman" panose="02020603050405020304" pitchFamily="18" charset="0"/>
                  </a:rPr>
                  <a:t> dụng</a:t>
                </a:r>
                <a:r>
                  <a:rPr lang="en-US" sz="25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VN" sz="25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buNone/>
                </a:pPr>
                <a:r>
                  <a:rPr lang="en-VN" sz="2500" dirty="0">
                    <a:effectLst/>
                    <a:latin typeface="Times New Roman" panose="02020603050405020304" pitchFamily="18" charset="0"/>
                    <a:ea typeface="Times New Roman" panose="02020603050405020304" pitchFamily="18" charset="0"/>
                  </a:rPr>
                  <a:t>Trong kinh doanh, việc tìm lời giải tối ưu lợi nhuận hoặc tìm cách giảm chi phí trong sản xuất là các bài toán quan trọng. Giả sử chúng được thiết lập bởi một hàm </a:t>
                </a:r>
                <a14:m>
                  <m:oMath xmlns:m="http://schemas.openxmlformats.org/officeDocument/2006/math">
                    <m:r>
                      <a:rPr lang="en-VN" sz="2500" i="1">
                        <a:effectLst/>
                        <a:latin typeface="Cambria Math" panose="02040503050406030204" pitchFamily="18" charset="0"/>
                        <a:ea typeface="Times New Roman" panose="02020603050405020304" pitchFamily="18" charset="0"/>
                      </a:rPr>
                      <m:t>𝑓</m:t>
                    </m:r>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1</m:t>
                        </m:r>
                      </m:sub>
                    </m:sSub>
                    <m:r>
                      <a:rPr lang="vi-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2</m:t>
                        </m:r>
                      </m:sub>
                    </m:sSub>
                    <m:r>
                      <a:rPr lang="vi-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𝑛</m:t>
                        </m:r>
                      </m:sub>
                    </m:sSub>
                    <m:r>
                      <a:rPr lang="vi-VN" sz="2500" i="1">
                        <a:effectLst/>
                        <a:latin typeface="Cambria Math" panose="02040503050406030204" pitchFamily="18" charset="0"/>
                        <a:ea typeface="Times New Roman" panose="02020603050405020304" pitchFamily="18" charset="0"/>
                      </a:rPr>
                      <m:t>)</m:t>
                    </m:r>
                  </m:oMath>
                </a14:m>
                <a:r>
                  <a:rPr lang="vi-VN" sz="2500" dirty="0">
                    <a:effectLst/>
                    <a:latin typeface="Times New Roman" panose="02020603050405020304" pitchFamily="18" charset="0"/>
                    <a:ea typeface="Times New Roman" panose="02020603050405020304" pitchFamily="18" charset="0"/>
                  </a:rPr>
                  <a:t> phụ thuộc vào hàm nhiều biến (vốn, công nhân, phí dịch vụ,…). </a:t>
                </a:r>
              </a:p>
              <a:p>
                <a:pPr marL="221615" indent="0">
                  <a:buNone/>
                </a:pPr>
                <a:r>
                  <a:rPr lang="vi-VN" sz="2500" dirty="0">
                    <a:effectLst/>
                    <a:latin typeface="Times New Roman" panose="02020603050405020304" pitchFamily="18" charset="0"/>
                    <a:ea typeface="Times New Roman" panose="02020603050405020304" pitchFamily="18" charset="0"/>
                  </a:rPr>
                  <a:t>Giả sử </a:t>
                </a:r>
                <a14:m>
                  <m:oMath xmlns:m="http://schemas.openxmlformats.org/officeDocument/2006/math">
                    <m:r>
                      <a:rPr lang="vi-VN" sz="2500" i="1">
                        <a:effectLst/>
                        <a:latin typeface="Cambria Math" panose="02040503050406030204" pitchFamily="18" charset="0"/>
                        <a:ea typeface="Times New Roman" panose="02020603050405020304" pitchFamily="18" charset="0"/>
                      </a:rPr>
                      <m:t>𝑓</m:t>
                    </m:r>
                  </m:oMath>
                </a14:m>
                <a:r>
                  <a:rPr lang="vi-VN" sz="2500" dirty="0">
                    <a:effectLst/>
                    <a:latin typeface="Times New Roman" panose="02020603050405020304" pitchFamily="18" charset="0"/>
                    <a:ea typeface="Times New Roman" panose="02020603050405020304" pitchFamily="18" charset="0"/>
                  </a:rPr>
                  <a:t> có đạo hàm cấp 2 và điểm </a:t>
                </a:r>
                <a14:m>
                  <m:oMath xmlns:m="http://schemas.openxmlformats.org/officeDocument/2006/math">
                    <m:r>
                      <a:rPr lang="vi-VN" sz="2500" i="1">
                        <a:effectLst/>
                        <a:latin typeface="Cambria Math" panose="02040503050406030204" pitchFamily="18" charset="0"/>
                        <a:ea typeface="Times New Roman" panose="02020603050405020304" pitchFamily="18" charset="0"/>
                      </a:rPr>
                      <m:t>(</m:t>
                    </m:r>
                    <m:sSubSup>
                      <m:sSubSupPr>
                        <m:ctrlPr>
                          <a:rPr lang="en-VN" sz="2500" i="1">
                            <a:effectLst/>
                            <a:latin typeface="Cambria Math" panose="02040503050406030204" pitchFamily="18" charset="0"/>
                            <a:ea typeface="Times New Roman" panose="02020603050405020304" pitchFamily="18" charset="0"/>
                          </a:rPr>
                        </m:ctrlPr>
                      </m:sSubSup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1</m:t>
                        </m:r>
                      </m:sub>
                      <m:sup>
                        <m:r>
                          <a:rPr lang="vi-VN" sz="2500" i="1">
                            <a:effectLst/>
                            <a:latin typeface="Cambria Math" panose="02040503050406030204" pitchFamily="18" charset="0"/>
                            <a:ea typeface="Times New Roman" panose="02020603050405020304" pitchFamily="18" charset="0"/>
                          </a:rPr>
                          <m:t>0</m:t>
                        </m:r>
                      </m:sup>
                    </m:sSubSup>
                    <m:r>
                      <a:rPr lang="vi-VN" sz="2500" i="1">
                        <a:effectLst/>
                        <a:latin typeface="Cambria Math" panose="02040503050406030204" pitchFamily="18" charset="0"/>
                        <a:ea typeface="Times New Roman" panose="02020603050405020304" pitchFamily="18" charset="0"/>
                      </a:rPr>
                      <m:t>,</m:t>
                    </m:r>
                    <m:sSubSup>
                      <m:sSubSupPr>
                        <m:ctrlPr>
                          <a:rPr lang="en-VN" sz="2500" i="1">
                            <a:effectLst/>
                            <a:latin typeface="Cambria Math" panose="02040503050406030204" pitchFamily="18" charset="0"/>
                            <a:ea typeface="Times New Roman" panose="02020603050405020304" pitchFamily="18" charset="0"/>
                          </a:rPr>
                        </m:ctrlPr>
                      </m:sSubSup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2</m:t>
                        </m:r>
                      </m:sub>
                      <m:sup>
                        <m:r>
                          <a:rPr lang="vi-VN" sz="2500" i="1">
                            <a:effectLst/>
                            <a:latin typeface="Cambria Math" panose="02040503050406030204" pitchFamily="18" charset="0"/>
                            <a:ea typeface="Times New Roman" panose="02020603050405020304" pitchFamily="18" charset="0"/>
                          </a:rPr>
                          <m:t>0</m:t>
                        </m:r>
                      </m:sup>
                    </m:sSubSup>
                    <m:r>
                      <a:rPr lang="vi-VN" sz="2500" i="1">
                        <a:effectLst/>
                        <a:latin typeface="Cambria Math" panose="02040503050406030204" pitchFamily="18" charset="0"/>
                        <a:ea typeface="Times New Roman" panose="02020603050405020304" pitchFamily="18" charset="0"/>
                      </a:rPr>
                      <m:t>,…,</m:t>
                    </m:r>
                    <m:sSubSup>
                      <m:sSubSupPr>
                        <m:ctrlPr>
                          <a:rPr lang="en-VN" sz="2500" i="1">
                            <a:effectLst/>
                            <a:latin typeface="Cambria Math" panose="02040503050406030204" pitchFamily="18" charset="0"/>
                            <a:ea typeface="Times New Roman" panose="02020603050405020304" pitchFamily="18" charset="0"/>
                          </a:rPr>
                        </m:ctrlPr>
                      </m:sSubSup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𝑛</m:t>
                        </m:r>
                      </m:sub>
                      <m:sup>
                        <m:r>
                          <a:rPr lang="vi-VN" sz="2500" i="1">
                            <a:effectLst/>
                            <a:latin typeface="Cambria Math" panose="02040503050406030204" pitchFamily="18" charset="0"/>
                            <a:ea typeface="Times New Roman" panose="02020603050405020304" pitchFamily="18" charset="0"/>
                          </a:rPr>
                          <m:t>0</m:t>
                        </m:r>
                      </m:sup>
                    </m:sSubSup>
                    <m:r>
                      <a:rPr lang="vi-VN" sz="2500" i="1">
                        <a:effectLst/>
                        <a:latin typeface="Cambria Math" panose="02040503050406030204" pitchFamily="18" charset="0"/>
                        <a:ea typeface="Times New Roman" panose="02020603050405020304" pitchFamily="18" charset="0"/>
                      </a:rPr>
                      <m:t>)</m:t>
                    </m:r>
                  </m:oMath>
                </a14:m>
                <a:r>
                  <a:rPr lang="vi-VN" sz="2500" dirty="0">
                    <a:effectLst/>
                    <a:latin typeface="Times New Roman" panose="02020603050405020304" pitchFamily="18" charset="0"/>
                    <a:ea typeface="Times New Roman" panose="02020603050405020304" pitchFamily="18" charset="0"/>
                  </a:rPr>
                  <a:t> thoả mãn</a:t>
                </a:r>
                <a:endParaRPr lang="en-VN" sz="2500" dirty="0">
                  <a:effectLst/>
                  <a:latin typeface="Times New Roman" panose="02020603050405020304" pitchFamily="18" charset="0"/>
                  <a:ea typeface="Times New Roman" panose="02020603050405020304" pitchFamily="18" charset="0"/>
                </a:endParaRPr>
              </a:p>
              <a:p>
                <a:pPr marL="221615" indent="0">
                  <a:buNone/>
                </a:pPr>
                <a14:m>
                  <m:oMathPara xmlns:m="http://schemas.openxmlformats.org/officeDocument/2006/math">
                    <m:oMathParaPr>
                      <m:jc m:val="centerGroup"/>
                    </m:oMathParaPr>
                    <m:oMath xmlns:m="http://schemas.openxmlformats.org/officeDocument/2006/math">
                      <m:f>
                        <m:fPr>
                          <m:ctrlPr>
                            <a:rPr lang="en-VN" sz="2500" i="1">
                              <a:effectLst/>
                              <a:latin typeface="Cambria Math" panose="02040503050406030204" pitchFamily="18" charset="0"/>
                              <a:ea typeface="Times New Roman" panose="02020603050405020304" pitchFamily="18" charset="0"/>
                            </a:rPr>
                          </m:ctrlPr>
                        </m:fPr>
                        <m:num>
                          <m:r>
                            <a:rPr lang="en-VN" sz="2500" i="1">
                              <a:effectLst/>
                              <a:latin typeface="Cambria Math" panose="02040503050406030204" pitchFamily="18" charset="0"/>
                              <a:ea typeface="Times New Roman" panose="02020603050405020304" pitchFamily="18" charset="0"/>
                            </a:rPr>
                            <m:t>𝜕</m:t>
                          </m:r>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𝑖</m:t>
                              </m:r>
                            </m:sub>
                          </m:sSub>
                        </m:den>
                      </m:f>
                      <m:d>
                        <m:dPr>
                          <m:ctrlPr>
                            <a:rPr lang="en-VN" sz="2500" i="1">
                              <a:effectLst/>
                              <a:latin typeface="Cambria Math" panose="02040503050406030204" pitchFamily="18" charset="0"/>
                              <a:ea typeface="Times New Roman" panose="02020603050405020304" pitchFamily="18" charset="0"/>
                            </a:rPr>
                          </m:ctrlPr>
                        </m:dPr>
                        <m:e>
                          <m:sSubSup>
                            <m:sSubSupPr>
                              <m:ctrlPr>
                                <a:rPr lang="en-VN" sz="2500" i="1">
                                  <a:effectLst/>
                                  <a:latin typeface="Cambria Math" panose="02040503050406030204" pitchFamily="18" charset="0"/>
                                  <a:ea typeface="Times New Roman" panose="02020603050405020304" pitchFamily="18" charset="0"/>
                                </a:rPr>
                              </m:ctrlPr>
                            </m:sSubSup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1</m:t>
                              </m:r>
                            </m:sub>
                            <m:sup>
                              <m:r>
                                <a:rPr lang="vi-VN" sz="2500" i="1">
                                  <a:effectLst/>
                                  <a:latin typeface="Cambria Math" panose="02040503050406030204" pitchFamily="18" charset="0"/>
                                  <a:ea typeface="Times New Roman" panose="02020603050405020304" pitchFamily="18" charset="0"/>
                                </a:rPr>
                                <m:t>0</m:t>
                              </m:r>
                            </m:sup>
                          </m:sSubSup>
                          <m:r>
                            <a:rPr lang="vi-VN" sz="2500" i="1">
                              <a:effectLst/>
                              <a:latin typeface="Cambria Math" panose="02040503050406030204" pitchFamily="18" charset="0"/>
                              <a:ea typeface="Times New Roman" panose="02020603050405020304" pitchFamily="18" charset="0"/>
                            </a:rPr>
                            <m:t>,</m:t>
                          </m:r>
                          <m:sSubSup>
                            <m:sSubSupPr>
                              <m:ctrlPr>
                                <a:rPr lang="en-VN" sz="2500" i="1">
                                  <a:effectLst/>
                                  <a:latin typeface="Cambria Math" panose="02040503050406030204" pitchFamily="18" charset="0"/>
                                  <a:ea typeface="Times New Roman" panose="02020603050405020304" pitchFamily="18" charset="0"/>
                                </a:rPr>
                              </m:ctrlPr>
                            </m:sSubSup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2</m:t>
                              </m:r>
                            </m:sub>
                            <m:sup>
                              <m:r>
                                <a:rPr lang="vi-VN" sz="2500" i="1">
                                  <a:effectLst/>
                                  <a:latin typeface="Cambria Math" panose="02040503050406030204" pitchFamily="18" charset="0"/>
                                  <a:ea typeface="Times New Roman" panose="02020603050405020304" pitchFamily="18" charset="0"/>
                                </a:rPr>
                                <m:t>0</m:t>
                              </m:r>
                            </m:sup>
                          </m:sSubSup>
                          <m:r>
                            <a:rPr lang="vi-VN" sz="2500" i="1">
                              <a:effectLst/>
                              <a:latin typeface="Cambria Math" panose="02040503050406030204" pitchFamily="18" charset="0"/>
                              <a:ea typeface="Times New Roman" panose="02020603050405020304" pitchFamily="18" charset="0"/>
                            </a:rPr>
                            <m:t>,…,</m:t>
                          </m:r>
                          <m:sSubSup>
                            <m:sSubSupPr>
                              <m:ctrlPr>
                                <a:rPr lang="en-VN" sz="2500" i="1">
                                  <a:effectLst/>
                                  <a:latin typeface="Cambria Math" panose="02040503050406030204" pitchFamily="18" charset="0"/>
                                  <a:ea typeface="Times New Roman" panose="02020603050405020304" pitchFamily="18" charset="0"/>
                                </a:rPr>
                              </m:ctrlPr>
                            </m:sSubSup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𝑛</m:t>
                              </m:r>
                            </m:sub>
                            <m:sup>
                              <m:r>
                                <a:rPr lang="vi-VN" sz="2500" i="1">
                                  <a:effectLst/>
                                  <a:latin typeface="Cambria Math" panose="02040503050406030204" pitchFamily="18" charset="0"/>
                                  <a:ea typeface="Times New Roman" panose="02020603050405020304" pitchFamily="18" charset="0"/>
                                </a:rPr>
                                <m:t>0</m:t>
                              </m:r>
                            </m:sup>
                          </m:sSubSup>
                        </m:e>
                      </m:d>
                      <m:r>
                        <a:rPr lang="vi-VN" sz="2500" i="1">
                          <a:effectLst/>
                          <a:latin typeface="Cambria Math" panose="02040503050406030204" pitchFamily="18" charset="0"/>
                          <a:ea typeface="Times New Roman" panose="02020603050405020304" pitchFamily="18" charset="0"/>
                        </a:rPr>
                        <m:t>=0, ∀ </m:t>
                      </m:r>
                      <m:r>
                        <a:rPr lang="vi-VN" sz="2500" i="1">
                          <a:effectLst/>
                          <a:latin typeface="Cambria Math" panose="02040503050406030204" pitchFamily="18" charset="0"/>
                          <a:ea typeface="Times New Roman" panose="02020603050405020304" pitchFamily="18" charset="0"/>
                        </a:rPr>
                        <m:t>𝑖</m:t>
                      </m:r>
                      <m:r>
                        <a:rPr lang="vi-VN" sz="2500" i="1">
                          <a:effectLst/>
                          <a:latin typeface="Cambria Math" panose="02040503050406030204" pitchFamily="18" charset="0"/>
                          <a:ea typeface="Times New Roman" panose="02020603050405020304" pitchFamily="18" charset="0"/>
                        </a:rPr>
                        <m:t>=1,2,…,</m:t>
                      </m:r>
                      <m:r>
                        <a:rPr lang="vi-VN" sz="2500" i="1">
                          <a:effectLst/>
                          <a:latin typeface="Cambria Math" panose="02040503050406030204" pitchFamily="18" charset="0"/>
                          <a:ea typeface="Times New Roman" panose="02020603050405020304" pitchFamily="18" charset="0"/>
                        </a:rPr>
                        <m:t>𝑛</m:t>
                      </m:r>
                      <m:r>
                        <a:rPr lang="vi-VN" sz="2500" i="1">
                          <a:effectLst/>
                          <a:latin typeface="Cambria Math" panose="02040503050406030204" pitchFamily="18" charset="0"/>
                          <a:ea typeface="Times New Roman" panose="02020603050405020304" pitchFamily="18" charset="0"/>
                        </a:rPr>
                        <m:t>.</m:t>
                      </m:r>
                    </m:oMath>
                  </m:oMathPara>
                </a14:m>
                <a:endParaRPr lang="en-VN" sz="2500" dirty="0">
                  <a:effectLst/>
                  <a:latin typeface="Times New Roman" panose="02020603050405020304" pitchFamily="18" charset="0"/>
                  <a:ea typeface="Times New Roman" panose="02020603050405020304" pitchFamily="18" charset="0"/>
                </a:endParaRPr>
              </a:p>
              <a:p>
                <a:pPr marL="221615" indent="0">
                  <a:buNone/>
                </a:pPr>
                <a:r>
                  <a:rPr lang="vi-VN" sz="2500" dirty="0">
                    <a:effectLst/>
                    <a:latin typeface="Times New Roman" panose="02020603050405020304" pitchFamily="18" charset="0"/>
                    <a:ea typeface="Times New Roman" panose="02020603050405020304" pitchFamily="18" charset="0"/>
                  </a:rPr>
                  <a:t>Ma trận Hess của hàm </a:t>
                </a:r>
                <a14:m>
                  <m:oMath xmlns:m="http://schemas.openxmlformats.org/officeDocument/2006/math">
                    <m:r>
                      <a:rPr lang="vi-VN" sz="2500" i="1">
                        <a:effectLst/>
                        <a:latin typeface="Cambria Math" panose="02040503050406030204" pitchFamily="18" charset="0"/>
                        <a:ea typeface="Times New Roman" panose="02020603050405020304" pitchFamily="18" charset="0"/>
                      </a:rPr>
                      <m:t>𝑓</m:t>
                    </m:r>
                  </m:oMath>
                </a14:m>
                <a:r>
                  <a:rPr lang="vi-VN" sz="2500" dirty="0">
                    <a:effectLst/>
                    <a:latin typeface="Times New Roman" panose="02020603050405020304" pitchFamily="18" charset="0"/>
                    <a:ea typeface="Times New Roman" panose="02020603050405020304" pitchFamily="18" charset="0"/>
                  </a:rPr>
                  <a:t> được xác định</a:t>
                </a:r>
              </a:p>
              <a:p>
                <a:pPr marL="221615" indent="0">
                  <a:buNone/>
                </a:pPr>
                <a:endParaRPr lang="en-VN" sz="2500" dirty="0">
                  <a:effectLst/>
                  <a:latin typeface="Times New Roman" panose="02020603050405020304" pitchFamily="18" charset="0"/>
                  <a:ea typeface="Times New Roman" panose="02020603050405020304" pitchFamily="18" charset="0"/>
                </a:endParaRPr>
              </a:p>
              <a:p>
                <a:pPr marL="221615" indent="0">
                  <a:buNone/>
                </a:pPr>
                <a14:m>
                  <m:oMathPara xmlns:m="http://schemas.openxmlformats.org/officeDocument/2006/math">
                    <m:oMathParaPr>
                      <m:jc m:val="centerGroup"/>
                    </m:oMathParaPr>
                    <m:oMath xmlns:m="http://schemas.openxmlformats.org/officeDocument/2006/math">
                      <m:r>
                        <a:rPr lang="vi-VN" sz="2500" i="1">
                          <a:effectLst/>
                          <a:latin typeface="Cambria Math" panose="02040503050406030204" pitchFamily="18" charset="0"/>
                          <a:ea typeface="Times New Roman" panose="02020603050405020304" pitchFamily="18" charset="0"/>
                        </a:rPr>
                        <m:t>𝐻</m:t>
                      </m:r>
                      <m:d>
                        <m:dPr>
                          <m:ctrlPr>
                            <a:rPr lang="en-VN" sz="2500" i="1">
                              <a:effectLst/>
                              <a:latin typeface="Cambria Math" panose="02040503050406030204" pitchFamily="18" charset="0"/>
                              <a:ea typeface="Times New Roman" panose="02020603050405020304" pitchFamily="18" charset="0"/>
                            </a:rPr>
                          </m:ctrlPr>
                        </m:dPr>
                        <m:e>
                          <m:r>
                            <a:rPr lang="vi-VN" sz="2500" i="1">
                              <a:effectLst/>
                              <a:latin typeface="Cambria Math" panose="02040503050406030204" pitchFamily="18" charset="0"/>
                              <a:ea typeface="Times New Roman" panose="02020603050405020304" pitchFamily="18" charset="0"/>
                            </a:rPr>
                            <m:t>𝑓</m:t>
                          </m:r>
                        </m:e>
                      </m:d>
                      <m:r>
                        <a:rPr lang="vi-VN" sz="2500" i="1">
                          <a:effectLst/>
                          <a:latin typeface="Cambria Math" panose="02040503050406030204" pitchFamily="18" charset="0"/>
                          <a:ea typeface="Times New Roman" panose="02020603050405020304" pitchFamily="18" charset="0"/>
                        </a:rPr>
                        <m:t>=</m:t>
                      </m:r>
                      <m:d>
                        <m:dPr>
                          <m:ctrlPr>
                            <a:rPr lang="en-VN" sz="2500" i="1">
                              <a:effectLst/>
                              <a:latin typeface="Cambria Math" panose="02040503050406030204" pitchFamily="18" charset="0"/>
                              <a:ea typeface="Times New Roman" panose="02020603050405020304" pitchFamily="18" charset="0"/>
                            </a:rPr>
                          </m:ctrlPr>
                        </m:dPr>
                        <m:e>
                          <m:m>
                            <m:mPr>
                              <m:mcs>
                                <m:mc>
                                  <m:mcPr>
                                    <m:count m:val="3"/>
                                    <m:mcJc m:val="center"/>
                                  </m:mcPr>
                                </m:mc>
                              </m:mcs>
                              <m:ctrlPr>
                                <a:rPr lang="en-VN" sz="2500" i="1">
                                  <a:effectLst/>
                                  <a:latin typeface="Cambria Math" panose="02040503050406030204" pitchFamily="18" charset="0"/>
                                  <a:ea typeface="Times New Roman" panose="02020603050405020304" pitchFamily="18" charset="0"/>
                                </a:rPr>
                              </m:ctrlPr>
                            </m:mPr>
                            <m:mr>
                              <m:e>
                                <m:f>
                                  <m:fPr>
                                    <m:ctrlPr>
                                      <a:rPr lang="en-VN" sz="2500" i="1">
                                        <a:effectLst/>
                                        <a:latin typeface="Cambria Math" panose="02040503050406030204" pitchFamily="18" charset="0"/>
                                        <a:ea typeface="Times New Roman" panose="02020603050405020304" pitchFamily="18" charset="0"/>
                                      </a:rPr>
                                    </m:ctrlPr>
                                  </m:fPr>
                                  <m:num>
                                    <m:sSup>
                                      <m:sSupPr>
                                        <m:ctrlPr>
                                          <a:rPr lang="en-VN" sz="2500" i="1">
                                            <a:effectLst/>
                                            <a:latin typeface="Cambria Math" panose="02040503050406030204" pitchFamily="18" charset="0"/>
                                            <a:ea typeface="Times New Roman" panose="02020603050405020304" pitchFamily="18" charset="0"/>
                                          </a:rPr>
                                        </m:ctrlPr>
                                      </m:sSupPr>
                                      <m:e>
                                        <m:r>
                                          <a:rPr lang="en-VN" sz="2500" i="1">
                                            <a:effectLst/>
                                            <a:latin typeface="Cambria Math" panose="02040503050406030204" pitchFamily="18" charset="0"/>
                                            <a:ea typeface="Times New Roman" panose="02020603050405020304" pitchFamily="18" charset="0"/>
                                          </a:rPr>
                                          <m:t>𝜕</m:t>
                                        </m:r>
                                      </m:e>
                                      <m:sup>
                                        <m:r>
                                          <a:rPr lang="vi-VN" sz="2500" i="1">
                                            <a:effectLst/>
                                            <a:latin typeface="Cambria Math" panose="02040503050406030204" pitchFamily="18" charset="0"/>
                                            <a:ea typeface="Times New Roman" panose="02020603050405020304" pitchFamily="18" charset="0"/>
                                          </a:rPr>
                                          <m:t>2</m:t>
                                        </m:r>
                                      </m:sup>
                                    </m:sSup>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Sup>
                                      <m:sSubSupPr>
                                        <m:ctrlPr>
                                          <a:rPr lang="en-VN" sz="2500" i="1">
                                            <a:effectLst/>
                                            <a:latin typeface="Cambria Math" panose="02040503050406030204" pitchFamily="18" charset="0"/>
                                            <a:ea typeface="Times New Roman" panose="02020603050405020304" pitchFamily="18" charset="0"/>
                                          </a:rPr>
                                        </m:ctrlPr>
                                      </m:sSubSup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1</m:t>
                                        </m:r>
                                      </m:sub>
                                      <m:sup>
                                        <m:r>
                                          <a:rPr lang="vi-VN" sz="2500" i="1">
                                            <a:effectLst/>
                                            <a:latin typeface="Cambria Math" panose="02040503050406030204" pitchFamily="18" charset="0"/>
                                            <a:ea typeface="Times New Roman" panose="02020603050405020304" pitchFamily="18" charset="0"/>
                                          </a:rPr>
                                          <m:t>2</m:t>
                                        </m:r>
                                      </m:sup>
                                    </m:sSubSup>
                                  </m:den>
                                </m:f>
                              </m:e>
                              <m:e>
                                <m:f>
                                  <m:fPr>
                                    <m:ctrlPr>
                                      <a:rPr lang="en-VN" sz="2500" i="1">
                                        <a:effectLst/>
                                        <a:latin typeface="Cambria Math" panose="02040503050406030204" pitchFamily="18" charset="0"/>
                                        <a:ea typeface="Times New Roman" panose="02020603050405020304" pitchFamily="18" charset="0"/>
                                      </a:rPr>
                                    </m:ctrlPr>
                                  </m:fPr>
                                  <m:num>
                                    <m:sSup>
                                      <m:sSupPr>
                                        <m:ctrlPr>
                                          <a:rPr lang="en-VN" sz="2500" i="1">
                                            <a:effectLst/>
                                            <a:latin typeface="Cambria Math" panose="02040503050406030204" pitchFamily="18" charset="0"/>
                                            <a:ea typeface="Times New Roman" panose="02020603050405020304" pitchFamily="18" charset="0"/>
                                          </a:rPr>
                                        </m:ctrlPr>
                                      </m:sSupPr>
                                      <m:e>
                                        <m:r>
                                          <a:rPr lang="en-VN" sz="2500" i="1">
                                            <a:effectLst/>
                                            <a:latin typeface="Cambria Math" panose="02040503050406030204" pitchFamily="18" charset="0"/>
                                            <a:ea typeface="Times New Roman" panose="02020603050405020304" pitchFamily="18" charset="0"/>
                                          </a:rPr>
                                          <m:t>𝜕</m:t>
                                        </m:r>
                                      </m:e>
                                      <m:sup>
                                        <m:r>
                                          <a:rPr lang="vi-VN" sz="2500" i="1">
                                            <a:effectLst/>
                                            <a:latin typeface="Cambria Math" panose="02040503050406030204" pitchFamily="18" charset="0"/>
                                            <a:ea typeface="Times New Roman" panose="02020603050405020304" pitchFamily="18" charset="0"/>
                                          </a:rPr>
                                          <m:t>2</m:t>
                                        </m:r>
                                      </m:sup>
                                    </m:sSup>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1</m:t>
                                        </m:r>
                                      </m:sub>
                                    </m:sSub>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2</m:t>
                                        </m:r>
                                      </m:sub>
                                    </m:sSub>
                                  </m:den>
                                </m:f>
                              </m:e>
                              <m:e>
                                <m:m>
                                  <m:mPr>
                                    <m:mcs>
                                      <m:mc>
                                        <m:mcPr>
                                          <m:count m:val="2"/>
                                          <m:mcJc m:val="center"/>
                                        </m:mcPr>
                                      </m:mc>
                                    </m:mcs>
                                    <m:ctrlPr>
                                      <a:rPr lang="en-VN" sz="2500" i="1">
                                        <a:effectLst/>
                                        <a:latin typeface="Cambria Math" panose="02040503050406030204" pitchFamily="18" charset="0"/>
                                        <a:ea typeface="Times New Roman" panose="02020603050405020304" pitchFamily="18" charset="0"/>
                                      </a:rPr>
                                    </m:ctrlPr>
                                  </m:mPr>
                                  <m:mr>
                                    <m:e>
                                      <m:r>
                                        <a:rPr lang="vi-VN" sz="2500" i="1">
                                          <a:effectLst/>
                                          <a:latin typeface="Cambria Math" panose="02040503050406030204" pitchFamily="18" charset="0"/>
                                          <a:ea typeface="Times New Roman" panose="02020603050405020304" pitchFamily="18" charset="0"/>
                                        </a:rPr>
                                        <m:t>⋯</m:t>
                                      </m:r>
                                    </m:e>
                                    <m:e>
                                      <m:f>
                                        <m:fPr>
                                          <m:ctrlPr>
                                            <a:rPr lang="en-VN" sz="2500" i="1">
                                              <a:effectLst/>
                                              <a:latin typeface="Cambria Math" panose="02040503050406030204" pitchFamily="18" charset="0"/>
                                              <a:ea typeface="Times New Roman" panose="02020603050405020304" pitchFamily="18" charset="0"/>
                                            </a:rPr>
                                          </m:ctrlPr>
                                        </m:fPr>
                                        <m:num>
                                          <m:sSup>
                                            <m:sSupPr>
                                              <m:ctrlPr>
                                                <a:rPr lang="en-VN" sz="2500" i="1">
                                                  <a:effectLst/>
                                                  <a:latin typeface="Cambria Math" panose="02040503050406030204" pitchFamily="18" charset="0"/>
                                                  <a:ea typeface="Times New Roman" panose="02020603050405020304" pitchFamily="18" charset="0"/>
                                                </a:rPr>
                                              </m:ctrlPr>
                                            </m:sSupPr>
                                            <m:e>
                                              <m:r>
                                                <a:rPr lang="en-VN" sz="2500" i="1">
                                                  <a:effectLst/>
                                                  <a:latin typeface="Cambria Math" panose="02040503050406030204" pitchFamily="18" charset="0"/>
                                                  <a:ea typeface="Times New Roman" panose="02020603050405020304" pitchFamily="18" charset="0"/>
                                                </a:rPr>
                                                <m:t>𝜕</m:t>
                                              </m:r>
                                            </m:e>
                                            <m:sup>
                                              <m:r>
                                                <a:rPr lang="vi-VN" sz="2500" i="1">
                                                  <a:effectLst/>
                                                  <a:latin typeface="Cambria Math" panose="02040503050406030204" pitchFamily="18" charset="0"/>
                                                  <a:ea typeface="Times New Roman" panose="02020603050405020304" pitchFamily="18" charset="0"/>
                                                </a:rPr>
                                                <m:t>2</m:t>
                                              </m:r>
                                            </m:sup>
                                          </m:sSup>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1</m:t>
                                              </m:r>
                                            </m:sub>
                                          </m:sSub>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𝑛</m:t>
                                              </m:r>
                                            </m:sub>
                                          </m:sSub>
                                        </m:den>
                                      </m:f>
                                    </m:e>
                                  </m:mr>
                                </m:m>
                              </m:e>
                            </m:mr>
                            <m:mr>
                              <m:e>
                                <m:f>
                                  <m:fPr>
                                    <m:ctrlPr>
                                      <a:rPr lang="en-VN" sz="2500" i="1">
                                        <a:effectLst/>
                                        <a:latin typeface="Cambria Math" panose="02040503050406030204" pitchFamily="18" charset="0"/>
                                        <a:ea typeface="Times New Roman" panose="02020603050405020304" pitchFamily="18" charset="0"/>
                                      </a:rPr>
                                    </m:ctrlPr>
                                  </m:fPr>
                                  <m:num>
                                    <m:sSup>
                                      <m:sSupPr>
                                        <m:ctrlPr>
                                          <a:rPr lang="en-VN" sz="2500" i="1">
                                            <a:effectLst/>
                                            <a:latin typeface="Cambria Math" panose="02040503050406030204" pitchFamily="18" charset="0"/>
                                            <a:ea typeface="Times New Roman" panose="02020603050405020304" pitchFamily="18" charset="0"/>
                                          </a:rPr>
                                        </m:ctrlPr>
                                      </m:sSupPr>
                                      <m:e>
                                        <m:r>
                                          <a:rPr lang="en-VN" sz="2500" i="1">
                                            <a:effectLst/>
                                            <a:latin typeface="Cambria Math" panose="02040503050406030204" pitchFamily="18" charset="0"/>
                                            <a:ea typeface="Times New Roman" panose="02020603050405020304" pitchFamily="18" charset="0"/>
                                          </a:rPr>
                                          <m:t>𝜕</m:t>
                                        </m:r>
                                      </m:e>
                                      <m:sup>
                                        <m:r>
                                          <a:rPr lang="vi-VN" sz="2500" i="1">
                                            <a:effectLst/>
                                            <a:latin typeface="Cambria Math" panose="02040503050406030204" pitchFamily="18" charset="0"/>
                                            <a:ea typeface="Times New Roman" panose="02020603050405020304" pitchFamily="18" charset="0"/>
                                          </a:rPr>
                                          <m:t>2</m:t>
                                        </m:r>
                                      </m:sup>
                                    </m:sSup>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2</m:t>
                                        </m:r>
                                      </m:sub>
                                    </m:sSub>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1</m:t>
                                        </m:r>
                                      </m:sub>
                                    </m:sSub>
                                  </m:den>
                                </m:f>
                              </m:e>
                              <m:e>
                                <m:f>
                                  <m:fPr>
                                    <m:ctrlPr>
                                      <a:rPr lang="en-VN" sz="2500" i="1">
                                        <a:effectLst/>
                                        <a:latin typeface="Cambria Math" panose="02040503050406030204" pitchFamily="18" charset="0"/>
                                        <a:ea typeface="Times New Roman" panose="02020603050405020304" pitchFamily="18" charset="0"/>
                                      </a:rPr>
                                    </m:ctrlPr>
                                  </m:fPr>
                                  <m:num>
                                    <m:sSup>
                                      <m:sSupPr>
                                        <m:ctrlPr>
                                          <a:rPr lang="en-VN" sz="2500" i="1">
                                            <a:effectLst/>
                                            <a:latin typeface="Cambria Math" panose="02040503050406030204" pitchFamily="18" charset="0"/>
                                            <a:ea typeface="Times New Roman" panose="02020603050405020304" pitchFamily="18" charset="0"/>
                                          </a:rPr>
                                        </m:ctrlPr>
                                      </m:sSupPr>
                                      <m:e>
                                        <m:r>
                                          <a:rPr lang="en-VN" sz="2500" i="1">
                                            <a:effectLst/>
                                            <a:latin typeface="Cambria Math" panose="02040503050406030204" pitchFamily="18" charset="0"/>
                                            <a:ea typeface="Times New Roman" panose="02020603050405020304" pitchFamily="18" charset="0"/>
                                          </a:rPr>
                                          <m:t>𝜕</m:t>
                                        </m:r>
                                      </m:e>
                                      <m:sup>
                                        <m:r>
                                          <a:rPr lang="vi-VN" sz="2500" i="1">
                                            <a:effectLst/>
                                            <a:latin typeface="Cambria Math" panose="02040503050406030204" pitchFamily="18" charset="0"/>
                                            <a:ea typeface="Times New Roman" panose="02020603050405020304" pitchFamily="18" charset="0"/>
                                          </a:rPr>
                                          <m:t>2</m:t>
                                        </m:r>
                                      </m:sup>
                                    </m:sSup>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2</m:t>
                                        </m:r>
                                      </m:sub>
                                    </m:sSub>
                                    <m:sSubSup>
                                      <m:sSubSupPr>
                                        <m:ctrlPr>
                                          <a:rPr lang="en-VN" sz="2500" i="1">
                                            <a:effectLst/>
                                            <a:latin typeface="Cambria Math" panose="02040503050406030204" pitchFamily="18" charset="0"/>
                                            <a:ea typeface="Times New Roman" panose="02020603050405020304" pitchFamily="18" charset="0"/>
                                          </a:rPr>
                                        </m:ctrlPr>
                                      </m:sSubSup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2</m:t>
                                        </m:r>
                                      </m:sub>
                                      <m:sup>
                                        <m:r>
                                          <a:rPr lang="vi-VN" sz="2500" i="1">
                                            <a:effectLst/>
                                            <a:latin typeface="Cambria Math" panose="02040503050406030204" pitchFamily="18" charset="0"/>
                                            <a:ea typeface="Times New Roman" panose="02020603050405020304" pitchFamily="18" charset="0"/>
                                          </a:rPr>
                                          <m:t>2</m:t>
                                        </m:r>
                                      </m:sup>
                                    </m:sSubSup>
                                  </m:den>
                                </m:f>
                              </m:e>
                              <m:e>
                                <m:m>
                                  <m:mPr>
                                    <m:mcs>
                                      <m:mc>
                                        <m:mcPr>
                                          <m:count m:val="2"/>
                                          <m:mcJc m:val="center"/>
                                        </m:mcPr>
                                      </m:mc>
                                    </m:mcs>
                                    <m:ctrlPr>
                                      <a:rPr lang="en-VN" sz="2500" i="1">
                                        <a:effectLst/>
                                        <a:latin typeface="Cambria Math" panose="02040503050406030204" pitchFamily="18" charset="0"/>
                                        <a:ea typeface="Times New Roman" panose="02020603050405020304" pitchFamily="18" charset="0"/>
                                      </a:rPr>
                                    </m:ctrlPr>
                                  </m:mPr>
                                  <m:mr>
                                    <m:e>
                                      <m:r>
                                        <a:rPr lang="vi-VN" sz="2500" i="1">
                                          <a:effectLst/>
                                          <a:latin typeface="Cambria Math" panose="02040503050406030204" pitchFamily="18" charset="0"/>
                                          <a:ea typeface="Times New Roman" panose="02020603050405020304" pitchFamily="18" charset="0"/>
                                        </a:rPr>
                                        <m:t>⋯</m:t>
                                      </m:r>
                                    </m:e>
                                    <m:e>
                                      <m:f>
                                        <m:fPr>
                                          <m:ctrlPr>
                                            <a:rPr lang="en-VN" sz="2500" i="1">
                                              <a:effectLst/>
                                              <a:latin typeface="Cambria Math" panose="02040503050406030204" pitchFamily="18" charset="0"/>
                                              <a:ea typeface="Times New Roman" panose="02020603050405020304" pitchFamily="18" charset="0"/>
                                            </a:rPr>
                                          </m:ctrlPr>
                                        </m:fPr>
                                        <m:num>
                                          <m:sSup>
                                            <m:sSupPr>
                                              <m:ctrlPr>
                                                <a:rPr lang="en-VN" sz="2500" i="1">
                                                  <a:effectLst/>
                                                  <a:latin typeface="Cambria Math" panose="02040503050406030204" pitchFamily="18" charset="0"/>
                                                  <a:ea typeface="Times New Roman" panose="02020603050405020304" pitchFamily="18" charset="0"/>
                                                </a:rPr>
                                              </m:ctrlPr>
                                            </m:sSupPr>
                                            <m:e>
                                              <m:r>
                                                <a:rPr lang="en-VN" sz="2500" i="1">
                                                  <a:effectLst/>
                                                  <a:latin typeface="Cambria Math" panose="02040503050406030204" pitchFamily="18" charset="0"/>
                                                  <a:ea typeface="Times New Roman" panose="02020603050405020304" pitchFamily="18" charset="0"/>
                                                </a:rPr>
                                                <m:t>𝜕</m:t>
                                              </m:r>
                                            </m:e>
                                            <m:sup>
                                              <m:r>
                                                <a:rPr lang="vi-VN" sz="2500" i="1">
                                                  <a:effectLst/>
                                                  <a:latin typeface="Cambria Math" panose="02040503050406030204" pitchFamily="18" charset="0"/>
                                                  <a:ea typeface="Times New Roman" panose="02020603050405020304" pitchFamily="18" charset="0"/>
                                                </a:rPr>
                                                <m:t>2</m:t>
                                              </m:r>
                                            </m:sup>
                                          </m:sSup>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2</m:t>
                                              </m:r>
                                            </m:sub>
                                          </m:sSub>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𝑛</m:t>
                                              </m:r>
                                            </m:sub>
                                          </m:sSub>
                                        </m:den>
                                      </m:f>
                                    </m:e>
                                  </m:mr>
                                </m:m>
                              </m:e>
                            </m:mr>
                            <m:mr>
                              <m:e>
                                <m:m>
                                  <m:mPr>
                                    <m:mcs>
                                      <m:mc>
                                        <m:mcPr>
                                          <m:count m:val="1"/>
                                          <m:mcJc m:val="center"/>
                                        </m:mcPr>
                                      </m:mc>
                                    </m:mcs>
                                    <m:ctrlPr>
                                      <a:rPr lang="en-VN" sz="2500" i="1">
                                        <a:effectLst/>
                                        <a:latin typeface="Cambria Math" panose="02040503050406030204" pitchFamily="18" charset="0"/>
                                        <a:ea typeface="Times New Roman" panose="02020603050405020304" pitchFamily="18" charset="0"/>
                                      </a:rPr>
                                    </m:ctrlPr>
                                  </m:mPr>
                                  <m:mr>
                                    <m:e>
                                      <m:r>
                                        <a:rPr lang="vi-VN" sz="2500" i="1">
                                          <a:effectLst/>
                                          <a:latin typeface="Cambria Math" panose="02040503050406030204" pitchFamily="18" charset="0"/>
                                          <a:ea typeface="Times New Roman" panose="02020603050405020304" pitchFamily="18" charset="0"/>
                                        </a:rPr>
                                        <m:t>⋮</m:t>
                                      </m:r>
                                    </m:e>
                                  </m:mr>
                                  <m:mr>
                                    <m:e>
                                      <m:f>
                                        <m:fPr>
                                          <m:ctrlPr>
                                            <a:rPr lang="en-VN" sz="2500" i="1">
                                              <a:effectLst/>
                                              <a:latin typeface="Cambria Math" panose="02040503050406030204" pitchFamily="18" charset="0"/>
                                              <a:ea typeface="Times New Roman" panose="02020603050405020304" pitchFamily="18" charset="0"/>
                                            </a:rPr>
                                          </m:ctrlPr>
                                        </m:fPr>
                                        <m:num>
                                          <m:sSup>
                                            <m:sSupPr>
                                              <m:ctrlPr>
                                                <a:rPr lang="en-VN" sz="2500" i="1">
                                                  <a:effectLst/>
                                                  <a:latin typeface="Cambria Math" panose="02040503050406030204" pitchFamily="18" charset="0"/>
                                                  <a:ea typeface="Times New Roman" panose="02020603050405020304" pitchFamily="18" charset="0"/>
                                                </a:rPr>
                                              </m:ctrlPr>
                                            </m:sSupPr>
                                            <m:e>
                                              <m:r>
                                                <a:rPr lang="en-VN" sz="2500" i="1">
                                                  <a:effectLst/>
                                                  <a:latin typeface="Cambria Math" panose="02040503050406030204" pitchFamily="18" charset="0"/>
                                                  <a:ea typeface="Times New Roman" panose="02020603050405020304" pitchFamily="18" charset="0"/>
                                                </a:rPr>
                                                <m:t>𝜕</m:t>
                                              </m:r>
                                            </m:e>
                                            <m:sup>
                                              <m:r>
                                                <a:rPr lang="vi-VN" sz="2500" i="1">
                                                  <a:effectLst/>
                                                  <a:latin typeface="Cambria Math" panose="02040503050406030204" pitchFamily="18" charset="0"/>
                                                  <a:ea typeface="Times New Roman" panose="02020603050405020304" pitchFamily="18" charset="0"/>
                                                </a:rPr>
                                                <m:t>2</m:t>
                                              </m:r>
                                            </m:sup>
                                          </m:sSup>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𝑛</m:t>
                                              </m:r>
                                            </m:sub>
                                          </m:sSub>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1</m:t>
                                              </m:r>
                                            </m:sub>
                                          </m:sSub>
                                        </m:den>
                                      </m:f>
                                    </m:e>
                                  </m:mr>
                                </m:m>
                              </m:e>
                              <m:e>
                                <m:m>
                                  <m:mPr>
                                    <m:mcs>
                                      <m:mc>
                                        <m:mcPr>
                                          <m:count m:val="1"/>
                                          <m:mcJc m:val="center"/>
                                        </m:mcPr>
                                      </m:mc>
                                    </m:mcs>
                                    <m:ctrlPr>
                                      <a:rPr lang="en-VN" sz="2500" i="1">
                                        <a:effectLst/>
                                        <a:latin typeface="Cambria Math" panose="02040503050406030204" pitchFamily="18" charset="0"/>
                                        <a:ea typeface="Times New Roman" panose="02020603050405020304" pitchFamily="18" charset="0"/>
                                      </a:rPr>
                                    </m:ctrlPr>
                                  </m:mPr>
                                  <m:mr>
                                    <m:e>
                                      <m:r>
                                        <a:rPr lang="vi-VN" sz="2500" i="1">
                                          <a:effectLst/>
                                          <a:latin typeface="Cambria Math" panose="02040503050406030204" pitchFamily="18" charset="0"/>
                                          <a:ea typeface="Times New Roman" panose="02020603050405020304" pitchFamily="18" charset="0"/>
                                        </a:rPr>
                                        <m:t>⋮</m:t>
                                      </m:r>
                                    </m:e>
                                  </m:mr>
                                  <m:mr>
                                    <m:e>
                                      <m:f>
                                        <m:fPr>
                                          <m:ctrlPr>
                                            <a:rPr lang="en-VN" sz="2500" i="1">
                                              <a:effectLst/>
                                              <a:latin typeface="Cambria Math" panose="02040503050406030204" pitchFamily="18" charset="0"/>
                                              <a:ea typeface="Times New Roman" panose="02020603050405020304" pitchFamily="18" charset="0"/>
                                            </a:rPr>
                                          </m:ctrlPr>
                                        </m:fPr>
                                        <m:num>
                                          <m:sSup>
                                            <m:sSupPr>
                                              <m:ctrlPr>
                                                <a:rPr lang="en-VN" sz="2500" i="1">
                                                  <a:effectLst/>
                                                  <a:latin typeface="Cambria Math" panose="02040503050406030204" pitchFamily="18" charset="0"/>
                                                  <a:ea typeface="Times New Roman" panose="02020603050405020304" pitchFamily="18" charset="0"/>
                                                </a:rPr>
                                              </m:ctrlPr>
                                            </m:sSupPr>
                                            <m:e>
                                              <m:r>
                                                <a:rPr lang="en-VN" sz="2500" i="1">
                                                  <a:effectLst/>
                                                  <a:latin typeface="Cambria Math" panose="02040503050406030204" pitchFamily="18" charset="0"/>
                                                  <a:ea typeface="Times New Roman" panose="02020603050405020304" pitchFamily="18" charset="0"/>
                                                </a:rPr>
                                                <m:t>𝜕</m:t>
                                              </m:r>
                                            </m:e>
                                            <m:sup>
                                              <m:r>
                                                <a:rPr lang="vi-VN" sz="2500" i="1">
                                                  <a:effectLst/>
                                                  <a:latin typeface="Cambria Math" panose="02040503050406030204" pitchFamily="18" charset="0"/>
                                                  <a:ea typeface="Times New Roman" panose="02020603050405020304" pitchFamily="18" charset="0"/>
                                                </a:rPr>
                                                <m:t>2</m:t>
                                              </m:r>
                                            </m:sup>
                                          </m:sSup>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𝑛</m:t>
                                              </m:r>
                                            </m:sub>
                                          </m:sSub>
                                          <m:r>
                                            <a:rPr lang="en-VN" sz="2500" i="1">
                                              <a:effectLst/>
                                              <a:latin typeface="Cambria Math" panose="02040503050406030204" pitchFamily="18" charset="0"/>
                                              <a:ea typeface="Times New Roman" panose="02020603050405020304" pitchFamily="18" charset="0"/>
                                            </a:rPr>
                                            <m:t>𝜕</m:t>
                                          </m:r>
                                          <m:sSub>
                                            <m:sSubPr>
                                              <m:ctrlPr>
                                                <a:rPr lang="en-VN" sz="2500" i="1">
                                                  <a:effectLst/>
                                                  <a:latin typeface="Cambria Math" panose="02040503050406030204" pitchFamily="18" charset="0"/>
                                                  <a:ea typeface="Times New Roman" panose="02020603050405020304" pitchFamily="18" charset="0"/>
                                                </a:rPr>
                                              </m:ctrlPr>
                                            </m:sSubPr>
                                            <m:e>
                                              <m:r>
                                                <a:rPr lang="en-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2</m:t>
                                              </m:r>
                                            </m:sub>
                                          </m:sSub>
                                        </m:den>
                                      </m:f>
                                    </m:e>
                                  </m:mr>
                                </m:m>
                              </m:e>
                              <m:e>
                                <m:m>
                                  <m:mPr>
                                    <m:mcs>
                                      <m:mc>
                                        <m:mcPr>
                                          <m:count m:val="2"/>
                                          <m:mcJc m:val="center"/>
                                        </m:mcPr>
                                      </m:mc>
                                    </m:mcs>
                                    <m:ctrlPr>
                                      <a:rPr lang="en-VN" sz="2500" i="1">
                                        <a:effectLst/>
                                        <a:latin typeface="Cambria Math" panose="02040503050406030204" pitchFamily="18" charset="0"/>
                                        <a:ea typeface="Times New Roman" panose="02020603050405020304" pitchFamily="18" charset="0"/>
                                      </a:rPr>
                                    </m:ctrlPr>
                                  </m:mPr>
                                  <m:mr>
                                    <m:e>
                                      <m:r>
                                        <a:rPr lang="vi-VN" sz="2500" i="1">
                                          <a:effectLst/>
                                          <a:latin typeface="Cambria Math" panose="02040503050406030204" pitchFamily="18" charset="0"/>
                                          <a:ea typeface="Times New Roman" panose="02020603050405020304" pitchFamily="18" charset="0"/>
                                        </a:rPr>
                                        <m:t>⋱</m:t>
                                      </m:r>
                                    </m:e>
                                    <m:e>
                                      <m:r>
                                        <a:rPr lang="vi-VN" sz="2500" i="1">
                                          <a:effectLst/>
                                          <a:latin typeface="Cambria Math" panose="02040503050406030204" pitchFamily="18" charset="0"/>
                                          <a:ea typeface="Times New Roman" panose="02020603050405020304" pitchFamily="18" charset="0"/>
                                        </a:rPr>
                                        <m:t>⋮</m:t>
                                      </m:r>
                                    </m:e>
                                  </m:mr>
                                  <m:mr>
                                    <m:e>
                                      <m:r>
                                        <a:rPr lang="vi-VN" sz="2500" i="1">
                                          <a:effectLst/>
                                          <a:latin typeface="Cambria Math" panose="02040503050406030204" pitchFamily="18" charset="0"/>
                                          <a:ea typeface="Times New Roman" panose="02020603050405020304" pitchFamily="18" charset="0"/>
                                        </a:rPr>
                                        <m:t>⋯</m:t>
                                      </m:r>
                                    </m:e>
                                    <m:e>
                                      <m:f>
                                        <m:fPr>
                                          <m:ctrlPr>
                                            <a:rPr lang="en-VN" sz="2500" i="1">
                                              <a:effectLst/>
                                              <a:latin typeface="Cambria Math" panose="02040503050406030204" pitchFamily="18" charset="0"/>
                                              <a:ea typeface="Times New Roman" panose="02020603050405020304" pitchFamily="18" charset="0"/>
                                            </a:rPr>
                                          </m:ctrlPr>
                                        </m:fPr>
                                        <m:num>
                                          <m:sSup>
                                            <m:sSupPr>
                                              <m:ctrlPr>
                                                <a:rPr lang="en-VN" sz="2500" i="1">
                                                  <a:effectLst/>
                                                  <a:latin typeface="Cambria Math" panose="02040503050406030204" pitchFamily="18" charset="0"/>
                                                  <a:ea typeface="Times New Roman" panose="02020603050405020304" pitchFamily="18" charset="0"/>
                                                </a:rPr>
                                              </m:ctrlPr>
                                            </m:sSupPr>
                                            <m:e>
                                              <m:r>
                                                <a:rPr lang="en-VN" sz="2500" i="1">
                                                  <a:effectLst/>
                                                  <a:latin typeface="Cambria Math" panose="02040503050406030204" pitchFamily="18" charset="0"/>
                                                  <a:ea typeface="Times New Roman" panose="02020603050405020304" pitchFamily="18" charset="0"/>
                                                </a:rPr>
                                                <m:t>𝜕</m:t>
                                              </m:r>
                                            </m:e>
                                            <m:sup>
                                              <m:r>
                                                <a:rPr lang="vi-VN" sz="2500" i="1">
                                                  <a:effectLst/>
                                                  <a:latin typeface="Cambria Math" panose="02040503050406030204" pitchFamily="18" charset="0"/>
                                                  <a:ea typeface="Times New Roman" panose="02020603050405020304" pitchFamily="18" charset="0"/>
                                                </a:rPr>
                                                <m:t>2</m:t>
                                              </m:r>
                                            </m:sup>
                                          </m:sSup>
                                          <m:r>
                                            <a:rPr lang="en-VN" sz="2500" i="1">
                                              <a:effectLst/>
                                              <a:latin typeface="Cambria Math" panose="02040503050406030204" pitchFamily="18" charset="0"/>
                                              <a:ea typeface="Times New Roman" panose="02020603050405020304" pitchFamily="18" charset="0"/>
                                            </a:rPr>
                                            <m:t>𝑓</m:t>
                                          </m:r>
                                        </m:num>
                                        <m:den>
                                          <m:r>
                                            <a:rPr lang="en-VN" sz="2500" i="1">
                                              <a:effectLst/>
                                              <a:latin typeface="Cambria Math" panose="02040503050406030204" pitchFamily="18" charset="0"/>
                                              <a:ea typeface="Times New Roman" panose="02020603050405020304" pitchFamily="18" charset="0"/>
                                            </a:rPr>
                                            <m:t>𝜕</m:t>
                                          </m:r>
                                          <m:sSubSup>
                                            <m:sSubSupPr>
                                              <m:ctrlPr>
                                                <a:rPr lang="en-VN" sz="2500" i="1">
                                                  <a:effectLst/>
                                                  <a:latin typeface="Cambria Math" panose="02040503050406030204" pitchFamily="18" charset="0"/>
                                                  <a:ea typeface="Times New Roman" panose="02020603050405020304" pitchFamily="18" charset="0"/>
                                                </a:rPr>
                                              </m:ctrlPr>
                                            </m:sSubSupPr>
                                            <m:e>
                                              <m:r>
                                                <a:rPr lang="vi-VN" sz="2500" i="1">
                                                  <a:effectLst/>
                                                  <a:latin typeface="Cambria Math" panose="02040503050406030204" pitchFamily="18" charset="0"/>
                                                  <a:ea typeface="Times New Roman" panose="02020603050405020304" pitchFamily="18" charset="0"/>
                                                </a:rPr>
                                                <m:t>𝑥</m:t>
                                              </m:r>
                                            </m:e>
                                            <m:sub>
                                              <m:r>
                                                <a:rPr lang="vi-VN" sz="2500" i="1">
                                                  <a:effectLst/>
                                                  <a:latin typeface="Cambria Math" panose="02040503050406030204" pitchFamily="18" charset="0"/>
                                                  <a:ea typeface="Times New Roman" panose="02020603050405020304" pitchFamily="18" charset="0"/>
                                                </a:rPr>
                                                <m:t>𝑛</m:t>
                                              </m:r>
                                            </m:sub>
                                            <m:sup>
                                              <m:r>
                                                <a:rPr lang="vi-VN" sz="2500" i="1">
                                                  <a:effectLst/>
                                                  <a:latin typeface="Cambria Math" panose="02040503050406030204" pitchFamily="18" charset="0"/>
                                                  <a:ea typeface="Times New Roman" panose="02020603050405020304" pitchFamily="18" charset="0"/>
                                                </a:rPr>
                                                <m:t>2</m:t>
                                              </m:r>
                                            </m:sup>
                                          </m:sSubSup>
                                        </m:den>
                                      </m:f>
                                    </m:e>
                                  </m:mr>
                                </m:m>
                              </m:e>
                            </m:mr>
                          </m:m>
                        </m:e>
                      </m:d>
                    </m:oMath>
                  </m:oMathPara>
                </a14:m>
                <a:endParaRPr lang="en-VN" sz="2500" dirty="0">
                  <a:effectLst/>
                  <a:latin typeface="Times New Roman" panose="02020603050405020304" pitchFamily="18" charset="0"/>
                  <a:ea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E946E64F-AB90-BC29-D266-8824ADE2A860}"/>
                  </a:ext>
                </a:extLst>
              </p:cNvPr>
              <p:cNvSpPr>
                <a:spLocks noGrp="1" noRot="1" noChangeAspect="1" noMove="1" noResize="1" noEditPoints="1" noAdjustHandles="1" noChangeArrowheads="1" noChangeShapeType="1" noTextEdit="1"/>
              </p:cNvSpPr>
              <p:nvPr>
                <p:ph idx="1"/>
              </p:nvPr>
            </p:nvSpPr>
            <p:spPr>
              <a:xfrm>
                <a:off x="180278" y="130639"/>
                <a:ext cx="11706922" cy="6593545"/>
              </a:xfrm>
              <a:blipFill>
                <a:blip r:embed="rId2"/>
                <a:stretch>
                  <a:fillRect l="-867" t="-769"/>
                </a:stretch>
              </a:blipFill>
            </p:spPr>
            <p:txBody>
              <a:bodyPr/>
              <a:lstStyle/>
              <a:p>
                <a:r>
                  <a:rPr lang="en-VN">
                    <a:noFill/>
                  </a:rPr>
                  <a:t> </a:t>
                </a:r>
              </a:p>
            </p:txBody>
          </p:sp>
        </mc:Fallback>
      </mc:AlternateContent>
    </p:spTree>
    <p:extLst>
      <p:ext uri="{BB962C8B-B14F-4D97-AF65-F5344CB8AC3E}">
        <p14:creationId xmlns:p14="http://schemas.microsoft.com/office/powerpoint/2010/main" val="2819107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E946E64F-AB90-BC29-D266-8824ADE2A860}"/>
                  </a:ext>
                </a:extLst>
              </p:cNvPr>
              <p:cNvSpPr>
                <a:spLocks noGrp="1"/>
              </p:cNvSpPr>
              <p:nvPr>
                <p:ph idx="1"/>
              </p:nvPr>
            </p:nvSpPr>
            <p:spPr>
              <a:xfrm>
                <a:off x="180278" y="130639"/>
                <a:ext cx="11706922" cy="6593545"/>
              </a:xfrm>
            </p:spPr>
            <p:txBody>
              <a:bodyPr>
                <a:normAutofit/>
              </a:bodyPr>
              <a:lstStyle/>
              <a:p>
                <a:pPr marL="221615" indent="0">
                  <a:buNone/>
                </a:pPr>
                <a:endParaRPr lang="en-VN" dirty="0">
                  <a:effectLst/>
                  <a:latin typeface="Times New Roman" panose="02020603050405020304" pitchFamily="18" charset="0"/>
                  <a:ea typeface="Times New Roman" panose="02020603050405020304" pitchFamily="18" charset="0"/>
                </a:endParaRPr>
              </a:p>
              <a:p>
                <a:pPr marL="221615" indent="0">
                  <a:buNone/>
                </a:pPr>
                <a14:m>
                  <m:oMath xmlns:m="http://schemas.openxmlformats.org/officeDocument/2006/math">
                    <m:r>
                      <a:rPr lang="vi-VN" i="1">
                        <a:effectLst/>
                        <a:latin typeface="Cambria Math" panose="02040503050406030204" pitchFamily="18" charset="0"/>
                        <a:ea typeface="Times New Roman" panose="02020603050405020304" pitchFamily="18" charset="0"/>
                      </a:rPr>
                      <m:t>𝐻</m:t>
                    </m:r>
                    <m:d>
                      <m:dPr>
                        <m:ctrlPr>
                          <a:rPr lang="en-VN" i="1">
                            <a:effectLst/>
                            <a:latin typeface="Cambria Math" panose="02040503050406030204" pitchFamily="18" charset="0"/>
                            <a:ea typeface="Times New Roman" panose="02020603050405020304" pitchFamily="18" charset="0"/>
                          </a:rPr>
                        </m:ctrlPr>
                      </m:dPr>
                      <m:e>
                        <m:r>
                          <a:rPr lang="vi-VN" i="1">
                            <a:effectLst/>
                            <a:latin typeface="Cambria Math" panose="02040503050406030204" pitchFamily="18" charset="0"/>
                            <a:ea typeface="Times New Roman" panose="02020603050405020304" pitchFamily="18" charset="0"/>
                          </a:rPr>
                          <m:t>𝑓</m:t>
                        </m:r>
                      </m:e>
                    </m:d>
                  </m:oMath>
                </a14:m>
                <a:r>
                  <a:rPr lang="vi-VN" dirty="0">
                    <a:effectLst/>
                    <a:latin typeface="Times New Roman" panose="02020603050405020304" pitchFamily="18" charset="0"/>
                    <a:ea typeface="Times New Roman" panose="02020603050405020304" pitchFamily="18" charset="0"/>
                  </a:rPr>
                  <a:t> có các định thức con chính sau</a:t>
                </a:r>
                <a:endParaRPr lang="en-VN" dirty="0">
                  <a:effectLst/>
                  <a:latin typeface="Times New Roman" panose="02020603050405020304" pitchFamily="18" charset="0"/>
                  <a:ea typeface="Times New Roman" panose="02020603050405020304" pitchFamily="18" charset="0"/>
                </a:endParaRPr>
              </a:p>
              <a:p>
                <a:pPr marL="221615" indent="0">
                  <a:buNone/>
                </a:pPr>
                <a14:m>
                  <m:oMathPara xmlns:m="http://schemas.openxmlformats.org/officeDocument/2006/math">
                    <m:oMathParaPr>
                      <m:jc m:val="centerGroup"/>
                    </m:oMathParaPr>
                    <m:oMath xmlns:m="http://schemas.openxmlformats.org/officeDocument/2006/math">
                      <m:r>
                        <a:rPr lang="vi-VN" i="1">
                          <a:effectLst/>
                          <a:latin typeface="Cambria Math" panose="02040503050406030204" pitchFamily="18" charset="0"/>
                          <a:ea typeface="Times New Roman" panose="02020603050405020304" pitchFamily="18" charset="0"/>
                        </a:rPr>
                        <m:t>𝑑𝑒𝑡</m:t>
                      </m:r>
                      <m:d>
                        <m:dPr>
                          <m:ctrlPr>
                            <a:rPr lang="en-VN" i="1">
                              <a:effectLst/>
                              <a:latin typeface="Cambria Math" panose="02040503050406030204" pitchFamily="18" charset="0"/>
                              <a:ea typeface="Times New Roman" panose="02020603050405020304" pitchFamily="18" charset="0"/>
                            </a:rPr>
                          </m:ctrlPr>
                        </m:dPr>
                        <m:e>
                          <m:f>
                            <m:fPr>
                              <m:ctrlPr>
                                <a:rPr lang="en-VN" i="1">
                                  <a:effectLst/>
                                  <a:latin typeface="Cambria Math" panose="02040503050406030204" pitchFamily="18" charset="0"/>
                                  <a:ea typeface="Times New Roman" panose="02020603050405020304" pitchFamily="18" charset="0"/>
                                </a:rPr>
                              </m:ctrlPr>
                            </m:fPr>
                            <m:num>
                              <m:sSup>
                                <m:sSupPr>
                                  <m:ctrlPr>
                                    <a:rPr lang="en-VN" i="1">
                                      <a:effectLst/>
                                      <a:latin typeface="Cambria Math" panose="02040503050406030204" pitchFamily="18" charset="0"/>
                                      <a:ea typeface="Times New Roman" panose="02020603050405020304" pitchFamily="18" charset="0"/>
                                    </a:rPr>
                                  </m:ctrlPr>
                                </m:sSupPr>
                                <m:e>
                                  <m:r>
                                    <a:rPr lang="en-VN" i="1">
                                      <a:effectLst/>
                                      <a:latin typeface="Cambria Math" panose="02040503050406030204" pitchFamily="18" charset="0"/>
                                      <a:ea typeface="Times New Roman" panose="02020603050405020304" pitchFamily="18" charset="0"/>
                                    </a:rPr>
                                    <m:t>𝜕</m:t>
                                  </m:r>
                                </m:e>
                                <m:sup>
                                  <m:r>
                                    <a:rPr lang="vi-VN" i="1">
                                      <a:effectLst/>
                                      <a:latin typeface="Cambria Math" panose="02040503050406030204" pitchFamily="18" charset="0"/>
                                      <a:ea typeface="Times New Roman" panose="02020603050405020304" pitchFamily="18" charset="0"/>
                                    </a:rPr>
                                    <m:t>2</m:t>
                                  </m:r>
                                </m:sup>
                              </m:sSup>
                              <m:r>
                                <a:rPr lang="en-VN" i="1">
                                  <a:effectLst/>
                                  <a:latin typeface="Cambria Math" panose="02040503050406030204" pitchFamily="18" charset="0"/>
                                  <a:ea typeface="Times New Roman" panose="02020603050405020304" pitchFamily="18" charset="0"/>
                                </a:rPr>
                                <m:t>𝑓</m:t>
                              </m:r>
                            </m:num>
                            <m:den>
                              <m:r>
                                <a:rPr lang="en-VN" i="1">
                                  <a:effectLst/>
                                  <a:latin typeface="Cambria Math" panose="02040503050406030204" pitchFamily="18" charset="0"/>
                                  <a:ea typeface="Times New Roman" panose="02020603050405020304" pitchFamily="18" charset="0"/>
                                </a:rPr>
                                <m:t>𝜕</m:t>
                              </m:r>
                              <m:sSubSup>
                                <m:sSubSupPr>
                                  <m:ctrlPr>
                                    <a:rPr lang="en-VN" i="1">
                                      <a:effectLst/>
                                      <a:latin typeface="Cambria Math" panose="02040503050406030204" pitchFamily="18" charset="0"/>
                                      <a:ea typeface="Times New Roman" panose="02020603050405020304" pitchFamily="18" charset="0"/>
                                    </a:rPr>
                                  </m:ctrlPr>
                                </m:sSubSupPr>
                                <m:e>
                                  <m:r>
                                    <a:rPr lang="vi-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1</m:t>
                                  </m:r>
                                </m:sub>
                                <m:sup>
                                  <m:r>
                                    <a:rPr lang="vi-VN" i="1">
                                      <a:effectLst/>
                                      <a:latin typeface="Cambria Math" panose="02040503050406030204" pitchFamily="18" charset="0"/>
                                      <a:ea typeface="Times New Roman" panose="02020603050405020304" pitchFamily="18" charset="0"/>
                                    </a:rPr>
                                    <m:t>2</m:t>
                                  </m:r>
                                </m:sup>
                              </m:sSubSup>
                            </m:den>
                          </m:f>
                        </m:e>
                      </m:d>
                      <m:r>
                        <a:rPr lang="vi-VN" i="1">
                          <a:effectLst/>
                          <a:latin typeface="Cambria Math" panose="02040503050406030204" pitchFamily="18" charset="0"/>
                          <a:ea typeface="Times New Roman" panose="02020603050405020304" pitchFamily="18" charset="0"/>
                        </a:rPr>
                        <m:t>,</m:t>
                      </m:r>
                      <m:func>
                        <m:funcPr>
                          <m:ctrlPr>
                            <a:rPr lang="en-VN" i="1">
                              <a:effectLst/>
                              <a:latin typeface="Cambria Math" panose="02040503050406030204" pitchFamily="18" charset="0"/>
                              <a:ea typeface="Times New Roman" panose="02020603050405020304" pitchFamily="18" charset="0"/>
                            </a:rPr>
                          </m:ctrlPr>
                        </m:funcPr>
                        <m:fName>
                          <m:r>
                            <m:rPr>
                              <m:sty m:val="p"/>
                            </m:rPr>
                            <a:rPr lang="vi-VN">
                              <a:effectLst/>
                              <a:latin typeface="Cambria Math" panose="02040503050406030204" pitchFamily="18" charset="0"/>
                              <a:ea typeface="Times New Roman" panose="02020603050405020304" pitchFamily="18" charset="0"/>
                            </a:rPr>
                            <m:t>det</m:t>
                          </m:r>
                        </m:fName>
                        <m:e>
                          <m:d>
                            <m:dPr>
                              <m:ctrlPr>
                                <a:rPr lang="en-VN" i="1">
                                  <a:effectLst/>
                                  <a:latin typeface="Cambria Math" panose="02040503050406030204" pitchFamily="18" charset="0"/>
                                  <a:ea typeface="Times New Roman" panose="02020603050405020304" pitchFamily="18" charset="0"/>
                                </a:rPr>
                              </m:ctrlPr>
                            </m:dPr>
                            <m:e>
                              <m:m>
                                <m:mPr>
                                  <m:mcs>
                                    <m:mc>
                                      <m:mcPr>
                                        <m:count m:val="2"/>
                                        <m:mcJc m:val="center"/>
                                      </m:mcPr>
                                    </m:mc>
                                  </m:mcs>
                                  <m:ctrlPr>
                                    <a:rPr lang="en-VN" i="1">
                                      <a:effectLst/>
                                      <a:latin typeface="Cambria Math" panose="02040503050406030204" pitchFamily="18" charset="0"/>
                                      <a:ea typeface="Times New Roman" panose="02020603050405020304" pitchFamily="18" charset="0"/>
                                    </a:rPr>
                                  </m:ctrlPr>
                                </m:mPr>
                                <m:mr>
                                  <m:e>
                                    <m:f>
                                      <m:fPr>
                                        <m:ctrlPr>
                                          <a:rPr lang="en-VN" i="1">
                                            <a:effectLst/>
                                            <a:latin typeface="Cambria Math" panose="02040503050406030204" pitchFamily="18" charset="0"/>
                                            <a:ea typeface="Times New Roman" panose="02020603050405020304" pitchFamily="18" charset="0"/>
                                          </a:rPr>
                                        </m:ctrlPr>
                                      </m:fPr>
                                      <m:num>
                                        <m:sSup>
                                          <m:sSupPr>
                                            <m:ctrlPr>
                                              <a:rPr lang="en-VN" i="1">
                                                <a:effectLst/>
                                                <a:latin typeface="Cambria Math" panose="02040503050406030204" pitchFamily="18" charset="0"/>
                                                <a:ea typeface="Times New Roman" panose="02020603050405020304" pitchFamily="18" charset="0"/>
                                              </a:rPr>
                                            </m:ctrlPr>
                                          </m:sSupPr>
                                          <m:e>
                                            <m:r>
                                              <a:rPr lang="en-VN" i="1">
                                                <a:effectLst/>
                                                <a:latin typeface="Cambria Math" panose="02040503050406030204" pitchFamily="18" charset="0"/>
                                                <a:ea typeface="Times New Roman" panose="02020603050405020304" pitchFamily="18" charset="0"/>
                                              </a:rPr>
                                              <m:t>𝜕</m:t>
                                            </m:r>
                                          </m:e>
                                          <m:sup>
                                            <m:r>
                                              <a:rPr lang="vi-VN" i="1">
                                                <a:effectLst/>
                                                <a:latin typeface="Cambria Math" panose="02040503050406030204" pitchFamily="18" charset="0"/>
                                                <a:ea typeface="Times New Roman" panose="02020603050405020304" pitchFamily="18" charset="0"/>
                                              </a:rPr>
                                              <m:t>2</m:t>
                                            </m:r>
                                          </m:sup>
                                        </m:sSup>
                                        <m:r>
                                          <a:rPr lang="en-VN" i="1">
                                            <a:effectLst/>
                                            <a:latin typeface="Cambria Math" panose="02040503050406030204" pitchFamily="18" charset="0"/>
                                            <a:ea typeface="Times New Roman" panose="02020603050405020304" pitchFamily="18" charset="0"/>
                                          </a:rPr>
                                          <m:t>𝑓</m:t>
                                        </m:r>
                                      </m:num>
                                      <m:den>
                                        <m:r>
                                          <a:rPr lang="en-VN" i="1">
                                            <a:effectLst/>
                                            <a:latin typeface="Cambria Math" panose="02040503050406030204" pitchFamily="18" charset="0"/>
                                            <a:ea typeface="Times New Roman" panose="02020603050405020304" pitchFamily="18" charset="0"/>
                                          </a:rPr>
                                          <m:t>𝜕</m:t>
                                        </m:r>
                                        <m:sSubSup>
                                          <m:sSubSupPr>
                                            <m:ctrlPr>
                                              <a:rPr lang="en-VN" i="1">
                                                <a:effectLst/>
                                                <a:latin typeface="Cambria Math" panose="02040503050406030204" pitchFamily="18" charset="0"/>
                                                <a:ea typeface="Times New Roman" panose="02020603050405020304" pitchFamily="18" charset="0"/>
                                              </a:rPr>
                                            </m:ctrlPr>
                                          </m:sSubSupPr>
                                          <m:e>
                                            <m:r>
                                              <a:rPr lang="vi-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1</m:t>
                                            </m:r>
                                          </m:sub>
                                          <m:sup>
                                            <m:r>
                                              <a:rPr lang="vi-VN" i="1">
                                                <a:effectLst/>
                                                <a:latin typeface="Cambria Math" panose="02040503050406030204" pitchFamily="18" charset="0"/>
                                                <a:ea typeface="Times New Roman" panose="02020603050405020304" pitchFamily="18" charset="0"/>
                                              </a:rPr>
                                              <m:t>2</m:t>
                                            </m:r>
                                          </m:sup>
                                        </m:sSubSup>
                                      </m:den>
                                    </m:f>
                                  </m:e>
                                  <m:e>
                                    <m:f>
                                      <m:fPr>
                                        <m:ctrlPr>
                                          <a:rPr lang="en-VN" i="1">
                                            <a:effectLst/>
                                            <a:latin typeface="Cambria Math" panose="02040503050406030204" pitchFamily="18" charset="0"/>
                                            <a:ea typeface="Times New Roman" panose="02020603050405020304" pitchFamily="18" charset="0"/>
                                          </a:rPr>
                                        </m:ctrlPr>
                                      </m:fPr>
                                      <m:num>
                                        <m:sSup>
                                          <m:sSupPr>
                                            <m:ctrlPr>
                                              <a:rPr lang="en-VN" i="1">
                                                <a:effectLst/>
                                                <a:latin typeface="Cambria Math" panose="02040503050406030204" pitchFamily="18" charset="0"/>
                                                <a:ea typeface="Times New Roman" panose="02020603050405020304" pitchFamily="18" charset="0"/>
                                              </a:rPr>
                                            </m:ctrlPr>
                                          </m:sSupPr>
                                          <m:e>
                                            <m:r>
                                              <a:rPr lang="en-VN" i="1">
                                                <a:effectLst/>
                                                <a:latin typeface="Cambria Math" panose="02040503050406030204" pitchFamily="18" charset="0"/>
                                                <a:ea typeface="Times New Roman" panose="02020603050405020304" pitchFamily="18" charset="0"/>
                                              </a:rPr>
                                              <m:t>𝜕</m:t>
                                            </m:r>
                                          </m:e>
                                          <m:sup>
                                            <m:r>
                                              <a:rPr lang="vi-VN" i="1">
                                                <a:effectLst/>
                                                <a:latin typeface="Cambria Math" panose="02040503050406030204" pitchFamily="18" charset="0"/>
                                                <a:ea typeface="Times New Roman" panose="02020603050405020304" pitchFamily="18" charset="0"/>
                                              </a:rPr>
                                              <m:t>2</m:t>
                                            </m:r>
                                          </m:sup>
                                        </m:sSup>
                                        <m:r>
                                          <a:rPr lang="en-VN" i="1">
                                            <a:effectLst/>
                                            <a:latin typeface="Cambria Math" panose="02040503050406030204" pitchFamily="18" charset="0"/>
                                            <a:ea typeface="Times New Roman" panose="02020603050405020304" pitchFamily="18" charset="0"/>
                                          </a:rPr>
                                          <m:t>𝑓</m:t>
                                        </m:r>
                                      </m:num>
                                      <m:den>
                                        <m:r>
                                          <a:rPr lang="en-VN" i="1">
                                            <a:effectLst/>
                                            <a:latin typeface="Cambria Math" panose="02040503050406030204" pitchFamily="18" charset="0"/>
                                            <a:ea typeface="Times New Roman" panose="02020603050405020304" pitchFamily="18" charset="0"/>
                                          </a:rPr>
                                          <m:t>𝜕</m:t>
                                        </m:r>
                                        <m:sSub>
                                          <m:sSubPr>
                                            <m:ctrlPr>
                                              <a:rPr lang="en-VN" i="1">
                                                <a:effectLst/>
                                                <a:latin typeface="Cambria Math" panose="02040503050406030204" pitchFamily="18" charset="0"/>
                                                <a:ea typeface="Times New Roman" panose="02020603050405020304" pitchFamily="18" charset="0"/>
                                              </a:rPr>
                                            </m:ctrlPr>
                                          </m:sSubPr>
                                          <m:e>
                                            <m:r>
                                              <a:rPr lang="en-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1</m:t>
                                            </m:r>
                                          </m:sub>
                                        </m:sSub>
                                        <m:r>
                                          <a:rPr lang="en-VN" i="1">
                                            <a:effectLst/>
                                            <a:latin typeface="Cambria Math" panose="02040503050406030204" pitchFamily="18" charset="0"/>
                                            <a:ea typeface="Times New Roman" panose="02020603050405020304" pitchFamily="18" charset="0"/>
                                          </a:rPr>
                                          <m:t>𝜕</m:t>
                                        </m:r>
                                        <m:sSub>
                                          <m:sSubPr>
                                            <m:ctrlPr>
                                              <a:rPr lang="en-VN" i="1">
                                                <a:effectLst/>
                                                <a:latin typeface="Cambria Math" panose="02040503050406030204" pitchFamily="18" charset="0"/>
                                                <a:ea typeface="Times New Roman" panose="02020603050405020304" pitchFamily="18" charset="0"/>
                                              </a:rPr>
                                            </m:ctrlPr>
                                          </m:sSubPr>
                                          <m:e>
                                            <m:r>
                                              <a:rPr lang="en-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2</m:t>
                                            </m:r>
                                          </m:sub>
                                        </m:sSub>
                                      </m:den>
                                    </m:f>
                                  </m:e>
                                </m:mr>
                                <m:mr>
                                  <m:e>
                                    <m:f>
                                      <m:fPr>
                                        <m:ctrlPr>
                                          <a:rPr lang="en-VN" i="1">
                                            <a:effectLst/>
                                            <a:latin typeface="Cambria Math" panose="02040503050406030204" pitchFamily="18" charset="0"/>
                                            <a:ea typeface="Times New Roman" panose="02020603050405020304" pitchFamily="18" charset="0"/>
                                          </a:rPr>
                                        </m:ctrlPr>
                                      </m:fPr>
                                      <m:num>
                                        <m:sSup>
                                          <m:sSupPr>
                                            <m:ctrlPr>
                                              <a:rPr lang="en-VN" i="1">
                                                <a:effectLst/>
                                                <a:latin typeface="Cambria Math" panose="02040503050406030204" pitchFamily="18" charset="0"/>
                                                <a:ea typeface="Times New Roman" panose="02020603050405020304" pitchFamily="18" charset="0"/>
                                              </a:rPr>
                                            </m:ctrlPr>
                                          </m:sSupPr>
                                          <m:e>
                                            <m:r>
                                              <a:rPr lang="en-VN" i="1">
                                                <a:effectLst/>
                                                <a:latin typeface="Cambria Math" panose="02040503050406030204" pitchFamily="18" charset="0"/>
                                                <a:ea typeface="Times New Roman" panose="02020603050405020304" pitchFamily="18" charset="0"/>
                                              </a:rPr>
                                              <m:t>𝜕</m:t>
                                            </m:r>
                                          </m:e>
                                          <m:sup>
                                            <m:r>
                                              <a:rPr lang="vi-VN" i="1">
                                                <a:effectLst/>
                                                <a:latin typeface="Cambria Math" panose="02040503050406030204" pitchFamily="18" charset="0"/>
                                                <a:ea typeface="Times New Roman" panose="02020603050405020304" pitchFamily="18" charset="0"/>
                                              </a:rPr>
                                              <m:t>2</m:t>
                                            </m:r>
                                          </m:sup>
                                        </m:sSup>
                                        <m:r>
                                          <a:rPr lang="en-VN" i="1">
                                            <a:effectLst/>
                                            <a:latin typeface="Cambria Math" panose="02040503050406030204" pitchFamily="18" charset="0"/>
                                            <a:ea typeface="Times New Roman" panose="02020603050405020304" pitchFamily="18" charset="0"/>
                                          </a:rPr>
                                          <m:t>𝑓</m:t>
                                        </m:r>
                                      </m:num>
                                      <m:den>
                                        <m:r>
                                          <a:rPr lang="en-VN" i="1">
                                            <a:effectLst/>
                                            <a:latin typeface="Cambria Math" panose="02040503050406030204" pitchFamily="18" charset="0"/>
                                            <a:ea typeface="Times New Roman" panose="02020603050405020304" pitchFamily="18" charset="0"/>
                                          </a:rPr>
                                          <m:t>𝜕</m:t>
                                        </m:r>
                                        <m:sSub>
                                          <m:sSubPr>
                                            <m:ctrlPr>
                                              <a:rPr lang="en-VN" i="1">
                                                <a:effectLst/>
                                                <a:latin typeface="Cambria Math" panose="02040503050406030204" pitchFamily="18" charset="0"/>
                                                <a:ea typeface="Times New Roman" panose="02020603050405020304" pitchFamily="18" charset="0"/>
                                              </a:rPr>
                                            </m:ctrlPr>
                                          </m:sSubPr>
                                          <m:e>
                                            <m:r>
                                              <a:rPr lang="en-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2</m:t>
                                            </m:r>
                                          </m:sub>
                                        </m:sSub>
                                        <m:r>
                                          <a:rPr lang="en-VN" i="1">
                                            <a:effectLst/>
                                            <a:latin typeface="Cambria Math" panose="02040503050406030204" pitchFamily="18" charset="0"/>
                                            <a:ea typeface="Times New Roman" panose="02020603050405020304" pitchFamily="18" charset="0"/>
                                          </a:rPr>
                                          <m:t>𝜕</m:t>
                                        </m:r>
                                        <m:sSub>
                                          <m:sSubPr>
                                            <m:ctrlPr>
                                              <a:rPr lang="en-VN" i="1">
                                                <a:effectLst/>
                                                <a:latin typeface="Cambria Math" panose="02040503050406030204" pitchFamily="18" charset="0"/>
                                                <a:ea typeface="Times New Roman" panose="02020603050405020304" pitchFamily="18" charset="0"/>
                                              </a:rPr>
                                            </m:ctrlPr>
                                          </m:sSubPr>
                                          <m:e>
                                            <m:r>
                                              <a:rPr lang="en-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1</m:t>
                                            </m:r>
                                          </m:sub>
                                        </m:sSub>
                                      </m:den>
                                    </m:f>
                                  </m:e>
                                  <m:e>
                                    <m:f>
                                      <m:fPr>
                                        <m:ctrlPr>
                                          <a:rPr lang="en-VN" i="1">
                                            <a:effectLst/>
                                            <a:latin typeface="Cambria Math" panose="02040503050406030204" pitchFamily="18" charset="0"/>
                                            <a:ea typeface="Times New Roman" panose="02020603050405020304" pitchFamily="18" charset="0"/>
                                          </a:rPr>
                                        </m:ctrlPr>
                                      </m:fPr>
                                      <m:num>
                                        <m:sSup>
                                          <m:sSupPr>
                                            <m:ctrlPr>
                                              <a:rPr lang="en-VN" i="1">
                                                <a:effectLst/>
                                                <a:latin typeface="Cambria Math" panose="02040503050406030204" pitchFamily="18" charset="0"/>
                                                <a:ea typeface="Times New Roman" panose="02020603050405020304" pitchFamily="18" charset="0"/>
                                              </a:rPr>
                                            </m:ctrlPr>
                                          </m:sSupPr>
                                          <m:e>
                                            <m:r>
                                              <a:rPr lang="en-VN" i="1">
                                                <a:effectLst/>
                                                <a:latin typeface="Cambria Math" panose="02040503050406030204" pitchFamily="18" charset="0"/>
                                                <a:ea typeface="Times New Roman" panose="02020603050405020304" pitchFamily="18" charset="0"/>
                                              </a:rPr>
                                              <m:t>𝜕</m:t>
                                            </m:r>
                                          </m:e>
                                          <m:sup>
                                            <m:r>
                                              <a:rPr lang="vi-VN" i="1">
                                                <a:effectLst/>
                                                <a:latin typeface="Cambria Math" panose="02040503050406030204" pitchFamily="18" charset="0"/>
                                                <a:ea typeface="Times New Roman" panose="02020603050405020304" pitchFamily="18" charset="0"/>
                                              </a:rPr>
                                              <m:t>2</m:t>
                                            </m:r>
                                          </m:sup>
                                        </m:sSup>
                                        <m:r>
                                          <a:rPr lang="en-VN" i="1">
                                            <a:effectLst/>
                                            <a:latin typeface="Cambria Math" panose="02040503050406030204" pitchFamily="18" charset="0"/>
                                            <a:ea typeface="Times New Roman" panose="02020603050405020304" pitchFamily="18" charset="0"/>
                                          </a:rPr>
                                          <m:t>𝑓</m:t>
                                        </m:r>
                                      </m:num>
                                      <m:den>
                                        <m:r>
                                          <a:rPr lang="en-VN" i="1">
                                            <a:effectLst/>
                                            <a:latin typeface="Cambria Math" panose="02040503050406030204" pitchFamily="18" charset="0"/>
                                            <a:ea typeface="Times New Roman" panose="02020603050405020304" pitchFamily="18" charset="0"/>
                                          </a:rPr>
                                          <m:t>𝜕</m:t>
                                        </m:r>
                                        <m:sSub>
                                          <m:sSubPr>
                                            <m:ctrlPr>
                                              <a:rPr lang="en-VN" i="1">
                                                <a:effectLst/>
                                                <a:latin typeface="Cambria Math" panose="02040503050406030204" pitchFamily="18" charset="0"/>
                                                <a:ea typeface="Times New Roman" panose="02020603050405020304" pitchFamily="18" charset="0"/>
                                              </a:rPr>
                                            </m:ctrlPr>
                                          </m:sSubPr>
                                          <m:e>
                                            <m:r>
                                              <a:rPr lang="en-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2</m:t>
                                            </m:r>
                                          </m:sub>
                                        </m:sSub>
                                        <m:sSubSup>
                                          <m:sSubSupPr>
                                            <m:ctrlPr>
                                              <a:rPr lang="en-VN" i="1">
                                                <a:effectLst/>
                                                <a:latin typeface="Cambria Math" panose="02040503050406030204" pitchFamily="18" charset="0"/>
                                                <a:ea typeface="Times New Roman" panose="02020603050405020304" pitchFamily="18" charset="0"/>
                                              </a:rPr>
                                            </m:ctrlPr>
                                          </m:sSubSupPr>
                                          <m:e>
                                            <m:r>
                                              <a:rPr lang="vi-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2</m:t>
                                            </m:r>
                                          </m:sub>
                                          <m:sup>
                                            <m:r>
                                              <a:rPr lang="vi-VN" i="1">
                                                <a:effectLst/>
                                                <a:latin typeface="Cambria Math" panose="02040503050406030204" pitchFamily="18" charset="0"/>
                                                <a:ea typeface="Times New Roman" panose="02020603050405020304" pitchFamily="18" charset="0"/>
                                              </a:rPr>
                                              <m:t>2</m:t>
                                            </m:r>
                                          </m:sup>
                                        </m:sSubSup>
                                      </m:den>
                                    </m:f>
                                  </m:e>
                                </m:mr>
                              </m:m>
                            </m:e>
                          </m:d>
                          <m:r>
                            <a:rPr lang="vi-VN" i="1">
                              <a:effectLst/>
                              <a:latin typeface="Cambria Math" panose="02040503050406030204" pitchFamily="18" charset="0"/>
                              <a:ea typeface="Times New Roman" panose="02020603050405020304" pitchFamily="18" charset="0"/>
                            </a:rPr>
                            <m:t>,…,</m:t>
                          </m:r>
                          <m:func>
                            <m:funcPr>
                              <m:ctrlPr>
                                <a:rPr lang="en-VN" i="1">
                                  <a:effectLst/>
                                  <a:latin typeface="Cambria Math" panose="02040503050406030204" pitchFamily="18" charset="0"/>
                                  <a:ea typeface="Times New Roman" panose="02020603050405020304" pitchFamily="18" charset="0"/>
                                </a:rPr>
                              </m:ctrlPr>
                            </m:funcPr>
                            <m:fName>
                              <m:r>
                                <m:rPr>
                                  <m:sty m:val="p"/>
                                </m:rPr>
                                <a:rPr lang="vi-VN">
                                  <a:effectLst/>
                                  <a:latin typeface="Cambria Math" panose="02040503050406030204" pitchFamily="18" charset="0"/>
                                  <a:ea typeface="Times New Roman" panose="02020603050405020304" pitchFamily="18" charset="0"/>
                                </a:rPr>
                                <m:t>det</m:t>
                              </m:r>
                            </m:fName>
                            <m:e>
                              <m:d>
                                <m:dPr>
                                  <m:ctrlPr>
                                    <a:rPr lang="en-VN" i="1">
                                      <a:effectLst/>
                                      <a:latin typeface="Cambria Math" panose="02040503050406030204" pitchFamily="18" charset="0"/>
                                      <a:ea typeface="Times New Roman" panose="02020603050405020304" pitchFamily="18" charset="0"/>
                                    </a:rPr>
                                  </m:ctrlPr>
                                </m:dPr>
                                <m:e>
                                  <m:r>
                                    <a:rPr lang="vi-VN" i="1">
                                      <a:effectLst/>
                                      <a:latin typeface="Cambria Math" panose="02040503050406030204" pitchFamily="18" charset="0"/>
                                      <a:ea typeface="Times New Roman" panose="02020603050405020304" pitchFamily="18" charset="0"/>
                                    </a:rPr>
                                    <m:t>𝐻</m:t>
                                  </m:r>
                                  <m:d>
                                    <m:dPr>
                                      <m:ctrlPr>
                                        <a:rPr lang="en-VN" i="1">
                                          <a:effectLst/>
                                          <a:latin typeface="Cambria Math" panose="02040503050406030204" pitchFamily="18" charset="0"/>
                                          <a:ea typeface="Times New Roman" panose="02020603050405020304" pitchFamily="18" charset="0"/>
                                        </a:rPr>
                                      </m:ctrlPr>
                                    </m:dPr>
                                    <m:e>
                                      <m:r>
                                        <a:rPr lang="vi-VN" i="1">
                                          <a:effectLst/>
                                          <a:latin typeface="Cambria Math" panose="02040503050406030204" pitchFamily="18" charset="0"/>
                                          <a:ea typeface="Times New Roman" panose="02020603050405020304" pitchFamily="18" charset="0"/>
                                        </a:rPr>
                                        <m:t>𝑓</m:t>
                                      </m:r>
                                    </m:e>
                                  </m:d>
                                </m:e>
                              </m:d>
                            </m:e>
                          </m:func>
                          <m:r>
                            <a:rPr lang="vi-VN" i="1">
                              <a:effectLst/>
                              <a:latin typeface="Cambria Math" panose="02040503050406030204" pitchFamily="18" charset="0"/>
                              <a:ea typeface="Times New Roman" panose="02020603050405020304" pitchFamily="18" charset="0"/>
                            </a:rPr>
                            <m:t> </m:t>
                          </m:r>
                        </m:e>
                      </m:func>
                      <m:r>
                        <a:rPr lang="vi-VN" i="1">
                          <a:effectLst/>
                          <a:latin typeface="Cambria Math" panose="02040503050406030204" pitchFamily="18" charset="0"/>
                          <a:ea typeface="Times New Roman" panose="02020603050405020304" pitchFamily="18" charset="0"/>
                        </a:rPr>
                        <m:t>.</m:t>
                      </m:r>
                    </m:oMath>
                  </m:oMathPara>
                </a14:m>
                <a:endParaRPr lang="en-VN" dirty="0">
                  <a:effectLst/>
                  <a:latin typeface="Times New Roman" panose="02020603050405020304" pitchFamily="18" charset="0"/>
                  <a:ea typeface="Times New Roman" panose="02020603050405020304" pitchFamily="18" charset="0"/>
                </a:endParaRPr>
              </a:p>
              <a:p>
                <a:pPr marL="342900" lvl="0" indent="-342900">
                  <a:buFont typeface="Times New Roman" panose="02020603050405020304" pitchFamily="18" charset="0"/>
                  <a:buChar char="-"/>
                </a:pPr>
                <a:r>
                  <a:rPr lang="vi-VN" dirty="0">
                    <a:effectLst/>
                    <a:latin typeface="Times New Roman" panose="02020603050405020304" pitchFamily="18" charset="0"/>
                    <a:ea typeface="Times New Roman" panose="02020603050405020304" pitchFamily="18" charset="0"/>
                  </a:rPr>
                  <a:t>Nếu các định thức con </a:t>
                </a:r>
                <a14:m>
                  <m:oMath xmlns:m="http://schemas.openxmlformats.org/officeDocument/2006/math">
                    <m:sSub>
                      <m:sSubPr>
                        <m:ctrlPr>
                          <a:rPr lang="en-VN" i="1">
                            <a:effectLst/>
                            <a:latin typeface="Cambria Math" panose="02040503050406030204" pitchFamily="18" charset="0"/>
                            <a:ea typeface="Times New Roman" panose="02020603050405020304" pitchFamily="18" charset="0"/>
                          </a:rPr>
                        </m:ctrlPr>
                      </m:sSubPr>
                      <m:e>
                        <m:r>
                          <a:rPr lang="vi-VN" i="1">
                            <a:effectLst/>
                            <a:latin typeface="Cambria Math" panose="02040503050406030204" pitchFamily="18" charset="0"/>
                            <a:ea typeface="Times New Roman" panose="02020603050405020304" pitchFamily="18" charset="0"/>
                          </a:rPr>
                          <m:t>𝐻</m:t>
                        </m:r>
                      </m:e>
                      <m:sub>
                        <m:r>
                          <a:rPr lang="vi-VN" i="1">
                            <a:effectLst/>
                            <a:latin typeface="Cambria Math" panose="02040503050406030204" pitchFamily="18" charset="0"/>
                            <a:ea typeface="Times New Roman" panose="02020603050405020304" pitchFamily="18" charset="0"/>
                          </a:rPr>
                          <m:t>𝑖</m:t>
                        </m:r>
                      </m:sub>
                    </m:sSub>
                    <m:r>
                      <a:rPr lang="vi-VN" i="1">
                        <a:effectLst/>
                        <a:latin typeface="Cambria Math" panose="02040503050406030204" pitchFamily="18" charset="0"/>
                        <a:ea typeface="Times New Roman" panose="02020603050405020304" pitchFamily="18" charset="0"/>
                      </a:rPr>
                      <m:t>&gt;0, ∀ </m:t>
                    </m:r>
                    <m:r>
                      <a:rPr lang="vi-VN" i="1">
                        <a:effectLst/>
                        <a:latin typeface="Cambria Math" panose="02040503050406030204" pitchFamily="18" charset="0"/>
                        <a:ea typeface="Times New Roman" panose="02020603050405020304" pitchFamily="18" charset="0"/>
                      </a:rPr>
                      <m:t>𝑖</m:t>
                    </m:r>
                    <m:r>
                      <a:rPr lang="vi-VN" i="1">
                        <a:effectLst/>
                        <a:latin typeface="Cambria Math" panose="02040503050406030204" pitchFamily="18" charset="0"/>
                        <a:ea typeface="Times New Roman" panose="02020603050405020304" pitchFamily="18" charset="0"/>
                      </a:rPr>
                      <m:t>=1,..</m:t>
                    </m:r>
                    <m:r>
                      <a:rPr lang="vi-VN" i="1">
                        <a:effectLst/>
                        <a:latin typeface="Cambria Math" panose="02040503050406030204" pitchFamily="18" charset="0"/>
                        <a:ea typeface="Times New Roman" panose="02020603050405020304" pitchFamily="18" charset="0"/>
                      </a:rPr>
                      <m:t>𝑛</m:t>
                    </m:r>
                  </m:oMath>
                </a14:m>
                <a:r>
                  <a:rPr lang="vi-VN" dirty="0">
                    <a:effectLst/>
                    <a:latin typeface="Times New Roman" panose="02020603050405020304" pitchFamily="18" charset="0"/>
                    <a:ea typeface="Times New Roman" panose="02020603050405020304" pitchFamily="18" charset="0"/>
                  </a:rPr>
                  <a:t> thì </a:t>
                </a:r>
                <a14:m>
                  <m:oMath xmlns:m="http://schemas.openxmlformats.org/officeDocument/2006/math">
                    <m:d>
                      <m:dPr>
                        <m:ctrlPr>
                          <a:rPr lang="en-VN" i="1">
                            <a:effectLst/>
                            <a:latin typeface="Cambria Math" panose="02040503050406030204" pitchFamily="18" charset="0"/>
                            <a:ea typeface="Times New Roman" panose="02020603050405020304" pitchFamily="18" charset="0"/>
                          </a:rPr>
                        </m:ctrlPr>
                      </m:dPr>
                      <m:e>
                        <m:sSubSup>
                          <m:sSubSupPr>
                            <m:ctrlPr>
                              <a:rPr lang="en-VN" i="1">
                                <a:effectLst/>
                                <a:latin typeface="Cambria Math" panose="02040503050406030204" pitchFamily="18" charset="0"/>
                                <a:ea typeface="Times New Roman" panose="02020603050405020304" pitchFamily="18" charset="0"/>
                              </a:rPr>
                            </m:ctrlPr>
                          </m:sSubSupPr>
                          <m:e>
                            <m:r>
                              <a:rPr lang="vi-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1</m:t>
                            </m:r>
                          </m:sub>
                          <m:sup>
                            <m:r>
                              <a:rPr lang="vi-VN" i="1">
                                <a:effectLst/>
                                <a:latin typeface="Cambria Math" panose="02040503050406030204" pitchFamily="18" charset="0"/>
                                <a:ea typeface="Times New Roman" panose="02020603050405020304" pitchFamily="18" charset="0"/>
                              </a:rPr>
                              <m:t>0</m:t>
                            </m:r>
                          </m:sup>
                        </m:sSubSup>
                        <m:r>
                          <a:rPr lang="vi-VN" i="1">
                            <a:effectLst/>
                            <a:latin typeface="Cambria Math" panose="02040503050406030204" pitchFamily="18" charset="0"/>
                            <a:ea typeface="Times New Roman" panose="02020603050405020304" pitchFamily="18" charset="0"/>
                          </a:rPr>
                          <m:t>,</m:t>
                        </m:r>
                        <m:sSubSup>
                          <m:sSubSupPr>
                            <m:ctrlPr>
                              <a:rPr lang="en-VN" i="1">
                                <a:effectLst/>
                                <a:latin typeface="Cambria Math" panose="02040503050406030204" pitchFamily="18" charset="0"/>
                                <a:ea typeface="Times New Roman" panose="02020603050405020304" pitchFamily="18" charset="0"/>
                              </a:rPr>
                            </m:ctrlPr>
                          </m:sSubSupPr>
                          <m:e>
                            <m:r>
                              <a:rPr lang="vi-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2</m:t>
                            </m:r>
                          </m:sub>
                          <m:sup>
                            <m:r>
                              <a:rPr lang="vi-VN" i="1">
                                <a:effectLst/>
                                <a:latin typeface="Cambria Math" panose="02040503050406030204" pitchFamily="18" charset="0"/>
                                <a:ea typeface="Times New Roman" panose="02020603050405020304" pitchFamily="18" charset="0"/>
                              </a:rPr>
                              <m:t>0</m:t>
                            </m:r>
                          </m:sup>
                        </m:sSubSup>
                        <m:r>
                          <a:rPr lang="vi-VN" i="1">
                            <a:effectLst/>
                            <a:latin typeface="Cambria Math" panose="02040503050406030204" pitchFamily="18" charset="0"/>
                            <a:ea typeface="Times New Roman" panose="02020603050405020304" pitchFamily="18" charset="0"/>
                          </a:rPr>
                          <m:t>,…,</m:t>
                        </m:r>
                        <m:sSubSup>
                          <m:sSubSupPr>
                            <m:ctrlPr>
                              <a:rPr lang="en-VN" i="1">
                                <a:effectLst/>
                                <a:latin typeface="Cambria Math" panose="02040503050406030204" pitchFamily="18" charset="0"/>
                                <a:ea typeface="Times New Roman" panose="02020603050405020304" pitchFamily="18" charset="0"/>
                              </a:rPr>
                            </m:ctrlPr>
                          </m:sSubSupPr>
                          <m:e>
                            <m:r>
                              <a:rPr lang="vi-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𝑛</m:t>
                            </m:r>
                          </m:sub>
                          <m:sup>
                            <m:r>
                              <a:rPr lang="vi-VN" i="1">
                                <a:effectLst/>
                                <a:latin typeface="Cambria Math" panose="02040503050406030204" pitchFamily="18" charset="0"/>
                                <a:ea typeface="Times New Roman" panose="02020603050405020304" pitchFamily="18" charset="0"/>
                              </a:rPr>
                              <m:t>0</m:t>
                            </m:r>
                          </m:sup>
                        </m:sSubSup>
                      </m:e>
                    </m:d>
                  </m:oMath>
                </a14:m>
                <a:r>
                  <a:rPr lang="vi-VN" dirty="0">
                    <a:effectLst/>
                    <a:latin typeface="Times New Roman" panose="02020603050405020304" pitchFamily="18" charset="0"/>
                    <a:ea typeface="Times New Roman" panose="02020603050405020304" pitchFamily="18" charset="0"/>
                  </a:rPr>
                  <a:t> là điểm cực tiểu của hàm </a:t>
                </a:r>
                <a14:m>
                  <m:oMath xmlns:m="http://schemas.openxmlformats.org/officeDocument/2006/math">
                    <m:r>
                      <a:rPr lang="vi-VN" i="1">
                        <a:effectLst/>
                        <a:latin typeface="Cambria Math" panose="02040503050406030204" pitchFamily="18" charset="0"/>
                        <a:ea typeface="Times New Roman" panose="02020603050405020304" pitchFamily="18" charset="0"/>
                      </a:rPr>
                      <m:t>𝑓</m:t>
                    </m:r>
                    <m:r>
                      <a:rPr lang="vi-VN" i="1">
                        <a:effectLst/>
                        <a:latin typeface="Cambria Math" panose="02040503050406030204" pitchFamily="18" charset="0"/>
                        <a:ea typeface="Times New Roman" panose="02020603050405020304" pitchFamily="18" charset="0"/>
                      </a:rPr>
                      <m:t> </m:t>
                    </m:r>
                  </m:oMath>
                </a14:m>
                <a:r>
                  <a:rPr lang="vi-VN" dirty="0">
                    <a:effectLst/>
                    <a:latin typeface="Times New Roman" panose="02020603050405020304" pitchFamily="18" charset="0"/>
                    <a:ea typeface="Times New Roman" panose="02020603050405020304" pitchFamily="18" charset="0"/>
                  </a:rPr>
                  <a:t>.</a:t>
                </a:r>
                <a:endParaRPr lang="en-VN" dirty="0">
                  <a:effectLst/>
                  <a:latin typeface="Times New Roman" panose="02020603050405020304" pitchFamily="18" charset="0"/>
                  <a:ea typeface="Times New Roman" panose="02020603050405020304" pitchFamily="18" charset="0"/>
                </a:endParaRPr>
              </a:p>
              <a:p>
                <a:pPr marL="342900" lvl="0" indent="-342900">
                  <a:buFont typeface="Times New Roman" panose="02020603050405020304" pitchFamily="18" charset="0"/>
                  <a:buChar char="-"/>
                </a:pPr>
                <a:r>
                  <a:rPr lang="vi-VN" dirty="0">
                    <a:effectLst/>
                    <a:latin typeface="Times New Roman" panose="02020603050405020304" pitchFamily="18" charset="0"/>
                    <a:ea typeface="Times New Roman" panose="02020603050405020304" pitchFamily="18" charset="0"/>
                  </a:rPr>
                  <a:t>Nếu </a:t>
                </a:r>
                <a14:m>
                  <m:oMath xmlns:m="http://schemas.openxmlformats.org/officeDocument/2006/math">
                    <m:sSub>
                      <m:sSubPr>
                        <m:ctrlPr>
                          <a:rPr lang="en-VN" i="1">
                            <a:effectLst/>
                            <a:latin typeface="Cambria Math" panose="02040503050406030204" pitchFamily="18" charset="0"/>
                            <a:ea typeface="Times New Roman" panose="02020603050405020304" pitchFamily="18" charset="0"/>
                          </a:rPr>
                        </m:ctrlPr>
                      </m:sSubPr>
                      <m:e>
                        <m:r>
                          <a:rPr lang="vi-VN" i="1">
                            <a:effectLst/>
                            <a:latin typeface="Cambria Math" panose="02040503050406030204" pitchFamily="18" charset="0"/>
                            <a:ea typeface="Times New Roman" panose="02020603050405020304" pitchFamily="18" charset="0"/>
                          </a:rPr>
                          <m:t>𝐻</m:t>
                        </m:r>
                      </m:e>
                      <m:sub>
                        <m:r>
                          <a:rPr lang="vi-VN" i="1">
                            <a:effectLst/>
                            <a:latin typeface="Cambria Math" panose="02040503050406030204" pitchFamily="18" charset="0"/>
                            <a:ea typeface="Times New Roman" panose="02020603050405020304" pitchFamily="18" charset="0"/>
                          </a:rPr>
                          <m:t>1</m:t>
                        </m:r>
                      </m:sub>
                    </m:sSub>
                    <m:r>
                      <a:rPr lang="vi-VN" i="1">
                        <a:effectLst/>
                        <a:latin typeface="Cambria Math" panose="02040503050406030204" pitchFamily="18" charset="0"/>
                        <a:ea typeface="Times New Roman" panose="02020603050405020304" pitchFamily="18" charset="0"/>
                      </a:rPr>
                      <m:t>&lt;0, </m:t>
                    </m:r>
                    <m:sSub>
                      <m:sSubPr>
                        <m:ctrlPr>
                          <a:rPr lang="en-VN" i="1">
                            <a:effectLst/>
                            <a:latin typeface="Cambria Math" panose="02040503050406030204" pitchFamily="18" charset="0"/>
                            <a:ea typeface="Times New Roman" panose="02020603050405020304" pitchFamily="18" charset="0"/>
                          </a:rPr>
                        </m:ctrlPr>
                      </m:sSubPr>
                      <m:e>
                        <m:r>
                          <a:rPr lang="vi-VN" i="1">
                            <a:effectLst/>
                            <a:latin typeface="Cambria Math" panose="02040503050406030204" pitchFamily="18" charset="0"/>
                            <a:ea typeface="Times New Roman" panose="02020603050405020304" pitchFamily="18" charset="0"/>
                          </a:rPr>
                          <m:t>𝐻</m:t>
                        </m:r>
                      </m:e>
                      <m:sub>
                        <m:r>
                          <a:rPr lang="vi-VN" i="1">
                            <a:effectLst/>
                            <a:latin typeface="Cambria Math" panose="02040503050406030204" pitchFamily="18" charset="0"/>
                            <a:ea typeface="Times New Roman" panose="02020603050405020304" pitchFamily="18" charset="0"/>
                          </a:rPr>
                          <m:t>2</m:t>
                        </m:r>
                      </m:sub>
                    </m:sSub>
                    <m:r>
                      <a:rPr lang="vi-VN" i="1">
                        <a:effectLst/>
                        <a:latin typeface="Cambria Math" panose="02040503050406030204" pitchFamily="18" charset="0"/>
                        <a:ea typeface="Times New Roman" panose="02020603050405020304" pitchFamily="18" charset="0"/>
                      </a:rPr>
                      <m:t>&gt;0,</m:t>
                    </m:r>
                    <m:sSub>
                      <m:sSubPr>
                        <m:ctrlPr>
                          <a:rPr lang="en-VN" i="1">
                            <a:effectLst/>
                            <a:latin typeface="Cambria Math" panose="02040503050406030204" pitchFamily="18" charset="0"/>
                            <a:ea typeface="Times New Roman" panose="02020603050405020304" pitchFamily="18" charset="0"/>
                          </a:rPr>
                        </m:ctrlPr>
                      </m:sSubPr>
                      <m:e>
                        <m:r>
                          <a:rPr lang="vi-VN" i="1">
                            <a:effectLst/>
                            <a:latin typeface="Cambria Math" panose="02040503050406030204" pitchFamily="18" charset="0"/>
                            <a:ea typeface="Times New Roman" panose="02020603050405020304" pitchFamily="18" charset="0"/>
                          </a:rPr>
                          <m:t>𝐻</m:t>
                        </m:r>
                      </m:e>
                      <m:sub>
                        <m:r>
                          <a:rPr lang="vi-VN" i="1">
                            <a:effectLst/>
                            <a:latin typeface="Cambria Math" panose="02040503050406030204" pitchFamily="18" charset="0"/>
                            <a:ea typeface="Times New Roman" panose="02020603050405020304" pitchFamily="18" charset="0"/>
                          </a:rPr>
                          <m:t>3</m:t>
                        </m:r>
                      </m:sub>
                    </m:sSub>
                    <m:r>
                      <a:rPr lang="vi-VN" i="1">
                        <a:effectLst/>
                        <a:latin typeface="Cambria Math" panose="02040503050406030204" pitchFamily="18" charset="0"/>
                        <a:ea typeface="Times New Roman" panose="02020603050405020304" pitchFamily="18" charset="0"/>
                      </a:rPr>
                      <m:t>&lt;0, </m:t>
                    </m:r>
                    <m:sSub>
                      <m:sSubPr>
                        <m:ctrlPr>
                          <a:rPr lang="en-VN" i="1">
                            <a:effectLst/>
                            <a:latin typeface="Cambria Math" panose="02040503050406030204" pitchFamily="18" charset="0"/>
                            <a:ea typeface="Times New Roman" panose="02020603050405020304" pitchFamily="18" charset="0"/>
                          </a:rPr>
                        </m:ctrlPr>
                      </m:sSubPr>
                      <m:e>
                        <m:r>
                          <a:rPr lang="vi-VN" i="1">
                            <a:effectLst/>
                            <a:latin typeface="Cambria Math" panose="02040503050406030204" pitchFamily="18" charset="0"/>
                            <a:ea typeface="Times New Roman" panose="02020603050405020304" pitchFamily="18" charset="0"/>
                          </a:rPr>
                          <m:t>𝐻</m:t>
                        </m:r>
                      </m:e>
                      <m:sub>
                        <m:r>
                          <a:rPr lang="vi-VN" i="1">
                            <a:effectLst/>
                            <a:latin typeface="Cambria Math" panose="02040503050406030204" pitchFamily="18" charset="0"/>
                            <a:ea typeface="Times New Roman" panose="02020603050405020304" pitchFamily="18" charset="0"/>
                          </a:rPr>
                          <m:t>4</m:t>
                        </m:r>
                      </m:sub>
                    </m:sSub>
                    <m:r>
                      <a:rPr lang="vi-VN" i="1">
                        <a:effectLst/>
                        <a:latin typeface="Cambria Math" panose="02040503050406030204" pitchFamily="18" charset="0"/>
                        <a:ea typeface="Times New Roman" panose="02020603050405020304" pitchFamily="18" charset="0"/>
                      </a:rPr>
                      <m:t>&gt;0,…</m:t>
                    </m:r>
                  </m:oMath>
                </a14:m>
                <a:r>
                  <a:rPr lang="vi-VN" dirty="0">
                    <a:effectLst/>
                    <a:latin typeface="Times New Roman" panose="02020603050405020304" pitchFamily="18" charset="0"/>
                    <a:ea typeface="Times New Roman" panose="02020603050405020304" pitchFamily="18" charset="0"/>
                  </a:rPr>
                  <a:t> thì </a:t>
                </a:r>
                <a14:m>
                  <m:oMath xmlns:m="http://schemas.openxmlformats.org/officeDocument/2006/math">
                    <m:d>
                      <m:dPr>
                        <m:ctrlPr>
                          <a:rPr lang="en-VN" i="1">
                            <a:effectLst/>
                            <a:latin typeface="Cambria Math" panose="02040503050406030204" pitchFamily="18" charset="0"/>
                            <a:ea typeface="Times New Roman" panose="02020603050405020304" pitchFamily="18" charset="0"/>
                          </a:rPr>
                        </m:ctrlPr>
                      </m:dPr>
                      <m:e>
                        <m:sSubSup>
                          <m:sSubSupPr>
                            <m:ctrlPr>
                              <a:rPr lang="en-VN" i="1">
                                <a:effectLst/>
                                <a:latin typeface="Cambria Math" panose="02040503050406030204" pitchFamily="18" charset="0"/>
                                <a:ea typeface="Times New Roman" panose="02020603050405020304" pitchFamily="18" charset="0"/>
                              </a:rPr>
                            </m:ctrlPr>
                          </m:sSubSupPr>
                          <m:e>
                            <m:r>
                              <a:rPr lang="vi-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1</m:t>
                            </m:r>
                          </m:sub>
                          <m:sup>
                            <m:r>
                              <a:rPr lang="vi-VN" i="1">
                                <a:effectLst/>
                                <a:latin typeface="Cambria Math" panose="02040503050406030204" pitchFamily="18" charset="0"/>
                                <a:ea typeface="Times New Roman" panose="02020603050405020304" pitchFamily="18" charset="0"/>
                              </a:rPr>
                              <m:t>0</m:t>
                            </m:r>
                          </m:sup>
                        </m:sSubSup>
                        <m:r>
                          <a:rPr lang="vi-VN" i="1">
                            <a:effectLst/>
                            <a:latin typeface="Cambria Math" panose="02040503050406030204" pitchFamily="18" charset="0"/>
                            <a:ea typeface="Times New Roman" panose="02020603050405020304" pitchFamily="18" charset="0"/>
                          </a:rPr>
                          <m:t>,</m:t>
                        </m:r>
                        <m:sSubSup>
                          <m:sSubSupPr>
                            <m:ctrlPr>
                              <a:rPr lang="en-VN" i="1">
                                <a:effectLst/>
                                <a:latin typeface="Cambria Math" panose="02040503050406030204" pitchFamily="18" charset="0"/>
                                <a:ea typeface="Times New Roman" panose="02020603050405020304" pitchFamily="18" charset="0"/>
                              </a:rPr>
                            </m:ctrlPr>
                          </m:sSubSupPr>
                          <m:e>
                            <m:r>
                              <a:rPr lang="vi-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2</m:t>
                            </m:r>
                          </m:sub>
                          <m:sup>
                            <m:r>
                              <a:rPr lang="vi-VN" i="1">
                                <a:effectLst/>
                                <a:latin typeface="Cambria Math" panose="02040503050406030204" pitchFamily="18" charset="0"/>
                                <a:ea typeface="Times New Roman" panose="02020603050405020304" pitchFamily="18" charset="0"/>
                              </a:rPr>
                              <m:t>0</m:t>
                            </m:r>
                          </m:sup>
                        </m:sSubSup>
                        <m:r>
                          <a:rPr lang="vi-VN" i="1">
                            <a:effectLst/>
                            <a:latin typeface="Cambria Math" panose="02040503050406030204" pitchFamily="18" charset="0"/>
                            <a:ea typeface="Times New Roman" panose="02020603050405020304" pitchFamily="18" charset="0"/>
                          </a:rPr>
                          <m:t>,…,</m:t>
                        </m:r>
                        <m:sSubSup>
                          <m:sSubSupPr>
                            <m:ctrlPr>
                              <a:rPr lang="en-VN" i="1">
                                <a:effectLst/>
                                <a:latin typeface="Cambria Math" panose="02040503050406030204" pitchFamily="18" charset="0"/>
                                <a:ea typeface="Times New Roman" panose="02020603050405020304" pitchFamily="18" charset="0"/>
                              </a:rPr>
                            </m:ctrlPr>
                          </m:sSubSupPr>
                          <m:e>
                            <m:r>
                              <a:rPr lang="vi-VN" i="1">
                                <a:effectLst/>
                                <a:latin typeface="Cambria Math" panose="02040503050406030204" pitchFamily="18" charset="0"/>
                                <a:ea typeface="Times New Roman" panose="02020603050405020304" pitchFamily="18" charset="0"/>
                              </a:rPr>
                              <m:t>𝑥</m:t>
                            </m:r>
                          </m:e>
                          <m:sub>
                            <m:r>
                              <a:rPr lang="vi-VN" i="1">
                                <a:effectLst/>
                                <a:latin typeface="Cambria Math" panose="02040503050406030204" pitchFamily="18" charset="0"/>
                                <a:ea typeface="Times New Roman" panose="02020603050405020304" pitchFamily="18" charset="0"/>
                              </a:rPr>
                              <m:t>𝑛</m:t>
                            </m:r>
                          </m:sub>
                          <m:sup>
                            <m:r>
                              <a:rPr lang="vi-VN" i="1">
                                <a:effectLst/>
                                <a:latin typeface="Cambria Math" panose="02040503050406030204" pitchFamily="18" charset="0"/>
                                <a:ea typeface="Times New Roman" panose="02020603050405020304" pitchFamily="18" charset="0"/>
                              </a:rPr>
                              <m:t>0</m:t>
                            </m:r>
                          </m:sup>
                        </m:sSubSup>
                      </m:e>
                    </m:d>
                  </m:oMath>
                </a14:m>
                <a:r>
                  <a:rPr lang="vi-VN" dirty="0">
                    <a:effectLst/>
                    <a:latin typeface="Times New Roman" panose="02020603050405020304" pitchFamily="18" charset="0"/>
                    <a:ea typeface="Times New Roman" panose="02020603050405020304" pitchFamily="18" charset="0"/>
                  </a:rPr>
                  <a:t> là điểm cực đại của hàm </a:t>
                </a:r>
                <a14:m>
                  <m:oMath xmlns:m="http://schemas.openxmlformats.org/officeDocument/2006/math">
                    <m:r>
                      <a:rPr lang="vi-VN" i="1">
                        <a:effectLst/>
                        <a:latin typeface="Cambria Math" panose="02040503050406030204" pitchFamily="18" charset="0"/>
                        <a:ea typeface="Times New Roman" panose="02020603050405020304" pitchFamily="18" charset="0"/>
                      </a:rPr>
                      <m:t>𝑓</m:t>
                    </m:r>
                    <m:r>
                      <a:rPr lang="vi-VN" i="1">
                        <a:effectLst/>
                        <a:latin typeface="Cambria Math" panose="02040503050406030204" pitchFamily="18" charset="0"/>
                        <a:ea typeface="Times New Roman" panose="02020603050405020304" pitchFamily="18" charset="0"/>
                      </a:rPr>
                      <m:t> </m:t>
                    </m:r>
                  </m:oMath>
                </a14:m>
                <a:r>
                  <a:rPr lang="vi-VN" dirty="0">
                    <a:effectLst/>
                    <a:latin typeface="Times New Roman" panose="02020603050405020304" pitchFamily="18" charset="0"/>
                    <a:ea typeface="Times New Roman" panose="02020603050405020304" pitchFamily="18" charset="0"/>
                  </a:rPr>
                  <a:t>.</a:t>
                </a:r>
                <a:endParaRPr lang="en-VN" dirty="0">
                  <a:effectLst/>
                  <a:latin typeface="Times New Roman" panose="02020603050405020304" pitchFamily="18" charset="0"/>
                  <a:ea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E946E64F-AB90-BC29-D266-8824ADE2A860}"/>
                  </a:ext>
                </a:extLst>
              </p:cNvPr>
              <p:cNvSpPr>
                <a:spLocks noGrp="1" noRot="1" noChangeAspect="1" noMove="1" noResize="1" noEditPoints="1" noAdjustHandles="1" noChangeArrowheads="1" noChangeShapeType="1" noTextEdit="1"/>
              </p:cNvSpPr>
              <p:nvPr>
                <p:ph idx="1"/>
              </p:nvPr>
            </p:nvSpPr>
            <p:spPr>
              <a:xfrm>
                <a:off x="180278" y="130639"/>
                <a:ext cx="11706922" cy="6593545"/>
              </a:xfrm>
              <a:blipFill>
                <a:blip r:embed="rId2"/>
                <a:stretch>
                  <a:fillRect l="-975" r="-1625"/>
                </a:stretch>
              </a:blipFill>
            </p:spPr>
            <p:txBody>
              <a:bodyPr/>
              <a:lstStyle/>
              <a:p>
                <a:r>
                  <a:rPr lang="en-VN">
                    <a:noFill/>
                  </a:rPr>
                  <a:t> </a:t>
                </a:r>
              </a:p>
            </p:txBody>
          </p:sp>
        </mc:Fallback>
      </mc:AlternateContent>
    </p:spTree>
    <p:extLst>
      <p:ext uri="{BB962C8B-B14F-4D97-AF65-F5344CB8AC3E}">
        <p14:creationId xmlns:p14="http://schemas.microsoft.com/office/powerpoint/2010/main" val="96878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F0B67C79-E818-AED3-4519-060705958346}"/>
                  </a:ext>
                </a:extLst>
              </p:cNvPr>
              <p:cNvSpPr>
                <a:spLocks noGrp="1"/>
              </p:cNvSpPr>
              <p:nvPr>
                <p:ph idx="1"/>
              </p:nvPr>
            </p:nvSpPr>
            <p:spPr>
              <a:xfrm>
                <a:off x="191429" y="253303"/>
                <a:ext cx="11829586" cy="6392824"/>
              </a:xfrm>
            </p:spPr>
            <p:txBody>
              <a:bodyPr>
                <a:normAutofit/>
              </a:bodyPr>
              <a:lstStyle/>
              <a:p>
                <a:pPr marL="0" indent="0">
                  <a:buNone/>
                </a:pPr>
                <a:r>
                  <a:rPr lang="vi-VN" dirty="0">
                    <a:effectLst/>
                    <a:latin typeface="Times New Roman" panose="02020603050405020304" pitchFamily="18" charset="0"/>
                    <a:ea typeface="Times New Roman" panose="02020603050405020304" pitchFamily="18" charset="0"/>
                  </a:rPr>
                  <a:t>Chúng ta xét bài toán tối đa hoá doanh thu, lợi nhuận sau đây:</a:t>
                </a:r>
                <a:endParaRPr lang="en-VN" dirty="0">
                  <a:effectLst/>
                  <a:latin typeface="Times New Roman" panose="02020603050405020304" pitchFamily="18" charset="0"/>
                  <a:ea typeface="Times New Roman" panose="02020603050405020304" pitchFamily="18" charset="0"/>
                </a:endParaRPr>
              </a:p>
              <a:p>
                <a:pPr marL="0" indent="0">
                  <a:buNone/>
                </a:pP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vi-VN"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doanh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nghiệp</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sản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quyền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tiêu</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thụ</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vi-VN"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ga giường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thị</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khác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nhau</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đơn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mỗi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sản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thị</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lần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lượt</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𝑝</m:t>
                        </m:r>
                      </m:e>
                      <m: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=650,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𝑝</m:t>
                        </m:r>
                      </m:e>
                      <m: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=550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đơn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vị</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tính</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nghìn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VNĐ).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Giả</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sử</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tổng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chi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phải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sản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xuất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doanh</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nghiệp</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𝐶</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+30</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+250;   (</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 </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Ở</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đây</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lần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lượt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lượng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sản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phẩm</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tiêu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thụ</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ở</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từng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thị</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trường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Hỏi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doanh</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nghiệp</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cần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tiêu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thụ</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bao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nhiêu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sản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phẩm</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ở</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mỗi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thị</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trường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để</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tối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ưu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hoá</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lợi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nhuận</a:t>
                </a:r>
                <a:r>
                  <a:rPr lang="vi-VN"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VN" dirty="0"/>
              </a:p>
            </p:txBody>
          </p:sp>
        </mc:Choice>
        <mc:Fallback>
          <p:sp>
            <p:nvSpPr>
              <p:cNvPr id="3" name="Content Placeholder 2">
                <a:extLst>
                  <a:ext uri="{FF2B5EF4-FFF2-40B4-BE49-F238E27FC236}">
                    <a16:creationId xmlns:a16="http://schemas.microsoft.com/office/drawing/2014/main" id="{F0B67C79-E818-AED3-4519-060705958346}"/>
                  </a:ext>
                </a:extLst>
              </p:cNvPr>
              <p:cNvSpPr>
                <a:spLocks noGrp="1" noRot="1" noChangeAspect="1" noMove="1" noResize="1" noEditPoints="1" noAdjustHandles="1" noChangeArrowheads="1" noChangeShapeType="1" noTextEdit="1"/>
              </p:cNvSpPr>
              <p:nvPr>
                <p:ph idx="1"/>
              </p:nvPr>
            </p:nvSpPr>
            <p:spPr>
              <a:xfrm>
                <a:off x="191429" y="253303"/>
                <a:ext cx="11829586" cy="6392824"/>
              </a:xfrm>
              <a:blipFill>
                <a:blip r:embed="rId2"/>
                <a:stretch>
                  <a:fillRect l="-1072" t="-1587" r="-857"/>
                </a:stretch>
              </a:blipFill>
            </p:spPr>
            <p:txBody>
              <a:bodyPr/>
              <a:lstStyle/>
              <a:p>
                <a:r>
                  <a:rPr lang="en-VN">
                    <a:noFill/>
                  </a:rPr>
                  <a:t> </a:t>
                </a:r>
              </a:p>
            </p:txBody>
          </p:sp>
        </mc:Fallback>
      </mc:AlternateContent>
    </p:spTree>
    <p:extLst>
      <p:ext uri="{BB962C8B-B14F-4D97-AF65-F5344CB8AC3E}">
        <p14:creationId xmlns:p14="http://schemas.microsoft.com/office/powerpoint/2010/main" val="2875454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FFF5C1FE-5FC1-058E-FC82-7417877EE11E}"/>
                  </a:ext>
                </a:extLst>
              </p:cNvPr>
              <p:cNvSpPr>
                <a:spLocks noGrp="1"/>
              </p:cNvSpPr>
              <p:nvPr>
                <p:ph idx="1"/>
              </p:nvPr>
            </p:nvSpPr>
            <p:spPr>
              <a:xfrm>
                <a:off x="269487" y="164094"/>
                <a:ext cx="11684619" cy="6437428"/>
              </a:xfrm>
            </p:spPr>
            <p:txBody>
              <a:bodyPr>
                <a:normAutofit/>
              </a:bodyPr>
              <a:lstStyle/>
              <a:p>
                <a:pPr marL="221615" indent="0">
                  <a:lnSpc>
                    <a:spcPct val="115000"/>
                  </a:lnSpc>
                  <a:spcBef>
                    <a:spcPts val="600"/>
                  </a:spcBef>
                  <a:spcAft>
                    <a:spcPts val="600"/>
                  </a:spcAft>
                  <a:buNone/>
                </a:pP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Doanh</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doanh</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nghiệp</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=650</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+550</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 </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Tổng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chi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phí</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sản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xuất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𝐶</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+30</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+250.</m:t>
                    </m:r>
                  </m:oMath>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lợi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nhuận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doanh</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nghiệp</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14:m>
                  <m:oMathPara xmlns:m="http://schemas.openxmlformats.org/officeDocument/2006/math">
                    <m:oMathParaPr>
                      <m:jc m:val="centerGroup"/>
                    </m:oMathParaPr>
                    <m:oMath xmlns:m="http://schemas.openxmlformats.org/officeDocument/2006/math">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𝜋</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𝑅</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𝐶</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=650</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+520</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−250.</m:t>
                      </m:r>
                    </m:oMath>
                  </m:oMathPara>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gn="just">
                  <a:lnSpc>
                    <a:spcPct val="115000"/>
                  </a:lnSpc>
                  <a:spcBef>
                    <a:spcPts val="600"/>
                  </a:spcBef>
                  <a:spcAft>
                    <a:spcPts val="600"/>
                  </a:spcAft>
                  <a:buNone/>
                </a:pP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xác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mức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tiêu</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thụ</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sản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doanh</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nghiệp</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mỗi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thị</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tối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ưu</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hoá</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lợi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nhuận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ta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đưa</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toán</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tìm</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cực</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trị</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như</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Tìm</a:t>
                </a:r>
                <a:r>
                  <a:rPr lang="en-US"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𝑄</m:t>
                        </m:r>
                      </m:e>
                      <m: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𝑄</m:t>
                        </m:r>
                      </m:e>
                      <m: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sao</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cho</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hàm</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đạt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đại</a:t>
                </a:r>
                <a:r>
                  <a:rPr lang="vi-VN"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Ta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=650−2</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=520−2</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FFF5C1FE-5FC1-058E-FC82-7417877EE11E}"/>
                  </a:ext>
                </a:extLst>
              </p:cNvPr>
              <p:cNvSpPr>
                <a:spLocks noGrp="1" noRot="1" noChangeAspect="1" noMove="1" noResize="1" noEditPoints="1" noAdjustHandles="1" noChangeArrowheads="1" noChangeShapeType="1" noTextEdit="1"/>
              </p:cNvSpPr>
              <p:nvPr>
                <p:ph idx="1"/>
              </p:nvPr>
            </p:nvSpPr>
            <p:spPr>
              <a:xfrm>
                <a:off x="269487" y="164094"/>
                <a:ext cx="11684619" cy="6437428"/>
              </a:xfrm>
              <a:blipFill>
                <a:blip r:embed="rId2"/>
                <a:stretch>
                  <a:fillRect t="-591" r="-1846"/>
                </a:stretch>
              </a:blipFill>
            </p:spPr>
            <p:txBody>
              <a:bodyPr/>
              <a:lstStyle/>
              <a:p>
                <a:r>
                  <a:rPr lang="en-VN">
                    <a:noFill/>
                  </a:rPr>
                  <a:t> </a:t>
                </a:r>
              </a:p>
            </p:txBody>
          </p:sp>
        </mc:Fallback>
      </mc:AlternateContent>
    </p:spTree>
    <p:extLst>
      <p:ext uri="{BB962C8B-B14F-4D97-AF65-F5344CB8AC3E}">
        <p14:creationId xmlns:p14="http://schemas.microsoft.com/office/powerpoint/2010/main" val="338521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B09E32AA-693F-C2CC-A7F9-29126C0ABF9E}"/>
                  </a:ext>
                </a:extLst>
              </p:cNvPr>
              <p:cNvSpPr>
                <a:spLocks noGrp="1"/>
              </p:cNvSpPr>
              <p:nvPr>
                <p:ph idx="1"/>
              </p:nvPr>
            </p:nvSpPr>
            <p:spPr>
              <a:xfrm>
                <a:off x="302940" y="230999"/>
                <a:ext cx="11584259" cy="6270161"/>
              </a:xfrm>
            </p:spPr>
            <p:txBody>
              <a:bodyPr>
                <a:normAutofit/>
              </a:bodyPr>
              <a:lstStyle/>
              <a:p>
                <a:pPr marL="0" indent="0">
                  <a:buNone/>
                </a:pPr>
                <a:r>
                  <a:rPr lang="en-VN" sz="3000" dirty="0">
                    <a:effectLst/>
                    <a:latin typeface="Times New Roman" panose="02020603050405020304" pitchFamily="18" charset="0"/>
                    <a:ea typeface="Times New Roman" panose="02020603050405020304" pitchFamily="18" charset="0"/>
                  </a:rPr>
                  <a:t>Trong chương trình toán, dạy cho các trường cao đẳng và đại học ttính định thức của một ma trận vuông là kiến thức thuộc môn Đại số tuyến tính hoặc Toán cao cấp. Nhờ các tính chất của định thức và các phép biến đổi sơ cấp giữa các hàng và các cột của ma trận đã làm giảm việc tính toán. Định thức là một công cụ hữu hiệu để giải các hệ phương trình, và góp phần giải quyết hầu hết các bài toán định lượng cũng như định tính trong Đại số tuyến tính. Bên cạnh đó, định thức cũng được ứng dụng vào các lĩnh vực như khoa học máy tính, kinh tế và kinh doanh, lý thuyết đồ thị, vật lý, hình học, ... </a:t>
                </a:r>
              </a:p>
              <a:p>
                <a:pPr marL="0" indent="0">
                  <a:buNone/>
                </a:pP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Báo</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cáo</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 chia </a:t>
                </a: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thành</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chương</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sau</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VN" sz="3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Phần</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vi-VN" sz="3000" dirty="0">
                    <a:effectLst/>
                    <a:latin typeface="Times New Roman" panose="02020603050405020304" pitchFamily="18" charset="0"/>
                    <a:ea typeface="Calibri" panose="020F0502020204030204" pitchFamily="34" charset="0"/>
                    <a:cs typeface="Times New Roman" panose="02020603050405020304" pitchFamily="18" charset="0"/>
                  </a:rPr>
                  <a:t> số cách tính định thức cấp </a:t>
                </a:r>
                <a14:m>
                  <m:oMath xmlns:m="http://schemas.openxmlformats.org/officeDocument/2006/math">
                    <m:r>
                      <a:rPr lang="vi-VN" sz="3000" i="1">
                        <a:effectLst/>
                        <a:latin typeface="Cambria Math" panose="02040503050406030204" pitchFamily="18" charset="0"/>
                        <a:ea typeface="Calibri" panose="020F0502020204030204" pitchFamily="34" charset="0"/>
                        <a:cs typeface="Times New Roman" panose="02020603050405020304" pitchFamily="18" charset="0"/>
                      </a:rPr>
                      <m:t>𝑛</m:t>
                    </m:r>
                    <m:r>
                      <a:rPr lang="vi-VN" sz="3000" i="1">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VN" sz="3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Phần</a:t>
                </a:r>
                <a:r>
                  <a:rPr lang="en-US" sz="3000" dirty="0">
                    <a:effectLst/>
                    <a:latin typeface="Times New Roman" panose="02020603050405020304" pitchFamily="18" charset="0"/>
                    <a:ea typeface="Calibri" panose="020F0502020204030204" pitchFamily="34" charset="0"/>
                    <a:cs typeface="Times New Roman" panose="02020603050405020304" pitchFamily="18" charset="0"/>
                  </a:rPr>
                  <a:t> 2. </a:t>
                </a:r>
                <a:r>
                  <a:rPr lang="en-US" sz="3000" dirty="0" err="1">
                    <a:effectLst/>
                    <a:latin typeface="Times New Roman" panose="02020603050405020304" pitchFamily="18" charset="0"/>
                    <a:ea typeface="Calibri" panose="020F0502020204030204" pitchFamily="34" charset="0"/>
                    <a:cs typeface="Times New Roman" panose="02020603050405020304" pitchFamily="18" charset="0"/>
                  </a:rPr>
                  <a:t>Ứng</a:t>
                </a:r>
                <a:r>
                  <a:rPr lang="vi-VN" sz="3000" dirty="0">
                    <a:effectLst/>
                    <a:latin typeface="Times New Roman" panose="02020603050405020304" pitchFamily="18" charset="0"/>
                    <a:ea typeface="Calibri" panose="020F0502020204030204" pitchFamily="34" charset="0"/>
                    <a:cs typeface="Times New Roman" panose="02020603050405020304" pitchFamily="18" charset="0"/>
                  </a:rPr>
                  <a:t> dụng.</a:t>
                </a:r>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VN" sz="3000" dirty="0"/>
              </a:p>
            </p:txBody>
          </p:sp>
        </mc:Choice>
        <mc:Fallback>
          <p:sp>
            <p:nvSpPr>
              <p:cNvPr id="3" name="Content Placeholder 2">
                <a:extLst>
                  <a:ext uri="{FF2B5EF4-FFF2-40B4-BE49-F238E27FC236}">
                    <a16:creationId xmlns:a16="http://schemas.microsoft.com/office/drawing/2014/main" id="{B09E32AA-693F-C2CC-A7F9-29126C0ABF9E}"/>
                  </a:ext>
                </a:extLst>
              </p:cNvPr>
              <p:cNvSpPr>
                <a:spLocks noGrp="1" noRot="1" noChangeAspect="1" noMove="1" noResize="1" noEditPoints="1" noAdjustHandles="1" noChangeArrowheads="1" noChangeShapeType="1" noTextEdit="1"/>
              </p:cNvSpPr>
              <p:nvPr>
                <p:ph idx="1"/>
              </p:nvPr>
            </p:nvSpPr>
            <p:spPr>
              <a:xfrm>
                <a:off x="302940" y="230999"/>
                <a:ext cx="11584259" cy="6270161"/>
              </a:xfrm>
              <a:blipFill>
                <a:blip r:embed="rId2"/>
                <a:stretch>
                  <a:fillRect l="-1314" t="-2024" r="-1752"/>
                </a:stretch>
              </a:blipFill>
            </p:spPr>
            <p:txBody>
              <a:bodyPr/>
              <a:lstStyle/>
              <a:p>
                <a:r>
                  <a:rPr lang="en-VN">
                    <a:noFill/>
                  </a:rPr>
                  <a:t> </a:t>
                </a:r>
              </a:p>
            </p:txBody>
          </p:sp>
        </mc:Fallback>
      </mc:AlternateContent>
    </p:spTree>
    <p:extLst>
      <p:ext uri="{BB962C8B-B14F-4D97-AF65-F5344CB8AC3E}">
        <p14:creationId xmlns:p14="http://schemas.microsoft.com/office/powerpoint/2010/main" val="4055285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FFF5C1FE-5FC1-058E-FC82-7417877EE11E}"/>
                  </a:ext>
                </a:extLst>
              </p:cNvPr>
              <p:cNvSpPr>
                <a:spLocks noGrp="1"/>
              </p:cNvSpPr>
              <p:nvPr>
                <p:ph idx="1"/>
              </p:nvPr>
            </p:nvSpPr>
            <p:spPr>
              <a:xfrm>
                <a:off x="269487" y="164094"/>
                <a:ext cx="11684619" cy="6437428"/>
              </a:xfrm>
            </p:spPr>
            <p:txBody>
              <a:bodyPr>
                <a:noAutofit/>
              </a:bodyPr>
              <a:lstStyle/>
              <a:p>
                <a:pPr marL="221615" indent="0">
                  <a:lnSpc>
                    <a:spcPct val="115000"/>
                  </a:lnSpc>
                  <a:spcBef>
                    <a:spcPts val="600"/>
                  </a:spcBef>
                  <a:spcAft>
                    <a:spcPts val="600"/>
                  </a:spcAft>
                  <a:buNone/>
                </a:pP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Xét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d>
                      <m:dPr>
                        <m:begChr m:val="{"/>
                        <m:endChr m:val=""/>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eqArr>
                          <m:eqArr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eqArrPr>
                          <m:e>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qArr>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eqArr>
                          <m:eqArr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eqArr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650−2</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520−2</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qArr>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eqArr>
                          <m:eqArr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eqArrPr>
                          <m:e>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=260</m:t>
                            </m:r>
                          </m:e>
                          <m:e>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=130</m:t>
                            </m:r>
                          </m:e>
                        </m:eqArr>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Điểm</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dừng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260,130</m:t>
                        </m:r>
                      </m:e>
                    </m:d>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Ta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 </m:t>
                    </m:r>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 </m:t>
                    </m:r>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Khi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e>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mr>
                          <m:mr>
                            <m:e>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e>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sSubSup>
                                    <m:sSub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bSup>
                                </m:sub>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mr>
                        </m:m>
                      </m:e>
                    </m:d>
                  </m:oMath>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=−2&lt;0, </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e>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mr>
                          <m:m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e>
                          </m:mr>
                        </m:m>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=2&gt;0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nên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hàm</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đạt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đại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tại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260,130</m:t>
                        </m:r>
                      </m:e>
                    </m:d>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𝜋</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𝑚𝑎𝑥</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=118050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gn="just">
                  <a:lnSpc>
                    <a:spcPct val="115000"/>
                  </a:lnSpc>
                  <a:spcBef>
                    <a:spcPts val="600"/>
                  </a:spcBef>
                  <a:spcAft>
                    <a:spcPts val="600"/>
                  </a:spcAft>
                  <a:buNone/>
                </a:pP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Vậy</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khi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doanh</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nghiệp</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tiêu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thụ</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sản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phẩm</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ở</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thị</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trường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thứ</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nhất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𝑄</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=130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sản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phẩm</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ở</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thị</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trường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thứ</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hai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sẽ</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đạt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lợi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luận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tối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đa</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118050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nghìn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VNĐ</a:t>
                </a:r>
                <a:r>
                  <a:rPr lang="vi-VN"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VN" dirty="0"/>
              </a:p>
            </p:txBody>
          </p:sp>
        </mc:Choice>
        <mc:Fallback>
          <p:sp>
            <p:nvSpPr>
              <p:cNvPr id="3" name="Content Placeholder 2">
                <a:extLst>
                  <a:ext uri="{FF2B5EF4-FFF2-40B4-BE49-F238E27FC236}">
                    <a16:creationId xmlns:a16="http://schemas.microsoft.com/office/drawing/2014/main" id="{FFF5C1FE-5FC1-058E-FC82-7417877EE11E}"/>
                  </a:ext>
                </a:extLst>
              </p:cNvPr>
              <p:cNvSpPr>
                <a:spLocks noGrp="1" noRot="1" noChangeAspect="1" noMove="1" noResize="1" noEditPoints="1" noAdjustHandles="1" noChangeArrowheads="1" noChangeShapeType="1" noTextEdit="1"/>
              </p:cNvSpPr>
              <p:nvPr>
                <p:ph idx="1"/>
              </p:nvPr>
            </p:nvSpPr>
            <p:spPr>
              <a:xfrm>
                <a:off x="269487" y="164094"/>
                <a:ext cx="11684619" cy="6437428"/>
              </a:xfrm>
              <a:blipFill>
                <a:blip r:embed="rId2"/>
                <a:stretch>
                  <a:fillRect l="-10206" t="-36614" r="-1846" b="-3740"/>
                </a:stretch>
              </a:blipFill>
            </p:spPr>
            <p:txBody>
              <a:bodyPr/>
              <a:lstStyle/>
              <a:p>
                <a:r>
                  <a:rPr lang="en-VN">
                    <a:noFill/>
                  </a:rPr>
                  <a:t> </a:t>
                </a:r>
              </a:p>
            </p:txBody>
          </p:sp>
        </mc:Fallback>
      </mc:AlternateContent>
    </p:spTree>
    <p:extLst>
      <p:ext uri="{BB962C8B-B14F-4D97-AF65-F5344CB8AC3E}">
        <p14:creationId xmlns:p14="http://schemas.microsoft.com/office/powerpoint/2010/main" val="265021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E1E213C-0BAA-3531-46D1-FAF139D211B4}"/>
                  </a:ext>
                </a:extLst>
              </p:cNvPr>
              <p:cNvSpPr>
                <a:spLocks noGrp="1"/>
              </p:cNvSpPr>
              <p:nvPr>
                <p:ph idx="1"/>
              </p:nvPr>
            </p:nvSpPr>
            <p:spPr>
              <a:xfrm>
                <a:off x="146824" y="141789"/>
                <a:ext cx="11851888" cy="6560093"/>
              </a:xfrm>
            </p:spPr>
            <p:txBody>
              <a:bodyPr>
                <a:normAutofit/>
              </a:bodyPr>
              <a:lstStyle/>
              <a:p>
                <a:pPr marL="221615" indent="0">
                  <a:lnSpc>
                    <a:spcPct val="115000"/>
                  </a:lnSpc>
                  <a:spcBef>
                    <a:spcPts val="600"/>
                  </a:spcBef>
                  <a:spcAft>
                    <a:spcPts val="600"/>
                  </a:spcAft>
                  <a:buNone/>
                </a:pPr>
                <a:r>
                  <a:rPr lang="en-US" sz="2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Phương </a:t>
                </a:r>
                <a:r>
                  <a:rPr lang="en-US" sz="2200" b="1"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pháp</a:t>
                </a:r>
                <a:r>
                  <a:rPr lang="en-US" sz="2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b="1"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nhân</a:t>
                </a:r>
                <a:r>
                  <a:rPr lang="en-US" sz="2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b="1"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tử</a:t>
                </a:r>
                <a:r>
                  <a:rPr lang="en-US" sz="2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Lagrange</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Phương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pháp</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này</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chuyển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bài</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toán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trị</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nhiều</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biến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𝑧</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𝑓</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với</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điều</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kiện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về</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bài</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toán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trị</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tự</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do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thông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qua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Lagrange.</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Bước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1.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Tìm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miền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xác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định</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cần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𝑧</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𝑓</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Lập</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Lagrange</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gn="ctr">
                  <a:lnSpc>
                    <a:spcPct val="115000"/>
                  </a:lnSpc>
                  <a:spcBef>
                    <a:spcPts val="600"/>
                  </a:spcBef>
                  <a:spcAft>
                    <a:spcPts val="600"/>
                  </a:spcAft>
                  <a:buNone/>
                </a:pPr>
                <a14:m>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𝑓</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d>
                      <m:dPr>
                        <m:ctrlP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trong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oMath>
                </a14:m>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gọi</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nhân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tử</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Lagrange.</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Bước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2.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Tính</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các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đạo</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riêng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giải</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hệ</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phương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trình</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eqArr>
                          <m:eqArr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eqArrPr>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qArr>
                      </m:e>
                    </m:d>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tìm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các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điểm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dừng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sub>
                    </m:sSub>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các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giá</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trị</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tương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ứng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Bước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3.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Kiểm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tra</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điều</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kiện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trị</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tại</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điểm</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dừng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sub>
                    </m:s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oMath>
                </a14:m>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nhân</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tử</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sub>
                    </m:sSub>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tương</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ứng</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Tính</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func>
                      <m:func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uncPr>
                      <m:fName>
                        <m:r>
                          <m:rPr>
                            <m:sty m:val="p"/>
                          </m:rPr>
                          <a:rPr lang="en-US" sz="2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det</m:t>
                        </m:r>
                      </m:fNa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e>
                    </m:func>
                  </m:oMath>
                </a14:m>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với</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mr>
                          <m:mr>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𝑥𝑥</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𝑥𝑦</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mr>
                          <m:mr>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𝑦𝑥</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𝑦𝑦</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e>
                          </m:mr>
                        </m:m>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2E1E213C-0BAA-3531-46D1-FAF139D211B4}"/>
                  </a:ext>
                </a:extLst>
              </p:cNvPr>
              <p:cNvSpPr>
                <a:spLocks noGrp="1" noRot="1" noChangeAspect="1" noMove="1" noResize="1" noEditPoints="1" noAdjustHandles="1" noChangeArrowheads="1" noChangeShapeType="1" noTextEdit="1"/>
              </p:cNvSpPr>
              <p:nvPr>
                <p:ph idx="1"/>
              </p:nvPr>
            </p:nvSpPr>
            <p:spPr>
              <a:xfrm>
                <a:off x="146824" y="141789"/>
                <a:ext cx="11851888" cy="6560093"/>
              </a:xfrm>
              <a:blipFill>
                <a:blip r:embed="rId2"/>
                <a:stretch>
                  <a:fillRect t="-3288" r="-321" b="-25532"/>
                </a:stretch>
              </a:blipFill>
            </p:spPr>
            <p:txBody>
              <a:bodyPr/>
              <a:lstStyle/>
              <a:p>
                <a:r>
                  <a:rPr lang="en-VN">
                    <a:noFill/>
                  </a:rPr>
                  <a:t> </a:t>
                </a:r>
              </a:p>
            </p:txBody>
          </p:sp>
        </mc:Fallback>
      </mc:AlternateContent>
    </p:spTree>
    <p:extLst>
      <p:ext uri="{BB962C8B-B14F-4D97-AF65-F5344CB8AC3E}">
        <p14:creationId xmlns:p14="http://schemas.microsoft.com/office/powerpoint/2010/main" val="89083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E1E213C-0BAA-3531-46D1-FAF139D211B4}"/>
                  </a:ext>
                </a:extLst>
              </p:cNvPr>
              <p:cNvSpPr>
                <a:spLocks noGrp="1"/>
              </p:cNvSpPr>
              <p:nvPr>
                <p:ph idx="1"/>
              </p:nvPr>
            </p:nvSpPr>
            <p:spPr>
              <a:xfrm>
                <a:off x="146824" y="141789"/>
                <a:ext cx="11851888" cy="6560093"/>
              </a:xfrm>
            </p:spPr>
            <p:txBody>
              <a:bodyPr>
                <a:normAutofit/>
              </a:bodyPr>
              <a:lstStyle/>
              <a:p>
                <a:pPr marL="221615" indent="0">
                  <a:lnSpc>
                    <a:spcPct val="115000"/>
                  </a:lnSpc>
                  <a:spcBef>
                    <a:spcPts val="600"/>
                  </a:spcBef>
                  <a:spcAft>
                    <a:spcPts val="600"/>
                  </a:spcAft>
                  <a:buNone/>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Bước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4.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Kết</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luận</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Bef>
                    <a:spcPts val="600"/>
                  </a:spcBef>
                  <a:spcAft>
                    <a:spcPts val="600"/>
                  </a:spcAft>
                  <a:buFont typeface="Times New Roman" panose="02020603050405020304" pitchFamily="18" charset="0"/>
                  <a:buChar char="-"/>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func>
                      <m:func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uncPr>
                      <m:fName>
                        <m:r>
                          <m:rPr>
                            <m:sty m:val="p"/>
                          </m:rPr>
                          <a:rPr lang="en-US" sz="26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det</m:t>
                        </m:r>
                      </m:fName>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e>
                    </m:func>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&gt;0</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sub>
                    </m:sSub>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điểm</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đại</a:t>
                </a:r>
                <a:endParaRPr lang="en-VN" sz="2600" dirty="0">
                  <a:effectLst/>
                  <a:latin typeface="Calibri" panose="020F0502020204030204" pitchFamily="34" charset="0"/>
                  <a:ea typeface="SimSun" panose="02010600030101010101" pitchFamily="2" charset="-122"/>
                  <a:cs typeface="Times New Roman" panose="02020603050405020304" pitchFamily="18" charset="0"/>
                </a:endParaRPr>
              </a:p>
              <a:p>
                <a:pPr marL="342900" lvl="0" indent="-342900" algn="just">
                  <a:lnSpc>
                    <a:spcPct val="115000"/>
                  </a:lnSpc>
                  <a:spcBef>
                    <a:spcPts val="600"/>
                  </a:spcBef>
                  <a:spcAft>
                    <a:spcPts val="600"/>
                  </a:spcAft>
                  <a:buFont typeface="Times New Roman" panose="02020603050405020304" pitchFamily="18" charset="0"/>
                  <a:buChar char="-"/>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func>
                      <m:func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uncPr>
                      <m:fName>
                        <m:r>
                          <m:rPr>
                            <m:sty m:val="p"/>
                          </m:rPr>
                          <a:rPr lang="en-US" sz="26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det</m:t>
                        </m:r>
                      </m:fName>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e>
                    </m:func>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&lt;0</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sub>
                    </m:sSub>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điểm</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tiểu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600" dirty="0">
                  <a:effectLst/>
                  <a:latin typeface="Calibri" panose="020F0502020204030204" pitchFamily="34" charset="0"/>
                  <a:ea typeface="SimSun" panose="02010600030101010101" pitchFamily="2" charset="-122"/>
                  <a:cs typeface="Times New Roman" panose="02020603050405020304" pitchFamily="18" charset="0"/>
                </a:endParaRPr>
              </a:p>
              <a:p>
                <a:pPr marL="342900" lvl="0" indent="-342900" algn="just">
                  <a:lnSpc>
                    <a:spcPct val="115000"/>
                  </a:lnSpc>
                  <a:spcBef>
                    <a:spcPts val="600"/>
                  </a:spcBef>
                  <a:spcAft>
                    <a:spcPts val="600"/>
                  </a:spcAft>
                  <a:buFont typeface="Times New Roman" panose="02020603050405020304" pitchFamily="18" charset="0"/>
                  <a:buChar char="-"/>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func>
                      <m:func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uncPr>
                      <m:fName>
                        <m:r>
                          <m:rPr>
                            <m:sty m:val="p"/>
                          </m:rPr>
                          <a:rPr lang="en-US" sz="26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det</m:t>
                        </m:r>
                      </m:fName>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e>
                    </m:func>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chưa</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thể</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kết</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luận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gì</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về</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sub>
                    </m:sSub>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600" dirty="0">
                  <a:effectLst/>
                  <a:latin typeface="Calibri" panose="020F0502020204030204" pitchFamily="34" charset="0"/>
                  <a:ea typeface="SimSun" panose="02010600030101010101" pitchFamily="2" charset="-122"/>
                  <a:cs typeface="Times New Roman" panose="02020603050405020304" pitchFamily="18" charset="0"/>
                </a:endParaRPr>
              </a:p>
              <a:p>
                <a:pPr marL="221615" indent="0">
                  <a:lnSpc>
                    <a:spcPct val="115000"/>
                  </a:lnSpc>
                  <a:spcBef>
                    <a:spcPts val="600"/>
                  </a:spcBef>
                  <a:spcAft>
                    <a:spcPts val="600"/>
                  </a:spcAft>
                  <a:buNone/>
                </a:pPr>
                <a:r>
                  <a:rPr lang="en-US" sz="2600" i="1"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Chú</a:t>
                </a:r>
                <a:r>
                  <a:rPr lang="en-US" sz="26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i="1"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ý</a:t>
                </a:r>
                <a:r>
                  <a:rPr lang="en-US" sz="26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Bef>
                    <a:spcPts val="600"/>
                  </a:spcBef>
                  <a:spcAft>
                    <a:spcPts val="600"/>
                  </a:spcAft>
                  <a:buFont typeface="Times New Roman" panose="02020603050405020304" pitchFamily="18" charset="0"/>
                  <a:buChar char="-"/>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hệ</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phương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trình</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vô</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nghiệm</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tức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không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điểm</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dừng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nào</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dừng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thuật</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toán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kết</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luận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hàm</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không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trị</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với</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điều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kiện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đã</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cho</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600" dirty="0">
                  <a:effectLst/>
                  <a:latin typeface="Calibri" panose="020F0502020204030204" pitchFamily="34" charset="0"/>
                  <a:ea typeface="SimSun" panose="02010600030101010101" pitchFamily="2" charset="-122"/>
                  <a:cs typeface="Times New Roman" panose="02020603050405020304" pitchFamily="18" charset="0"/>
                </a:endParaRPr>
              </a:p>
              <a:p>
                <a:pPr marL="342900" lvl="0" indent="-342900" algn="just">
                  <a:lnSpc>
                    <a:spcPct val="115000"/>
                  </a:lnSpc>
                  <a:spcBef>
                    <a:spcPts val="600"/>
                  </a:spcBef>
                  <a:spcAft>
                    <a:spcPts val="600"/>
                  </a:spcAft>
                  <a:buFont typeface="Times New Roman" panose="02020603050405020304" pitchFamily="18" charset="0"/>
                  <a:buChar char="-"/>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điều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kiện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bài</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toán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trị</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dạng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d>
                      <m:d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d>
                      <m:d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biến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đổi</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d>
                      <m:d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𝛼</m:t>
                    </m:r>
                    <m:d>
                      <m:d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𝛽</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600" dirty="0">
                  <a:effectLst/>
                  <a:latin typeface="Calibri" panose="020F0502020204030204" pitchFamily="34" charset="0"/>
                  <a:ea typeface="SimSun" panose="02010600030101010101" pitchFamily="2" charset="-122"/>
                  <a:cs typeface="Times New Roman" panose="02020603050405020304" pitchFamily="18" charset="0"/>
                </a:endParaRPr>
              </a:p>
              <a:p>
                <a:pPr marL="342900" lvl="0" indent="-342900" algn="just">
                  <a:lnSpc>
                    <a:spcPct val="115000"/>
                  </a:lnSpc>
                  <a:spcBef>
                    <a:spcPts val="600"/>
                  </a:spcBef>
                  <a:spcAft>
                    <a:spcPts val="600"/>
                  </a:spcAft>
                  <a:buFont typeface="Times New Roman" panose="02020603050405020304" pitchFamily="18" charset="0"/>
                  <a:buChar char="-"/>
                </a:pP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Trong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trường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hợp</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func>
                      <m:func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uncPr>
                      <m:fName>
                        <m:r>
                          <m:rPr>
                            <m:sty m:val="p"/>
                          </m:rPr>
                          <a:rPr lang="en-US" sz="26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det</m:t>
                        </m:r>
                      </m:fName>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e>
                    </m:func>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 </m:t>
                    </m:r>
                  </m:oMath>
                </a14:m>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thể</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dùng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định</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nghĩa</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để</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kiểm</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tra</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hoặc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dùng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các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thông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tin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khác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600" dirty="0">
                  <a:effectLst/>
                  <a:latin typeface="Calibri" panose="020F0502020204030204" pitchFamily="34" charset="0"/>
                  <a:ea typeface="SimSun" panose="02010600030101010101" pitchFamily="2" charset="-122"/>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2E1E213C-0BAA-3531-46D1-FAF139D211B4}"/>
                  </a:ext>
                </a:extLst>
              </p:cNvPr>
              <p:cNvSpPr>
                <a:spLocks noGrp="1" noRot="1" noChangeAspect="1" noMove="1" noResize="1" noEditPoints="1" noAdjustHandles="1" noChangeArrowheads="1" noChangeShapeType="1" noTextEdit="1"/>
              </p:cNvSpPr>
              <p:nvPr>
                <p:ph idx="1"/>
              </p:nvPr>
            </p:nvSpPr>
            <p:spPr>
              <a:xfrm>
                <a:off x="146824" y="141789"/>
                <a:ext cx="11851888" cy="6560093"/>
              </a:xfrm>
              <a:blipFill>
                <a:blip r:embed="rId2"/>
                <a:stretch>
                  <a:fillRect l="-857" t="-580" r="-1606"/>
                </a:stretch>
              </a:blipFill>
            </p:spPr>
            <p:txBody>
              <a:bodyPr/>
              <a:lstStyle/>
              <a:p>
                <a:r>
                  <a:rPr lang="en-VN">
                    <a:noFill/>
                  </a:rPr>
                  <a:t> </a:t>
                </a:r>
              </a:p>
            </p:txBody>
          </p:sp>
        </mc:Fallback>
      </mc:AlternateContent>
    </p:spTree>
    <p:extLst>
      <p:ext uri="{BB962C8B-B14F-4D97-AF65-F5344CB8AC3E}">
        <p14:creationId xmlns:p14="http://schemas.microsoft.com/office/powerpoint/2010/main" val="2669148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E4FB89E-9BF2-8C49-6E36-5136EDC87D5F}"/>
                  </a:ext>
                </a:extLst>
              </p:cNvPr>
              <p:cNvSpPr>
                <a:spLocks noGrp="1"/>
              </p:cNvSpPr>
              <p:nvPr>
                <p:ph idx="1"/>
              </p:nvPr>
            </p:nvSpPr>
            <p:spPr>
              <a:xfrm>
                <a:off x="213732" y="208697"/>
                <a:ext cx="11818434" cy="6526639"/>
              </a:xfrm>
            </p:spPr>
            <p:txBody>
              <a:bodyPr>
                <a:normAutofit/>
              </a:bodyPr>
              <a:lstStyle/>
              <a:p>
                <a:pPr marL="221615" indent="0">
                  <a:lnSpc>
                    <a:spcPct val="150000"/>
                  </a:lnSpc>
                  <a:spcBef>
                    <a:spcPts val="600"/>
                  </a:spcBef>
                  <a:spcAft>
                    <a:spcPts val="600"/>
                  </a:spcAft>
                  <a:buNone/>
                </a:pPr>
                <a:r>
                  <a:rPr lang="vi-VN"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Ví dụ 2.4.</a:t>
                </a:r>
                <a:r>
                  <a:rPr lang="vi-VN"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Một văn phòng dùng 130USD để mua hai mặt hàng A và B. Biết giá 1 sản phẩm của mặt hàng A, B lần lượt là 2 USD và 3 USD. Khi mua </a:t>
                </a:r>
                <a14:m>
                  <m:oMath xmlns:m="http://schemas.openxmlformats.org/officeDocument/2006/math">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oMath>
                </a14:m>
                <a:r>
                  <a:rPr lang="vi-VN"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sản phẩm mặt hàng A và </a:t>
                </a:r>
                <a14:m>
                  <m:oMath xmlns:m="http://schemas.openxmlformats.org/officeDocument/2006/math">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oMath>
                </a14:m>
                <a:r>
                  <a:rPr lang="vi-VN"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sản phẩm mặt hàng B thì hàm lợi ích tiêu dùng là </a:t>
                </a:r>
                <a14:m>
                  <m:oMath xmlns:m="http://schemas.openxmlformats.org/officeDocument/2006/math">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𝑈</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sSup>
                      <m:s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0,6</m:t>
                        </m:r>
                      </m:sup>
                    </m:sSup>
                  </m:oMath>
                </a14:m>
                <a:r>
                  <a:rPr lang="vi-VN"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Hãy xác định số lượng sản phẩm mỗi mặt hàng mà văn phòng cần mua để sự hữu dụng cao nhất.</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8E4FB89E-9BF2-8C49-6E36-5136EDC87D5F}"/>
                  </a:ext>
                </a:extLst>
              </p:cNvPr>
              <p:cNvSpPr>
                <a:spLocks noGrp="1" noRot="1" noChangeAspect="1" noMove="1" noResize="1" noEditPoints="1" noAdjustHandles="1" noChangeArrowheads="1" noChangeShapeType="1" noTextEdit="1"/>
              </p:cNvSpPr>
              <p:nvPr>
                <p:ph idx="1"/>
              </p:nvPr>
            </p:nvSpPr>
            <p:spPr>
              <a:xfrm>
                <a:off x="213732" y="208697"/>
                <a:ext cx="11818434" cy="6526639"/>
              </a:xfrm>
              <a:blipFill>
                <a:blip r:embed="rId2"/>
                <a:stretch>
                  <a:fillRect r="-429"/>
                </a:stretch>
              </a:blipFill>
            </p:spPr>
            <p:txBody>
              <a:bodyPr/>
              <a:lstStyle/>
              <a:p>
                <a:r>
                  <a:rPr lang="en-VN">
                    <a:noFill/>
                  </a:rPr>
                  <a:t> </a:t>
                </a:r>
              </a:p>
            </p:txBody>
          </p:sp>
        </mc:Fallback>
      </mc:AlternateContent>
    </p:spTree>
    <p:extLst>
      <p:ext uri="{BB962C8B-B14F-4D97-AF65-F5344CB8AC3E}">
        <p14:creationId xmlns:p14="http://schemas.microsoft.com/office/powerpoint/2010/main" val="17376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E4FB89E-9BF2-8C49-6E36-5136EDC87D5F}"/>
                  </a:ext>
                </a:extLst>
              </p:cNvPr>
              <p:cNvSpPr>
                <a:spLocks noGrp="1"/>
              </p:cNvSpPr>
              <p:nvPr>
                <p:ph idx="1"/>
              </p:nvPr>
            </p:nvSpPr>
            <p:spPr>
              <a:xfrm>
                <a:off x="213732" y="208697"/>
                <a:ext cx="11818434" cy="6526639"/>
              </a:xfrm>
            </p:spPr>
            <p:txBody>
              <a:bodyPr>
                <a:normAutofit/>
              </a:bodyPr>
              <a:lstStyle/>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Gọi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lần lượt là số lượng mặt hàng A và B cần mua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 </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Ta có bài toán tìm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để hàm số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𝑈</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0,6</m:t>
                        </m:r>
                      </m:sup>
                    </m:sSup>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đạt cực đại với điều kiện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=130</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Ta lập hàm Lagrange </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14:m>
                  <m:oMathPara xmlns:m="http://schemas.openxmlformats.org/officeDocument/2006/math">
                    <m:oMathParaPr>
                      <m:jc m:val="centerGroup"/>
                    </m:oMathParaPr>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𝑈</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0,6</m:t>
                          </m:r>
                        </m:sup>
                      </m:s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−130</m:t>
                          </m:r>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m:oMathPara>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Ta có </a:t>
                </a:r>
                <a14:m>
                  <m:oMath xmlns:m="http://schemas.openxmlformats.org/officeDocument/2006/math">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𝐿</m:t>
                        </m:r>
                      </m:e>
                      <m:sub>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sub>
                      <m:sup>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up>
                    </m:sSubSup>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,4</m:t>
                    </m:r>
                    <m:sSup>
                      <m:sSupPr>
                        <m:ctrlPr>
                          <a:rPr lang="en-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−0,6</m:t>
                        </m:r>
                      </m:sup>
                    </m:sSup>
                    <m:sSup>
                      <m:sSupPr>
                        <m:ctrlPr>
                          <a:rPr lang="en-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𝑦</m:t>
                        </m:r>
                      </m:e>
                      <m:sup>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0,6</m:t>
                        </m:r>
                      </m:sup>
                    </m:sSup>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,6</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30−2</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Xét hệ </a:t>
                </a:r>
                <a14:m>
                  <m:oMath xmlns:m="http://schemas.openxmlformats.org/officeDocument/2006/math">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eqArr>
                          <m:eqArr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eqArrPr>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sub>
                              <m: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qArr>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eqArr>
                          <m:eqArr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eqArrPr>
                          <m:e>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,4</m:t>
                            </m:r>
                            <m:sSup>
                              <m:sSupPr>
                                <m:ctrlPr>
                                  <a:rPr lang="en-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−0,6</m:t>
                                </m:r>
                              </m:sup>
                            </m:sSup>
                            <m:sSup>
                              <m:sSupPr>
                                <m:ctrlPr>
                                  <a:rPr lang="en-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𝑦</m:t>
                                </m:r>
                              </m:e>
                              <m:sup>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0,6</m:t>
                                </m:r>
                              </m:sup>
                            </m:sSup>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,6</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30−2</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qArr>
                      </m:e>
                    </m:d>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eqArr>
                          <m:eqArr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eqArrPr>
                          <m:e>
                            <m:sSup>
                              <m:sSupPr>
                                <m:ctrlPr>
                                  <a:rPr lang="en-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−0,6</m:t>
                                </m:r>
                              </m:sup>
                            </m:sSup>
                            <m:sSup>
                              <m:sSupPr>
                                <m:ctrlPr>
                                  <a:rPr lang="en-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𝑦</m:t>
                                </m:r>
                              </m:e>
                              <m:sup>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0,6</m:t>
                                </m:r>
                              </m:sup>
                            </m:sSup>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(1)</m:t>
                            </m:r>
                          </m:e>
                          <m:e>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5</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(2)</m:t>
                            </m:r>
                          </m:e>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130−2</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 </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(3)</m:t>
                            </m:r>
                          </m:e>
                        </m:eqArr>
                      </m:e>
                    </m:d>
                  </m:oMath>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Từ</a:t>
                </a:r>
                <a:r>
                  <a:rPr lang="en-US"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và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có  </a:t>
                </a:r>
                <a14:m>
                  <m:oMath xmlns:m="http://schemas.openxmlformats.org/officeDocument/2006/math">
                    <m:sSup>
                      <m:sSupPr>
                        <m:ctrlPr>
                          <a:rPr lang="en-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−0,6</m:t>
                        </m:r>
                      </m:sup>
                    </m:sSup>
                    <m:sSup>
                      <m:sSupPr>
                        <m:ctrlPr>
                          <a:rPr lang="en-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𝑦</m:t>
                        </m:r>
                      </m:e>
                      <m:sup>
                        <m:r>
                          <a:rPr lang="vi-VN" sz="22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0,6</m:t>
                        </m:r>
                      </m:sup>
                    </m:s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Thay vào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được: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130−5</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 </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=0,2</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Điểm dừng </a:t>
                </a:r>
                <a14:m>
                  <m:oMath xmlns:m="http://schemas.openxmlformats.org/officeDocument/2006/math">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6,26</m:t>
                        </m:r>
                      </m:e>
                    </m:d>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với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𝜆</m:t>
                    </m:r>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=0,2</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8E4FB89E-9BF2-8C49-6E36-5136EDC87D5F}"/>
                  </a:ext>
                </a:extLst>
              </p:cNvPr>
              <p:cNvSpPr>
                <a:spLocks noGrp="1" noRot="1" noChangeAspect="1" noMove="1" noResize="1" noEditPoints="1" noAdjustHandles="1" noChangeArrowheads="1" noChangeShapeType="1" noTextEdit="1"/>
              </p:cNvSpPr>
              <p:nvPr>
                <p:ph idx="1"/>
              </p:nvPr>
            </p:nvSpPr>
            <p:spPr>
              <a:xfrm>
                <a:off x="213732" y="208697"/>
                <a:ext cx="11818434" cy="6526639"/>
              </a:xfrm>
              <a:blipFill>
                <a:blip r:embed="rId2"/>
                <a:stretch>
                  <a:fillRect l="-10944" t="-194" b="-33981"/>
                </a:stretch>
              </a:blipFill>
            </p:spPr>
            <p:txBody>
              <a:bodyPr/>
              <a:lstStyle/>
              <a:p>
                <a:r>
                  <a:rPr lang="en-VN">
                    <a:noFill/>
                  </a:rPr>
                  <a:t> </a:t>
                </a:r>
              </a:p>
            </p:txBody>
          </p:sp>
        </mc:Fallback>
      </mc:AlternateContent>
    </p:spTree>
    <p:extLst>
      <p:ext uri="{BB962C8B-B14F-4D97-AF65-F5344CB8AC3E}">
        <p14:creationId xmlns:p14="http://schemas.microsoft.com/office/powerpoint/2010/main" val="1456508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E4FB89E-9BF2-8C49-6E36-5136EDC87D5F}"/>
                  </a:ext>
                </a:extLst>
              </p:cNvPr>
              <p:cNvSpPr>
                <a:spLocks noGrp="1"/>
              </p:cNvSpPr>
              <p:nvPr>
                <p:ph idx="1"/>
              </p:nvPr>
            </p:nvSpPr>
            <p:spPr>
              <a:xfrm>
                <a:off x="213732" y="208697"/>
                <a:ext cx="11818434" cy="6526639"/>
              </a:xfrm>
            </p:spPr>
            <p:txBody>
              <a:bodyPr>
                <a:normAutofit/>
              </a:bodyPr>
              <a:lstStyle/>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Ta có: </a:t>
                </a:r>
                <a14:m>
                  <m:oMath xmlns:m="http://schemas.openxmlformats.org/officeDocument/2006/math">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𝑥𝑥</m:t>
                        </m:r>
                      </m:sub>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−0,24</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−1,6</m:t>
                        </m:r>
                      </m:sup>
                    </m:sSup>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0,6</m:t>
                        </m:r>
                      </m:sup>
                    </m:s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𝑥𝑦</m:t>
                        </m:r>
                      </m:sub>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=0,24</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−0,6</m:t>
                        </m:r>
                      </m:sup>
                    </m:sSup>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 </m:t>
                    </m:r>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𝑦𝑦</m:t>
                        </m:r>
                      </m:sub>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=−0,24</m:t>
                    </m:r>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0,4</m:t>
                        </m:r>
                      </m:sup>
                    </m:sSup>
                    <m:sSup>
                      <m:s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e>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−1,4</m:t>
                        </m:r>
                      </m:sup>
                    </m:sSup>
                  </m:oMath>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  </a:t>
                </a:r>
                <a14:m>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sub>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𝑔</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m:t>
                        </m:r>
                      </m:sub>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14:m>
                  <m:oMathPara xmlns:m="http://schemas.openxmlformats.org/officeDocument/2006/math">
                    <m:oMathParaPr>
                      <m:jc m:val="centerGroup"/>
                    </m:oMathParaPr>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11</m:t>
                          </m:r>
                        </m:sub>
                      </m:s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𝑥𝑥</m:t>
                          </m:r>
                        </m:sub>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26;26;0,2</m:t>
                          </m:r>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9=−</m:t>
                      </m:r>
                      <m:f>
                        <m:f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num>
                        <m:den>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325</m:t>
                          </m:r>
                        </m:den>
                      </m:f>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&lt;0;</m:t>
                      </m:r>
                    </m:oMath>
                  </m:oMathPara>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14:m>
                  <m:oMathPara xmlns:m="http://schemas.openxmlformats.org/officeDocument/2006/math">
                    <m:oMathParaPr>
                      <m:jc m:val="centerGroup"/>
                    </m:oMathParaPr>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22</m:t>
                          </m:r>
                        </m:sub>
                      </m:s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𝑦𝑦</m:t>
                          </m:r>
                        </m:sub>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26;26;0,2</m:t>
                          </m:r>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num>
                        <m:den>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325</m:t>
                          </m:r>
                        </m:den>
                      </m:f>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&lt;0;</m:t>
                      </m:r>
                    </m:oMath>
                  </m:oMathPara>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14:m>
                  <m:oMathPara xmlns:m="http://schemas.openxmlformats.org/officeDocument/2006/math">
                    <m:oMathParaPr>
                      <m:jc m:val="centerGroup"/>
                    </m:oMathParaPr>
                    <m:oMath xmlns:m="http://schemas.openxmlformats.org/officeDocument/2006/math">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12</m:t>
                          </m:r>
                        </m:sub>
                      </m:s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21</m:t>
                          </m:r>
                        </m:sub>
                      </m:s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Sup>
                        <m:sSubSup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Sup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𝑥𝑦</m:t>
                          </m:r>
                        </m:sub>
                        <m:sup>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up>
                      </m:sSubSup>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26;26;0,2</m:t>
                          </m:r>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num>
                        <m:den>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325</m:t>
                          </m:r>
                        </m:den>
                      </m:f>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&gt;0.</m:t>
                      </m:r>
                    </m:oMath>
                  </m:oMathPara>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Xét </a:t>
                </a:r>
                <a14:m>
                  <m:oMath xmlns:m="http://schemas.openxmlformats.org/officeDocument/2006/math">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𝐻</m:t>
                        </m:r>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e>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e>
                          </m:mr>
                          <m:m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e>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11</m:t>
                                  </m:r>
                                </m:sub>
                              </m:sSub>
                            </m:e>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12</m:t>
                                  </m:r>
                                </m:sub>
                              </m:sSub>
                            </m:e>
                          </m:mr>
                          <m:m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e>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21</m:t>
                                  </m:r>
                                </m:sub>
                              </m:sSub>
                            </m:e>
                            <m:e>
                              <m:sSub>
                                <m:sSub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m:t>
                                  </m:r>
                                </m:e>
                                <m:sub>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22</m:t>
                                  </m:r>
                                </m:sub>
                              </m:sSub>
                            </m:e>
                          </m:mr>
                        </m:m>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3"/>
                                  <m:mcJc m:val="center"/>
                                </m:mcPr>
                              </m:mc>
                            </m:mcs>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mPr>
                          <m:m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e>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e>
                          </m:mr>
                          <m:m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e>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num>
                                <m:den>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325</m:t>
                                  </m:r>
                                </m:den>
                              </m:f>
                            </m:e>
                            <m:e>
                              <m:f>
                                <m:f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num>
                                <m:den>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325</m:t>
                                  </m:r>
                                </m:den>
                              </m:f>
                            </m:e>
                          </m:mr>
                          <m:m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e>
                            <m:e>
                              <m:f>
                                <m:f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num>
                                <m:den>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325</m:t>
                                  </m:r>
                                </m:den>
                              </m:f>
                            </m:e>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num>
                                <m:den>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325</m:t>
                                  </m:r>
                                </m:den>
                              </m:f>
                            </m:e>
                          </m:mr>
                        </m:m>
                      </m:e>
                    </m:d>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num>
                      <m:den>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13</m:t>
                        </m:r>
                      </m:den>
                    </m:f>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&gt;0.</m:t>
                    </m:r>
                  </m:oMath>
                </a14:m>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 đó </a:t>
                </a:r>
                <a14:m>
                  <m:oMath xmlns:m="http://schemas.openxmlformats.org/officeDocument/2006/math">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𝑀</m:t>
                    </m:r>
                    <m:d>
                      <m:dPr>
                        <m:ctrlPr>
                          <a:rPr lang="en-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vi-VN" sz="22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26,26</m:t>
                        </m:r>
                      </m:e>
                    </m:d>
                  </m:oMath>
                </a14:m>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là </a:t>
                </a:r>
                <a:r>
                  <a:rPr lang="en-US" sz="22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điểm</a:t>
                </a:r>
                <a:r>
                  <a:rPr lang="en-US" sz="2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cực đại.</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Bef>
                    <a:spcPts val="600"/>
                  </a:spcBef>
                  <a:spcAft>
                    <a:spcPts val="600"/>
                  </a:spcAft>
                  <a:buNone/>
                </a:pPr>
                <a:r>
                  <a:rPr lang="vi-VN" sz="2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Vậy để sự hữu dụng cao nhất thì văn phòng cần mua mỗi loại 26 sản phẩm.</a:t>
                </a:r>
                <a:endParaRPr lang="en-VN" sz="2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VN" sz="2200" dirty="0"/>
              </a:p>
            </p:txBody>
          </p:sp>
        </mc:Choice>
        <mc:Fallback>
          <p:sp>
            <p:nvSpPr>
              <p:cNvPr id="3" name="Content Placeholder 2">
                <a:extLst>
                  <a:ext uri="{FF2B5EF4-FFF2-40B4-BE49-F238E27FC236}">
                    <a16:creationId xmlns:a16="http://schemas.microsoft.com/office/drawing/2014/main" id="{8E4FB89E-9BF2-8C49-6E36-5136EDC87D5F}"/>
                  </a:ext>
                </a:extLst>
              </p:cNvPr>
              <p:cNvSpPr>
                <a:spLocks noGrp="1" noRot="1" noChangeAspect="1" noMove="1" noResize="1" noEditPoints="1" noAdjustHandles="1" noChangeArrowheads="1" noChangeShapeType="1" noTextEdit="1"/>
              </p:cNvSpPr>
              <p:nvPr>
                <p:ph idx="1"/>
              </p:nvPr>
            </p:nvSpPr>
            <p:spPr>
              <a:xfrm>
                <a:off x="213732" y="208697"/>
                <a:ext cx="11818434" cy="6526639"/>
              </a:xfrm>
              <a:blipFill>
                <a:blip r:embed="rId2"/>
                <a:stretch>
                  <a:fillRect/>
                </a:stretch>
              </a:blipFill>
            </p:spPr>
            <p:txBody>
              <a:bodyPr/>
              <a:lstStyle/>
              <a:p>
                <a:r>
                  <a:rPr lang="en-VN">
                    <a:noFill/>
                  </a:rPr>
                  <a:t> </a:t>
                </a:r>
              </a:p>
            </p:txBody>
          </p:sp>
        </mc:Fallback>
      </mc:AlternateContent>
    </p:spTree>
    <p:extLst>
      <p:ext uri="{BB962C8B-B14F-4D97-AF65-F5344CB8AC3E}">
        <p14:creationId xmlns:p14="http://schemas.microsoft.com/office/powerpoint/2010/main" val="401677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6BBE3DAB-75C0-7C92-B87B-16197548E14E}"/>
                  </a:ext>
                </a:extLst>
              </p:cNvPr>
              <p:cNvSpPr>
                <a:spLocks noGrp="1"/>
              </p:cNvSpPr>
              <p:nvPr>
                <p:ph idx="1"/>
              </p:nvPr>
            </p:nvSpPr>
            <p:spPr>
              <a:xfrm>
                <a:off x="236033" y="242150"/>
                <a:ext cx="11729225" cy="6437429"/>
              </a:xfrm>
            </p:spPr>
            <p:txBody>
              <a:bodyPr>
                <a:normAutofit/>
              </a:bodyPr>
              <a:lstStyle/>
              <a:p>
                <a:pPr marL="571500" indent="-571500">
                  <a:buAutoNum type="romanUcPeriod"/>
                </a:pPr>
                <a:r>
                  <a:rPr lang="en-VN" sz="2600" dirty="0">
                    <a:latin typeface="Times New Roman" panose="02020603050405020304" pitchFamily="18" charset="0"/>
                    <a:cs typeface="Times New Roman" panose="02020603050405020304" pitchFamily="18" charset="0"/>
                  </a:rPr>
                  <a:t>Một số phương pháp tính định thức cấp</a:t>
                </a:r>
                <a14:m>
                  <m:oMath xmlns:m="http://schemas.openxmlformats.org/officeDocument/2006/math">
                    <m:r>
                      <a:rPr lang="vi-VN" sz="2600" b="0" i="0" smtClean="0">
                        <a:latin typeface="Cambria Math" panose="02040503050406030204" pitchFamily="18" charset="0"/>
                      </a:rPr>
                      <m:t> </m:t>
                    </m:r>
                    <m:r>
                      <a:rPr lang="vi-VN" sz="2600" b="0" i="1" smtClean="0">
                        <a:latin typeface="Cambria Math" panose="02040503050406030204" pitchFamily="18" charset="0"/>
                      </a:rPr>
                      <m:t>𝑛</m:t>
                    </m:r>
                  </m:oMath>
                </a14:m>
                <a:endParaRPr lang="en-VN" sz="2600" dirty="0">
                  <a:latin typeface="Times New Roman" panose="02020603050405020304" pitchFamily="18" charset="0"/>
                  <a:cs typeface="Times New Roman" panose="02020603050405020304" pitchFamily="18" charset="0"/>
                </a:endParaRPr>
              </a:p>
              <a:p>
                <a:pPr marL="514350" indent="-514350">
                  <a:buAutoNum type="arabicPeriod"/>
                </a:pPr>
                <a:r>
                  <a:rPr lang="en-VN" sz="2600" dirty="0">
                    <a:latin typeface="Times New Roman" panose="02020603050405020304" pitchFamily="18" charset="0"/>
                    <a:cs typeface="Times New Roman" panose="02020603050405020304" pitchFamily="18" charset="0"/>
                  </a:rPr>
                  <a:t>Phương pháp biến đổi đưa về dạng tam giác</a:t>
                </a:r>
              </a:p>
              <a:p>
                <a:pPr marL="0" indent="0">
                  <a:buNone/>
                </a:pP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pháp</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biến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đổi</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dạng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tam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hợp</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chéo</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phụ</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thể</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đưa</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chéo</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chính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bằng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đảo</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ngược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tự</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hoặc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cột</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Lúc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tích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nằm</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chéo</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chính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p>
              <a:p>
                <a:pPr marL="0" indent="0">
                  <a:buNone/>
                </a:pP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 (Olympic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Toán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viên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toàn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2003)</a:t>
                </a:r>
                <a:endParaRPr lang="en-VN" sz="2600" dirty="0">
                  <a:effectLst/>
                  <a:latin typeface="Times New Roman" panose="02020603050405020304" pitchFamily="18" charset="0"/>
                  <a:ea typeface="Calibri" panose="020F0502020204030204" pitchFamily="34" charset="0"/>
                  <a:cs typeface="Times New Roman" panose="02020603050405020304" pitchFamily="18" charset="0"/>
                </a:endParaRPr>
              </a:p>
              <a:p>
                <a:pPr indent="0">
                  <a:lnSpc>
                    <a:spcPct val="115000"/>
                  </a:lnSpc>
                  <a:buNone/>
                </a:pP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trong</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𝑘</m:t>
                        </m:r>
                      </m:sub>
                    </m:sSub>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là</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các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định</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thức</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cấp</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𝑘</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𝑘</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=2,3, …, </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dạng</a:t>
                </a:r>
                <a:endParaRPr lang="en-VN" sz="2600" dirty="0">
                  <a:effectLst/>
                  <a:latin typeface="Times New Roman" panose="02020603050405020304" pitchFamily="18" charset="0"/>
                  <a:ea typeface="Calibri" panose="020F0502020204030204" pitchFamily="34" charset="0"/>
                  <a:cs typeface="Times New Roman" panose="02020603050405020304" pitchFamily="18" charset="0"/>
                </a:endParaRPr>
              </a:p>
              <a:p>
                <a:pPr indent="0">
                  <a:lnSpc>
                    <a:spcPct val="115000"/>
                  </a:lnSpc>
                  <a:spcAft>
                    <a:spcPts val="1000"/>
                  </a:spcAft>
                  <a:buNone/>
                </a:pPr>
                <a14:m>
                  <m:oMathPara xmlns:m="http://schemas.openxmlformats.org/officeDocument/2006/math">
                    <m:oMathParaPr>
                      <m:jc m:val="centerGroup"/>
                    </m:oMathParaPr>
                    <m:oMath xmlns:m="http://schemas.openxmlformats.org/officeDocument/2006/math">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𝑘</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mr>
                                </m:m>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mr>
                                </m:m>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mr>
                            <m:mr>
                              <m:e>
                                <m:m>
                                  <m:mPr>
                                    <m:mcs>
                                      <m:mc>
                                        <m:mcPr>
                                          <m:count m:val="1"/>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mr>
                                </m:m>
                              </m:e>
                              <m:e>
                                <m:m>
                                  <m:mPr>
                                    <m:mcs>
                                      <m:mc>
                                        <m:mcPr>
                                          <m:count m:val="1"/>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mr>
                                      </m:m>
                                    </m:e>
                                  </m:mr>
                                  <m:mr>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
                                    </m:e>
                                  </m:mr>
                                </m:m>
                              </m:e>
                              <m:e>
                                <m:m>
                                  <m:mPr>
                                    <m:mcs>
                                      <m:mc>
                                        <m:mcPr>
                                          <m:count m:val="1"/>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mr>
                                </m:m>
                              </m:e>
                            </m:mr>
                          </m:m>
                        </m:e>
                      </m:d>
                    </m:oMath>
                  </m:oMathPara>
                </a14:m>
                <a:endParaRPr lang="en-VN"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6BBE3DAB-75C0-7C92-B87B-16197548E14E}"/>
                  </a:ext>
                </a:extLst>
              </p:cNvPr>
              <p:cNvSpPr>
                <a:spLocks noGrp="1" noRot="1" noChangeAspect="1" noMove="1" noResize="1" noEditPoints="1" noAdjustHandles="1" noChangeArrowheads="1" noChangeShapeType="1" noTextEdit="1"/>
              </p:cNvSpPr>
              <p:nvPr>
                <p:ph idx="1"/>
              </p:nvPr>
            </p:nvSpPr>
            <p:spPr>
              <a:xfrm>
                <a:off x="236033" y="242150"/>
                <a:ext cx="11729225" cy="6437429"/>
              </a:xfrm>
              <a:blipFill>
                <a:blip r:embed="rId2"/>
                <a:stretch>
                  <a:fillRect l="-865" t="-1575" r="-973"/>
                </a:stretch>
              </a:blipFill>
            </p:spPr>
            <p:txBody>
              <a:bodyPr/>
              <a:lstStyle/>
              <a:p>
                <a:r>
                  <a:rPr lang="en-VN">
                    <a:noFill/>
                  </a:rPr>
                  <a:t> </a:t>
                </a:r>
              </a:p>
            </p:txBody>
          </p:sp>
        </mc:Fallback>
      </mc:AlternateContent>
    </p:spTree>
    <p:extLst>
      <p:ext uri="{BB962C8B-B14F-4D97-AF65-F5344CB8AC3E}">
        <p14:creationId xmlns:p14="http://schemas.microsoft.com/office/powerpoint/2010/main" val="50647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08159C2-3AFD-AAE4-DE98-506ED14743CC}"/>
                  </a:ext>
                </a:extLst>
              </p:cNvPr>
              <p:cNvSpPr>
                <a:spLocks noGrp="1"/>
              </p:cNvSpPr>
              <p:nvPr>
                <p:ph idx="1"/>
              </p:nvPr>
            </p:nvSpPr>
            <p:spPr>
              <a:xfrm>
                <a:off x="236033" y="253302"/>
                <a:ext cx="11606561" cy="6325917"/>
              </a:xfrm>
            </p:spPr>
            <p:txBody>
              <a:bodyPr>
                <a:noAutofit/>
              </a:bodyPr>
              <a:lstStyle/>
              <a:p>
                <a:pPr marL="0" indent="0">
                  <a:buNone/>
                </a:pP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 </m:t>
                    </m:r>
                  </m:oMath>
                </a14:m>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 </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Suy</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ra</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𝑆</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r>
                  <a:rPr lang="en-VN" dirty="0">
                    <a:latin typeface="Calibri" panose="020F0502020204030204" pitchFamily="34" charset="0"/>
                    <a:ea typeface="SimSun" panose="02010600030101010101" pitchFamily="2" charset="-122"/>
                    <a:cs typeface="Times New Roman" panose="02020603050405020304" pitchFamily="18" charset="0"/>
                  </a:rPr>
                  <a:t> </a:t>
                </a:r>
              </a:p>
              <a:p>
                <a:pPr marL="0" indent="0">
                  <a:buNone/>
                </a:pP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Xét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r>
                  <a:rPr lang="en-VN" dirty="0">
                    <a:latin typeface="Calibri" panose="020F0502020204030204" pitchFamily="34" charset="0"/>
                    <a:ea typeface="SimSun" panose="02010600030101010101" pitchFamily="2" charset="-122"/>
                    <a:cs typeface="Times New Roman" panose="02020603050405020304" pitchFamily="18" charset="0"/>
                  </a:rPr>
                  <a:t> </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Ta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xét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định</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thức</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cấp</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14:m>
                  <m:oMathPara xmlns:m="http://schemas.openxmlformats.org/officeDocument/2006/math">
                    <m:oMathParaPr>
                      <m:jc m:val="centerGroup"/>
                    </m:oMathParaPr>
                    <m:oMath xmlns:m="http://schemas.openxmlformats.org/officeDocument/2006/math">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mr>
                                </m:m>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mr>
                            <m:mr>
                              <m:e>
                                <m:m>
                                  <m:mPr>
                                    <m:mcs>
                                      <m:mc>
                                        <m:mcPr>
                                          <m:count m:val="1"/>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
                              </m:e>
                              <m:e>
                                <m:m>
                                  <m:mPr>
                                    <m:mcs>
                                      <m:mc>
                                        <m:mcPr>
                                          <m:count m:val="1"/>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mr>
                                      </m:m>
                                    </m:e>
                                  </m:mr>
                                  <m:m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
                                    </m:e>
                                  </m:mr>
                                </m:m>
                              </m:e>
                              <m:e>
                                <m:m>
                                  <m:mPr>
                                    <m:mcs>
                                      <m:mc>
                                        <m:mcPr>
                                          <m:count m:val="1"/>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mr>
                                </m:m>
                              </m:e>
                            </m:mr>
                          </m:m>
                        </m:e>
                      </m:d>
                    </m:oMath>
                  </m:oMathPara>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Cộng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tất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cả</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các</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cột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vào</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cột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đầu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rồi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rút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thừa</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chung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d>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14:m>
                  <m:oMathPara xmlns:m="http://schemas.openxmlformats.org/officeDocument/2006/math">
                    <m:oMathParaPr>
                      <m:jc m:val="centerGroup"/>
                    </m:oMathParaPr>
                    <m:oMath xmlns:m="http://schemas.openxmlformats.org/officeDocument/2006/math">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d>
                      <m:d>
                        <m:dPr>
                          <m:begChr m:val="|"/>
                          <m:endChr m:val="|"/>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mr>
                                </m:m>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mr>
                            <m:mr>
                              <m:e>
                                <m:m>
                                  <m:mPr>
                                    <m:mcs>
                                      <m:mc>
                                        <m:mcPr>
                                          <m:count m:val="1"/>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
                              </m:e>
                              <m:e>
                                <m:m>
                                  <m:mPr>
                                    <m:mcs>
                                      <m:mc>
                                        <m:mcPr>
                                          <m:count m:val="1"/>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mr>
                                      </m:m>
                                    </m:e>
                                  </m:mr>
                                  <m:m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
                                    </m:e>
                                  </m:mr>
                                </m:m>
                              </m:e>
                              <m:e>
                                <m:m>
                                  <m:mPr>
                                    <m:mcs>
                                      <m:mc>
                                        <m:mcPr>
                                          <m:count m:val="1"/>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mr>
                                </m:m>
                              </m:e>
                            </m:mr>
                          </m:m>
                        </m:e>
                      </m:d>
                    </m:oMath>
                  </m:oMathPara>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208159C2-3AFD-AAE4-DE98-506ED14743CC}"/>
                  </a:ext>
                </a:extLst>
              </p:cNvPr>
              <p:cNvSpPr>
                <a:spLocks noGrp="1" noRot="1" noChangeAspect="1" noMove="1" noResize="1" noEditPoints="1" noAdjustHandles="1" noChangeArrowheads="1" noChangeShapeType="1" noTextEdit="1"/>
              </p:cNvSpPr>
              <p:nvPr>
                <p:ph idx="1"/>
              </p:nvPr>
            </p:nvSpPr>
            <p:spPr>
              <a:xfrm>
                <a:off x="236033" y="253302"/>
                <a:ext cx="11606561" cy="6325917"/>
              </a:xfrm>
              <a:blipFill>
                <a:blip r:embed="rId2"/>
                <a:stretch>
                  <a:fillRect l="-1093" t="-1807"/>
                </a:stretch>
              </a:blipFill>
            </p:spPr>
            <p:txBody>
              <a:bodyPr/>
              <a:lstStyle/>
              <a:p>
                <a:r>
                  <a:rPr lang="en-VN">
                    <a:noFill/>
                  </a:rPr>
                  <a:t> </a:t>
                </a:r>
              </a:p>
            </p:txBody>
          </p:sp>
        </mc:Fallback>
      </mc:AlternateContent>
    </p:spTree>
    <p:extLst>
      <p:ext uri="{BB962C8B-B14F-4D97-AF65-F5344CB8AC3E}">
        <p14:creationId xmlns:p14="http://schemas.microsoft.com/office/powerpoint/2010/main" val="9546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08159C2-3AFD-AAE4-DE98-506ED14743CC}"/>
                  </a:ext>
                </a:extLst>
              </p:cNvPr>
              <p:cNvSpPr>
                <a:spLocks noGrp="1"/>
              </p:cNvSpPr>
              <p:nvPr>
                <p:ph idx="1"/>
              </p:nvPr>
            </p:nvSpPr>
            <p:spPr>
              <a:xfrm>
                <a:off x="236033" y="253302"/>
                <a:ext cx="11606561" cy="6325917"/>
              </a:xfrm>
            </p:spPr>
            <p:txBody>
              <a:bodyPr>
                <a:noAutofit/>
              </a:bodyPr>
              <a:lstStyle/>
              <a:p>
                <a:pPr indent="0">
                  <a:lnSpc>
                    <a:spcPct val="115000"/>
                  </a:lnSpc>
                  <a:buNone/>
                </a:pPr>
                <a14:m>
                  <m:oMathPara xmlns:m="http://schemas.openxmlformats.org/officeDocument/2006/math">
                    <m:oMathParaPr>
                      <m:jc m:val="centerGroup"/>
                    </m:oMathParaPr>
                    <m:oMath xmlns:m="http://schemas.openxmlformats.org/officeDocument/2006/math">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d>
                      <m:d>
                        <m:dPr>
                          <m:begChr m:val="|"/>
                          <m:endChr m:val="|"/>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2"/>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0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0</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0</m:t>
                                      </m:r>
                                    </m:e>
                                  </m:mr>
                                </m:m>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m>
                                  <m:mPr>
                                    <m:mcs>
                                      <m:mc>
                                        <m:mcPr>
                                          <m:count m:val="3"/>
                                          <m:mcJc m:val="center"/>
                                        </m:mcPr>
                                      </m:mc>
                                    </m:mcs>
                                    <m:ctrlPr>
                                      <a:rPr lang="en-VN"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mr>
                                  <m:mr>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mr>
                                </m:m>
                              </m:e>
                            </m:mr>
                          </m:m>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d>
                      <m:sSup>
                        <m:s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d>
                        </m:e>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m:oMathPara>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e>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sSup>
                      <m:s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p>
                    </m:s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Khi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nhân</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hàng</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đầu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cột</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đầu</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của</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với</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được</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p>
                      <m:s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oMath>
                </a14:m>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Suy</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ra</a:t>
                </a:r>
                <a:r>
                  <a:rPr lang="en-US"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spcAft>
                    <a:spcPts val="1000"/>
                  </a:spcAft>
                  <a:buNone/>
                </a:pPr>
                <a14:m>
                  <m:oMathPara xmlns:m="http://schemas.openxmlformats.org/officeDocument/2006/math">
                    <m:oMathParaPr>
                      <m:jc m:val="centerGroup"/>
                    </m:oMathParaPr>
                    <m:oMath xmlns:m="http://schemas.openxmlformats.org/officeDocument/2006/math">
                      <m:sSub>
                        <m:sSub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e>
                        <m: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num>
                        <m:den>
                          <m:sSup>
                            <m:s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den>
                      </m:f>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e>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d>
                        <m:d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sSup>
                        <m:sSupPr>
                          <m:ctrlPr>
                            <a:rPr lang="en-VN"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m:oMathPara>
                </a14:m>
                <a:endParaRPr lang="en-VN"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VN" dirty="0"/>
              </a:p>
            </p:txBody>
          </p:sp>
        </mc:Choice>
        <mc:Fallback>
          <p:sp>
            <p:nvSpPr>
              <p:cNvPr id="3" name="Content Placeholder 2">
                <a:extLst>
                  <a:ext uri="{FF2B5EF4-FFF2-40B4-BE49-F238E27FC236}">
                    <a16:creationId xmlns:a16="http://schemas.microsoft.com/office/drawing/2014/main" id="{208159C2-3AFD-AAE4-DE98-506ED14743CC}"/>
                  </a:ext>
                </a:extLst>
              </p:cNvPr>
              <p:cNvSpPr>
                <a:spLocks noGrp="1" noRot="1" noChangeAspect="1" noMove="1" noResize="1" noEditPoints="1" noAdjustHandles="1" noChangeArrowheads="1" noChangeShapeType="1" noTextEdit="1"/>
              </p:cNvSpPr>
              <p:nvPr>
                <p:ph idx="1"/>
              </p:nvPr>
            </p:nvSpPr>
            <p:spPr>
              <a:xfrm>
                <a:off x="236033" y="253302"/>
                <a:ext cx="11606561" cy="6325917"/>
              </a:xfrm>
              <a:blipFill>
                <a:blip r:embed="rId2"/>
                <a:stretch>
                  <a:fillRect/>
                </a:stretch>
              </a:blipFill>
            </p:spPr>
            <p:txBody>
              <a:bodyPr/>
              <a:lstStyle/>
              <a:p>
                <a:r>
                  <a:rPr lang="en-VN">
                    <a:noFill/>
                  </a:rPr>
                  <a:t> </a:t>
                </a:r>
              </a:p>
            </p:txBody>
          </p:sp>
        </mc:Fallback>
      </mc:AlternateContent>
    </p:spTree>
    <p:extLst>
      <p:ext uri="{BB962C8B-B14F-4D97-AF65-F5344CB8AC3E}">
        <p14:creationId xmlns:p14="http://schemas.microsoft.com/office/powerpoint/2010/main" val="3554799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EE8EA8B-654D-C200-ACCF-CE254F2D2E9B}"/>
                  </a:ext>
                </a:extLst>
              </p:cNvPr>
              <p:cNvSpPr>
                <a:spLocks noGrp="1"/>
              </p:cNvSpPr>
              <p:nvPr>
                <p:ph idx="1"/>
              </p:nvPr>
            </p:nvSpPr>
            <p:spPr>
              <a:xfrm>
                <a:off x="258337" y="175244"/>
                <a:ext cx="11762678" cy="6504336"/>
              </a:xfrm>
            </p:spPr>
            <p:txBody>
              <a:bodyPr>
                <a:normAutofit/>
              </a:bodyPr>
              <a:lstStyle/>
              <a:p>
                <a:pPr indent="0">
                  <a:lnSpc>
                    <a:spcPct val="115000"/>
                  </a:lnSpc>
                  <a:buNone/>
                </a:pP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Trường</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hợp</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1. </a:t>
                </a: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Nếu</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oMath>
                </a14:m>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thì</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e>
                      <m: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oMath>
                </a14:m>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Khi </a:t>
                </a: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14:m>
                  <m:oMathPara xmlns:m="http://schemas.openxmlformats.org/officeDocument/2006/math">
                    <m:oMathParaPr>
                      <m:jc m:val="centerGroup"/>
                    </m:oMathParaPr>
                    <m:oMath xmlns:m="http://schemas.openxmlformats.org/officeDocument/2006/math">
                      <m:sSub>
                        <m:sSub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𝑆</m:t>
                          </m:r>
                        </m:e>
                        <m: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1+2+…+</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num>
                        <m:den>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den>
                      </m:f>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m:oMathPara>
                </a14:m>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Trường</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hợp</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2. </a:t>
                </a: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Xét</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oMath>
                </a14:m>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và</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𝑑</m:t>
                        </m:r>
                      </m:e>
                      <m: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oMath>
                </a14:m>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Khi </a:t>
                </a: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đó</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14:m>
                  <m:oMathPara xmlns:m="http://schemas.openxmlformats.org/officeDocument/2006/math">
                    <m:oMathParaPr>
                      <m:jc m:val="centerGroup"/>
                    </m:oMathParaPr>
                    <m:oMath xmlns:m="http://schemas.openxmlformats.org/officeDocument/2006/math">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d>
                      <m:sSub>
                        <m:sSub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𝑆</m:t>
                          </m:r>
                        </m:e>
                        <m: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sup>
                      </m:sSup>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oMath>
                  </m:oMathPara>
                </a14:m>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14:m>
                  <m:oMathPara xmlns:m="http://schemas.openxmlformats.org/officeDocument/2006/math">
                    <m:oMathParaPr>
                      <m:jc m:val="centerGroup"/>
                    </m:oMathParaPr>
                    <m:oMath xmlns:m="http://schemas.openxmlformats.org/officeDocument/2006/math">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d>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num>
                        <m:den>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den>
                      </m:f>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m:oMathPara>
                </a14:m>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Suy</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30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ra</a:t>
                </a:r>
                <a:r>
                  <a:rPr lang="en-US" sz="30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spcAft>
                    <a:spcPts val="1000"/>
                  </a:spcAft>
                  <a:buNone/>
                </a:pPr>
                <a14:m>
                  <m:oMathPara xmlns:m="http://schemas.openxmlformats.org/officeDocument/2006/math">
                    <m:oMathParaPr>
                      <m:jc m:val="centerGroup"/>
                    </m:oMathParaPr>
                    <m:oMath xmlns:m="http://schemas.openxmlformats.org/officeDocument/2006/math">
                      <m:sSub>
                        <m:sSub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𝑆</m:t>
                          </m:r>
                        </m:e>
                        <m: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d>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num>
                        <m:den>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d>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den>
                      </m:f>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d>
                        <m:d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e>
                      </m:d>
                      <m:f>
                        <m:f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sSup>
                            <m:sSupPr>
                              <m:ctrlPr>
                                <a:rPr lang="en-VN"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e>
                            <m:sup>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p>
                          </m:sSup>
                        </m:num>
                        <m:den>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𝑥</m:t>
                          </m:r>
                        </m:den>
                      </m:f>
                      <m:r>
                        <a:rPr lang="en-US" sz="30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m:oMathPara>
                </a14:m>
                <a:endParaRPr lang="en-VN" sz="30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8EE8EA8B-654D-C200-ACCF-CE254F2D2E9B}"/>
                  </a:ext>
                </a:extLst>
              </p:cNvPr>
              <p:cNvSpPr>
                <a:spLocks noGrp="1" noRot="1" noChangeAspect="1" noMove="1" noResize="1" noEditPoints="1" noAdjustHandles="1" noChangeArrowheads="1" noChangeShapeType="1" noTextEdit="1"/>
              </p:cNvSpPr>
              <p:nvPr>
                <p:ph idx="1"/>
              </p:nvPr>
            </p:nvSpPr>
            <p:spPr>
              <a:xfrm>
                <a:off x="258337" y="175244"/>
                <a:ext cx="11762678" cy="6504336"/>
              </a:xfrm>
              <a:blipFill>
                <a:blip r:embed="rId2"/>
                <a:stretch>
                  <a:fillRect t="-584"/>
                </a:stretch>
              </a:blipFill>
            </p:spPr>
            <p:txBody>
              <a:bodyPr/>
              <a:lstStyle/>
              <a:p>
                <a:r>
                  <a:rPr lang="en-VN">
                    <a:noFill/>
                  </a:rPr>
                  <a:t> </a:t>
                </a:r>
              </a:p>
            </p:txBody>
          </p:sp>
        </mc:Fallback>
      </mc:AlternateContent>
    </p:spTree>
    <p:extLst>
      <p:ext uri="{BB962C8B-B14F-4D97-AF65-F5344CB8AC3E}">
        <p14:creationId xmlns:p14="http://schemas.microsoft.com/office/powerpoint/2010/main" val="64718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EE8EA8B-654D-C200-ACCF-CE254F2D2E9B}"/>
                  </a:ext>
                </a:extLst>
              </p:cNvPr>
              <p:cNvSpPr>
                <a:spLocks noGrp="1"/>
              </p:cNvSpPr>
              <p:nvPr>
                <p:ph idx="1"/>
              </p:nvPr>
            </p:nvSpPr>
            <p:spPr>
              <a:xfrm>
                <a:off x="258337" y="175244"/>
                <a:ext cx="11762678" cy="6504336"/>
              </a:xfrm>
            </p:spPr>
            <p:txBody>
              <a:bodyPr>
                <a:noAutofit/>
              </a:bodyPr>
              <a:lstStyle/>
              <a:p>
                <a:pPr indent="0">
                  <a:lnSpc>
                    <a:spcPct val="115000"/>
                  </a:lnSpc>
                  <a:buNone/>
                </a:pPr>
                <a:r>
                  <a:rPr lang="vi-VN" sz="2600" b="1" dirty="0">
                    <a:effectLst/>
                    <a:latin typeface="Times New Roman" panose="02020603050405020304" pitchFamily="18" charset="0"/>
                    <a:ea typeface="Calibri" panose="020F0502020204030204" pitchFamily="34" charset="0"/>
                    <a:cs typeface="Times New Roman" panose="02020603050405020304" pitchFamily="18" charset="0"/>
                  </a:rPr>
                  <a:t>2. Phương pháp biểu diễn định thức dưới dạng tổng các định thức</a:t>
                </a:r>
              </a:p>
              <a:p>
                <a:pPr marL="221615" indent="0">
                  <a:lnSpc>
                    <a:spcPct val="115000"/>
                  </a:lnSpc>
                  <a:buNone/>
                </a:pP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thể</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dễ</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dàng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bởi</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tách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cùng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bậc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đối</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cột</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ta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cùng</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xét</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toán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3. (Olympic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viên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Toán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toàn</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1993)</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r>
                  <a:rPr lang="en-US"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 </a:t>
                </a:r>
                <a14:m>
                  <m:oMath xmlns:m="http://schemas.openxmlformats.org/officeDocument/2006/math">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oMath>
                </a14:m>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số</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nguyên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 </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𝑏</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𝑏</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 </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𝑏</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thoả</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mãn</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điều</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kiện</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14:m>
                  <m:oMathPara xmlns:m="http://schemas.openxmlformats.org/officeDocument/2006/math">
                    <m:oMathParaPr>
                      <m:jc m:val="centerGroup"/>
                    </m:oMathParaPr>
                    <m:oMath xmlns:m="http://schemas.openxmlformats.org/officeDocument/2006/math">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oMath>
                  </m:oMathPara>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Đặt</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VN" sz="2600" dirty="0">
                    <a:latin typeface="Calibri" panose="020F0502020204030204" pitchFamily="34" charset="0"/>
                    <a:ea typeface="SimSun" panose="02010600030101010101" pitchFamily="2" charset="-122"/>
                    <a:cs typeface="Times New Roman" panose="02020603050405020304" pitchFamily="18" charset="0"/>
                  </a:rPr>
                  <a:t>  </a:t>
                </a:r>
                <a14:m>
                  <m:oMath xmlns:m="http://schemas.openxmlformats.org/officeDocument/2006/math">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
                            </m:e>
                          </m:mr>
                        </m:m>
                      </m:e>
                    </m:d>
                  </m:oMath>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spcAft>
                    <a:spcPts val="1000"/>
                  </a:spcAft>
                  <a:buNone/>
                </a:pP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Tính</a:t>
                </a: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14:m>
                  <m:oMath xmlns:m="http://schemas.openxmlformats.org/officeDocument/2006/math">
                    <m:func>
                      <m:func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uncPr>
                      <m:fName>
                        <m:r>
                          <m:rPr>
                            <m:sty m:val="p"/>
                          </m:rPr>
                          <a:rPr lang="en-US" sz="26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det</m:t>
                        </m:r>
                      </m:fName>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𝐴</m:t>
                        </m:r>
                      </m:e>
                    </m:func>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oMath>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8EE8EA8B-654D-C200-ACCF-CE254F2D2E9B}"/>
                  </a:ext>
                </a:extLst>
              </p:cNvPr>
              <p:cNvSpPr>
                <a:spLocks noGrp="1" noRot="1" noChangeAspect="1" noMove="1" noResize="1" noEditPoints="1" noAdjustHandles="1" noChangeArrowheads="1" noChangeShapeType="1" noTextEdit="1"/>
              </p:cNvSpPr>
              <p:nvPr>
                <p:ph idx="1"/>
              </p:nvPr>
            </p:nvSpPr>
            <p:spPr>
              <a:xfrm>
                <a:off x="258337" y="175244"/>
                <a:ext cx="11762678" cy="6504336"/>
              </a:xfrm>
              <a:blipFill>
                <a:blip r:embed="rId2"/>
                <a:stretch>
                  <a:fillRect t="-389"/>
                </a:stretch>
              </a:blipFill>
            </p:spPr>
            <p:txBody>
              <a:bodyPr/>
              <a:lstStyle/>
              <a:p>
                <a:r>
                  <a:rPr lang="en-VN">
                    <a:noFill/>
                  </a:rPr>
                  <a:t> </a:t>
                </a:r>
              </a:p>
            </p:txBody>
          </p:sp>
        </mc:Fallback>
      </mc:AlternateContent>
    </p:spTree>
    <p:extLst>
      <p:ext uri="{BB962C8B-B14F-4D97-AF65-F5344CB8AC3E}">
        <p14:creationId xmlns:p14="http://schemas.microsoft.com/office/powerpoint/2010/main" val="2341604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EE8EA8B-654D-C200-ACCF-CE254F2D2E9B}"/>
                  </a:ext>
                </a:extLst>
              </p:cNvPr>
              <p:cNvSpPr>
                <a:spLocks noGrp="1"/>
              </p:cNvSpPr>
              <p:nvPr>
                <p:ph idx="1"/>
              </p:nvPr>
            </p:nvSpPr>
            <p:spPr>
              <a:xfrm>
                <a:off x="258337" y="175244"/>
                <a:ext cx="11762678" cy="6504336"/>
              </a:xfrm>
            </p:spPr>
            <p:txBody>
              <a:bodyPr>
                <a:noAutofit/>
              </a:bodyPr>
              <a:lstStyle/>
              <a:p>
                <a:pPr marL="221615" indent="0">
                  <a:lnSpc>
                    <a:spcPct val="115000"/>
                  </a:lnSpc>
                  <a:buNone/>
                </a:pP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Đặt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unc>
                      <m:func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uncPr>
                      <m:fName>
                        <m:r>
                          <m:rPr>
                            <m:sty m:val="p"/>
                          </m:rPr>
                          <a:rPr lang="en-US" sz="26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det</m:t>
                        </m:r>
                      </m:fName>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𝐴</m:t>
                        </m:r>
                      </m:e>
                    </m:func>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Ta </a:t>
                </a:r>
                <a:r>
                  <a:rPr lang="en-US" sz="26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có</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14:m>
                  <m:oMathPara xmlns:m="http://schemas.openxmlformats.org/officeDocument/2006/math">
                    <m:oMathParaPr>
                      <m:jc m:val="centerGroup"/>
                    </m:oMathParaPr>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0</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mr>
                                </m:m>
                              </m:e>
                            </m:mr>
                          </m:m>
                        </m:e>
                      </m:d>
                    </m:oMath>
                  </m:oMathPara>
                </a14:m>
                <a:endParaRPr lang="vi-VN" sz="2600" i="1" dirty="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endParaRPr>
              </a:p>
              <a:p>
                <a:pPr marL="221615" indent="0">
                  <a:lnSpc>
                    <a:spcPct val="115000"/>
                  </a:lnSpc>
                  <a:buNone/>
                </a:pPr>
                <a14:m>
                  <m:oMathPara xmlns:m="http://schemas.openxmlformats.org/officeDocument/2006/math">
                    <m:oMathParaPr>
                      <m:jc m:val="centerGroup"/>
                    </m:oMathParaPr>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
                              </m:e>
                            </m:mr>
                          </m:m>
                        </m:e>
                      </m:d>
                    </m:oMath>
                  </m:oMathPara>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hay </a:t>
                </a:r>
                <a14:m>
                  <m:oMath xmlns:m="http://schemas.openxmlformats.org/officeDocument/2006/math">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𝐷</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m:t>
                        </m:r>
                      </m:sub>
                    </m:s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𝐵</m:t>
                    </m:r>
                  </m:oMath>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8EE8EA8B-654D-C200-ACCF-CE254F2D2E9B}"/>
                  </a:ext>
                </a:extLst>
              </p:cNvPr>
              <p:cNvSpPr>
                <a:spLocks noGrp="1" noRot="1" noChangeAspect="1" noMove="1" noResize="1" noEditPoints="1" noAdjustHandles="1" noChangeArrowheads="1" noChangeShapeType="1" noTextEdit="1"/>
              </p:cNvSpPr>
              <p:nvPr>
                <p:ph idx="1"/>
              </p:nvPr>
            </p:nvSpPr>
            <p:spPr>
              <a:xfrm>
                <a:off x="258337" y="175244"/>
                <a:ext cx="11762678" cy="6504336"/>
              </a:xfrm>
              <a:blipFill>
                <a:blip r:embed="rId2"/>
                <a:stretch>
                  <a:fillRect t="-389"/>
                </a:stretch>
              </a:blipFill>
            </p:spPr>
            <p:txBody>
              <a:bodyPr/>
              <a:lstStyle/>
              <a:p>
                <a:r>
                  <a:rPr lang="en-VN">
                    <a:noFill/>
                  </a:rPr>
                  <a:t> </a:t>
                </a:r>
              </a:p>
            </p:txBody>
          </p:sp>
        </mc:Fallback>
      </mc:AlternateContent>
    </p:spTree>
    <p:extLst>
      <p:ext uri="{BB962C8B-B14F-4D97-AF65-F5344CB8AC3E}">
        <p14:creationId xmlns:p14="http://schemas.microsoft.com/office/powerpoint/2010/main" val="4094149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EE8EA8B-654D-C200-ACCF-CE254F2D2E9B}"/>
                  </a:ext>
                </a:extLst>
              </p:cNvPr>
              <p:cNvSpPr>
                <a:spLocks noGrp="1"/>
              </p:cNvSpPr>
              <p:nvPr>
                <p:ph idx="1"/>
              </p:nvPr>
            </p:nvSpPr>
            <p:spPr>
              <a:xfrm>
                <a:off x="258337" y="175244"/>
                <a:ext cx="11762678" cy="6504336"/>
              </a:xfrm>
            </p:spPr>
            <p:txBody>
              <a:bodyPr>
                <a:noAutofit/>
              </a:bodyPr>
              <a:lstStyle/>
              <a:p>
                <a:pPr marL="221615" indent="0">
                  <a:lnSpc>
                    <a:spcPct val="115000"/>
                  </a:lnSpc>
                  <a:buNone/>
                </a:pPr>
                <a:r>
                  <a:rPr lang="en-US" sz="2600" dirty="0">
                    <a:solidFill>
                      <a:srgbClr val="000000"/>
                    </a:solidFill>
                    <a:effectLst/>
                    <a:ea typeface="SimSun" panose="02010600030101010101" pitchFamily="2" charset="-122"/>
                    <a:cs typeface="Times New Roman" panose="02020603050405020304" pitchFamily="18" charset="0"/>
                  </a:rPr>
                  <a:t>Trong</a:t>
                </a:r>
                <a14:m>
                  <m:oMath xmlns:m="http://schemas.openxmlformats.org/officeDocument/2006/math">
                    <m:r>
                      <a:rPr lang="vi-VN" sz="2600" b="0" i="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r>
                      <a:rPr lang="vi-VN" sz="2600" b="0" i="1"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đó </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𝐵</m:t>
                    </m:r>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
                            </m:e>
                          </m:mr>
                        </m:m>
                      </m:e>
                    </m:d>
                  </m:oMath>
                </a14:m>
                <a:r>
                  <a:rPr lang="en-US" sz="26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marL="221615" indent="0">
                  <a:lnSpc>
                    <a:spcPct val="115000"/>
                  </a:lnSpc>
                  <a:buNone/>
                </a:pPr>
                <a14:m>
                  <m:oMathPara xmlns:m="http://schemas.openxmlformats.org/officeDocument/2006/math">
                    <m:oMathParaPr>
                      <m:jc m:val="centerGroup"/>
                    </m:oMathParaPr>
                    <m:oMath xmlns:m="http://schemas.openxmlformats.org/officeDocument/2006/math">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b>
                        <m:sSubPr>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bPr>
                        <m:e>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𝑎</m:t>
                          </m:r>
                        </m:e>
                        <m:sub>
                          <m:r>
                            <a:rPr lang="en-US"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𝑛</m:t>
                          </m:r>
                        </m:sub>
                      </m:sSub>
                      <m:d>
                        <m:dPr>
                          <m:begChr m:val="|"/>
                          <m:endChr m:val="|"/>
                          <m:ctrlPr>
                            <a:rPr lang="en-VN" sz="2600" i="1">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mr>
                                </m:m>
                              </m:e>
                            </m:mr>
                            <m:mr>
                              <m:e>
                                <m:m>
                                  <m:mPr>
                                    <m:mcs>
                                      <m:mc>
                                        <m:mcPr>
                                          <m:count m:val="2"/>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b>
                                      </m:sSub>
                                    </m:e>
                                  </m:mr>
                                </m:m>
                              </m:e>
                              <m:e>
                                <m:m>
                                  <m:mPr>
                                    <m:mcs>
                                      <m:mc>
                                        <m:mcPr>
                                          <m:count m:val="3"/>
                                          <m:mcJc m:val="center"/>
                                        </m:mcPr>
                                      </m:mc>
                                    </m:mcs>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sub>
                                      </m:sSub>
                                    </m:e>
                                    <m:e>
                                      <m:sSub>
                                        <m:sSubPr>
                                          <m:ctrlPr>
                                            <a:rPr lang="en-VN"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e>
                                        <m:sub>
                                          <m:r>
                                            <a:rPr lang="en-US" sz="2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𝑛</m:t>
                                          </m:r>
                                        </m:sub>
                                      </m:sSub>
                                    </m:e>
                                  </m:mr>
                                </m:m>
                              </m:e>
                            </m:mr>
                          </m:m>
                        </m:e>
                      </m:d>
                    </m:oMath>
                  </m:oMathPara>
                </a14:m>
                <a:endParaRPr lang="en-VN" sz="2600" dirty="0">
                  <a:effectLst/>
                  <a:latin typeface="Calibri" panose="020F0502020204030204" pitchFamily="34" charset="0"/>
                  <a:ea typeface="Calibri" panose="020F0502020204030204" pitchFamily="34" charset="0"/>
                  <a:cs typeface="Times New Roman" panose="02020603050405020304" pitchFamily="18" charset="0"/>
                </a:endParaRPr>
              </a:p>
              <a:p>
                <a:pPr indent="0">
                  <a:lnSpc>
                    <a:spcPct val="115000"/>
                  </a:lnSpc>
                  <a:buNone/>
                </a:pPr>
                <a:endParaRPr lang="vi-VN" sz="26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8EE8EA8B-654D-C200-ACCF-CE254F2D2E9B}"/>
                  </a:ext>
                </a:extLst>
              </p:cNvPr>
              <p:cNvSpPr>
                <a:spLocks noGrp="1" noRot="1" noChangeAspect="1" noMove="1" noResize="1" noEditPoints="1" noAdjustHandles="1" noChangeArrowheads="1" noChangeShapeType="1" noTextEdit="1"/>
              </p:cNvSpPr>
              <p:nvPr>
                <p:ph idx="1"/>
              </p:nvPr>
            </p:nvSpPr>
            <p:spPr>
              <a:xfrm>
                <a:off x="258337" y="175244"/>
                <a:ext cx="11762678" cy="6504336"/>
              </a:xfrm>
              <a:blipFill>
                <a:blip r:embed="rId2"/>
                <a:stretch>
                  <a:fillRect/>
                </a:stretch>
              </a:blipFill>
            </p:spPr>
            <p:txBody>
              <a:bodyPr/>
              <a:lstStyle/>
              <a:p>
                <a:r>
                  <a:rPr lang="en-VN">
                    <a:noFill/>
                  </a:rPr>
                  <a:t> </a:t>
                </a:r>
              </a:p>
            </p:txBody>
          </p:sp>
        </mc:Fallback>
      </mc:AlternateContent>
    </p:spTree>
    <p:extLst>
      <p:ext uri="{BB962C8B-B14F-4D97-AF65-F5344CB8AC3E}">
        <p14:creationId xmlns:p14="http://schemas.microsoft.com/office/powerpoint/2010/main" val="348189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877</TotalTime>
  <Words>2487</Words>
  <Application>Microsoft Macintosh PowerPoint</Application>
  <PresentationFormat>Widescreen</PresentationFormat>
  <Paragraphs>138</Paragraphs>
  <Slides>25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SimSun</vt:lpstr>
      <vt:lpstr>Aptos</vt:lpstr>
      <vt:lpstr>Aptos Display</vt:lpstr>
      <vt:lpstr>Arial</vt:lpstr>
      <vt:lpstr>Calibri</vt:lpstr>
      <vt:lpstr>Cambria Math</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Nguyễn Thùy Linh</dc:creator>
  <cp:lastModifiedBy>Nguyễn Thùy Linh</cp:lastModifiedBy>
  <cp:revision>5</cp:revision>
  <dcterms:created xsi:type="dcterms:W3CDTF">2024-06-20T09:35:14Z</dcterms:created>
  <dcterms:modified xsi:type="dcterms:W3CDTF">2024-06-21T00:12:37Z</dcterms:modified>
</cp:coreProperties>
</file>