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5" Type="http://schemas.openxmlformats.org/officeDocument/2006/relationships/image" Target="../media/image57.wmf"/><Relationship Id="rId4" Type="http://schemas.openxmlformats.org/officeDocument/2006/relationships/image" Target="../media/image5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Relationship Id="rId4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F10A4-283D-4480-A263-F8422E91AB0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034DF-9855-45E8-8E4F-0E4F1B6C5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31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7034DF-9855-45E8-8E4F-0E4F1B6C525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5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EA14189-DC6B-4B17-9C48-DB4B1C963144}" type="datetimeFigureOut">
              <a:rPr lang="en-US" smtClean="0"/>
              <a:t>7/3/2019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1FDF74D-9440-431C-A368-FF87186726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3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39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48.wmf"/><Relationship Id="rId4" Type="http://schemas.openxmlformats.org/officeDocument/2006/relationships/image" Target="../media/image45.wmf"/><Relationship Id="rId9" Type="http://schemas.openxmlformats.org/officeDocument/2006/relationships/oleObject" Target="../embeddings/oleObject4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52.wmf"/><Relationship Id="rId4" Type="http://schemas.openxmlformats.org/officeDocument/2006/relationships/image" Target="../media/image49.wmf"/><Relationship Id="rId9" Type="http://schemas.openxmlformats.org/officeDocument/2006/relationships/oleObject" Target="../embeddings/oleObject5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oleObject" Target="../embeddings/oleObject57.bin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4.wmf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3.bin"/><Relationship Id="rId10" Type="http://schemas.openxmlformats.org/officeDocument/2006/relationships/image" Target="../media/image56.wmf"/><Relationship Id="rId4" Type="http://schemas.openxmlformats.org/officeDocument/2006/relationships/image" Target="../media/image53.wmf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5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9.bin"/><Relationship Id="rId10" Type="http://schemas.openxmlformats.org/officeDocument/2006/relationships/image" Target="../media/image62.wmf"/><Relationship Id="rId4" Type="http://schemas.openxmlformats.org/officeDocument/2006/relationships/image" Target="../media/image59.wmf"/><Relationship Id="rId9" Type="http://schemas.openxmlformats.org/officeDocument/2006/relationships/oleObject" Target="../embeddings/oleObject6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13.bin"/><Relationship Id="rId18" Type="http://schemas.openxmlformats.org/officeDocument/2006/relationships/image" Target="../media/image16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1752600"/>
            <a:ext cx="64008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MỘT SỐ ỨNG DỤNG CỦA HÀM NHIỀU BIẾN TRONG BÀI TOÁN KINH TẾ</a:t>
            </a:r>
            <a:br>
              <a:rPr lang="en-US" dirty="0" smtClean="0"/>
            </a:br>
            <a:r>
              <a:rPr lang="en-US" dirty="0" smtClean="0"/>
              <a:t>PHẦN 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343400"/>
            <a:ext cx="6172200" cy="1066800"/>
          </a:xfrm>
        </p:spPr>
        <p:txBody>
          <a:bodyPr/>
          <a:lstStyle/>
          <a:p>
            <a:r>
              <a:rPr lang="vi-VN" dirty="0" smtClean="0"/>
              <a:t>N</a:t>
            </a:r>
            <a:r>
              <a:rPr lang="en-US" dirty="0" err="1" smtClean="0"/>
              <a:t>gười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: </a:t>
            </a:r>
            <a:r>
              <a:rPr lang="en-US" dirty="0" err="1" smtClean="0"/>
              <a:t>Th.s</a:t>
            </a:r>
            <a:r>
              <a:rPr lang="en-US" dirty="0" smtClean="0"/>
              <a:t> PHẠM NGỌC ANH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9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467600" cy="9144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7467600" cy="5559552"/>
          </a:xfrm>
        </p:spPr>
        <p:txBody>
          <a:bodyPr/>
          <a:lstStyle/>
          <a:p>
            <a:pPr lvl="0" algn="just"/>
            <a:r>
              <a:rPr lang="en-US" sz="2800" dirty="0" err="1" smtClean="0"/>
              <a:t>Ví</a:t>
            </a:r>
            <a:r>
              <a:rPr lang="en-US" sz="2800" dirty="0" smtClean="0"/>
              <a:t> </a:t>
            </a:r>
            <a:r>
              <a:rPr lang="en-US" sz="2800" dirty="0" err="1" smtClean="0"/>
              <a:t>dụ</a:t>
            </a:r>
            <a:r>
              <a:rPr lang="en-US" sz="2800" dirty="0" smtClean="0"/>
              <a:t>: </a:t>
            </a:r>
          </a:p>
          <a:p>
            <a:pPr marL="0" lvl="0" indent="0" algn="just">
              <a:buNone/>
            </a:pPr>
            <a:r>
              <a:rPr lang="en-US" sz="2800" dirty="0" smtClean="0"/>
              <a:t>Cho </a:t>
            </a:r>
            <a:r>
              <a:rPr lang="en-US" sz="2800" dirty="0" err="1"/>
              <a:t>biết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 smtClean="0"/>
              <a:t>: </a:t>
            </a:r>
            <a:endParaRPr lang="en-US" sz="2800" dirty="0"/>
          </a:p>
          <a:p>
            <a:pPr marL="0" indent="0" algn="just">
              <a:buNone/>
            </a:pP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 </a:t>
            </a:r>
            <a:r>
              <a:rPr lang="en-US" sz="2800" dirty="0" smtClean="0"/>
              <a:t>   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A,  </a:t>
            </a:r>
            <a:r>
              <a:rPr lang="en-US" sz="2800" dirty="0" smtClean="0"/>
              <a:t>  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B. </a:t>
            </a:r>
            <a:r>
              <a:rPr lang="en-US" sz="2800" dirty="0" err="1"/>
              <a:t>Hãy</a:t>
            </a:r>
            <a:r>
              <a:rPr lang="en-US" sz="2800" dirty="0"/>
              <a:t> </a:t>
            </a:r>
            <a:r>
              <a:rPr lang="en-US" sz="2800" dirty="0" err="1"/>
              <a:t>chọn</a:t>
            </a:r>
            <a:r>
              <a:rPr lang="en-US" sz="2800" dirty="0"/>
              <a:t> </a:t>
            </a:r>
            <a:r>
              <a:rPr lang="en-US" sz="2800" dirty="0" err="1"/>
              <a:t>túi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tối</a:t>
            </a:r>
            <a:r>
              <a:rPr lang="en-US" sz="2800" dirty="0"/>
              <a:t> </a:t>
            </a:r>
            <a:r>
              <a:rPr lang="en-US" sz="2800" dirty="0" err="1"/>
              <a:t>đa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A </a:t>
            </a:r>
            <a:r>
              <a:rPr lang="en-US" sz="2800" dirty="0" err="1"/>
              <a:t>là</a:t>
            </a:r>
            <a:r>
              <a:rPr lang="en-US" sz="2800" dirty="0"/>
              <a:t> $5,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B </a:t>
            </a:r>
            <a:r>
              <a:rPr lang="en-US" sz="2800" dirty="0" err="1"/>
              <a:t>là</a:t>
            </a:r>
            <a:r>
              <a:rPr lang="en-US" sz="2800" dirty="0"/>
              <a:t> $20, </a:t>
            </a:r>
            <a:r>
              <a:rPr lang="en-US" sz="2800" dirty="0" err="1"/>
              <a:t>ngân</a:t>
            </a:r>
            <a:r>
              <a:rPr lang="en-US" sz="2800" dirty="0"/>
              <a:t> </a:t>
            </a:r>
            <a:r>
              <a:rPr lang="en-US" sz="2800" dirty="0" err="1"/>
              <a:t>sách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$185</a:t>
            </a:r>
            <a:r>
              <a:rPr lang="en-US" sz="2800" dirty="0" smtClean="0"/>
              <a:t>.</a:t>
            </a:r>
          </a:p>
          <a:p>
            <a:pPr marL="0" indent="0" algn="just">
              <a:buNone/>
            </a:pPr>
            <a:r>
              <a:rPr lang="en-US" sz="2800" dirty="0" err="1" smtClean="0"/>
              <a:t>Giải</a:t>
            </a:r>
            <a:r>
              <a:rPr lang="en-US" sz="2800" dirty="0" smtClean="0"/>
              <a:t>:</a:t>
            </a:r>
          </a:p>
          <a:p>
            <a:pPr marL="0" indent="0" algn="just">
              <a:buNone/>
            </a:pPr>
            <a:r>
              <a:rPr lang="en-US" sz="2800" dirty="0" err="1" smtClean="0"/>
              <a:t>Ràng</a:t>
            </a:r>
            <a:r>
              <a:rPr lang="en-US" sz="2800" dirty="0" smtClean="0"/>
              <a:t> </a:t>
            </a:r>
            <a:r>
              <a:rPr lang="en-US" sz="2800" dirty="0" err="1" smtClean="0"/>
              <a:t>buộc</a:t>
            </a:r>
            <a:r>
              <a:rPr lang="en-US" sz="2800" dirty="0" smtClean="0"/>
              <a:t> </a:t>
            </a:r>
            <a:r>
              <a:rPr lang="en-US" sz="2800" dirty="0" err="1" smtClean="0"/>
              <a:t>ngận</a:t>
            </a:r>
            <a:r>
              <a:rPr lang="en-US" sz="2800" dirty="0" smtClean="0"/>
              <a:t> </a:t>
            </a:r>
            <a:r>
              <a:rPr lang="en-US" sz="2800" dirty="0" err="1" smtClean="0"/>
              <a:t>sách</a:t>
            </a:r>
            <a:r>
              <a:rPr lang="en-US" sz="2800" dirty="0" smtClean="0"/>
              <a:t>: </a:t>
            </a:r>
          </a:p>
          <a:p>
            <a:pPr marL="0" indent="0" algn="just">
              <a:buNone/>
            </a:pPr>
            <a:r>
              <a:rPr lang="en-US" sz="2800" dirty="0" err="1" smtClean="0"/>
              <a:t>Lập</a:t>
            </a:r>
            <a:r>
              <a:rPr lang="en-US" sz="2800" dirty="0" smtClean="0"/>
              <a:t> </a:t>
            </a:r>
            <a:r>
              <a:rPr lang="en-US" sz="2800" dirty="0" err="1" smtClean="0"/>
              <a:t>hàm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Lagrange:</a:t>
            </a:r>
          </a:p>
          <a:p>
            <a:pPr marL="0" indent="0" algn="just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536117"/>
              </p:ext>
            </p:extLst>
          </p:nvPr>
        </p:nvGraphicFramePr>
        <p:xfrm>
          <a:off x="5562600" y="1447800"/>
          <a:ext cx="2032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7" name="Equation" r:id="rId3" imgW="2031840" imgH="482400" progId="Equation.DSMT4">
                  <p:embed/>
                </p:oleObj>
              </mc:Choice>
              <mc:Fallback>
                <p:oleObj name="Equation" r:id="rId3" imgW="203184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62600" y="1447800"/>
                        <a:ext cx="20320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598813"/>
              </p:ext>
            </p:extLst>
          </p:nvPr>
        </p:nvGraphicFramePr>
        <p:xfrm>
          <a:off x="2057400" y="1905000"/>
          <a:ext cx="292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8" name="Equation" r:id="rId5" imgW="291960" imgH="431640" progId="Equation.DSMT4">
                  <p:embed/>
                </p:oleObj>
              </mc:Choice>
              <mc:Fallback>
                <p:oleObj name="Equation" r:id="rId5" imgW="2919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7400" y="1905000"/>
                        <a:ext cx="2921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815664"/>
              </p:ext>
            </p:extLst>
          </p:nvPr>
        </p:nvGraphicFramePr>
        <p:xfrm>
          <a:off x="6096000" y="1905000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" name="Equation" r:id="rId7" imgW="304560" imgH="431640" progId="Equation.DSMT4">
                  <p:embed/>
                </p:oleObj>
              </mc:Choice>
              <mc:Fallback>
                <p:oleObj name="Equation" r:id="rId7" imgW="30456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905000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277792"/>
              </p:ext>
            </p:extLst>
          </p:nvPr>
        </p:nvGraphicFramePr>
        <p:xfrm>
          <a:off x="762000" y="5334000"/>
          <a:ext cx="6489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" name="Equation" r:id="rId9" imgW="6489360" imgH="482400" progId="Equation.DSMT4">
                  <p:embed/>
                </p:oleObj>
              </mc:Choice>
              <mc:Fallback>
                <p:oleObj name="Equation" r:id="rId9" imgW="6489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2000" y="5334000"/>
                        <a:ext cx="6489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960347"/>
              </p:ext>
            </p:extLst>
          </p:nvPr>
        </p:nvGraphicFramePr>
        <p:xfrm>
          <a:off x="4191000" y="4267200"/>
          <a:ext cx="2336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Equation" r:id="rId11" imgW="2336760" imgH="431640" progId="Equation.DSMT4">
                  <p:embed/>
                </p:oleObj>
              </mc:Choice>
              <mc:Fallback>
                <p:oleObj name="Equation" r:id="rId11" imgW="23367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91000" y="4267200"/>
                        <a:ext cx="2336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2941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dừng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: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/>
              <a:t>k</a:t>
            </a:r>
            <a:r>
              <a:rPr lang="en-US" dirty="0" err="1" smtClean="0"/>
              <a:t>iện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err="1"/>
              <a:t>v</a:t>
            </a:r>
            <a:r>
              <a:rPr lang="en-US" dirty="0" err="1" smtClean="0"/>
              <a:t>ới</a:t>
            </a:r>
            <a:r>
              <a:rPr lang="en-US" dirty="0" smtClean="0"/>
              <a:t> </a:t>
            </a:r>
            <a:r>
              <a:rPr lang="en-US" dirty="0" err="1" smtClean="0"/>
              <a:t>mọi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9696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027173"/>
              </p:ext>
            </p:extLst>
          </p:nvPr>
        </p:nvGraphicFramePr>
        <p:xfrm>
          <a:off x="977900" y="2286000"/>
          <a:ext cx="11303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4" name="Equation" r:id="rId3" imgW="1130040" imgH="1879560" progId="Equation.DSMT4">
                  <p:embed/>
                </p:oleObj>
              </mc:Choice>
              <mc:Fallback>
                <p:oleObj name="Equation" r:id="rId3" imgW="1130040" imgH="1879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900" y="2286000"/>
                        <a:ext cx="1130300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215323"/>
              </p:ext>
            </p:extLst>
          </p:nvPr>
        </p:nvGraphicFramePr>
        <p:xfrm>
          <a:off x="2197100" y="2514600"/>
          <a:ext cx="34798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5" name="Equation" r:id="rId5" imgW="3479760" imgH="1574640" progId="Equation.DSMT4">
                  <p:embed/>
                </p:oleObj>
              </mc:Choice>
              <mc:Fallback>
                <p:oleObj name="Equation" r:id="rId5" imgW="3479760" imgH="1574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7100" y="2514600"/>
                        <a:ext cx="3479800" cy="157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614499"/>
              </p:ext>
            </p:extLst>
          </p:nvPr>
        </p:nvGraphicFramePr>
        <p:xfrm>
          <a:off x="5702300" y="2438400"/>
          <a:ext cx="16891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6" name="Equation" r:id="rId7" imgW="1688760" imgH="1574640" progId="Equation.DSMT4">
                  <p:embed/>
                </p:oleObj>
              </mc:Choice>
              <mc:Fallback>
                <p:oleObj name="Equation" r:id="rId7" imgW="1688760" imgH="1574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02300" y="2438400"/>
                        <a:ext cx="1689100" cy="157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732565"/>
              </p:ext>
            </p:extLst>
          </p:nvPr>
        </p:nvGraphicFramePr>
        <p:xfrm>
          <a:off x="990600" y="4572000"/>
          <a:ext cx="4622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7" name="Equation" r:id="rId9" imgW="4622760" imgH="507960" progId="Equation.DSMT4">
                  <p:embed/>
                </p:oleObj>
              </mc:Choice>
              <mc:Fallback>
                <p:oleObj name="Equation" r:id="rId9" imgW="4622760" imgH="5079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572000"/>
                        <a:ext cx="46228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087904"/>
              </p:ext>
            </p:extLst>
          </p:nvPr>
        </p:nvGraphicFramePr>
        <p:xfrm>
          <a:off x="838200" y="5105400"/>
          <a:ext cx="5689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8" name="Equation" r:id="rId11" imgW="5689440" imgH="583920" progId="Equation.DSMT4">
                  <p:embed/>
                </p:oleObj>
              </mc:Choice>
              <mc:Fallback>
                <p:oleObj name="Equation" r:id="rId11" imgW="5689440" imgH="5839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8200" y="5105400"/>
                        <a:ext cx="56896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087972"/>
              </p:ext>
            </p:extLst>
          </p:nvPr>
        </p:nvGraphicFramePr>
        <p:xfrm>
          <a:off x="1828800" y="5715000"/>
          <a:ext cx="1879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79" name="Equation" r:id="rId13" imgW="1879560" imgH="431640" progId="Equation.DSMT4">
                  <p:embed/>
                </p:oleObj>
              </mc:Choice>
              <mc:Fallback>
                <p:oleObj name="Equation" r:id="rId13" imgW="1879560" imgH="43164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715000"/>
                        <a:ext cx="1879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255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i="1" dirty="0" err="1"/>
              <a:t>H</a:t>
            </a:r>
            <a:r>
              <a:rPr lang="en-US" b="1" i="1" dirty="0" err="1" smtClean="0"/>
              <a:t>àm</a:t>
            </a:r>
            <a:r>
              <a:rPr lang="en-US" b="1" i="1" dirty="0" smtClean="0"/>
              <a:t> </a:t>
            </a:r>
            <a:r>
              <a:rPr lang="en-US" b="1" i="1" dirty="0" err="1"/>
              <a:t>cầu</a:t>
            </a:r>
            <a:r>
              <a:rPr lang="en-US" b="1" i="1" dirty="0"/>
              <a:t> </a:t>
            </a:r>
            <a:r>
              <a:rPr lang="en-US" b="1" i="1" dirty="0" smtClean="0"/>
              <a:t>Marshall</a:t>
            </a:r>
          </a:p>
          <a:p>
            <a:pPr marL="0" indent="0">
              <a:buNone/>
            </a:pPr>
            <a:r>
              <a:rPr lang="en-US" b="1" i="1" dirty="0" err="1" smtClean="0"/>
              <a:t>Hàm</a:t>
            </a:r>
            <a:r>
              <a:rPr lang="en-US" b="1" i="1" dirty="0" smtClean="0"/>
              <a:t> </a:t>
            </a:r>
            <a:r>
              <a:rPr lang="en-US" b="1" i="1" dirty="0" err="1" smtClean="0"/>
              <a:t>cầu</a:t>
            </a:r>
            <a:r>
              <a:rPr lang="en-US" b="1" i="1" dirty="0" smtClean="0"/>
              <a:t> Marshall </a:t>
            </a:r>
            <a:r>
              <a:rPr lang="en-US" b="1" i="1" dirty="0" err="1" smtClean="0"/>
              <a:t>là</a:t>
            </a:r>
            <a:r>
              <a:rPr lang="en-US" b="1" i="1" dirty="0" smtClean="0"/>
              <a:t> </a:t>
            </a:r>
            <a:r>
              <a:rPr lang="en-US" b="1" i="1" dirty="0" err="1" smtClean="0"/>
              <a:t>hàm</a:t>
            </a:r>
            <a:r>
              <a:rPr lang="en-US" b="1" i="1" dirty="0" smtClean="0"/>
              <a:t> </a:t>
            </a:r>
            <a:r>
              <a:rPr lang="en-US" b="1" i="1" dirty="0" err="1" smtClean="0"/>
              <a:t>cầu</a:t>
            </a:r>
            <a:r>
              <a:rPr lang="en-US" b="1" i="1" dirty="0" smtClean="0"/>
              <a:t> </a:t>
            </a:r>
            <a:r>
              <a:rPr lang="en-US" b="1" i="1" dirty="0" err="1" smtClean="0"/>
              <a:t>của</a:t>
            </a:r>
            <a:r>
              <a:rPr lang="en-US" b="1" i="1" dirty="0" smtClean="0"/>
              <a:t> </a:t>
            </a:r>
            <a:r>
              <a:rPr lang="en-US" b="1" i="1" dirty="0" err="1" smtClean="0"/>
              <a:t>người</a:t>
            </a:r>
            <a:r>
              <a:rPr lang="en-US" b="1" i="1" dirty="0" smtClean="0"/>
              <a:t> </a:t>
            </a:r>
            <a:r>
              <a:rPr lang="en-US" b="1" i="1" dirty="0" err="1" smtClean="0"/>
              <a:t>tiêu</a:t>
            </a:r>
            <a:r>
              <a:rPr lang="en-US" b="1" i="1" dirty="0" smtClean="0"/>
              <a:t> </a:t>
            </a:r>
            <a:r>
              <a:rPr lang="en-US" b="1" i="1" dirty="0" err="1" smtClean="0"/>
              <a:t>dùng</a:t>
            </a:r>
            <a:r>
              <a:rPr lang="en-US" b="1" i="1" dirty="0" smtClean="0"/>
              <a:t> </a:t>
            </a:r>
            <a:r>
              <a:rPr lang="en-US" b="1" i="1" dirty="0" err="1" smtClean="0"/>
              <a:t>theo</a:t>
            </a:r>
            <a:r>
              <a:rPr lang="en-US" b="1" i="1" dirty="0" smtClean="0"/>
              <a:t> </a:t>
            </a:r>
            <a:r>
              <a:rPr lang="en-US" b="1" i="1" dirty="0" err="1" smtClean="0"/>
              <a:t>quan</a:t>
            </a:r>
            <a:r>
              <a:rPr lang="en-US" b="1" i="1" dirty="0" smtClean="0"/>
              <a:t> </a:t>
            </a:r>
            <a:r>
              <a:rPr lang="en-US" b="1" i="1" dirty="0" err="1" smtClean="0"/>
              <a:t>điểm</a:t>
            </a:r>
            <a:r>
              <a:rPr lang="en-US" b="1" i="1" dirty="0" smtClean="0"/>
              <a:t> </a:t>
            </a:r>
            <a:r>
              <a:rPr lang="en-US" b="1" i="1" dirty="0" err="1" smtClean="0"/>
              <a:t>tối</a:t>
            </a:r>
            <a:r>
              <a:rPr lang="en-US" b="1" i="1" dirty="0" smtClean="0"/>
              <a:t> </a:t>
            </a:r>
            <a:r>
              <a:rPr lang="en-US" b="1" i="1" dirty="0" err="1" smtClean="0"/>
              <a:t>đa</a:t>
            </a:r>
            <a:r>
              <a:rPr lang="en-US" b="1" i="1" dirty="0" smtClean="0"/>
              <a:t> </a:t>
            </a:r>
            <a:r>
              <a:rPr lang="en-US" b="1" i="1" dirty="0" err="1" smtClean="0"/>
              <a:t>hóa</a:t>
            </a:r>
            <a:r>
              <a:rPr lang="en-US" b="1" i="1" dirty="0" smtClean="0"/>
              <a:t> </a:t>
            </a:r>
            <a:r>
              <a:rPr lang="en-US" b="1" i="1" dirty="0" err="1" smtClean="0"/>
              <a:t>lợi</a:t>
            </a:r>
            <a:r>
              <a:rPr lang="en-US" b="1" i="1" dirty="0" smtClean="0"/>
              <a:t> </a:t>
            </a:r>
            <a:r>
              <a:rPr lang="en-US" b="1" i="1" dirty="0" err="1" smtClean="0"/>
              <a:t>ich</a:t>
            </a:r>
            <a:r>
              <a:rPr lang="en-US" b="1" i="1" dirty="0" smtClean="0"/>
              <a:t>.</a:t>
            </a:r>
          </a:p>
          <a:p>
            <a:pPr marL="0" indent="0">
              <a:buNone/>
            </a:pP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pháp</a:t>
            </a:r>
            <a:r>
              <a:rPr lang="en-US" dirty="0"/>
              <a:t> </a:t>
            </a:r>
            <a:r>
              <a:rPr lang="en-US" dirty="0" err="1"/>
              <a:t>nhân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 Lagrange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loại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ở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: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004705"/>
              </p:ext>
            </p:extLst>
          </p:nvPr>
        </p:nvGraphicFramePr>
        <p:xfrm>
          <a:off x="1905000" y="4127500"/>
          <a:ext cx="2273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name="Equation" r:id="rId4" imgW="2273040" imgH="520560" progId="Equation.DSMT4">
                  <p:embed/>
                </p:oleObj>
              </mc:Choice>
              <mc:Fallback>
                <p:oleObj name="Equation" r:id="rId4" imgW="227304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000" y="4127500"/>
                        <a:ext cx="22733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4589213"/>
              </p:ext>
            </p:extLst>
          </p:nvPr>
        </p:nvGraphicFramePr>
        <p:xfrm>
          <a:off x="1905000" y="4660900"/>
          <a:ext cx="2311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Equation" r:id="rId6" imgW="2311200" imgH="520560" progId="Equation.DSMT4">
                  <p:embed/>
                </p:oleObj>
              </mc:Choice>
              <mc:Fallback>
                <p:oleObj name="Equation" r:id="rId6" imgW="23112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05000" y="4660900"/>
                        <a:ext cx="2311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049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sz="2800" b="1" i="1" dirty="0" err="1"/>
              <a:t>Hàm</a:t>
            </a:r>
            <a:r>
              <a:rPr lang="en-US" sz="2800" b="1" i="1" dirty="0"/>
              <a:t> </a:t>
            </a:r>
            <a:r>
              <a:rPr lang="en-US" sz="2800" b="1" i="1" dirty="0" err="1"/>
              <a:t>lợi</a:t>
            </a:r>
            <a:r>
              <a:rPr lang="en-US" sz="2800" b="1" i="1" dirty="0"/>
              <a:t> </a:t>
            </a:r>
            <a:r>
              <a:rPr lang="en-US" sz="2800" b="1" i="1" dirty="0" err="1"/>
              <a:t>ích</a:t>
            </a:r>
            <a:r>
              <a:rPr lang="en-US" sz="2800" b="1" i="1" dirty="0"/>
              <a:t> </a:t>
            </a:r>
            <a:r>
              <a:rPr lang="en-US" sz="2800" b="1" i="1" dirty="0" err="1"/>
              <a:t>gián</a:t>
            </a:r>
            <a:r>
              <a:rPr lang="en-US" sz="2800" b="1" i="1" dirty="0"/>
              <a:t> </a:t>
            </a:r>
            <a:r>
              <a:rPr lang="en-US" sz="2800" b="1" i="1" dirty="0" err="1" smtClean="0"/>
              <a:t>tiếp</a:t>
            </a:r>
            <a:endParaRPr lang="en-US" sz="2800" b="1" i="1" dirty="0" smtClean="0"/>
          </a:p>
          <a:p>
            <a:pPr algn="just"/>
            <a:endParaRPr lang="en-US" sz="2800" b="1" i="1" dirty="0"/>
          </a:p>
          <a:p>
            <a:pPr algn="just"/>
            <a:endParaRPr lang="en-US" sz="2800" b="1" i="1" dirty="0" smtClean="0"/>
          </a:p>
          <a:p>
            <a:pPr algn="just"/>
            <a:r>
              <a:rPr lang="en-US" sz="2800" dirty="0" err="1"/>
              <a:t>Nếu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trực</a:t>
            </a:r>
            <a:r>
              <a:rPr lang="en-US" sz="2800" dirty="0"/>
              <a:t> </a:t>
            </a:r>
            <a:r>
              <a:rPr lang="en-US" sz="2800" dirty="0" err="1" smtClean="0"/>
              <a:t>tiếp</a:t>
            </a:r>
            <a:endParaRPr lang="en-US" sz="2800" dirty="0" smtClean="0"/>
          </a:p>
          <a:p>
            <a:pPr marL="0" indent="0" algn="just">
              <a:buNone/>
            </a:pP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/>
              <a:t>diễn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trực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mỗi</a:t>
            </a:r>
            <a:r>
              <a:rPr lang="en-US" sz="2800" dirty="0"/>
              <a:t> </a:t>
            </a:r>
            <a:r>
              <a:rPr lang="en-US" sz="2800" dirty="0" err="1"/>
              <a:t>túi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smtClean="0"/>
              <a:t>         </a:t>
            </a:r>
            <a:r>
              <a:rPr lang="en-US" sz="2800" dirty="0" err="1" smtClean="0"/>
              <a:t>thì</a:t>
            </a:r>
            <a:r>
              <a:rPr lang="en-US" sz="2800" dirty="0" smtClean="0"/>
              <a:t> </a:t>
            </a:r>
            <a:r>
              <a:rPr lang="en-US" sz="2800" dirty="0" err="1"/>
              <a:t>hàm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gián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biểu</a:t>
            </a:r>
            <a:r>
              <a:rPr lang="en-US" sz="2800" dirty="0"/>
              <a:t> </a:t>
            </a:r>
            <a:r>
              <a:rPr lang="en-US" sz="2800" dirty="0" err="1"/>
              <a:t>diễn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đạt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tùy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( </a:t>
            </a:r>
            <a:r>
              <a:rPr lang="en-US" sz="2800" dirty="0" err="1"/>
              <a:t>giá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thu</a:t>
            </a:r>
            <a:r>
              <a:rPr lang="en-US" sz="2800" dirty="0"/>
              <a:t> </a:t>
            </a:r>
            <a:r>
              <a:rPr lang="en-US" sz="2800" dirty="0" err="1"/>
              <a:t>nhập</a:t>
            </a:r>
            <a:r>
              <a:rPr lang="en-US" sz="2800" dirty="0"/>
              <a:t>). 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097130"/>
              </p:ext>
            </p:extLst>
          </p:nvPr>
        </p:nvGraphicFramePr>
        <p:xfrm>
          <a:off x="2425700" y="2225675"/>
          <a:ext cx="48514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9" name="Equation" r:id="rId3" imgW="4851360" imgH="609480" progId="Equation.DSMT4">
                  <p:embed/>
                </p:oleObj>
              </mc:Choice>
              <mc:Fallback>
                <p:oleObj name="Equation" r:id="rId3" imgW="485136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5700" y="2225675"/>
                        <a:ext cx="48514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254703"/>
              </p:ext>
            </p:extLst>
          </p:nvPr>
        </p:nvGraphicFramePr>
        <p:xfrm>
          <a:off x="5715000" y="3276600"/>
          <a:ext cx="175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0" name="Equation" r:id="rId5" imgW="1752480" imgH="482400" progId="Equation.DSMT4">
                  <p:embed/>
                </p:oleObj>
              </mc:Choice>
              <mc:Fallback>
                <p:oleObj name="Equation" r:id="rId5" imgW="17524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5000" y="3276600"/>
                        <a:ext cx="17526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994069"/>
              </p:ext>
            </p:extLst>
          </p:nvPr>
        </p:nvGraphicFramePr>
        <p:xfrm>
          <a:off x="3581400" y="4114800"/>
          <a:ext cx="81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" name="Equation" r:id="rId7" imgW="812520" imgH="482400" progId="Equation.DSMT4">
                  <p:embed/>
                </p:oleObj>
              </mc:Choice>
              <mc:Fallback>
                <p:oleObj name="Equation" r:id="rId7" imgW="8125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81400" y="4114800"/>
                        <a:ext cx="812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600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b.Tối</a:t>
            </a:r>
            <a:r>
              <a:rPr lang="en-US" dirty="0" smtClean="0"/>
              <a:t> </a:t>
            </a:r>
            <a:r>
              <a:rPr lang="en-US" dirty="0" err="1" smtClean="0"/>
              <a:t>thiểu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2800" dirty="0" err="1"/>
              <a:t>Khi</a:t>
            </a:r>
            <a:r>
              <a:rPr lang="en-US" sz="2800" dirty="0"/>
              <a:t> </a:t>
            </a:r>
            <a:r>
              <a:rPr lang="en-US" sz="2800" dirty="0" err="1"/>
              <a:t>quyết</a:t>
            </a:r>
            <a:r>
              <a:rPr lang="en-US" sz="2800" dirty="0"/>
              <a:t> </a:t>
            </a:r>
            <a:r>
              <a:rPr lang="en-US" sz="2800" dirty="0" err="1"/>
              <a:t>định</a:t>
            </a:r>
            <a:r>
              <a:rPr lang="en-US" sz="2800" dirty="0"/>
              <a:t> </a:t>
            </a:r>
            <a:r>
              <a:rPr lang="en-US" sz="2800" dirty="0" err="1"/>
              <a:t>mua</a:t>
            </a:r>
            <a:r>
              <a:rPr lang="en-US" sz="2800" dirty="0"/>
              <a:t> </a:t>
            </a:r>
            <a:r>
              <a:rPr lang="en-US" sz="2800" dirty="0" err="1"/>
              <a:t>sắm</a:t>
            </a:r>
            <a:r>
              <a:rPr lang="en-US" sz="2800" dirty="0"/>
              <a:t> </a:t>
            </a:r>
            <a:r>
              <a:rPr lang="en-US" sz="2800" dirty="0" err="1"/>
              <a:t>hàng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dịch</a:t>
            </a:r>
            <a:r>
              <a:rPr lang="en-US" sz="2800" dirty="0"/>
              <a:t> </a:t>
            </a:r>
            <a:r>
              <a:rPr lang="en-US" sz="2800" dirty="0" err="1"/>
              <a:t>vụ</a:t>
            </a:r>
            <a:r>
              <a:rPr lang="en-US" sz="2800" dirty="0"/>
              <a:t>, </a:t>
            </a:r>
            <a:r>
              <a:rPr lang="en-US" sz="2800" dirty="0" err="1"/>
              <a:t>không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toàn</a:t>
            </a:r>
            <a:r>
              <a:rPr lang="en-US" sz="2800" dirty="0"/>
              <a:t> </a:t>
            </a:r>
            <a:r>
              <a:rPr lang="en-US" sz="2800" dirty="0" err="1"/>
              <a:t>bộ</a:t>
            </a:r>
            <a:r>
              <a:rPr lang="en-US" sz="2800" dirty="0"/>
              <a:t> </a:t>
            </a:r>
            <a:r>
              <a:rPr lang="en-US" sz="2800" dirty="0" err="1"/>
              <a:t>thu</a:t>
            </a:r>
            <a:r>
              <a:rPr lang="en-US" sz="2800" dirty="0"/>
              <a:t> </a:t>
            </a:r>
            <a:r>
              <a:rPr lang="en-US" sz="2800" dirty="0" err="1"/>
              <a:t>nhập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hưởng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tối</a:t>
            </a:r>
            <a:r>
              <a:rPr lang="en-US" sz="2800" dirty="0"/>
              <a:t> </a:t>
            </a:r>
            <a:r>
              <a:rPr lang="en-US" sz="2800" dirty="0" err="1"/>
              <a:t>đa</a:t>
            </a:r>
            <a:r>
              <a:rPr lang="en-US" sz="2800" dirty="0"/>
              <a:t>.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xu</a:t>
            </a:r>
            <a:r>
              <a:rPr lang="en-US" sz="2800" dirty="0"/>
              <a:t> </a:t>
            </a:r>
            <a:r>
              <a:rPr lang="en-US" sz="2800" dirty="0" err="1"/>
              <a:t>hướng</a:t>
            </a:r>
            <a:r>
              <a:rPr lang="en-US" sz="2800" dirty="0"/>
              <a:t> </a:t>
            </a:r>
            <a:r>
              <a:rPr lang="en-US" sz="2800" dirty="0" err="1"/>
              <a:t>lựa</a:t>
            </a:r>
            <a:r>
              <a:rPr lang="en-US" sz="2800" dirty="0"/>
              <a:t> </a:t>
            </a:r>
            <a:r>
              <a:rPr lang="en-US" sz="2800" dirty="0" err="1"/>
              <a:t>chọn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người</a:t>
            </a:r>
            <a:r>
              <a:rPr lang="en-US" sz="2800" dirty="0"/>
              <a:t> ta </a:t>
            </a:r>
            <a:r>
              <a:rPr lang="en-US" sz="2800" dirty="0" err="1"/>
              <a:t>đặt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mức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  </a:t>
            </a:r>
            <a:r>
              <a:rPr lang="en-US" sz="2800" dirty="0" smtClean="0"/>
              <a:t>   </a:t>
            </a:r>
            <a:r>
              <a:rPr lang="en-US" sz="2800" dirty="0" err="1" smtClean="0"/>
              <a:t>nhất</a:t>
            </a:r>
            <a:r>
              <a:rPr lang="en-US" sz="2800" dirty="0" smtClean="0"/>
              <a:t> </a:t>
            </a:r>
            <a:r>
              <a:rPr lang="en-US" sz="2800" dirty="0" err="1" smtClean="0"/>
              <a:t>định</a:t>
            </a:r>
            <a:r>
              <a:rPr lang="en-US" sz="2800" dirty="0" smtClean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/>
              <a:t>đó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chi </a:t>
            </a:r>
            <a:r>
              <a:rPr lang="en-US" sz="2800" dirty="0" err="1"/>
              <a:t>phí</a:t>
            </a:r>
            <a:r>
              <a:rPr lang="en-US" sz="2800" dirty="0"/>
              <a:t> </a:t>
            </a:r>
            <a:r>
              <a:rPr lang="en-US" sz="2800" dirty="0" err="1"/>
              <a:t>nhỏ</a:t>
            </a:r>
            <a:r>
              <a:rPr lang="en-US" sz="2800" dirty="0"/>
              <a:t> </a:t>
            </a:r>
            <a:r>
              <a:rPr lang="en-US" sz="2800" dirty="0" err="1"/>
              <a:t>nhất</a:t>
            </a:r>
            <a:r>
              <a:rPr lang="en-US" sz="2800" dirty="0"/>
              <a:t>. </a:t>
            </a:r>
            <a:endParaRPr lang="en-US" sz="2800" dirty="0" smtClean="0"/>
          </a:p>
          <a:p>
            <a:r>
              <a:rPr lang="en-US" sz="2800" i="1" dirty="0" err="1" smtClean="0"/>
              <a:t>Bài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toán</a:t>
            </a:r>
            <a:r>
              <a:rPr lang="en-US" sz="2800" i="1" dirty="0" smtClean="0"/>
              <a:t>: </a:t>
            </a:r>
            <a:r>
              <a:rPr lang="en-US" sz="2800" i="1" dirty="0" err="1"/>
              <a:t>Chọn</a:t>
            </a:r>
            <a:r>
              <a:rPr lang="en-US" sz="2800" i="1" dirty="0"/>
              <a:t>  </a:t>
            </a:r>
            <a:r>
              <a:rPr lang="en-US" sz="2800" i="1" dirty="0" smtClean="0"/>
              <a:t>         </a:t>
            </a:r>
            <a:r>
              <a:rPr lang="en-US" sz="2800" i="1" dirty="0" err="1" smtClean="0"/>
              <a:t>để</a:t>
            </a:r>
            <a:r>
              <a:rPr lang="en-US" sz="2800" i="1" dirty="0" smtClean="0"/>
              <a:t> </a:t>
            </a:r>
            <a:r>
              <a:rPr lang="en-US" sz="2800" i="1" dirty="0"/>
              <a:t>chi </a:t>
            </a:r>
            <a:r>
              <a:rPr lang="en-US" sz="2800" i="1" dirty="0" err="1"/>
              <a:t>phí</a:t>
            </a:r>
            <a:r>
              <a:rPr lang="en-US" sz="2800" i="1" dirty="0"/>
              <a:t> </a:t>
            </a:r>
            <a:r>
              <a:rPr lang="en-US" sz="2800" i="1" dirty="0" err="1"/>
              <a:t>tiêu</a:t>
            </a:r>
            <a:r>
              <a:rPr lang="en-US" sz="2800" i="1" dirty="0"/>
              <a:t> </a:t>
            </a:r>
            <a:r>
              <a:rPr lang="en-US" sz="2800" i="1" dirty="0" err="1"/>
              <a:t>dùng</a:t>
            </a:r>
            <a:r>
              <a:rPr lang="en-US" sz="2800" i="1" dirty="0" smtClean="0"/>
              <a:t>: </a:t>
            </a:r>
            <a:endParaRPr lang="en-US" sz="2800" dirty="0"/>
          </a:p>
          <a:p>
            <a:pPr marL="0" indent="0">
              <a:buNone/>
            </a:pPr>
            <a:r>
              <a:rPr lang="en-US" sz="2800" dirty="0"/>
              <a:t>		</a:t>
            </a:r>
          </a:p>
          <a:p>
            <a:pPr marL="0" indent="0">
              <a:buNone/>
            </a:pPr>
            <a:r>
              <a:rPr lang="en-US" sz="2800" i="1" dirty="0" err="1"/>
              <a:t>đạt</a:t>
            </a:r>
            <a:r>
              <a:rPr lang="en-US" sz="2800" i="1" dirty="0"/>
              <a:t> </a:t>
            </a:r>
            <a:r>
              <a:rPr lang="en-US" sz="2800" i="1" dirty="0" err="1"/>
              <a:t>giá</a:t>
            </a:r>
            <a:r>
              <a:rPr lang="en-US" sz="2800" i="1" dirty="0"/>
              <a:t> </a:t>
            </a:r>
            <a:r>
              <a:rPr lang="en-US" sz="2800" i="1" dirty="0" err="1"/>
              <a:t>trị</a:t>
            </a:r>
            <a:r>
              <a:rPr lang="en-US" sz="2800" i="1" dirty="0"/>
              <a:t> </a:t>
            </a:r>
            <a:r>
              <a:rPr lang="en-US" sz="2800" i="1" dirty="0" err="1"/>
              <a:t>cực</a:t>
            </a:r>
            <a:r>
              <a:rPr lang="en-US" sz="2800" i="1" dirty="0"/>
              <a:t> </a:t>
            </a:r>
            <a:r>
              <a:rPr lang="en-US" sz="2800" i="1" dirty="0" err="1"/>
              <a:t>tiểu</a:t>
            </a:r>
            <a:r>
              <a:rPr lang="en-US" sz="2800" i="1" dirty="0"/>
              <a:t> </a:t>
            </a:r>
            <a:r>
              <a:rPr lang="en-US" sz="2800" i="1" dirty="0" err="1"/>
              <a:t>với</a:t>
            </a:r>
            <a:r>
              <a:rPr lang="en-US" sz="2800" i="1" dirty="0"/>
              <a:t> </a:t>
            </a:r>
            <a:r>
              <a:rPr lang="en-US" sz="2800" i="1" dirty="0" err="1"/>
              <a:t>điều</a:t>
            </a:r>
            <a:r>
              <a:rPr lang="en-US" sz="2800" i="1" dirty="0"/>
              <a:t> </a:t>
            </a:r>
            <a:r>
              <a:rPr lang="en-US" sz="2800" i="1" dirty="0" err="1"/>
              <a:t>kiện</a:t>
            </a:r>
            <a:endParaRPr lang="en-US" sz="2800" dirty="0"/>
          </a:p>
          <a:p>
            <a:pPr marL="0" indent="0" algn="just">
              <a:buNone/>
            </a:pPr>
            <a:endParaRPr lang="en-US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361187"/>
              </p:ext>
            </p:extLst>
          </p:nvPr>
        </p:nvGraphicFramePr>
        <p:xfrm>
          <a:off x="4394200" y="3429000"/>
          <a:ext cx="406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Equation" r:id="rId3" imgW="406080" imgH="431640" progId="Equation.DSMT4">
                  <p:embed/>
                </p:oleObj>
              </mc:Choice>
              <mc:Fallback>
                <p:oleObj name="Equation" r:id="rId3" imgW="406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4200" y="3429000"/>
                        <a:ext cx="4064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534677"/>
              </p:ext>
            </p:extLst>
          </p:nvPr>
        </p:nvGraphicFramePr>
        <p:xfrm>
          <a:off x="3352800" y="4343400"/>
          <a:ext cx="81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5" name="Equation" r:id="rId5" imgW="812520" imgH="482400" progId="Equation.DSMT4">
                  <p:embed/>
                </p:oleObj>
              </mc:Choice>
              <mc:Fallback>
                <p:oleObj name="Equation" r:id="rId5" imgW="8125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2800" y="4343400"/>
                        <a:ext cx="812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01705"/>
              </p:ext>
            </p:extLst>
          </p:nvPr>
        </p:nvGraphicFramePr>
        <p:xfrm>
          <a:off x="5715000" y="5334000"/>
          <a:ext cx="2019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Equation" r:id="rId7" imgW="2019240" imgH="431640" progId="Equation.DSMT4">
                  <p:embed/>
                </p:oleObj>
              </mc:Choice>
              <mc:Fallback>
                <p:oleObj name="Equation" r:id="rId7" imgW="20192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15000" y="5334000"/>
                        <a:ext cx="2019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117580"/>
              </p:ext>
            </p:extLst>
          </p:nvPr>
        </p:nvGraphicFramePr>
        <p:xfrm>
          <a:off x="3733800" y="4800600"/>
          <a:ext cx="18542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Equation" r:id="rId9" imgW="1854000" imgH="482400" progId="Equation.DSMT4">
                  <p:embed/>
                </p:oleObj>
              </mc:Choice>
              <mc:Fallback>
                <p:oleObj name="Equation" r:id="rId9" imgW="18540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3800" y="4800600"/>
                        <a:ext cx="18542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2219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tối</a:t>
            </a:r>
            <a:r>
              <a:rPr lang="en-US" dirty="0" smtClean="0"/>
              <a:t> </a:t>
            </a:r>
            <a:r>
              <a:rPr lang="en-US" dirty="0" err="1" smtClean="0"/>
              <a:t>thiểu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smtClean="0"/>
              <a:t>Lagrange</a:t>
            </a:r>
          </a:p>
          <a:p>
            <a:endParaRPr lang="en-US" dirty="0"/>
          </a:p>
          <a:p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dừng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030564"/>
              </p:ext>
            </p:extLst>
          </p:nvPr>
        </p:nvGraphicFramePr>
        <p:xfrm>
          <a:off x="1676400" y="1981200"/>
          <a:ext cx="5880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name="Equation" r:id="rId3" imgW="5879880" imgH="558720" progId="Equation.DSMT4">
                  <p:embed/>
                </p:oleObj>
              </mc:Choice>
              <mc:Fallback>
                <p:oleObj name="Equation" r:id="rId3" imgW="587988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1981200"/>
                        <a:ext cx="5880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347784"/>
              </p:ext>
            </p:extLst>
          </p:nvPr>
        </p:nvGraphicFramePr>
        <p:xfrm>
          <a:off x="838200" y="3479800"/>
          <a:ext cx="1143000" cy="193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5" imgW="1143000" imgH="1930320" progId="Equation.DSMT4">
                  <p:embed/>
                </p:oleObj>
              </mc:Choice>
              <mc:Fallback>
                <p:oleObj name="Equation" r:id="rId5" imgW="1143000" imgH="1930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8200" y="3479800"/>
                        <a:ext cx="1143000" cy="193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248886"/>
              </p:ext>
            </p:extLst>
          </p:nvPr>
        </p:nvGraphicFramePr>
        <p:xfrm>
          <a:off x="1981200" y="3708400"/>
          <a:ext cx="3009900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Equation" r:id="rId7" imgW="3009600" imgH="1701720" progId="Equation.DSMT4">
                  <p:embed/>
                </p:oleObj>
              </mc:Choice>
              <mc:Fallback>
                <p:oleObj name="Equation" r:id="rId7" imgW="3009600" imgH="1701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81200" y="3708400"/>
                        <a:ext cx="3009900" cy="170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394198"/>
              </p:ext>
            </p:extLst>
          </p:nvPr>
        </p:nvGraphicFramePr>
        <p:xfrm>
          <a:off x="4902200" y="3784600"/>
          <a:ext cx="28702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Equation" r:id="rId9" imgW="2869920" imgH="1600200" progId="Equation.DSMT4">
                  <p:embed/>
                </p:oleObj>
              </mc:Choice>
              <mc:Fallback>
                <p:oleObj name="Equation" r:id="rId9" imgW="2869920" imgH="1600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02200" y="3784600"/>
                        <a:ext cx="2870200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93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029200"/>
          </a:xfrm>
        </p:spPr>
        <p:txBody>
          <a:bodyPr/>
          <a:lstStyle/>
          <a:p>
            <a:r>
              <a:rPr lang="en-US" dirty="0" err="1" smtClean="0"/>
              <a:t>Xét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hàm</a:t>
            </a:r>
            <a:r>
              <a:rPr lang="en-US" dirty="0" smtClean="0"/>
              <a:t>                  </a:t>
            </a:r>
            <a:r>
              <a:rPr lang="en-US" dirty="0" err="1" smtClean="0"/>
              <a:t>đạt</a:t>
            </a:r>
            <a:r>
              <a:rPr lang="en-US" dirty="0" smtClean="0"/>
              <a:t> </a:t>
            </a:r>
            <a:r>
              <a:rPr lang="en-US" dirty="0" err="1" smtClean="0"/>
              <a:t>cực</a:t>
            </a:r>
            <a:r>
              <a:rPr lang="en-US" dirty="0" smtClean="0"/>
              <a:t> </a:t>
            </a:r>
            <a:r>
              <a:rPr lang="en-US" dirty="0" err="1" smtClean="0"/>
              <a:t>tiểu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kinh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sở</a:t>
            </a:r>
            <a:r>
              <a:rPr lang="en-US" dirty="0" smtClean="0"/>
              <a:t> </a:t>
            </a:r>
            <a:r>
              <a:rPr lang="en-US" dirty="0" err="1" smtClean="0"/>
              <a:t>thích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“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ưa</a:t>
            </a:r>
            <a:r>
              <a:rPr lang="en-US" dirty="0" smtClean="0"/>
              <a:t> </a:t>
            </a:r>
            <a:r>
              <a:rPr lang="en-US" dirty="0" err="1" smtClean="0"/>
              <a:t>chuộng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ít</a:t>
            </a:r>
            <a:r>
              <a:rPr lang="en-US" dirty="0" smtClean="0"/>
              <a:t>”.Theo </a:t>
            </a:r>
            <a:r>
              <a:rPr lang="en-US" dirty="0" err="1" smtClean="0"/>
              <a:t>tiên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 </a:t>
            </a:r>
          </a:p>
          <a:p>
            <a:pPr marL="0" indent="0">
              <a:buNone/>
            </a:pPr>
            <a:r>
              <a:rPr lang="en-US" dirty="0" smtClean="0"/>
              <a:t>Do </a:t>
            </a:r>
            <a:r>
              <a:rPr lang="en-US" dirty="0" err="1" smtClean="0"/>
              <a:t>đó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tối</a:t>
            </a:r>
            <a:r>
              <a:rPr lang="en-US" dirty="0" smtClean="0"/>
              <a:t> </a:t>
            </a:r>
            <a:r>
              <a:rPr lang="en-US" dirty="0" err="1" smtClean="0"/>
              <a:t>thiểu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33099"/>
              </p:ext>
            </p:extLst>
          </p:nvPr>
        </p:nvGraphicFramePr>
        <p:xfrm>
          <a:off x="3276600" y="1524000"/>
          <a:ext cx="3200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3" imgW="3200400" imgH="482400" progId="Equation.DSMT4">
                  <p:embed/>
                </p:oleObj>
              </mc:Choice>
              <mc:Fallback>
                <p:oleObj name="Equation" r:id="rId3" imgW="32004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76600" y="1524000"/>
                        <a:ext cx="3200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7829973"/>
              </p:ext>
            </p:extLst>
          </p:nvPr>
        </p:nvGraphicFramePr>
        <p:xfrm>
          <a:off x="1079500" y="2425700"/>
          <a:ext cx="55499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Equation" r:id="rId5" imgW="5549760" imgH="1752480" progId="Equation.DSMT4">
                  <p:embed/>
                </p:oleObj>
              </mc:Choice>
              <mc:Fallback>
                <p:oleObj name="Equation" r:id="rId5" imgW="5549760" imgH="1752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9500" y="2425700"/>
                        <a:ext cx="5549900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518261"/>
              </p:ext>
            </p:extLst>
          </p:nvPr>
        </p:nvGraphicFramePr>
        <p:xfrm>
          <a:off x="3429000" y="1981200"/>
          <a:ext cx="1422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7" imgW="1422360" imgH="482400" progId="Equation.DSMT4">
                  <p:embed/>
                </p:oleObj>
              </mc:Choice>
              <mc:Fallback>
                <p:oleObj name="Equation" r:id="rId7" imgW="14223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29000" y="1981200"/>
                        <a:ext cx="1422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845582"/>
              </p:ext>
            </p:extLst>
          </p:nvPr>
        </p:nvGraphicFramePr>
        <p:xfrm>
          <a:off x="990600" y="4114800"/>
          <a:ext cx="55118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9" imgW="5511600" imgH="634680" progId="Equation.DSMT4">
                  <p:embed/>
                </p:oleObj>
              </mc:Choice>
              <mc:Fallback>
                <p:oleObj name="Equation" r:id="rId9" imgW="5511600" imgH="6346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0600" y="4114800"/>
                        <a:ext cx="5511800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953988"/>
              </p:ext>
            </p:extLst>
          </p:nvPr>
        </p:nvGraphicFramePr>
        <p:xfrm>
          <a:off x="6553200" y="5181600"/>
          <a:ext cx="2032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8" name="Equation" r:id="rId11" imgW="2031840" imgH="431640" progId="Equation.DSMT4">
                  <p:embed/>
                </p:oleObj>
              </mc:Choice>
              <mc:Fallback>
                <p:oleObj name="Equation" r:id="rId11" imgW="20318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53200" y="5181600"/>
                        <a:ext cx="20320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485914"/>
              </p:ext>
            </p:extLst>
          </p:nvPr>
        </p:nvGraphicFramePr>
        <p:xfrm>
          <a:off x="1524000" y="5486400"/>
          <a:ext cx="800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9" name="Equation" r:id="rId13" imgW="799920" imgH="495000" progId="Equation.DSMT4">
                  <p:embed/>
                </p:oleObj>
              </mc:Choice>
              <mc:Fallback>
                <p:oleObj name="Equation" r:id="rId13" imgW="799920" imgH="495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24000" y="5486400"/>
                        <a:ext cx="8001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619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20000" cy="4873752"/>
          </a:xfrm>
        </p:spPr>
        <p:txBody>
          <a:bodyPr/>
          <a:lstStyle/>
          <a:p>
            <a:pPr algn="just"/>
            <a:r>
              <a:rPr lang="en-US" dirty="0" err="1" smtClean="0"/>
              <a:t>Vậy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kiện</a:t>
            </a:r>
            <a:r>
              <a:rPr lang="en-US" dirty="0" smtClean="0"/>
              <a:t> </a:t>
            </a:r>
            <a:r>
              <a:rPr lang="en-US" dirty="0" err="1" smtClean="0"/>
              <a:t>đủ</a:t>
            </a:r>
            <a:r>
              <a:rPr lang="en-US" dirty="0" smtClean="0"/>
              <a:t>:</a:t>
            </a:r>
          </a:p>
          <a:p>
            <a:pPr marL="0" indent="0" algn="just">
              <a:buNone/>
            </a:pPr>
            <a:endParaRPr lang="en-US" dirty="0" smtClean="0"/>
          </a:p>
          <a:p>
            <a:pPr marL="0" indent="0" algn="just">
              <a:buNone/>
            </a:pPr>
            <a:endParaRPr lang="en-US" dirty="0" smtClean="0"/>
          </a:p>
          <a:p>
            <a:pPr algn="just"/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Hick:</a:t>
            </a:r>
          </a:p>
          <a:p>
            <a:pPr marL="0" indent="0" algn="just">
              <a:buNone/>
            </a:pP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Hick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thiểu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mức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 smtClean="0"/>
              <a:t>ích</a:t>
            </a:r>
            <a:endParaRPr lang="en-US" dirty="0" smtClean="0"/>
          </a:p>
          <a:p>
            <a:pPr marL="0" indent="0" algn="just">
              <a:buNone/>
            </a:pPr>
            <a:r>
              <a:rPr lang="en-US" dirty="0" smtClean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 smtClean="0"/>
              <a:t>.</a:t>
            </a: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tối</a:t>
            </a:r>
            <a:r>
              <a:rPr lang="en-US" dirty="0" smtClean="0"/>
              <a:t> </a:t>
            </a:r>
            <a:r>
              <a:rPr lang="en-US" dirty="0" err="1" smtClean="0"/>
              <a:t>thiểu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chi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799700"/>
              </p:ext>
            </p:extLst>
          </p:nvPr>
        </p:nvGraphicFramePr>
        <p:xfrm>
          <a:off x="7620000" y="3810000"/>
          <a:ext cx="406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Equation" r:id="rId3" imgW="406080" imgH="431640" progId="Equation.DSMT4">
                  <p:embed/>
                </p:oleObj>
              </mc:Choice>
              <mc:Fallback>
                <p:oleObj name="Equation" r:id="rId3" imgW="406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0" y="3810000"/>
                        <a:ext cx="4064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371600" y="2057400"/>
            <a:ext cx="4648200" cy="76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376476"/>
              </p:ext>
            </p:extLst>
          </p:nvPr>
        </p:nvGraphicFramePr>
        <p:xfrm>
          <a:off x="1466850" y="2260600"/>
          <a:ext cx="445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Equation" r:id="rId5" imgW="4457520" imgH="507960" progId="Equation.DSMT4">
                  <p:embed/>
                </p:oleObj>
              </mc:Choice>
              <mc:Fallback>
                <p:oleObj name="Equation" r:id="rId5" imgW="44575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6850" y="2260600"/>
                        <a:ext cx="4457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707450"/>
              </p:ext>
            </p:extLst>
          </p:nvPr>
        </p:nvGraphicFramePr>
        <p:xfrm>
          <a:off x="1282700" y="4648200"/>
          <a:ext cx="24130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7" imgW="2412720" imgH="545760" progId="Equation.DSMT4">
                  <p:embed/>
                </p:oleObj>
              </mc:Choice>
              <mc:Fallback>
                <p:oleObj name="Equation" r:id="rId7" imgW="241272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82700" y="4648200"/>
                        <a:ext cx="24130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273239"/>
              </p:ext>
            </p:extLst>
          </p:nvPr>
        </p:nvGraphicFramePr>
        <p:xfrm>
          <a:off x="1231900" y="5181600"/>
          <a:ext cx="2463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9" imgW="2463480" imgH="545760" progId="Equation.DSMT4">
                  <p:embed/>
                </p:oleObj>
              </mc:Choice>
              <mc:Fallback>
                <p:oleObj name="Equation" r:id="rId9" imgW="246348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31900" y="5181600"/>
                        <a:ext cx="24638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936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2.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lựa</a:t>
            </a:r>
            <a:r>
              <a:rPr lang="en-US" dirty="0" smtClean="0"/>
              <a:t> </a:t>
            </a:r>
            <a:r>
              <a:rPr lang="en-US" dirty="0" err="1" smtClean="0"/>
              <a:t>chọn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sản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nhuận</a:t>
            </a:r>
            <a:endParaRPr lang="en-US" dirty="0"/>
          </a:p>
          <a:p>
            <a:pPr marL="0" indent="0">
              <a:buNone/>
            </a:pP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sản</a:t>
            </a:r>
            <a:r>
              <a:rPr lang="en-US" b="1" i="1" dirty="0"/>
              <a:t> </a:t>
            </a:r>
            <a:r>
              <a:rPr lang="en-US" b="1" i="1" dirty="0" err="1"/>
              <a:t>lượng</a:t>
            </a:r>
            <a:r>
              <a:rPr lang="en-US" b="1" i="1" dirty="0"/>
              <a:t> </a:t>
            </a:r>
            <a:r>
              <a:rPr lang="en-US" b="1" i="1" dirty="0" err="1"/>
              <a:t>với</a:t>
            </a:r>
            <a:r>
              <a:rPr lang="en-US" b="1" i="1" dirty="0"/>
              <a:t> </a:t>
            </a:r>
            <a:r>
              <a:rPr lang="en-US" b="1" i="1" dirty="0" err="1"/>
              <a:t>ngân</a:t>
            </a:r>
            <a:r>
              <a:rPr lang="en-US" b="1" i="1" dirty="0"/>
              <a:t> </a:t>
            </a:r>
            <a:r>
              <a:rPr lang="en-US" b="1" i="1" dirty="0" err="1"/>
              <a:t>sách</a:t>
            </a:r>
            <a:r>
              <a:rPr lang="en-US" b="1" i="1" dirty="0"/>
              <a:t> </a:t>
            </a:r>
            <a:r>
              <a:rPr lang="en-US" b="1" i="1" dirty="0" err="1"/>
              <a:t>cố</a:t>
            </a:r>
            <a:r>
              <a:rPr lang="en-US" b="1" i="1" dirty="0"/>
              <a:t> </a:t>
            </a:r>
            <a:r>
              <a:rPr lang="en-US" b="1" i="1" dirty="0" err="1"/>
              <a:t>định</a:t>
            </a:r>
            <a:r>
              <a:rPr lang="en-US" b="1" i="1" dirty="0"/>
              <a:t>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6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MỞ ĐẦU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r>
              <a:rPr lang="en-US" sz="2800" dirty="0"/>
              <a:t> </a:t>
            </a:r>
            <a:r>
              <a:rPr lang="en-US" sz="2800" dirty="0" err="1"/>
              <a:t>cấp</a:t>
            </a:r>
            <a:r>
              <a:rPr lang="en-US" sz="2800" dirty="0"/>
              <a:t> </a:t>
            </a:r>
            <a:r>
              <a:rPr lang="en-US" sz="2800" dirty="0" err="1"/>
              <a:t>đã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dạy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 </a:t>
            </a:r>
            <a:r>
              <a:rPr lang="en-US" sz="2800" dirty="0" err="1"/>
              <a:t>khối</a:t>
            </a:r>
            <a:r>
              <a:rPr lang="en-US" sz="2800" dirty="0"/>
              <a:t>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Mỏ</a:t>
            </a:r>
            <a:r>
              <a:rPr lang="en-US" sz="2800" dirty="0"/>
              <a:t> </a:t>
            </a:r>
            <a:r>
              <a:rPr lang="en-US" sz="2800" dirty="0" err="1"/>
              <a:t>Địa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năm</a:t>
            </a:r>
            <a:r>
              <a:rPr lang="en-US" sz="2800" dirty="0"/>
              <a:t>.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phát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quan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đổi</a:t>
            </a:r>
            <a:r>
              <a:rPr lang="en-US" sz="2800" dirty="0"/>
              <a:t> </a:t>
            </a:r>
            <a:r>
              <a:rPr lang="en-US" sz="2800" dirty="0" err="1"/>
              <a:t>mới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pháp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dạy</a:t>
            </a:r>
            <a:r>
              <a:rPr lang="en-US" sz="2800" dirty="0"/>
              <a:t> </a:t>
            </a:r>
            <a:r>
              <a:rPr lang="en-US" sz="2800" dirty="0" err="1"/>
              <a:t>theo</a:t>
            </a:r>
            <a:r>
              <a:rPr lang="en-US" sz="2800" dirty="0"/>
              <a:t> </a:t>
            </a:r>
            <a:r>
              <a:rPr lang="en-US" sz="2800" dirty="0" err="1"/>
              <a:t>xu</a:t>
            </a:r>
            <a:r>
              <a:rPr lang="en-US" sz="2800" dirty="0"/>
              <a:t> </a:t>
            </a:r>
            <a:r>
              <a:rPr lang="en-US" sz="2800" dirty="0" err="1"/>
              <a:t>hương</a:t>
            </a:r>
            <a:r>
              <a:rPr lang="en-US" sz="2800" dirty="0"/>
              <a:t> </a:t>
            </a:r>
            <a:r>
              <a:rPr lang="en-US" sz="2800" dirty="0" err="1"/>
              <a:t>gắn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tiễn</a:t>
            </a:r>
            <a:r>
              <a:rPr lang="en-US" sz="2800" dirty="0"/>
              <a:t>, </a:t>
            </a:r>
            <a:r>
              <a:rPr lang="en-US" sz="2800" dirty="0" err="1"/>
              <a:t>tôi</a:t>
            </a:r>
            <a:r>
              <a:rPr lang="en-US" sz="2800" dirty="0"/>
              <a:t> </a:t>
            </a:r>
            <a:r>
              <a:rPr lang="en-US" sz="2800" dirty="0" err="1"/>
              <a:t>đã</a:t>
            </a:r>
            <a:r>
              <a:rPr lang="en-US" sz="2800" dirty="0"/>
              <a:t> </a:t>
            </a:r>
            <a:r>
              <a:rPr lang="en-US" sz="2800" dirty="0" err="1"/>
              <a:t>chọn</a:t>
            </a:r>
            <a:r>
              <a:rPr lang="en-US" sz="2800" dirty="0"/>
              <a:t> 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cáo</a:t>
            </a:r>
            <a:r>
              <a:rPr lang="en-US" sz="2800" dirty="0"/>
              <a:t> </a:t>
            </a:r>
            <a:r>
              <a:rPr lang="en-US" sz="2800" dirty="0" err="1"/>
              <a:t>học</a:t>
            </a:r>
            <a:r>
              <a:rPr lang="en-US" sz="2800" dirty="0"/>
              <a:t> </a:t>
            </a:r>
            <a:r>
              <a:rPr lang="en-US" sz="2800" dirty="0" err="1"/>
              <a:t>thuật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: “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hàm</a:t>
            </a:r>
            <a:r>
              <a:rPr lang="en-US" sz="2800" dirty="0" smtClean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kinh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.”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47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NỘI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lựa</a:t>
            </a:r>
            <a:r>
              <a:rPr lang="en-US" sz="2800" dirty="0" smtClean="0"/>
              <a:t> </a:t>
            </a:r>
            <a:r>
              <a:rPr lang="en-US" sz="2800" dirty="0" err="1" smtClean="0"/>
              <a:t>chọn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tiêu</a:t>
            </a:r>
            <a:r>
              <a:rPr lang="en-US" sz="2800" dirty="0" smtClean="0"/>
              <a:t> </a:t>
            </a:r>
            <a:r>
              <a:rPr lang="en-US" sz="2800" dirty="0" err="1" smtClean="0"/>
              <a:t>dùng</a:t>
            </a:r>
            <a:endParaRPr lang="en-US" sz="2800" dirty="0" smtClean="0"/>
          </a:p>
          <a:p>
            <a:pPr marL="548640" algn="just">
              <a:buFont typeface="Wingdings" pitchFamily="2" charset="2"/>
              <a:buChar char="Ø"/>
            </a:pP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tối</a:t>
            </a:r>
            <a:r>
              <a:rPr lang="en-US" sz="2800" dirty="0" smtClean="0"/>
              <a:t> </a:t>
            </a:r>
            <a:r>
              <a:rPr lang="en-US" sz="2800" dirty="0" err="1" smtClean="0"/>
              <a:t>ưu</a:t>
            </a:r>
            <a:r>
              <a:rPr lang="en-US" sz="2800" dirty="0" smtClean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dirty="0" err="1" smtClean="0"/>
              <a:t>lợi</a:t>
            </a:r>
            <a:r>
              <a:rPr lang="en-US" sz="2800" dirty="0" smtClean="0"/>
              <a:t> </a:t>
            </a:r>
            <a:r>
              <a:rPr lang="en-US" sz="2800" dirty="0" err="1" smtClean="0"/>
              <a:t>ích</a:t>
            </a:r>
            <a:r>
              <a:rPr lang="en-US" sz="2800" dirty="0" smtClean="0"/>
              <a:t>.</a:t>
            </a:r>
          </a:p>
          <a:p>
            <a:pPr marL="548640" algn="just">
              <a:buFont typeface="Wingdings" pitchFamily="2" charset="2"/>
              <a:buChar char="Ø"/>
            </a:pP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tối</a:t>
            </a:r>
            <a:r>
              <a:rPr lang="en-US" sz="2800" dirty="0" smtClean="0"/>
              <a:t> </a:t>
            </a:r>
            <a:r>
              <a:rPr lang="en-US" sz="2800" dirty="0" err="1" smtClean="0"/>
              <a:t>thiểu</a:t>
            </a:r>
            <a:r>
              <a:rPr lang="en-US" sz="2800" dirty="0" smtClean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chi </a:t>
            </a:r>
            <a:r>
              <a:rPr lang="en-US" sz="2800" dirty="0" err="1" smtClean="0"/>
              <a:t>phí</a:t>
            </a:r>
            <a:r>
              <a:rPr lang="en-US" sz="2800" dirty="0" smtClean="0"/>
              <a:t> </a:t>
            </a:r>
            <a:r>
              <a:rPr lang="en-US" sz="2800" dirty="0" err="1" smtClean="0"/>
              <a:t>người</a:t>
            </a:r>
            <a:r>
              <a:rPr lang="en-US" sz="2800" dirty="0" smtClean="0"/>
              <a:t> </a:t>
            </a:r>
            <a:r>
              <a:rPr lang="en-US" sz="2800" dirty="0" err="1" smtClean="0"/>
              <a:t>tiêu</a:t>
            </a:r>
            <a:r>
              <a:rPr lang="en-US" sz="2800" dirty="0" smtClean="0"/>
              <a:t> </a:t>
            </a:r>
            <a:r>
              <a:rPr lang="en-US" sz="2800" dirty="0" err="1" smtClean="0"/>
              <a:t>dùng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sự</a:t>
            </a:r>
            <a:r>
              <a:rPr lang="en-US" sz="2800" dirty="0" smtClean="0"/>
              <a:t> </a:t>
            </a:r>
            <a:r>
              <a:rPr lang="en-US" sz="2800" dirty="0" err="1" smtClean="0"/>
              <a:t>lựa</a:t>
            </a:r>
            <a:r>
              <a:rPr lang="en-US" sz="2800" dirty="0" smtClean="0"/>
              <a:t> </a:t>
            </a:r>
            <a:r>
              <a:rPr lang="en-US" sz="2800" dirty="0" err="1" smtClean="0"/>
              <a:t>chọn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nhà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xuất</a:t>
            </a:r>
            <a:r>
              <a:rPr lang="en-US" sz="2800" dirty="0" smtClean="0"/>
              <a:t>.</a:t>
            </a:r>
          </a:p>
          <a:p>
            <a:pPr marL="457200" algn="just">
              <a:buFont typeface="Wingdings" pitchFamily="2" charset="2"/>
              <a:buChar char="Ø"/>
            </a:pPr>
            <a:r>
              <a:rPr lang="en-US" sz="2800" dirty="0" err="1" smtClean="0"/>
              <a:t>Lựa</a:t>
            </a:r>
            <a:r>
              <a:rPr lang="en-US" sz="2800" dirty="0" smtClean="0"/>
              <a:t> </a:t>
            </a:r>
            <a:r>
              <a:rPr lang="en-US" sz="2800" dirty="0" err="1" smtClean="0"/>
              <a:t>chọn</a:t>
            </a:r>
            <a:r>
              <a:rPr lang="en-US" sz="2800" dirty="0" smtClean="0"/>
              <a:t> </a:t>
            </a:r>
            <a:r>
              <a:rPr lang="en-US" sz="2800" dirty="0" err="1" smtClean="0"/>
              <a:t>tối</a:t>
            </a:r>
            <a:r>
              <a:rPr lang="en-US" sz="2800" dirty="0" smtClean="0"/>
              <a:t> </a:t>
            </a:r>
            <a:r>
              <a:rPr lang="en-US" sz="2800" dirty="0" err="1" smtClean="0"/>
              <a:t>ưu</a:t>
            </a:r>
            <a:r>
              <a:rPr lang="en-US" sz="2800" dirty="0" smtClean="0"/>
              <a:t> </a:t>
            </a:r>
            <a:r>
              <a:rPr lang="en-US" sz="2800" dirty="0" err="1" smtClean="0"/>
              <a:t>mức</a:t>
            </a:r>
            <a:r>
              <a:rPr lang="en-US" sz="2800" dirty="0" smtClean="0"/>
              <a:t> </a:t>
            </a:r>
            <a:r>
              <a:rPr lang="en-US" sz="2800" dirty="0" err="1" smtClean="0"/>
              <a:t>sử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yếu</a:t>
            </a:r>
            <a:r>
              <a:rPr lang="en-US" sz="2800" dirty="0" smtClean="0"/>
              <a:t> </a:t>
            </a:r>
            <a:r>
              <a:rPr lang="en-US" sz="2800" dirty="0" err="1" smtClean="0"/>
              <a:t>tố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xuất</a:t>
            </a:r>
            <a:r>
              <a:rPr lang="en-US" sz="2800" dirty="0" smtClean="0"/>
              <a:t>.</a:t>
            </a:r>
          </a:p>
          <a:p>
            <a:pPr marL="457200" algn="just">
              <a:buFont typeface="Wingdings" pitchFamily="2" charset="2"/>
              <a:buChar char="Ø"/>
            </a:pPr>
            <a:r>
              <a:rPr lang="en-US" sz="2800" dirty="0" err="1" smtClean="0"/>
              <a:t>Lựa</a:t>
            </a:r>
            <a:r>
              <a:rPr lang="en-US" sz="2800" dirty="0" smtClean="0"/>
              <a:t> </a:t>
            </a:r>
            <a:r>
              <a:rPr lang="en-US" sz="2800" dirty="0" err="1" smtClean="0"/>
              <a:t>chọn</a:t>
            </a:r>
            <a:r>
              <a:rPr lang="en-US" sz="2800" dirty="0" smtClean="0"/>
              <a:t> </a:t>
            </a:r>
            <a:r>
              <a:rPr lang="en-US" sz="2800" dirty="0" err="1" smtClean="0"/>
              <a:t>mức</a:t>
            </a:r>
            <a:r>
              <a:rPr lang="en-US" sz="2800" dirty="0" smtClean="0"/>
              <a:t> </a:t>
            </a:r>
            <a:r>
              <a:rPr lang="en-US" sz="2800" dirty="0" err="1" smtClean="0"/>
              <a:t>sản</a:t>
            </a:r>
            <a:r>
              <a:rPr lang="en-US" sz="2800" dirty="0" smtClean="0"/>
              <a:t> </a:t>
            </a:r>
            <a:r>
              <a:rPr lang="en-US" sz="2800" dirty="0" err="1" smtClean="0"/>
              <a:t>lượng</a:t>
            </a:r>
            <a:r>
              <a:rPr lang="en-US" sz="2800" dirty="0" smtClean="0"/>
              <a:t> </a:t>
            </a:r>
            <a:r>
              <a:rPr lang="en-US" sz="2800" dirty="0" err="1" smtClean="0"/>
              <a:t>tối</a:t>
            </a:r>
            <a:r>
              <a:rPr lang="en-US" sz="2800" dirty="0" smtClean="0"/>
              <a:t> </a:t>
            </a:r>
            <a:r>
              <a:rPr lang="en-US" sz="2800" dirty="0" err="1" smtClean="0"/>
              <a:t>ưu</a:t>
            </a:r>
            <a:r>
              <a:rPr lang="en-US" sz="2800" dirty="0" smtClean="0"/>
              <a:t>.</a:t>
            </a:r>
          </a:p>
          <a:p>
            <a:pPr marL="457200">
              <a:buFont typeface="Wingdings" pitchFamily="2" charset="2"/>
              <a:buChar char="Ø"/>
            </a:pP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72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7696200" cy="609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1.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toán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sự</a:t>
            </a:r>
            <a:r>
              <a:rPr lang="en-US" dirty="0" smtClean="0"/>
              <a:t> </a:t>
            </a:r>
            <a:r>
              <a:rPr lang="en-US" dirty="0" err="1" smtClean="0"/>
              <a:t>lựa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tiêu</a:t>
            </a:r>
            <a:r>
              <a:rPr lang="en-US" dirty="0" smtClean="0"/>
              <a:t> </a:t>
            </a:r>
            <a:r>
              <a:rPr lang="en-US" dirty="0" err="1" smtClean="0"/>
              <a:t>dùng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7467600" cy="5334000"/>
          </a:xfrm>
        </p:spPr>
        <p:txBody>
          <a:bodyPr>
            <a:normAutofit/>
          </a:bodyPr>
          <a:lstStyle/>
          <a:p>
            <a:pPr marL="457200" indent="-457200">
              <a:buAutoNum type="alphaLcPeriod"/>
            </a:pP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về</a:t>
            </a:r>
            <a:r>
              <a:rPr lang="en-US" sz="2800" dirty="0" smtClean="0"/>
              <a:t> </a:t>
            </a:r>
            <a:r>
              <a:rPr lang="en-US" sz="2800" dirty="0" err="1" smtClean="0"/>
              <a:t>tối</a:t>
            </a:r>
            <a:r>
              <a:rPr lang="en-US" sz="2800" dirty="0" smtClean="0"/>
              <a:t> </a:t>
            </a:r>
            <a:r>
              <a:rPr lang="en-US" sz="2800" dirty="0" err="1" smtClean="0"/>
              <a:t>ưu</a:t>
            </a:r>
            <a:r>
              <a:rPr lang="en-US" sz="2800" dirty="0" smtClean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dirty="0" err="1" smtClean="0"/>
              <a:t>lợi</a:t>
            </a:r>
            <a:r>
              <a:rPr lang="en-US" sz="2800" dirty="0" smtClean="0"/>
              <a:t> </a:t>
            </a:r>
            <a:r>
              <a:rPr lang="en-US" sz="2800" dirty="0" err="1" smtClean="0"/>
              <a:t>ích</a:t>
            </a:r>
            <a:endParaRPr lang="en-US" dirty="0" smtClean="0"/>
          </a:p>
          <a:p>
            <a:pPr marL="0" indent="0" algn="just">
              <a:buNone/>
            </a:pPr>
            <a:r>
              <a:rPr lang="fr-FR" dirty="0" err="1"/>
              <a:t>Để</a:t>
            </a:r>
            <a:r>
              <a:rPr lang="fr-FR" dirty="0"/>
              <a:t> </a:t>
            </a:r>
            <a:r>
              <a:rPr lang="fr-FR" dirty="0" err="1"/>
              <a:t>phân</a:t>
            </a:r>
            <a:r>
              <a:rPr lang="fr-FR" dirty="0"/>
              <a:t> </a:t>
            </a:r>
            <a:r>
              <a:rPr lang="fr-FR" dirty="0" err="1"/>
              <a:t>tích</a:t>
            </a:r>
            <a:r>
              <a:rPr lang="fr-FR" dirty="0"/>
              <a:t> </a:t>
            </a:r>
            <a:r>
              <a:rPr lang="fr-FR" dirty="0" err="1"/>
              <a:t>hành</a:t>
            </a:r>
            <a:r>
              <a:rPr lang="fr-FR" dirty="0"/>
              <a:t> vi </a:t>
            </a:r>
            <a:r>
              <a:rPr lang="fr-FR" dirty="0" err="1"/>
              <a:t>của</a:t>
            </a:r>
            <a:r>
              <a:rPr lang="fr-FR" dirty="0"/>
              <a:t> </a:t>
            </a:r>
            <a:r>
              <a:rPr lang="fr-FR" dirty="0" err="1"/>
              <a:t>người</a:t>
            </a:r>
            <a:r>
              <a:rPr lang="fr-FR" dirty="0"/>
              <a:t> </a:t>
            </a:r>
            <a:r>
              <a:rPr lang="fr-FR" dirty="0" err="1"/>
              <a:t>tiêu</a:t>
            </a:r>
            <a:r>
              <a:rPr lang="fr-FR" dirty="0"/>
              <a:t> </a:t>
            </a:r>
            <a:r>
              <a:rPr lang="fr-FR" dirty="0" err="1"/>
              <a:t>dùng</a:t>
            </a:r>
            <a:r>
              <a:rPr lang="fr-FR" dirty="0"/>
              <a:t> </a:t>
            </a:r>
            <a:r>
              <a:rPr lang="fr-FR" dirty="0" err="1"/>
              <a:t>chúng</a:t>
            </a:r>
            <a:r>
              <a:rPr lang="fr-FR" dirty="0"/>
              <a:t> ta </a:t>
            </a:r>
            <a:r>
              <a:rPr lang="fr-FR" dirty="0" err="1"/>
              <a:t>phải</a:t>
            </a:r>
            <a:r>
              <a:rPr lang="fr-FR" dirty="0"/>
              <a:t> </a:t>
            </a:r>
            <a:r>
              <a:rPr lang="fr-FR" dirty="0" err="1"/>
              <a:t>phân</a:t>
            </a:r>
            <a:r>
              <a:rPr lang="fr-FR" dirty="0"/>
              <a:t> </a:t>
            </a:r>
            <a:r>
              <a:rPr lang="fr-FR" dirty="0" err="1"/>
              <a:t>tích</a:t>
            </a:r>
            <a:r>
              <a:rPr lang="fr-FR" dirty="0"/>
              <a:t> </a:t>
            </a:r>
            <a:r>
              <a:rPr lang="fr-FR" dirty="0" err="1"/>
              <a:t>đến</a:t>
            </a:r>
            <a:r>
              <a:rPr lang="fr-FR" dirty="0"/>
              <a:t> </a:t>
            </a:r>
            <a:r>
              <a:rPr lang="fr-FR" dirty="0" err="1"/>
              <a:t>các</a:t>
            </a:r>
            <a:r>
              <a:rPr lang="fr-FR" dirty="0"/>
              <a:t> </a:t>
            </a:r>
            <a:r>
              <a:rPr lang="fr-FR" dirty="0" err="1"/>
              <a:t>yếu</a:t>
            </a:r>
            <a:r>
              <a:rPr lang="fr-FR" dirty="0"/>
              <a:t> </a:t>
            </a:r>
            <a:r>
              <a:rPr lang="fr-FR" dirty="0" err="1"/>
              <a:t>tố</a:t>
            </a:r>
            <a:r>
              <a:rPr lang="fr-FR" dirty="0"/>
              <a:t> chi </a:t>
            </a:r>
            <a:r>
              <a:rPr lang="fr-FR" dirty="0" err="1"/>
              <a:t>phối</a:t>
            </a:r>
            <a:r>
              <a:rPr lang="fr-FR" dirty="0"/>
              <a:t> </a:t>
            </a:r>
            <a:r>
              <a:rPr lang="fr-FR" dirty="0" err="1"/>
              <a:t>sự</a:t>
            </a:r>
            <a:r>
              <a:rPr lang="fr-FR" dirty="0"/>
              <a:t> </a:t>
            </a:r>
            <a:r>
              <a:rPr lang="fr-FR" dirty="0" err="1"/>
              <a:t>lụa</a:t>
            </a:r>
            <a:r>
              <a:rPr lang="fr-FR" dirty="0"/>
              <a:t> </a:t>
            </a:r>
            <a:r>
              <a:rPr lang="fr-FR" dirty="0" err="1"/>
              <a:t>chọn</a:t>
            </a:r>
            <a:r>
              <a:rPr lang="fr-FR" dirty="0"/>
              <a:t> </a:t>
            </a:r>
            <a:r>
              <a:rPr lang="fr-FR" dirty="0" err="1"/>
              <a:t>của</a:t>
            </a:r>
            <a:r>
              <a:rPr lang="fr-FR" dirty="0"/>
              <a:t> </a:t>
            </a:r>
            <a:r>
              <a:rPr lang="fr-FR" dirty="0" err="1"/>
              <a:t>cá</a:t>
            </a:r>
            <a:r>
              <a:rPr lang="fr-FR" dirty="0"/>
              <a:t> </a:t>
            </a:r>
            <a:r>
              <a:rPr lang="fr-FR" dirty="0" err="1" smtClean="0"/>
              <a:t>nhân</a:t>
            </a:r>
            <a:r>
              <a:rPr lang="fr-FR" dirty="0" smtClean="0"/>
              <a:t>:  </a:t>
            </a:r>
            <a:r>
              <a:rPr lang="fr-FR" dirty="0" err="1" smtClean="0"/>
              <a:t>Sở</a:t>
            </a:r>
            <a:r>
              <a:rPr lang="fr-FR" dirty="0" smtClean="0"/>
              <a:t> </a:t>
            </a:r>
            <a:r>
              <a:rPr lang="fr-FR" dirty="0" err="1" smtClean="0"/>
              <a:t>thích</a:t>
            </a:r>
            <a:r>
              <a:rPr lang="fr-FR" dirty="0" smtClean="0"/>
              <a:t>; </a:t>
            </a:r>
            <a:r>
              <a:rPr lang="fr-FR" dirty="0" err="1" smtClean="0"/>
              <a:t>Các</a:t>
            </a:r>
            <a:r>
              <a:rPr lang="fr-FR" dirty="0" smtClean="0"/>
              <a:t> </a:t>
            </a:r>
            <a:r>
              <a:rPr lang="fr-FR" dirty="0" err="1"/>
              <a:t>ràng</a:t>
            </a:r>
            <a:r>
              <a:rPr lang="fr-FR" dirty="0"/>
              <a:t> </a:t>
            </a:r>
            <a:r>
              <a:rPr lang="fr-FR" dirty="0" err="1"/>
              <a:t>buộc</a:t>
            </a:r>
            <a:r>
              <a:rPr lang="fr-FR" dirty="0"/>
              <a:t>, </a:t>
            </a:r>
            <a:r>
              <a:rPr lang="fr-FR" dirty="0" err="1"/>
              <a:t>hay</a:t>
            </a:r>
            <a:r>
              <a:rPr lang="fr-FR" dirty="0"/>
              <a:t> </a:t>
            </a:r>
            <a:r>
              <a:rPr lang="fr-FR" dirty="0" err="1"/>
              <a:t>cơ</a:t>
            </a:r>
            <a:r>
              <a:rPr lang="fr-FR" dirty="0"/>
              <a:t> </a:t>
            </a:r>
            <a:r>
              <a:rPr lang="fr-FR" dirty="0" err="1"/>
              <a:t>hội</a:t>
            </a:r>
            <a:r>
              <a:rPr lang="fr-FR" dirty="0"/>
              <a:t> </a:t>
            </a:r>
            <a:r>
              <a:rPr lang="fr-FR" dirty="0" err="1"/>
              <a:t>lựa</a:t>
            </a:r>
            <a:r>
              <a:rPr lang="fr-FR" dirty="0"/>
              <a:t> </a:t>
            </a:r>
            <a:r>
              <a:rPr lang="fr-FR" dirty="0" err="1"/>
              <a:t>chọn</a:t>
            </a:r>
            <a:r>
              <a:rPr lang="fr-FR" dirty="0"/>
              <a:t>.</a:t>
            </a:r>
            <a:endParaRPr lang="en-US" dirty="0"/>
          </a:p>
          <a:p>
            <a:pPr marL="0" indent="0" algn="just">
              <a:buNone/>
            </a:pPr>
            <a:r>
              <a:rPr lang="fr-FR" dirty="0" err="1"/>
              <a:t>Sở</a:t>
            </a:r>
            <a:r>
              <a:rPr lang="fr-FR" dirty="0"/>
              <a:t> </a:t>
            </a:r>
            <a:r>
              <a:rPr lang="fr-FR" dirty="0" err="1"/>
              <a:t>thích</a:t>
            </a:r>
            <a:r>
              <a:rPr lang="fr-FR" dirty="0"/>
              <a:t> </a:t>
            </a:r>
            <a:r>
              <a:rPr lang="fr-FR" dirty="0" err="1"/>
              <a:t>của</a:t>
            </a:r>
            <a:r>
              <a:rPr lang="fr-FR" dirty="0"/>
              <a:t> </a:t>
            </a:r>
            <a:r>
              <a:rPr lang="fr-FR" dirty="0" err="1"/>
              <a:t>người</a:t>
            </a:r>
            <a:r>
              <a:rPr lang="fr-FR" dirty="0"/>
              <a:t> </a:t>
            </a:r>
            <a:r>
              <a:rPr lang="fr-FR" dirty="0" err="1"/>
              <a:t>tiêu</a:t>
            </a:r>
            <a:r>
              <a:rPr lang="fr-FR" dirty="0"/>
              <a:t> </a:t>
            </a:r>
            <a:r>
              <a:rPr lang="fr-FR" dirty="0" err="1"/>
              <a:t>dùng</a:t>
            </a:r>
            <a:r>
              <a:rPr lang="fr-FR" dirty="0"/>
              <a:t> </a:t>
            </a:r>
            <a:r>
              <a:rPr lang="fr-FR" dirty="0" err="1"/>
              <a:t>được</a:t>
            </a:r>
            <a:r>
              <a:rPr lang="fr-FR" dirty="0"/>
              <a:t> </a:t>
            </a:r>
            <a:r>
              <a:rPr lang="fr-FR" dirty="0" err="1"/>
              <a:t>các</a:t>
            </a:r>
            <a:r>
              <a:rPr lang="fr-FR" dirty="0"/>
              <a:t> </a:t>
            </a:r>
            <a:r>
              <a:rPr lang="fr-FR" dirty="0" err="1"/>
              <a:t>nhà</a:t>
            </a:r>
            <a:r>
              <a:rPr lang="fr-FR" dirty="0"/>
              <a:t> </a:t>
            </a:r>
            <a:r>
              <a:rPr lang="fr-FR" dirty="0" err="1"/>
              <a:t>kinh</a:t>
            </a:r>
            <a:r>
              <a:rPr lang="fr-FR" dirty="0"/>
              <a:t> </a:t>
            </a:r>
            <a:r>
              <a:rPr lang="fr-FR" dirty="0" err="1"/>
              <a:t>tế</a:t>
            </a:r>
            <a:r>
              <a:rPr lang="fr-FR" dirty="0"/>
              <a:t> </a:t>
            </a:r>
            <a:r>
              <a:rPr lang="fr-FR" dirty="0" err="1"/>
              <a:t>mô</a:t>
            </a:r>
            <a:r>
              <a:rPr lang="fr-FR" dirty="0"/>
              <a:t> </a:t>
            </a:r>
            <a:r>
              <a:rPr lang="fr-FR" dirty="0" err="1"/>
              <a:t>tả</a:t>
            </a:r>
            <a:r>
              <a:rPr lang="fr-FR" dirty="0"/>
              <a:t> </a:t>
            </a:r>
            <a:r>
              <a:rPr lang="fr-FR" dirty="0" err="1"/>
              <a:t>thông</a:t>
            </a:r>
            <a:r>
              <a:rPr lang="fr-FR" dirty="0"/>
              <a:t> qua </a:t>
            </a:r>
            <a:r>
              <a:rPr lang="fr-FR" dirty="0" err="1"/>
              <a:t>hàm</a:t>
            </a:r>
            <a:r>
              <a:rPr lang="fr-FR" dirty="0"/>
              <a:t> </a:t>
            </a:r>
            <a:r>
              <a:rPr lang="fr-FR" dirty="0" err="1"/>
              <a:t>lợi</a:t>
            </a:r>
            <a:r>
              <a:rPr lang="fr-FR" dirty="0"/>
              <a:t> </a:t>
            </a:r>
            <a:r>
              <a:rPr lang="fr-FR" dirty="0" err="1"/>
              <a:t>ích</a:t>
            </a:r>
            <a:r>
              <a:rPr lang="fr-FR" dirty="0"/>
              <a:t>. </a:t>
            </a:r>
            <a:r>
              <a:rPr lang="fr-FR" dirty="0" err="1"/>
              <a:t>Trên</a:t>
            </a:r>
            <a:r>
              <a:rPr lang="fr-FR" dirty="0"/>
              <a:t> </a:t>
            </a:r>
            <a:r>
              <a:rPr lang="fr-FR" dirty="0" err="1"/>
              <a:t>thực</a:t>
            </a:r>
            <a:r>
              <a:rPr lang="fr-FR" dirty="0"/>
              <a:t> </a:t>
            </a:r>
            <a:r>
              <a:rPr lang="fr-FR" dirty="0" err="1"/>
              <a:t>tế</a:t>
            </a:r>
            <a:r>
              <a:rPr lang="fr-FR" dirty="0"/>
              <a:t>, </a:t>
            </a:r>
            <a:r>
              <a:rPr lang="fr-FR" dirty="0" err="1"/>
              <a:t>cơ</a:t>
            </a:r>
            <a:r>
              <a:rPr lang="fr-FR" dirty="0"/>
              <a:t> </a:t>
            </a:r>
            <a:r>
              <a:rPr lang="fr-FR" dirty="0" err="1"/>
              <a:t>cấu</a:t>
            </a:r>
            <a:r>
              <a:rPr lang="fr-FR" dirty="0"/>
              <a:t> </a:t>
            </a:r>
            <a:r>
              <a:rPr lang="fr-FR" dirty="0" err="1"/>
              <a:t>tiêu</a:t>
            </a:r>
            <a:r>
              <a:rPr lang="fr-FR" dirty="0"/>
              <a:t> </a:t>
            </a:r>
            <a:r>
              <a:rPr lang="fr-FR" dirty="0" err="1"/>
              <a:t>dùng</a:t>
            </a:r>
            <a:r>
              <a:rPr lang="fr-FR" dirty="0"/>
              <a:t> </a:t>
            </a:r>
            <a:r>
              <a:rPr lang="fr-FR" dirty="0" err="1"/>
              <a:t>gồm</a:t>
            </a:r>
            <a:r>
              <a:rPr lang="fr-FR" dirty="0"/>
              <a:t> </a:t>
            </a:r>
            <a:r>
              <a:rPr lang="fr-FR" dirty="0" err="1"/>
              <a:t>nhiều</a:t>
            </a:r>
            <a:r>
              <a:rPr lang="fr-FR" dirty="0"/>
              <a:t> </a:t>
            </a:r>
            <a:r>
              <a:rPr lang="fr-FR" dirty="0" err="1"/>
              <a:t>mặt</a:t>
            </a:r>
            <a:r>
              <a:rPr lang="fr-FR" dirty="0"/>
              <a:t> </a:t>
            </a:r>
            <a:r>
              <a:rPr lang="fr-FR" dirty="0" err="1"/>
              <a:t>hàng</a:t>
            </a:r>
            <a:r>
              <a:rPr lang="fr-FR" dirty="0"/>
              <a:t>, </a:t>
            </a:r>
            <a:r>
              <a:rPr lang="fr-FR" dirty="0" err="1"/>
              <a:t>nhưng</a:t>
            </a:r>
            <a:r>
              <a:rPr lang="fr-FR" dirty="0"/>
              <a:t> khi </a:t>
            </a:r>
            <a:r>
              <a:rPr lang="fr-FR" dirty="0" err="1"/>
              <a:t>nghiên</a:t>
            </a:r>
            <a:r>
              <a:rPr lang="fr-FR" dirty="0"/>
              <a:t> </a:t>
            </a:r>
            <a:r>
              <a:rPr lang="fr-FR" dirty="0" err="1"/>
              <a:t>cứu</a:t>
            </a:r>
            <a:r>
              <a:rPr lang="fr-FR" dirty="0"/>
              <a:t> </a:t>
            </a:r>
            <a:r>
              <a:rPr lang="fr-FR" dirty="0" err="1"/>
              <a:t>cầu</a:t>
            </a:r>
            <a:r>
              <a:rPr lang="fr-FR" dirty="0"/>
              <a:t> </a:t>
            </a:r>
            <a:r>
              <a:rPr lang="fr-FR" dirty="0" err="1"/>
              <a:t>đối</a:t>
            </a:r>
            <a:r>
              <a:rPr lang="fr-FR" dirty="0"/>
              <a:t> </a:t>
            </a:r>
            <a:r>
              <a:rPr lang="fr-FR" dirty="0" err="1"/>
              <a:t>với</a:t>
            </a:r>
            <a:r>
              <a:rPr lang="fr-FR" dirty="0"/>
              <a:t> </a:t>
            </a:r>
            <a:r>
              <a:rPr lang="fr-FR" dirty="0" err="1"/>
              <a:t>mỗi</a:t>
            </a:r>
            <a:r>
              <a:rPr lang="fr-FR" dirty="0"/>
              <a:t> </a:t>
            </a:r>
            <a:r>
              <a:rPr lang="fr-FR" dirty="0" err="1"/>
              <a:t>một</a:t>
            </a:r>
            <a:r>
              <a:rPr lang="fr-FR" dirty="0"/>
              <a:t> </a:t>
            </a:r>
            <a:r>
              <a:rPr lang="fr-FR" dirty="0" err="1"/>
              <a:t>loại</a:t>
            </a:r>
            <a:r>
              <a:rPr lang="fr-FR" dirty="0"/>
              <a:t> </a:t>
            </a:r>
            <a:r>
              <a:rPr lang="fr-FR" dirty="0" err="1"/>
              <a:t>hàng</a:t>
            </a:r>
            <a:r>
              <a:rPr lang="fr-FR" dirty="0"/>
              <a:t> </a:t>
            </a:r>
            <a:r>
              <a:rPr lang="fr-FR" dirty="0" err="1"/>
              <a:t>hóa</a:t>
            </a:r>
            <a:r>
              <a:rPr lang="fr-FR" dirty="0"/>
              <a:t> ta </a:t>
            </a:r>
            <a:r>
              <a:rPr lang="fr-FR" dirty="0" err="1"/>
              <a:t>gộp</a:t>
            </a:r>
            <a:r>
              <a:rPr lang="fr-FR" dirty="0"/>
              <a:t> </a:t>
            </a:r>
            <a:r>
              <a:rPr lang="fr-FR" dirty="0" err="1"/>
              <a:t>tất</a:t>
            </a:r>
            <a:r>
              <a:rPr lang="fr-FR" dirty="0"/>
              <a:t> </a:t>
            </a:r>
            <a:r>
              <a:rPr lang="fr-FR" dirty="0" err="1"/>
              <a:t>cả</a:t>
            </a:r>
            <a:r>
              <a:rPr lang="fr-FR" dirty="0"/>
              <a:t> </a:t>
            </a:r>
            <a:r>
              <a:rPr lang="fr-FR" dirty="0" err="1"/>
              <a:t>các</a:t>
            </a:r>
            <a:r>
              <a:rPr lang="fr-FR" dirty="0"/>
              <a:t> </a:t>
            </a:r>
            <a:r>
              <a:rPr lang="fr-FR" dirty="0" err="1"/>
              <a:t>hàng</a:t>
            </a:r>
            <a:r>
              <a:rPr lang="fr-FR" dirty="0"/>
              <a:t> </a:t>
            </a:r>
            <a:r>
              <a:rPr lang="fr-FR" dirty="0" err="1"/>
              <a:t>hóa</a:t>
            </a:r>
            <a:r>
              <a:rPr lang="fr-FR" dirty="0"/>
              <a:t> </a:t>
            </a:r>
            <a:r>
              <a:rPr lang="fr-FR" dirty="0" err="1"/>
              <a:t>còn</a:t>
            </a:r>
            <a:r>
              <a:rPr lang="fr-FR" dirty="0"/>
              <a:t> </a:t>
            </a:r>
            <a:r>
              <a:rPr lang="fr-FR" dirty="0" err="1"/>
              <a:t>lại</a:t>
            </a:r>
            <a:r>
              <a:rPr lang="fr-FR" dirty="0"/>
              <a:t> </a:t>
            </a:r>
            <a:r>
              <a:rPr lang="fr-FR" dirty="0" err="1"/>
              <a:t>thành</a:t>
            </a:r>
            <a:r>
              <a:rPr lang="fr-FR" dirty="0"/>
              <a:t> </a:t>
            </a:r>
            <a:r>
              <a:rPr lang="fr-FR" dirty="0" err="1"/>
              <a:t>mặt</a:t>
            </a:r>
            <a:r>
              <a:rPr lang="fr-FR" dirty="0"/>
              <a:t> </a:t>
            </a:r>
            <a:r>
              <a:rPr lang="fr-FR" dirty="0" err="1"/>
              <a:t>hàng</a:t>
            </a:r>
            <a:r>
              <a:rPr lang="fr-FR" dirty="0"/>
              <a:t> </a:t>
            </a:r>
            <a:r>
              <a:rPr lang="fr-FR" dirty="0" err="1"/>
              <a:t>thứ</a:t>
            </a:r>
            <a:r>
              <a:rPr lang="fr-FR" dirty="0"/>
              <a:t> </a:t>
            </a:r>
            <a:r>
              <a:rPr lang="fr-FR" dirty="0" err="1" smtClean="0"/>
              <a:t>hai</a:t>
            </a:r>
            <a:endParaRPr lang="fr-FR" dirty="0" smtClean="0"/>
          </a:p>
          <a:p>
            <a:pPr marL="0" indent="0" algn="just">
              <a:buNone/>
            </a:pPr>
            <a:r>
              <a:rPr lang="en-US" dirty="0" err="1"/>
              <a:t>H</a:t>
            </a:r>
            <a:r>
              <a:rPr lang="en-US" dirty="0" err="1" smtClean="0"/>
              <a:t>àm</a:t>
            </a:r>
            <a:r>
              <a:rPr lang="en-US" dirty="0" smtClean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ích</a:t>
            </a:r>
            <a:r>
              <a:rPr lang="en-US" dirty="0"/>
              <a:t> </a:t>
            </a:r>
            <a:endParaRPr lang="en-US" dirty="0" smtClean="0"/>
          </a:p>
          <a:p>
            <a:pPr marL="0" indent="0" algn="just">
              <a:buNone/>
            </a:pPr>
            <a:r>
              <a:rPr lang="en-US" i="1" dirty="0" smtClean="0"/>
              <a:t>       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;      </a:t>
            </a:r>
            <a:r>
              <a:rPr lang="en-US" dirty="0" err="1" smtClean="0"/>
              <a:t>lượng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hai</a:t>
            </a:r>
            <a:endParaRPr lang="en-US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865612"/>
              </p:ext>
            </p:extLst>
          </p:nvPr>
        </p:nvGraphicFramePr>
        <p:xfrm>
          <a:off x="2438400" y="5181600"/>
          <a:ext cx="175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Equation" r:id="rId3" imgW="1752480" imgH="482400" progId="Equation.DSMT4">
                  <p:embed/>
                </p:oleObj>
              </mc:Choice>
              <mc:Fallback>
                <p:oleObj name="Equation" r:id="rId3" imgW="17524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38400" y="5181600"/>
                        <a:ext cx="17526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02234"/>
              </p:ext>
            </p:extLst>
          </p:nvPr>
        </p:nvGraphicFramePr>
        <p:xfrm>
          <a:off x="685800" y="5715000"/>
          <a:ext cx="4826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Equation" r:id="rId5" imgW="482400" imgH="228600" progId="Equation.DSMT4">
                  <p:embed/>
                </p:oleObj>
              </mc:Choice>
              <mc:Fallback>
                <p:oleObj name="Equation" r:id="rId5" imgW="4824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800" y="5715000"/>
                        <a:ext cx="4826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023118"/>
              </p:ext>
            </p:extLst>
          </p:nvPr>
        </p:nvGraphicFramePr>
        <p:xfrm>
          <a:off x="4914900" y="5753100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Equation" r:id="rId7" imgW="495000" imgH="304560" progId="Equation.DSMT4">
                  <p:embed/>
                </p:oleObj>
              </mc:Choice>
              <mc:Fallback>
                <p:oleObj name="Equation" r:id="rId7" imgW="495000" imgH="3045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4900" y="5753100"/>
                        <a:ext cx="495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71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sz="3200" dirty="0" err="1"/>
              <a:t>Bài</a:t>
            </a:r>
            <a:r>
              <a:rPr lang="en-US" sz="3200" dirty="0"/>
              <a:t> </a:t>
            </a:r>
            <a:r>
              <a:rPr lang="en-US" sz="3200" dirty="0" err="1"/>
              <a:t>toán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tối</a:t>
            </a:r>
            <a:r>
              <a:rPr lang="en-US" sz="3200" dirty="0"/>
              <a:t> </a:t>
            </a:r>
            <a:r>
              <a:rPr lang="en-US" sz="3200" dirty="0" err="1"/>
              <a:t>ưu</a:t>
            </a:r>
            <a:r>
              <a:rPr lang="en-US" sz="3200" dirty="0"/>
              <a:t> </a:t>
            </a:r>
            <a:r>
              <a:rPr lang="en-US" sz="3200" dirty="0" err="1"/>
              <a:t>hóa</a:t>
            </a:r>
            <a:r>
              <a:rPr lang="en-US" sz="3200" dirty="0"/>
              <a:t> </a:t>
            </a:r>
            <a:r>
              <a:rPr lang="en-US" sz="3200" dirty="0" err="1"/>
              <a:t>lợi</a:t>
            </a:r>
            <a:r>
              <a:rPr lang="en-US" sz="3200" dirty="0"/>
              <a:t> </a:t>
            </a:r>
            <a:r>
              <a:rPr lang="en-US" sz="3200" dirty="0" err="1" smtClean="0"/>
              <a:t>ích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7467600" cy="5102352"/>
          </a:xfrm>
        </p:spPr>
        <p:txBody>
          <a:bodyPr/>
          <a:lstStyle/>
          <a:p>
            <a:pPr algn="just"/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mua</a:t>
            </a:r>
            <a:r>
              <a:rPr lang="en-US" dirty="0"/>
              <a:t> </a:t>
            </a:r>
            <a:r>
              <a:rPr lang="en-US" dirty="0" err="1"/>
              <a:t>sắm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 </a:t>
            </a:r>
            <a:r>
              <a:rPr lang="en-US" dirty="0" err="1"/>
              <a:t>dựa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sở</a:t>
            </a:r>
            <a:r>
              <a:rPr lang="en-US" dirty="0"/>
              <a:t> </a:t>
            </a:r>
            <a:r>
              <a:rPr lang="en-US" dirty="0" err="1"/>
              <a:t>thích</a:t>
            </a:r>
            <a:r>
              <a:rPr lang="en-US" dirty="0"/>
              <a:t>, </a:t>
            </a:r>
            <a:r>
              <a:rPr lang="en-US" dirty="0" err="1"/>
              <a:t>bởi</a:t>
            </a: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</a:t>
            </a:r>
            <a:r>
              <a:rPr lang="en-US" dirty="0" err="1"/>
              <a:t>hóa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bán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thị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hạn</a:t>
            </a:r>
            <a:r>
              <a:rPr lang="en-US" dirty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Do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mua</a:t>
            </a:r>
            <a:r>
              <a:rPr lang="en-US" dirty="0"/>
              <a:t> </a:t>
            </a:r>
            <a:r>
              <a:rPr lang="en-US" dirty="0" err="1"/>
              <a:t>sắm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căn</a:t>
            </a:r>
            <a:r>
              <a:rPr lang="en-US" dirty="0"/>
              <a:t> </a:t>
            </a:r>
            <a:r>
              <a:rPr lang="en-US" dirty="0" err="1"/>
              <a:t>cứ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rang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. </a:t>
            </a:r>
            <a:r>
              <a:rPr lang="en-US" dirty="0" err="1"/>
              <a:t>Ràng</a:t>
            </a:r>
            <a:r>
              <a:rPr lang="en-US" dirty="0"/>
              <a:t>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dung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biều</a:t>
            </a:r>
            <a:r>
              <a:rPr lang="en-US" dirty="0"/>
              <a:t> </a:t>
            </a:r>
            <a:r>
              <a:rPr lang="en-US" dirty="0" err="1"/>
              <a:t>diễn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phương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(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 smtClean="0"/>
              <a:t>ràng</a:t>
            </a:r>
            <a:r>
              <a:rPr lang="en-US" dirty="0" smtClean="0"/>
              <a:t> </a:t>
            </a:r>
            <a:r>
              <a:rPr lang="en-US" dirty="0" err="1"/>
              <a:t>buộc</a:t>
            </a:r>
            <a:r>
              <a:rPr lang="en-US" dirty="0"/>
              <a:t> </a:t>
            </a:r>
            <a:r>
              <a:rPr lang="en-US" dirty="0" err="1"/>
              <a:t>ngân</a:t>
            </a:r>
            <a:r>
              <a:rPr lang="en-US" dirty="0"/>
              <a:t> </a:t>
            </a:r>
            <a:r>
              <a:rPr lang="en-US" dirty="0" err="1"/>
              <a:t>sách</a:t>
            </a:r>
            <a:r>
              <a:rPr lang="en-US" dirty="0" smtClean="0"/>
              <a:t>):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  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;          </a:t>
            </a:r>
            <a:r>
              <a:rPr lang="en-US" dirty="0" err="1" smtClean="0"/>
              <a:t>giá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hai</a:t>
            </a:r>
            <a:r>
              <a:rPr lang="en-US" dirty="0" smtClean="0"/>
              <a:t>;        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nhập</a:t>
            </a:r>
            <a:r>
              <a:rPr lang="en-US" dirty="0" smtClean="0"/>
              <a:t> </a:t>
            </a:r>
            <a:r>
              <a:rPr lang="en-US" dirty="0" err="1" smtClean="0"/>
              <a:t>khả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255496"/>
              </p:ext>
            </p:extLst>
          </p:nvPr>
        </p:nvGraphicFramePr>
        <p:xfrm>
          <a:off x="2590800" y="4495800"/>
          <a:ext cx="2032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name="Equation" r:id="rId3" imgW="2031840" imgH="431640" progId="Equation.DSMT4">
                  <p:embed/>
                </p:oleObj>
              </mc:Choice>
              <mc:Fallback>
                <p:oleObj name="Equation" r:id="rId3" imgW="203184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800" y="4495800"/>
                        <a:ext cx="20320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707614"/>
              </p:ext>
            </p:extLst>
          </p:nvPr>
        </p:nvGraphicFramePr>
        <p:xfrm>
          <a:off x="990600" y="4876800"/>
          <a:ext cx="622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name="Equation" r:id="rId5" imgW="622080" imgH="431640" progId="Equation.DSMT4">
                  <p:embed/>
                </p:oleObj>
              </mc:Choice>
              <mc:Fallback>
                <p:oleObj name="Equation" r:id="rId5" imgW="6220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4876800"/>
                        <a:ext cx="622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498984"/>
              </p:ext>
            </p:extLst>
          </p:nvPr>
        </p:nvGraphicFramePr>
        <p:xfrm>
          <a:off x="5041900" y="4876800"/>
          <a:ext cx="67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name="Equation" r:id="rId7" imgW="672840" imgH="431640" progId="Equation.DSMT4">
                  <p:embed/>
                </p:oleObj>
              </mc:Choice>
              <mc:Fallback>
                <p:oleObj name="Equation" r:id="rId7" imgW="67284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4876800"/>
                        <a:ext cx="67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502400"/>
              </p:ext>
            </p:extLst>
          </p:nvPr>
        </p:nvGraphicFramePr>
        <p:xfrm>
          <a:off x="1936750" y="5410200"/>
          <a:ext cx="5588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" name="Equation" r:id="rId9" imgW="558720" imgH="228600" progId="Equation.DSMT4">
                  <p:embed/>
                </p:oleObj>
              </mc:Choice>
              <mc:Fallback>
                <p:oleObj name="Equation" r:id="rId9" imgW="558720" imgH="228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5410200"/>
                        <a:ext cx="5588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557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4456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95400"/>
            <a:ext cx="7467600" cy="5178552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/>
              <a:t>Chọn</a:t>
            </a:r>
            <a:r>
              <a:rPr lang="en-US" i="1" dirty="0"/>
              <a:t>  </a:t>
            </a:r>
            <a:r>
              <a:rPr lang="en-US" i="1" dirty="0" smtClean="0"/>
              <a:t>          </a:t>
            </a:r>
            <a:r>
              <a:rPr lang="en-US" i="1" dirty="0" err="1" smtClean="0"/>
              <a:t>để</a:t>
            </a:r>
            <a:r>
              <a:rPr lang="en-US" i="1" dirty="0" smtClean="0"/>
              <a:t> </a:t>
            </a:r>
            <a:r>
              <a:rPr lang="en-US" i="1" dirty="0" err="1"/>
              <a:t>hàm</a:t>
            </a:r>
            <a:r>
              <a:rPr lang="en-US" i="1" dirty="0"/>
              <a:t> </a:t>
            </a:r>
            <a:r>
              <a:rPr lang="en-US" i="1" dirty="0" err="1"/>
              <a:t>lợi</a:t>
            </a:r>
            <a:r>
              <a:rPr lang="en-US" i="1" dirty="0"/>
              <a:t> </a:t>
            </a:r>
            <a:r>
              <a:rPr lang="en-US" i="1" dirty="0" err="1"/>
              <a:t>ích</a:t>
            </a:r>
            <a:r>
              <a:rPr lang="en-US" i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i="1" dirty="0" err="1"/>
              <a:t>đạt</a:t>
            </a:r>
            <a:r>
              <a:rPr lang="en-US" i="1" dirty="0"/>
              <a:t> </a:t>
            </a:r>
            <a:r>
              <a:rPr lang="en-US" i="1" dirty="0" err="1"/>
              <a:t>cực</a:t>
            </a:r>
            <a:r>
              <a:rPr lang="en-US" i="1" dirty="0"/>
              <a:t> </a:t>
            </a:r>
            <a:r>
              <a:rPr lang="en-US" i="1" dirty="0" err="1"/>
              <a:t>đại</a:t>
            </a:r>
            <a:r>
              <a:rPr lang="en-US" i="1" dirty="0"/>
              <a:t> </a:t>
            </a:r>
            <a:r>
              <a:rPr lang="en-US" i="1" dirty="0" err="1"/>
              <a:t>với</a:t>
            </a:r>
            <a:r>
              <a:rPr lang="en-US" i="1" dirty="0"/>
              <a:t> </a:t>
            </a:r>
            <a:r>
              <a:rPr lang="en-US" i="1" dirty="0" err="1"/>
              <a:t>điều</a:t>
            </a:r>
            <a:r>
              <a:rPr lang="en-US" i="1" dirty="0"/>
              <a:t> </a:t>
            </a:r>
            <a:r>
              <a:rPr lang="en-US" i="1" dirty="0" err="1"/>
              <a:t>kiện</a:t>
            </a:r>
            <a:r>
              <a:rPr lang="en-US" i="1" dirty="0" smtClean="0"/>
              <a:t>:</a:t>
            </a:r>
          </a:p>
          <a:p>
            <a:pPr marL="0" indent="0">
              <a:buNone/>
            </a:pPr>
            <a:r>
              <a:rPr lang="en-US" dirty="0" err="1"/>
              <a:t>Lập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Lagrange </a:t>
            </a:r>
            <a:r>
              <a:rPr lang="en-US" i="1" dirty="0" smtClean="0"/>
              <a:t> </a:t>
            </a:r>
          </a:p>
          <a:p>
            <a:pPr marL="0" indent="0">
              <a:buNone/>
            </a:pPr>
            <a:endParaRPr lang="en-US" i="1" dirty="0"/>
          </a:p>
          <a:p>
            <a:pPr marL="0" indent="0">
              <a:buNone/>
            </a:pP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túi</a:t>
            </a:r>
            <a:r>
              <a:rPr lang="en-US" dirty="0"/>
              <a:t> </a:t>
            </a:r>
            <a:r>
              <a:rPr lang="en-US" dirty="0" err="1"/>
              <a:t>hàng</a:t>
            </a:r>
            <a:r>
              <a:rPr lang="en-US" dirty="0"/>
              <a:t> 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lợi</a:t>
            </a:r>
            <a:r>
              <a:rPr lang="en-US" dirty="0"/>
              <a:t> </a:t>
            </a:r>
            <a:r>
              <a:rPr lang="en-US" dirty="0" err="1"/>
              <a:t>tối</a:t>
            </a:r>
            <a:r>
              <a:rPr lang="en-US" dirty="0"/>
              <a:t> </a:t>
            </a:r>
            <a:r>
              <a:rPr lang="en-US" dirty="0" err="1"/>
              <a:t>đa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                                           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070106"/>
              </p:ext>
            </p:extLst>
          </p:nvPr>
        </p:nvGraphicFramePr>
        <p:xfrm>
          <a:off x="4343400" y="1371600"/>
          <a:ext cx="175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Equation" r:id="rId3" imgW="1752480" imgH="482400" progId="Equation.DSMT4">
                  <p:embed/>
                </p:oleObj>
              </mc:Choice>
              <mc:Fallback>
                <p:oleObj name="Equation" r:id="rId3" imgW="1752480" imgH="482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371600"/>
                        <a:ext cx="175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260764"/>
              </p:ext>
            </p:extLst>
          </p:nvPr>
        </p:nvGraphicFramePr>
        <p:xfrm>
          <a:off x="1371600" y="1295400"/>
          <a:ext cx="81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Equation" r:id="rId5" imgW="812520" imgH="482400" progId="Equation.DSMT4">
                  <p:embed/>
                </p:oleObj>
              </mc:Choice>
              <mc:Fallback>
                <p:oleObj name="Equation" r:id="rId5" imgW="81252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1600" y="1295400"/>
                        <a:ext cx="812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840351"/>
              </p:ext>
            </p:extLst>
          </p:nvPr>
        </p:nvGraphicFramePr>
        <p:xfrm>
          <a:off x="3962400" y="1828800"/>
          <a:ext cx="2032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Equation" r:id="rId7" imgW="2031840" imgH="431640" progId="Equation.DSMT4">
                  <p:embed/>
                </p:oleObj>
              </mc:Choice>
              <mc:Fallback>
                <p:oleObj name="Equation" r:id="rId7" imgW="203184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1828800"/>
                        <a:ext cx="2032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809"/>
              </p:ext>
            </p:extLst>
          </p:nvPr>
        </p:nvGraphicFramePr>
        <p:xfrm>
          <a:off x="1257300" y="2667000"/>
          <a:ext cx="5638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Equation" r:id="rId9" imgW="5638680" imgH="482400" progId="Equation.DSMT4">
                  <p:embed/>
                </p:oleObj>
              </mc:Choice>
              <mc:Fallback>
                <p:oleObj name="Equation" r:id="rId9" imgW="563868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57300" y="2667000"/>
                        <a:ext cx="56388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911736"/>
              </p:ext>
            </p:extLst>
          </p:nvPr>
        </p:nvGraphicFramePr>
        <p:xfrm>
          <a:off x="685800" y="4114800"/>
          <a:ext cx="11303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Equation" r:id="rId11" imgW="1130040" imgH="1879560" progId="Equation.DSMT4">
                  <p:embed/>
                </p:oleObj>
              </mc:Choice>
              <mc:Fallback>
                <p:oleObj name="Equation" r:id="rId11" imgW="1130040" imgH="1879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5800" y="4114800"/>
                        <a:ext cx="1130300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546804"/>
              </p:ext>
            </p:extLst>
          </p:nvPr>
        </p:nvGraphicFramePr>
        <p:xfrm>
          <a:off x="1981200" y="3505200"/>
          <a:ext cx="2679700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Equation" r:id="rId13" imgW="2679480" imgH="3022560" progId="Equation.DSMT4">
                  <p:embed/>
                </p:oleObj>
              </mc:Choice>
              <mc:Fallback>
                <p:oleObj name="Equation" r:id="rId13" imgW="2679480" imgH="3022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81200" y="3505200"/>
                        <a:ext cx="2679700" cy="302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662716"/>
              </p:ext>
            </p:extLst>
          </p:nvPr>
        </p:nvGraphicFramePr>
        <p:xfrm>
          <a:off x="5943600" y="4800600"/>
          <a:ext cx="1130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Equation" r:id="rId15" imgW="1130040" imgH="507960" progId="Equation.DSMT4">
                  <p:embed/>
                </p:oleObj>
              </mc:Choice>
              <mc:Fallback>
                <p:oleObj name="Equation" r:id="rId15" imgW="113004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43600" y="4800600"/>
                        <a:ext cx="11303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251197"/>
              </p:ext>
            </p:extLst>
          </p:nvPr>
        </p:nvGraphicFramePr>
        <p:xfrm>
          <a:off x="7315200" y="4775200"/>
          <a:ext cx="1193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Equation" r:id="rId17" imgW="1193760" imgH="558720" progId="Equation.DSMT4">
                  <p:embed/>
                </p:oleObj>
              </mc:Choice>
              <mc:Fallback>
                <p:oleObj name="Equation" r:id="rId17" imgW="1193760" imgH="5587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5200" y="4775200"/>
                        <a:ext cx="11938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313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9696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điều</a:t>
            </a:r>
            <a:r>
              <a:rPr lang="en-US" dirty="0"/>
              <a:t> </a:t>
            </a:r>
            <a:r>
              <a:rPr lang="en-US" dirty="0" err="1"/>
              <a:t>kiện</a:t>
            </a:r>
            <a:r>
              <a:rPr lang="en-US" dirty="0"/>
              <a:t> </a:t>
            </a:r>
            <a:r>
              <a:rPr lang="en-US" dirty="0" err="1"/>
              <a:t>đủ</a:t>
            </a:r>
            <a:r>
              <a:rPr lang="en-US" dirty="0"/>
              <a:t> (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dừng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hàm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Lagrange)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366737"/>
              </p:ext>
            </p:extLst>
          </p:nvPr>
        </p:nvGraphicFramePr>
        <p:xfrm>
          <a:off x="914400" y="2438400"/>
          <a:ext cx="2806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9" name="Equation" r:id="rId3" imgW="2806560" imgH="482400" progId="Equation.DSMT4">
                  <p:embed/>
                </p:oleObj>
              </mc:Choice>
              <mc:Fallback>
                <p:oleObj name="Equation" r:id="rId3" imgW="280656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2438400"/>
                        <a:ext cx="2806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86963"/>
              </p:ext>
            </p:extLst>
          </p:nvPr>
        </p:nvGraphicFramePr>
        <p:xfrm>
          <a:off x="990600" y="2895600"/>
          <a:ext cx="37592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Equation" r:id="rId5" imgW="3759120" imgH="558720" progId="Equation.DSMT4">
                  <p:embed/>
                </p:oleObj>
              </mc:Choice>
              <mc:Fallback>
                <p:oleObj name="Equation" r:id="rId5" imgW="375912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0600" y="2895600"/>
                        <a:ext cx="37592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749996"/>
              </p:ext>
            </p:extLst>
          </p:nvPr>
        </p:nvGraphicFramePr>
        <p:xfrm>
          <a:off x="990600" y="3429000"/>
          <a:ext cx="447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1" name="Equation" r:id="rId7" imgW="4470120" imgH="558720" progId="Equation.DSMT4">
                  <p:embed/>
                </p:oleObj>
              </mc:Choice>
              <mc:Fallback>
                <p:oleObj name="Equation" r:id="rId7" imgW="447012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0600" y="3429000"/>
                        <a:ext cx="4470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289817"/>
              </p:ext>
            </p:extLst>
          </p:nvPr>
        </p:nvGraphicFramePr>
        <p:xfrm>
          <a:off x="1066800" y="4114800"/>
          <a:ext cx="5448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9" imgW="5448240" imgH="558720" progId="Equation.DSMT4">
                  <p:embed/>
                </p:oleObj>
              </mc:Choice>
              <mc:Fallback>
                <p:oleObj name="Equation" r:id="rId9" imgW="5448240" imgH="5587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66800" y="4114800"/>
                        <a:ext cx="54483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4091357"/>
              </p:ext>
            </p:extLst>
          </p:nvPr>
        </p:nvGraphicFramePr>
        <p:xfrm>
          <a:off x="1066800" y="4724400"/>
          <a:ext cx="46736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Equation" r:id="rId11" imgW="4673520" imgH="1574640" progId="Equation.DSMT4">
                  <p:embed/>
                </p:oleObj>
              </mc:Choice>
              <mc:Fallback>
                <p:oleObj name="Equation" r:id="rId11" imgW="4673520" imgH="1574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6800" y="4724400"/>
                        <a:ext cx="4673600" cy="157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735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67600" cy="9144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b="1" i="1" dirty="0"/>
              <a:t/>
            </a:r>
            <a:br>
              <a:rPr lang="en-US" b="1" i="1" dirty="0"/>
            </a:b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b="1" i="1" dirty="0"/>
              <a:t/>
            </a:r>
            <a:br>
              <a:rPr lang="en-US" b="1" i="1" dirty="0"/>
            </a:b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b="1" i="1" dirty="0" err="1" smtClean="0"/>
              <a:t>Bài</a:t>
            </a:r>
            <a:r>
              <a:rPr lang="en-US" b="1" i="1" dirty="0" smtClean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924800" cy="5334000"/>
          </a:xfrm>
        </p:spPr>
        <p:txBody>
          <a:bodyPr>
            <a:normAutofit/>
          </a:bodyPr>
          <a:lstStyle/>
          <a:p>
            <a:pPr algn="just"/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đủ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toán</a:t>
            </a:r>
            <a:r>
              <a:rPr lang="en-US" sz="2800" dirty="0"/>
              <a:t> </a:t>
            </a:r>
            <a:r>
              <a:rPr lang="en-US" sz="2800" dirty="0" err="1"/>
              <a:t>cực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 </a:t>
            </a:r>
            <a:r>
              <a:rPr lang="en-US" sz="2800" dirty="0" err="1"/>
              <a:t>hóa</a:t>
            </a:r>
            <a:r>
              <a:rPr lang="en-US" sz="2800" dirty="0"/>
              <a:t> </a:t>
            </a:r>
            <a:r>
              <a:rPr lang="en-US" sz="2800" dirty="0" err="1"/>
              <a:t>lợi</a:t>
            </a:r>
            <a:r>
              <a:rPr lang="en-US" sz="2800" dirty="0"/>
              <a:t> </a:t>
            </a:r>
            <a:r>
              <a:rPr lang="en-US" sz="2800" dirty="0" err="1"/>
              <a:t>ích</a:t>
            </a:r>
            <a:r>
              <a:rPr lang="en-US" sz="2800" dirty="0"/>
              <a:t> </a:t>
            </a:r>
            <a:r>
              <a:rPr lang="en-US" sz="2800" dirty="0" err="1" smtClean="0"/>
              <a:t>là</a:t>
            </a:r>
            <a:endParaRPr lang="en-US" sz="2800" dirty="0" smtClean="0"/>
          </a:p>
          <a:p>
            <a:pPr algn="just"/>
            <a:endParaRPr lang="en-US" sz="2800" dirty="0"/>
          </a:p>
          <a:p>
            <a:pPr algn="just"/>
            <a:r>
              <a:rPr lang="en-US" sz="2800" dirty="0" err="1" smtClean="0"/>
              <a:t>Gọi</a:t>
            </a:r>
            <a:r>
              <a:rPr lang="en-US" sz="2800" dirty="0" smtClean="0"/>
              <a:t>           </a:t>
            </a:r>
            <a:r>
              <a:rPr lang="en-US" sz="2800" dirty="0" err="1" smtClean="0"/>
              <a:t>là</a:t>
            </a:r>
            <a:r>
              <a:rPr lang="en-US" sz="2800" dirty="0" smtClean="0"/>
              <a:t> </a:t>
            </a:r>
            <a:r>
              <a:rPr lang="en-US" sz="2800" dirty="0" err="1"/>
              <a:t>nghiệm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tìm</a:t>
            </a:r>
            <a:r>
              <a:rPr lang="en-US" sz="2800" dirty="0" smtClean="0"/>
              <a:t>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 </a:t>
            </a:r>
            <a:r>
              <a:rPr lang="en-US" sz="2800" dirty="0" err="1" smtClean="0"/>
              <a:t>dừng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hàm</a:t>
            </a:r>
            <a:r>
              <a:rPr lang="en-US" sz="2800" dirty="0" smtClean="0"/>
              <a:t> </a:t>
            </a:r>
            <a:r>
              <a:rPr lang="en-US" sz="2800" dirty="0" err="1" smtClean="0"/>
              <a:t>số</a:t>
            </a:r>
            <a:r>
              <a:rPr lang="en-US" sz="2800" dirty="0" smtClean="0"/>
              <a:t> Lagrange, </a:t>
            </a:r>
            <a:r>
              <a:rPr lang="en-US" sz="2800" dirty="0" err="1" smtClean="0"/>
              <a:t>giá</a:t>
            </a:r>
            <a:r>
              <a:rPr lang="en-US" sz="2800" dirty="0" smtClean="0"/>
              <a:t> </a:t>
            </a:r>
            <a:r>
              <a:rPr lang="en-US" sz="2800" dirty="0" err="1"/>
              <a:t>trị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tử</a:t>
            </a:r>
            <a:r>
              <a:rPr lang="en-US" sz="2800" dirty="0"/>
              <a:t> Lagrange </a:t>
            </a:r>
            <a:r>
              <a:rPr lang="en-US" sz="2800" dirty="0" err="1"/>
              <a:t>tương</a:t>
            </a:r>
            <a:r>
              <a:rPr lang="en-US" sz="2800" dirty="0"/>
              <a:t> </a:t>
            </a:r>
            <a:r>
              <a:rPr lang="en-US" sz="2800" dirty="0" err="1" smtClean="0"/>
              <a:t>ứng</a:t>
            </a:r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054076"/>
              </p:ext>
            </p:extLst>
          </p:nvPr>
        </p:nvGraphicFramePr>
        <p:xfrm>
          <a:off x="1143000" y="1600200"/>
          <a:ext cx="4953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" name="Equation" r:id="rId3" imgW="4952880" imgH="507960" progId="Equation.DSMT4">
                  <p:embed/>
                </p:oleObj>
              </mc:Choice>
              <mc:Fallback>
                <p:oleObj name="Equation" r:id="rId3" imgW="495288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1600200"/>
                        <a:ext cx="49530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074333"/>
              </p:ext>
            </p:extLst>
          </p:nvPr>
        </p:nvGraphicFramePr>
        <p:xfrm>
          <a:off x="4756150" y="2365375"/>
          <a:ext cx="190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3" name="Equation" r:id="rId5" imgW="190440" imgH="330120" progId="Equation.DSMT4">
                  <p:embed/>
                </p:oleObj>
              </mc:Choice>
              <mc:Fallback>
                <p:oleObj name="Equation" r:id="rId5" imgW="1904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56150" y="2365375"/>
                        <a:ext cx="1905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54898"/>
              </p:ext>
            </p:extLst>
          </p:nvPr>
        </p:nvGraphicFramePr>
        <p:xfrm>
          <a:off x="1625600" y="2286000"/>
          <a:ext cx="812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4" name="Equation" r:id="rId7" imgW="812520" imgH="609480" progId="Equation.DSMT4">
                  <p:embed/>
                </p:oleObj>
              </mc:Choice>
              <mc:Fallback>
                <p:oleObj name="Equation" r:id="rId7" imgW="81252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25600" y="2286000"/>
                        <a:ext cx="812800" cy="60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476757"/>
              </p:ext>
            </p:extLst>
          </p:nvPr>
        </p:nvGraphicFramePr>
        <p:xfrm>
          <a:off x="2362200" y="3581400"/>
          <a:ext cx="34671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5" name="Equation" r:id="rId9" imgW="3466800" imgH="1117440" progId="Equation.DSMT4">
                  <p:embed/>
                </p:oleObj>
              </mc:Choice>
              <mc:Fallback>
                <p:oleObj name="Equation" r:id="rId9" imgW="3466800" imgH="1117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2200" y="3581400"/>
                        <a:ext cx="34671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626817"/>
              </p:ext>
            </p:extLst>
          </p:nvPr>
        </p:nvGraphicFramePr>
        <p:xfrm>
          <a:off x="2209800" y="4876800"/>
          <a:ext cx="45974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6" name="Equation" r:id="rId11" imgW="4597200" imgH="1028520" progId="Equation.DSMT4">
                  <p:embed/>
                </p:oleObj>
              </mc:Choice>
              <mc:Fallback>
                <p:oleObj name="Equation" r:id="rId11" imgW="4597200" imgH="1028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09800" y="4876800"/>
                        <a:ext cx="45974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694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i="1" dirty="0" err="1"/>
              <a:t>Bài</a:t>
            </a:r>
            <a:r>
              <a:rPr lang="en-US" b="1" i="1" dirty="0"/>
              <a:t> </a:t>
            </a:r>
            <a:r>
              <a:rPr lang="en-US" b="1" i="1" dirty="0" err="1"/>
              <a:t>toán</a:t>
            </a:r>
            <a:r>
              <a:rPr lang="en-US" b="1" i="1" dirty="0"/>
              <a:t> </a:t>
            </a:r>
            <a:r>
              <a:rPr lang="en-US" b="1" i="1" dirty="0" err="1"/>
              <a:t>tối</a:t>
            </a:r>
            <a:r>
              <a:rPr lang="en-US" b="1" i="1" dirty="0"/>
              <a:t> </a:t>
            </a:r>
            <a:r>
              <a:rPr lang="en-US" b="1" i="1" dirty="0" err="1"/>
              <a:t>đa</a:t>
            </a:r>
            <a:r>
              <a:rPr lang="en-US" b="1" i="1" dirty="0"/>
              <a:t> </a:t>
            </a:r>
            <a:r>
              <a:rPr lang="en-US" b="1" i="1" dirty="0" err="1"/>
              <a:t>hóa</a:t>
            </a:r>
            <a:r>
              <a:rPr lang="en-US" b="1" i="1" dirty="0"/>
              <a:t> </a:t>
            </a:r>
            <a:r>
              <a:rPr lang="en-US" b="1" i="1" dirty="0" err="1"/>
              <a:t>lợi</a:t>
            </a:r>
            <a:r>
              <a:rPr lang="en-US" b="1" i="1" dirty="0"/>
              <a:t> </a:t>
            </a:r>
            <a:r>
              <a:rPr lang="en-US" b="1" i="1" dirty="0" err="1"/>
              <a:t>ích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đủ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áp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khi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cần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</a:t>
            </a:r>
            <a:r>
              <a:rPr lang="en-US" sz="2800" dirty="0" err="1"/>
              <a:t>thỏa</a:t>
            </a:r>
            <a:r>
              <a:rPr lang="en-US" sz="2800" dirty="0"/>
              <a:t> </a:t>
            </a:r>
            <a:r>
              <a:rPr lang="en-US" sz="2800" dirty="0" err="1"/>
              <a:t>mãn</a:t>
            </a:r>
            <a:r>
              <a:rPr lang="en-US" sz="2800" dirty="0"/>
              <a:t>, do </a:t>
            </a:r>
            <a:r>
              <a:rPr lang="en-US" sz="2800" dirty="0" err="1"/>
              <a:t>đó</a:t>
            </a:r>
            <a:r>
              <a:rPr lang="en-US" sz="2800" dirty="0"/>
              <a:t> </a:t>
            </a:r>
            <a:r>
              <a:rPr lang="en-US" sz="2800" dirty="0" err="1"/>
              <a:t>điều</a:t>
            </a:r>
            <a:r>
              <a:rPr lang="en-US" sz="2800" dirty="0"/>
              <a:t> </a:t>
            </a:r>
            <a:r>
              <a:rPr lang="en-US" sz="2800" dirty="0" err="1"/>
              <a:t>kiện</a:t>
            </a:r>
            <a:r>
              <a:rPr lang="en-US" sz="2800" dirty="0"/>
              <a:t> </a:t>
            </a:r>
            <a:r>
              <a:rPr lang="en-US" sz="2800" dirty="0" err="1"/>
              <a:t>đủ</a:t>
            </a:r>
            <a:r>
              <a:rPr lang="en-US" sz="2800" dirty="0"/>
              <a:t> </a:t>
            </a:r>
            <a:r>
              <a:rPr lang="en-US" sz="2800" dirty="0" err="1"/>
              <a:t>viết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endParaRPr lang="en-US" sz="2800" dirty="0"/>
          </a:p>
          <a:p>
            <a:pPr marL="0" indent="0" algn="just">
              <a:buNone/>
            </a:pPr>
            <a:endParaRPr lang="en-US" sz="2800" dirty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Hay </a:t>
            </a:r>
            <a:r>
              <a:rPr lang="en-US" sz="2800" dirty="0" err="1" smtClean="0"/>
              <a:t>điều</a:t>
            </a:r>
            <a:r>
              <a:rPr lang="en-US" sz="2800" dirty="0" smtClean="0"/>
              <a:t> </a:t>
            </a:r>
            <a:r>
              <a:rPr lang="en-US" sz="2800" dirty="0" err="1" smtClean="0"/>
              <a:t>kiện</a:t>
            </a:r>
            <a:r>
              <a:rPr lang="en-US" sz="2800" dirty="0" smtClean="0"/>
              <a:t> </a:t>
            </a:r>
            <a:r>
              <a:rPr lang="en-US" sz="2800" dirty="0" err="1" smtClean="0"/>
              <a:t>đủ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cực</a:t>
            </a:r>
            <a:r>
              <a:rPr lang="en-US" sz="2800" dirty="0" smtClean="0"/>
              <a:t> </a:t>
            </a:r>
            <a:r>
              <a:rPr lang="en-US" sz="2800" dirty="0" err="1" smtClean="0"/>
              <a:t>đại</a:t>
            </a:r>
            <a:r>
              <a:rPr lang="en-US" sz="2800" dirty="0" smtClean="0"/>
              <a:t> </a:t>
            </a:r>
            <a:r>
              <a:rPr lang="en-US" sz="2800" dirty="0" err="1" smtClean="0"/>
              <a:t>hóa</a:t>
            </a:r>
            <a:r>
              <a:rPr lang="en-US" sz="2800" dirty="0" smtClean="0"/>
              <a:t> </a:t>
            </a:r>
            <a:r>
              <a:rPr lang="en-US" sz="2800" dirty="0" err="1" smtClean="0"/>
              <a:t>lợi</a:t>
            </a:r>
            <a:r>
              <a:rPr lang="en-US" sz="2800" dirty="0" smtClean="0"/>
              <a:t> </a:t>
            </a:r>
            <a:r>
              <a:rPr lang="en-US" sz="2800" dirty="0" err="1" smtClean="0"/>
              <a:t>ích</a:t>
            </a:r>
            <a:r>
              <a:rPr lang="en-US" sz="2800" dirty="0" smtClean="0"/>
              <a:t> </a:t>
            </a:r>
            <a:r>
              <a:rPr lang="en-US" sz="2800" dirty="0" err="1" smtClean="0"/>
              <a:t>là</a:t>
            </a:r>
            <a:r>
              <a:rPr lang="en-US" sz="2800" dirty="0" smtClean="0"/>
              <a:t>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038980"/>
              </p:ext>
            </p:extLst>
          </p:nvPr>
        </p:nvGraphicFramePr>
        <p:xfrm>
          <a:off x="1371600" y="2946400"/>
          <a:ext cx="5867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Equation" r:id="rId3" imgW="5867280" imgH="939600" progId="Equation.DSMT4">
                  <p:embed/>
                </p:oleObj>
              </mc:Choice>
              <mc:Fallback>
                <p:oleObj name="Equation" r:id="rId3" imgW="586728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2946400"/>
                        <a:ext cx="58674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143000" y="4994564"/>
            <a:ext cx="5562600" cy="117763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808097"/>
              </p:ext>
            </p:extLst>
          </p:nvPr>
        </p:nvGraphicFramePr>
        <p:xfrm>
          <a:off x="1612900" y="5329382"/>
          <a:ext cx="4622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5" imgW="4622760" imgH="507960" progId="Equation.DSMT4">
                  <p:embed/>
                </p:oleObj>
              </mc:Choice>
              <mc:Fallback>
                <p:oleObj name="Equation" r:id="rId5" imgW="462276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12900" y="5329382"/>
                        <a:ext cx="46228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80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263</TotalTime>
  <Words>975</Words>
  <Application>Microsoft Office PowerPoint</Application>
  <PresentationFormat>On-screen Show (4:3)</PresentationFormat>
  <Paragraphs>114</Paragraphs>
  <Slides>18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Oriel</vt:lpstr>
      <vt:lpstr>Equation</vt:lpstr>
      <vt:lpstr>MỘT SỐ ỨNG DỤNG CỦA HÀM NHIỀU BIẾN TRONG BÀI TOÁN KINH TẾ PHẦN 2</vt:lpstr>
      <vt:lpstr>MỞ ĐẦU </vt:lpstr>
      <vt:lpstr>NỘI DUNG</vt:lpstr>
      <vt:lpstr>1. Các bài toán về sự lựa của người tiêu dùng</vt:lpstr>
      <vt:lpstr>Bài toán về tối ưu hóa lợi ích</vt:lpstr>
      <vt:lpstr>Bài toán tối đa hóa lợi ích </vt:lpstr>
      <vt:lpstr>Bài toán tối đa hóa lợi ích </vt:lpstr>
      <vt:lpstr>     Bài toán tối đa hóa lợi ích </vt:lpstr>
      <vt:lpstr>Bài toán tối đa hóa lợi ích </vt:lpstr>
      <vt:lpstr>Bài toán tối đa hóa lợi ích </vt:lpstr>
      <vt:lpstr>Bài toán tối đa hóa lợi ích </vt:lpstr>
      <vt:lpstr>Bài toán tối đa hóa lợi ích </vt:lpstr>
      <vt:lpstr>Bài toán tối đa hóa lợi ích </vt:lpstr>
      <vt:lpstr>b.Tối thiểu hóa chi phí người tiêu dùng</vt:lpstr>
      <vt:lpstr>Bài toán tối thiểu hóa chi phí người tiêu dùng</vt:lpstr>
      <vt:lpstr>Bài toán tối thiểu hóa chi phí người tiêu dùng</vt:lpstr>
      <vt:lpstr>Bài toán tối thiểu hóa chi phí người tiêu dùng</vt:lpstr>
      <vt:lpstr>2. Các bài toán về sự lựa chọn của nhà sản xuất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MỘT SỐ ỨNG DỤNG CỦA HÀM NHIỀU BIẾN TRONG BÀI TOÁN KINH TẾ PHẦN 2</dc:title>
  <dc:creator>Windows User</dc:creator>
  <cp:lastModifiedBy>Windows User</cp:lastModifiedBy>
  <cp:revision>27</cp:revision>
  <dcterms:created xsi:type="dcterms:W3CDTF">2019-05-23T01:45:27Z</dcterms:created>
  <dcterms:modified xsi:type="dcterms:W3CDTF">2019-07-03T08:53:21Z</dcterms:modified>
</cp:coreProperties>
</file>