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77" r:id="rId5"/>
    <p:sldId id="278" r:id="rId6"/>
    <p:sldId id="279" r:id="rId7"/>
    <p:sldId id="280" r:id="rId8"/>
    <p:sldId id="282" r:id="rId9"/>
    <p:sldId id="281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9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2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2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61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9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46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84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65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4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7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7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0402-B1D7-4E06-9285-2F28CB20BA7F}" type="datetimeFigureOut">
              <a:rPr lang="en-US" smtClean="0"/>
              <a:t>6/20/2024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2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wmf"/><Relationship Id="rId3" Type="http://schemas.openxmlformats.org/officeDocument/2006/relationships/oleObject" Target="../embeddings/oleObject1.bin"/><Relationship Id="rId7" Type="http://schemas.openxmlformats.org/officeDocument/2006/relationships/oleObject" Target="../embeddings/oleObject3.bin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wmf"/><Relationship Id="rId5" Type="http://schemas.openxmlformats.org/officeDocument/2006/relationships/oleObject" Target="../embeddings/oleObject2.bin"/><Relationship Id="rId4" Type="http://schemas.openxmlformats.org/officeDocument/2006/relationships/image" Target="../media/image2.wmf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emf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3251" y="134148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ĐẠI HỌC MỎ-ĐỊA CHẤT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 MÔN TOÁN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  <a:tab pos="355282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8564" y="1776295"/>
            <a:ext cx="4405373" cy="1232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 CÁO HỌC THUẬT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(KÌ II NĂM HỌC 2023-2024)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4524" y="3583836"/>
            <a:ext cx="11062952" cy="1315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 DỤNG CỦA GIẢI TÍCH MALLIAVIN TRONG ƯỚC LƯỢNG XÁC SUẤT ĐUÔI CỦA BIẾN NGẪU NHIÊN</a:t>
            </a:r>
            <a:endParaRPr lang="en-AU" sz="28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692745" y="5545086"/>
            <a:ext cx="575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/>
              <a:t>Người</a:t>
            </a:r>
            <a:r>
              <a:rPr lang="en-US" sz="2800" i="1" dirty="0"/>
              <a:t> </a:t>
            </a:r>
            <a:r>
              <a:rPr lang="en-US" sz="2800" i="1" dirty="0" err="1"/>
              <a:t>thực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: </a:t>
            </a:r>
            <a:r>
              <a:rPr lang="en-US" sz="2800" i="1" dirty="0" err="1"/>
              <a:t>Nguyễn</a:t>
            </a:r>
            <a:r>
              <a:rPr lang="en-US" sz="2800" i="1" dirty="0"/>
              <a:t> Thu </a:t>
            </a:r>
            <a:r>
              <a:rPr lang="en-US" sz="2800" i="1" dirty="0" err="1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99582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92257" y="550979"/>
                <a:ext cx="11552348" cy="333148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  <a:tabLst>
                    <a:tab pos="285750" algn="l"/>
                  </a:tabLst>
                </a:pPr>
                <a:r>
                  <a:rPr lang="en-US" sz="2800" b="1" dirty="0">
                    <a:latin typeface="Calibri "/>
                    <a:ea typeface="Calibri" panose="020F0502020204030204" pitchFamily="34" charset="0"/>
                    <a:cs typeface="Times New Roman" panose="02020603050405020304" pitchFamily="18" charset="0"/>
                  </a:rPr>
                  <a:t>LỜI GIỚI THIỆU</a:t>
                </a:r>
                <a:endParaRPr lang="en-US" sz="2800" dirty="0">
                  <a:effectLst/>
                  <a:latin typeface="Calibri 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800" dirty="0" err="1"/>
                  <a:t>Như</a:t>
                </a:r>
                <a:r>
                  <a:rPr lang="en-US" sz="2800" dirty="0"/>
                  <a:t> </a:t>
                </a:r>
                <a:r>
                  <a:rPr lang="en-US" sz="2800" dirty="0" err="1"/>
                  <a:t>chúng</a:t>
                </a:r>
                <a:r>
                  <a:rPr lang="en-US" sz="2800" dirty="0"/>
                  <a:t> ta </a:t>
                </a:r>
                <a:r>
                  <a:rPr lang="en-US" sz="2800" dirty="0" err="1"/>
                  <a:t>đã</a:t>
                </a:r>
                <a:r>
                  <a:rPr lang="en-US" sz="2800" dirty="0"/>
                  <a:t> </a:t>
                </a:r>
                <a:r>
                  <a:rPr lang="en-US" sz="2800" dirty="0" err="1"/>
                  <a:t>biết</a:t>
                </a:r>
                <a:r>
                  <a:rPr lang="en-US" sz="2800" dirty="0"/>
                  <a:t>, </a:t>
                </a:r>
                <a:r>
                  <a:rPr lang="en-US" sz="2800" dirty="0" err="1"/>
                  <a:t>có</a:t>
                </a:r>
                <a:r>
                  <a:rPr lang="en-US" sz="2800" dirty="0"/>
                  <a:t> </a:t>
                </a:r>
                <a:r>
                  <a:rPr lang="en-US" sz="2800" dirty="0" err="1"/>
                  <a:t>rất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nhiều</a:t>
                </a:r>
                <a:r>
                  <a:rPr lang="en-US" sz="2800" dirty="0"/>
                  <a:t> </a:t>
                </a:r>
                <a:r>
                  <a:rPr lang="en-US" sz="2800" dirty="0" err="1"/>
                  <a:t>khó</a:t>
                </a:r>
                <a:r>
                  <a:rPr lang="en-US" sz="2800" dirty="0"/>
                  <a:t> </a:t>
                </a:r>
                <a:r>
                  <a:rPr lang="en-US" sz="2800" dirty="0" err="1"/>
                  <a:t>khăn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trong</a:t>
                </a:r>
                <a:r>
                  <a:rPr lang="en-US" sz="2800" dirty="0"/>
                  <a:t> </a:t>
                </a:r>
                <a:r>
                  <a:rPr lang="en-US" sz="2800" dirty="0" err="1"/>
                  <a:t>việc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tìm</a:t>
                </a:r>
                <a:r>
                  <a:rPr lang="en-US" sz="2800" dirty="0"/>
                  <a:t> </a:t>
                </a:r>
                <a:r>
                  <a:rPr lang="en-US" sz="2800" dirty="0" err="1"/>
                  <a:t>chính</a:t>
                </a:r>
                <a:r>
                  <a:rPr lang="en-US" sz="2800" dirty="0"/>
                  <a:t> </a:t>
                </a:r>
                <a:r>
                  <a:rPr lang="en-US" sz="2800" dirty="0" err="1"/>
                  <a:t>xác</a:t>
                </a:r>
                <a:r>
                  <a:rPr lang="en-US" sz="2800" dirty="0"/>
                  <a:t> </a:t>
                </a:r>
                <a:r>
                  <a:rPr lang="en-US" sz="2800" dirty="0" err="1"/>
                  <a:t>phân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phối</a:t>
                </a:r>
                <a:r>
                  <a:rPr lang="en-US" sz="2800" dirty="0"/>
                  <a:t> </a:t>
                </a:r>
                <a:r>
                  <a:rPr lang="en-US" sz="2800" dirty="0" err="1"/>
                  <a:t>xác</a:t>
                </a:r>
                <a:r>
                  <a:rPr lang="en-US" sz="2800" dirty="0"/>
                  <a:t> </a:t>
                </a:r>
                <a:r>
                  <a:rPr lang="en-US" sz="2800" dirty="0" err="1"/>
                  <a:t>suất</a:t>
                </a:r>
                <a:r>
                  <a:rPr lang="en-US" sz="2800" dirty="0"/>
                  <a:t> </a:t>
                </a:r>
                <a:r>
                  <a:rPr lang="en-US" sz="2800" dirty="0" err="1"/>
                  <a:t>của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nghiệm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/>
                        </m:ctrlPr>
                      </m:sSubPr>
                      <m:e>
                        <m:r>
                          <a:rPr lang="en-US" sz="2800" i="1"/>
                          <m:t>𝑋</m:t>
                        </m:r>
                      </m:e>
                      <m:sub>
                        <m:r>
                          <a:rPr lang="en-US" sz="2800" i="1"/>
                          <m:t>𝑡</m:t>
                        </m:r>
                      </m:sub>
                    </m:sSub>
                  </m:oMath>
                </a14:m>
                <a:r>
                  <a:rPr lang="en-US" sz="2800" dirty="0"/>
                  <a:t> </a:t>
                </a:r>
                <a:r>
                  <a:rPr lang="en-US" sz="2800" dirty="0" err="1"/>
                  <a:t>trong</a:t>
                </a:r>
                <a:r>
                  <a:rPr lang="en-US" sz="2800" dirty="0"/>
                  <a:t> </a:t>
                </a:r>
                <a:r>
                  <a:rPr lang="en-US" sz="2800" dirty="0" err="1"/>
                  <a:t>rất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nhiều</a:t>
                </a:r>
                <a:r>
                  <a:rPr lang="en-US" sz="2800" dirty="0"/>
                  <a:t> </a:t>
                </a:r>
                <a:r>
                  <a:rPr lang="en-US" sz="2800" dirty="0" err="1"/>
                  <a:t>phương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trình</a:t>
                </a:r>
                <a:r>
                  <a:rPr lang="en-US" sz="2800" dirty="0"/>
                  <a:t> vi </a:t>
                </a:r>
                <a:r>
                  <a:rPr lang="en-US" sz="2800" dirty="0" err="1"/>
                  <a:t>phân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ngẫu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nhiên</a:t>
                </a:r>
                <a:r>
                  <a:rPr lang="en-US" sz="2800" dirty="0"/>
                  <a:t>. </a:t>
                </a:r>
                <a:r>
                  <a:rPr lang="en-US" sz="2800" dirty="0" err="1"/>
                  <a:t>Vì</a:t>
                </a:r>
                <a:r>
                  <a:rPr lang="en-US" sz="2800" dirty="0"/>
                  <a:t> </a:t>
                </a:r>
                <a:r>
                  <a:rPr lang="en-US" sz="2800" dirty="0" err="1"/>
                  <a:t>vậy</a:t>
                </a:r>
                <a:r>
                  <a:rPr lang="en-US" sz="2800" dirty="0"/>
                  <a:t>, </a:t>
                </a:r>
                <a:r>
                  <a:rPr lang="en-US" sz="2800" dirty="0" err="1"/>
                  <a:t>bài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toán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ước</a:t>
                </a:r>
                <a:r>
                  <a:rPr lang="en-US" sz="2800" dirty="0"/>
                  <a:t> </a:t>
                </a:r>
                <a:r>
                  <a:rPr lang="en-US" sz="2800" dirty="0" err="1"/>
                  <a:t>lượng</a:t>
                </a:r>
                <a:r>
                  <a:rPr lang="en-US" sz="2800" dirty="0"/>
                  <a:t> </a:t>
                </a:r>
                <a:r>
                  <a:rPr lang="en-US" sz="2800" dirty="0" err="1"/>
                  <a:t>và</a:t>
                </a:r>
                <a:r>
                  <a:rPr lang="en-US" sz="2800" dirty="0"/>
                  <a:t> </a:t>
                </a:r>
                <a:r>
                  <a:rPr lang="en-US" sz="2800" dirty="0" err="1"/>
                  <a:t>đánh</a:t>
                </a:r>
                <a:r>
                  <a:rPr lang="en-US" sz="2800" dirty="0"/>
                  <a:t> </a:t>
                </a:r>
                <a:r>
                  <a:rPr lang="en-US" sz="2800" dirty="0" err="1"/>
                  <a:t>giá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nghiệm</a:t>
                </a:r>
                <a:r>
                  <a:rPr lang="en-US" sz="2800" dirty="0"/>
                  <a:t> </a:t>
                </a:r>
                <a:r>
                  <a:rPr lang="en-US" sz="2800" dirty="0" err="1"/>
                  <a:t>là</a:t>
                </a:r>
                <a:r>
                  <a:rPr lang="en-US" sz="2800" dirty="0"/>
                  <a:t> </a:t>
                </a:r>
                <a:r>
                  <a:rPr lang="en-US" sz="2800" dirty="0" err="1"/>
                  <a:t>bài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toán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quan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trọng</a:t>
                </a:r>
                <a:r>
                  <a:rPr lang="en-US" sz="2800" dirty="0"/>
                  <a:t>. </a:t>
                </a:r>
                <a:endParaRPr lang="en-AU" sz="28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257" y="550979"/>
                <a:ext cx="11552348" cy="3331489"/>
              </a:xfrm>
              <a:prstGeom prst="rect">
                <a:avLst/>
              </a:prstGeom>
              <a:blipFill>
                <a:blip r:embed="rId2"/>
                <a:stretch>
                  <a:fillRect l="-1055" b="-4205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2" name="Group 11">
            <a:extLst>
              <a:ext uri="{FF2B5EF4-FFF2-40B4-BE49-F238E27FC236}">
                <a16:creationId xmlns:a16="http://schemas.microsoft.com/office/drawing/2014/main" id="{3F0147A9-0EE1-F101-270B-610036558F7C}"/>
              </a:ext>
            </a:extLst>
          </p:cNvPr>
          <p:cNvGrpSpPr/>
          <p:nvPr/>
        </p:nvGrpSpPr>
        <p:grpSpPr>
          <a:xfrm>
            <a:off x="92257" y="3830575"/>
            <a:ext cx="11215396" cy="974589"/>
            <a:chOff x="260733" y="3320495"/>
            <a:chExt cx="11215396" cy="974589"/>
          </a:xfrm>
        </p:grpSpPr>
        <p:graphicFrame>
          <p:nvGraphicFramePr>
            <p:cNvPr id="5" name="Object 4">
              <a:extLst>
                <a:ext uri="{FF2B5EF4-FFF2-40B4-BE49-F238E27FC236}">
                  <a16:creationId xmlns:a16="http://schemas.microsoft.com/office/drawing/2014/main" id="{583931C8-D35F-FF9D-4EFB-D124F1829ED9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664685563"/>
                </p:ext>
              </p:extLst>
            </p:nvPr>
          </p:nvGraphicFramePr>
          <p:xfrm>
            <a:off x="9125338" y="3861987"/>
            <a:ext cx="1329367" cy="43309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3" imgW="698500" imgH="228600" progId="Equation.DSMT4">
                    <p:embed/>
                  </p:oleObj>
                </mc:Choice>
                <mc:Fallback>
                  <p:oleObj name="Equation" r:id="rId3" imgW="698500" imgH="228600" progId="Equation.DSMT4">
                    <p:embed/>
                    <p:pic>
                      <p:nvPicPr>
                        <p:cNvPr id="0" name="Object 2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4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9125338" y="3861987"/>
                          <a:ext cx="1329367" cy="433097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sp>
          <p:nvSpPr>
            <p:cNvPr id="7" name="Rectangle 3">
              <a:extLst>
                <a:ext uri="{FF2B5EF4-FFF2-40B4-BE49-F238E27FC236}">
                  <a16:creationId xmlns:a16="http://schemas.microsoft.com/office/drawing/2014/main" id="{2A4E3467-DB1B-8791-D26C-848AD2446E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0733" y="3320495"/>
              <a:ext cx="11215396" cy="95410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ctr" anchorCtr="0" compatLnSpc="1">
              <a:prstTxWarp prst="textNoShape">
                <a:avLst/>
              </a:prstTxWarp>
              <a:spAutoFit/>
            </a:bodyPr>
            <a:lstStyle/>
            <a:p>
              <a:pPr marL="0" marR="0" lvl="0" indent="457200" algn="just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lang="en-US" altLang="en-US" sz="2800" dirty="0" err="1">
                  <a:solidFill>
                    <a:srgbClr val="000000"/>
                  </a:solidFill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B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áo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cáo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tôi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trình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bày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lại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một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trong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những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ứng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dụng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của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đạo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hàm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Malliavin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trong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ước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lượng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phân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phối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xác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suất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r>
                <a:rPr kumimoji="0" lang="en-US" altLang="en-US" sz="2800" b="0" i="0" u="none" strike="noStrike" cap="none" normalizeH="0" baseline="0" dirty="0" err="1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đuôi</a:t>
              </a:r>
              <a:r>
                <a:rPr kumimoji="0" lang="en-US" altLang="en-US" sz="2800" b="0" i="0" u="none" strike="noStrike" cap="none" normalizeH="0" baseline="0" dirty="0">
                  <a:ln>
                    <a:noFill/>
                  </a:ln>
                  <a:solidFill>
                    <a:srgbClr val="000000"/>
                  </a:solidFill>
                  <a:effectLst/>
                  <a:latin typeface="+mj-lt"/>
                  <a:ea typeface="Calibri" panose="020F0502020204030204" pitchFamily="34" charset="0"/>
                  <a:cs typeface="Times New Roman" panose="02020603050405020304" pitchFamily="18" charset="0"/>
                </a:rPr>
                <a:t> </a:t>
              </a:r>
              <a:endParaRPr kumimoji="0" lang="en-US" altLang="en-US" sz="2800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endParaRPr>
            </a:p>
          </p:txBody>
        </p:sp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9D07564C-446F-CB34-0690-38643839BAA7}"/>
              </a:ext>
            </a:extLst>
          </p:cNvPr>
          <p:cNvGrpSpPr/>
          <p:nvPr/>
        </p:nvGrpSpPr>
        <p:grpSpPr>
          <a:xfrm>
            <a:off x="-147283" y="4886296"/>
            <a:ext cx="11866533" cy="512925"/>
            <a:chOff x="-221928" y="4802320"/>
            <a:chExt cx="11866533" cy="512925"/>
          </a:xfrm>
        </p:grpSpPr>
        <p:graphicFrame>
          <p:nvGraphicFramePr>
            <p:cNvPr id="6" name="Object 5">
              <a:extLst>
                <a:ext uri="{FF2B5EF4-FFF2-40B4-BE49-F238E27FC236}">
                  <a16:creationId xmlns:a16="http://schemas.microsoft.com/office/drawing/2014/main" id="{C7AFECE8-D488-91B7-75AD-A3A17E30EDD5}"/>
                </a:ext>
              </a:extLst>
            </p:cNvPr>
            <p:cNvGraphicFramePr>
              <a:graphicFrameLocks noChangeAspect="1"/>
            </p:cNvGraphicFramePr>
            <p:nvPr>
              <p:extLst>
                <p:ext uri="{D42A27DB-BD31-4B8C-83A1-F6EECF244321}">
                  <p14:modId xmlns:p14="http://schemas.microsoft.com/office/powerpoint/2010/main" val="1023247051"/>
                </p:ext>
              </p:extLst>
            </p:nvPr>
          </p:nvGraphicFramePr>
          <p:xfrm>
            <a:off x="1632857" y="4837045"/>
            <a:ext cx="429208" cy="461238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name="Equation" r:id="rId5" imgW="215806" imgH="228501" progId="Equation.DSMT4">
                    <p:embed/>
                  </p:oleObj>
                </mc:Choice>
                <mc:Fallback>
                  <p:oleObj name="Equation" r:id="rId5" imgW="215806" imgH="228501" progId="Equation.DSMT4">
                    <p:embed/>
                    <p:pic>
                      <p:nvPicPr>
                        <p:cNvPr id="0" name="Object 1"/>
                        <p:cNvPicPr>
                          <a:picLocks noChangeAspect="1" noChangeArrowheads="1"/>
                        </p:cNvPicPr>
                        <p:nvPr/>
                      </p:nvPicPr>
                      <p:blipFill>
                        <a:blip r:embed="rId6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632857" y="4837045"/>
                          <a:ext cx="429208" cy="461238"/>
                        </a:xfrm>
                        <a:prstGeom prst="rect">
                          <a:avLst/>
                        </a:prstGeom>
                        <a:noFill/>
                      </p:spPr>
                    </p:pic>
                  </p:oleObj>
                </mc:Fallback>
              </mc:AlternateContent>
            </a:graphicData>
          </a:graphic>
        </p:graphicFrame>
        <p:grpSp>
          <p:nvGrpSpPr>
            <p:cNvPr id="13" name="Group 12">
              <a:extLst>
                <a:ext uri="{FF2B5EF4-FFF2-40B4-BE49-F238E27FC236}">
                  <a16:creationId xmlns:a16="http://schemas.microsoft.com/office/drawing/2014/main" id="{CCE90D41-51AE-8411-A427-177B94AC7098}"/>
                </a:ext>
              </a:extLst>
            </p:cNvPr>
            <p:cNvGrpSpPr/>
            <p:nvPr/>
          </p:nvGrpSpPr>
          <p:grpSpPr>
            <a:xfrm>
              <a:off x="-221928" y="4802320"/>
              <a:ext cx="11866533" cy="512925"/>
              <a:chOff x="-205826" y="4790452"/>
              <a:chExt cx="11866533" cy="512925"/>
            </a:xfrm>
          </p:grpSpPr>
          <p:sp>
            <p:nvSpPr>
              <p:cNvPr id="8" name="Rectangle 4">
                <a:extLst>
                  <a:ext uri="{FF2B5EF4-FFF2-40B4-BE49-F238E27FC236}">
                    <a16:creationId xmlns:a16="http://schemas.microsoft.com/office/drawing/2014/main" id="{D6DC92BB-062B-CD78-D005-96D6AF6593B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-205826" y="4790452"/>
                <a:ext cx="2004075" cy="492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non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457200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trong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đó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</a:endParaRPr>
              </a:p>
            </p:txBody>
          </p:sp>
          <p:sp>
            <p:nvSpPr>
              <p:cNvPr id="9" name="Rectangle 5">
                <a:extLst>
                  <a:ext uri="{FF2B5EF4-FFF2-40B4-BE49-F238E27FC236}">
                    <a16:creationId xmlns:a16="http://schemas.microsoft.com/office/drawing/2014/main" id="{B1671E23-8412-5CB1-DFA5-9BF65B9AD2F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18331" y="4810934"/>
                <a:ext cx="10142376" cy="492443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  <a:spAutoFit/>
              </a:bodyPr>
              <a:lstStyle/>
              <a:p>
                <a:pPr marL="0" marR="0" lvl="0" indent="457200" algn="just" defTabSz="914400" rtl="0" eaLnBrk="0" fontAlgn="base" latinLnBrk="0" hangingPunct="0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</a:pP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là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nghiệm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khả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vi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Malliavin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của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phương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trình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vi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phân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ngẫu</a:t>
                </a:r>
                <a:r>
                  <a:rPr kumimoji="0" lang="en-US" altLang="en-US" sz="2600" b="0" i="0" u="none" strike="noStrike" cap="none" normalizeH="0" baseline="0" dirty="0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 </a:t>
                </a:r>
                <a:r>
                  <a:rPr kumimoji="0" lang="en-US" altLang="en-US" sz="2600" b="0" i="0" u="none" strike="noStrike" cap="none" normalizeH="0" baseline="0" dirty="0" err="1">
                    <a:ln>
                      <a:noFill/>
                    </a:ln>
                    <a:solidFill>
                      <a:srgbClr val="000000"/>
                    </a:solidFill>
                    <a:effectLst/>
                    <a:latin typeface="+mj-lt"/>
                    <a:ea typeface="Calibri" panose="020F0502020204030204" pitchFamily="34" charset="0"/>
                    <a:cs typeface="Times New Roman" panose="02020603050405020304" pitchFamily="18" charset="0"/>
                  </a:rPr>
                  <a:t>nhiên</a:t>
                </a:r>
                <a:endParaRPr kumimoji="0" lang="en-US" altLang="en-US" sz="2600" b="0" i="0" u="none" strike="noStrike" cap="none" normalizeH="0" baseline="0" dirty="0">
                  <a:ln>
                    <a:noFill/>
                  </a:ln>
                  <a:solidFill>
                    <a:schemeClr val="tx1"/>
                  </a:solidFill>
                  <a:effectLst/>
                  <a:latin typeface="+mj-lt"/>
                </a:endParaRPr>
              </a:p>
            </p:txBody>
          </p:sp>
        </p:grpSp>
      </p:grp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1F56BEAD-8DEF-B722-D9C6-11247EDDE38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340100607"/>
              </p:ext>
            </p:extLst>
          </p:nvPr>
        </p:nvGraphicFramePr>
        <p:xfrm>
          <a:off x="3382963" y="5734050"/>
          <a:ext cx="562927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7" imgW="2933640" imgH="355320" progId="Equation.DSMT4">
                  <p:embed/>
                </p:oleObj>
              </mc:Choice>
              <mc:Fallback>
                <p:oleObj name="Equation" r:id="rId7" imgW="2933640" imgH="355320" progId="Equation.DSMT4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382963" y="5734050"/>
                        <a:ext cx="5629275" cy="688975"/>
                      </a:xfrm>
                      <a:prstGeom prst="rect">
                        <a:avLst/>
                      </a:prstGeom>
                      <a:noFill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74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E2BD59B5-A33E-E633-8F11-CC37166B4136}"/>
              </a:ext>
            </a:extLst>
          </p:cNvPr>
          <p:cNvSpPr txBox="1"/>
          <p:nvPr/>
        </p:nvSpPr>
        <p:spPr>
          <a:xfrm>
            <a:off x="289249" y="399692"/>
            <a:ext cx="11243387" cy="43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cáo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học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thuật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ba</a:t>
            </a:r>
            <a:r>
              <a:rPr lang="en-US" sz="2800" b="1" i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endParaRPr lang="en-AU" sz="2800" b="1" i="1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1: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2: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đuôi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3.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đuôi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có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dạng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như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(1).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34A5B7D6-D649-C967-A67B-5A5161767C3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2429" y="1557662"/>
            <a:ext cx="10986231" cy="3499530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CE89A067-B208-F6F8-ADED-90ADB45E32AA}"/>
              </a:ext>
            </a:extLst>
          </p:cNvPr>
          <p:cNvSpPr txBox="1"/>
          <p:nvPr/>
        </p:nvSpPr>
        <p:spPr>
          <a:xfrm>
            <a:off x="233265" y="269679"/>
            <a:ext cx="11215395" cy="627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2.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đuôi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khả</a:t>
            </a: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vi </a:t>
            </a:r>
            <a:r>
              <a:rPr lang="en-US" sz="2600" b="1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endParaRPr lang="en-AU" sz="2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0384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8DC0966-5715-7C2D-4683-4D8906D37E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8504" y="1466311"/>
            <a:ext cx="10974992" cy="3180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840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5111BD9F-51AF-2547-0DBE-C323C0A5660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894" y="3134143"/>
            <a:ext cx="10525469" cy="3164020"/>
          </a:xfrm>
          <a:prstGeom prst="rect">
            <a:avLst/>
          </a:prstGeom>
        </p:spPr>
      </p:pic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34FC4ED9-E012-C353-62E0-A77AB4D3D85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521838197"/>
              </p:ext>
            </p:extLst>
          </p:nvPr>
        </p:nvGraphicFramePr>
        <p:xfrm>
          <a:off x="3281363" y="2149475"/>
          <a:ext cx="5629275" cy="688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Equation" r:id="rId3" imgW="5629952" imgH="688946" progId="Equation.DSMT4">
                  <p:embed/>
                </p:oleObj>
              </mc:Choice>
              <mc:Fallback>
                <p:oleObj name="Equation" r:id="rId3" imgW="5629952" imgH="688946" progId="Equation.DSMT4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281363" y="2149475"/>
                        <a:ext cx="5629275" cy="6889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TextBox 5">
            <a:extLst>
              <a:ext uri="{FF2B5EF4-FFF2-40B4-BE49-F238E27FC236}">
                <a16:creationId xmlns:a16="http://schemas.microsoft.com/office/drawing/2014/main" id="{9DA794BB-2063-9058-273A-6CF4A27560E3}"/>
              </a:ext>
            </a:extLst>
          </p:cNvPr>
          <p:cNvSpPr txBox="1"/>
          <p:nvPr/>
        </p:nvSpPr>
        <p:spPr>
          <a:xfrm>
            <a:off x="4665305" y="335087"/>
            <a:ext cx="45160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/>
              <a:t>Phần</a:t>
            </a:r>
            <a:r>
              <a:rPr lang="en-US" sz="2800" b="1" dirty="0"/>
              <a:t> 3.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endParaRPr lang="en-AU" sz="2800" b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9249467-A273-CCF5-B84D-2AC7E40DB412}"/>
              </a:ext>
            </a:extLst>
          </p:cNvPr>
          <p:cNvSpPr txBox="1"/>
          <p:nvPr/>
        </p:nvSpPr>
        <p:spPr>
          <a:xfrm>
            <a:off x="612711" y="1473005"/>
            <a:ext cx="40401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err="1"/>
              <a:t>Xét</a:t>
            </a:r>
            <a:r>
              <a:rPr lang="en-US" sz="2800" dirty="0"/>
              <a:t> </a:t>
            </a:r>
            <a:r>
              <a:rPr lang="en-US" sz="2800" dirty="0" err="1"/>
              <a:t>phương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4275442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B21FAF5C-07EC-64A9-0FF8-2A1D537479D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0210" y="793102"/>
            <a:ext cx="11688792" cy="33870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3007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229C29CE-22DF-B989-039E-9DC9A4AA68A9}"/>
              </a:ext>
            </a:extLst>
          </p:cNvPr>
          <p:cNvSpPr txBox="1"/>
          <p:nvPr/>
        </p:nvSpPr>
        <p:spPr>
          <a:xfrm>
            <a:off x="418323" y="658693"/>
            <a:ext cx="11355354" cy="40547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KẾT LUẬN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indent="457200" algn="just">
              <a:lnSpc>
                <a:spcPct val="150000"/>
              </a:lnSpc>
              <a:spcBef>
                <a:spcPts val="600"/>
              </a:spcBef>
              <a:spcAft>
                <a:spcPts val="600"/>
              </a:spcAft>
            </a:pP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lại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kiến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cơ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bản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về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cùng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giải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tích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trong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đuôi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của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biến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ngẫu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Phương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pháp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ước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lượng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này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đã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đang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được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nhà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sử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nghiên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cứu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cho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mô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hình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khác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nhau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với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nhiều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bài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dirty="0" err="1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mở</a:t>
            </a:r>
            <a:r>
              <a:rPr lang="en-US" sz="2800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AU" sz="28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656060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B55C414C-8D7B-058A-168D-F8468617E3EB}"/>
              </a:ext>
            </a:extLst>
          </p:cNvPr>
          <p:cNvSpPr txBox="1"/>
          <p:nvPr/>
        </p:nvSpPr>
        <p:spPr>
          <a:xfrm>
            <a:off x="163285" y="684310"/>
            <a:ext cx="11865429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  <a:spcAft>
                <a:spcPts val="600"/>
              </a:spcAft>
            </a:pPr>
            <a:r>
              <a:rPr lang="en-US" sz="18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TÀI LIỆU THAM KHẢO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 T. Dung, N. T. Hang, P. T. P. Thuy, Density estimates for the exponential functionals of fractional Brownian motion.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Comptes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Rendus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Mathematique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2021.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 T. Dung, T. C. Son, T. M. Cuong, N. V. Tan, T. N. Quynh, Density estimates for solutions of stochastic functional differential equations,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Acta Mathematica Scientia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2019, 39B(4): 955-970.		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S. De Marco, Smoothness and asymptotic estimates of densities for SDEs with locally smooth coefficients and applications to square root-type diffusions.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Ann. Appl.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Probab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21 (2011), no. 4, 1282-1321.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 Dung, Tail estimates for exponential functionals and applications to SDEs.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Stochastic Process. Appl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128 (2018), no. 12, 4154--4170.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N.T. Dung, T. C. Son, Tail distribution estimates for one-dimensional diffusion processes.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J. Math. Anal. Appl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479 (2019), no. 2, 2119--2138.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D.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Nualart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The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calculus and related topics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Probability and its Applications. Springer-Verlag, Berlin, second edition, 2006.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 algn="just">
              <a:spcBef>
                <a:spcPts val="600"/>
              </a:spcBef>
              <a:spcAft>
                <a:spcPts val="600"/>
              </a:spcAft>
              <a:buFont typeface="+mj-lt"/>
              <a:buAutoNum type="arabicPeriod"/>
            </a:pP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Giulia Di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Nunno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Bernt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Øksendal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Frank </a:t>
            </a:r>
            <a:r>
              <a:rPr lang="en-US" sz="18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Proske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Malliavin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Calculus for </a:t>
            </a:r>
            <a:r>
              <a:rPr lang="en-US" sz="18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L´evy</a:t>
            </a:r>
            <a:r>
              <a:rPr lang="en-US" sz="18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Processes with Applications to Finance</a:t>
            </a:r>
            <a:r>
              <a:rPr lang="en-US" sz="1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Springer, 2009.</a:t>
            </a:r>
            <a:endParaRPr lang="en-AU" sz="14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771905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161</TotalTime>
  <Words>558</Words>
  <Application>Microsoft Office PowerPoint</Application>
  <PresentationFormat>Widescreen</PresentationFormat>
  <Paragraphs>29</Paragraphs>
  <Slides>9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Calibri </vt:lpstr>
      <vt:lpstr>Times New Roman</vt:lpstr>
      <vt:lpstr>Trebuchet MS</vt:lpstr>
      <vt:lpstr>Wingdings 3</vt:lpstr>
      <vt:lpstr>Facet</vt:lpstr>
      <vt:lpstr>MathType 7.0 Equation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Nguyễn Thu Hằng</cp:lastModifiedBy>
  <cp:revision>18</cp:revision>
  <dcterms:created xsi:type="dcterms:W3CDTF">2021-06-21T14:17:50Z</dcterms:created>
  <dcterms:modified xsi:type="dcterms:W3CDTF">2024-06-20T16:58:39Z</dcterms:modified>
</cp:coreProperties>
</file>