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85" r:id="rId3"/>
    <p:sldId id="28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7" r:id="rId23"/>
    <p:sldId id="276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4" Type="http://schemas.openxmlformats.org/officeDocument/2006/relationships/image" Target="../media/image62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image" Target="../media/image65.wmf"/><Relationship Id="rId7" Type="http://schemas.openxmlformats.org/officeDocument/2006/relationships/image" Target="../media/image69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6" Type="http://schemas.openxmlformats.org/officeDocument/2006/relationships/image" Target="../media/image68.wmf"/><Relationship Id="rId5" Type="http://schemas.openxmlformats.org/officeDocument/2006/relationships/image" Target="../media/image67.wmf"/><Relationship Id="rId4" Type="http://schemas.openxmlformats.org/officeDocument/2006/relationships/image" Target="../media/image66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4" Type="http://schemas.openxmlformats.org/officeDocument/2006/relationships/image" Target="../media/image74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Relationship Id="rId5" Type="http://schemas.openxmlformats.org/officeDocument/2006/relationships/image" Target="../media/image79.wmf"/><Relationship Id="rId4" Type="http://schemas.openxmlformats.org/officeDocument/2006/relationships/image" Target="../media/image78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Relationship Id="rId5" Type="http://schemas.openxmlformats.org/officeDocument/2006/relationships/image" Target="../media/image95.wmf"/><Relationship Id="rId4" Type="http://schemas.openxmlformats.org/officeDocument/2006/relationships/image" Target="../media/image94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Relationship Id="rId5" Type="http://schemas.openxmlformats.org/officeDocument/2006/relationships/image" Target="../media/image100.wmf"/><Relationship Id="rId4" Type="http://schemas.openxmlformats.org/officeDocument/2006/relationships/image" Target="../media/image99.w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wmf"/><Relationship Id="rId7" Type="http://schemas.openxmlformats.org/officeDocument/2006/relationships/image" Target="../media/image107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Relationship Id="rId6" Type="http://schemas.openxmlformats.org/officeDocument/2006/relationships/image" Target="../media/image106.wmf"/><Relationship Id="rId5" Type="http://schemas.openxmlformats.org/officeDocument/2006/relationships/image" Target="../media/image105.wmf"/><Relationship Id="rId4" Type="http://schemas.openxmlformats.org/officeDocument/2006/relationships/image" Target="../media/image104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wmf"/><Relationship Id="rId2" Type="http://schemas.openxmlformats.org/officeDocument/2006/relationships/image" Target="../media/image110.wmf"/><Relationship Id="rId1" Type="http://schemas.openxmlformats.org/officeDocument/2006/relationships/image" Target="../media/image109.wmf"/><Relationship Id="rId4" Type="http://schemas.openxmlformats.org/officeDocument/2006/relationships/image" Target="../media/image112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wmf"/><Relationship Id="rId2" Type="http://schemas.openxmlformats.org/officeDocument/2006/relationships/image" Target="../media/image114.wmf"/><Relationship Id="rId1" Type="http://schemas.openxmlformats.org/officeDocument/2006/relationships/image" Target="../media/image113.wmf"/><Relationship Id="rId4" Type="http://schemas.openxmlformats.org/officeDocument/2006/relationships/image" Target="../media/image1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598A40E-E80C-4346-859F-A6F6A1D7DE9C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75AE10E-B76C-4724-BFDA-1F627EB741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98A40E-E80C-4346-859F-A6F6A1D7DE9C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AE10E-B76C-4724-BFDA-1F627EB741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98A40E-E80C-4346-859F-A6F6A1D7DE9C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AE10E-B76C-4724-BFDA-1F627EB741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98A40E-E80C-4346-859F-A6F6A1D7DE9C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AE10E-B76C-4724-BFDA-1F627EB741B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98A40E-E80C-4346-859F-A6F6A1D7DE9C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AE10E-B76C-4724-BFDA-1F627EB741B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98A40E-E80C-4346-859F-A6F6A1D7DE9C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AE10E-B76C-4724-BFDA-1F627EB741B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98A40E-E80C-4346-859F-A6F6A1D7DE9C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AE10E-B76C-4724-BFDA-1F627EB741B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98A40E-E80C-4346-859F-A6F6A1D7DE9C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AE10E-B76C-4724-BFDA-1F627EB741B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98A40E-E80C-4346-859F-A6F6A1D7DE9C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AE10E-B76C-4724-BFDA-1F627EB741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598A40E-E80C-4346-859F-A6F6A1D7DE9C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75AE10E-B76C-4724-BFDA-1F627EB741B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598A40E-E80C-4346-859F-A6F6A1D7DE9C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75AE10E-B76C-4724-BFDA-1F627EB741B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598A40E-E80C-4346-859F-A6F6A1D7DE9C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75AE10E-B76C-4724-BFDA-1F627EB741B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9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oleObject" Target="../embeddings/oleObject34.bin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3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3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35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6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12" Type="http://schemas.openxmlformats.org/officeDocument/2006/relationships/image" Target="../media/image4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9.bin"/><Relationship Id="rId10" Type="http://schemas.openxmlformats.org/officeDocument/2006/relationships/image" Target="../media/image42.wmf"/><Relationship Id="rId4" Type="http://schemas.openxmlformats.org/officeDocument/2006/relationships/image" Target="../media/image39.wmf"/><Relationship Id="rId9" Type="http://schemas.openxmlformats.org/officeDocument/2006/relationships/oleObject" Target="../embeddings/oleObject41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5.bin"/><Relationship Id="rId12" Type="http://schemas.openxmlformats.org/officeDocument/2006/relationships/image" Target="../media/image4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47.bin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47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46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5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0.wmf"/><Relationship Id="rId11" Type="http://schemas.openxmlformats.org/officeDocument/2006/relationships/oleObject" Target="../embeddings/oleObject52.bin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52.wmf"/><Relationship Id="rId4" Type="http://schemas.openxmlformats.org/officeDocument/2006/relationships/image" Target="../media/image49.wmf"/><Relationship Id="rId9" Type="http://schemas.openxmlformats.org/officeDocument/2006/relationships/oleObject" Target="../embeddings/oleObject51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5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5.wmf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54.bin"/><Relationship Id="rId10" Type="http://schemas.openxmlformats.org/officeDocument/2006/relationships/image" Target="../media/image57.wmf"/><Relationship Id="rId4" Type="http://schemas.openxmlformats.org/officeDocument/2006/relationships/image" Target="../media/image54.wmf"/><Relationship Id="rId9" Type="http://schemas.openxmlformats.org/officeDocument/2006/relationships/oleObject" Target="../embeddings/oleObject56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oleObject" Target="../embeddings/oleObject58.bin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59.bin"/><Relationship Id="rId10" Type="http://schemas.openxmlformats.org/officeDocument/2006/relationships/image" Target="../media/image62.wmf"/><Relationship Id="rId4" Type="http://schemas.openxmlformats.org/officeDocument/2006/relationships/image" Target="../media/image59.wmf"/><Relationship Id="rId9" Type="http://schemas.openxmlformats.org/officeDocument/2006/relationships/oleObject" Target="../embeddings/oleObject61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13" Type="http://schemas.openxmlformats.org/officeDocument/2006/relationships/oleObject" Target="../embeddings/oleObject67.bin"/><Relationship Id="rId18" Type="http://schemas.openxmlformats.org/officeDocument/2006/relationships/image" Target="../media/image70.wmf"/><Relationship Id="rId3" Type="http://schemas.openxmlformats.org/officeDocument/2006/relationships/oleObject" Target="../embeddings/oleObject62.bin"/><Relationship Id="rId7" Type="http://schemas.openxmlformats.org/officeDocument/2006/relationships/oleObject" Target="../embeddings/oleObject64.bin"/><Relationship Id="rId12" Type="http://schemas.openxmlformats.org/officeDocument/2006/relationships/image" Target="../media/image67.wmf"/><Relationship Id="rId17" Type="http://schemas.openxmlformats.org/officeDocument/2006/relationships/oleObject" Target="../embeddings/oleObject69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9.wmf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4.wmf"/><Relationship Id="rId11" Type="http://schemas.openxmlformats.org/officeDocument/2006/relationships/oleObject" Target="../embeddings/oleObject66.bin"/><Relationship Id="rId5" Type="http://schemas.openxmlformats.org/officeDocument/2006/relationships/oleObject" Target="../embeddings/oleObject63.bin"/><Relationship Id="rId15" Type="http://schemas.openxmlformats.org/officeDocument/2006/relationships/oleObject" Target="../embeddings/oleObject68.bin"/><Relationship Id="rId10" Type="http://schemas.openxmlformats.org/officeDocument/2006/relationships/image" Target="../media/image66.wmf"/><Relationship Id="rId4" Type="http://schemas.openxmlformats.org/officeDocument/2006/relationships/image" Target="../media/image63.wmf"/><Relationship Id="rId9" Type="http://schemas.openxmlformats.org/officeDocument/2006/relationships/oleObject" Target="../embeddings/oleObject65.bin"/><Relationship Id="rId14" Type="http://schemas.openxmlformats.org/officeDocument/2006/relationships/image" Target="../media/image68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3" Type="http://schemas.openxmlformats.org/officeDocument/2006/relationships/oleObject" Target="../embeddings/oleObject70.bin"/><Relationship Id="rId7" Type="http://schemas.openxmlformats.org/officeDocument/2006/relationships/oleObject" Target="../embeddings/oleObject7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72.wmf"/><Relationship Id="rId5" Type="http://schemas.openxmlformats.org/officeDocument/2006/relationships/oleObject" Target="../embeddings/oleObject71.bin"/><Relationship Id="rId10" Type="http://schemas.openxmlformats.org/officeDocument/2006/relationships/image" Target="../media/image74.wmf"/><Relationship Id="rId4" Type="http://schemas.openxmlformats.org/officeDocument/2006/relationships/image" Target="../media/image71.wmf"/><Relationship Id="rId9" Type="http://schemas.openxmlformats.org/officeDocument/2006/relationships/oleObject" Target="../embeddings/oleObject73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13" Type="http://schemas.openxmlformats.org/officeDocument/2006/relationships/oleObject" Target="../embeddings/oleObject79.bin"/><Relationship Id="rId3" Type="http://schemas.openxmlformats.org/officeDocument/2006/relationships/oleObject" Target="../embeddings/oleObject74.bin"/><Relationship Id="rId7" Type="http://schemas.openxmlformats.org/officeDocument/2006/relationships/oleObject" Target="../embeddings/oleObject76.bin"/><Relationship Id="rId12" Type="http://schemas.openxmlformats.org/officeDocument/2006/relationships/image" Target="../media/image7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76.wmf"/><Relationship Id="rId11" Type="http://schemas.openxmlformats.org/officeDocument/2006/relationships/oleObject" Target="../embeddings/oleObject78.bin"/><Relationship Id="rId5" Type="http://schemas.openxmlformats.org/officeDocument/2006/relationships/oleObject" Target="../embeddings/oleObject75.bin"/><Relationship Id="rId10" Type="http://schemas.openxmlformats.org/officeDocument/2006/relationships/image" Target="../media/image78.wmf"/><Relationship Id="rId4" Type="http://schemas.openxmlformats.org/officeDocument/2006/relationships/image" Target="../media/image75.wmf"/><Relationship Id="rId9" Type="http://schemas.openxmlformats.org/officeDocument/2006/relationships/oleObject" Target="../embeddings/oleObject77.bin"/><Relationship Id="rId14" Type="http://schemas.openxmlformats.org/officeDocument/2006/relationships/oleObject" Target="../embeddings/oleObject80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81.wmf"/><Relationship Id="rId5" Type="http://schemas.openxmlformats.org/officeDocument/2006/relationships/oleObject" Target="../embeddings/oleObject82.bin"/><Relationship Id="rId4" Type="http://schemas.openxmlformats.org/officeDocument/2006/relationships/image" Target="../media/image80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3" Type="http://schemas.openxmlformats.org/officeDocument/2006/relationships/oleObject" Target="../embeddings/oleObject84.bin"/><Relationship Id="rId7" Type="http://schemas.openxmlformats.org/officeDocument/2006/relationships/oleObject" Target="../embeddings/oleObject8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84.w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83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87.wmf"/><Relationship Id="rId5" Type="http://schemas.openxmlformats.org/officeDocument/2006/relationships/oleObject" Target="../embeddings/oleObject88.bin"/><Relationship Id="rId4" Type="http://schemas.openxmlformats.org/officeDocument/2006/relationships/image" Target="../media/image86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3" Type="http://schemas.openxmlformats.org/officeDocument/2006/relationships/oleObject" Target="../embeddings/oleObject89.bin"/><Relationship Id="rId7" Type="http://schemas.openxmlformats.org/officeDocument/2006/relationships/oleObject" Target="../embeddings/oleObject9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89.wmf"/><Relationship Id="rId5" Type="http://schemas.openxmlformats.org/officeDocument/2006/relationships/oleObject" Target="../embeddings/oleObject90.bin"/><Relationship Id="rId4" Type="http://schemas.openxmlformats.org/officeDocument/2006/relationships/image" Target="../media/image88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wmf"/><Relationship Id="rId3" Type="http://schemas.openxmlformats.org/officeDocument/2006/relationships/oleObject" Target="../embeddings/oleObject92.bin"/><Relationship Id="rId7" Type="http://schemas.openxmlformats.org/officeDocument/2006/relationships/oleObject" Target="../embeddings/oleObject94.bin"/><Relationship Id="rId12" Type="http://schemas.openxmlformats.org/officeDocument/2006/relationships/image" Target="../media/image9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92.wmf"/><Relationship Id="rId11" Type="http://schemas.openxmlformats.org/officeDocument/2006/relationships/oleObject" Target="../embeddings/oleObject96.bin"/><Relationship Id="rId5" Type="http://schemas.openxmlformats.org/officeDocument/2006/relationships/oleObject" Target="../embeddings/oleObject93.bin"/><Relationship Id="rId10" Type="http://schemas.openxmlformats.org/officeDocument/2006/relationships/image" Target="../media/image94.wmf"/><Relationship Id="rId4" Type="http://schemas.openxmlformats.org/officeDocument/2006/relationships/image" Target="../media/image91.wmf"/><Relationship Id="rId9" Type="http://schemas.openxmlformats.org/officeDocument/2006/relationships/oleObject" Target="../embeddings/oleObject95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wmf"/><Relationship Id="rId3" Type="http://schemas.openxmlformats.org/officeDocument/2006/relationships/oleObject" Target="../embeddings/oleObject97.bin"/><Relationship Id="rId7" Type="http://schemas.openxmlformats.org/officeDocument/2006/relationships/oleObject" Target="../embeddings/oleObject99.bin"/><Relationship Id="rId12" Type="http://schemas.openxmlformats.org/officeDocument/2006/relationships/image" Target="../media/image10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97.wmf"/><Relationship Id="rId11" Type="http://schemas.openxmlformats.org/officeDocument/2006/relationships/oleObject" Target="../embeddings/oleObject101.bin"/><Relationship Id="rId5" Type="http://schemas.openxmlformats.org/officeDocument/2006/relationships/oleObject" Target="../embeddings/oleObject98.bin"/><Relationship Id="rId10" Type="http://schemas.openxmlformats.org/officeDocument/2006/relationships/image" Target="../media/image99.wmf"/><Relationship Id="rId4" Type="http://schemas.openxmlformats.org/officeDocument/2006/relationships/image" Target="../media/image96.wmf"/><Relationship Id="rId9" Type="http://schemas.openxmlformats.org/officeDocument/2006/relationships/oleObject" Target="../embeddings/oleObject100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wmf"/><Relationship Id="rId13" Type="http://schemas.openxmlformats.org/officeDocument/2006/relationships/oleObject" Target="../embeddings/oleObject107.bin"/><Relationship Id="rId3" Type="http://schemas.openxmlformats.org/officeDocument/2006/relationships/oleObject" Target="../embeddings/oleObject102.bin"/><Relationship Id="rId7" Type="http://schemas.openxmlformats.org/officeDocument/2006/relationships/oleObject" Target="../embeddings/oleObject104.bin"/><Relationship Id="rId12" Type="http://schemas.openxmlformats.org/officeDocument/2006/relationships/image" Target="../media/image105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7.wmf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02.wmf"/><Relationship Id="rId11" Type="http://schemas.openxmlformats.org/officeDocument/2006/relationships/oleObject" Target="../embeddings/oleObject106.bin"/><Relationship Id="rId5" Type="http://schemas.openxmlformats.org/officeDocument/2006/relationships/oleObject" Target="../embeddings/oleObject103.bin"/><Relationship Id="rId15" Type="http://schemas.openxmlformats.org/officeDocument/2006/relationships/oleObject" Target="../embeddings/oleObject108.bin"/><Relationship Id="rId10" Type="http://schemas.openxmlformats.org/officeDocument/2006/relationships/image" Target="../media/image104.wmf"/><Relationship Id="rId4" Type="http://schemas.openxmlformats.org/officeDocument/2006/relationships/image" Target="../media/image101.wmf"/><Relationship Id="rId9" Type="http://schemas.openxmlformats.org/officeDocument/2006/relationships/oleObject" Target="../embeddings/oleObject105.bin"/><Relationship Id="rId14" Type="http://schemas.openxmlformats.org/officeDocument/2006/relationships/image" Target="../media/image106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108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wmf"/><Relationship Id="rId3" Type="http://schemas.openxmlformats.org/officeDocument/2006/relationships/oleObject" Target="../embeddings/oleObject110.bin"/><Relationship Id="rId7" Type="http://schemas.openxmlformats.org/officeDocument/2006/relationships/oleObject" Target="../embeddings/oleObject1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10.wmf"/><Relationship Id="rId5" Type="http://schemas.openxmlformats.org/officeDocument/2006/relationships/oleObject" Target="../embeddings/oleObject111.bin"/><Relationship Id="rId10" Type="http://schemas.openxmlformats.org/officeDocument/2006/relationships/image" Target="../media/image112.wmf"/><Relationship Id="rId4" Type="http://schemas.openxmlformats.org/officeDocument/2006/relationships/image" Target="../media/image109.wmf"/><Relationship Id="rId9" Type="http://schemas.openxmlformats.org/officeDocument/2006/relationships/oleObject" Target="../embeddings/oleObject113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wmf"/><Relationship Id="rId3" Type="http://schemas.openxmlformats.org/officeDocument/2006/relationships/oleObject" Target="../embeddings/oleObject114.bin"/><Relationship Id="rId7" Type="http://schemas.openxmlformats.org/officeDocument/2006/relationships/oleObject" Target="../embeddings/oleObject1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14.wmf"/><Relationship Id="rId5" Type="http://schemas.openxmlformats.org/officeDocument/2006/relationships/oleObject" Target="../embeddings/oleObject115.bin"/><Relationship Id="rId10" Type="http://schemas.openxmlformats.org/officeDocument/2006/relationships/image" Target="../media/image116.wmf"/><Relationship Id="rId4" Type="http://schemas.openxmlformats.org/officeDocument/2006/relationships/image" Target="../media/image113.wmf"/><Relationship Id="rId9" Type="http://schemas.openxmlformats.org/officeDocument/2006/relationships/oleObject" Target="../embeddings/oleObject11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22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23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2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4.bin"/><Relationship Id="rId10" Type="http://schemas.openxmlformats.org/officeDocument/2006/relationships/image" Target="../media/image27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2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8001000" cy="182976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00" dirty="0" smtClean="0">
                <a:effectLst/>
              </a:rPr>
              <a:t/>
            </a:r>
            <a:br>
              <a:rPr lang="en-US" sz="3100" dirty="0" smtClean="0">
                <a:effectLst/>
              </a:rPr>
            </a:br>
            <a:r>
              <a:rPr lang="en-US" sz="3100" dirty="0">
                <a:effectLst/>
              </a:rPr>
              <a:t/>
            </a:r>
            <a:br>
              <a:rPr lang="en-US" sz="3100" dirty="0">
                <a:effectLst/>
              </a:rPr>
            </a:br>
            <a:r>
              <a:rPr lang="en-US" sz="3100" dirty="0" smtClean="0">
                <a:effectLst/>
              </a:rPr>
              <a:t/>
            </a:r>
            <a:br>
              <a:rPr lang="en-US" sz="3100" dirty="0" smtClean="0">
                <a:effectLst/>
              </a:rPr>
            </a:br>
            <a:r>
              <a:rPr lang="en-US" sz="3100" dirty="0">
                <a:effectLst/>
              </a:rPr>
              <a:t/>
            </a:r>
            <a:br>
              <a:rPr lang="en-US" sz="3100" dirty="0">
                <a:effectLst/>
              </a:rPr>
            </a:br>
            <a:r>
              <a:rPr lang="en-US" sz="3100" dirty="0" smtClean="0">
                <a:effectLst/>
              </a:rPr>
              <a:t/>
            </a:r>
            <a:br>
              <a:rPr lang="en-US" sz="3100" dirty="0" smtClean="0">
                <a:effectLst/>
              </a:rPr>
            </a:br>
            <a:r>
              <a:rPr lang="en-US" sz="3100" dirty="0" smtClean="0">
                <a:effectLst/>
              </a:rPr>
              <a:t>MỘT SỐ VÍ DỤ </a:t>
            </a:r>
            <a:r>
              <a:rPr lang="en-US" sz="3100" dirty="0">
                <a:effectLst/>
              </a:rPr>
              <a:t>ỨNG DỤNG </a:t>
            </a:r>
            <a:r>
              <a:rPr lang="en-US" sz="3100" dirty="0" smtClean="0">
                <a:effectLst/>
              </a:rPr>
              <a:t>HÀM </a:t>
            </a:r>
            <a:r>
              <a:rPr lang="en-US" sz="3100" dirty="0">
                <a:effectLst/>
              </a:rPr>
              <a:t>NHIỀU BIẾN </a:t>
            </a:r>
            <a:r>
              <a:rPr lang="en-US" sz="3100" dirty="0" smtClean="0">
                <a:effectLst/>
              </a:rPr>
              <a:t/>
            </a:r>
            <a:br>
              <a:rPr lang="en-US" sz="3100" dirty="0" smtClean="0">
                <a:effectLst/>
              </a:rPr>
            </a:br>
            <a:r>
              <a:rPr lang="en-US" sz="3100" dirty="0">
                <a:effectLst/>
              </a:rPr>
              <a:t>TRONG BÀI TOÁN KINH TẾ </a:t>
            </a:r>
            <a:br>
              <a:rPr lang="en-US" sz="3100" dirty="0">
                <a:effectLst/>
              </a:rPr>
            </a:br>
            <a:r>
              <a:rPr lang="en-US" sz="3100" dirty="0">
                <a:effectLst/>
              </a:rPr>
              <a:t>PHẦN 1</a:t>
            </a:r>
            <a:br>
              <a:rPr lang="en-US" sz="3100" dirty="0">
                <a:effectLst/>
              </a:rPr>
            </a:br>
            <a:endParaRPr lang="en-US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88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843272"/>
          </a:xfrm>
        </p:spPr>
        <p:txBody>
          <a:bodyPr>
            <a:normAutofit/>
          </a:bodyPr>
          <a:lstStyle/>
          <a:p>
            <a:r>
              <a:rPr lang="en-US" dirty="0" err="1"/>
              <a:t>Mô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cân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i="1" dirty="0"/>
              <a:t>n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liên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 smtClean="0"/>
              <a:t>dạng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1.Các </a:t>
            </a:r>
            <a:r>
              <a:rPr lang="en-US" sz="3200" dirty="0" err="1">
                <a:effectLst/>
              </a:rPr>
              <a:t>hàm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số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thường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gặp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trong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phân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tích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kinh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tế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742258"/>
              </p:ext>
            </p:extLst>
          </p:nvPr>
        </p:nvGraphicFramePr>
        <p:xfrm>
          <a:off x="2667000" y="2362200"/>
          <a:ext cx="340360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Equation" r:id="rId3" imgW="3403440" imgH="2234880" progId="Equation.DSMT4">
                  <p:embed/>
                </p:oleObj>
              </mc:Choice>
              <mc:Fallback>
                <p:oleObj name="Equation" r:id="rId3" imgW="3403440" imgH="223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67000" y="2362200"/>
                        <a:ext cx="3403600" cy="223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39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690872"/>
          </a:xfrm>
        </p:spPr>
        <p:txBody>
          <a:bodyPr>
            <a:normAutofit lnSpcReduction="10000"/>
          </a:bodyPr>
          <a:lstStyle/>
          <a:p>
            <a:r>
              <a:rPr lang="en-US" i="1" dirty="0" err="1" smtClean="0"/>
              <a:t>Hàm</a:t>
            </a:r>
            <a:r>
              <a:rPr lang="en-US" i="1" dirty="0" smtClean="0"/>
              <a:t> </a:t>
            </a:r>
            <a:r>
              <a:rPr lang="en-US" i="1" dirty="0" err="1"/>
              <a:t>cầu</a:t>
            </a:r>
            <a:r>
              <a:rPr lang="en-US" i="1" dirty="0"/>
              <a:t> </a:t>
            </a:r>
            <a:r>
              <a:rPr lang="en-US" i="1" dirty="0" err="1" smtClean="0"/>
              <a:t>xuôi</a:t>
            </a:r>
            <a:endParaRPr lang="en-US" i="1" dirty="0" smtClean="0"/>
          </a:p>
          <a:p>
            <a:pPr marL="109728" indent="0">
              <a:buNone/>
            </a:pP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i="1" dirty="0" err="1"/>
              <a:t>mức</a:t>
            </a:r>
            <a:r>
              <a:rPr lang="en-US" i="1" dirty="0"/>
              <a:t> </a:t>
            </a:r>
            <a:r>
              <a:rPr lang="en-US" i="1" dirty="0" err="1"/>
              <a:t>cầu</a:t>
            </a:r>
            <a:r>
              <a:rPr lang="en-US" i="1" dirty="0"/>
              <a:t> –</a:t>
            </a:r>
            <a:r>
              <a:rPr lang="en-US" i="1" dirty="0" err="1"/>
              <a:t>giá</a:t>
            </a:r>
            <a:r>
              <a:rPr lang="en-US" dirty="0"/>
              <a:t> </a:t>
            </a:r>
            <a:r>
              <a:rPr lang="en-US" dirty="0" err="1"/>
              <a:t>dưới</a:t>
            </a:r>
            <a:r>
              <a:rPr lang="en-US" dirty="0"/>
              <a:t> </a:t>
            </a:r>
            <a:r>
              <a:rPr lang="en-US" dirty="0" err="1"/>
              <a:t>góc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nhìn</a:t>
            </a:r>
            <a:r>
              <a:rPr lang="en-US" dirty="0"/>
              <a:t> </a:t>
            </a:r>
            <a:r>
              <a:rPr lang="en-US" dirty="0" err="1"/>
              <a:t>nhận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dùng</a:t>
            </a:r>
            <a:endParaRPr lang="en-US" dirty="0"/>
          </a:p>
          <a:p>
            <a:pPr marL="109728" indent="0">
              <a:buNone/>
            </a:pPr>
            <a:r>
              <a:rPr lang="en-US" i="1" dirty="0"/>
              <a:t>ý </a:t>
            </a:r>
            <a:r>
              <a:rPr lang="en-US" i="1" dirty="0" err="1"/>
              <a:t>nghĩa</a:t>
            </a:r>
            <a:r>
              <a:rPr lang="en-US" i="1" dirty="0"/>
              <a:t>: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  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quyết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mua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khối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endParaRPr lang="en-US" i="1" dirty="0"/>
          </a:p>
          <a:p>
            <a:r>
              <a:rPr lang="en-US" dirty="0" smtClean="0"/>
              <a:t> </a:t>
            </a:r>
            <a:r>
              <a:rPr lang="en-US" i="1" dirty="0" err="1"/>
              <a:t>Hàm</a:t>
            </a:r>
            <a:r>
              <a:rPr lang="en-US" i="1" dirty="0"/>
              <a:t> </a:t>
            </a:r>
            <a:r>
              <a:rPr lang="en-US" i="1" dirty="0" err="1"/>
              <a:t>cầu</a:t>
            </a:r>
            <a:r>
              <a:rPr lang="en-US" i="1" dirty="0"/>
              <a:t> </a:t>
            </a:r>
            <a:r>
              <a:rPr lang="en-US" i="1" dirty="0" err="1"/>
              <a:t>ngược</a:t>
            </a:r>
            <a:r>
              <a:rPr lang="en-US" i="1" dirty="0"/>
              <a:t> </a:t>
            </a:r>
            <a:endParaRPr lang="en-US" dirty="0"/>
          </a:p>
          <a:p>
            <a:pPr marL="109728" indent="0">
              <a:buNone/>
            </a:pP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i="1" dirty="0" err="1"/>
              <a:t>cầu</a:t>
            </a:r>
            <a:r>
              <a:rPr lang="en-US" i="1" dirty="0"/>
              <a:t> –</a:t>
            </a:r>
            <a:r>
              <a:rPr lang="en-US" i="1" dirty="0" err="1"/>
              <a:t>giá</a:t>
            </a:r>
            <a:r>
              <a:rPr lang="en-US" i="1" dirty="0"/>
              <a:t> </a:t>
            </a:r>
            <a:r>
              <a:rPr lang="en-US" dirty="0"/>
              <a:t> </a:t>
            </a:r>
            <a:r>
              <a:rPr lang="en-US" dirty="0" err="1"/>
              <a:t>nhưng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i="1" dirty="0"/>
              <a:t>ý </a:t>
            </a:r>
            <a:r>
              <a:rPr lang="en-US" i="1" dirty="0" err="1"/>
              <a:t>nghĩa</a:t>
            </a:r>
            <a:r>
              <a:rPr lang="en-US" dirty="0"/>
              <a:t>: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cung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khối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 </a:t>
            </a:r>
            <a:r>
              <a:rPr lang="en-US" dirty="0" smtClean="0"/>
              <a:t>    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/>
              <a:t>mức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bán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1.Các </a:t>
            </a:r>
            <a:r>
              <a:rPr lang="en-US" sz="3200" dirty="0" err="1">
                <a:effectLst/>
              </a:rPr>
              <a:t>hàm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số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thường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gặp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trong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phân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tích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kinh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tế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907707"/>
              </p:ext>
            </p:extLst>
          </p:nvPr>
        </p:nvGraphicFramePr>
        <p:xfrm>
          <a:off x="3276600" y="1371600"/>
          <a:ext cx="33782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7" name="Equation" r:id="rId3" imgW="3377880" imgH="660240" progId="Equation.DSMT4">
                  <p:embed/>
                </p:oleObj>
              </mc:Choice>
              <mc:Fallback>
                <p:oleObj name="Equation" r:id="rId3" imgW="3377880" imgH="6602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371600"/>
                        <a:ext cx="33782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2575311"/>
              </p:ext>
            </p:extLst>
          </p:nvPr>
        </p:nvGraphicFramePr>
        <p:xfrm>
          <a:off x="5410200" y="2667000"/>
          <a:ext cx="330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8" name="Equation" r:id="rId5" imgW="330120" imgH="431640" progId="Equation.DSMT4">
                  <p:embed/>
                </p:oleObj>
              </mc:Choice>
              <mc:Fallback>
                <p:oleObj name="Equation" r:id="rId5" imgW="33012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10200" y="2667000"/>
                        <a:ext cx="3302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4073861"/>
              </p:ext>
            </p:extLst>
          </p:nvPr>
        </p:nvGraphicFramePr>
        <p:xfrm>
          <a:off x="7302500" y="3073400"/>
          <a:ext cx="469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9" name="Equation" r:id="rId7" imgW="469800" imgH="431640" progId="Equation.DSMT4">
                  <p:embed/>
                </p:oleObj>
              </mc:Choice>
              <mc:Fallback>
                <p:oleObj name="Equation" r:id="rId7" imgW="4698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02500" y="3073400"/>
                        <a:ext cx="4699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5232308"/>
              </p:ext>
            </p:extLst>
          </p:nvPr>
        </p:nvGraphicFramePr>
        <p:xfrm>
          <a:off x="3733800" y="3352800"/>
          <a:ext cx="1879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0" name="Equation" r:id="rId9" imgW="1879560" imgH="660240" progId="Equation.DSMT4">
                  <p:embed/>
                </p:oleObj>
              </mc:Choice>
              <mc:Fallback>
                <p:oleObj name="Equation" r:id="rId9" imgW="1879560" imgH="660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33800" y="3352800"/>
                        <a:ext cx="1879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657322"/>
              </p:ext>
            </p:extLst>
          </p:nvPr>
        </p:nvGraphicFramePr>
        <p:xfrm>
          <a:off x="5549900" y="5029200"/>
          <a:ext cx="469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1" name="Equation" r:id="rId11" imgW="469800" imgH="431640" progId="Equation.DSMT4">
                  <p:embed/>
                </p:oleObj>
              </mc:Choice>
              <mc:Fallback>
                <p:oleObj name="Equation" r:id="rId11" imgW="469800" imgH="4316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9900" y="5029200"/>
                        <a:ext cx="469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8792183"/>
              </p:ext>
            </p:extLst>
          </p:nvPr>
        </p:nvGraphicFramePr>
        <p:xfrm>
          <a:off x="2743200" y="5486400"/>
          <a:ext cx="330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2" name="Equation" r:id="rId13" imgW="330120" imgH="431640" progId="Equation.DSMT4">
                  <p:embed/>
                </p:oleObj>
              </mc:Choice>
              <mc:Fallback>
                <p:oleObj name="Equation" r:id="rId13" imgW="330120" imgH="4316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5486400"/>
                        <a:ext cx="330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718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lvl="0" indent="0">
              <a:buNone/>
            </a:pP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ti</a:t>
            </a:r>
            <a:r>
              <a:rPr lang="en-US" dirty="0"/>
              <a:t> </a:t>
            </a:r>
            <a:r>
              <a:rPr lang="en-US" dirty="0" err="1"/>
              <a:t>cạnh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loại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smtClean="0"/>
              <a:t>                   </a:t>
            </a:r>
            <a:r>
              <a:rPr lang="en-US" dirty="0" err="1" smtClean="0"/>
              <a:t>với</a:t>
            </a:r>
            <a:r>
              <a:rPr lang="en-US" dirty="0" smtClean="0"/>
              <a:t>     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mức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 </a:t>
            </a:r>
          </a:p>
          <a:p>
            <a:pPr lvl="0"/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thu</a:t>
            </a:r>
            <a:r>
              <a:rPr lang="en-US" dirty="0"/>
              <a:t>, </a:t>
            </a:r>
            <a:r>
              <a:rPr lang="en-US" dirty="0" err="1"/>
              <a:t>tổng</a:t>
            </a:r>
            <a:r>
              <a:rPr lang="en-US" dirty="0"/>
              <a:t> chi </a:t>
            </a:r>
            <a:r>
              <a:rPr lang="en-US" dirty="0" err="1"/>
              <a:t>phí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nhuận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ti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smtClean="0"/>
              <a:t>K </a:t>
            </a:r>
            <a:r>
              <a:rPr lang="en-US" dirty="0" err="1" smtClean="0"/>
              <a:t>và</a:t>
            </a:r>
            <a:r>
              <a:rPr lang="en-US" dirty="0" smtClean="0"/>
              <a:t> L </a:t>
            </a:r>
            <a:r>
              <a:rPr lang="en-US" dirty="0"/>
              <a:t>,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smtClean="0"/>
              <a:t>$4,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smtClean="0"/>
              <a:t>$15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lao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$8 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ti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smtClean="0"/>
              <a:t>$50 </a:t>
            </a:r>
            <a:r>
              <a:rPr lang="en-US" dirty="0"/>
              <a:t>chi </a:t>
            </a:r>
            <a:r>
              <a:rPr lang="en-US" dirty="0" err="1"/>
              <a:t>phí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2.Một </a:t>
            </a:r>
            <a:r>
              <a:rPr lang="en-US" sz="3200" dirty="0" err="1" smtClean="0">
                <a:effectLst/>
              </a:rPr>
              <a:t>số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ví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dụ</a:t>
            </a:r>
            <a:r>
              <a:rPr lang="en-US" sz="3200" dirty="0" smtClean="0">
                <a:effectLst/>
              </a:rPr>
              <a:t> minh </a:t>
            </a:r>
            <a:r>
              <a:rPr lang="en-US" sz="3200" dirty="0" err="1" smtClean="0">
                <a:effectLst/>
              </a:rPr>
              <a:t>họa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969023"/>
              </p:ext>
            </p:extLst>
          </p:nvPr>
        </p:nvGraphicFramePr>
        <p:xfrm>
          <a:off x="4648200" y="1828800"/>
          <a:ext cx="20066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3" name="Equation" r:id="rId3" imgW="2006280" imgH="495000" progId="Equation.DSMT4">
                  <p:embed/>
                </p:oleObj>
              </mc:Choice>
              <mc:Fallback>
                <p:oleObj name="Equation" r:id="rId3" imgW="2006280" imgH="495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48200" y="1828800"/>
                        <a:ext cx="20066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02134"/>
              </p:ext>
            </p:extLst>
          </p:nvPr>
        </p:nvGraphicFramePr>
        <p:xfrm>
          <a:off x="7315200" y="1905000"/>
          <a:ext cx="1028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4" name="Equation" r:id="rId5" imgW="1028520" imgH="393480" progId="Equation.DSMT4">
                  <p:embed/>
                </p:oleObj>
              </mc:Choice>
              <mc:Fallback>
                <p:oleObj name="Equation" r:id="rId5" imgW="10285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15200" y="1905000"/>
                        <a:ext cx="10287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770843"/>
              </p:ext>
            </p:extLst>
          </p:nvPr>
        </p:nvGraphicFramePr>
        <p:xfrm>
          <a:off x="4876800" y="3276600"/>
          <a:ext cx="1257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5" name="Equation" r:id="rId7" imgW="1257120" imgH="393480" progId="Equation.DSMT4">
                  <p:embed/>
                </p:oleObj>
              </mc:Choice>
              <mc:Fallback>
                <p:oleObj name="Equation" r:id="rId7" imgW="12571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76800" y="3276600"/>
                        <a:ext cx="12573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674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mức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 smtClean="0"/>
              <a:t>lượng</a:t>
            </a:r>
            <a:endParaRPr lang="en-US" dirty="0" smtClean="0"/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thu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ti</a:t>
            </a:r>
            <a:r>
              <a:rPr lang="en-US" dirty="0"/>
              <a:t> </a:t>
            </a:r>
            <a:r>
              <a:rPr lang="en-US" dirty="0" err="1" smtClean="0"/>
              <a:t>là</a:t>
            </a:r>
            <a:endParaRPr lang="en-US" dirty="0" smtClean="0"/>
          </a:p>
          <a:p>
            <a:endParaRPr lang="en-US" dirty="0"/>
          </a:p>
          <a:p>
            <a:r>
              <a:rPr lang="en-US" dirty="0" err="1"/>
              <a:t>Tổng</a:t>
            </a:r>
            <a:r>
              <a:rPr lang="en-US" dirty="0"/>
              <a:t> chi </a:t>
            </a:r>
            <a:r>
              <a:rPr lang="en-US" dirty="0" err="1"/>
              <a:t>phí</a:t>
            </a:r>
            <a:r>
              <a:rPr lang="en-US" dirty="0"/>
              <a:t> </a:t>
            </a:r>
            <a:endParaRPr lang="en-US" dirty="0" smtClean="0"/>
          </a:p>
          <a:p>
            <a:endParaRPr lang="en-US" dirty="0"/>
          </a:p>
          <a:p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nhuận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ti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2.Một </a:t>
            </a:r>
            <a:r>
              <a:rPr lang="en-US" sz="3200" dirty="0" err="1" smtClean="0">
                <a:effectLst/>
              </a:rPr>
              <a:t>số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ví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dụ</a:t>
            </a:r>
            <a:r>
              <a:rPr lang="en-US" sz="3200" dirty="0" smtClean="0">
                <a:effectLst/>
              </a:rPr>
              <a:t> minh </a:t>
            </a:r>
            <a:r>
              <a:rPr lang="en-US" sz="3200" dirty="0" err="1" smtClean="0">
                <a:effectLst/>
              </a:rPr>
              <a:t>họa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031097"/>
              </p:ext>
            </p:extLst>
          </p:nvPr>
        </p:nvGraphicFramePr>
        <p:xfrm>
          <a:off x="3581400" y="1981200"/>
          <a:ext cx="1257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3" name="Equation" r:id="rId3" imgW="1257120" imgH="393480" progId="Equation.DSMT4">
                  <p:embed/>
                </p:oleObj>
              </mc:Choice>
              <mc:Fallback>
                <p:oleObj name="Equation" r:id="rId3" imgW="1257120" imgH="3934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1981200"/>
                        <a:ext cx="1257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8734129"/>
              </p:ext>
            </p:extLst>
          </p:nvPr>
        </p:nvGraphicFramePr>
        <p:xfrm>
          <a:off x="2286000" y="2362200"/>
          <a:ext cx="4559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4" name="Equation" r:id="rId5" imgW="4559040" imgH="444240" progId="Equation.DSMT4">
                  <p:embed/>
                </p:oleObj>
              </mc:Choice>
              <mc:Fallback>
                <p:oleObj name="Equation" r:id="rId5" imgW="455904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86000" y="2362200"/>
                        <a:ext cx="45593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121230"/>
              </p:ext>
            </p:extLst>
          </p:nvPr>
        </p:nvGraphicFramePr>
        <p:xfrm>
          <a:off x="850900" y="3251200"/>
          <a:ext cx="7150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5" name="Equation" r:id="rId7" imgW="7149960" imgH="533160" progId="Equation.DSMT4">
                  <p:embed/>
                </p:oleObj>
              </mc:Choice>
              <mc:Fallback>
                <p:oleObj name="Equation" r:id="rId7" imgW="7149960" imgH="533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0900" y="3251200"/>
                        <a:ext cx="71501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385479"/>
              </p:ext>
            </p:extLst>
          </p:nvPr>
        </p:nvGraphicFramePr>
        <p:xfrm>
          <a:off x="2057400" y="4267200"/>
          <a:ext cx="5651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6" name="Equation" r:id="rId9" imgW="5651280" imgH="431640" progId="Equation.DSMT4">
                  <p:embed/>
                </p:oleObj>
              </mc:Choice>
              <mc:Fallback>
                <p:oleObj name="Equation" r:id="rId9" imgW="56512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57400" y="4267200"/>
                        <a:ext cx="56515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878278"/>
              </p:ext>
            </p:extLst>
          </p:nvPr>
        </p:nvGraphicFramePr>
        <p:xfrm>
          <a:off x="1828800" y="5181600"/>
          <a:ext cx="5029200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7" name="Equation" r:id="rId11" imgW="5029200" imgH="1041120" progId="Equation.DSMT4">
                  <p:embed/>
                </p:oleObj>
              </mc:Choice>
              <mc:Fallback>
                <p:oleObj name="Equation" r:id="rId11" imgW="5029200" imgH="1041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28800" y="5181600"/>
                        <a:ext cx="5029200" cy="104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886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635691"/>
          </a:xfrm>
        </p:spPr>
        <p:txBody>
          <a:bodyPr/>
          <a:lstStyle/>
          <a:p>
            <a:pPr marL="109728" lvl="0" indent="0">
              <a:buNone/>
            </a:pP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độc</a:t>
            </a:r>
            <a:r>
              <a:rPr lang="en-US" dirty="0"/>
              <a:t> </a:t>
            </a:r>
            <a:r>
              <a:rPr lang="en-US" dirty="0" err="1"/>
              <a:t>quyền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endParaRPr lang="en-US" dirty="0" smtClean="0"/>
          </a:p>
          <a:p>
            <a:pPr marL="109728" lv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thụ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smtClean="0"/>
              <a:t>                        </a:t>
            </a:r>
            <a:r>
              <a:rPr lang="en-US" dirty="0" err="1" smtClean="0"/>
              <a:t>Hãy</a:t>
            </a:r>
            <a:r>
              <a:rPr lang="en-US" dirty="0" smtClean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biều</a:t>
            </a:r>
            <a:r>
              <a:rPr lang="en-US" dirty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thu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smtClean="0"/>
              <a:t>K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smtClean="0"/>
              <a:t>L.</a:t>
            </a:r>
          </a:p>
          <a:p>
            <a:pPr marL="109728" lvl="0" indent="0">
              <a:buNone/>
            </a:pPr>
            <a:r>
              <a:rPr lang="en-US" dirty="0" err="1" smtClean="0"/>
              <a:t>Giải</a:t>
            </a:r>
            <a:r>
              <a:rPr lang="en-US" dirty="0" smtClean="0"/>
              <a:t>:</a:t>
            </a:r>
          </a:p>
          <a:p>
            <a:pPr marL="109728" lvl="0" indent="0">
              <a:buNone/>
            </a:pP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smtClean="0"/>
              <a:t>              ta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 smtClean="0"/>
              <a:t>ngược</a:t>
            </a:r>
            <a:endParaRPr lang="en-US" dirty="0" smtClean="0"/>
          </a:p>
          <a:p>
            <a:pPr marL="109728" lvl="0" indent="0">
              <a:buNone/>
            </a:pPr>
            <a:endParaRPr lang="en-US" dirty="0"/>
          </a:p>
          <a:p>
            <a:pPr marL="109728" lvl="0" indent="0">
              <a:buNone/>
            </a:pPr>
            <a:r>
              <a:rPr lang="en-US" dirty="0" err="1"/>
              <a:t>H</a:t>
            </a:r>
            <a:r>
              <a:rPr lang="en-US" dirty="0" err="1" smtClean="0"/>
              <a:t>àm</a:t>
            </a:r>
            <a:r>
              <a:rPr lang="en-US" dirty="0" smtClean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thu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: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2.Một </a:t>
            </a:r>
            <a:r>
              <a:rPr lang="en-US" sz="3200" dirty="0" err="1" smtClean="0">
                <a:effectLst/>
              </a:rPr>
              <a:t>số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ví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dụ</a:t>
            </a:r>
            <a:r>
              <a:rPr lang="en-US" sz="3200" dirty="0" smtClean="0">
                <a:effectLst/>
              </a:rPr>
              <a:t> minh </a:t>
            </a:r>
            <a:r>
              <a:rPr lang="en-US" sz="3200" dirty="0" err="1" smtClean="0">
                <a:effectLst/>
              </a:rPr>
              <a:t>họa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7934728"/>
              </p:ext>
            </p:extLst>
          </p:nvPr>
        </p:nvGraphicFramePr>
        <p:xfrm>
          <a:off x="533400" y="1600200"/>
          <a:ext cx="1803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0" name="Equation" r:id="rId3" imgW="1803240" imgH="787320" progId="Equation.DSMT4">
                  <p:embed/>
                </p:oleObj>
              </mc:Choice>
              <mc:Fallback>
                <p:oleObj name="Equation" r:id="rId3" imgW="1803240" imgH="787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400" y="1600200"/>
                        <a:ext cx="1803400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6557226"/>
              </p:ext>
            </p:extLst>
          </p:nvPr>
        </p:nvGraphicFramePr>
        <p:xfrm>
          <a:off x="2679700" y="2260600"/>
          <a:ext cx="2501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1" name="Equation" r:id="rId5" imgW="2501640" imgH="482400" progId="Equation.DSMT4">
                  <p:embed/>
                </p:oleObj>
              </mc:Choice>
              <mc:Fallback>
                <p:oleObj name="Equation" r:id="rId5" imgW="250164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79700" y="2260600"/>
                        <a:ext cx="25019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17347"/>
              </p:ext>
            </p:extLst>
          </p:nvPr>
        </p:nvGraphicFramePr>
        <p:xfrm>
          <a:off x="3492500" y="3556000"/>
          <a:ext cx="1460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2" name="Equation" r:id="rId7" imgW="1460160" imgH="482400" progId="Equation.DSMT4">
                  <p:embed/>
                </p:oleObj>
              </mc:Choice>
              <mc:Fallback>
                <p:oleObj name="Equation" r:id="rId7" imgW="14601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92500" y="3556000"/>
                        <a:ext cx="14605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2066868"/>
              </p:ext>
            </p:extLst>
          </p:nvPr>
        </p:nvGraphicFramePr>
        <p:xfrm>
          <a:off x="1828800" y="3962400"/>
          <a:ext cx="17780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3" name="Equation" r:id="rId9" imgW="1777680" imgH="838080" progId="Equation.DSMT4">
                  <p:embed/>
                </p:oleObj>
              </mc:Choice>
              <mc:Fallback>
                <p:oleObj name="Equation" r:id="rId9" imgW="1777680" imgH="838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28800" y="3962400"/>
                        <a:ext cx="17780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349917"/>
              </p:ext>
            </p:extLst>
          </p:nvPr>
        </p:nvGraphicFramePr>
        <p:xfrm>
          <a:off x="571500" y="5232400"/>
          <a:ext cx="74041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4" name="Equation" r:id="rId11" imgW="7403760" imgH="1218960" progId="Equation.DSMT4">
                  <p:embed/>
                </p:oleObj>
              </mc:Choice>
              <mc:Fallback>
                <p:oleObj name="Equation" r:id="rId11" imgW="7403760" imgH="1218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1500" y="5232400"/>
                        <a:ext cx="7404100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98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lvl="0" indent="0">
              <a:buNone/>
            </a:pP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ti</a:t>
            </a:r>
            <a:r>
              <a:rPr lang="en-US" dirty="0"/>
              <a:t> </a:t>
            </a:r>
            <a:r>
              <a:rPr lang="en-US" dirty="0" err="1"/>
              <a:t>độc</a:t>
            </a:r>
            <a:r>
              <a:rPr lang="en-US" dirty="0"/>
              <a:t> </a:t>
            </a:r>
            <a:r>
              <a:rPr lang="en-US" dirty="0" err="1"/>
              <a:t>quyền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2 </a:t>
            </a:r>
            <a:r>
              <a:rPr lang="en-US" dirty="0" err="1"/>
              <a:t>loại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chi </a:t>
            </a:r>
            <a:r>
              <a:rPr lang="en-US" dirty="0" err="1"/>
              <a:t>phí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( </a:t>
            </a:r>
            <a:r>
              <a:rPr lang="en-US" dirty="0" smtClean="0"/>
              <a:t>   </a:t>
            </a:r>
            <a:r>
              <a:rPr lang="en-US" dirty="0" err="1" smtClean="0"/>
              <a:t>lượng</a:t>
            </a:r>
            <a:r>
              <a:rPr lang="en-US" dirty="0" smtClean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smtClean="0"/>
              <a:t>i </a:t>
            </a:r>
            <a:r>
              <a:rPr lang="en-US" dirty="0"/>
              <a:t>):</a:t>
            </a:r>
          </a:p>
          <a:p>
            <a:pPr lvl="0"/>
            <a:r>
              <a:rPr lang="en-US" dirty="0" err="1"/>
              <a:t>Lượng</a:t>
            </a:r>
            <a:r>
              <a:rPr lang="en-US" dirty="0"/>
              <a:t> chi </a:t>
            </a:r>
            <a:r>
              <a:rPr lang="en-US" dirty="0" err="1"/>
              <a:t>phí</a:t>
            </a:r>
            <a:r>
              <a:rPr lang="en-US" dirty="0"/>
              <a:t> </a:t>
            </a:r>
            <a:r>
              <a:rPr lang="en-US" dirty="0" err="1"/>
              <a:t>mà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ti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bỏ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4 </a:t>
            </a:r>
            <a:r>
              <a:rPr lang="en-US" dirty="0" err="1" smtClean="0"/>
              <a:t>đơn</a:t>
            </a:r>
            <a:r>
              <a:rPr lang="en-US" dirty="0" smtClean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2 </a:t>
            </a:r>
            <a:r>
              <a:rPr lang="en-US" dirty="0" err="1"/>
              <a:t>đơn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hai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bao</a:t>
            </a:r>
            <a:r>
              <a:rPr lang="en-US" dirty="0"/>
              <a:t> </a:t>
            </a:r>
            <a:r>
              <a:rPr lang="en-US" dirty="0" err="1"/>
              <a:t>nhiêu</a:t>
            </a:r>
            <a:r>
              <a:rPr lang="en-US" dirty="0"/>
              <a:t>?</a:t>
            </a:r>
          </a:p>
          <a:p>
            <a:pPr lvl="0"/>
            <a:r>
              <a:rPr lang="en-US" dirty="0"/>
              <a:t>Cho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smtClean="0"/>
              <a:t>                           </a:t>
            </a:r>
            <a:r>
              <a:rPr lang="en-US" dirty="0" err="1" smtClean="0"/>
              <a:t>hàm</a:t>
            </a:r>
            <a:r>
              <a:rPr lang="en-US" dirty="0" smtClean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</a:t>
            </a:r>
            <a:r>
              <a:rPr lang="en-US" dirty="0" err="1"/>
              <a:t>hai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smtClean="0"/>
              <a:t>                            </a:t>
            </a:r>
            <a:r>
              <a:rPr lang="en-US" dirty="0" err="1" smtClean="0"/>
              <a:t>Hãy</a:t>
            </a:r>
            <a:r>
              <a:rPr lang="en-US" dirty="0" smtClean="0"/>
              <a:t> </a:t>
            </a: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nhuận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ti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 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2.Một </a:t>
            </a:r>
            <a:r>
              <a:rPr lang="en-US" sz="3200" dirty="0" err="1" smtClean="0">
                <a:effectLst/>
              </a:rPr>
              <a:t>số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ví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dụ</a:t>
            </a:r>
            <a:r>
              <a:rPr lang="en-US" sz="3200" dirty="0" smtClean="0">
                <a:effectLst/>
              </a:rPr>
              <a:t> minh </a:t>
            </a:r>
            <a:r>
              <a:rPr lang="en-US" sz="3200" dirty="0" err="1" smtClean="0">
                <a:effectLst/>
              </a:rPr>
              <a:t>họa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086039"/>
              </p:ext>
            </p:extLst>
          </p:nvPr>
        </p:nvGraphicFramePr>
        <p:xfrm>
          <a:off x="5943600" y="1905000"/>
          <a:ext cx="342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9" name="Equation" r:id="rId3" imgW="342720" imgH="431640" progId="Equation.DSMT4">
                  <p:embed/>
                </p:oleObj>
              </mc:Choice>
              <mc:Fallback>
                <p:oleObj name="Equation" r:id="rId3" imgW="34272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43600" y="1905000"/>
                        <a:ext cx="3429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1314"/>
              </p:ext>
            </p:extLst>
          </p:nvPr>
        </p:nvGraphicFramePr>
        <p:xfrm>
          <a:off x="2260600" y="2235200"/>
          <a:ext cx="36068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70" name="Equation" r:id="rId5" imgW="3606480" imgH="507960" progId="Equation.DSMT4">
                  <p:embed/>
                </p:oleObj>
              </mc:Choice>
              <mc:Fallback>
                <p:oleObj name="Equation" r:id="rId5" imgW="360648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60600" y="2235200"/>
                        <a:ext cx="36068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390384"/>
              </p:ext>
            </p:extLst>
          </p:nvPr>
        </p:nvGraphicFramePr>
        <p:xfrm>
          <a:off x="1371600" y="4419600"/>
          <a:ext cx="2819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71" name="Equation" r:id="rId7" imgW="2819160" imgH="482400" progId="Equation.DSMT4">
                  <p:embed/>
                </p:oleObj>
              </mc:Choice>
              <mc:Fallback>
                <p:oleObj name="Equation" r:id="rId7" imgW="28191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71600" y="4419600"/>
                        <a:ext cx="28194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769646"/>
              </p:ext>
            </p:extLst>
          </p:nvPr>
        </p:nvGraphicFramePr>
        <p:xfrm>
          <a:off x="2565400" y="4876800"/>
          <a:ext cx="2921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72" name="Equation" r:id="rId9" imgW="2920680" imgH="482400" progId="Equation.DSMT4">
                  <p:embed/>
                </p:oleObj>
              </mc:Choice>
              <mc:Fallback>
                <p:oleObj name="Equation" r:id="rId9" imgW="292068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65400" y="4876800"/>
                        <a:ext cx="29210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88508"/>
              </p:ext>
            </p:extLst>
          </p:nvPr>
        </p:nvGraphicFramePr>
        <p:xfrm>
          <a:off x="7848600" y="5334000"/>
          <a:ext cx="939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73" name="Equation" r:id="rId11" imgW="939600" imgH="431640" progId="Equation.DSMT4">
                  <p:embed/>
                </p:oleObj>
              </mc:Choice>
              <mc:Fallback>
                <p:oleObj name="Equation" r:id="rId11" imgW="9396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48600" y="5334000"/>
                        <a:ext cx="9398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483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/>
              <a:t>Lượng</a:t>
            </a:r>
            <a:r>
              <a:rPr lang="en-US" dirty="0"/>
              <a:t> chi </a:t>
            </a:r>
            <a:r>
              <a:rPr lang="en-US" dirty="0" err="1"/>
              <a:t>phí</a:t>
            </a:r>
            <a:r>
              <a:rPr lang="en-US" dirty="0"/>
              <a:t> </a:t>
            </a:r>
            <a:r>
              <a:rPr lang="en-US" dirty="0" err="1"/>
              <a:t>mà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ti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bỏ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 smtClean="0"/>
              <a:t>:</a:t>
            </a:r>
          </a:p>
          <a:p>
            <a:pPr lvl="0"/>
            <a:endParaRPr lang="en-US" dirty="0"/>
          </a:p>
          <a:p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tổng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nhuận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ti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 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Vậy</a:t>
            </a:r>
            <a:r>
              <a:rPr lang="en-US" dirty="0" smtClean="0"/>
              <a:t>: </a:t>
            </a:r>
            <a:endParaRPr lang="en-US" dirty="0"/>
          </a:p>
          <a:p>
            <a:pPr lvl="0"/>
            <a:endParaRPr lang="en-US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2.Một </a:t>
            </a:r>
            <a:r>
              <a:rPr lang="en-US" sz="3200" dirty="0" err="1" smtClean="0">
                <a:effectLst/>
              </a:rPr>
              <a:t>số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ví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dụ</a:t>
            </a:r>
            <a:r>
              <a:rPr lang="en-US" sz="3200" dirty="0" smtClean="0">
                <a:effectLst/>
              </a:rPr>
              <a:t> minh </a:t>
            </a:r>
            <a:r>
              <a:rPr lang="en-US" sz="3200" dirty="0" err="1" smtClean="0">
                <a:effectLst/>
              </a:rPr>
              <a:t>họa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6886306"/>
              </p:ext>
            </p:extLst>
          </p:nvPr>
        </p:nvGraphicFramePr>
        <p:xfrm>
          <a:off x="2800350" y="1981200"/>
          <a:ext cx="4102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4" name="Equation" r:id="rId3" imgW="4101840" imgH="419040" progId="Equation.DSMT4">
                  <p:embed/>
                </p:oleObj>
              </mc:Choice>
              <mc:Fallback>
                <p:oleObj name="Equation" r:id="rId3" imgW="410184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00350" y="1981200"/>
                        <a:ext cx="4102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7268557"/>
              </p:ext>
            </p:extLst>
          </p:nvPr>
        </p:nvGraphicFramePr>
        <p:xfrm>
          <a:off x="1752600" y="2895600"/>
          <a:ext cx="4254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5" name="Equation" r:id="rId5" imgW="4254480" imgH="482400" progId="Equation.DSMT4">
                  <p:embed/>
                </p:oleObj>
              </mc:Choice>
              <mc:Fallback>
                <p:oleObj name="Equation" r:id="rId5" imgW="425448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52600" y="2895600"/>
                        <a:ext cx="42545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138409"/>
              </p:ext>
            </p:extLst>
          </p:nvPr>
        </p:nvGraphicFramePr>
        <p:xfrm>
          <a:off x="939800" y="3276600"/>
          <a:ext cx="4165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6" name="Equation" r:id="rId7" imgW="4165560" imgH="838080" progId="Equation.DSMT4">
                  <p:embed/>
                </p:oleObj>
              </mc:Choice>
              <mc:Fallback>
                <p:oleObj name="Equation" r:id="rId7" imgW="4165560" imgH="838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39800" y="3276600"/>
                        <a:ext cx="41656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678812"/>
              </p:ext>
            </p:extLst>
          </p:nvPr>
        </p:nvGraphicFramePr>
        <p:xfrm>
          <a:off x="762000" y="4038600"/>
          <a:ext cx="43688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7" name="Equation" r:id="rId9" imgW="4368600" imgH="825480" progId="Equation.DSMT4">
                  <p:embed/>
                </p:oleObj>
              </mc:Choice>
              <mc:Fallback>
                <p:oleObj name="Equation" r:id="rId9" imgW="4368600" imgH="825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2000" y="4038600"/>
                        <a:ext cx="436880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80218"/>
              </p:ext>
            </p:extLst>
          </p:nvPr>
        </p:nvGraphicFramePr>
        <p:xfrm>
          <a:off x="1676400" y="5181600"/>
          <a:ext cx="5816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8" name="Equation" r:id="rId11" imgW="5816520" imgH="838080" progId="Equation.DSMT4">
                  <p:embed/>
                </p:oleObj>
              </mc:Choice>
              <mc:Fallback>
                <p:oleObj name="Equation" r:id="rId11" imgW="5816520" imgH="838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76400" y="5181600"/>
                        <a:ext cx="58166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3949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458200" cy="4614672"/>
          </a:xfrm>
        </p:spPr>
        <p:txBody>
          <a:bodyPr>
            <a:normAutofit fontScale="85000" lnSpcReduction="10000"/>
          </a:bodyPr>
          <a:lstStyle/>
          <a:p>
            <a:pPr marL="109728" lvl="0" indent="0">
              <a:buNone/>
            </a:pP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ích</a:t>
            </a:r>
            <a:r>
              <a:rPr lang="en-US" dirty="0"/>
              <a:t> </a:t>
            </a:r>
            <a:r>
              <a:rPr lang="en-US" dirty="0" err="1"/>
              <a:t>như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:  </a:t>
            </a:r>
            <a:endParaRPr lang="en-US" dirty="0" smtClean="0"/>
          </a:p>
          <a:p>
            <a:pPr marL="109728" lvl="0" indent="0">
              <a:buNone/>
            </a:pPr>
            <a:endParaRPr lang="en-US" dirty="0"/>
          </a:p>
          <a:p>
            <a:pPr marL="109728" indent="0">
              <a:buNone/>
            </a:pP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A, </a:t>
            </a:r>
            <a:r>
              <a:rPr lang="en-US" i="1" dirty="0"/>
              <a:t>y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B.</a:t>
            </a:r>
          </a:p>
          <a:p>
            <a:pPr lvl="0"/>
            <a:r>
              <a:rPr lang="en-US" dirty="0" err="1"/>
              <a:t>Viết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bàng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,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túi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bàng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 </a:t>
            </a:r>
            <a:endParaRPr lang="en-US" dirty="0" smtClean="0"/>
          </a:p>
          <a:p>
            <a:pPr lvl="0"/>
            <a:endParaRPr lang="en-US" dirty="0"/>
          </a:p>
          <a:p>
            <a:pPr lvl="0"/>
            <a:r>
              <a:rPr lang="en-US" dirty="0" err="1"/>
              <a:t>Hãy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2 </a:t>
            </a:r>
            <a:r>
              <a:rPr lang="en-US" dirty="0" err="1"/>
              <a:t>túi</a:t>
            </a:r>
            <a:r>
              <a:rPr lang="en-US" dirty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                        </a:t>
            </a:r>
            <a:r>
              <a:rPr lang="en-US" dirty="0" err="1" smtClean="0"/>
              <a:t>và</a:t>
            </a:r>
            <a:endParaRPr lang="en-US" dirty="0" smtClean="0"/>
          </a:p>
          <a:p>
            <a:pPr marL="109728" lvl="0" indent="0">
              <a:buNone/>
            </a:pPr>
            <a:r>
              <a:rPr lang="en-US" dirty="0" smtClean="0"/>
              <a:t>                        </a:t>
            </a:r>
            <a:r>
              <a:rPr lang="en-US" dirty="0" err="1" smtClean="0"/>
              <a:t>túi</a:t>
            </a:r>
            <a:r>
              <a:rPr lang="en-US" dirty="0" smtClean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ưa</a:t>
            </a:r>
            <a:r>
              <a:rPr lang="en-US" dirty="0"/>
              <a:t> </a:t>
            </a:r>
            <a:r>
              <a:rPr lang="en-US" dirty="0" err="1"/>
              <a:t>chuộng</a:t>
            </a:r>
            <a:r>
              <a:rPr lang="en-US" dirty="0"/>
              <a:t> </a:t>
            </a:r>
            <a:r>
              <a:rPr lang="en-US" dirty="0" err="1"/>
              <a:t>hơn</a:t>
            </a:r>
            <a:r>
              <a:rPr lang="en-US" dirty="0"/>
              <a:t>?</a:t>
            </a:r>
          </a:p>
          <a:p>
            <a:pPr lvl="0"/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8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A, 3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B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nghị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chị</a:t>
            </a:r>
            <a:r>
              <a:rPr lang="en-US" dirty="0"/>
              <a:t> ta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A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lấy</a:t>
            </a:r>
            <a:r>
              <a:rPr lang="en-US" dirty="0"/>
              <a:t> 1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B.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ít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bao</a:t>
            </a:r>
            <a:r>
              <a:rPr lang="en-US" dirty="0"/>
              <a:t> </a:t>
            </a:r>
            <a:r>
              <a:rPr lang="en-US" dirty="0" err="1"/>
              <a:t>nhiêu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A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chị</a:t>
            </a:r>
            <a:r>
              <a:rPr lang="en-US" dirty="0"/>
              <a:t> ta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lòng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2.Một </a:t>
            </a:r>
            <a:r>
              <a:rPr lang="en-US" sz="3200" dirty="0" err="1" smtClean="0">
                <a:effectLst/>
              </a:rPr>
              <a:t>số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ví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dụ</a:t>
            </a:r>
            <a:r>
              <a:rPr lang="en-US" sz="3200" dirty="0" smtClean="0">
                <a:effectLst/>
              </a:rPr>
              <a:t> minh </a:t>
            </a:r>
            <a:r>
              <a:rPr lang="en-US" sz="3200" dirty="0" err="1" smtClean="0">
                <a:effectLst/>
              </a:rPr>
              <a:t>họa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6981909"/>
              </p:ext>
            </p:extLst>
          </p:nvPr>
        </p:nvGraphicFramePr>
        <p:xfrm>
          <a:off x="3962400" y="1828800"/>
          <a:ext cx="1803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2" name="Equation" r:id="rId3" imgW="1803240" imgH="393480" progId="Equation.DSMT4">
                  <p:embed/>
                </p:oleObj>
              </mc:Choice>
              <mc:Fallback>
                <p:oleObj name="Equation" r:id="rId3" imgW="18032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2400" y="1828800"/>
                        <a:ext cx="18034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260409"/>
              </p:ext>
            </p:extLst>
          </p:nvPr>
        </p:nvGraphicFramePr>
        <p:xfrm>
          <a:off x="3962400" y="3200400"/>
          <a:ext cx="1943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3" name="Equation" r:id="rId5" imgW="1942920" imgH="482400" progId="Equation.DSMT4">
                  <p:embed/>
                </p:oleObj>
              </mc:Choice>
              <mc:Fallback>
                <p:oleObj name="Equation" r:id="rId5" imgW="194292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62400" y="3200400"/>
                        <a:ext cx="19431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282798"/>
              </p:ext>
            </p:extLst>
          </p:nvPr>
        </p:nvGraphicFramePr>
        <p:xfrm>
          <a:off x="5308600" y="3581400"/>
          <a:ext cx="1854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4" name="Equation" r:id="rId7" imgW="1854000" imgH="482400" progId="Equation.DSMT4">
                  <p:embed/>
                </p:oleObj>
              </mc:Choice>
              <mc:Fallback>
                <p:oleObj name="Equation" r:id="rId7" imgW="1854000" imgH="482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8600" y="3581400"/>
                        <a:ext cx="1854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239390"/>
              </p:ext>
            </p:extLst>
          </p:nvPr>
        </p:nvGraphicFramePr>
        <p:xfrm>
          <a:off x="838200" y="3937000"/>
          <a:ext cx="1866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5" name="Equation" r:id="rId9" imgW="1866600" imgH="482400" progId="Equation.DSMT4">
                  <p:embed/>
                </p:oleObj>
              </mc:Choice>
              <mc:Fallback>
                <p:oleObj name="Equation" r:id="rId9" imgW="18666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8200" y="3937000"/>
                        <a:ext cx="18669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181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smtClean="0"/>
              <a:t>                    ta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 </a:t>
            </a:r>
          </a:p>
          <a:p>
            <a:pPr marL="109728" indent="0">
              <a:buNone/>
            </a:pPr>
            <a:r>
              <a:rPr lang="en-US" dirty="0" err="1"/>
              <a:t>Vậy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 smtClean="0"/>
              <a:t>bàng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endParaRPr lang="en-US" dirty="0" smtClean="0"/>
          </a:p>
          <a:p>
            <a:pPr marL="109728" indent="0">
              <a:buNone/>
            </a:pP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Tại</a:t>
            </a:r>
            <a:r>
              <a:rPr lang="en-US" dirty="0" smtClean="0"/>
              <a:t>                   ta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endParaRPr lang="en-US" dirty="0" smtClean="0"/>
          </a:p>
          <a:p>
            <a:pPr marL="109728" indent="0">
              <a:buNone/>
            </a:pPr>
            <a:r>
              <a:rPr lang="en-US" dirty="0" err="1"/>
              <a:t>Vậy</a:t>
            </a:r>
            <a:r>
              <a:rPr lang="en-US" dirty="0"/>
              <a:t> </a:t>
            </a:r>
            <a:r>
              <a:rPr lang="en-US" dirty="0" err="1"/>
              <a:t>túi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smtClean="0"/>
              <a:t>                 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/>
              <a:t>ưa</a:t>
            </a:r>
            <a:r>
              <a:rPr lang="en-US" dirty="0"/>
              <a:t> </a:t>
            </a:r>
            <a:r>
              <a:rPr lang="en-US" dirty="0" err="1"/>
              <a:t>chuộng</a:t>
            </a:r>
            <a:r>
              <a:rPr lang="en-US" dirty="0"/>
              <a:t> </a:t>
            </a:r>
            <a:r>
              <a:rPr lang="en-US" dirty="0" err="1"/>
              <a:t>hơn</a:t>
            </a:r>
            <a:r>
              <a:rPr lang="en-US" dirty="0"/>
              <a:t> </a:t>
            </a:r>
            <a:r>
              <a:rPr lang="en-US" dirty="0" err="1"/>
              <a:t>túi</a:t>
            </a:r>
            <a:r>
              <a:rPr lang="en-US" dirty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                  ( </a:t>
            </a:r>
            <a:r>
              <a:rPr lang="en-US" dirty="0"/>
              <a:t>do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ích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 </a:t>
            </a:r>
            <a:r>
              <a:rPr lang="en-US" dirty="0" err="1"/>
              <a:t>hơn</a:t>
            </a:r>
            <a:r>
              <a:rPr lang="en-US" dirty="0"/>
              <a:t>)</a:t>
            </a:r>
          </a:p>
          <a:p>
            <a:pPr lvl="0"/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8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A , 3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B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ích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: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2.Một </a:t>
            </a:r>
            <a:r>
              <a:rPr lang="en-US" sz="3200" dirty="0" err="1" smtClean="0">
                <a:effectLst/>
              </a:rPr>
              <a:t>số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ví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dụ</a:t>
            </a:r>
            <a:r>
              <a:rPr lang="en-US" sz="3200" dirty="0" smtClean="0">
                <a:effectLst/>
              </a:rPr>
              <a:t> minh </a:t>
            </a:r>
            <a:r>
              <a:rPr lang="en-US" sz="3200" dirty="0" err="1" smtClean="0">
                <a:effectLst/>
              </a:rPr>
              <a:t>họa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0978235"/>
              </p:ext>
            </p:extLst>
          </p:nvPr>
        </p:nvGraphicFramePr>
        <p:xfrm>
          <a:off x="1574800" y="1498600"/>
          <a:ext cx="1854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2" name="Equation" r:id="rId3" imgW="1854000" imgH="482400" progId="Equation.DSMT4">
                  <p:embed/>
                </p:oleObj>
              </mc:Choice>
              <mc:Fallback>
                <p:oleObj name="Equation" r:id="rId3" imgW="18540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74800" y="1498600"/>
                        <a:ext cx="18542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899312"/>
              </p:ext>
            </p:extLst>
          </p:nvPr>
        </p:nvGraphicFramePr>
        <p:xfrm>
          <a:off x="5791200" y="1524000"/>
          <a:ext cx="2692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3" name="Equation" r:id="rId5" imgW="2692080" imgH="431640" progId="Equation.DSMT4">
                  <p:embed/>
                </p:oleObj>
              </mc:Choice>
              <mc:Fallback>
                <p:oleObj name="Equation" r:id="rId5" imgW="26920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91200" y="1524000"/>
                        <a:ext cx="26924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918745"/>
              </p:ext>
            </p:extLst>
          </p:nvPr>
        </p:nvGraphicFramePr>
        <p:xfrm>
          <a:off x="3911600" y="2501900"/>
          <a:ext cx="1879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4" name="Equation" r:id="rId7" imgW="1879560" imgH="393480" progId="Equation.DSMT4">
                  <p:embed/>
                </p:oleObj>
              </mc:Choice>
              <mc:Fallback>
                <p:oleObj name="Equation" r:id="rId7" imgW="18795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11600" y="2501900"/>
                        <a:ext cx="18796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3191868"/>
              </p:ext>
            </p:extLst>
          </p:nvPr>
        </p:nvGraphicFramePr>
        <p:xfrm>
          <a:off x="1600200" y="2895600"/>
          <a:ext cx="1866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5" name="Equation" r:id="rId9" imgW="1866600" imgH="482400" progId="Equation.DSMT4">
                  <p:embed/>
                </p:oleObj>
              </mc:Choice>
              <mc:Fallback>
                <p:oleObj name="Equation" r:id="rId9" imgW="18666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00200" y="2895600"/>
                        <a:ext cx="18669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954539"/>
              </p:ext>
            </p:extLst>
          </p:nvPr>
        </p:nvGraphicFramePr>
        <p:xfrm>
          <a:off x="5791200" y="2895600"/>
          <a:ext cx="2667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" name="Equation" r:id="rId11" imgW="2666880" imgH="431640" progId="Equation.DSMT4">
                  <p:embed/>
                </p:oleObj>
              </mc:Choice>
              <mc:Fallback>
                <p:oleObj name="Equation" r:id="rId11" imgW="26668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91200" y="2895600"/>
                        <a:ext cx="26670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132388"/>
              </p:ext>
            </p:extLst>
          </p:nvPr>
        </p:nvGraphicFramePr>
        <p:xfrm>
          <a:off x="2819400" y="3327400"/>
          <a:ext cx="1854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7" name="Equation" r:id="rId13" imgW="1854000" imgH="482400" progId="Equation.DSMT4">
                  <p:embed/>
                </p:oleObj>
              </mc:Choice>
              <mc:Fallback>
                <p:oleObj name="Equation" r:id="rId13" imgW="1854000" imgH="482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3327400"/>
                        <a:ext cx="18542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743049"/>
              </p:ext>
            </p:extLst>
          </p:nvPr>
        </p:nvGraphicFramePr>
        <p:xfrm>
          <a:off x="2133600" y="3733800"/>
          <a:ext cx="1866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8" name="Equation" r:id="rId15" imgW="1866600" imgH="482400" progId="Equation.DSMT4">
                  <p:embed/>
                </p:oleObj>
              </mc:Choice>
              <mc:Fallback>
                <p:oleObj name="Equation" r:id="rId15" imgW="1866600" imgH="4824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733800"/>
                        <a:ext cx="1866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0725228"/>
              </p:ext>
            </p:extLst>
          </p:nvPr>
        </p:nvGraphicFramePr>
        <p:xfrm>
          <a:off x="1447800" y="5130800"/>
          <a:ext cx="2667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9" name="Equation" r:id="rId17" imgW="2666880" imgH="431640" progId="Equation.DSMT4">
                  <p:embed/>
                </p:oleObj>
              </mc:Choice>
              <mc:Fallback>
                <p:oleObj name="Equation" r:id="rId17" imgW="26668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447800" y="5130800"/>
                        <a:ext cx="26670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550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71872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i="1" dirty="0"/>
              <a:t>k 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A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lấy</a:t>
            </a:r>
            <a:r>
              <a:rPr lang="en-US" dirty="0"/>
              <a:t> 1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B.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smtClean="0"/>
              <a:t>   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err="1"/>
              <a:t>loại</a:t>
            </a:r>
            <a:r>
              <a:rPr lang="en-US" dirty="0"/>
              <a:t> A , 2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err="1"/>
              <a:t>loại</a:t>
            </a:r>
            <a:r>
              <a:rPr lang="en-US" dirty="0"/>
              <a:t> B.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ích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bị</a:t>
            </a:r>
            <a:r>
              <a:rPr lang="en-US" dirty="0"/>
              <a:t> </a:t>
            </a:r>
            <a:r>
              <a:rPr lang="en-US" dirty="0" err="1"/>
              <a:t>thiệt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ích</a:t>
            </a:r>
            <a:r>
              <a:rPr lang="en-US" dirty="0"/>
              <a:t>, </a:t>
            </a:r>
            <a:r>
              <a:rPr lang="en-US" dirty="0" err="1"/>
              <a:t>nên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bất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:</a:t>
            </a:r>
          </a:p>
          <a:p>
            <a:pPr marL="109728" indent="0">
              <a:buNone/>
            </a:pPr>
            <a:endParaRPr lang="en-US" dirty="0"/>
          </a:p>
          <a:p>
            <a:r>
              <a:rPr lang="en-US" dirty="0" err="1"/>
              <a:t>Vậy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/>
              <a:t>Do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lòng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ít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6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loại</a:t>
            </a:r>
            <a:r>
              <a:rPr lang="en-US" dirty="0"/>
              <a:t> A.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2.Một </a:t>
            </a:r>
            <a:r>
              <a:rPr lang="en-US" sz="3200" dirty="0" err="1" smtClean="0">
                <a:effectLst/>
              </a:rPr>
              <a:t>số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ví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dụ</a:t>
            </a:r>
            <a:r>
              <a:rPr lang="en-US" sz="3200" dirty="0" smtClean="0">
                <a:effectLst/>
              </a:rPr>
              <a:t> minh </a:t>
            </a:r>
            <a:r>
              <a:rPr lang="en-US" sz="3200" dirty="0" err="1" smtClean="0">
                <a:effectLst/>
              </a:rPr>
              <a:t>họa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2550948"/>
              </p:ext>
            </p:extLst>
          </p:nvPr>
        </p:nvGraphicFramePr>
        <p:xfrm>
          <a:off x="7696200" y="1905000"/>
          <a:ext cx="977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4" name="Equation" r:id="rId3" imgW="977760" imgH="482400" progId="Equation.DSMT4">
                  <p:embed/>
                </p:oleObj>
              </mc:Choice>
              <mc:Fallback>
                <p:oleObj name="Equation" r:id="rId3" imgW="9777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96200" y="1905000"/>
                        <a:ext cx="9779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493398"/>
              </p:ext>
            </p:extLst>
          </p:nvPr>
        </p:nvGraphicFramePr>
        <p:xfrm>
          <a:off x="2971800" y="3200400"/>
          <a:ext cx="3365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5" name="Equation" r:id="rId5" imgW="3365280" imgH="482400" progId="Equation.DSMT4">
                  <p:embed/>
                </p:oleObj>
              </mc:Choice>
              <mc:Fallback>
                <p:oleObj name="Equation" r:id="rId5" imgW="336528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71800" y="3200400"/>
                        <a:ext cx="33655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6456134"/>
              </p:ext>
            </p:extLst>
          </p:nvPr>
        </p:nvGraphicFramePr>
        <p:xfrm>
          <a:off x="4114800" y="4572000"/>
          <a:ext cx="17780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6" name="Equation" r:id="rId7" imgW="1777680" imgH="317160" progId="Equation.DSMT4">
                  <p:embed/>
                </p:oleObj>
              </mc:Choice>
              <mc:Fallback>
                <p:oleObj name="Equation" r:id="rId7" imgW="177768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14800" y="4572000"/>
                        <a:ext cx="17780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120001"/>
              </p:ext>
            </p:extLst>
          </p:nvPr>
        </p:nvGraphicFramePr>
        <p:xfrm>
          <a:off x="1676400" y="5029200"/>
          <a:ext cx="749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7" name="Equation" r:id="rId9" imgW="749160" imgH="317160" progId="Equation.DSMT4">
                  <p:embed/>
                </p:oleObj>
              </mc:Choice>
              <mc:Fallback>
                <p:oleObj name="Equation" r:id="rId9" imgW="749160" imgH="317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76400" y="5029200"/>
                        <a:ext cx="7493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634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just">
              <a:buNone/>
            </a:pP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cao</a:t>
            </a:r>
            <a:r>
              <a:rPr lang="en-US" dirty="0"/>
              <a:t> </a:t>
            </a:r>
            <a:r>
              <a:rPr lang="en-US" dirty="0" err="1"/>
              <a:t>cấp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dạy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khối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Đại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Mỏ</a:t>
            </a:r>
            <a:r>
              <a:rPr lang="en-US" dirty="0"/>
              <a:t> </a:t>
            </a:r>
            <a:r>
              <a:rPr lang="en-US" dirty="0" err="1"/>
              <a:t>Địa</a:t>
            </a:r>
            <a:r>
              <a:rPr lang="en-US" dirty="0"/>
              <a:t> </a:t>
            </a:r>
            <a:r>
              <a:rPr lang="en-US" dirty="0" err="1"/>
              <a:t>Chất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năm</a:t>
            </a:r>
            <a:r>
              <a:rPr lang="en-US" dirty="0"/>
              <a:t>.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giảng</a:t>
            </a:r>
            <a:r>
              <a:rPr lang="en-US" dirty="0"/>
              <a:t> </a:t>
            </a:r>
            <a:r>
              <a:rPr lang="en-US" dirty="0" err="1"/>
              <a:t>dạy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xu</a:t>
            </a:r>
            <a:r>
              <a:rPr lang="en-US" dirty="0"/>
              <a:t>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gắn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tiễn</a:t>
            </a:r>
            <a:r>
              <a:rPr lang="en-US" dirty="0"/>
              <a:t>, </a:t>
            </a:r>
            <a:r>
              <a:rPr lang="en-US" dirty="0" err="1"/>
              <a:t>tôi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chọn</a:t>
            </a:r>
            <a:r>
              <a:rPr lang="en-US" dirty="0"/>
              <a:t> </a:t>
            </a:r>
            <a:r>
              <a:rPr lang="en-US" dirty="0" err="1"/>
              <a:t>báo</a:t>
            </a:r>
            <a:r>
              <a:rPr lang="en-US" dirty="0"/>
              <a:t> </a:t>
            </a:r>
            <a:r>
              <a:rPr lang="en-US" dirty="0" err="1"/>
              <a:t>cáo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thuật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: </a:t>
            </a:r>
            <a:r>
              <a:rPr lang="en-US" dirty="0" smtClean="0"/>
              <a:t>“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 smtClean="0"/>
              <a:t>.”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>MỞ ĐẦU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3410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19472"/>
          </a:xfrm>
        </p:spPr>
        <p:txBody>
          <a:bodyPr>
            <a:normAutofit/>
          </a:bodyPr>
          <a:lstStyle/>
          <a:p>
            <a:pPr marL="365760" lvl="3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US" sz="2800" b="1" dirty="0" err="1"/>
              <a:t>Đạo</a:t>
            </a:r>
            <a:r>
              <a:rPr lang="en-US" sz="2800" b="1" dirty="0"/>
              <a:t> </a:t>
            </a:r>
            <a:r>
              <a:rPr lang="en-US" sz="2800" b="1" dirty="0" err="1"/>
              <a:t>hàm</a:t>
            </a:r>
            <a:r>
              <a:rPr lang="en-US" sz="2800" b="1" dirty="0"/>
              <a:t> </a:t>
            </a:r>
            <a:r>
              <a:rPr lang="en-US" sz="2800" b="1" dirty="0" err="1"/>
              <a:t>riêng</a:t>
            </a:r>
            <a:r>
              <a:rPr lang="en-US" sz="2800" b="1" dirty="0"/>
              <a:t> </a:t>
            </a:r>
            <a:r>
              <a:rPr lang="en-US" sz="2800" b="1" dirty="0" err="1"/>
              <a:t>và</a:t>
            </a:r>
            <a:r>
              <a:rPr lang="en-US" sz="2800" b="1" dirty="0"/>
              <a:t> </a:t>
            </a:r>
            <a:r>
              <a:rPr lang="en-US" sz="2800" b="1" dirty="0" err="1"/>
              <a:t>giá</a:t>
            </a:r>
            <a:r>
              <a:rPr lang="en-US" sz="2800" b="1" dirty="0"/>
              <a:t> </a:t>
            </a:r>
            <a:r>
              <a:rPr lang="en-US" sz="2800" b="1" dirty="0" err="1"/>
              <a:t>trị</a:t>
            </a:r>
            <a:r>
              <a:rPr lang="en-US" sz="2800" b="1" dirty="0"/>
              <a:t> </a:t>
            </a:r>
            <a:r>
              <a:rPr lang="en-US" sz="2800" b="1" dirty="0" err="1"/>
              <a:t>cận</a:t>
            </a:r>
            <a:r>
              <a:rPr lang="en-US" sz="2800" b="1" dirty="0"/>
              <a:t> </a:t>
            </a:r>
            <a:r>
              <a:rPr lang="en-US" sz="2800" b="1" dirty="0" err="1"/>
              <a:t>biên</a:t>
            </a:r>
            <a:r>
              <a:rPr lang="en-US" sz="2800" b="1" dirty="0"/>
              <a:t>.</a:t>
            </a:r>
            <a:endParaRPr lang="en-US" sz="2800" dirty="0"/>
          </a:p>
          <a:p>
            <a:pPr marL="109728" indent="0">
              <a:buNone/>
            </a:pPr>
            <a:r>
              <a:rPr lang="en-US" dirty="0" err="1"/>
              <a:t>Xét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 </a:t>
            </a:r>
            <a:r>
              <a:rPr lang="en-US" dirty="0" smtClean="0"/>
              <a:t>                         </a:t>
            </a:r>
            <a:r>
              <a:rPr lang="en-US" dirty="0" err="1" smtClean="0"/>
              <a:t>biểu</a:t>
            </a:r>
            <a:r>
              <a:rPr lang="en-US" dirty="0" smtClean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phụ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w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i="1" dirty="0"/>
              <a:t>n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 </a:t>
            </a:r>
            <a:r>
              <a:rPr lang="en-US" dirty="0" smtClean="0"/>
              <a:t>              </a:t>
            </a:r>
          </a:p>
          <a:p>
            <a:pPr marL="109728" indent="0">
              <a:buNone/>
            </a:pP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đạo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riêng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w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smtClean="0"/>
              <a:t>   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smtClean="0"/>
              <a:t>                     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giá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trị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i="1" dirty="0">
                <a:solidFill>
                  <a:srgbClr val="FF0000"/>
                </a:solidFill>
              </a:rPr>
              <a:t>w-</a:t>
            </a:r>
            <a:r>
              <a:rPr lang="en-US" i="1" dirty="0" err="1">
                <a:solidFill>
                  <a:srgbClr val="FF0000"/>
                </a:solidFill>
              </a:rPr>
              <a:t>cận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biên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 smtClean="0"/>
              <a:t>của</a:t>
            </a:r>
            <a:r>
              <a:rPr lang="en-US" i="1" dirty="0" smtClean="0"/>
              <a:t>      </a:t>
            </a:r>
            <a:r>
              <a:rPr lang="en-US" dirty="0" err="1"/>
              <a:t>tại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w-</a:t>
            </a:r>
            <a:r>
              <a:rPr lang="en-US" dirty="0" err="1"/>
              <a:t>cận</a:t>
            </a:r>
            <a:r>
              <a:rPr lang="en-US" dirty="0"/>
              <a:t> </a:t>
            </a:r>
            <a:r>
              <a:rPr lang="en-US" dirty="0" err="1"/>
              <a:t>biên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xấp</a:t>
            </a:r>
            <a:r>
              <a:rPr lang="en-US" dirty="0"/>
              <a:t> </a:t>
            </a:r>
            <a:r>
              <a:rPr lang="en-US" dirty="0" err="1"/>
              <a:t>xỉ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phụ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w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 </a:t>
            </a:r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đơn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,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độc</a:t>
            </a:r>
            <a:r>
              <a:rPr lang="en-US" dirty="0"/>
              <a:t> </a:t>
            </a:r>
            <a:r>
              <a:rPr lang="en-US" dirty="0" err="1"/>
              <a:t>còn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3.Ứng </a:t>
            </a:r>
            <a:r>
              <a:rPr lang="en-US" sz="3200" dirty="0" err="1" smtClean="0">
                <a:effectLst/>
              </a:rPr>
              <a:t>dụng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của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đạo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hàm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riêng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trong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kinh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tế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học</a:t>
            </a:r>
            <a:r>
              <a:rPr lang="en-US" sz="3200" dirty="0" smtClean="0">
                <a:effectLst/>
              </a:rPr>
              <a:t>.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850688"/>
              </p:ext>
            </p:extLst>
          </p:nvPr>
        </p:nvGraphicFramePr>
        <p:xfrm>
          <a:off x="2552700" y="1955800"/>
          <a:ext cx="2781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00" name="Equation" r:id="rId3" imgW="2781000" imgH="482400" progId="Equation.DSMT4">
                  <p:embed/>
                </p:oleObj>
              </mc:Choice>
              <mc:Fallback>
                <p:oleObj name="Equation" r:id="rId3" imgW="27810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2700" y="1955800"/>
                        <a:ext cx="27813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815273"/>
              </p:ext>
            </p:extLst>
          </p:nvPr>
        </p:nvGraphicFramePr>
        <p:xfrm>
          <a:off x="1104900" y="2844800"/>
          <a:ext cx="1638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01" name="Equation" r:id="rId5" imgW="1638000" imgH="431640" progId="Equation.DSMT4">
                  <p:embed/>
                </p:oleObj>
              </mc:Choice>
              <mc:Fallback>
                <p:oleObj name="Equation" r:id="rId5" imgW="16380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04900" y="2844800"/>
                        <a:ext cx="16383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719370"/>
              </p:ext>
            </p:extLst>
          </p:nvPr>
        </p:nvGraphicFramePr>
        <p:xfrm>
          <a:off x="8178800" y="3225800"/>
          <a:ext cx="279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02" name="Equation" r:id="rId7" imgW="279360" imgH="431640" progId="Equation.DSMT4">
                  <p:embed/>
                </p:oleObj>
              </mc:Choice>
              <mc:Fallback>
                <p:oleObj name="Equation" r:id="rId7" imgW="2793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178800" y="3225800"/>
                        <a:ext cx="2794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283768"/>
              </p:ext>
            </p:extLst>
          </p:nvPr>
        </p:nvGraphicFramePr>
        <p:xfrm>
          <a:off x="1981200" y="3632200"/>
          <a:ext cx="2209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03" name="Equation" r:id="rId9" imgW="2209680" imgH="558720" progId="Equation.DSMT4">
                  <p:embed/>
                </p:oleObj>
              </mc:Choice>
              <mc:Fallback>
                <p:oleObj name="Equation" r:id="rId9" imgW="2209680" imgH="55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81200" y="3632200"/>
                        <a:ext cx="2209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872599"/>
              </p:ext>
            </p:extLst>
          </p:nvPr>
        </p:nvGraphicFramePr>
        <p:xfrm>
          <a:off x="2209800" y="4140200"/>
          <a:ext cx="279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04" name="Equation" r:id="rId11" imgW="279360" imgH="431640" progId="Equation.DSMT4">
                  <p:embed/>
                </p:oleObj>
              </mc:Choice>
              <mc:Fallback>
                <p:oleObj name="Equation" r:id="rId11" imgW="279360" imgH="43164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4140200"/>
                        <a:ext cx="279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0337175"/>
              </p:ext>
            </p:extLst>
          </p:nvPr>
        </p:nvGraphicFramePr>
        <p:xfrm>
          <a:off x="4343400" y="4521200"/>
          <a:ext cx="279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05" name="Equation" r:id="rId13" imgW="279279" imgH="431613" progId="Equation.DSMT4">
                  <p:embed/>
                </p:oleObj>
              </mc:Choice>
              <mc:Fallback>
                <p:oleObj name="Equation" r:id="rId13" imgW="279279" imgH="431613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4521200"/>
                        <a:ext cx="279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0318751"/>
              </p:ext>
            </p:extLst>
          </p:nvPr>
        </p:nvGraphicFramePr>
        <p:xfrm>
          <a:off x="8153400" y="4978400"/>
          <a:ext cx="279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06" name="Equation" r:id="rId14" imgW="279279" imgH="431613" progId="Equation.DSMT4">
                  <p:embed/>
                </p:oleObj>
              </mc:Choice>
              <mc:Fallback>
                <p:oleObj name="Equation" r:id="rId14" imgW="279279" imgH="431613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53400" y="4978400"/>
                        <a:ext cx="279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786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3.Ứng </a:t>
            </a:r>
            <a:r>
              <a:rPr lang="en-US" sz="3200" dirty="0" err="1" smtClean="0">
                <a:effectLst/>
              </a:rPr>
              <a:t>dụng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của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đạo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hàm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riêng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trong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kinh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tế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học</a:t>
            </a:r>
            <a:r>
              <a:rPr lang="en-US" sz="3200" dirty="0" smtClean="0">
                <a:effectLst/>
              </a:rPr>
              <a:t>.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7955231"/>
              </p:ext>
            </p:extLst>
          </p:nvPr>
        </p:nvGraphicFramePr>
        <p:xfrm>
          <a:off x="4572000" y="1447800"/>
          <a:ext cx="1828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7" name="Equation" r:id="rId3" imgW="1828800" imgH="482400" progId="Equation.DSMT4">
                  <p:embed/>
                </p:oleObj>
              </mc:Choice>
              <mc:Fallback>
                <p:oleObj name="Equation" r:id="rId3" imgW="18288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0" y="1447800"/>
                        <a:ext cx="18288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335661"/>
              </p:ext>
            </p:extLst>
          </p:nvPr>
        </p:nvGraphicFramePr>
        <p:xfrm>
          <a:off x="457200" y="2209800"/>
          <a:ext cx="1879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8" name="Equation" r:id="rId5" imgW="1879560" imgH="838080" progId="Equation.DSMT4">
                  <p:embed/>
                </p:oleObj>
              </mc:Choice>
              <mc:Fallback>
                <p:oleObj name="Equation" r:id="rId5" imgW="1879560" imgH="838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200" y="2209800"/>
                        <a:ext cx="18796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86000" y="2362200"/>
            <a:ext cx="6248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-</a:t>
            </a:r>
            <a:r>
              <a:rPr lang="en-US" sz="2800" i="1" dirty="0" err="1" smtClean="0"/>
              <a:t>sản</a:t>
            </a:r>
            <a:r>
              <a:rPr lang="en-US" sz="2800" i="1" dirty="0" smtClean="0"/>
              <a:t> </a:t>
            </a:r>
            <a:r>
              <a:rPr lang="en-US" sz="2800" i="1" dirty="0" err="1"/>
              <a:t>phẩm</a:t>
            </a:r>
            <a:r>
              <a:rPr lang="en-US" sz="2800" i="1" dirty="0"/>
              <a:t> </a:t>
            </a:r>
            <a:r>
              <a:rPr lang="en-US" sz="2800" i="1" dirty="0" err="1"/>
              <a:t>hiện</a:t>
            </a:r>
            <a:r>
              <a:rPr lang="en-US" sz="2800" i="1" dirty="0"/>
              <a:t> </a:t>
            </a:r>
            <a:r>
              <a:rPr lang="en-US" sz="2800" i="1" dirty="0" err="1"/>
              <a:t>vật</a:t>
            </a:r>
            <a:r>
              <a:rPr lang="en-US" sz="2800" i="1" dirty="0"/>
              <a:t> </a:t>
            </a:r>
            <a:r>
              <a:rPr lang="en-US" sz="2800" i="1" dirty="0" err="1"/>
              <a:t>cận</a:t>
            </a:r>
            <a:r>
              <a:rPr lang="en-US" sz="2800" i="1" dirty="0"/>
              <a:t> </a:t>
            </a:r>
            <a:r>
              <a:rPr lang="en-US" sz="2800" i="1" dirty="0" err="1"/>
              <a:t>biên</a:t>
            </a:r>
            <a:r>
              <a:rPr lang="en-US" sz="2800" i="1" dirty="0"/>
              <a:t> </a:t>
            </a:r>
            <a:r>
              <a:rPr lang="en-US" sz="2800" i="1" dirty="0" err="1"/>
              <a:t>của</a:t>
            </a:r>
            <a:r>
              <a:rPr lang="en-US" sz="2800" i="1" dirty="0"/>
              <a:t> </a:t>
            </a:r>
            <a:r>
              <a:rPr lang="en-US" sz="2800" i="1" dirty="0" err="1"/>
              <a:t>tư</a:t>
            </a:r>
            <a:r>
              <a:rPr lang="en-US" sz="2800" i="1" dirty="0"/>
              <a:t> </a:t>
            </a:r>
            <a:r>
              <a:rPr lang="en-US" sz="2800" i="1" dirty="0" err="1" smtClean="0"/>
              <a:t>bản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tại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điểm</a:t>
            </a:r>
            <a:r>
              <a:rPr lang="en-US" sz="2800" i="1" dirty="0" smtClean="0"/>
              <a:t> ( K, L)</a:t>
            </a:r>
            <a:endParaRPr lang="en-US" sz="2800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5640221"/>
              </p:ext>
            </p:extLst>
          </p:nvPr>
        </p:nvGraphicFramePr>
        <p:xfrm>
          <a:off x="469900" y="3429000"/>
          <a:ext cx="1816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9" name="Equation" r:id="rId7" imgW="1815840" imgH="838080" progId="Equation.DSMT4">
                  <p:embed/>
                </p:oleObj>
              </mc:Choice>
              <mc:Fallback>
                <p:oleObj name="Equation" r:id="rId7" imgW="1815840" imgH="838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9900" y="3429000"/>
                        <a:ext cx="18161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209800" y="3617893"/>
            <a:ext cx="6248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/>
              <a:t>-</a:t>
            </a:r>
            <a:r>
              <a:rPr lang="en-US" sz="2800" i="1" dirty="0" err="1" smtClean="0"/>
              <a:t>sản</a:t>
            </a:r>
            <a:r>
              <a:rPr lang="en-US" sz="2800" i="1" dirty="0" smtClean="0"/>
              <a:t> </a:t>
            </a:r>
            <a:r>
              <a:rPr lang="en-US" sz="2800" i="1" dirty="0" err="1"/>
              <a:t>phẩm</a:t>
            </a:r>
            <a:r>
              <a:rPr lang="en-US" sz="2800" i="1" dirty="0"/>
              <a:t> </a:t>
            </a:r>
            <a:r>
              <a:rPr lang="en-US" sz="2800" i="1" dirty="0" err="1"/>
              <a:t>hiện</a:t>
            </a:r>
            <a:r>
              <a:rPr lang="en-US" sz="2800" i="1" dirty="0"/>
              <a:t> </a:t>
            </a:r>
            <a:r>
              <a:rPr lang="en-US" sz="2800" i="1" dirty="0" err="1"/>
              <a:t>vật</a:t>
            </a:r>
            <a:r>
              <a:rPr lang="en-US" sz="2800" i="1" dirty="0"/>
              <a:t> </a:t>
            </a:r>
            <a:r>
              <a:rPr lang="en-US" sz="2800" i="1" dirty="0" err="1"/>
              <a:t>cận</a:t>
            </a:r>
            <a:r>
              <a:rPr lang="en-US" sz="2800" i="1" dirty="0"/>
              <a:t> </a:t>
            </a:r>
            <a:r>
              <a:rPr lang="en-US" sz="2800" i="1" dirty="0" err="1"/>
              <a:t>biên</a:t>
            </a:r>
            <a:r>
              <a:rPr lang="en-US" sz="2800" i="1" dirty="0"/>
              <a:t> </a:t>
            </a:r>
            <a:r>
              <a:rPr lang="en-US" sz="2800" i="1" dirty="0" err="1"/>
              <a:t>của</a:t>
            </a:r>
            <a:r>
              <a:rPr lang="en-US" sz="2800" i="1" dirty="0"/>
              <a:t> </a:t>
            </a:r>
            <a:r>
              <a:rPr lang="en-US" sz="2800" i="1" dirty="0" err="1" smtClean="0"/>
              <a:t>lao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động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tại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điểm</a:t>
            </a:r>
            <a:r>
              <a:rPr lang="en-US" sz="2800" i="1" dirty="0" smtClean="0"/>
              <a:t> ( K, L)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2549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Ví</a:t>
            </a:r>
            <a:r>
              <a:rPr lang="en-US" b="1" dirty="0" smtClean="0"/>
              <a:t> </a:t>
            </a:r>
            <a:r>
              <a:rPr lang="en-US" b="1" dirty="0" err="1" smtClean="0"/>
              <a:t>dụ</a:t>
            </a:r>
            <a:r>
              <a:rPr lang="en-US" b="1" dirty="0" smtClean="0"/>
              <a:t>: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pPr marL="109728" indent="0">
              <a:buNone/>
            </a:pP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27 </a:t>
            </a:r>
            <a:r>
              <a:rPr lang="en-US" dirty="0" err="1"/>
              <a:t>đơn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 </a:t>
            </a:r>
            <a:r>
              <a:rPr lang="en-US" dirty="0" err="1"/>
              <a:t>và</a:t>
            </a:r>
            <a:r>
              <a:rPr lang="en-US" dirty="0"/>
              <a:t> 64 </a:t>
            </a:r>
            <a:r>
              <a:rPr lang="en-US" dirty="0" err="1"/>
              <a:t>đơn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lao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, </a:t>
            </a:r>
            <a:r>
              <a:rPr lang="en-US" dirty="0" err="1"/>
              <a:t>tức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cận</a:t>
            </a:r>
            <a:r>
              <a:rPr lang="en-US" dirty="0"/>
              <a:t> </a:t>
            </a:r>
            <a:r>
              <a:rPr lang="en-US" dirty="0" err="1"/>
              <a:t>biên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lao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: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3.Ứng </a:t>
            </a:r>
            <a:r>
              <a:rPr lang="en-US" sz="3200" dirty="0" err="1" smtClean="0">
                <a:effectLst/>
              </a:rPr>
              <a:t>dụng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của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đạo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hàm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riêng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trong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kinh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tế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học</a:t>
            </a:r>
            <a:r>
              <a:rPr lang="en-US" sz="3200" dirty="0" smtClean="0">
                <a:effectLst/>
              </a:rPr>
              <a:t>.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766298"/>
              </p:ext>
            </p:extLst>
          </p:nvPr>
        </p:nvGraphicFramePr>
        <p:xfrm>
          <a:off x="3733800" y="1981200"/>
          <a:ext cx="1778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6" name="Equation" r:id="rId3" imgW="1777680" imgH="723600" progId="Equation.DSMT4">
                  <p:embed/>
                </p:oleObj>
              </mc:Choice>
              <mc:Fallback>
                <p:oleObj name="Equation" r:id="rId3" imgW="1777680" imgH="723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33800" y="1981200"/>
                        <a:ext cx="17780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4159763"/>
              </p:ext>
            </p:extLst>
          </p:nvPr>
        </p:nvGraphicFramePr>
        <p:xfrm>
          <a:off x="1828800" y="4038600"/>
          <a:ext cx="66167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7" name="Equation" r:id="rId5" imgW="6616440" imgH="1104840" progId="Equation.DSMT4">
                  <p:embed/>
                </p:oleObj>
              </mc:Choice>
              <mc:Fallback>
                <p:oleObj name="Equation" r:id="rId5" imgW="6616440" imgH="1104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28800" y="4038600"/>
                        <a:ext cx="6616700" cy="1104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0337"/>
              </p:ext>
            </p:extLst>
          </p:nvPr>
        </p:nvGraphicFramePr>
        <p:xfrm>
          <a:off x="1447800" y="4953000"/>
          <a:ext cx="70993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8" name="Equation" r:id="rId7" imgW="7099200" imgH="1104840" progId="Equation.DSMT4">
                  <p:embed/>
                </p:oleObj>
              </mc:Choice>
              <mc:Fallback>
                <p:oleObj name="Equation" r:id="rId7" imgW="7099200" imgH="1104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47800" y="4953000"/>
                        <a:ext cx="7099300" cy="1104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112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71872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109728" indent="0" algn="just">
              <a:buNone/>
            </a:pP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 </a:t>
            </a:r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mức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lên</a:t>
            </a:r>
            <a:r>
              <a:rPr lang="en-US" dirty="0"/>
              <a:t> 28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mức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64 </a:t>
            </a:r>
            <a:r>
              <a:rPr lang="en-US" dirty="0" err="1"/>
              <a:t>lao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nó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khoảng</a:t>
            </a:r>
            <a:r>
              <a:rPr lang="en-US" dirty="0"/>
              <a:t> 26,7 </a:t>
            </a:r>
            <a:r>
              <a:rPr lang="en-US" dirty="0" err="1"/>
              <a:t>đơn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; </a:t>
            </a:r>
            <a:endParaRPr lang="en-US" dirty="0" smtClean="0"/>
          </a:p>
          <a:p>
            <a:pPr marL="109728" indent="0" algn="just">
              <a:buNone/>
            </a:pPr>
            <a:r>
              <a:rPr lang="en-US" dirty="0" err="1"/>
              <a:t>N</a:t>
            </a:r>
            <a:r>
              <a:rPr lang="en-US" dirty="0" err="1" smtClean="0"/>
              <a:t>ếu</a:t>
            </a:r>
            <a:r>
              <a:rPr lang="en-US" dirty="0" smtClean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 </a:t>
            </a:r>
            <a:r>
              <a:rPr lang="en-US" dirty="0" err="1"/>
              <a:t>nâng</a:t>
            </a:r>
            <a:r>
              <a:rPr lang="en-US" dirty="0"/>
              <a:t> </a:t>
            </a:r>
            <a:r>
              <a:rPr lang="en-US" dirty="0" err="1"/>
              <a:t>mức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lao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65 </a:t>
            </a:r>
            <a:r>
              <a:rPr lang="en-US" dirty="0" err="1"/>
              <a:t>đơn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giữ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 </a:t>
            </a:r>
            <a:r>
              <a:rPr lang="en-US" dirty="0" err="1"/>
              <a:t>mức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27 </a:t>
            </a:r>
            <a:r>
              <a:rPr lang="en-US" dirty="0" err="1"/>
              <a:t>đơn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5,6 </a:t>
            </a:r>
            <a:r>
              <a:rPr lang="en-US" dirty="0" err="1"/>
              <a:t>đơn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phẩm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3.Ứng </a:t>
            </a:r>
            <a:r>
              <a:rPr lang="en-US" sz="3200" dirty="0" err="1" smtClean="0">
                <a:effectLst/>
              </a:rPr>
              <a:t>dụng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của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đạo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hàm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riêng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trong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kinh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tế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học</a:t>
            </a:r>
            <a:r>
              <a:rPr lang="en-US" sz="3200" dirty="0" smtClean="0">
                <a:effectLst/>
              </a:rPr>
              <a:t>.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8349490"/>
              </p:ext>
            </p:extLst>
          </p:nvPr>
        </p:nvGraphicFramePr>
        <p:xfrm>
          <a:off x="762000" y="1219200"/>
          <a:ext cx="61341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0" name="Equation" r:id="rId3" imgW="6134040" imgH="1028520" progId="Equation.DSMT4">
                  <p:embed/>
                </p:oleObj>
              </mc:Choice>
              <mc:Fallback>
                <p:oleObj name="Equation" r:id="rId3" imgW="6134040" imgH="102852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219200"/>
                        <a:ext cx="613410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007226"/>
              </p:ext>
            </p:extLst>
          </p:nvPr>
        </p:nvGraphicFramePr>
        <p:xfrm>
          <a:off x="869950" y="1981200"/>
          <a:ext cx="65786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1" name="Equation" r:id="rId5" imgW="6578280" imgH="1028520" progId="Equation.DSMT4">
                  <p:embed/>
                </p:oleObj>
              </mc:Choice>
              <mc:Fallback>
                <p:oleObj name="Equation" r:id="rId5" imgW="6578280" imgH="102852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9950" y="1981200"/>
                        <a:ext cx="657860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161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 smtClean="0"/>
              <a:t>ích</a:t>
            </a:r>
            <a:r>
              <a:rPr lang="en-US" dirty="0" smtClean="0"/>
              <a:t>: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algn="just"/>
            <a:r>
              <a:rPr lang="en-US" dirty="0" smtClean="0"/>
              <a:t>Ý </a:t>
            </a:r>
            <a:r>
              <a:rPr lang="en-US" dirty="0" err="1" smtClean="0"/>
              <a:t>nghĩa</a:t>
            </a:r>
            <a:r>
              <a:rPr lang="en-US" dirty="0" smtClean="0"/>
              <a:t>:      </a:t>
            </a:r>
            <a:r>
              <a:rPr lang="en-US" dirty="0" err="1" smtClean="0"/>
              <a:t>biểu</a:t>
            </a:r>
            <a:r>
              <a:rPr lang="en-US" dirty="0" smtClean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xấp</a:t>
            </a:r>
            <a:r>
              <a:rPr lang="en-US" dirty="0"/>
              <a:t> </a:t>
            </a:r>
            <a:r>
              <a:rPr lang="en-US" dirty="0" err="1"/>
              <a:t>xỉ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ích</a:t>
            </a:r>
            <a:r>
              <a:rPr lang="en-US" dirty="0"/>
              <a:t> </a:t>
            </a:r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1 </a:t>
            </a:r>
            <a:r>
              <a:rPr lang="en-US" dirty="0" err="1"/>
              <a:t>đơn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thứ</a:t>
            </a:r>
            <a:r>
              <a:rPr lang="en-US" dirty="0"/>
              <a:t> i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3.Ứng </a:t>
            </a:r>
            <a:r>
              <a:rPr lang="en-US" sz="3200" dirty="0" err="1" smtClean="0">
                <a:effectLst/>
              </a:rPr>
              <a:t>dụng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của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đạo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hàm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riêng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trong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kinh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tế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học</a:t>
            </a:r>
            <a:r>
              <a:rPr lang="en-US" sz="3200" dirty="0" smtClean="0">
                <a:effectLst/>
              </a:rPr>
              <a:t>.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961227"/>
              </p:ext>
            </p:extLst>
          </p:nvPr>
        </p:nvGraphicFramePr>
        <p:xfrm>
          <a:off x="4191000" y="1524000"/>
          <a:ext cx="2794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4" name="Equation" r:id="rId3" imgW="2793960" imgH="482400" progId="Equation.DSMT4">
                  <p:embed/>
                </p:oleObj>
              </mc:Choice>
              <mc:Fallback>
                <p:oleObj name="Equation" r:id="rId3" imgW="27939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91000" y="1524000"/>
                        <a:ext cx="27940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847107"/>
              </p:ext>
            </p:extLst>
          </p:nvPr>
        </p:nvGraphicFramePr>
        <p:xfrm>
          <a:off x="628650" y="2057400"/>
          <a:ext cx="18669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5" name="Equation" r:id="rId5" imgW="1866600" imgH="927000" progId="Equation.DSMT4">
                  <p:embed/>
                </p:oleObj>
              </mc:Choice>
              <mc:Fallback>
                <p:oleObj name="Equation" r:id="rId5" imgW="1866600" imgH="927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8650" y="2057400"/>
                        <a:ext cx="1866900" cy="927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438400" y="2133600"/>
            <a:ext cx="641714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err="1"/>
              <a:t>lợi</a:t>
            </a:r>
            <a:r>
              <a:rPr lang="en-US" sz="2800" i="1" dirty="0"/>
              <a:t> </a:t>
            </a:r>
            <a:r>
              <a:rPr lang="en-US" sz="2800" i="1" dirty="0" err="1"/>
              <a:t>ích</a:t>
            </a:r>
            <a:r>
              <a:rPr lang="en-US" sz="2800" i="1" dirty="0"/>
              <a:t> </a:t>
            </a:r>
            <a:r>
              <a:rPr lang="en-US" sz="2800" i="1" dirty="0" err="1"/>
              <a:t>cận</a:t>
            </a:r>
            <a:r>
              <a:rPr lang="en-US" sz="2800" i="1" dirty="0"/>
              <a:t> </a:t>
            </a:r>
            <a:r>
              <a:rPr lang="en-US" sz="2800" i="1" dirty="0" err="1"/>
              <a:t>biên</a:t>
            </a:r>
            <a:r>
              <a:rPr lang="en-US" sz="2800" i="1" dirty="0"/>
              <a:t> 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/>
              <a:t>hóa</a:t>
            </a:r>
            <a:r>
              <a:rPr lang="en-US" sz="2800" dirty="0"/>
              <a:t> </a:t>
            </a:r>
            <a:r>
              <a:rPr lang="en-US" sz="2800" dirty="0" err="1"/>
              <a:t>thứ</a:t>
            </a:r>
            <a:r>
              <a:rPr lang="en-US" sz="2800" dirty="0"/>
              <a:t> i </a:t>
            </a:r>
            <a:endParaRPr lang="en-US" sz="2800" dirty="0" smtClean="0"/>
          </a:p>
          <a:p>
            <a:r>
              <a:rPr lang="en-US" sz="2800" dirty="0" err="1" smtClean="0"/>
              <a:t>đối</a:t>
            </a:r>
            <a:r>
              <a:rPr lang="en-US" sz="2800" dirty="0" smtClean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người</a:t>
            </a:r>
            <a:r>
              <a:rPr lang="en-US" sz="2800" dirty="0"/>
              <a:t> </a:t>
            </a:r>
            <a:r>
              <a:rPr lang="en-US" sz="2800" dirty="0" err="1"/>
              <a:t>tiêu</a:t>
            </a:r>
            <a:r>
              <a:rPr lang="en-US" sz="2800" dirty="0"/>
              <a:t> </a:t>
            </a:r>
            <a:r>
              <a:rPr lang="en-US" sz="2800" dirty="0" err="1" smtClean="0"/>
              <a:t>dùng</a:t>
            </a:r>
            <a:r>
              <a:rPr lang="en-US" sz="2800" dirty="0" smtClean="0"/>
              <a:t> .</a:t>
            </a:r>
            <a:endParaRPr lang="en-US" sz="2800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221854"/>
              </p:ext>
            </p:extLst>
          </p:nvPr>
        </p:nvGraphicFramePr>
        <p:xfrm>
          <a:off x="2286000" y="3352800"/>
          <a:ext cx="698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6" name="Equation" r:id="rId7" imgW="698400" imgH="431640" progId="Equation.DSMT4">
                  <p:embed/>
                </p:oleObj>
              </mc:Choice>
              <mc:Fallback>
                <p:oleObj name="Equation" r:id="rId7" imgW="6984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86000" y="3352800"/>
                        <a:ext cx="6985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220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/>
          <a:lstStyle/>
          <a:p>
            <a:r>
              <a:rPr lang="en-US" i="1" dirty="0" err="1"/>
              <a:t>Quy</a:t>
            </a:r>
            <a:r>
              <a:rPr lang="en-US" i="1" dirty="0"/>
              <a:t> </a:t>
            </a:r>
            <a:r>
              <a:rPr lang="en-US" i="1" dirty="0" err="1" smtClean="0"/>
              <a:t>luật</a:t>
            </a:r>
            <a:r>
              <a:rPr lang="en-US" i="1" dirty="0" smtClean="0"/>
              <a:t> </a:t>
            </a:r>
            <a:r>
              <a:rPr lang="en-US" i="1" dirty="0" err="1"/>
              <a:t>lợi</a:t>
            </a:r>
            <a:r>
              <a:rPr lang="en-US" i="1" dirty="0"/>
              <a:t> </a:t>
            </a:r>
            <a:r>
              <a:rPr lang="en-US" i="1" dirty="0" err="1"/>
              <a:t>ích</a:t>
            </a:r>
            <a:r>
              <a:rPr lang="en-US" i="1" dirty="0"/>
              <a:t> </a:t>
            </a:r>
            <a:r>
              <a:rPr lang="en-US" i="1" dirty="0" err="1"/>
              <a:t>cận</a:t>
            </a:r>
            <a:r>
              <a:rPr lang="en-US" i="1" dirty="0"/>
              <a:t> </a:t>
            </a:r>
            <a:r>
              <a:rPr lang="en-US" i="1" dirty="0" err="1"/>
              <a:t>biên</a:t>
            </a:r>
            <a:r>
              <a:rPr lang="en-US" i="1" dirty="0"/>
              <a:t> </a:t>
            </a:r>
            <a:r>
              <a:rPr lang="en-US" i="1" dirty="0" err="1"/>
              <a:t>giảm</a:t>
            </a:r>
            <a:r>
              <a:rPr lang="en-US" i="1" dirty="0"/>
              <a:t> </a:t>
            </a:r>
            <a:r>
              <a:rPr lang="en-US" i="1" dirty="0" err="1"/>
              <a:t>dần</a:t>
            </a:r>
            <a:r>
              <a:rPr lang="en-US" i="1" dirty="0"/>
              <a:t>:</a:t>
            </a:r>
            <a:r>
              <a:rPr lang="en-US" dirty="0"/>
              <a:t> </a:t>
            </a:r>
            <a:endParaRPr lang="en-US" dirty="0" smtClean="0"/>
          </a:p>
          <a:p>
            <a:pPr marL="109728" indent="0" algn="just">
              <a:buNone/>
            </a:pPr>
            <a:r>
              <a:rPr lang="en-US" dirty="0" err="1"/>
              <a:t>Xét</a:t>
            </a:r>
            <a:r>
              <a:rPr lang="en-US" dirty="0"/>
              <a:t> </a:t>
            </a:r>
            <a:r>
              <a:rPr lang="en-US" dirty="0" err="1"/>
              <a:t>mô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</a:p>
          <a:p>
            <a:pPr marL="109728" indent="0" algn="just">
              <a:buNone/>
            </a:pP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u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ích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 smtClean="0"/>
              <a:t>và</a:t>
            </a:r>
            <a:endParaRPr lang="en-US" dirty="0" smtClean="0"/>
          </a:p>
          <a:p>
            <a:pPr marL="109728" indent="0" algn="just">
              <a:buNone/>
            </a:pPr>
            <a:r>
              <a:rPr lang="en-US" dirty="0"/>
              <a:t> </a:t>
            </a:r>
            <a:r>
              <a:rPr lang="en-US" dirty="0" smtClean="0"/>
              <a:t>           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yếu</a:t>
            </a:r>
            <a:r>
              <a:rPr lang="en-US" dirty="0"/>
              <a:t> </a:t>
            </a:r>
            <a:r>
              <a:rPr lang="en-US" dirty="0" err="1"/>
              <a:t>tố</a:t>
            </a:r>
            <a:r>
              <a:rPr lang="en-US" dirty="0"/>
              <a:t> </a:t>
            </a:r>
            <a:r>
              <a:rPr lang="en-US" dirty="0" err="1"/>
              <a:t>đem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ích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u.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luật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ích</a:t>
            </a:r>
            <a:r>
              <a:rPr lang="en-US" dirty="0"/>
              <a:t> </a:t>
            </a:r>
            <a:r>
              <a:rPr lang="en-US" dirty="0" err="1"/>
              <a:t>cận</a:t>
            </a:r>
            <a:r>
              <a:rPr lang="en-US" dirty="0"/>
              <a:t> </a:t>
            </a:r>
            <a:r>
              <a:rPr lang="en-US" dirty="0" err="1"/>
              <a:t>biên</a:t>
            </a:r>
            <a:r>
              <a:rPr lang="en-US" dirty="0"/>
              <a:t> </a:t>
            </a: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dần</a:t>
            </a:r>
            <a:r>
              <a:rPr lang="en-US" dirty="0"/>
              <a:t> (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ích</a:t>
            </a:r>
            <a:r>
              <a:rPr lang="en-US" dirty="0"/>
              <a:t> </a:t>
            </a:r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chậm</a:t>
            </a:r>
            <a:r>
              <a:rPr lang="en-US" dirty="0"/>
              <a:t> </a:t>
            </a:r>
            <a:r>
              <a:rPr lang="en-US" dirty="0" err="1"/>
              <a:t>dần</a:t>
            </a:r>
            <a:r>
              <a:rPr lang="en-US" dirty="0"/>
              <a:t>) </a:t>
            </a:r>
            <a:r>
              <a:rPr lang="en-US" dirty="0" err="1"/>
              <a:t>nói</a:t>
            </a:r>
            <a:r>
              <a:rPr lang="en-US" dirty="0"/>
              <a:t> </a:t>
            </a:r>
            <a:r>
              <a:rPr lang="en-US" dirty="0" err="1"/>
              <a:t>rằng</a:t>
            </a:r>
            <a:r>
              <a:rPr lang="en-US" dirty="0"/>
              <a:t>,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yếu</a:t>
            </a:r>
            <a:r>
              <a:rPr lang="en-US" dirty="0"/>
              <a:t> </a:t>
            </a:r>
            <a:r>
              <a:rPr lang="en-US" dirty="0" err="1"/>
              <a:t>tố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,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u- </a:t>
            </a:r>
            <a:r>
              <a:rPr lang="en-US" dirty="0" err="1"/>
              <a:t>cận</a:t>
            </a:r>
            <a:r>
              <a:rPr lang="en-US" dirty="0"/>
              <a:t> </a:t>
            </a:r>
            <a:r>
              <a:rPr lang="en-US" dirty="0" err="1"/>
              <a:t>biên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dirty="0" err="1" smtClean="0"/>
              <a:t>giảm</a:t>
            </a:r>
            <a:r>
              <a:rPr lang="en-US" dirty="0" smtClean="0"/>
              <a:t> </a:t>
            </a:r>
            <a:r>
              <a:rPr lang="en-US" dirty="0" err="1"/>
              <a:t>dần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 </a:t>
            </a:r>
            <a:r>
              <a:rPr lang="en-US" dirty="0" err="1"/>
              <a:t>tăng</a:t>
            </a:r>
            <a:r>
              <a:rPr lang="en-US" dirty="0"/>
              <a:t>. </a:t>
            </a:r>
            <a:endParaRPr lang="en-US" dirty="0" smtClean="0"/>
          </a:p>
          <a:p>
            <a:pPr marL="109728" indent="0" algn="just">
              <a:buNone/>
            </a:pPr>
            <a:r>
              <a:rPr lang="en-US" dirty="0" err="1" smtClean="0"/>
              <a:t>Dưới</a:t>
            </a:r>
            <a:r>
              <a:rPr lang="en-US" dirty="0" smtClean="0"/>
              <a:t> </a:t>
            </a:r>
            <a:r>
              <a:rPr lang="en-US" dirty="0" err="1"/>
              <a:t>góc</a:t>
            </a:r>
            <a:r>
              <a:rPr lang="en-US" dirty="0"/>
              <a:t> </a:t>
            </a:r>
            <a:r>
              <a:rPr lang="en-US" dirty="0" err="1"/>
              <a:t>độ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,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luật</a:t>
            </a:r>
            <a:r>
              <a:rPr lang="en-US" dirty="0"/>
              <a:t> </a:t>
            </a:r>
            <a:r>
              <a:rPr lang="en-US" dirty="0" err="1"/>
              <a:t>biểu</a:t>
            </a:r>
            <a:r>
              <a:rPr lang="en-US" dirty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dưới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/>
              <a:t>:</a:t>
            </a:r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3.Ứng </a:t>
            </a:r>
            <a:r>
              <a:rPr lang="en-US" sz="3200" dirty="0" err="1" smtClean="0">
                <a:effectLst/>
              </a:rPr>
              <a:t>dụng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của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đạo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hàm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riêng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trong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kinh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tế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học</a:t>
            </a:r>
            <a:r>
              <a:rPr lang="en-US" sz="3200" dirty="0" smtClean="0">
                <a:effectLst/>
              </a:rPr>
              <a:t>.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884009"/>
              </p:ext>
            </p:extLst>
          </p:nvPr>
        </p:nvGraphicFramePr>
        <p:xfrm>
          <a:off x="4229100" y="1905000"/>
          <a:ext cx="2705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1" name="Equation" r:id="rId3" imgW="2705040" imgH="469800" progId="Equation.DSMT4">
                  <p:embed/>
                </p:oleObj>
              </mc:Choice>
              <mc:Fallback>
                <p:oleObj name="Equation" r:id="rId3" imgW="270504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29100" y="1905000"/>
                        <a:ext cx="2705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601509"/>
              </p:ext>
            </p:extLst>
          </p:nvPr>
        </p:nvGraphicFramePr>
        <p:xfrm>
          <a:off x="596900" y="2870200"/>
          <a:ext cx="14605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2" name="Equation" r:id="rId5" imgW="1460160" imgH="406080" progId="Equation.DSMT4">
                  <p:embed/>
                </p:oleObj>
              </mc:Choice>
              <mc:Fallback>
                <p:oleObj name="Equation" r:id="rId5" imgW="146016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6900" y="2870200"/>
                        <a:ext cx="14605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5702780"/>
              </p:ext>
            </p:extLst>
          </p:nvPr>
        </p:nvGraphicFramePr>
        <p:xfrm>
          <a:off x="5981700" y="4165600"/>
          <a:ext cx="266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3" name="Equation" r:id="rId7" imgW="266400" imgH="406080" progId="Equation.DSMT4">
                  <p:embed/>
                </p:oleObj>
              </mc:Choice>
              <mc:Fallback>
                <p:oleObj name="Equation" r:id="rId7" imgW="26640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81700" y="4165600"/>
                        <a:ext cx="2667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278359"/>
              </p:ext>
            </p:extLst>
          </p:nvPr>
        </p:nvGraphicFramePr>
        <p:xfrm>
          <a:off x="8648700" y="4165600"/>
          <a:ext cx="266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4" name="Equation" r:id="rId9" imgW="266400" imgH="406080" progId="Equation.DSMT4">
                  <p:embed/>
                </p:oleObj>
              </mc:Choice>
              <mc:Fallback>
                <p:oleObj name="Equation" r:id="rId9" imgW="266400" imgH="406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48700" y="4165600"/>
                        <a:ext cx="2667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687758"/>
              </p:ext>
            </p:extLst>
          </p:nvPr>
        </p:nvGraphicFramePr>
        <p:xfrm>
          <a:off x="3048000" y="5410200"/>
          <a:ext cx="30734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5" name="Equation" r:id="rId11" imgW="3073320" imgH="965160" progId="Equation.DSMT4">
                  <p:embed/>
                </p:oleObj>
              </mc:Choice>
              <mc:Fallback>
                <p:oleObj name="Equation" r:id="rId11" imgW="3073320" imgH="965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48000" y="5410200"/>
                        <a:ext cx="3073400" cy="96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577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" lvl="3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US" sz="2800" b="1" dirty="0" err="1"/>
              <a:t>Tính</a:t>
            </a:r>
            <a:r>
              <a:rPr lang="en-US" sz="2800" b="1" dirty="0"/>
              <a:t> </a:t>
            </a:r>
            <a:r>
              <a:rPr lang="en-US" sz="2800" b="1" dirty="0" err="1"/>
              <a:t>hệ</a:t>
            </a:r>
            <a:r>
              <a:rPr lang="en-US" sz="2800" b="1" dirty="0"/>
              <a:t> </a:t>
            </a:r>
            <a:r>
              <a:rPr lang="en-US" sz="2800" b="1" dirty="0" err="1"/>
              <a:t>số</a:t>
            </a:r>
            <a:r>
              <a:rPr lang="en-US" sz="2800" b="1" dirty="0"/>
              <a:t> co </a:t>
            </a:r>
            <a:r>
              <a:rPr lang="en-US" sz="2800" b="1" dirty="0" err="1"/>
              <a:t>dãn</a:t>
            </a:r>
            <a:endParaRPr lang="en-US" sz="2800" dirty="0"/>
          </a:p>
          <a:p>
            <a:pPr marL="109728" indent="0">
              <a:buNone/>
            </a:pPr>
            <a:r>
              <a:rPr lang="en-US" dirty="0" err="1"/>
              <a:t>Xét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smtClean="0"/>
              <a:t>                          </a:t>
            </a:r>
            <a:r>
              <a:rPr lang="en-US" dirty="0" err="1" smtClean="0"/>
              <a:t>biểu</a:t>
            </a:r>
            <a:r>
              <a:rPr lang="en-US" dirty="0" smtClean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phụ</a:t>
            </a:r>
            <a:r>
              <a:rPr lang="en-US" dirty="0"/>
              <a:t> </a:t>
            </a:r>
            <a:r>
              <a:rPr lang="en-US" dirty="0" err="1"/>
              <a:t>thuộc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w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i="1" dirty="0"/>
              <a:t>n</a:t>
            </a:r>
            <a:r>
              <a:rPr lang="en-US" dirty="0"/>
              <a:t> </a:t>
            </a:r>
            <a:r>
              <a:rPr lang="en-US" dirty="0" err="1"/>
              <a:t>biến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</a:t>
            </a:r>
            <a:endParaRPr lang="en-US" dirty="0" smtClean="0"/>
          </a:p>
          <a:p>
            <a:pPr marL="109728" indent="0">
              <a:buNone/>
            </a:pPr>
            <a:r>
              <a:rPr lang="en-US" i="1" dirty="0" err="1">
                <a:solidFill>
                  <a:srgbClr val="FF0000"/>
                </a:solidFill>
              </a:rPr>
              <a:t>Hệ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số</a:t>
            </a:r>
            <a:r>
              <a:rPr lang="en-US" i="1" dirty="0">
                <a:solidFill>
                  <a:srgbClr val="FF0000"/>
                </a:solidFill>
              </a:rPr>
              <a:t> co </a:t>
            </a:r>
            <a:r>
              <a:rPr lang="en-US" i="1" dirty="0" err="1">
                <a:solidFill>
                  <a:srgbClr val="FF0000"/>
                </a:solidFill>
              </a:rPr>
              <a:t>dãn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của</a:t>
            </a:r>
            <a:r>
              <a:rPr lang="en-US" i="1" dirty="0">
                <a:solidFill>
                  <a:srgbClr val="FF0000"/>
                </a:solidFill>
              </a:rPr>
              <a:t> w </a:t>
            </a:r>
            <a:r>
              <a:rPr lang="en-US" i="1" dirty="0" err="1">
                <a:solidFill>
                  <a:srgbClr val="FF0000"/>
                </a:solidFill>
              </a:rPr>
              <a:t>theo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smtClean="0">
                <a:solidFill>
                  <a:srgbClr val="FF0000"/>
                </a:solidFill>
              </a:rPr>
              <a:t>   </a:t>
            </a:r>
            <a:r>
              <a:rPr lang="en-US" dirty="0" err="1" smtClean="0"/>
              <a:t>tại</a:t>
            </a:r>
            <a:r>
              <a:rPr lang="en-US" dirty="0" smtClean="0"/>
              <a:t> </a:t>
            </a:r>
            <a:r>
              <a:rPr lang="en-US" dirty="0" err="1"/>
              <a:t>điểm</a:t>
            </a:r>
            <a:r>
              <a:rPr lang="en-US" dirty="0"/>
              <a:t>  </a:t>
            </a:r>
            <a:r>
              <a:rPr lang="en-US" dirty="0" smtClean="0"/>
              <a:t>                </a:t>
            </a:r>
          </a:p>
          <a:p>
            <a:pPr marL="109728" indent="0" algn="just">
              <a:buNone/>
            </a:pP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b="1" i="1" dirty="0" err="1">
                <a:solidFill>
                  <a:schemeClr val="accent4"/>
                </a:solidFill>
              </a:rPr>
              <a:t>đo</a:t>
            </a:r>
            <a:r>
              <a:rPr lang="en-US" b="1" i="1" dirty="0">
                <a:solidFill>
                  <a:schemeClr val="accent4"/>
                </a:solidFill>
              </a:rPr>
              <a:t> </a:t>
            </a:r>
            <a:r>
              <a:rPr lang="en-US" b="1" i="1" dirty="0" err="1">
                <a:solidFill>
                  <a:schemeClr val="accent4"/>
                </a:solidFill>
              </a:rPr>
              <a:t>lượng</a:t>
            </a:r>
            <a:r>
              <a:rPr lang="en-US" b="1" i="1" dirty="0">
                <a:solidFill>
                  <a:schemeClr val="accent4"/>
                </a:solidFill>
              </a:rPr>
              <a:t> </a:t>
            </a:r>
            <a:r>
              <a:rPr lang="en-US" b="1" i="1" dirty="0" err="1">
                <a:solidFill>
                  <a:schemeClr val="accent4"/>
                </a:solidFill>
              </a:rPr>
              <a:t>thay</a:t>
            </a:r>
            <a:r>
              <a:rPr lang="en-US" b="1" i="1" dirty="0">
                <a:solidFill>
                  <a:schemeClr val="accent4"/>
                </a:solidFill>
              </a:rPr>
              <a:t> </a:t>
            </a:r>
            <a:r>
              <a:rPr lang="en-US" b="1" i="1" dirty="0" err="1">
                <a:solidFill>
                  <a:schemeClr val="accent4"/>
                </a:solidFill>
              </a:rPr>
              <a:t>đổi</a:t>
            </a:r>
            <a:r>
              <a:rPr lang="en-US" b="1" i="1" dirty="0">
                <a:solidFill>
                  <a:schemeClr val="accent4"/>
                </a:solidFill>
              </a:rPr>
              <a:t> </a:t>
            </a:r>
            <a:r>
              <a:rPr lang="en-US" b="1" i="1" dirty="0" err="1">
                <a:solidFill>
                  <a:schemeClr val="accent4"/>
                </a:solidFill>
              </a:rPr>
              <a:t>tính</a:t>
            </a:r>
            <a:r>
              <a:rPr lang="en-US" b="1" i="1" dirty="0">
                <a:solidFill>
                  <a:schemeClr val="accent4"/>
                </a:solidFill>
              </a:rPr>
              <a:t> </a:t>
            </a:r>
            <a:r>
              <a:rPr lang="en-US" b="1" i="1" dirty="0" err="1">
                <a:solidFill>
                  <a:schemeClr val="accent4"/>
                </a:solidFill>
              </a:rPr>
              <a:t>bằng</a:t>
            </a:r>
            <a:r>
              <a:rPr lang="en-US" b="1" i="1" dirty="0">
                <a:solidFill>
                  <a:schemeClr val="accent4"/>
                </a:solidFill>
              </a:rPr>
              <a:t> </a:t>
            </a:r>
            <a:r>
              <a:rPr lang="en-US" b="1" i="1" dirty="0" err="1">
                <a:solidFill>
                  <a:schemeClr val="accent4"/>
                </a:solidFill>
              </a:rPr>
              <a:t>phần</a:t>
            </a:r>
            <a:r>
              <a:rPr lang="en-US" b="1" i="1" dirty="0">
                <a:solidFill>
                  <a:schemeClr val="accent4"/>
                </a:solidFill>
              </a:rPr>
              <a:t> </a:t>
            </a:r>
            <a:r>
              <a:rPr lang="en-US" b="1" i="1" dirty="0" err="1">
                <a:solidFill>
                  <a:schemeClr val="accent4"/>
                </a:solidFill>
              </a:rPr>
              <a:t>trăm</a:t>
            </a:r>
            <a:r>
              <a:rPr lang="en-US" b="1" i="1" dirty="0">
                <a:solidFill>
                  <a:schemeClr val="accent4"/>
                </a:solidFill>
              </a:rPr>
              <a:t> </a:t>
            </a:r>
            <a:r>
              <a:rPr lang="en-US" dirty="0" err="1"/>
              <a:t>của</a:t>
            </a:r>
            <a:r>
              <a:rPr lang="en-US" dirty="0"/>
              <a:t> w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b="1" i="1" dirty="0" err="1" smtClean="0">
                <a:solidFill>
                  <a:srgbClr val="00B050"/>
                </a:solidFill>
              </a:rPr>
              <a:t>tăng</a:t>
            </a:r>
            <a:r>
              <a:rPr lang="en-US" b="1" i="1" dirty="0" smtClean="0">
                <a:solidFill>
                  <a:srgbClr val="00B050"/>
                </a:solidFill>
              </a:rPr>
              <a:t> </a:t>
            </a:r>
            <a:r>
              <a:rPr lang="en-US" b="1" i="1" dirty="0">
                <a:solidFill>
                  <a:srgbClr val="00B050"/>
                </a:solidFill>
              </a:rPr>
              <a:t>1%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i="1" dirty="0" err="1">
                <a:solidFill>
                  <a:srgbClr val="00B050"/>
                </a:solidFill>
              </a:rPr>
              <a:t>các</a:t>
            </a:r>
            <a:r>
              <a:rPr lang="en-US" i="1" dirty="0">
                <a:solidFill>
                  <a:srgbClr val="00B050"/>
                </a:solidFill>
              </a:rPr>
              <a:t> </a:t>
            </a:r>
            <a:r>
              <a:rPr lang="en-US" i="1" dirty="0" err="1">
                <a:solidFill>
                  <a:srgbClr val="00B050"/>
                </a:solidFill>
              </a:rPr>
              <a:t>biến</a:t>
            </a:r>
            <a:r>
              <a:rPr lang="en-US" i="1" dirty="0">
                <a:solidFill>
                  <a:srgbClr val="00B050"/>
                </a:solidFill>
              </a:rPr>
              <a:t> </a:t>
            </a:r>
            <a:r>
              <a:rPr lang="en-US" i="1" dirty="0" err="1">
                <a:solidFill>
                  <a:srgbClr val="00B050"/>
                </a:solidFill>
              </a:rPr>
              <a:t>độc</a:t>
            </a:r>
            <a:r>
              <a:rPr lang="en-US" i="1" dirty="0">
                <a:solidFill>
                  <a:srgbClr val="00B050"/>
                </a:solidFill>
              </a:rPr>
              <a:t> </a:t>
            </a:r>
            <a:r>
              <a:rPr lang="en-US" i="1" dirty="0" err="1">
                <a:solidFill>
                  <a:srgbClr val="00B050"/>
                </a:solidFill>
              </a:rPr>
              <a:t>lập</a:t>
            </a:r>
            <a:r>
              <a:rPr lang="en-US" i="1" dirty="0">
                <a:solidFill>
                  <a:srgbClr val="00B050"/>
                </a:solidFill>
              </a:rPr>
              <a:t> </a:t>
            </a:r>
            <a:r>
              <a:rPr lang="en-US" i="1" dirty="0" err="1">
                <a:solidFill>
                  <a:srgbClr val="00B050"/>
                </a:solidFill>
              </a:rPr>
              <a:t>khác</a:t>
            </a:r>
            <a:r>
              <a:rPr lang="en-US" i="1" dirty="0">
                <a:solidFill>
                  <a:srgbClr val="00B050"/>
                </a:solidFill>
              </a:rPr>
              <a:t> </a:t>
            </a:r>
            <a:r>
              <a:rPr lang="en-US" i="1" dirty="0" err="1">
                <a:solidFill>
                  <a:srgbClr val="00B050"/>
                </a:solidFill>
              </a:rPr>
              <a:t>không</a:t>
            </a:r>
            <a:r>
              <a:rPr lang="en-US" i="1" dirty="0">
                <a:solidFill>
                  <a:srgbClr val="00B050"/>
                </a:solidFill>
              </a:rPr>
              <a:t> </a:t>
            </a:r>
            <a:r>
              <a:rPr lang="en-US" i="1" dirty="0" err="1">
                <a:solidFill>
                  <a:srgbClr val="00B050"/>
                </a:solidFill>
              </a:rPr>
              <a:t>thay</a:t>
            </a:r>
            <a:r>
              <a:rPr lang="en-US" i="1" dirty="0">
                <a:solidFill>
                  <a:srgbClr val="00B050"/>
                </a:solidFill>
              </a:rPr>
              <a:t> </a:t>
            </a:r>
            <a:r>
              <a:rPr lang="en-US" i="1" dirty="0" err="1">
                <a:solidFill>
                  <a:srgbClr val="00B050"/>
                </a:solidFill>
              </a:rPr>
              <a:t>đổi</a:t>
            </a:r>
            <a:r>
              <a:rPr lang="en-US" i="1" dirty="0">
                <a:solidFill>
                  <a:srgbClr val="00B050"/>
                </a:solidFill>
              </a:rPr>
              <a:t>.</a:t>
            </a:r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3.Ứng </a:t>
            </a:r>
            <a:r>
              <a:rPr lang="en-US" sz="3200" dirty="0" err="1" smtClean="0">
                <a:effectLst/>
              </a:rPr>
              <a:t>dụng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của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đạo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hàm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riêng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trong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kinh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tế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học</a:t>
            </a:r>
            <a:r>
              <a:rPr lang="en-US" sz="3200" dirty="0" smtClean="0">
                <a:effectLst/>
              </a:rPr>
              <a:t>.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495550"/>
              </p:ext>
            </p:extLst>
          </p:nvPr>
        </p:nvGraphicFramePr>
        <p:xfrm>
          <a:off x="2667000" y="1981200"/>
          <a:ext cx="2603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1" name="Equation" r:id="rId3" imgW="2603160" imgH="469800" progId="Equation.DSMT4">
                  <p:embed/>
                </p:oleObj>
              </mc:Choice>
              <mc:Fallback>
                <p:oleObj name="Equation" r:id="rId3" imgW="260316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67000" y="1981200"/>
                        <a:ext cx="2603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6410928"/>
              </p:ext>
            </p:extLst>
          </p:nvPr>
        </p:nvGraphicFramePr>
        <p:xfrm>
          <a:off x="1143000" y="2895600"/>
          <a:ext cx="1549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2" name="Equation" r:id="rId5" imgW="1549080" imgH="406080" progId="Equation.DSMT4">
                  <p:embed/>
                </p:oleObj>
              </mc:Choice>
              <mc:Fallback>
                <p:oleObj name="Equation" r:id="rId5" imgW="154908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3000" y="2895600"/>
                        <a:ext cx="15494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8333832"/>
              </p:ext>
            </p:extLst>
          </p:nvPr>
        </p:nvGraphicFramePr>
        <p:xfrm>
          <a:off x="4864100" y="3276600"/>
          <a:ext cx="3175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3" name="Equation" r:id="rId7" imgW="317160" imgH="406080" progId="Equation.DSMT4">
                  <p:embed/>
                </p:oleObj>
              </mc:Choice>
              <mc:Fallback>
                <p:oleObj name="Equation" r:id="rId7" imgW="31716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64100" y="3276600"/>
                        <a:ext cx="3175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291076"/>
              </p:ext>
            </p:extLst>
          </p:nvPr>
        </p:nvGraphicFramePr>
        <p:xfrm>
          <a:off x="6705600" y="3124200"/>
          <a:ext cx="18288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4" name="Equation" r:id="rId9" imgW="1828800" imgH="571320" progId="Equation.DSMT4">
                  <p:embed/>
                </p:oleObj>
              </mc:Choice>
              <mc:Fallback>
                <p:oleObj name="Equation" r:id="rId9" imgW="1828800" imgH="571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05600" y="3124200"/>
                        <a:ext cx="18288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344776"/>
              </p:ext>
            </p:extLst>
          </p:nvPr>
        </p:nvGraphicFramePr>
        <p:xfrm>
          <a:off x="2438400" y="4165600"/>
          <a:ext cx="3175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5" name="Equation" r:id="rId11" imgW="317160" imgH="406080" progId="Equation.DSMT4">
                  <p:embed/>
                </p:oleObj>
              </mc:Choice>
              <mc:Fallback>
                <p:oleObj name="Equation" r:id="rId11" imgW="317160" imgH="40608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165600"/>
                        <a:ext cx="3175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006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" lvl="3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US" sz="2800" b="1" dirty="0" err="1"/>
              <a:t>Tính</a:t>
            </a:r>
            <a:r>
              <a:rPr lang="en-US" sz="2800" b="1" dirty="0"/>
              <a:t> </a:t>
            </a:r>
            <a:r>
              <a:rPr lang="en-US" sz="2800" b="1" dirty="0" err="1"/>
              <a:t>hệ</a:t>
            </a:r>
            <a:r>
              <a:rPr lang="en-US" sz="2800" b="1" dirty="0"/>
              <a:t> </a:t>
            </a:r>
            <a:r>
              <a:rPr lang="en-US" sz="2800" b="1" dirty="0" err="1"/>
              <a:t>số</a:t>
            </a:r>
            <a:r>
              <a:rPr lang="en-US" sz="2800" b="1" dirty="0"/>
              <a:t> co </a:t>
            </a:r>
            <a:r>
              <a:rPr lang="en-US" sz="2800" b="1" dirty="0" err="1" smtClean="0"/>
              <a:t>dãn</a:t>
            </a:r>
            <a:endParaRPr lang="en-US" sz="2800" b="1" dirty="0" smtClean="0"/>
          </a:p>
          <a:p>
            <a:pPr marL="365760" lvl="3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endParaRPr lang="en-US" sz="2800" b="1" dirty="0"/>
          </a:p>
          <a:p>
            <a:pPr marL="365760" lvl="3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endParaRPr lang="en-US" sz="2800" b="1" dirty="0" smtClean="0"/>
          </a:p>
          <a:p>
            <a:r>
              <a:rPr lang="en-US" sz="2800" b="1" dirty="0" err="1" smtClean="0"/>
              <a:t>Nhận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xét</a:t>
            </a:r>
            <a:r>
              <a:rPr lang="en-US" sz="2800" b="1" dirty="0" smtClean="0"/>
              <a:t>: </a:t>
            </a:r>
            <a:r>
              <a:rPr lang="en-US" sz="2800" dirty="0" err="1"/>
              <a:t>Giả</a:t>
            </a:r>
            <a:r>
              <a:rPr lang="en-US" sz="2800" dirty="0"/>
              <a:t> </a:t>
            </a:r>
            <a:r>
              <a:rPr lang="en-US" sz="2800" dirty="0" err="1"/>
              <a:t>sử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mô</a:t>
            </a:r>
            <a:r>
              <a:rPr lang="en-US" sz="2800" dirty="0"/>
              <a:t> </a:t>
            </a:r>
            <a:r>
              <a:rPr lang="en-US" sz="2800" dirty="0" err="1"/>
              <a:t>hình</a:t>
            </a:r>
            <a:r>
              <a:rPr lang="en-US" sz="2800" dirty="0"/>
              <a:t>  </a:t>
            </a:r>
            <a:r>
              <a:rPr lang="en-US" sz="2800" dirty="0" smtClean="0"/>
              <a:t>         </a:t>
            </a:r>
          </a:p>
          <a:p>
            <a:pPr marL="109728" indent="0">
              <a:buNone/>
            </a:pP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/>
              <a:t>biến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 </a:t>
            </a:r>
            <a:r>
              <a:rPr lang="en-US" sz="2800" dirty="0" smtClean="0"/>
              <a:t>                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biến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dương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ta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thể</a:t>
            </a:r>
            <a:r>
              <a:rPr lang="en-US" sz="2800" dirty="0"/>
              <a:t> </a:t>
            </a:r>
            <a:r>
              <a:rPr lang="en-US" sz="2800" dirty="0" err="1"/>
              <a:t>biểu</a:t>
            </a:r>
            <a:r>
              <a:rPr lang="en-US" sz="2800" dirty="0"/>
              <a:t> </a:t>
            </a:r>
            <a:r>
              <a:rPr lang="en-US" sz="2800" dirty="0" err="1"/>
              <a:t>diễn</a:t>
            </a:r>
            <a:r>
              <a:rPr lang="en-US" sz="2800" dirty="0"/>
              <a:t>  </a:t>
            </a:r>
            <a:r>
              <a:rPr lang="en-US" sz="2800" dirty="0" smtClean="0"/>
              <a:t>    qua  </a:t>
            </a:r>
            <a:r>
              <a:rPr lang="en-US" sz="2800" dirty="0"/>
              <a:t>:</a:t>
            </a:r>
            <a:endParaRPr lang="en-US" sz="2000" dirty="0"/>
          </a:p>
          <a:p>
            <a:pPr marL="109728" indent="0">
              <a:buNone/>
            </a:pP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đó</a:t>
            </a:r>
            <a:r>
              <a:rPr lang="en-US" sz="2800" dirty="0"/>
              <a:t>  </a:t>
            </a:r>
            <a:endParaRPr lang="en-US" sz="2800" dirty="0" smtClean="0"/>
          </a:p>
          <a:p>
            <a:pPr marL="109728" indent="0">
              <a:buNone/>
            </a:pPr>
            <a:r>
              <a:rPr lang="en-US" sz="2800" dirty="0" smtClean="0"/>
              <a:t>Ta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công</a:t>
            </a:r>
            <a:r>
              <a:rPr lang="en-US" sz="2800" dirty="0" smtClean="0"/>
              <a:t> </a:t>
            </a:r>
            <a:r>
              <a:rPr lang="en-US" sz="2800" dirty="0" err="1" smtClean="0"/>
              <a:t>thức</a:t>
            </a:r>
            <a:r>
              <a:rPr lang="en-US" sz="2800" dirty="0" smtClean="0"/>
              <a:t> </a:t>
            </a:r>
            <a:r>
              <a:rPr lang="en-US" sz="2800" dirty="0" err="1" smtClean="0"/>
              <a:t>tính</a:t>
            </a:r>
            <a:r>
              <a:rPr lang="en-US" sz="2800" dirty="0" smtClean="0"/>
              <a:t> </a:t>
            </a:r>
            <a:r>
              <a:rPr lang="en-US" sz="2800" dirty="0" err="1" smtClean="0"/>
              <a:t>độ</a:t>
            </a:r>
            <a:r>
              <a:rPr lang="en-US" sz="2800" dirty="0" smtClean="0"/>
              <a:t> co </a:t>
            </a:r>
            <a:r>
              <a:rPr lang="en-US" sz="2800" dirty="0" err="1" smtClean="0"/>
              <a:t>dãn</a:t>
            </a:r>
            <a:r>
              <a:rPr lang="en-US" sz="2800" dirty="0" smtClean="0"/>
              <a:t>:</a:t>
            </a:r>
          </a:p>
          <a:p>
            <a:pPr marL="109728" indent="0">
              <a:buNone/>
            </a:pPr>
            <a:endParaRPr lang="en-US" sz="2000" dirty="0"/>
          </a:p>
          <a:p>
            <a:pPr marL="365760" lvl="3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endParaRPr lang="en-US" sz="2800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3.Ứng </a:t>
            </a:r>
            <a:r>
              <a:rPr lang="en-US" sz="3200" dirty="0" err="1" smtClean="0">
                <a:effectLst/>
              </a:rPr>
              <a:t>dụng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của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đạo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hàm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riêng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trong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kinh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tế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học</a:t>
            </a:r>
            <a:r>
              <a:rPr lang="en-US" sz="3200" dirty="0" smtClean="0">
                <a:effectLst/>
              </a:rPr>
              <a:t>.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073610"/>
              </p:ext>
            </p:extLst>
          </p:nvPr>
        </p:nvGraphicFramePr>
        <p:xfrm>
          <a:off x="3035300" y="1752600"/>
          <a:ext cx="5194300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8" name="Equation" r:id="rId3" imgW="5194080" imgH="1180800" progId="Equation.DSMT4">
                  <p:embed/>
                </p:oleObj>
              </mc:Choice>
              <mc:Fallback>
                <p:oleObj name="Equation" r:id="rId3" imgW="5194080" imgH="1180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35300" y="1752600"/>
                        <a:ext cx="5194300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685053"/>
              </p:ext>
            </p:extLst>
          </p:nvPr>
        </p:nvGraphicFramePr>
        <p:xfrm>
          <a:off x="6464300" y="2959100"/>
          <a:ext cx="2603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9" name="Equation" r:id="rId5" imgW="2603160" imgH="469800" progId="Equation.DSMT4">
                  <p:embed/>
                </p:oleObj>
              </mc:Choice>
              <mc:Fallback>
                <p:oleObj name="Equation" r:id="rId5" imgW="2603160" imgH="469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4300" y="2959100"/>
                        <a:ext cx="26035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323851"/>
              </p:ext>
            </p:extLst>
          </p:nvPr>
        </p:nvGraphicFramePr>
        <p:xfrm>
          <a:off x="2743200" y="3429000"/>
          <a:ext cx="1790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0" name="Equation" r:id="rId7" imgW="1790640" imgH="406080" progId="Equation.DSMT4">
                  <p:embed/>
                </p:oleObj>
              </mc:Choice>
              <mc:Fallback>
                <p:oleObj name="Equation" r:id="rId7" imgW="179064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43200" y="3429000"/>
                        <a:ext cx="17907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385117"/>
              </p:ext>
            </p:extLst>
          </p:nvPr>
        </p:nvGraphicFramePr>
        <p:xfrm>
          <a:off x="4495800" y="3886200"/>
          <a:ext cx="546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1" name="Equation" r:id="rId9" imgW="545760" imgH="304560" progId="Equation.DSMT4">
                  <p:embed/>
                </p:oleObj>
              </mc:Choice>
              <mc:Fallback>
                <p:oleObj name="Equation" r:id="rId9" imgW="54576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95800" y="3886200"/>
                        <a:ext cx="546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386579"/>
              </p:ext>
            </p:extLst>
          </p:nvPr>
        </p:nvGraphicFramePr>
        <p:xfrm>
          <a:off x="6019800" y="3886200"/>
          <a:ext cx="2527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2" name="Equation" r:id="rId11" imgW="2527200" imgH="406080" progId="Equation.DSMT4">
                  <p:embed/>
                </p:oleObj>
              </mc:Choice>
              <mc:Fallback>
                <p:oleObj name="Equation" r:id="rId11" imgW="252720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19800" y="3886200"/>
                        <a:ext cx="25273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1490909"/>
              </p:ext>
            </p:extLst>
          </p:nvPr>
        </p:nvGraphicFramePr>
        <p:xfrm>
          <a:off x="2362200" y="4343400"/>
          <a:ext cx="42545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3" name="Equation" r:id="rId13" imgW="4254480" imgH="406080" progId="Equation.DSMT4">
                  <p:embed/>
                </p:oleObj>
              </mc:Choice>
              <mc:Fallback>
                <p:oleObj name="Equation" r:id="rId13" imgW="425448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62200" y="4343400"/>
                        <a:ext cx="42545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309956"/>
              </p:ext>
            </p:extLst>
          </p:nvPr>
        </p:nvGraphicFramePr>
        <p:xfrm>
          <a:off x="3200400" y="5334000"/>
          <a:ext cx="26416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4" name="Equation" r:id="rId15" imgW="2641320" imgH="927000" progId="Equation.DSMT4">
                  <p:embed/>
                </p:oleObj>
              </mc:Choice>
              <mc:Fallback>
                <p:oleObj name="Equation" r:id="rId15" imgW="2641320" imgH="927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00400" y="5334000"/>
                        <a:ext cx="2641600" cy="927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385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35290"/>
            <a:ext cx="8229600" cy="4525963"/>
          </a:xfrm>
        </p:spPr>
        <p:txBody>
          <a:bodyPr/>
          <a:lstStyle/>
          <a:p>
            <a:pPr lvl="0"/>
            <a:r>
              <a:rPr lang="en-US" b="1" dirty="0" err="1" smtClean="0"/>
              <a:t>Ví</a:t>
            </a:r>
            <a:r>
              <a:rPr lang="en-US" b="1" dirty="0" smtClean="0"/>
              <a:t> </a:t>
            </a:r>
            <a:r>
              <a:rPr lang="en-US" b="1" dirty="0" err="1" smtClean="0"/>
              <a:t>dụ</a:t>
            </a:r>
            <a:r>
              <a:rPr lang="en-US" b="1" dirty="0" smtClean="0"/>
              <a:t>: </a:t>
            </a:r>
            <a:r>
              <a:rPr lang="en-US" sz="2800" dirty="0"/>
              <a:t>Cho </a:t>
            </a:r>
            <a:r>
              <a:rPr lang="en-US" sz="2800" dirty="0" err="1"/>
              <a:t>biết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ích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người</a:t>
            </a:r>
            <a:r>
              <a:rPr lang="en-US" sz="2800" dirty="0"/>
              <a:t> </a:t>
            </a:r>
            <a:r>
              <a:rPr lang="en-US" sz="2800" dirty="0" err="1"/>
              <a:t>tiêu</a:t>
            </a:r>
            <a:r>
              <a:rPr lang="en-US" sz="2800" dirty="0"/>
              <a:t> </a:t>
            </a:r>
            <a:r>
              <a:rPr lang="en-US" sz="2800" dirty="0" err="1"/>
              <a:t>dùng</a:t>
            </a:r>
            <a:r>
              <a:rPr lang="en-US" sz="2800" dirty="0"/>
              <a:t>  </a:t>
            </a:r>
            <a:r>
              <a:rPr lang="en-US" sz="2800" dirty="0" smtClean="0"/>
              <a:t>              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/>
              <a:t>đó</a:t>
            </a:r>
            <a:r>
              <a:rPr lang="en-US" sz="2800" dirty="0"/>
              <a:t> </a:t>
            </a:r>
            <a:r>
              <a:rPr lang="en-US" sz="2800" i="1" dirty="0"/>
              <a:t>x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lượng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/>
              <a:t>hóa</a:t>
            </a:r>
            <a:r>
              <a:rPr lang="en-US" sz="2800" dirty="0"/>
              <a:t> A, </a:t>
            </a:r>
            <a:r>
              <a:rPr lang="en-US" sz="2800" i="1" dirty="0"/>
              <a:t>y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lượng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/>
              <a:t>hóa</a:t>
            </a:r>
            <a:r>
              <a:rPr lang="en-US" sz="2800" dirty="0"/>
              <a:t> B.</a:t>
            </a:r>
            <a:endParaRPr lang="en-US" sz="2400" dirty="0"/>
          </a:p>
          <a:p>
            <a:pPr marL="548640" lvl="4"/>
            <a:r>
              <a:rPr lang="en-US" sz="2800" dirty="0" err="1"/>
              <a:t>Hãy</a:t>
            </a:r>
            <a:r>
              <a:rPr lang="en-US" sz="2800" dirty="0"/>
              <a:t> </a:t>
            </a:r>
            <a:r>
              <a:rPr lang="en-US" sz="2800" dirty="0" err="1"/>
              <a:t>lập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biểu</a:t>
            </a:r>
            <a:r>
              <a:rPr lang="en-US" sz="2800" dirty="0"/>
              <a:t> </a:t>
            </a:r>
            <a:r>
              <a:rPr lang="en-US" sz="2800" dirty="0" err="1"/>
              <a:t>diễn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ích</a:t>
            </a:r>
            <a:r>
              <a:rPr lang="en-US" sz="2800" dirty="0"/>
              <a:t> </a:t>
            </a:r>
            <a:r>
              <a:rPr lang="en-US" sz="2800" dirty="0" err="1"/>
              <a:t>cận</a:t>
            </a:r>
            <a:r>
              <a:rPr lang="en-US" sz="2800" dirty="0"/>
              <a:t> </a:t>
            </a:r>
            <a:r>
              <a:rPr lang="en-US" sz="2800" dirty="0" err="1"/>
              <a:t>biên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mỗi</a:t>
            </a:r>
            <a:r>
              <a:rPr lang="en-US" sz="2800" dirty="0"/>
              <a:t> </a:t>
            </a:r>
            <a:r>
              <a:rPr lang="en-US" sz="2800" dirty="0" err="1"/>
              <a:t>loại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/>
              <a:t>hóa</a:t>
            </a:r>
            <a:r>
              <a:rPr lang="en-US" sz="2800" dirty="0"/>
              <a:t>.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ích</a:t>
            </a:r>
            <a:r>
              <a:rPr lang="en-US" sz="2800" dirty="0"/>
              <a:t> </a:t>
            </a:r>
            <a:r>
              <a:rPr lang="en-US" sz="2800" dirty="0" err="1"/>
              <a:t>này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phù</a:t>
            </a:r>
            <a:r>
              <a:rPr lang="en-US" sz="2800" dirty="0"/>
              <a:t> </a:t>
            </a:r>
            <a:r>
              <a:rPr lang="en-US" sz="2800" dirty="0" err="1"/>
              <a:t>hợp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quy</a:t>
            </a:r>
            <a:r>
              <a:rPr lang="en-US" sz="2800" dirty="0"/>
              <a:t> </a:t>
            </a:r>
            <a:r>
              <a:rPr lang="en-US" sz="2800" dirty="0" err="1"/>
              <a:t>luật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ích</a:t>
            </a:r>
            <a:r>
              <a:rPr lang="en-US" sz="2800" dirty="0"/>
              <a:t> </a:t>
            </a:r>
            <a:r>
              <a:rPr lang="en-US" sz="2800" dirty="0" err="1"/>
              <a:t>cận</a:t>
            </a:r>
            <a:r>
              <a:rPr lang="en-US" sz="2800" dirty="0"/>
              <a:t> </a:t>
            </a:r>
            <a:r>
              <a:rPr lang="en-US" sz="2800" dirty="0" err="1"/>
              <a:t>biên</a:t>
            </a:r>
            <a:r>
              <a:rPr lang="en-US" sz="2800" dirty="0"/>
              <a:t> </a:t>
            </a:r>
            <a:r>
              <a:rPr lang="en-US" sz="2800" dirty="0" err="1"/>
              <a:t>giảm</a:t>
            </a:r>
            <a:r>
              <a:rPr lang="en-US" sz="2800" dirty="0"/>
              <a:t> </a:t>
            </a:r>
            <a:r>
              <a:rPr lang="en-US" sz="2800" dirty="0" err="1"/>
              <a:t>dần</a:t>
            </a:r>
            <a:r>
              <a:rPr lang="en-US" sz="2800" dirty="0"/>
              <a:t> </a:t>
            </a:r>
            <a:r>
              <a:rPr lang="en-US" sz="2800" dirty="0" err="1"/>
              <a:t>không</a:t>
            </a:r>
            <a:r>
              <a:rPr lang="en-US" sz="2800" dirty="0"/>
              <a:t>?</a:t>
            </a:r>
          </a:p>
          <a:p>
            <a:pPr marL="548640" lvl="4"/>
            <a:r>
              <a:rPr lang="en-US" sz="2800" dirty="0" err="1"/>
              <a:t>Nếu</a:t>
            </a:r>
            <a:r>
              <a:rPr lang="en-US" sz="2800" dirty="0"/>
              <a:t> </a:t>
            </a:r>
            <a:r>
              <a:rPr lang="en-US" sz="2800" dirty="0" err="1"/>
              <a:t>lượng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/>
              <a:t>hóa</a:t>
            </a:r>
            <a:r>
              <a:rPr lang="en-US" sz="2800" dirty="0"/>
              <a:t> A </a:t>
            </a:r>
            <a:r>
              <a:rPr lang="en-US" sz="2800" dirty="0" err="1"/>
              <a:t>tăng</a:t>
            </a:r>
            <a:r>
              <a:rPr lang="en-US" sz="2800" dirty="0"/>
              <a:t> 1%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lượng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/>
              <a:t>hóa</a:t>
            </a:r>
            <a:r>
              <a:rPr lang="en-US" sz="2800" dirty="0"/>
              <a:t> B </a:t>
            </a:r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đổi</a:t>
            </a:r>
            <a:r>
              <a:rPr lang="en-US" sz="2800" dirty="0"/>
              <a:t> </a:t>
            </a:r>
            <a:r>
              <a:rPr lang="en-US" sz="2800" dirty="0" err="1"/>
              <a:t>thì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ích</a:t>
            </a:r>
            <a:r>
              <a:rPr lang="en-US" sz="2800" dirty="0"/>
              <a:t> </a:t>
            </a:r>
            <a:r>
              <a:rPr lang="en-US" sz="2800" dirty="0" err="1"/>
              <a:t>tăng</a:t>
            </a:r>
            <a:r>
              <a:rPr lang="en-US" sz="2800" dirty="0"/>
              <a:t> </a:t>
            </a:r>
            <a:r>
              <a:rPr lang="en-US" sz="2800" dirty="0" err="1"/>
              <a:t>bao</a:t>
            </a:r>
            <a:r>
              <a:rPr lang="en-US" sz="2800" dirty="0"/>
              <a:t> </a:t>
            </a:r>
            <a:r>
              <a:rPr lang="en-US" sz="2800" dirty="0" err="1"/>
              <a:t>nhiêu</a:t>
            </a:r>
            <a:r>
              <a:rPr lang="en-US" sz="2800" dirty="0"/>
              <a:t> %?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3.Ứng </a:t>
            </a:r>
            <a:r>
              <a:rPr lang="en-US" sz="3200" dirty="0" err="1" smtClean="0">
                <a:effectLst/>
              </a:rPr>
              <a:t>dụng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của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đạo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hàm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riêng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trong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kinh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tế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học</a:t>
            </a:r>
            <a:r>
              <a:rPr lang="en-US" sz="3200" dirty="0" smtClean="0">
                <a:effectLst/>
              </a:rPr>
              <a:t>.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379941"/>
              </p:ext>
            </p:extLst>
          </p:nvPr>
        </p:nvGraphicFramePr>
        <p:xfrm>
          <a:off x="1905000" y="1858962"/>
          <a:ext cx="1701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" name="Equation" r:id="rId3" imgW="1701720" imgH="457200" progId="Equation.DSMT4">
                  <p:embed/>
                </p:oleObj>
              </mc:Choice>
              <mc:Fallback>
                <p:oleObj name="Equation" r:id="rId3" imgW="170172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05000" y="1858962"/>
                        <a:ext cx="17018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581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843272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Hàm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biểu</a:t>
            </a:r>
            <a:r>
              <a:rPr lang="en-US" dirty="0" smtClean="0"/>
              <a:t> </a:t>
            </a:r>
            <a:r>
              <a:rPr lang="en-US" dirty="0" err="1" smtClean="0"/>
              <a:t>diễn</a:t>
            </a:r>
            <a:r>
              <a:rPr lang="en-US" dirty="0" smtClean="0"/>
              <a:t> </a:t>
            </a:r>
            <a:r>
              <a:rPr lang="en-US" dirty="0" err="1" smtClean="0"/>
              <a:t>lợi</a:t>
            </a:r>
            <a:r>
              <a:rPr lang="en-US" dirty="0" smtClean="0"/>
              <a:t> </a:t>
            </a:r>
            <a:r>
              <a:rPr lang="en-US" dirty="0" err="1" smtClean="0"/>
              <a:t>ích</a:t>
            </a:r>
            <a:r>
              <a:rPr lang="en-US" dirty="0" smtClean="0"/>
              <a:t> </a:t>
            </a:r>
            <a:r>
              <a:rPr lang="en-US" dirty="0" err="1" smtClean="0"/>
              <a:t>cận</a:t>
            </a:r>
            <a:r>
              <a:rPr lang="en-US" dirty="0" smtClean="0"/>
              <a:t> </a:t>
            </a:r>
            <a:r>
              <a:rPr lang="en-US" dirty="0" err="1" smtClean="0"/>
              <a:t>biên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A:</a:t>
            </a:r>
          </a:p>
          <a:p>
            <a:endParaRPr lang="en-US" dirty="0"/>
          </a:p>
          <a:p>
            <a:r>
              <a:rPr lang="en-US" dirty="0" err="1" smtClean="0"/>
              <a:t>Hàm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biểu</a:t>
            </a:r>
            <a:r>
              <a:rPr lang="en-US" dirty="0" smtClean="0"/>
              <a:t> </a:t>
            </a:r>
            <a:r>
              <a:rPr lang="en-US" dirty="0" err="1" smtClean="0"/>
              <a:t>diễn</a:t>
            </a:r>
            <a:r>
              <a:rPr lang="en-US" dirty="0" smtClean="0"/>
              <a:t> </a:t>
            </a:r>
            <a:r>
              <a:rPr lang="en-US" dirty="0" err="1" smtClean="0"/>
              <a:t>lợi</a:t>
            </a:r>
            <a:r>
              <a:rPr lang="en-US" dirty="0" smtClean="0"/>
              <a:t> </a:t>
            </a:r>
            <a:r>
              <a:rPr lang="en-US" dirty="0" err="1" smtClean="0"/>
              <a:t>ích</a:t>
            </a:r>
            <a:r>
              <a:rPr lang="en-US" dirty="0" smtClean="0"/>
              <a:t> </a:t>
            </a:r>
            <a:r>
              <a:rPr lang="en-US" dirty="0" err="1" smtClean="0"/>
              <a:t>cận</a:t>
            </a:r>
            <a:r>
              <a:rPr lang="en-US" dirty="0" smtClean="0"/>
              <a:t> </a:t>
            </a:r>
            <a:r>
              <a:rPr lang="en-US" dirty="0" err="1" smtClean="0"/>
              <a:t>biên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B :</a:t>
            </a:r>
          </a:p>
          <a:p>
            <a:endParaRPr lang="en-US" dirty="0"/>
          </a:p>
          <a:p>
            <a:r>
              <a:rPr lang="en-US" dirty="0" smtClean="0"/>
              <a:t>Ta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</a:p>
          <a:p>
            <a:pPr marL="109728" indent="0">
              <a:buNone/>
            </a:pPr>
            <a:r>
              <a:rPr lang="en-US" dirty="0" err="1" smtClean="0"/>
              <a:t>Nên</a:t>
            </a:r>
            <a:r>
              <a:rPr lang="en-US" dirty="0" smtClean="0"/>
              <a:t>       </a:t>
            </a:r>
            <a:r>
              <a:rPr lang="en-US" dirty="0" err="1" smtClean="0"/>
              <a:t>giảm</a:t>
            </a:r>
            <a:r>
              <a:rPr lang="en-US" dirty="0" smtClean="0"/>
              <a:t> </a:t>
            </a:r>
            <a:r>
              <a:rPr lang="en-US" dirty="0" err="1" smtClean="0"/>
              <a:t>dần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x </a:t>
            </a:r>
            <a:r>
              <a:rPr lang="en-US" dirty="0" err="1" smtClean="0"/>
              <a:t>tăng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y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đổi</a:t>
            </a:r>
            <a:r>
              <a:rPr lang="en-US" dirty="0" smtClean="0"/>
              <a:t>.</a:t>
            </a:r>
          </a:p>
          <a:p>
            <a:pPr marL="109728" indent="0">
              <a:buNone/>
            </a:pPr>
            <a:r>
              <a:rPr lang="en-US" dirty="0" err="1" smtClean="0"/>
              <a:t>Vậy</a:t>
            </a:r>
            <a:r>
              <a:rPr lang="en-US" dirty="0" smtClean="0"/>
              <a:t>  </a:t>
            </a:r>
            <a:r>
              <a:rPr lang="en-US" i="1" dirty="0" err="1" smtClean="0"/>
              <a:t>hàm</a:t>
            </a:r>
            <a:r>
              <a:rPr lang="en-US" i="1" dirty="0" smtClean="0"/>
              <a:t> </a:t>
            </a:r>
            <a:r>
              <a:rPr lang="en-US" i="1" dirty="0" err="1" smtClean="0"/>
              <a:t>lợi</a:t>
            </a:r>
            <a:r>
              <a:rPr lang="en-US" i="1" dirty="0" smtClean="0"/>
              <a:t> </a:t>
            </a:r>
            <a:r>
              <a:rPr lang="en-US" i="1" dirty="0" err="1" smtClean="0"/>
              <a:t>ích</a:t>
            </a:r>
            <a:r>
              <a:rPr lang="en-US" i="1" dirty="0" smtClean="0"/>
              <a:t> </a:t>
            </a:r>
            <a:r>
              <a:rPr lang="en-US" i="1" dirty="0" err="1" smtClean="0"/>
              <a:t>này</a:t>
            </a:r>
            <a:r>
              <a:rPr lang="en-US" i="1" dirty="0" smtClean="0"/>
              <a:t> </a:t>
            </a:r>
            <a:r>
              <a:rPr lang="en-US" i="1" dirty="0" err="1" smtClean="0"/>
              <a:t>phù</a:t>
            </a:r>
            <a:r>
              <a:rPr lang="en-US" i="1" dirty="0" smtClean="0"/>
              <a:t> </a:t>
            </a:r>
            <a:r>
              <a:rPr lang="en-US" i="1" dirty="0" err="1" smtClean="0"/>
              <a:t>hợp</a:t>
            </a:r>
            <a:r>
              <a:rPr lang="en-US" i="1" dirty="0" smtClean="0"/>
              <a:t> </a:t>
            </a:r>
            <a:r>
              <a:rPr lang="en-US" i="1" dirty="0" err="1" smtClean="0"/>
              <a:t>với</a:t>
            </a:r>
            <a:r>
              <a:rPr lang="en-US" i="1" dirty="0" smtClean="0"/>
              <a:t> </a:t>
            </a:r>
            <a:r>
              <a:rPr lang="en-US" i="1" dirty="0" err="1" smtClean="0"/>
              <a:t>quy</a:t>
            </a:r>
            <a:r>
              <a:rPr lang="en-US" i="1" dirty="0" smtClean="0"/>
              <a:t> </a:t>
            </a:r>
            <a:r>
              <a:rPr lang="en-US" i="1" dirty="0" err="1" smtClean="0"/>
              <a:t>luật</a:t>
            </a:r>
            <a:r>
              <a:rPr lang="en-US" i="1" dirty="0" smtClean="0"/>
              <a:t> </a:t>
            </a:r>
            <a:r>
              <a:rPr lang="en-US" i="1" dirty="0" err="1" smtClean="0"/>
              <a:t>lợi</a:t>
            </a:r>
            <a:r>
              <a:rPr lang="en-US" i="1" dirty="0" smtClean="0"/>
              <a:t> </a:t>
            </a:r>
            <a:r>
              <a:rPr lang="en-US" i="1" dirty="0" err="1" smtClean="0"/>
              <a:t>ích</a:t>
            </a:r>
            <a:r>
              <a:rPr lang="en-US" i="1" dirty="0" smtClean="0"/>
              <a:t> </a:t>
            </a:r>
            <a:r>
              <a:rPr lang="en-US" i="1" dirty="0" err="1" smtClean="0"/>
              <a:t>cận</a:t>
            </a:r>
            <a:r>
              <a:rPr lang="en-US" i="1" dirty="0" smtClean="0"/>
              <a:t> </a:t>
            </a:r>
            <a:r>
              <a:rPr lang="en-US" i="1" dirty="0" err="1" smtClean="0"/>
              <a:t>biên</a:t>
            </a:r>
            <a:r>
              <a:rPr lang="en-US" i="1" dirty="0" smtClean="0"/>
              <a:t> </a:t>
            </a:r>
            <a:r>
              <a:rPr lang="en-US" i="1" dirty="0" err="1" smtClean="0"/>
              <a:t>của</a:t>
            </a:r>
            <a:r>
              <a:rPr lang="en-US" i="1" dirty="0" smtClean="0"/>
              <a:t> </a:t>
            </a:r>
            <a:r>
              <a:rPr lang="en-US" i="1" dirty="0" err="1" smtClean="0"/>
              <a:t>hàng</a:t>
            </a:r>
            <a:r>
              <a:rPr lang="en-US" i="1" dirty="0" smtClean="0"/>
              <a:t> </a:t>
            </a:r>
            <a:r>
              <a:rPr lang="en-US" i="1" dirty="0" err="1" smtClean="0"/>
              <a:t>hóa</a:t>
            </a:r>
            <a:r>
              <a:rPr lang="en-US" i="1" dirty="0" smtClean="0"/>
              <a:t> A </a:t>
            </a:r>
            <a:r>
              <a:rPr lang="en-US" i="1" dirty="0" err="1" smtClean="0"/>
              <a:t>giảm</a:t>
            </a:r>
            <a:r>
              <a:rPr lang="en-US" i="1" dirty="0" smtClean="0"/>
              <a:t> </a:t>
            </a:r>
            <a:r>
              <a:rPr lang="en-US" i="1" dirty="0" err="1" smtClean="0"/>
              <a:t>dần</a:t>
            </a:r>
            <a:r>
              <a:rPr lang="en-US" i="1" dirty="0" smtClean="0"/>
              <a:t> </a:t>
            </a:r>
            <a:r>
              <a:rPr lang="en-US" i="1" dirty="0" err="1" smtClean="0"/>
              <a:t>khi</a:t>
            </a:r>
            <a:r>
              <a:rPr lang="en-US" i="1" dirty="0" smtClean="0"/>
              <a:t> x </a:t>
            </a:r>
            <a:r>
              <a:rPr lang="en-US" i="1" dirty="0" err="1" smtClean="0"/>
              <a:t>tăng</a:t>
            </a:r>
            <a:r>
              <a:rPr lang="en-US" i="1" dirty="0" smtClean="0"/>
              <a:t>, y </a:t>
            </a:r>
            <a:r>
              <a:rPr lang="en-US" i="1" dirty="0" err="1" smtClean="0"/>
              <a:t>không</a:t>
            </a:r>
            <a:r>
              <a:rPr lang="en-US" i="1" dirty="0" smtClean="0"/>
              <a:t> </a:t>
            </a:r>
            <a:r>
              <a:rPr lang="en-US" i="1" dirty="0" err="1" smtClean="0"/>
              <a:t>đổi</a:t>
            </a:r>
            <a:r>
              <a:rPr lang="en-US" i="1" dirty="0" smtClean="0"/>
              <a:t>.</a:t>
            </a:r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3.Ứng </a:t>
            </a:r>
            <a:r>
              <a:rPr lang="en-US" sz="3200" dirty="0" err="1" smtClean="0">
                <a:effectLst/>
              </a:rPr>
              <a:t>dụng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của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đạo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hàm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riêng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trong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kinh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tế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học</a:t>
            </a:r>
            <a:r>
              <a:rPr lang="en-US" sz="3200" dirty="0" smtClean="0">
                <a:effectLst/>
              </a:rPr>
              <a:t>.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032783"/>
              </p:ext>
            </p:extLst>
          </p:nvPr>
        </p:nvGraphicFramePr>
        <p:xfrm>
          <a:off x="3060700" y="1905000"/>
          <a:ext cx="3581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0" name="Equation" r:id="rId3" imgW="3581280" imgH="787320" progId="Equation.DSMT4">
                  <p:embed/>
                </p:oleObj>
              </mc:Choice>
              <mc:Fallback>
                <p:oleObj name="Equation" r:id="rId3" imgW="3581280" imgH="787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60700" y="1905000"/>
                        <a:ext cx="3581400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821398"/>
              </p:ext>
            </p:extLst>
          </p:nvPr>
        </p:nvGraphicFramePr>
        <p:xfrm>
          <a:off x="2971800" y="3048000"/>
          <a:ext cx="35052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1" name="Equation" r:id="rId5" imgW="3504960" imgH="850680" progId="Equation.DSMT4">
                  <p:embed/>
                </p:oleObj>
              </mc:Choice>
              <mc:Fallback>
                <p:oleObj name="Equation" r:id="rId5" imgW="3504960" imgH="850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71800" y="3048000"/>
                        <a:ext cx="3505200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261120"/>
              </p:ext>
            </p:extLst>
          </p:nvPr>
        </p:nvGraphicFramePr>
        <p:xfrm>
          <a:off x="1981200" y="3860800"/>
          <a:ext cx="3403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2" name="Equation" r:id="rId7" imgW="3403440" imgH="482400" progId="Equation.DSMT4">
                  <p:embed/>
                </p:oleObj>
              </mc:Choice>
              <mc:Fallback>
                <p:oleObj name="Equation" r:id="rId7" imgW="340344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81200" y="3860800"/>
                        <a:ext cx="34036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028175"/>
              </p:ext>
            </p:extLst>
          </p:nvPr>
        </p:nvGraphicFramePr>
        <p:xfrm>
          <a:off x="1358900" y="4343400"/>
          <a:ext cx="6985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3" name="Equation" r:id="rId9" imgW="698400" imgH="406080" progId="Equation.DSMT4">
                  <p:embed/>
                </p:oleObj>
              </mc:Choice>
              <mc:Fallback>
                <p:oleObj name="Equation" r:id="rId9" imgW="69840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58900" y="4343400"/>
                        <a:ext cx="6985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243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1.Các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thường</a:t>
            </a:r>
            <a:r>
              <a:rPr lang="en-US" sz="2800" dirty="0"/>
              <a:t> </a:t>
            </a:r>
            <a:r>
              <a:rPr lang="en-US" sz="2800" dirty="0" err="1"/>
              <a:t>gặp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phân</a:t>
            </a:r>
            <a:r>
              <a:rPr lang="en-US" sz="2800" dirty="0"/>
              <a:t> </a:t>
            </a:r>
            <a:r>
              <a:rPr lang="en-US" sz="2800" dirty="0" err="1"/>
              <a:t>tích</a:t>
            </a:r>
            <a:r>
              <a:rPr lang="en-US" sz="2800" dirty="0"/>
              <a:t> </a:t>
            </a:r>
            <a:r>
              <a:rPr lang="en-US" sz="2800" dirty="0" err="1"/>
              <a:t>kinh</a:t>
            </a:r>
            <a:r>
              <a:rPr lang="en-US" sz="2800" dirty="0"/>
              <a:t> </a:t>
            </a:r>
            <a:r>
              <a:rPr lang="en-US" sz="2800" dirty="0" err="1" smtClean="0"/>
              <a:t>tế</a:t>
            </a:r>
            <a:endParaRPr lang="en-US" sz="2800" dirty="0" smtClean="0"/>
          </a:p>
          <a:p>
            <a:r>
              <a:rPr lang="en-US" sz="2800" dirty="0"/>
              <a:t>2.Một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ví</a:t>
            </a:r>
            <a:r>
              <a:rPr lang="en-US" sz="2800" dirty="0"/>
              <a:t> </a:t>
            </a:r>
            <a:r>
              <a:rPr lang="en-US" sz="2800" dirty="0" err="1"/>
              <a:t>dụ</a:t>
            </a:r>
            <a:r>
              <a:rPr lang="en-US" sz="2800" dirty="0"/>
              <a:t> minh </a:t>
            </a:r>
            <a:r>
              <a:rPr lang="en-US" sz="2800" dirty="0" err="1" smtClean="0"/>
              <a:t>họa</a:t>
            </a:r>
            <a:r>
              <a:rPr lang="en-US" sz="2800" dirty="0" smtClean="0"/>
              <a:t>.</a:t>
            </a:r>
          </a:p>
          <a:p>
            <a:r>
              <a:rPr lang="en-US" sz="2800" dirty="0"/>
              <a:t>3.Ứng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đạo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riêng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kinh</a:t>
            </a:r>
            <a:r>
              <a:rPr lang="en-US" sz="2800" dirty="0"/>
              <a:t> </a:t>
            </a:r>
            <a:r>
              <a:rPr lang="en-US" sz="2800" dirty="0" err="1"/>
              <a:t>tế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.</a:t>
            </a:r>
            <a:br>
              <a:rPr lang="en-US" sz="2800" dirty="0"/>
            </a:br>
            <a:r>
              <a:rPr lang="en-US" sz="2800" dirty="0"/>
              <a:t/>
            </a:r>
            <a:br>
              <a:rPr lang="en-US" sz="2800" dirty="0"/>
            </a:b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>NỘI DUNG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4626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 </a:t>
            </a:r>
            <a:r>
              <a:rPr lang="en-US" dirty="0" err="1" smtClean="0"/>
              <a:t>có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 err="1"/>
              <a:t>Nên</a:t>
            </a:r>
            <a:r>
              <a:rPr lang="en-US" dirty="0"/>
              <a:t>       </a:t>
            </a:r>
            <a:r>
              <a:rPr lang="en-US" dirty="0" err="1"/>
              <a:t>giảm</a:t>
            </a:r>
            <a:r>
              <a:rPr lang="en-US" dirty="0"/>
              <a:t> </a:t>
            </a:r>
            <a:r>
              <a:rPr lang="en-US" dirty="0" err="1"/>
              <a:t>dần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smtClean="0"/>
              <a:t>y </a:t>
            </a:r>
            <a:r>
              <a:rPr lang="en-US" dirty="0" err="1"/>
              <a:t>tăng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smtClean="0"/>
              <a:t>x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.</a:t>
            </a:r>
          </a:p>
          <a:p>
            <a:pPr marL="109728" indent="0">
              <a:buNone/>
            </a:pPr>
            <a:r>
              <a:rPr lang="en-US" dirty="0" err="1"/>
              <a:t>Vậy</a:t>
            </a:r>
            <a:r>
              <a:rPr lang="en-US" dirty="0"/>
              <a:t>  </a:t>
            </a:r>
            <a:r>
              <a:rPr lang="en-US" i="1" dirty="0" err="1"/>
              <a:t>hàm</a:t>
            </a:r>
            <a:r>
              <a:rPr lang="en-US" i="1" dirty="0"/>
              <a:t> </a:t>
            </a:r>
            <a:r>
              <a:rPr lang="en-US" i="1" dirty="0" err="1"/>
              <a:t>lợi</a:t>
            </a:r>
            <a:r>
              <a:rPr lang="en-US" i="1" dirty="0"/>
              <a:t> </a:t>
            </a:r>
            <a:r>
              <a:rPr lang="en-US" i="1" dirty="0" err="1"/>
              <a:t>ích</a:t>
            </a:r>
            <a:r>
              <a:rPr lang="en-US" i="1" dirty="0"/>
              <a:t> </a:t>
            </a:r>
            <a:r>
              <a:rPr lang="en-US" i="1" dirty="0" err="1"/>
              <a:t>này</a:t>
            </a:r>
            <a:r>
              <a:rPr lang="en-US" i="1" dirty="0"/>
              <a:t> </a:t>
            </a:r>
            <a:r>
              <a:rPr lang="en-US" i="1" dirty="0" err="1"/>
              <a:t>phù</a:t>
            </a:r>
            <a:r>
              <a:rPr lang="en-US" i="1" dirty="0"/>
              <a:t> </a:t>
            </a:r>
            <a:r>
              <a:rPr lang="en-US" i="1" dirty="0" err="1"/>
              <a:t>hợp</a:t>
            </a:r>
            <a:r>
              <a:rPr lang="en-US" i="1" dirty="0"/>
              <a:t> </a:t>
            </a:r>
            <a:r>
              <a:rPr lang="en-US" i="1" dirty="0" err="1"/>
              <a:t>với</a:t>
            </a:r>
            <a:r>
              <a:rPr lang="en-US" i="1" dirty="0"/>
              <a:t> </a:t>
            </a:r>
            <a:r>
              <a:rPr lang="en-US" i="1" dirty="0" err="1"/>
              <a:t>quy</a:t>
            </a:r>
            <a:r>
              <a:rPr lang="en-US" i="1" dirty="0"/>
              <a:t> </a:t>
            </a:r>
            <a:r>
              <a:rPr lang="en-US" i="1" dirty="0" err="1"/>
              <a:t>luật</a:t>
            </a:r>
            <a:r>
              <a:rPr lang="en-US" i="1" dirty="0"/>
              <a:t> </a:t>
            </a:r>
            <a:r>
              <a:rPr lang="en-US" i="1" dirty="0" err="1"/>
              <a:t>lợi</a:t>
            </a:r>
            <a:r>
              <a:rPr lang="en-US" i="1" dirty="0"/>
              <a:t> </a:t>
            </a:r>
            <a:r>
              <a:rPr lang="en-US" i="1" dirty="0" err="1"/>
              <a:t>ích</a:t>
            </a:r>
            <a:r>
              <a:rPr lang="en-US" i="1" dirty="0"/>
              <a:t> </a:t>
            </a:r>
            <a:r>
              <a:rPr lang="en-US" i="1" dirty="0" err="1"/>
              <a:t>cận</a:t>
            </a:r>
            <a:r>
              <a:rPr lang="en-US" i="1" dirty="0"/>
              <a:t> </a:t>
            </a:r>
            <a:r>
              <a:rPr lang="en-US" i="1" dirty="0" err="1"/>
              <a:t>biên</a:t>
            </a:r>
            <a:r>
              <a:rPr lang="en-US" i="1" dirty="0"/>
              <a:t> </a:t>
            </a:r>
            <a:r>
              <a:rPr lang="en-US" i="1" dirty="0" err="1"/>
              <a:t>của</a:t>
            </a:r>
            <a:r>
              <a:rPr lang="en-US" i="1" dirty="0"/>
              <a:t> </a:t>
            </a:r>
            <a:r>
              <a:rPr lang="en-US" i="1" dirty="0" err="1"/>
              <a:t>hàng</a:t>
            </a:r>
            <a:r>
              <a:rPr lang="en-US" i="1" dirty="0"/>
              <a:t> </a:t>
            </a:r>
            <a:r>
              <a:rPr lang="en-US" i="1" dirty="0" err="1"/>
              <a:t>hóa</a:t>
            </a:r>
            <a:r>
              <a:rPr lang="en-US" i="1" dirty="0"/>
              <a:t> </a:t>
            </a:r>
            <a:r>
              <a:rPr lang="en-US" i="1" dirty="0" smtClean="0"/>
              <a:t>B </a:t>
            </a:r>
            <a:r>
              <a:rPr lang="en-US" i="1" dirty="0" err="1"/>
              <a:t>giảm</a:t>
            </a:r>
            <a:r>
              <a:rPr lang="en-US" i="1" dirty="0"/>
              <a:t> </a:t>
            </a:r>
            <a:r>
              <a:rPr lang="en-US" i="1" dirty="0" err="1"/>
              <a:t>dần</a:t>
            </a:r>
            <a:r>
              <a:rPr lang="en-US" i="1" dirty="0"/>
              <a:t> </a:t>
            </a:r>
            <a:r>
              <a:rPr lang="en-US" i="1" dirty="0" err="1"/>
              <a:t>khi</a:t>
            </a:r>
            <a:r>
              <a:rPr lang="en-US" i="1" dirty="0"/>
              <a:t> </a:t>
            </a:r>
            <a:r>
              <a:rPr lang="en-US" i="1" dirty="0" smtClean="0"/>
              <a:t>y </a:t>
            </a:r>
            <a:r>
              <a:rPr lang="en-US" i="1" dirty="0" err="1"/>
              <a:t>tăng</a:t>
            </a:r>
            <a:r>
              <a:rPr lang="en-US" i="1" dirty="0"/>
              <a:t>, </a:t>
            </a:r>
            <a:r>
              <a:rPr lang="en-US" i="1" dirty="0" smtClean="0"/>
              <a:t>x </a:t>
            </a:r>
            <a:r>
              <a:rPr lang="en-US" i="1" dirty="0" err="1" smtClean="0"/>
              <a:t>không</a:t>
            </a:r>
            <a:r>
              <a:rPr lang="en-US" i="1" dirty="0" smtClean="0"/>
              <a:t> </a:t>
            </a:r>
            <a:r>
              <a:rPr lang="en-US" i="1" dirty="0" err="1"/>
              <a:t>đổi</a:t>
            </a:r>
            <a:r>
              <a:rPr lang="en-US" i="1" dirty="0" smtClean="0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co </a:t>
            </a:r>
            <a:r>
              <a:rPr lang="en-US" dirty="0" err="1" smtClean="0"/>
              <a:t>dãn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U </a:t>
            </a:r>
            <a:r>
              <a:rPr lang="en-US" dirty="0" err="1" smtClean="0"/>
              <a:t>theo</a:t>
            </a:r>
            <a:r>
              <a:rPr lang="en-US" dirty="0" smtClean="0"/>
              <a:t> x:</a:t>
            </a:r>
          </a:p>
          <a:p>
            <a:pPr marL="109728" indent="0">
              <a:buNone/>
            </a:pPr>
            <a:r>
              <a:rPr lang="en-US" dirty="0" smtClean="0"/>
              <a:t>Ta </a:t>
            </a:r>
            <a:r>
              <a:rPr lang="en-US" dirty="0" err="1" smtClean="0"/>
              <a:t>có</a:t>
            </a:r>
            <a:r>
              <a:rPr lang="en-US" dirty="0" smtClean="0"/>
              <a:t>: </a:t>
            </a:r>
            <a:endParaRPr lang="en-US" dirty="0"/>
          </a:p>
          <a:p>
            <a:pPr marL="109728" indent="0">
              <a:buNone/>
            </a:pPr>
            <a:r>
              <a:rPr lang="en-US" dirty="0" smtClean="0"/>
              <a:t> </a:t>
            </a:r>
            <a:r>
              <a:rPr lang="en-US" dirty="0" err="1" smtClean="0"/>
              <a:t>Vậy</a:t>
            </a:r>
            <a:r>
              <a:rPr lang="en-US" dirty="0" smtClean="0"/>
              <a:t> </a:t>
            </a:r>
            <a:r>
              <a:rPr lang="en-US" sz="2800" dirty="0" err="1"/>
              <a:t>n</a:t>
            </a:r>
            <a:r>
              <a:rPr lang="en-US" sz="2800" dirty="0" err="1" smtClean="0"/>
              <a:t>ếu</a:t>
            </a:r>
            <a:r>
              <a:rPr lang="en-US" sz="2800" dirty="0" smtClean="0"/>
              <a:t> </a:t>
            </a:r>
            <a:r>
              <a:rPr lang="en-US" sz="2800" dirty="0" err="1"/>
              <a:t>lượng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/>
              <a:t>hóa</a:t>
            </a:r>
            <a:r>
              <a:rPr lang="en-US" sz="2800" dirty="0"/>
              <a:t> A </a:t>
            </a:r>
            <a:r>
              <a:rPr lang="en-US" sz="2800" dirty="0" err="1"/>
              <a:t>tăng</a:t>
            </a:r>
            <a:r>
              <a:rPr lang="en-US" sz="2800" dirty="0"/>
              <a:t> 1%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lượng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/>
              <a:t>hóa</a:t>
            </a:r>
            <a:r>
              <a:rPr lang="en-US" sz="2800" dirty="0"/>
              <a:t> B </a:t>
            </a:r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đổi</a:t>
            </a:r>
            <a:r>
              <a:rPr lang="en-US" sz="2800" dirty="0"/>
              <a:t> </a:t>
            </a:r>
            <a:r>
              <a:rPr lang="en-US" sz="2800" dirty="0" err="1"/>
              <a:t>thì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ích</a:t>
            </a:r>
            <a:r>
              <a:rPr lang="en-US" sz="2800" dirty="0"/>
              <a:t> </a:t>
            </a:r>
            <a:r>
              <a:rPr lang="en-US" sz="2800" dirty="0" err="1"/>
              <a:t>tăng</a:t>
            </a:r>
            <a:r>
              <a:rPr lang="en-US" sz="2800" dirty="0"/>
              <a:t>  </a:t>
            </a:r>
            <a:r>
              <a:rPr lang="en-US" sz="2800" dirty="0" err="1" smtClean="0"/>
              <a:t>lên</a:t>
            </a:r>
            <a:r>
              <a:rPr lang="en-US" sz="2800" dirty="0" smtClean="0"/>
              <a:t> 0,4%.</a:t>
            </a:r>
            <a:endParaRPr lang="en-US" sz="2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3.Ứng </a:t>
            </a:r>
            <a:r>
              <a:rPr lang="en-US" sz="3200" dirty="0" err="1" smtClean="0">
                <a:effectLst/>
              </a:rPr>
              <a:t>dụng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của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đạo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hàm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riêng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trong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kinh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tế</a:t>
            </a:r>
            <a:r>
              <a:rPr lang="en-US" sz="3200" dirty="0" smtClean="0">
                <a:effectLst/>
              </a:rPr>
              <a:t> </a:t>
            </a:r>
            <a:r>
              <a:rPr lang="en-US" sz="3200" dirty="0" err="1" smtClean="0">
                <a:effectLst/>
              </a:rPr>
              <a:t>học</a:t>
            </a:r>
            <a:r>
              <a:rPr lang="en-US" sz="3200" dirty="0" smtClean="0">
                <a:effectLst/>
              </a:rPr>
              <a:t>.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724519"/>
              </p:ext>
            </p:extLst>
          </p:nvPr>
        </p:nvGraphicFramePr>
        <p:xfrm>
          <a:off x="1981200" y="1524000"/>
          <a:ext cx="3378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0" name="Equation" r:id="rId3" imgW="3377880" imgH="520560" progId="Equation.DSMT4">
                  <p:embed/>
                </p:oleObj>
              </mc:Choice>
              <mc:Fallback>
                <p:oleObj name="Equation" r:id="rId3" imgW="337788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1200" y="1524000"/>
                        <a:ext cx="33782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6758137"/>
              </p:ext>
            </p:extLst>
          </p:nvPr>
        </p:nvGraphicFramePr>
        <p:xfrm>
          <a:off x="1371600" y="1981200"/>
          <a:ext cx="711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1" name="Equation" r:id="rId5" imgW="711000" imgH="444240" progId="Equation.DSMT4">
                  <p:embed/>
                </p:oleObj>
              </mc:Choice>
              <mc:Fallback>
                <p:oleObj name="Equation" r:id="rId5" imgW="71100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71600" y="1981200"/>
                        <a:ext cx="711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961740"/>
              </p:ext>
            </p:extLst>
          </p:nvPr>
        </p:nvGraphicFramePr>
        <p:xfrm>
          <a:off x="4991100" y="3886200"/>
          <a:ext cx="28829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2" name="Equation" r:id="rId7" imgW="2882880" imgH="952200" progId="Equation.DSMT4">
                  <p:embed/>
                </p:oleObj>
              </mc:Choice>
              <mc:Fallback>
                <p:oleObj name="Equation" r:id="rId7" imgW="2882880" imgH="952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91100" y="3886200"/>
                        <a:ext cx="288290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5482617"/>
              </p:ext>
            </p:extLst>
          </p:nvPr>
        </p:nvGraphicFramePr>
        <p:xfrm>
          <a:off x="1828800" y="4191000"/>
          <a:ext cx="31242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3" name="Equation" r:id="rId9" imgW="3124080" imgH="368280" progId="Equation.DSMT4">
                  <p:embed/>
                </p:oleObj>
              </mc:Choice>
              <mc:Fallback>
                <p:oleObj name="Equation" r:id="rId9" imgW="3124080" imgH="36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28800" y="4191000"/>
                        <a:ext cx="31242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735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690872"/>
          </a:xfrm>
        </p:spPr>
        <p:txBody>
          <a:bodyPr/>
          <a:lstStyle/>
          <a:p>
            <a:pPr lvl="0"/>
            <a:r>
              <a:rPr lang="en-US" b="1" dirty="0"/>
              <a:t> </a:t>
            </a:r>
            <a:r>
              <a:rPr lang="en-US" b="1" dirty="0" err="1"/>
              <a:t>Hàm</a:t>
            </a:r>
            <a:r>
              <a:rPr lang="en-US" b="1" dirty="0"/>
              <a:t> </a:t>
            </a:r>
            <a:r>
              <a:rPr lang="en-US" b="1" dirty="0" err="1"/>
              <a:t>sản</a:t>
            </a:r>
            <a:r>
              <a:rPr lang="en-US" b="1" dirty="0"/>
              <a:t> </a:t>
            </a:r>
            <a:r>
              <a:rPr lang="en-US" b="1" dirty="0" err="1"/>
              <a:t>xuất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109728" indent="0">
              <a:buNone/>
            </a:pPr>
            <a:r>
              <a:rPr lang="en-US" dirty="0" err="1"/>
              <a:t>Dạng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mà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kinh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hay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CobbDouglas</a:t>
            </a:r>
            <a:r>
              <a:rPr lang="en-US" dirty="0"/>
              <a:t>:</a:t>
            </a:r>
          </a:p>
          <a:p>
            <a:pPr marL="109728" indent="0">
              <a:buNone/>
            </a:pPr>
            <a:endParaRPr lang="en-US" dirty="0" smtClean="0"/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219200"/>
          </a:xfrm>
        </p:spPr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1.Các </a:t>
            </a:r>
            <a:r>
              <a:rPr lang="en-US" sz="3200" dirty="0" err="1">
                <a:effectLst/>
              </a:rPr>
              <a:t>hàm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số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thường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gặp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trong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phân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tích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kinh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tế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2596347"/>
              </p:ext>
            </p:extLst>
          </p:nvPr>
        </p:nvGraphicFramePr>
        <p:xfrm>
          <a:off x="3276600" y="1981200"/>
          <a:ext cx="1905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" name="Equation" r:id="rId3" imgW="1904760" imgH="482400" progId="Equation.DSMT4">
                  <p:embed/>
                </p:oleObj>
              </mc:Choice>
              <mc:Fallback>
                <p:oleObj name="Equation" r:id="rId3" imgW="19047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76600" y="1981200"/>
                        <a:ext cx="19050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058361"/>
              </p:ext>
            </p:extLst>
          </p:nvPr>
        </p:nvGraphicFramePr>
        <p:xfrm>
          <a:off x="1676400" y="2689225"/>
          <a:ext cx="584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9" name="Equation" r:id="rId5" imgW="583920" imgH="291960" progId="Equation.DSMT4">
                  <p:embed/>
                </p:oleObj>
              </mc:Choice>
              <mc:Fallback>
                <p:oleObj name="Equation" r:id="rId5" imgW="58392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76400" y="2689225"/>
                        <a:ext cx="5842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51100" y="2590800"/>
            <a:ext cx="259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đơn</a:t>
            </a:r>
            <a:r>
              <a:rPr lang="en-US" sz="2800" dirty="0"/>
              <a:t> </a:t>
            </a:r>
            <a:r>
              <a:rPr lang="en-US" sz="2800" dirty="0" err="1"/>
              <a:t>vị</a:t>
            </a:r>
            <a:r>
              <a:rPr lang="en-US" sz="2800" dirty="0"/>
              <a:t> </a:t>
            </a:r>
            <a:r>
              <a:rPr lang="en-US" sz="2800" dirty="0" err="1"/>
              <a:t>tư</a:t>
            </a:r>
            <a:r>
              <a:rPr lang="en-US" sz="2800" dirty="0"/>
              <a:t> </a:t>
            </a:r>
            <a:r>
              <a:rPr lang="en-US" sz="2800" dirty="0" err="1"/>
              <a:t>bản</a:t>
            </a:r>
            <a:r>
              <a:rPr lang="en-US" sz="2800" dirty="0"/>
              <a:t> 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4878911"/>
              </p:ext>
            </p:extLst>
          </p:nvPr>
        </p:nvGraphicFramePr>
        <p:xfrm>
          <a:off x="1600200" y="3155950"/>
          <a:ext cx="508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" name="Equation" r:id="rId7" imgW="507960" imgH="291960" progId="Equation.DSMT4">
                  <p:embed/>
                </p:oleObj>
              </mc:Choice>
              <mc:Fallback>
                <p:oleObj name="Equation" r:id="rId7" imgW="50796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00200" y="3155950"/>
                        <a:ext cx="5080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336800" y="3058180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đơn</a:t>
            </a:r>
            <a:r>
              <a:rPr lang="en-US" sz="2800" dirty="0"/>
              <a:t> </a:t>
            </a:r>
            <a:r>
              <a:rPr lang="en-US" sz="2800" dirty="0" err="1"/>
              <a:t>vị</a:t>
            </a:r>
            <a:r>
              <a:rPr lang="en-US" sz="2800" dirty="0"/>
              <a:t> </a:t>
            </a:r>
            <a:r>
              <a:rPr lang="en-US" sz="2800" dirty="0" err="1" smtClean="0"/>
              <a:t>lao</a:t>
            </a:r>
            <a:r>
              <a:rPr lang="en-US" sz="2800" dirty="0" smtClean="0"/>
              <a:t> </a:t>
            </a:r>
            <a:r>
              <a:rPr lang="en-US" sz="2800" dirty="0" err="1" smtClean="0"/>
              <a:t>động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7510899"/>
              </p:ext>
            </p:extLst>
          </p:nvPr>
        </p:nvGraphicFramePr>
        <p:xfrm>
          <a:off x="3155950" y="4724400"/>
          <a:ext cx="18288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1" name="Equation" r:id="rId9" imgW="1828800" imgH="647640" progId="Equation.DSMT4">
                  <p:embed/>
                </p:oleObj>
              </mc:Choice>
              <mc:Fallback>
                <p:oleObj name="Equation" r:id="rId9" imgW="1828800" imgH="647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5950" y="4724400"/>
                        <a:ext cx="18288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918944"/>
              </p:ext>
            </p:extLst>
          </p:nvPr>
        </p:nvGraphicFramePr>
        <p:xfrm>
          <a:off x="1263650" y="5537200"/>
          <a:ext cx="1206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" name="Equation" r:id="rId11" imgW="1206360" imgH="380880" progId="Equation.DSMT4">
                  <p:embed/>
                </p:oleObj>
              </mc:Choice>
              <mc:Fallback>
                <p:oleObj name="Equation" r:id="rId11" imgW="1206360" imgH="3808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3650" y="5537200"/>
                        <a:ext cx="1206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514600" y="5496580"/>
            <a:ext cx="426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hằng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dương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5367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 err="1"/>
              <a:t>Hàm</a:t>
            </a:r>
            <a:r>
              <a:rPr lang="en-US" b="1" dirty="0"/>
              <a:t> </a:t>
            </a:r>
            <a:r>
              <a:rPr lang="en-US" b="1" dirty="0" err="1"/>
              <a:t>sản</a:t>
            </a:r>
            <a:r>
              <a:rPr lang="en-US" b="1" dirty="0"/>
              <a:t> </a:t>
            </a:r>
            <a:r>
              <a:rPr lang="en-US" b="1" dirty="0" err="1"/>
              <a:t>xuất</a:t>
            </a:r>
            <a:endParaRPr lang="en-US" dirty="0"/>
          </a:p>
          <a:p>
            <a:pPr marL="109728" indent="0">
              <a:buNone/>
            </a:pPr>
            <a:r>
              <a:rPr lang="en-US" i="1" dirty="0" err="1" smtClean="0"/>
              <a:t>Đường</a:t>
            </a:r>
            <a:r>
              <a:rPr lang="en-US" i="1" dirty="0" smtClean="0"/>
              <a:t> </a:t>
            </a:r>
            <a:r>
              <a:rPr lang="en-US" i="1" dirty="0" err="1" smtClean="0"/>
              <a:t>đồng</a:t>
            </a:r>
            <a:r>
              <a:rPr lang="en-US" i="1" dirty="0" smtClean="0"/>
              <a:t> </a:t>
            </a:r>
            <a:r>
              <a:rPr lang="en-US" i="1" dirty="0" err="1" smtClean="0"/>
              <a:t>lượng</a:t>
            </a:r>
            <a:endParaRPr lang="en-US" i="1" dirty="0" smtClean="0"/>
          </a:p>
          <a:p>
            <a:pPr marL="109728" indent="0">
              <a:buNone/>
            </a:pPr>
            <a:endParaRPr lang="en-US" i="1" dirty="0"/>
          </a:p>
          <a:p>
            <a:pPr marL="109728" indent="0">
              <a:buNone/>
            </a:pPr>
            <a:endParaRPr lang="en-US" i="1" dirty="0" smtClean="0"/>
          </a:p>
          <a:p>
            <a:pPr marL="109728" indent="0">
              <a:buNone/>
            </a:pP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yếu</a:t>
            </a:r>
            <a:r>
              <a:rPr lang="en-US" dirty="0"/>
              <a:t> </a:t>
            </a:r>
            <a:r>
              <a:rPr lang="en-US" dirty="0" err="1"/>
              <a:t>tố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 </a:t>
            </a:r>
            <a:r>
              <a:rPr lang="en-US" dirty="0" smtClean="0"/>
              <a:t>       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mức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 smtClean="0"/>
              <a:t>lượng</a:t>
            </a:r>
            <a:endParaRPr lang="en-US" dirty="0" smtClean="0"/>
          </a:p>
          <a:p>
            <a:pPr marL="109728" indent="0">
              <a:buNone/>
            </a:pPr>
            <a:r>
              <a:rPr lang="en-US" dirty="0" smtClean="0"/>
              <a:t>    </a:t>
            </a:r>
            <a:r>
              <a:rPr lang="en-US" dirty="0" err="1" smtClean="0"/>
              <a:t>cố</a:t>
            </a:r>
            <a:r>
              <a:rPr lang="en-US" dirty="0" smtClean="0"/>
              <a:t> </a:t>
            </a:r>
            <a:r>
              <a:rPr lang="en-US" dirty="0" err="1"/>
              <a:t>định</a:t>
            </a:r>
            <a:r>
              <a:rPr lang="en-US" dirty="0"/>
              <a:t>.</a:t>
            </a:r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1.Các </a:t>
            </a:r>
            <a:r>
              <a:rPr lang="en-US" sz="3200" dirty="0" err="1">
                <a:effectLst/>
              </a:rPr>
              <a:t>hàm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số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thường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gặp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trong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phân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tích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kinh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tế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963981"/>
              </p:ext>
            </p:extLst>
          </p:nvPr>
        </p:nvGraphicFramePr>
        <p:xfrm>
          <a:off x="2101850" y="2514600"/>
          <a:ext cx="4762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" name="Equation" r:id="rId3" imgW="4762440" imgH="482400" progId="Equation.DSMT4">
                  <p:embed/>
                </p:oleObj>
              </mc:Choice>
              <mc:Fallback>
                <p:oleObj name="Equation" r:id="rId3" imgW="476244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01850" y="2514600"/>
                        <a:ext cx="47625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4440464"/>
              </p:ext>
            </p:extLst>
          </p:nvPr>
        </p:nvGraphicFramePr>
        <p:xfrm>
          <a:off x="2590800" y="3733800"/>
          <a:ext cx="927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" name="Equation" r:id="rId5" imgW="927000" imgH="482400" progId="Equation.DSMT4">
                  <p:embed/>
                </p:oleObj>
              </mc:Choice>
              <mc:Fallback>
                <p:oleObj name="Equation" r:id="rId5" imgW="9270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90800" y="3733800"/>
                        <a:ext cx="9271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1983821"/>
              </p:ext>
            </p:extLst>
          </p:nvPr>
        </p:nvGraphicFramePr>
        <p:xfrm>
          <a:off x="609600" y="4267200"/>
          <a:ext cx="393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" name="Equation" r:id="rId7" imgW="393480" imgH="431640" progId="Equation.DSMT4">
                  <p:embed/>
                </p:oleObj>
              </mc:Choice>
              <mc:Fallback>
                <p:oleObj name="Equation" r:id="rId7" imgW="3934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9600" y="4267200"/>
                        <a:ext cx="3937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83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 err="1"/>
              <a:t>Hàm</a:t>
            </a:r>
            <a:r>
              <a:rPr lang="en-US" b="1" dirty="0"/>
              <a:t> chi </a:t>
            </a:r>
            <a:r>
              <a:rPr lang="en-US" b="1" dirty="0" err="1"/>
              <a:t>phí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hàm</a:t>
            </a:r>
            <a:r>
              <a:rPr lang="en-US" b="1" dirty="0"/>
              <a:t> </a:t>
            </a:r>
            <a:r>
              <a:rPr lang="en-US" b="1" dirty="0" err="1"/>
              <a:t>lợi</a:t>
            </a:r>
            <a:r>
              <a:rPr lang="en-US" b="1" dirty="0"/>
              <a:t> </a:t>
            </a:r>
            <a:r>
              <a:rPr lang="en-US" b="1" dirty="0" err="1"/>
              <a:t>nhuận</a:t>
            </a:r>
            <a:endParaRPr lang="en-US" dirty="0"/>
          </a:p>
          <a:p>
            <a:pPr marL="109728" indent="0">
              <a:buNone/>
            </a:pPr>
            <a:r>
              <a:rPr lang="en-US" dirty="0" err="1"/>
              <a:t>H</a:t>
            </a:r>
            <a:r>
              <a:rPr lang="en-US" dirty="0" err="1" smtClean="0"/>
              <a:t>àm</a:t>
            </a:r>
            <a:r>
              <a:rPr lang="en-US" dirty="0" smtClean="0"/>
              <a:t> </a:t>
            </a:r>
            <a:r>
              <a:rPr lang="en-US" dirty="0"/>
              <a:t>chi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yếu</a:t>
            </a:r>
            <a:r>
              <a:rPr lang="en-US" dirty="0"/>
              <a:t> </a:t>
            </a:r>
            <a:r>
              <a:rPr lang="en-US" dirty="0" err="1"/>
              <a:t>tố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:</a:t>
            </a:r>
          </a:p>
          <a:p>
            <a:pPr marL="109728" indent="0">
              <a:buNone/>
            </a:pPr>
            <a:r>
              <a:rPr lang="en-US" dirty="0" smtClean="0"/>
              <a:t> </a:t>
            </a:r>
          </a:p>
          <a:p>
            <a:pPr marL="109728" indent="0">
              <a:buNone/>
            </a:pPr>
            <a:r>
              <a:rPr lang="en-US" dirty="0"/>
              <a:t> </a:t>
            </a:r>
            <a:r>
              <a:rPr lang="en-US" dirty="0" smtClean="0"/>
              <a:t>          </a:t>
            </a:r>
          </a:p>
          <a:p>
            <a:pPr marL="109728" indent="0">
              <a:buNone/>
            </a:pPr>
            <a:r>
              <a:rPr lang="en-US" dirty="0" smtClean="0"/>
              <a:t>           </a:t>
            </a:r>
          </a:p>
          <a:p>
            <a:pPr marL="109728" indent="0">
              <a:buNone/>
            </a:pPr>
            <a:r>
              <a:rPr lang="en-US" dirty="0" smtClean="0"/>
              <a:t>         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1.Các </a:t>
            </a:r>
            <a:r>
              <a:rPr lang="en-US" sz="3200" dirty="0" err="1">
                <a:effectLst/>
              </a:rPr>
              <a:t>hàm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số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thường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gặp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trong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phân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tích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kinh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tế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640808"/>
              </p:ext>
            </p:extLst>
          </p:nvPr>
        </p:nvGraphicFramePr>
        <p:xfrm>
          <a:off x="2362200" y="2438400"/>
          <a:ext cx="3479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" name="Equation" r:id="rId3" imgW="3479760" imgH="583920" progId="Equation.DSMT4">
                  <p:embed/>
                </p:oleObj>
              </mc:Choice>
              <mc:Fallback>
                <p:oleObj name="Equation" r:id="rId3" imgW="3479760" imgH="583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2200" y="2438400"/>
                        <a:ext cx="34798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935862"/>
              </p:ext>
            </p:extLst>
          </p:nvPr>
        </p:nvGraphicFramePr>
        <p:xfrm>
          <a:off x="990600" y="3073400"/>
          <a:ext cx="825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" name="Equation" r:id="rId5" imgW="825480" imgH="431640" progId="Equation.DSMT4">
                  <p:embed/>
                </p:oleObj>
              </mc:Choice>
              <mc:Fallback>
                <p:oleObj name="Equation" r:id="rId5" imgW="8254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0600" y="3073400"/>
                        <a:ext cx="8255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034212"/>
              </p:ext>
            </p:extLst>
          </p:nvPr>
        </p:nvGraphicFramePr>
        <p:xfrm>
          <a:off x="990600" y="3505200"/>
          <a:ext cx="774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7" name="Equation" r:id="rId7" imgW="774360" imgH="431640" progId="Equation.DSMT4">
                  <p:embed/>
                </p:oleObj>
              </mc:Choice>
              <mc:Fallback>
                <p:oleObj name="Equation" r:id="rId7" imgW="7743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0600" y="3505200"/>
                        <a:ext cx="7747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878741"/>
              </p:ext>
            </p:extLst>
          </p:nvPr>
        </p:nvGraphicFramePr>
        <p:xfrm>
          <a:off x="990600" y="3962400"/>
          <a:ext cx="673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8" name="Equation" r:id="rId9" imgW="672840" imgH="431640" progId="Equation.DSMT4">
                  <p:embed/>
                </p:oleObj>
              </mc:Choice>
              <mc:Fallback>
                <p:oleObj name="Equation" r:id="rId9" imgW="67284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0600" y="3962400"/>
                        <a:ext cx="6731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911927" y="3048000"/>
            <a:ext cx="571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giá</a:t>
            </a:r>
            <a:r>
              <a:rPr lang="en-US" sz="2800" dirty="0" smtClean="0"/>
              <a:t> </a:t>
            </a:r>
            <a:r>
              <a:rPr lang="en-US" sz="2800" dirty="0" err="1" smtClean="0"/>
              <a:t>thuê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đơn</a:t>
            </a:r>
            <a:r>
              <a:rPr lang="en-US" sz="2800" dirty="0" smtClean="0"/>
              <a:t> </a:t>
            </a:r>
            <a:r>
              <a:rPr lang="en-US" sz="2800" dirty="0" err="1" smtClean="0"/>
              <a:t>vị</a:t>
            </a:r>
            <a:r>
              <a:rPr lang="en-US" sz="2800" dirty="0" smtClean="0"/>
              <a:t> </a:t>
            </a:r>
            <a:r>
              <a:rPr lang="en-US" sz="2800" dirty="0" err="1" smtClean="0"/>
              <a:t>tư</a:t>
            </a:r>
            <a:r>
              <a:rPr lang="en-US" sz="2800" dirty="0" smtClean="0"/>
              <a:t> </a:t>
            </a:r>
            <a:r>
              <a:rPr lang="en-US" sz="2800" dirty="0" err="1" smtClean="0"/>
              <a:t>bản</a:t>
            </a:r>
            <a:r>
              <a:rPr lang="en-US" sz="2800" dirty="0" smtClean="0"/>
              <a:t>. 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828800" y="3429000"/>
            <a:ext cx="6089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giá</a:t>
            </a:r>
            <a:r>
              <a:rPr lang="en-US" sz="2800" dirty="0" smtClean="0"/>
              <a:t> </a:t>
            </a:r>
            <a:r>
              <a:rPr lang="en-US" sz="2800" dirty="0" err="1" smtClean="0"/>
              <a:t>thuê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đơn</a:t>
            </a:r>
            <a:r>
              <a:rPr lang="en-US" sz="2800" dirty="0" smtClean="0"/>
              <a:t> </a:t>
            </a:r>
            <a:r>
              <a:rPr lang="en-US" sz="2800" dirty="0" err="1" smtClean="0"/>
              <a:t>vị</a:t>
            </a:r>
            <a:r>
              <a:rPr lang="en-US" sz="2800" dirty="0" smtClean="0"/>
              <a:t> </a:t>
            </a:r>
            <a:r>
              <a:rPr lang="en-US" sz="2800" dirty="0" err="1" smtClean="0"/>
              <a:t>lao</a:t>
            </a:r>
            <a:r>
              <a:rPr lang="en-US" sz="2800" dirty="0" smtClean="0"/>
              <a:t> </a:t>
            </a:r>
            <a:r>
              <a:rPr lang="en-US" sz="2800" dirty="0" err="1" smtClean="0"/>
              <a:t>động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555172" y="3896380"/>
            <a:ext cx="2940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indent="0">
              <a:buNone/>
            </a:pPr>
            <a:r>
              <a:rPr lang="en-US" sz="2800" dirty="0" smtClean="0"/>
              <a:t>chi </a:t>
            </a:r>
            <a:r>
              <a:rPr lang="en-US" sz="2800" dirty="0" err="1" smtClean="0"/>
              <a:t>phí</a:t>
            </a:r>
            <a:r>
              <a:rPr lang="en-US" sz="2800" dirty="0" smtClean="0"/>
              <a:t> </a:t>
            </a:r>
            <a:r>
              <a:rPr lang="en-US" sz="2800" dirty="0" err="1" smtClean="0"/>
              <a:t>cố</a:t>
            </a:r>
            <a:r>
              <a:rPr lang="en-US" sz="2800" dirty="0" smtClean="0"/>
              <a:t> </a:t>
            </a:r>
            <a:r>
              <a:rPr lang="en-US" sz="2800" dirty="0" err="1" smtClean="0"/>
              <a:t>định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5503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</a:t>
            </a:r>
            <a:r>
              <a:rPr lang="en-US" dirty="0" err="1" smtClean="0"/>
              <a:t>ổng</a:t>
            </a:r>
            <a:r>
              <a:rPr lang="en-US" dirty="0" smtClean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thu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 smtClean="0"/>
              <a:t>nghiệp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109728" indent="0">
              <a:buNone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err="1" smtClean="0"/>
              <a:t>Hàm</a:t>
            </a:r>
            <a:r>
              <a:rPr lang="en-US" dirty="0" smtClean="0"/>
              <a:t> </a:t>
            </a:r>
            <a:r>
              <a:rPr lang="en-US" dirty="0" err="1" smtClean="0"/>
              <a:t>lợi</a:t>
            </a:r>
            <a:r>
              <a:rPr lang="en-US" dirty="0" smtClean="0"/>
              <a:t> </a:t>
            </a:r>
            <a:r>
              <a:rPr lang="en-US" dirty="0" err="1" smtClean="0"/>
              <a:t>nhuận</a:t>
            </a:r>
            <a:endParaRPr lang="en-US" dirty="0" smtClean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1.Các </a:t>
            </a:r>
            <a:r>
              <a:rPr lang="en-US" sz="3200" dirty="0" err="1">
                <a:effectLst/>
              </a:rPr>
              <a:t>hàm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số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thường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gặp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trong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phân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tích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kinh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tế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774658"/>
              </p:ext>
            </p:extLst>
          </p:nvPr>
        </p:nvGraphicFramePr>
        <p:xfrm>
          <a:off x="3200400" y="1981200"/>
          <a:ext cx="31369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0" name="Equation" r:id="rId3" imgW="3136680" imgH="634680" progId="Equation.DSMT4">
                  <p:embed/>
                </p:oleObj>
              </mc:Choice>
              <mc:Fallback>
                <p:oleObj name="Equation" r:id="rId3" imgW="3136680" imgH="634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00400" y="1981200"/>
                        <a:ext cx="31369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625529"/>
              </p:ext>
            </p:extLst>
          </p:nvPr>
        </p:nvGraphicFramePr>
        <p:xfrm>
          <a:off x="711200" y="2743200"/>
          <a:ext cx="2082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1" name="Equation" r:id="rId5" imgW="2082600" imgH="482400" progId="Equation.DSMT4">
                  <p:embed/>
                </p:oleObj>
              </mc:Choice>
              <mc:Fallback>
                <p:oleObj name="Equation" r:id="rId5" imgW="20826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1200" y="2743200"/>
                        <a:ext cx="20828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43200" y="2743200"/>
            <a:ext cx="281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h</a:t>
            </a:r>
            <a:r>
              <a:rPr lang="en-US" sz="2800" dirty="0" err="1" smtClean="0"/>
              <a:t>àm</a:t>
            </a:r>
            <a:r>
              <a:rPr lang="en-US" sz="2800" dirty="0" smtClean="0"/>
              <a:t> </a:t>
            </a:r>
            <a:r>
              <a:rPr lang="en-US" sz="2800" dirty="0" err="1" smtClean="0"/>
              <a:t>sản</a:t>
            </a:r>
            <a:r>
              <a:rPr lang="en-US" sz="2800" dirty="0" smtClean="0"/>
              <a:t> </a:t>
            </a:r>
            <a:r>
              <a:rPr lang="en-US" sz="2800" dirty="0" err="1" smtClean="0"/>
              <a:t>xuất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480627"/>
              </p:ext>
            </p:extLst>
          </p:nvPr>
        </p:nvGraphicFramePr>
        <p:xfrm>
          <a:off x="685800" y="3276600"/>
          <a:ext cx="520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2" name="Equation" r:id="rId7" imgW="520560" imgH="304560" progId="Equation.DSMT4">
                  <p:embed/>
                </p:oleObj>
              </mc:Choice>
              <mc:Fallback>
                <p:oleObj name="Equation" r:id="rId7" imgW="52056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5800" y="3276600"/>
                        <a:ext cx="520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219200" y="313438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giá</a:t>
            </a:r>
            <a:r>
              <a:rPr lang="en-US" sz="2800" dirty="0"/>
              <a:t> </a:t>
            </a:r>
            <a:r>
              <a:rPr lang="en-US" sz="2800" dirty="0" err="1"/>
              <a:t>trị</a:t>
            </a:r>
            <a:r>
              <a:rPr lang="en-US" sz="2800" dirty="0"/>
              <a:t> </a:t>
            </a:r>
            <a:r>
              <a:rPr lang="en-US" sz="2800" dirty="0" err="1"/>
              <a:t>trường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sản</a:t>
            </a:r>
            <a:r>
              <a:rPr lang="en-US" sz="2800" dirty="0"/>
              <a:t> </a:t>
            </a:r>
            <a:r>
              <a:rPr lang="en-US" sz="2800" dirty="0" err="1" smtClean="0"/>
              <a:t>phẩm</a:t>
            </a:r>
            <a:r>
              <a:rPr lang="en-US" sz="2800" dirty="0" smtClean="0"/>
              <a:t>. </a:t>
            </a:r>
            <a:endParaRPr lang="en-US" sz="2800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398989"/>
              </p:ext>
            </p:extLst>
          </p:nvPr>
        </p:nvGraphicFramePr>
        <p:xfrm>
          <a:off x="1790700" y="4229100"/>
          <a:ext cx="51943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3" name="Equation" r:id="rId9" imgW="5194080" imgH="660240" progId="Equation.DSMT4">
                  <p:embed/>
                </p:oleObj>
              </mc:Choice>
              <mc:Fallback>
                <p:oleObj name="Equation" r:id="rId9" imgW="5194080" imgH="660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90700" y="4229100"/>
                        <a:ext cx="51943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886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690872"/>
          </a:xfrm>
        </p:spPr>
        <p:txBody>
          <a:bodyPr>
            <a:normAutofit/>
          </a:bodyPr>
          <a:lstStyle/>
          <a:p>
            <a:pPr lvl="0"/>
            <a:r>
              <a:rPr lang="en-US" b="1" dirty="0" err="1"/>
              <a:t>Hàm</a:t>
            </a:r>
            <a:r>
              <a:rPr lang="en-US" b="1" dirty="0"/>
              <a:t> </a:t>
            </a:r>
            <a:r>
              <a:rPr lang="en-US" b="1" dirty="0" err="1"/>
              <a:t>lợi</a:t>
            </a:r>
            <a:r>
              <a:rPr lang="en-US" b="1" dirty="0"/>
              <a:t> </a:t>
            </a:r>
            <a:r>
              <a:rPr lang="en-US" b="1" dirty="0" err="1" smtClean="0"/>
              <a:t>ích</a:t>
            </a:r>
            <a:endParaRPr lang="en-US" b="1" dirty="0" smtClean="0"/>
          </a:p>
          <a:p>
            <a:pPr marL="109728" lvl="0" indent="0">
              <a:buNone/>
            </a:pPr>
            <a:r>
              <a:rPr lang="en-US" dirty="0" err="1"/>
              <a:t>M</a:t>
            </a:r>
            <a:r>
              <a:rPr lang="en-US" dirty="0" err="1" smtClean="0"/>
              <a:t>ỗi</a:t>
            </a:r>
            <a:r>
              <a:rPr lang="en-US" dirty="0" smtClean="0"/>
              <a:t> </a:t>
            </a:r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túi</a:t>
            </a:r>
            <a:r>
              <a:rPr lang="en-US" dirty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.</a:t>
            </a:r>
          </a:p>
          <a:p>
            <a:pPr marL="109728" lvl="0" indent="0">
              <a:buNone/>
            </a:pP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túi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bộ</a:t>
            </a:r>
            <a:r>
              <a:rPr lang="en-US" dirty="0"/>
              <a:t> </a:t>
            </a:r>
            <a:r>
              <a:rPr lang="en-US" i="1" dirty="0"/>
              <a:t>n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smtClean="0"/>
              <a:t>               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 </a:t>
            </a:r>
            <a:r>
              <a:rPr lang="en-US" dirty="0" smtClean="0"/>
              <a:t>       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i="1" dirty="0"/>
              <a:t>i </a:t>
            </a:r>
            <a:endParaRPr lang="en-US" i="1" dirty="0" smtClean="0"/>
          </a:p>
          <a:p>
            <a:pPr marL="109728" lvl="0" indent="0">
              <a:buNone/>
            </a:pPr>
            <a:r>
              <a:rPr lang="en-US" dirty="0" err="1"/>
              <a:t>H</a:t>
            </a:r>
            <a:r>
              <a:rPr lang="en-US" dirty="0" err="1" smtClean="0"/>
              <a:t>àm</a:t>
            </a:r>
            <a:r>
              <a:rPr lang="en-US" dirty="0" smtClean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ích</a:t>
            </a:r>
            <a:r>
              <a:rPr lang="en-US" dirty="0"/>
              <a:t> hay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smtClean="0"/>
              <a:t>Cobb-Douglas</a:t>
            </a:r>
          </a:p>
          <a:p>
            <a:pPr marL="109728" lvl="0" indent="0">
              <a:buNone/>
            </a:pPr>
            <a:endParaRPr lang="en-US" dirty="0"/>
          </a:p>
          <a:p>
            <a:pPr marL="109728" lvl="0" indent="0">
              <a:buNone/>
            </a:pPr>
            <a:endParaRPr lang="en-US" dirty="0" smtClean="0"/>
          </a:p>
          <a:p>
            <a:pPr marL="109728" lvl="0" indent="0">
              <a:buNone/>
            </a:pPr>
            <a:endParaRPr lang="en-US" dirty="0"/>
          </a:p>
          <a:p>
            <a:pPr marL="109728" indent="0">
              <a:buNone/>
            </a:pP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mức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 smtClean="0"/>
              <a:t>ích</a:t>
            </a:r>
            <a:r>
              <a:rPr lang="en-US" dirty="0" smtClean="0"/>
              <a:t>(</a:t>
            </a:r>
            <a:r>
              <a:rPr lang="en-US" i="1" dirty="0" err="1"/>
              <a:t>tập</a:t>
            </a:r>
            <a:r>
              <a:rPr lang="en-US" i="1" dirty="0"/>
              <a:t> </a:t>
            </a:r>
            <a:r>
              <a:rPr lang="en-US" i="1" dirty="0" err="1"/>
              <a:t>bàng</a:t>
            </a:r>
            <a:r>
              <a:rPr lang="en-US" i="1" dirty="0"/>
              <a:t> </a:t>
            </a:r>
            <a:r>
              <a:rPr lang="en-US" i="1" dirty="0" err="1"/>
              <a:t>quan</a:t>
            </a:r>
            <a:r>
              <a:rPr lang="en-US" i="1" dirty="0"/>
              <a:t> </a:t>
            </a:r>
            <a:r>
              <a:rPr lang="en-US" i="1" dirty="0" smtClean="0"/>
              <a:t>)</a:t>
            </a:r>
            <a:r>
              <a:rPr lang="en-US" dirty="0" smtClean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:</a:t>
            </a:r>
          </a:p>
          <a:p>
            <a:pPr marL="109728" lv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1.Các </a:t>
            </a:r>
            <a:r>
              <a:rPr lang="en-US" sz="3200" dirty="0" err="1">
                <a:effectLst/>
              </a:rPr>
              <a:t>hàm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số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thường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gặp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trong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phân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tích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kinh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tế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318893"/>
              </p:ext>
            </p:extLst>
          </p:nvPr>
        </p:nvGraphicFramePr>
        <p:xfrm>
          <a:off x="6172200" y="2438400"/>
          <a:ext cx="2514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" name="Equation" r:id="rId3" imgW="2514600" imgH="482400" progId="Equation.DSMT4">
                  <p:embed/>
                </p:oleObj>
              </mc:Choice>
              <mc:Fallback>
                <p:oleObj name="Equation" r:id="rId3" imgW="25146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72200" y="2438400"/>
                        <a:ext cx="25146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531731"/>
              </p:ext>
            </p:extLst>
          </p:nvPr>
        </p:nvGraphicFramePr>
        <p:xfrm>
          <a:off x="2209800" y="2819400"/>
          <a:ext cx="812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9" name="Equation" r:id="rId5" imgW="812520" imgH="431640" progId="Equation.DSMT4">
                  <p:embed/>
                </p:oleObj>
              </mc:Choice>
              <mc:Fallback>
                <p:oleObj name="Equation" r:id="rId5" imgW="81252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09800" y="2819400"/>
                        <a:ext cx="8128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797658"/>
              </p:ext>
            </p:extLst>
          </p:nvPr>
        </p:nvGraphicFramePr>
        <p:xfrm>
          <a:off x="5867400" y="2819400"/>
          <a:ext cx="1917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0" name="Equation" r:id="rId7" imgW="1917360" imgH="482400" progId="Equation.DSMT4">
                  <p:embed/>
                </p:oleObj>
              </mc:Choice>
              <mc:Fallback>
                <p:oleObj name="Equation" r:id="rId7" imgW="19173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67400" y="2819400"/>
                        <a:ext cx="19177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495488"/>
              </p:ext>
            </p:extLst>
          </p:nvPr>
        </p:nvGraphicFramePr>
        <p:xfrm>
          <a:off x="2578100" y="3810000"/>
          <a:ext cx="27305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1" name="Equation" r:id="rId9" imgW="2730240" imgH="672840" progId="Equation.DSMT4">
                  <p:embed/>
                </p:oleObj>
              </mc:Choice>
              <mc:Fallback>
                <p:oleObj name="Equation" r:id="rId9" imgW="2730240" imgH="6728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78100" y="3810000"/>
                        <a:ext cx="27305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610738"/>
              </p:ext>
            </p:extLst>
          </p:nvPr>
        </p:nvGraphicFramePr>
        <p:xfrm>
          <a:off x="698500" y="4587220"/>
          <a:ext cx="2349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2" name="Equation" r:id="rId11" imgW="2349360" imgH="431640" progId="Equation.DSMT4">
                  <p:embed/>
                </p:oleObj>
              </mc:Choice>
              <mc:Fallback>
                <p:oleObj name="Equation" r:id="rId11" imgW="23493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8500" y="4587220"/>
                        <a:ext cx="23495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034144" y="4572000"/>
            <a:ext cx="4128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hằng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 smtClean="0"/>
              <a:t>dương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680173"/>
              </p:ext>
            </p:extLst>
          </p:nvPr>
        </p:nvGraphicFramePr>
        <p:xfrm>
          <a:off x="3048000" y="5511800"/>
          <a:ext cx="4927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3" name="Equation" r:id="rId13" imgW="4927320" imgH="660240" progId="Equation.DSMT4">
                  <p:embed/>
                </p:oleObj>
              </mc:Choice>
              <mc:Fallback>
                <p:oleObj name="Equation" r:id="rId13" imgW="4927320" imgH="660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48000" y="5511800"/>
                        <a:ext cx="4927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196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/>
              <a:t>Hàm</a:t>
            </a:r>
            <a:r>
              <a:rPr lang="en-US" b="1" dirty="0"/>
              <a:t> </a:t>
            </a:r>
            <a:r>
              <a:rPr lang="en-US" b="1" dirty="0" err="1"/>
              <a:t>cung</a:t>
            </a:r>
            <a:r>
              <a:rPr lang="en-US" b="1" dirty="0"/>
              <a:t> </a:t>
            </a:r>
            <a:r>
              <a:rPr lang="en-US" b="1" dirty="0" err="1"/>
              <a:t>và</a:t>
            </a:r>
            <a:r>
              <a:rPr lang="en-US" b="1" dirty="0"/>
              <a:t> </a:t>
            </a:r>
            <a:r>
              <a:rPr lang="en-US" b="1" dirty="0" err="1"/>
              <a:t>hàm</a:t>
            </a:r>
            <a:r>
              <a:rPr lang="en-US" b="1" dirty="0"/>
              <a:t> </a:t>
            </a:r>
            <a:r>
              <a:rPr lang="en-US" b="1" dirty="0" err="1"/>
              <a:t>cầu</a:t>
            </a:r>
            <a:r>
              <a:rPr lang="en-US" b="1" dirty="0"/>
              <a:t> </a:t>
            </a:r>
            <a:r>
              <a:rPr lang="en-US" b="1" dirty="0" err="1"/>
              <a:t>trên</a:t>
            </a:r>
            <a:r>
              <a:rPr lang="en-US" b="1" dirty="0"/>
              <a:t> </a:t>
            </a:r>
            <a:r>
              <a:rPr lang="en-US" b="1" dirty="0" err="1"/>
              <a:t>thị</a:t>
            </a:r>
            <a:r>
              <a:rPr lang="en-US" b="1" dirty="0"/>
              <a:t> </a:t>
            </a:r>
            <a:r>
              <a:rPr lang="en-US" b="1" dirty="0" err="1"/>
              <a:t>trường</a:t>
            </a:r>
            <a:r>
              <a:rPr lang="en-US" b="1" dirty="0"/>
              <a:t> </a:t>
            </a:r>
            <a:r>
              <a:rPr lang="en-US" b="1" dirty="0" err="1"/>
              <a:t>nhiều</a:t>
            </a:r>
            <a:r>
              <a:rPr lang="en-US" b="1" dirty="0"/>
              <a:t> </a:t>
            </a:r>
            <a:r>
              <a:rPr lang="en-US" b="1" dirty="0" err="1"/>
              <a:t>hàng</a:t>
            </a:r>
            <a:r>
              <a:rPr lang="en-US" b="1" dirty="0"/>
              <a:t> </a:t>
            </a:r>
            <a:r>
              <a:rPr lang="en-US" b="1" dirty="0" err="1" smtClean="0"/>
              <a:t>hóa</a:t>
            </a:r>
            <a:endParaRPr lang="en-US" b="1" dirty="0" smtClean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2">
            <a:schemeClr val="lt2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en-US" sz="3200" dirty="0" smtClean="0">
                <a:effectLst/>
              </a:rPr>
              <a:t>1.Các </a:t>
            </a:r>
            <a:r>
              <a:rPr lang="en-US" sz="3200" dirty="0" err="1">
                <a:effectLst/>
              </a:rPr>
              <a:t>hàm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số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thường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gặp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trong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phân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tích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kinh</a:t>
            </a:r>
            <a:r>
              <a:rPr lang="en-US" sz="3200" dirty="0">
                <a:effectLst/>
              </a:rPr>
              <a:t> </a:t>
            </a:r>
            <a:r>
              <a:rPr lang="en-US" sz="3200" dirty="0" err="1">
                <a:effectLst/>
              </a:rPr>
              <a:t>tế</a:t>
            </a:r>
            <a:r>
              <a:rPr lang="en-US" sz="3200" dirty="0">
                <a:effectLst/>
              </a:rPr>
              <a:t/>
            </a:r>
            <a:br>
              <a:rPr lang="en-US" sz="3200" dirty="0">
                <a:effectLst/>
              </a:rPr>
            </a:br>
            <a:endParaRPr lang="en-US" sz="32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714787"/>
              </p:ext>
            </p:extLst>
          </p:nvPr>
        </p:nvGraphicFramePr>
        <p:xfrm>
          <a:off x="2527300" y="2209800"/>
          <a:ext cx="334010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" name="Equation" r:id="rId3" imgW="3340080" imgH="1091880" progId="Equation.DSMT4">
                  <p:embed/>
                </p:oleObj>
              </mc:Choice>
              <mc:Fallback>
                <p:oleObj name="Equation" r:id="rId3" imgW="3340080" imgH="1091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27300" y="2209800"/>
                        <a:ext cx="3340100" cy="109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660235"/>
              </p:ext>
            </p:extLst>
          </p:nvPr>
        </p:nvGraphicFramePr>
        <p:xfrm>
          <a:off x="838200" y="3200400"/>
          <a:ext cx="736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3" name="Equation" r:id="rId5" imgW="736560" imgH="431640" progId="Equation.DSMT4">
                  <p:embed/>
                </p:oleObj>
              </mc:Choice>
              <mc:Fallback>
                <p:oleObj name="Equation" r:id="rId5" imgW="7365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8200" y="3200400"/>
                        <a:ext cx="7366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524000" y="3200400"/>
            <a:ext cx="42739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/>
              <a:t>lượng</a:t>
            </a:r>
            <a:r>
              <a:rPr lang="en-US" sz="2800" dirty="0"/>
              <a:t> </a:t>
            </a:r>
            <a:r>
              <a:rPr lang="en-US" sz="2800" dirty="0" err="1"/>
              <a:t>cung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 smtClean="0"/>
              <a:t>hóa</a:t>
            </a:r>
            <a:r>
              <a:rPr lang="en-US" sz="2800" dirty="0" smtClean="0"/>
              <a:t> </a:t>
            </a:r>
            <a:r>
              <a:rPr lang="en-US" sz="2800" i="1" dirty="0" smtClean="0"/>
              <a:t>i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071806"/>
              </p:ext>
            </p:extLst>
          </p:nvPr>
        </p:nvGraphicFramePr>
        <p:xfrm>
          <a:off x="838200" y="3733800"/>
          <a:ext cx="762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4" name="Equation" r:id="rId7" imgW="761760" imgH="431640" progId="Equation.DSMT4">
                  <p:embed/>
                </p:oleObj>
              </mc:Choice>
              <mc:Fallback>
                <p:oleObj name="Equation" r:id="rId7" imgW="7617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8200" y="3733800"/>
                        <a:ext cx="7620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524000" y="3743980"/>
            <a:ext cx="4027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/>
              <a:t>lượng</a:t>
            </a:r>
            <a:r>
              <a:rPr lang="en-US" sz="2800" dirty="0"/>
              <a:t> </a:t>
            </a:r>
            <a:r>
              <a:rPr lang="en-US" sz="2800" dirty="0" err="1" smtClean="0"/>
              <a:t>cầu</a:t>
            </a:r>
            <a:r>
              <a:rPr lang="en-US" sz="2800" dirty="0" smtClean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 smtClean="0"/>
              <a:t>hóa</a:t>
            </a:r>
            <a:r>
              <a:rPr lang="en-US" sz="2800" dirty="0" smtClean="0"/>
              <a:t> </a:t>
            </a:r>
            <a:r>
              <a:rPr lang="en-US" sz="2800" i="1" dirty="0" smtClean="0"/>
              <a:t>i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305519"/>
              </p:ext>
            </p:extLst>
          </p:nvPr>
        </p:nvGraphicFramePr>
        <p:xfrm>
          <a:off x="838200" y="4267200"/>
          <a:ext cx="622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5" name="Equation" r:id="rId9" imgW="622080" imgH="431640" progId="Equation.DSMT4">
                  <p:embed/>
                </p:oleObj>
              </mc:Choice>
              <mc:Fallback>
                <p:oleObj name="Equation" r:id="rId9" imgW="6220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8200" y="4267200"/>
                        <a:ext cx="6223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484066" y="4277380"/>
            <a:ext cx="2896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giá</a:t>
            </a:r>
            <a:r>
              <a:rPr lang="en-US" sz="2800" dirty="0" smtClean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 smtClean="0"/>
              <a:t>hóa</a:t>
            </a:r>
            <a:r>
              <a:rPr lang="en-US" sz="2800" dirty="0" smtClean="0"/>
              <a:t> </a:t>
            </a:r>
            <a:r>
              <a:rPr lang="en-US" sz="2800" i="1" dirty="0"/>
              <a:t>i</a:t>
            </a:r>
            <a:r>
              <a:rPr lang="en-US" sz="2800" i="1" dirty="0" smtClean="0"/>
              <a:t>,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929624"/>
              </p:ext>
            </p:extLst>
          </p:nvPr>
        </p:nvGraphicFramePr>
        <p:xfrm>
          <a:off x="4178300" y="4267200"/>
          <a:ext cx="1917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6" name="Equation" r:id="rId11" imgW="1917360" imgH="482400" progId="Equation.DSMT4">
                  <p:embed/>
                </p:oleObj>
              </mc:Choice>
              <mc:Fallback>
                <p:oleObj name="Equation" r:id="rId11" imgW="19173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78300" y="4267200"/>
                        <a:ext cx="19177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778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300</TotalTime>
  <Words>1714</Words>
  <Application>Microsoft Office PowerPoint</Application>
  <PresentationFormat>On-screen Show (4:3)</PresentationFormat>
  <Paragraphs>193</Paragraphs>
  <Slides>30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Concourse</vt:lpstr>
      <vt:lpstr>Equation</vt:lpstr>
      <vt:lpstr>     MỘT SỐ VÍ DỤ ỨNG DỤNG HÀM NHIỀU BIẾN  TRONG BÀI TOÁN KINH TẾ  PHẦN 1 </vt:lpstr>
      <vt:lpstr>MỞ ĐẦU </vt:lpstr>
      <vt:lpstr>NỘI DUNG </vt:lpstr>
      <vt:lpstr> 1.Các hàm số thường gặp trong phân tích kinh tế </vt:lpstr>
      <vt:lpstr> 1.Các hàm số thường gặp trong phân tích kinh tế </vt:lpstr>
      <vt:lpstr> 1.Các hàm số thường gặp trong phân tích kinh tế </vt:lpstr>
      <vt:lpstr> 1.Các hàm số thường gặp trong phân tích kinh tế </vt:lpstr>
      <vt:lpstr> 1.Các hàm số thường gặp trong phân tích kinh tế </vt:lpstr>
      <vt:lpstr> 1.Các hàm số thường gặp trong phân tích kinh tế </vt:lpstr>
      <vt:lpstr> 1.Các hàm số thường gặp trong phân tích kinh tế </vt:lpstr>
      <vt:lpstr> 1.Các hàm số thường gặp trong phân tích kinh tế </vt:lpstr>
      <vt:lpstr> 2.Một số ví dụ minh họa </vt:lpstr>
      <vt:lpstr> 2.Một số ví dụ minh họa </vt:lpstr>
      <vt:lpstr> 2.Một số ví dụ minh họa </vt:lpstr>
      <vt:lpstr> 2.Một số ví dụ minh họa </vt:lpstr>
      <vt:lpstr> 2.Một số ví dụ minh họa </vt:lpstr>
      <vt:lpstr> 2.Một số ví dụ minh họa </vt:lpstr>
      <vt:lpstr> 2.Một số ví dụ minh họa </vt:lpstr>
      <vt:lpstr> 2.Một số ví dụ minh họa </vt:lpstr>
      <vt:lpstr> 3.Ứng dụng của đạo hàm riêng trong kinh tế học. </vt:lpstr>
      <vt:lpstr> 3.Ứng dụng của đạo hàm riêng trong kinh tế học. </vt:lpstr>
      <vt:lpstr> 3.Ứng dụng của đạo hàm riêng trong kinh tế học. </vt:lpstr>
      <vt:lpstr> 3.Ứng dụng của đạo hàm riêng trong kinh tế học. </vt:lpstr>
      <vt:lpstr> 3.Ứng dụng của đạo hàm riêng trong kinh tế học. </vt:lpstr>
      <vt:lpstr> 3.Ứng dụng của đạo hàm riêng trong kinh tế học. </vt:lpstr>
      <vt:lpstr> 3.Ứng dụng của đạo hàm riêng trong kinh tế học. </vt:lpstr>
      <vt:lpstr> 3.Ứng dụng của đạo hàm riêng trong kinh tế học. </vt:lpstr>
      <vt:lpstr> 3.Ứng dụng của đạo hàm riêng trong kinh tế học. </vt:lpstr>
      <vt:lpstr> 3.Ứng dụng của đạo hàm riêng trong kinh tế học. </vt:lpstr>
      <vt:lpstr> 3.Ứng dụng của đạo hàm riêng trong kinh tế học.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MỘT SỐ ỨNG DỤNG CỦA HÀM NHIỀU BIẾN  TRONG BÀI TOÁN KINH TẾ  PHẦN 1</dc:title>
  <dc:creator>Windows User</dc:creator>
  <cp:lastModifiedBy>Windows User</cp:lastModifiedBy>
  <cp:revision>35</cp:revision>
  <dcterms:created xsi:type="dcterms:W3CDTF">2019-01-19T08:54:28Z</dcterms:created>
  <dcterms:modified xsi:type="dcterms:W3CDTF">2019-07-03T08:52:54Z</dcterms:modified>
</cp:coreProperties>
</file>