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4" r:id="rId1"/>
  </p:sldMasterIdLst>
  <p:sldIdLst>
    <p:sldId id="256" r:id="rId2"/>
    <p:sldId id="257" r:id="rId3"/>
    <p:sldId id="258" r:id="rId4"/>
    <p:sldId id="259" r:id="rId5"/>
    <p:sldId id="277" r:id="rId6"/>
    <p:sldId id="278" r:id="rId7"/>
    <p:sldId id="279" r:id="rId8"/>
    <p:sldId id="280" r:id="rId9"/>
    <p:sldId id="281" r:id="rId10"/>
    <p:sldId id="282" r:id="rId11"/>
    <p:sldId id="283" r:id="rId12"/>
    <p:sldId id="284" r:id="rId13"/>
    <p:sldId id="285" r:id="rId14"/>
    <p:sldId id="286" r:id="rId15"/>
    <p:sldId id="287" r:id="rId16"/>
    <p:sldId id="288" r:id="rId17"/>
    <p:sldId id="289" r:id="rId18"/>
    <p:sldId id="265" r:id="rId19"/>
    <p:sldId id="266" r:id="rId2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5914" autoAdjust="0"/>
    <p:restoredTop sz="94660"/>
  </p:normalViewPr>
  <p:slideViewPr>
    <p:cSldViewPr snapToGrid="0">
      <p:cViewPr varScale="1">
        <p:scale>
          <a:sx n="82" d="100"/>
          <a:sy n="82" d="100"/>
        </p:scale>
        <p:origin x="21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09219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6304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1326144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19577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87446714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948497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996540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8402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67796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262623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558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90017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2901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890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39714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6017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29A0402-B1D7-4E06-9285-2F28CB20BA7F}" type="datetimeFigureOut">
              <a:rPr lang="en-US" smtClean="0"/>
              <a:t>1/25/2024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C209CDDA-8F34-4032-A18F-1FC66BC947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87250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6" r:id="rId2"/>
    <p:sldLayoutId id="2147483697" r:id="rId3"/>
    <p:sldLayoutId id="2147483698" r:id="rId4"/>
    <p:sldLayoutId id="2147483699" r:id="rId5"/>
    <p:sldLayoutId id="2147483700" r:id="rId6"/>
    <p:sldLayoutId id="2147483701" r:id="rId7"/>
    <p:sldLayoutId id="2147483702" r:id="rId8"/>
    <p:sldLayoutId id="2147483703" r:id="rId9"/>
    <p:sldLayoutId id="2147483704" r:id="rId10"/>
    <p:sldLayoutId id="2147483705" r:id="rId11"/>
    <p:sldLayoutId id="2147483706" r:id="rId12"/>
    <p:sldLayoutId id="2147483707" r:id="rId13"/>
    <p:sldLayoutId id="2147483708" r:id="rId14"/>
    <p:sldLayoutId id="2147483709" r:id="rId15"/>
    <p:sldLayoutId id="2147483710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jstor.org/stable/i314182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hyperlink" Target="https://vi.wikipedia.org/w/index.php?title=Ch%E1%BA%B7n_tr%C3%AAn&amp;action=edit&amp;redlink=1" TargetMode="External"/><Relationship Id="rId7" Type="http://schemas.openxmlformats.org/officeDocument/2006/relationships/hyperlink" Target="https://vi.wikipedia.org/w/index.php?title=Wassily_Hoeffding&amp;action=edit&amp;redlink=1" TargetMode="External"/><Relationship Id="rId2" Type="http://schemas.openxmlformats.org/officeDocument/2006/relationships/hyperlink" Target="https://vi.wikipedia.org/wiki/H%C3%A0m_m%C5%A9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vi.wikipedia.org/wiki/Gi%C3%A1_tr%E1%BB%8B_k%E1%BB%B3_v%E1%BB%8Dng" TargetMode="External"/><Relationship Id="rId5" Type="http://schemas.openxmlformats.org/officeDocument/2006/relationships/hyperlink" Target="https://vi.wikipedia.org/wiki/Bi%E1%BA%BFn_ng%E1%BA%ABu_nhi%C3%AAn" TargetMode="External"/><Relationship Id="rId4" Type="http://schemas.openxmlformats.org/officeDocument/2006/relationships/hyperlink" Target="https://vi.wikipedia.org/wiki/X%C3%A1c_su%E1%BA%A5t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2773251" y="134148"/>
            <a:ext cx="6096000" cy="1631216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4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TRƯỜNG ĐẠI HỌC MỎ-ĐỊA CHẤT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BỘ MÔN TOÁN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  <a:tab pos="3552825" algn="l"/>
              </a:tabLst>
            </a:pPr>
            <a:r>
              <a:rPr lang="en-US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--------------------------</a:t>
            </a:r>
            <a:endParaRPr lang="en-US" sz="12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3618564" y="1776295"/>
            <a:ext cx="4405373" cy="123283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3000" b="1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BÁO CÁO HỌC THUẬT</a:t>
            </a:r>
          </a:p>
          <a:p>
            <a:pPr algn="ctr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(KÌ I NĂM HỌC 2023-2024)</a:t>
            </a:r>
            <a:endParaRPr lang="en-US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Rectangle 6"/>
          <p:cNvSpPr/>
          <p:nvPr/>
        </p:nvSpPr>
        <p:spPr>
          <a:xfrm>
            <a:off x="564524" y="3583836"/>
            <a:ext cx="11062952" cy="17424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CHẶN CHERNOFF VÀ CHẶN HOEFFDING</a:t>
            </a:r>
            <a:endParaRPr lang="en-A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(</a:t>
            </a:r>
            <a:r>
              <a:rPr lang="en-US" sz="3600" b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3600" b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2)</a:t>
            </a:r>
            <a:endParaRPr lang="en-AU" sz="3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562117" y="5769020"/>
            <a:ext cx="575685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i="1" dirty="0" err="1"/>
              <a:t>Người</a:t>
            </a:r>
            <a:r>
              <a:rPr lang="en-US" sz="2800" i="1" dirty="0"/>
              <a:t> </a:t>
            </a:r>
            <a:r>
              <a:rPr lang="en-US" sz="2800" i="1" dirty="0" err="1"/>
              <a:t>thực</a:t>
            </a:r>
            <a:r>
              <a:rPr lang="en-US" sz="2800" i="1" dirty="0"/>
              <a:t> </a:t>
            </a:r>
            <a:r>
              <a:rPr lang="en-US" sz="2800" i="1" dirty="0" err="1"/>
              <a:t>hiện</a:t>
            </a:r>
            <a:r>
              <a:rPr lang="en-US" sz="2800" i="1" dirty="0"/>
              <a:t>: </a:t>
            </a:r>
            <a:r>
              <a:rPr lang="en-US" sz="2800" i="1" dirty="0" err="1"/>
              <a:t>Nguyễn</a:t>
            </a:r>
            <a:r>
              <a:rPr lang="en-US" sz="2800" i="1" dirty="0"/>
              <a:t> Thu </a:t>
            </a:r>
            <a:r>
              <a:rPr lang="en-US" sz="2800" i="1" dirty="0" err="1"/>
              <a:t>Hằng</a:t>
            </a:r>
            <a:endParaRPr lang="en-US" sz="2800" i="1" dirty="0"/>
          </a:p>
        </p:txBody>
      </p:sp>
    </p:spTree>
    <p:extLst>
      <p:ext uri="{BB962C8B-B14F-4D97-AF65-F5344CB8AC3E}">
        <p14:creationId xmlns:p14="http://schemas.microsoft.com/office/powerpoint/2010/main" val="2299582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409B1DE-132E-AC1A-2C73-3A845C47E468}"/>
                  </a:ext>
                </a:extLst>
              </p:cNvPr>
              <p:cNvSpPr txBox="1"/>
              <p:nvPr/>
            </p:nvSpPr>
            <p:spPr>
              <a:xfrm>
                <a:off x="429208" y="555534"/>
                <a:ext cx="10310326" cy="21701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2.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=1,2,…,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sz="28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độc</a:t>
                </a:r>
                <a:r>
                  <a:rPr lang="en-US" sz="28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lập</a:t>
                </a:r>
                <a:r>
                  <a:rPr lang="en-US" sz="28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 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=1,2…,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US" sz="28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Khi </a:t>
                </a:r>
                <a:r>
                  <a:rPr lang="en-US" sz="28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&gt;0</m:t>
                    </m:r>
                  </m:oMath>
                </a14:m>
                <a:r>
                  <a:rPr lang="en-US" sz="28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|</m:t>
                          </m:r>
                          <m:acc>
                            <m:accPr>
                              <m:chr m:val="̅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</m:acc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𝜇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|≥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≤2</m:t>
                      </m:r>
                      <m:sSup>
                        <m:sSup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nary>
                                <m:naryPr>
                                  <m:chr m:val="∑"/>
                                  <m:limLoc m:val="undOvr"/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p>
                                    <m:sSupPr>
                                      <m:ctrlPr>
                                        <a:rPr lang="en-AU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pPr>
                                    <m:e>
                                      <m:d>
                                        <m:d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AU" sz="2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𝑏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AU" sz="2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sz="2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𝑎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sz="2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e>
                                    <m:sup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2</m:t>
                                      </m:r>
                                    </m:sup>
                                  </m:sSup>
                                </m:e>
                              </m:nary>
                            </m:den>
                          </m:f>
                        </m:sup>
                      </m:sSup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409B1DE-132E-AC1A-2C73-3A845C47E46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208" y="555534"/>
                <a:ext cx="10310326" cy="2170146"/>
              </a:xfrm>
              <a:prstGeom prst="rect">
                <a:avLst/>
              </a:prstGeom>
              <a:blipFill>
                <a:blip r:embed="rId2"/>
                <a:stretch>
                  <a:fillRect l="-1182" t="-1685" r="-118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772226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8EC93DE-32DD-85D2-B880-FBBB4B294D56}"/>
                  </a:ext>
                </a:extLst>
              </p:cNvPr>
              <p:cNvSpPr txBox="1"/>
              <p:nvPr/>
            </p:nvSpPr>
            <p:spPr>
              <a:xfrm>
                <a:off x="391885" y="1212913"/>
                <a:ext cx="11168743" cy="258994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Hệ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lập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cùng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0-1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tham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Khi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=0,</m:t>
                    </m:r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𝑆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+…+</m:t>
                    </m:r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~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𝐵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den>
                              </m:f>
                              <m:nary>
                                <m:naryPr>
                                  <m:chr m:val="∑"/>
                                  <m:limLoc m:val="undOvr"/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𝑖</m:t>
                                  </m:r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=1</m:t>
                                  </m:r>
                                </m:sub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sup>
                                <m:e>
                                  <m:sSub>
                                    <m:sSubPr>
                                      <m:ctrlPr>
                                        <a:rPr lang="en-AU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𝑋</m:t>
                                      </m:r>
                                    </m:e>
                                    <m:sub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𝑖</m:t>
                                      </m:r>
                                    </m:sub>
                                  </m:sSub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</m:nary>
                            </m:e>
                          </m:d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𝜀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≤2</m:t>
                      </m:r>
                      <m:sSup>
                        <m:sSup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sSup>
                            <m:sSup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𝜀</m:t>
                              </m:r>
                            </m:e>
                            <m:sup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sup>
                      </m:sSup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C8EC93DE-32DD-85D2-B880-FBBB4B294D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885" y="1212913"/>
                <a:ext cx="11168743" cy="2589940"/>
              </a:xfrm>
              <a:prstGeom prst="rect">
                <a:avLst/>
              </a:prstGeom>
              <a:blipFill>
                <a:blip r:embed="rId2"/>
                <a:stretch>
                  <a:fillRect l="-1092" t="-1647" r="-114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4962170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2D80A61-6679-61B9-146E-61630A563556}"/>
                  </a:ext>
                </a:extLst>
              </p:cNvPr>
              <p:cNvSpPr txBox="1"/>
              <p:nvPr/>
            </p:nvSpPr>
            <p:spPr>
              <a:xfrm>
                <a:off x="251927" y="831990"/>
                <a:ext cx="10814179" cy="2319289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Hệ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quả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2.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𝑌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,…,</m:t>
                    </m:r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𝑌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,…,</m:t>
                    </m:r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lập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cùng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["/>
                        <m:endChr m:val="]"/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𝑎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,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𝑏</m:t>
                        </m:r>
                      </m:e>
                    </m:d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𝑌</m:t>
                        </m:r>
                      </m:e>
                    </m:acc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AU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+…+</m:t>
                        </m:r>
                        <m:sSub>
                          <m:sSubPr>
                            <m:ctrlPr>
                              <a:rPr lang="en-AU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𝑌</m:t>
                            </m:r>
                          </m:e>
                          <m: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𝑚</m:t>
                            </m:r>
                          </m:sub>
                        </m:sSub>
                      </m:num>
                      <m:den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𝑚</m:t>
                        </m:r>
                      </m:den>
                    </m:f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acc>
                      <m:accPr>
                        <m:chr m:val="̅"/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𝑍</m:t>
                        </m:r>
                      </m:e>
                    </m:acc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sSub>
                          <m:sSubPr>
                            <m:ctrlPr>
                              <a:rPr lang="en-AU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1</m:t>
                            </m:r>
                          </m:sub>
                        </m:s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+…+</m:t>
                        </m:r>
                        <m:sSub>
                          <m:sSubPr>
                            <m:ctrlPr>
                              <a:rPr lang="en-AU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b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𝑍</m:t>
                            </m:r>
                          </m:e>
                          <m:sub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sub>
                        </m:sSub>
                      </m:num>
                      <m:den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&gt;0</m:t>
                    </m:r>
                  </m:oMath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̅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𝑌</m:t>
                              </m:r>
                            </m:e>
                          </m:acc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acc>
                            <m:accPr>
                              <m:chr m:val="̅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𝑍</m:t>
                              </m:r>
                            </m:e>
                          </m:acc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d>
                            <m:d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  <m:acc>
                                <m:accPr>
                                  <m:chr m:val="̅"/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𝑌</m:t>
                                  </m:r>
                                </m:e>
                              </m:acc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  <m:acc>
                                <m:accPr>
                                  <m:chr m:val="̅"/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𝑍</m:t>
                                  </m:r>
                                </m:e>
                              </m:acc>
                            </m:e>
                          </m:d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sSup>
                        <m:sSup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𝑡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d>
                                <m:dPr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AU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𝑚</m:t>
                                      </m:r>
                                    </m:e>
                                    <m:sup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−1</m:t>
                                      </m:r>
                                    </m:sup>
                                  </m:s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+</m:t>
                                  </m:r>
                                  <m:sSup>
                                    <m:sSupPr>
                                      <m:ctrlPr>
                                        <a:rPr lang="en-AU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𝑛</m:t>
                                      </m:r>
                                    </m:e>
                                    <m:sup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−1</m:t>
                                      </m:r>
                                    </m:sup>
                                  </m:sSup>
                                </m:e>
                              </m:d>
                              <m:sSup>
                                <m:sSupPr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AU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</m:t>
                                      </m:r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−</m:t>
                                      </m:r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𝑎</m:t>
                                      </m:r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den>
                          </m:f>
                        </m:sup>
                      </m:sSup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2D80A61-6679-61B9-146E-61630A5635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51927" y="831990"/>
                <a:ext cx="10814179" cy="2319289"/>
              </a:xfrm>
              <a:prstGeom prst="rect">
                <a:avLst/>
              </a:prstGeom>
              <a:blipFill>
                <a:blip r:embed="rId2"/>
                <a:stretch>
                  <a:fillRect l="-1127" t="-1575" r="-118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977166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ED1617E-90C8-29AF-E2CF-8BA778EE720B}"/>
                  </a:ext>
                </a:extLst>
              </p:cNvPr>
              <p:cNvSpPr txBox="1"/>
              <p:nvPr/>
            </p:nvSpPr>
            <p:spPr>
              <a:xfrm>
                <a:off x="488302" y="816532"/>
                <a:ext cx="11215396" cy="381559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Cho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=1,2,…,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lập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</m:t>
                    </m:r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=0, </m:t>
                    </m:r>
                    <m:sSub>
                      <m:sSub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  <m:r>
                      <a:rPr lang="en-US" sz="2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 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=1,2…,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Khi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0&lt;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&lt;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𝑏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̅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</m:acc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𝑡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sSup>
                        <m:sSup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AU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1+</m:t>
                                      </m:r>
                                      <m:f>
                                        <m:f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𝑏𝑡</m:t>
                                          </m:r>
                                        </m:num>
                                        <m:den>
                                          <m:sSup>
                                            <m:sSupPr>
                                              <m:ctrlPr>
                                                <a:rPr lang="en-AU" sz="2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2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𝜎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2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p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d>
                                    <m:dPr>
                                      <m:ctrlPr>
                                        <a:rPr lang="en-AU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1+</m:t>
                                      </m:r>
                                      <m:f>
                                        <m:f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𝑏𝑡</m:t>
                                          </m:r>
                                        </m:num>
                                        <m:den>
                                          <m:sSup>
                                            <m:sSupPr>
                                              <m:ctrlPr>
                                                <a:rPr lang="en-AU" sz="2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2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𝜎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2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p>
                                        </m:den>
                                      </m:f>
                                    </m:e>
                                  </m:d>
                                  <m:f>
                                    <m:fPr>
                                      <m:ctrlPr>
                                        <a:rPr lang="en-AU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𝜎</m:t>
                                          </m:r>
                                        </m:e>
                                        <m:sup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sSup>
                                        <m:sSup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𝑏</m:t>
                                          </m:r>
                                        </m:e>
                                        <m:sup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+</m:t>
                                      </m:r>
                                      <m:sSup>
                                        <m:sSup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𝜎</m:t>
                                          </m:r>
                                        </m:e>
                                        <m:sup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den>
                                  </m:f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 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d>
                                    <m:dPr>
                                      <m:ctrlPr>
                                        <a:rPr lang="en-AU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1−</m:t>
                                      </m:r>
                                      <m:f>
                                        <m:f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𝑡</m:t>
                                          </m:r>
                                        </m:num>
                                        <m:den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𝑏</m:t>
                                          </m:r>
                                        </m:den>
                                      </m:f>
                                    </m:e>
                                  </m:d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d>
                                    <m:dPr>
                                      <m:ctrlPr>
                                        <a:rPr lang="en-AU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1−</m:t>
                                      </m:r>
                                      <m:f>
                                        <m:f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𝑡</m:t>
                                          </m:r>
                                        </m:num>
                                        <m:den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𝑏</m:t>
                                          </m:r>
                                        </m:den>
                                      </m:f>
                                    </m:e>
                                  </m:d>
                                  <m:f>
                                    <m:fPr>
                                      <m:ctrlPr>
                                        <a:rPr lang="en-AU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𝑏</m:t>
                                          </m:r>
                                        </m:e>
                                        <m:sup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sSup>
                                        <m:sSup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𝑏</m:t>
                                          </m:r>
                                        </m:e>
                                        <m:sup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+</m:t>
                                      </m:r>
                                      <m:sSup>
                                        <m:sSup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𝜎</m:t>
                                          </m:r>
                                        </m:e>
                                        <m:sup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2</m:t>
                                          </m:r>
                                        </m:sup>
                                      </m:sSup>
                                    </m:den>
                                  </m:f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 </m:t>
                                  </m:r>
                                </m:sup>
                              </m:sSup>
                            </m:e>
                          </m:d>
                        </m:e>
                        <m:sup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</m:sup>
                      </m:sSup>
                    </m:oMath>
                    <m:oMath xmlns:m="http://schemas.openxmlformats.org/officeDocument/2006/math">
                      <m:r>
                        <a:rPr lang="en-US" sz="2800" b="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                  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sSup>
                        <m:sSup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𝑛𝑡</m:t>
                              </m:r>
                            </m:num>
                            <m:den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𝑏</m:t>
                              </m:r>
                            </m:den>
                          </m:f>
                          <m:d>
                            <m:dPr>
                              <m:begChr m:val="["/>
                              <m:endChr m:val="]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d>
                                <m:dPr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1+</m:t>
                                  </m:r>
                                  <m:f>
                                    <m:fPr>
                                      <m:ctrlPr>
                                        <a:rPr lang="en-AU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fPr>
                                    <m:num>
                                      <m:sSup>
                                        <m:sSup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sSupPr>
                                        <m:e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𝜎</m:t>
                                          </m:r>
                                        </m:e>
                                        <m:sup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4</m:t>
                                          </m:r>
                                        </m:sup>
                                      </m:sSup>
                                    </m:num>
                                    <m:den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𝑏𝑡</m:t>
                                      </m:r>
                                    </m:den>
                                  </m:f>
                                </m:e>
                              </m:d>
                              <m:func>
                                <m:funcPr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8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ln</m:t>
                                  </m:r>
                                </m:fName>
                                <m:e>
                                  <m:d>
                                    <m:dPr>
                                      <m:ctrlPr>
                                        <a:rPr lang="en-AU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1+</m:t>
                                      </m:r>
                                      <m:f>
                                        <m:fPr>
                                          <m:ctrlPr>
                                            <a:rPr lang="en-AU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</m:ctrlPr>
                                        </m:fPr>
                                        <m:num>
                                          <m:r>
                                            <a:rPr lang="en-US" sz="2800" i="1">
                                              <a:effectLst/>
                                              <a:latin typeface="Cambria Math" panose="02040503050406030204" pitchFamily="18" charset="0"/>
                                              <a:ea typeface="Times New Roman" panose="02020603050405020304" pitchFamily="18" charset="0"/>
                                              <a:cs typeface="Times New Roman" panose="02020603050405020304" pitchFamily="18" charset="0"/>
                                            </a:rPr>
                                            <m:t>𝑏𝑡</m:t>
                                          </m:r>
                                        </m:num>
                                        <m:den>
                                          <m:sSup>
                                            <m:sSupPr>
                                              <m:ctrlPr>
                                                <a:rPr lang="en-AU" sz="2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</m:ctrlPr>
                                            </m:sSupPr>
                                            <m:e>
                                              <m:r>
                                                <a:rPr lang="en-US" sz="2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𝜎</m:t>
                                              </m:r>
                                            </m:e>
                                            <m:sup>
                                              <m:r>
                                                <a:rPr lang="en-US" sz="2800" i="1">
                                                  <a:effectLst/>
                                                  <a:latin typeface="Cambria Math" panose="02040503050406030204" pitchFamily="18" charset="0"/>
                                                  <a:ea typeface="Times New Roman" panose="02020603050405020304" pitchFamily="18" charset="0"/>
                                                  <a:cs typeface="Times New Roman" panose="02020603050405020304" pitchFamily="18" charset="0"/>
                                                </a:rPr>
                                                <m:t>2</m:t>
                                              </m:r>
                                            </m:sup>
                                          </m:sSup>
                                        </m:den>
                                      </m:f>
                                    </m:e>
                                  </m:d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−1</m:t>
                                  </m:r>
                                </m:e>
                              </m:func>
                            </m:e>
                          </m:d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.</m:t>
                          </m:r>
                        </m:sup>
                      </m:sSup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AED1617E-90C8-29AF-E2CF-8BA778EE720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8302" y="816532"/>
                <a:ext cx="11215396" cy="3815596"/>
              </a:xfrm>
              <a:prstGeom prst="rect">
                <a:avLst/>
              </a:prstGeom>
              <a:blipFill>
                <a:blip r:embed="rId2"/>
                <a:stretch>
                  <a:fillRect l="-1087" t="-1118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58884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670BD2E-98E8-463F-CA6B-2CB7E3922200}"/>
              </a:ext>
            </a:extLst>
          </p:cNvPr>
          <p:cNvSpPr txBox="1"/>
          <p:nvPr/>
        </p:nvSpPr>
        <p:spPr>
          <a:xfrm>
            <a:off x="401216" y="551107"/>
            <a:ext cx="9507894" cy="589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600"/>
              </a:spcAft>
              <a:tabLst>
                <a:tab pos="228600" algn="l"/>
              </a:tabLst>
            </a:pP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3.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ví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về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ứng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dụng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chặn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Hoeffding</a:t>
            </a:r>
            <a:endParaRPr lang="en-AU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451B133-B92C-7CF9-ECCC-6FA5546B0F99}"/>
                  </a:ext>
                </a:extLst>
              </p:cNvPr>
              <p:cNvSpPr txBox="1"/>
              <p:nvPr/>
            </p:nvSpPr>
            <p:spPr>
              <a:xfrm>
                <a:off x="289249" y="1558813"/>
                <a:ext cx="11644603" cy="476079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Gieo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xu 1000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thấy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552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xuất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ngửa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Hỏi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kết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luận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xu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tin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tưởng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bao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trăm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?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tính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phía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=1000, 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𝑘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=552, </m:t>
                    </m:r>
                    <m:acc>
                      <m:accPr>
                        <m:chr m:val="̂"/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</m:acc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552</m:t>
                        </m:r>
                      </m:num>
                      <m:den>
                        <m:r>
                          <a:rPr lang="en-US" sz="2800" b="0" i="1" smtClean="0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1000</m:t>
                        </m:r>
                      </m:den>
                    </m:f>
                    <m:r>
                      <a:rPr lang="en-US" sz="2800" b="0" i="1" smtClean="0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0,552, 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=0,5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Đặt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𝜀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acc>
                      <m:accPr>
                        <m:chr m:val="̂"/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acc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𝑝</m:t>
                        </m:r>
                      </m:e>
                    </m:acc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=0,052.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𝑝</m:t>
                                  </m:r>
                                </m:e>
                              </m:acc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</m:d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≤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𝜀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≥1−</m:t>
                      </m:r>
                      <m:sSup>
                        <m:sSup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sSup>
                            <m:sSup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𝜀</m:t>
                              </m:r>
                            </m:e>
                            <m:sup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sup>
                      </m:sSup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endParaRPr lang="en-US" sz="2800" i="1" dirty="0">
                  <a:effectLst/>
                  <a:latin typeface="Cambria Math" panose="02040503050406030204" pitchFamily="18" charset="0"/>
                  <a:ea typeface="Times New Roman" panose="02020603050405020304" pitchFamily="18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p>
                      <m:sSup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𝑒</m:t>
                        </m:r>
                      </m:e>
                      <m:sup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−2</m:t>
                        </m:r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sSup>
                          <m:sSupPr>
                            <m:ctrlPr>
                              <a:rPr lang="en-AU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sSupPr>
                          <m:e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𝜀</m:t>
                            </m:r>
                          </m:e>
                          <m:sup>
                            <m:r>
                              <a:rPr lang="en-US" sz="28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=0,0045.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Vậy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tin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cậy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1−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𝛼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=0,9955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nói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đồng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xu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2451B133-B92C-7CF9-ECCC-6FA5546B0F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249" y="1558813"/>
                <a:ext cx="11644603" cy="4760790"/>
              </a:xfrm>
              <a:prstGeom prst="rect">
                <a:avLst/>
              </a:prstGeom>
              <a:blipFill>
                <a:blip r:embed="rId2"/>
                <a:stretch>
                  <a:fillRect l="-1047" t="-896" r="-1047" b="-243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84422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DEE5B48-D5A3-09EB-4DC2-94711293B9A5}"/>
                  </a:ext>
                </a:extLst>
              </p:cNvPr>
              <p:cNvSpPr txBox="1"/>
              <p:nvPr/>
            </p:nvSpPr>
            <p:spPr>
              <a:xfrm>
                <a:off x="410547" y="344820"/>
                <a:ext cx="10730204" cy="381059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2.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vị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trí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chất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endParaRPr lang="en-AU" sz="2800" b="1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Xét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thực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đường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thẳng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bắt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tại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vị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ban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0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mỗi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chuyển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bước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về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phía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trước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về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phía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quát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từ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vị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chuyển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vị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+1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−1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nhau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bằng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8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Chúng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muốn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hiểu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n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chuyển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sẽ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vị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trí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nào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? 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EDEE5B48-D5A3-09EB-4DC2-94711293B9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47" y="344820"/>
                <a:ext cx="10730204" cy="3810595"/>
              </a:xfrm>
              <a:prstGeom prst="rect">
                <a:avLst/>
              </a:prstGeom>
              <a:blipFill>
                <a:blip r:embed="rId2"/>
                <a:stretch>
                  <a:fillRect l="-1136" t="-1120" r="-1136" b="-3360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3736508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6D0A454-A252-62FE-D08F-4C058E916305}"/>
                  </a:ext>
                </a:extLst>
              </p:cNvPr>
              <p:cNvSpPr txBox="1"/>
              <p:nvPr/>
            </p:nvSpPr>
            <p:spPr>
              <a:xfrm>
                <a:off x="307911" y="314687"/>
                <a:ext cx="11336694" cy="594105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kí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hiệu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sự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chuyển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chất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như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dãy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sSub>
                      <m:sSubPr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,…,</m:t>
                    </m:r>
                    <m:sSub>
                      <m:sSubPr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thỏa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mãn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hoặc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-1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cùng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AU" sz="2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Đặt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</m:t>
                    </m:r>
                    <m:sSub>
                      <m:sSubPr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sub>
                    </m:sSub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+…+</m:t>
                    </m:r>
                    <m:sSub>
                      <m:sSubPr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</m:oMath>
                </a14:m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chính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vị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trí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của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chất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sau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di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chuyển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Khi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bài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toán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quy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về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tìm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giới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hạn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</m:d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</m:t>
                    </m:r>
                  </m:oMath>
                </a14:m>
                <a:endParaRPr lang="en-AU" sz="2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Vì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𝐸𝑋</m:t>
                    </m:r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=0</m:t>
                    </m:r>
                  </m:oMath>
                </a14:m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nên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Hoeffding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AU" sz="2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AU" sz="2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f>
                                <m:fPr>
                                  <m:ctrlPr>
                                    <a:rPr lang="en-AU" sz="26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6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sz="26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den>
                              </m:f>
                              <m:r>
                                <a:rPr lang="en-US" sz="2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  <m:r>
                                <a:rPr lang="en-US" sz="2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−0</m:t>
                              </m:r>
                            </m:e>
                          </m:d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≥</m:t>
                          </m:r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𝜀</m:t>
                          </m:r>
                        </m:e>
                      </m:d>
                      <m:r>
                        <a:rPr lang="en-US" sz="2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sSup>
                        <m:sSupPr>
                          <m:ctrlPr>
                            <a:rPr lang="en-AU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f>
                            <m:fPr>
                              <m:ctrlPr>
                                <a:rPr lang="en-AU" sz="2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sSup>
                                <m:sSupPr>
                                  <m:ctrlPr>
                                    <a:rPr lang="en-AU" sz="26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6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e>
                                <m:sup>
                                  <m:r>
                                    <a:rPr lang="en-US" sz="26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  <m:sSup>
                                <m:sSupPr>
                                  <m:ctrlPr>
                                    <a:rPr lang="en-AU" sz="26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6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𝜀</m:t>
                                  </m:r>
                                </m:e>
                                <m:sup>
                                  <m:r>
                                    <a:rPr lang="en-US" sz="26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num>
                            <m:den>
                              <m:r>
                                <a:rPr lang="en-US" sz="2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  <m:r>
                                <a:rPr lang="en-US" sz="2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den>
                          </m:f>
                        </m:sup>
                      </m:sSup>
                      <m:r>
                        <a:rPr lang="en-US" sz="2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	Do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chọn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𝜀</m:t>
                    </m:r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rad>
                      <m:radPr>
                        <m:degHide m:val="on"/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AU" sz="2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func>
                              <m:funcPr>
                                <m:ctrlPr>
                                  <a:rPr lang="en-AU" sz="2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6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log</m:t>
                                </m:r>
                              </m:fName>
                              <m:e>
                                <m:r>
                                  <a:rPr lang="en-US" sz="2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func>
                          </m:num>
                          <m:den>
                            <m:r>
                              <a:rPr lang="en-US" sz="2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ít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nhất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1−</m:t>
                    </m:r>
                    <m:f>
                      <m:fPr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num>
                      <m:den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den>
                    </m:f>
                  </m:oMath>
                </a14:m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sẽ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AU" sz="2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r>
                              <a:rPr lang="en-US" sz="2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num>
                          <m:den>
                            <m:r>
                              <a:rPr lang="en-US" sz="2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den>
                        </m:f>
                      </m:e>
                    </m:d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rad>
                      <m:radPr>
                        <m:degHide m:val="on"/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f>
                          <m:fPr>
                            <m:ctrlPr>
                              <a:rPr lang="en-AU" sz="2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Pr>
                          <m:num>
                            <m:func>
                              <m:funcPr>
                                <m:ctrlPr>
                                  <a:rPr lang="en-AU" sz="2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funcPr>
                              <m:fName>
                                <m:r>
                                  <m:rPr>
                                    <m:sty m:val="p"/>
                                  </m:rPr>
                                  <a:rPr lang="en-US" sz="2600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log</m:t>
                                </m:r>
                              </m:fName>
                              <m:e>
                                <m:r>
                                  <a:rPr lang="en-US" sz="2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𝑛</m:t>
                                </m:r>
                              </m:e>
                            </m:func>
                          </m:num>
                          <m:den>
                            <m:r>
                              <a:rPr lang="en-US" sz="2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hay 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</m:d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rad>
                      <m:radPr>
                        <m:degHide m:val="on"/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func>
                          <m:funcPr>
                            <m:ctrlPr>
                              <a:rPr lang="en-AU" sz="2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6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en-US" sz="2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</m:func>
                      </m:e>
                    </m:rad>
                  </m:oMath>
                </a14:m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Tức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khả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năng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cao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chất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điểm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sẽ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quá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vị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trí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vị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trí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ban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đầu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quá</a:t>
                </a:r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func>
                          <m:funcPr>
                            <m:ctrlPr>
                              <a:rPr lang="en-AU" sz="2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6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log</m:t>
                            </m:r>
                          </m:fName>
                          <m:e>
                            <m:r>
                              <a:rPr lang="en-US" sz="2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</m:func>
                      </m:e>
                    </m:rad>
                  </m:oMath>
                </a14:m>
                <a:r>
                  <a:rPr lang="en-US" sz="26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AU" sz="2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06D0A454-A252-62FE-D08F-4C058E9163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7911" y="314687"/>
                <a:ext cx="11336694" cy="5941050"/>
              </a:xfrm>
              <a:prstGeom prst="rect">
                <a:avLst/>
              </a:prstGeom>
              <a:blipFill>
                <a:blip r:embed="rId2"/>
                <a:stretch>
                  <a:fillRect l="-968" t="-616" r="-1022" b="-123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3377690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F824A29-83C3-B09B-B9A9-78B521D06E88}"/>
                  </a:ext>
                </a:extLst>
              </p:cNvPr>
              <p:cNvSpPr txBox="1"/>
              <p:nvPr/>
            </p:nvSpPr>
            <p:spPr>
              <a:xfrm>
                <a:off x="195944" y="374033"/>
                <a:ext cx="11541966" cy="5781198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4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Ví</a:t>
                </a:r>
                <a:r>
                  <a:rPr lang="en-US" sz="24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24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3.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Gieo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xúc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xắc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cân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đối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chấm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mặt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xuất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ở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gieo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. </m:t>
                    </m:r>
                  </m:oMath>
                </a14:m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Dễ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thấy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𝐸</m:t>
                    </m:r>
                    <m:sSub>
                      <m:sSubPr>
                        <m:ctrlPr>
                          <a:rPr lang="en-A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f>
                      <m:fPr>
                        <m:ctrlPr>
                          <a:rPr lang="en-A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fPr>
                      <m:num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7</m:t>
                        </m:r>
                      </m:num>
                      <m:den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</m:t>
                        </m:r>
                      </m:den>
                    </m:f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=1,2,…,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Đặt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</m:t>
                    </m:r>
                    <m:sSub>
                      <m:sSubPr>
                        <m:ctrlPr>
                          <a:rPr lang="en-A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1</m:t>
                        </m:r>
                      </m:sub>
                    </m:sSub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+…+</m:t>
                    </m:r>
                    <m:sSub>
                      <m:sSubPr>
                        <m:ctrlPr>
                          <a:rPr lang="en-A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b>
                    </m:sSub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 </m:t>
                    </m:r>
                  </m:oMath>
                </a14:m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chỉ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chấm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gieo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Theo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Hoeffding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ta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ước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lượng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chấm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gieo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theo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chặn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=5</m:t>
                    </m:r>
                    <m:rad>
                      <m:radPr>
                        <m:degHide m:val="on"/>
                        <m:ctrlPr>
                          <a:rPr lang="en-A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  <m:func>
                          <m:funcPr>
                            <m:ctrlPr>
                              <a:rPr lang="en-AU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funcPr>
                          <m:fName>
                            <m:r>
                              <m:rPr>
                                <m:sty m:val="p"/>
                              </m:rPr>
                              <a:rPr lang="en-US" sz="2400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ln</m:t>
                            </m:r>
                          </m:fName>
                          <m:e>
                            <m:r>
                              <a:rPr lang="en-US" sz="24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𝑛</m:t>
                            </m:r>
                          </m:e>
                        </m:func>
                      </m:e>
                    </m:rad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endParaRPr lang="en-A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AU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f>
                                <m:fPr>
                                  <m:ctrlPr>
                                    <a:rPr lang="en-AU" sz="2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7</m:t>
                                  </m:r>
                                </m:num>
                                <m:den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2</m:t>
                                  </m:r>
                                </m:den>
                              </m:f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</m:d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≥5</m:t>
                          </m:r>
                          <m:rad>
                            <m:radPr>
                              <m:degHide m:val="on"/>
                              <m:ctrlPr>
                                <a:rPr lang="en-AU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radPr>
                            <m:deg/>
                            <m:e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  <m:func>
                                <m:funcPr>
                                  <m:ctrlPr>
                                    <a:rPr lang="en-AU" sz="2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funcPr>
                                <m:fName>
                                  <m:r>
                                    <m:rPr>
                                      <m:sty m:val="p"/>
                                    </m:rPr>
                                    <a:rPr lang="en-US" sz="2400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ln</m:t>
                                  </m:r>
                                </m:fName>
                                <m:e>
                                  <m:r>
                                    <a:rPr lang="en-US" sz="24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𝑛</m:t>
                                  </m:r>
                                </m:e>
                              </m:func>
                            </m:e>
                          </m:rad>
                        </m:e>
                      </m:d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f>
                        <m:fPr>
                          <m:ctrlPr>
                            <a:rPr lang="en-AU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sSup>
                            <m:sSupPr>
                              <m:ctrlPr>
                                <a:rPr lang="en-AU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chúng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muốn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đảm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bảo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lệch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quá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0,01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chỉ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cần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thực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hiện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đủ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gieo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endParaRPr lang="en-A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AU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4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num>
                        <m:den>
                          <m:sSup>
                            <m:sSupPr>
                              <m:ctrlPr>
                                <a:rPr lang="en-AU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𝑛</m:t>
                              </m:r>
                            </m:e>
                            <m:sup>
                              <m:r>
                                <a:rPr lang="en-US" sz="24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4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&lt;0,01</m:t>
                      </m:r>
                    </m:oMath>
                  </m:oMathPara>
                </a14:m>
                <a:endParaRPr lang="en-A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Tương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đương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</m:t>
                    </m:r>
                    <m:rad>
                      <m:radPr>
                        <m:degHide m:val="on"/>
                        <m:ctrlPr>
                          <a:rPr lang="en-AU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radPr>
                      <m:deg/>
                      <m:e>
                        <m:r>
                          <a:rPr lang="en-US" sz="24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200</m:t>
                        </m:r>
                      </m:e>
                    </m:rad>
                    <m:r>
                      <a:rPr lang="en-US" sz="24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≈14</m:t>
                    </m:r>
                  </m:oMath>
                </a14:m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gieo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Nói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cách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khác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15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lần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gieo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chúng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thể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tự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tin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rằng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tổng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nốt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nằm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20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đến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85.Ví </a:t>
                </a:r>
                <a:r>
                  <a:rPr lang="en-US" sz="24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dụ</a:t>
                </a:r>
                <a:r>
                  <a:rPr lang="en-US" sz="24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AU" sz="24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8F824A29-83C3-B09B-B9A9-78B521D06E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5944" y="374033"/>
                <a:ext cx="11541966" cy="5781198"/>
              </a:xfrm>
              <a:prstGeom prst="rect">
                <a:avLst/>
              </a:prstGeom>
              <a:blipFill>
                <a:blip r:embed="rId2"/>
                <a:stretch>
                  <a:fillRect l="-792" t="-421" r="-792" b="-126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51168665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03916" y="609360"/>
            <a:ext cx="11784168" cy="323454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2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800" b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KẾT LUẬN</a:t>
            </a:r>
            <a:r>
              <a:rPr lang="en-US" sz="2800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US" sz="2800" dirty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</a:pPr>
            <a:r>
              <a:rPr lang="en-US" sz="2800" dirty="0"/>
              <a:t>	</a:t>
            </a:r>
            <a:r>
              <a:rPr lang="en-US" sz="2800" dirty="0" err="1"/>
              <a:t>Báo</a:t>
            </a:r>
            <a:r>
              <a:rPr lang="en-US" sz="2800" dirty="0"/>
              <a:t> </a:t>
            </a:r>
            <a:r>
              <a:rPr lang="en-US" sz="2800" dirty="0" err="1"/>
              <a:t>cáo</a:t>
            </a:r>
            <a:r>
              <a:rPr lang="en-US" sz="2800" dirty="0"/>
              <a:t> </a:t>
            </a:r>
            <a:r>
              <a:rPr lang="en-US" sz="2800" dirty="0" err="1"/>
              <a:t>đã</a:t>
            </a:r>
            <a:r>
              <a:rPr lang="en-US" sz="2800" dirty="0"/>
              <a:t> </a:t>
            </a:r>
            <a:r>
              <a:rPr lang="en-US" sz="2800" dirty="0" err="1"/>
              <a:t>trình</a:t>
            </a:r>
            <a:r>
              <a:rPr lang="en-US" sz="2800" dirty="0"/>
              <a:t> </a:t>
            </a:r>
            <a:r>
              <a:rPr lang="en-US" sz="2800" dirty="0" err="1"/>
              <a:t>bày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 </a:t>
            </a:r>
            <a:r>
              <a:rPr lang="en-US" sz="2800" dirty="0" err="1"/>
              <a:t>chặn</a:t>
            </a:r>
            <a:r>
              <a:rPr lang="en-US" sz="2800" dirty="0"/>
              <a:t> </a:t>
            </a:r>
            <a:r>
              <a:rPr lang="en-US" sz="2800" dirty="0" err="1"/>
              <a:t>Hoeffding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dạng</a:t>
            </a:r>
            <a:r>
              <a:rPr lang="en-US" sz="2800" dirty="0"/>
              <a:t> </a:t>
            </a:r>
            <a:r>
              <a:rPr lang="en-US" sz="2800" dirty="0" err="1"/>
              <a:t>thể</a:t>
            </a:r>
            <a:r>
              <a:rPr lang="en-US" sz="2800" dirty="0"/>
              <a:t> </a:t>
            </a:r>
            <a:r>
              <a:rPr lang="en-US" sz="2800" dirty="0" err="1"/>
              <a:t>hiện</a:t>
            </a:r>
            <a:r>
              <a:rPr lang="en-US" sz="2800" dirty="0"/>
              <a:t> </a:t>
            </a:r>
            <a:r>
              <a:rPr lang="en-US" sz="2800" dirty="0" err="1"/>
              <a:t>khác</a:t>
            </a:r>
            <a:r>
              <a:rPr lang="en-US" sz="2800" dirty="0"/>
              <a:t> </a:t>
            </a:r>
            <a:r>
              <a:rPr lang="en-US" sz="2800" dirty="0" err="1"/>
              <a:t>nhau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một</a:t>
            </a:r>
            <a:r>
              <a:rPr lang="en-US" sz="2800" dirty="0"/>
              <a:t> </a:t>
            </a:r>
            <a:r>
              <a:rPr lang="en-US" sz="2800" dirty="0" err="1"/>
              <a:t>số</a:t>
            </a:r>
            <a:r>
              <a:rPr lang="en-US" sz="2800" dirty="0"/>
              <a:t> </a:t>
            </a:r>
            <a:r>
              <a:rPr lang="en-US" sz="2800" dirty="0" err="1"/>
              <a:t>ví</a:t>
            </a:r>
            <a:r>
              <a:rPr lang="en-US" sz="2800" dirty="0"/>
              <a:t> </a:t>
            </a:r>
            <a:r>
              <a:rPr lang="en-US" sz="2800" dirty="0" err="1"/>
              <a:t>dụ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tế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thể</a:t>
            </a:r>
            <a:r>
              <a:rPr lang="en-US" sz="2800" dirty="0"/>
              <a:t> </a:t>
            </a:r>
            <a:r>
              <a:rPr lang="en-US" sz="2800" dirty="0" err="1"/>
              <a:t>sử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chặn</a:t>
            </a:r>
            <a:r>
              <a:rPr lang="en-US" sz="2800" dirty="0"/>
              <a:t> </a:t>
            </a:r>
            <a:r>
              <a:rPr lang="en-US" sz="2800" dirty="0" err="1"/>
              <a:t>Hoeffding</a:t>
            </a:r>
            <a:r>
              <a:rPr lang="en-US" sz="2800" dirty="0"/>
              <a:t>. </a:t>
            </a:r>
            <a:r>
              <a:rPr lang="en-US" sz="2800" dirty="0" err="1"/>
              <a:t>Tài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có</a:t>
            </a:r>
            <a:r>
              <a:rPr lang="en-US" sz="2800" dirty="0"/>
              <a:t> </a:t>
            </a:r>
            <a:r>
              <a:rPr lang="en-US" sz="2800" dirty="0" err="1"/>
              <a:t>thể</a:t>
            </a:r>
            <a:r>
              <a:rPr lang="en-US" sz="2800" dirty="0"/>
              <a:t> </a:t>
            </a:r>
            <a:r>
              <a:rPr lang="en-US" sz="2800" dirty="0" err="1"/>
              <a:t>dùng</a:t>
            </a:r>
            <a:r>
              <a:rPr lang="en-US" sz="2800" dirty="0"/>
              <a:t> </a:t>
            </a:r>
            <a:r>
              <a:rPr lang="en-US" sz="2800" dirty="0" err="1"/>
              <a:t>làm</a:t>
            </a:r>
            <a:r>
              <a:rPr lang="en-US" sz="2800" dirty="0"/>
              <a:t> </a:t>
            </a:r>
            <a:r>
              <a:rPr lang="en-US" sz="2800" dirty="0" err="1"/>
              <a:t>tài</a:t>
            </a:r>
            <a:r>
              <a:rPr lang="en-US" sz="2800" dirty="0"/>
              <a:t> </a:t>
            </a:r>
            <a:r>
              <a:rPr lang="en-US" sz="2800" dirty="0" err="1"/>
              <a:t>liệu</a:t>
            </a:r>
            <a:r>
              <a:rPr lang="en-US" sz="2800" dirty="0"/>
              <a:t> </a:t>
            </a:r>
            <a:r>
              <a:rPr lang="en-US" sz="2800" dirty="0" err="1"/>
              <a:t>tham</a:t>
            </a:r>
            <a:r>
              <a:rPr lang="en-US" sz="2800" dirty="0"/>
              <a:t> </a:t>
            </a:r>
            <a:r>
              <a:rPr lang="en-US" sz="2800" dirty="0" err="1"/>
              <a:t>khảo</a:t>
            </a:r>
            <a:r>
              <a:rPr lang="en-US" sz="2800" dirty="0"/>
              <a:t> </a:t>
            </a:r>
            <a:r>
              <a:rPr lang="en-US" sz="2800" dirty="0" err="1"/>
              <a:t>cho</a:t>
            </a:r>
            <a:r>
              <a:rPr lang="en-US" sz="2800" dirty="0"/>
              <a:t> </a:t>
            </a:r>
            <a:r>
              <a:rPr lang="en-US" sz="2800" dirty="0" err="1"/>
              <a:t>giảng</a:t>
            </a:r>
            <a:r>
              <a:rPr lang="en-US" sz="2800" dirty="0"/>
              <a:t> </a:t>
            </a:r>
            <a:r>
              <a:rPr lang="en-US" sz="2800" dirty="0" err="1"/>
              <a:t>viên</a:t>
            </a:r>
            <a:r>
              <a:rPr lang="en-US" sz="2800" dirty="0"/>
              <a:t>, </a:t>
            </a:r>
            <a:r>
              <a:rPr lang="en-US" sz="2800" dirty="0" err="1"/>
              <a:t>sinh</a:t>
            </a:r>
            <a:r>
              <a:rPr lang="en-US" sz="2800" dirty="0"/>
              <a:t> </a:t>
            </a:r>
            <a:r>
              <a:rPr lang="en-US" sz="2800" dirty="0" err="1"/>
              <a:t>viên</a:t>
            </a:r>
            <a:r>
              <a:rPr lang="en-US" sz="2800" dirty="0"/>
              <a:t>, </a:t>
            </a:r>
            <a:r>
              <a:rPr lang="en-US" sz="2800" dirty="0" err="1"/>
              <a:t>làm</a:t>
            </a:r>
            <a:r>
              <a:rPr lang="en-US" sz="2800" dirty="0"/>
              <a:t> </a:t>
            </a:r>
            <a:r>
              <a:rPr lang="en-US" sz="2800" dirty="0" err="1"/>
              <a:t>sinh</a:t>
            </a:r>
            <a:r>
              <a:rPr lang="en-US" sz="2800" dirty="0"/>
              <a:t> </a:t>
            </a:r>
            <a:r>
              <a:rPr lang="en-US" sz="2800" dirty="0" err="1"/>
              <a:t>động</a:t>
            </a:r>
            <a:r>
              <a:rPr lang="en-US" sz="2800" dirty="0"/>
              <a:t> </a:t>
            </a:r>
            <a:r>
              <a:rPr lang="en-US" sz="2800" dirty="0" err="1"/>
              <a:t>thêm</a:t>
            </a:r>
            <a:r>
              <a:rPr lang="en-US" sz="2800" dirty="0"/>
              <a:t> </a:t>
            </a:r>
            <a:r>
              <a:rPr lang="en-US" sz="2800" dirty="0" err="1"/>
              <a:t>những</a:t>
            </a:r>
            <a:r>
              <a:rPr lang="en-US" sz="2800" dirty="0"/>
              <a:t> </a:t>
            </a:r>
            <a:r>
              <a:rPr lang="en-US" sz="2800" dirty="0" err="1"/>
              <a:t>ứng</a:t>
            </a:r>
            <a:r>
              <a:rPr lang="en-US" sz="2800" dirty="0"/>
              <a:t> </a:t>
            </a:r>
            <a:r>
              <a:rPr lang="en-US" sz="2800" dirty="0" err="1"/>
              <a:t>dụng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môn</a:t>
            </a:r>
            <a:r>
              <a:rPr lang="en-US" sz="2800" dirty="0"/>
              <a:t> </a:t>
            </a:r>
            <a:r>
              <a:rPr lang="en-US" sz="2800" dirty="0" err="1"/>
              <a:t>xác</a:t>
            </a:r>
            <a:r>
              <a:rPr lang="en-US" sz="2800" dirty="0"/>
              <a:t> </a:t>
            </a:r>
            <a:r>
              <a:rPr lang="en-US" sz="2800" dirty="0" err="1"/>
              <a:t>suất</a:t>
            </a:r>
            <a:r>
              <a:rPr lang="en-US" sz="2800" dirty="0"/>
              <a:t> </a:t>
            </a:r>
            <a:r>
              <a:rPr lang="en-US" sz="2800" dirty="0" err="1"/>
              <a:t>thống</a:t>
            </a:r>
            <a:r>
              <a:rPr lang="en-US" sz="2800" dirty="0"/>
              <a:t> </a:t>
            </a:r>
            <a:r>
              <a:rPr lang="en-US" sz="2800" dirty="0" err="1"/>
              <a:t>kê</a:t>
            </a:r>
            <a:r>
              <a:rPr lang="en-US" sz="2800" dirty="0"/>
              <a:t> </a:t>
            </a:r>
            <a:r>
              <a:rPr lang="en-US" sz="2800" dirty="0" err="1"/>
              <a:t>đối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vấn</a:t>
            </a:r>
            <a:r>
              <a:rPr lang="en-US" sz="2800" dirty="0"/>
              <a:t> </a:t>
            </a:r>
            <a:r>
              <a:rPr lang="en-US" sz="2800" dirty="0" err="1"/>
              <a:t>đề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tiễn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cuộc</a:t>
            </a:r>
            <a:r>
              <a:rPr lang="en-US" sz="2800" dirty="0"/>
              <a:t> </a:t>
            </a:r>
            <a:r>
              <a:rPr lang="en-US" sz="2800" dirty="0" err="1"/>
              <a:t>sống</a:t>
            </a:r>
            <a:r>
              <a:rPr lang="en-US" sz="2800" dirty="0"/>
              <a:t>. </a:t>
            </a:r>
            <a:endParaRPr lang="en-AU" sz="28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7A614F2E-32CF-D48C-EE99-CF07F45D01E4}"/>
              </a:ext>
            </a:extLst>
          </p:cNvPr>
          <p:cNvSpPr txBox="1"/>
          <p:nvPr/>
        </p:nvSpPr>
        <p:spPr>
          <a:xfrm>
            <a:off x="203916" y="3984930"/>
            <a:ext cx="11673952" cy="2640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sz="2800" dirty="0"/>
              <a:t>	Trong </a:t>
            </a:r>
            <a:r>
              <a:rPr lang="en-US" sz="2800" dirty="0" err="1"/>
              <a:t>thời</a:t>
            </a:r>
            <a:r>
              <a:rPr lang="en-US" sz="2800" dirty="0"/>
              <a:t> </a:t>
            </a:r>
            <a:r>
              <a:rPr lang="en-US" sz="2800" dirty="0" err="1"/>
              <a:t>gian</a:t>
            </a:r>
            <a:r>
              <a:rPr lang="en-US" sz="2800" dirty="0"/>
              <a:t> </a:t>
            </a:r>
            <a:r>
              <a:rPr lang="en-US" sz="2800" dirty="0" err="1"/>
              <a:t>tới</a:t>
            </a:r>
            <a:r>
              <a:rPr lang="en-US" sz="2800" dirty="0"/>
              <a:t>, </a:t>
            </a:r>
            <a:r>
              <a:rPr lang="en-US" sz="2800" dirty="0" err="1"/>
              <a:t>tác</a:t>
            </a:r>
            <a:r>
              <a:rPr lang="en-US" sz="2800" dirty="0"/>
              <a:t> </a:t>
            </a:r>
            <a:r>
              <a:rPr lang="en-US" sz="2800" dirty="0" err="1"/>
              <a:t>giả</a:t>
            </a:r>
            <a:r>
              <a:rPr lang="en-US" sz="2800" dirty="0"/>
              <a:t> </a:t>
            </a:r>
            <a:r>
              <a:rPr lang="en-US" sz="2800" dirty="0" err="1"/>
              <a:t>sẽ</a:t>
            </a:r>
            <a:r>
              <a:rPr lang="en-US" sz="2800" dirty="0"/>
              <a:t> </a:t>
            </a:r>
            <a:r>
              <a:rPr lang="en-US" sz="2800" dirty="0" err="1"/>
              <a:t>tiếp</a:t>
            </a:r>
            <a:r>
              <a:rPr lang="en-US" sz="2800" dirty="0"/>
              <a:t> </a:t>
            </a:r>
            <a:r>
              <a:rPr lang="en-US" sz="2800" dirty="0" err="1"/>
              <a:t>tục</a:t>
            </a:r>
            <a:r>
              <a:rPr lang="en-US" sz="2800" dirty="0"/>
              <a:t> </a:t>
            </a:r>
            <a:r>
              <a:rPr lang="en-US" sz="2800" dirty="0" err="1"/>
              <a:t>tìm</a:t>
            </a:r>
            <a:r>
              <a:rPr lang="en-US" sz="2800" dirty="0"/>
              <a:t> </a:t>
            </a:r>
            <a:r>
              <a:rPr lang="en-US" sz="2800" dirty="0" err="1"/>
              <a:t>hiểu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 </a:t>
            </a:r>
            <a:r>
              <a:rPr lang="en-US" sz="2800" dirty="0" err="1"/>
              <a:t>phân</a:t>
            </a:r>
            <a:r>
              <a:rPr lang="en-US" sz="2800" dirty="0"/>
              <a:t> </a:t>
            </a:r>
            <a:r>
              <a:rPr lang="en-US" sz="2800" dirty="0" err="1"/>
              <a:t>phối</a:t>
            </a:r>
            <a:r>
              <a:rPr lang="en-US" sz="2800" dirty="0"/>
              <a:t> </a:t>
            </a:r>
            <a:r>
              <a:rPr lang="en-US" sz="2800" dirty="0" err="1"/>
              <a:t>đuôi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biến</a:t>
            </a:r>
            <a:r>
              <a:rPr lang="en-US" sz="2800" dirty="0"/>
              <a:t> </a:t>
            </a:r>
            <a:r>
              <a:rPr lang="en-US" sz="2800" dirty="0" err="1"/>
              <a:t>ngẫu</a:t>
            </a:r>
            <a:r>
              <a:rPr lang="en-US" sz="2800" dirty="0"/>
              <a:t> </a:t>
            </a:r>
            <a:r>
              <a:rPr lang="en-US" sz="2800" dirty="0" err="1"/>
              <a:t>nhiên</a:t>
            </a:r>
            <a:r>
              <a:rPr lang="en-US" sz="2800" dirty="0"/>
              <a:t> </a:t>
            </a:r>
            <a:r>
              <a:rPr lang="en-US" sz="2800" dirty="0" err="1"/>
              <a:t>trong</a:t>
            </a:r>
            <a:r>
              <a:rPr lang="en-US" sz="2800" dirty="0"/>
              <a:t> </a:t>
            </a:r>
            <a:r>
              <a:rPr lang="en-US" sz="2800" dirty="0" err="1"/>
              <a:t>các</a:t>
            </a:r>
            <a:r>
              <a:rPr lang="en-US" sz="2800" dirty="0"/>
              <a:t> </a:t>
            </a:r>
            <a:r>
              <a:rPr lang="en-US" sz="2800" dirty="0" err="1"/>
              <a:t>trường</a:t>
            </a:r>
            <a:r>
              <a:rPr lang="en-US" sz="2800" dirty="0"/>
              <a:t> </a:t>
            </a:r>
            <a:r>
              <a:rPr lang="en-US" sz="2800" dirty="0" err="1"/>
              <a:t>hợp</a:t>
            </a:r>
            <a:r>
              <a:rPr lang="en-US" sz="2800" dirty="0"/>
              <a:t> </a:t>
            </a:r>
            <a:r>
              <a:rPr lang="en-US" sz="2800" dirty="0" err="1"/>
              <a:t>khác</a:t>
            </a:r>
            <a:r>
              <a:rPr lang="en-US" sz="2800" dirty="0"/>
              <a:t> </a:t>
            </a:r>
            <a:r>
              <a:rPr lang="en-US" sz="2800" dirty="0" err="1"/>
              <a:t>nhau</a:t>
            </a:r>
            <a:r>
              <a:rPr lang="en-US" sz="2800" dirty="0"/>
              <a:t> </a:t>
            </a:r>
            <a:r>
              <a:rPr lang="en-US" sz="2800" dirty="0" err="1"/>
              <a:t>của</a:t>
            </a:r>
            <a:r>
              <a:rPr lang="en-US" sz="2800" dirty="0"/>
              <a:t> </a:t>
            </a:r>
            <a:r>
              <a:rPr lang="en-US" sz="2800" dirty="0" err="1"/>
              <a:t>biến</a:t>
            </a:r>
            <a:r>
              <a:rPr lang="en-US" sz="2800" dirty="0"/>
              <a:t> </a:t>
            </a:r>
            <a:r>
              <a:rPr lang="en-US" sz="2800" dirty="0" err="1"/>
              <a:t>ngẫu</a:t>
            </a:r>
            <a:r>
              <a:rPr lang="en-US" sz="2800" dirty="0"/>
              <a:t> </a:t>
            </a:r>
            <a:r>
              <a:rPr lang="en-US" sz="2800" dirty="0" err="1"/>
              <a:t>nhiên</a:t>
            </a:r>
            <a:r>
              <a:rPr lang="en-US" sz="2800" dirty="0"/>
              <a:t> </a:t>
            </a:r>
            <a:r>
              <a:rPr lang="en-US" sz="2800" dirty="0" err="1"/>
              <a:t>cũng</a:t>
            </a:r>
            <a:r>
              <a:rPr lang="en-US" sz="2800" dirty="0"/>
              <a:t> </a:t>
            </a:r>
            <a:r>
              <a:rPr lang="en-US" sz="2800" dirty="0" err="1"/>
              <a:t>như</a:t>
            </a:r>
            <a:r>
              <a:rPr lang="en-US" sz="2800" dirty="0"/>
              <a:t> </a:t>
            </a:r>
            <a:r>
              <a:rPr lang="en-US" sz="2800" dirty="0" err="1"/>
              <a:t>nhiều</a:t>
            </a:r>
            <a:r>
              <a:rPr lang="en-US" sz="2800" dirty="0"/>
              <a:t> </a:t>
            </a:r>
            <a:r>
              <a:rPr lang="en-US" sz="2800" dirty="0" err="1"/>
              <a:t>bất</a:t>
            </a:r>
            <a:r>
              <a:rPr lang="en-US" sz="2800" dirty="0"/>
              <a:t> </a:t>
            </a:r>
            <a:r>
              <a:rPr lang="en-US" sz="2800" dirty="0" err="1"/>
              <a:t>đẳng</a:t>
            </a:r>
            <a:r>
              <a:rPr lang="en-US" sz="2800" dirty="0"/>
              <a:t> </a:t>
            </a:r>
            <a:r>
              <a:rPr lang="en-US" sz="2800" dirty="0" err="1"/>
              <a:t>thức</a:t>
            </a:r>
            <a:r>
              <a:rPr lang="en-US" sz="2800" dirty="0"/>
              <a:t> </a:t>
            </a:r>
            <a:r>
              <a:rPr lang="en-US" sz="2800" dirty="0" err="1"/>
              <a:t>khác</a:t>
            </a:r>
            <a:r>
              <a:rPr lang="en-US" sz="2800" dirty="0"/>
              <a:t> </a:t>
            </a:r>
            <a:r>
              <a:rPr lang="en-US" sz="2800" dirty="0" err="1"/>
              <a:t>nhằm</a:t>
            </a:r>
            <a:r>
              <a:rPr lang="en-US" sz="2800" dirty="0"/>
              <a:t> </a:t>
            </a:r>
            <a:r>
              <a:rPr lang="en-US" sz="2800" dirty="0" err="1"/>
              <a:t>hoàn</a:t>
            </a:r>
            <a:r>
              <a:rPr lang="en-US" sz="2800" dirty="0"/>
              <a:t> </a:t>
            </a:r>
            <a:r>
              <a:rPr lang="en-US" sz="2800" dirty="0" err="1"/>
              <a:t>thiện</a:t>
            </a:r>
            <a:r>
              <a:rPr lang="en-US" sz="2800" dirty="0"/>
              <a:t> </a:t>
            </a:r>
            <a:r>
              <a:rPr lang="en-US" sz="2800" dirty="0" err="1"/>
              <a:t>hơn</a:t>
            </a:r>
            <a:r>
              <a:rPr lang="en-US" sz="2800" dirty="0"/>
              <a:t> </a:t>
            </a:r>
            <a:r>
              <a:rPr lang="en-US" sz="2800" dirty="0" err="1"/>
              <a:t>về</a:t>
            </a:r>
            <a:r>
              <a:rPr lang="en-US" sz="2800" dirty="0"/>
              <a:t> </a:t>
            </a:r>
            <a:r>
              <a:rPr lang="en-US" sz="2800" dirty="0" err="1"/>
              <a:t>nội</a:t>
            </a:r>
            <a:r>
              <a:rPr lang="en-US" sz="2800" dirty="0"/>
              <a:t> dung </a:t>
            </a:r>
            <a:r>
              <a:rPr lang="en-US" sz="2800" dirty="0" err="1"/>
              <a:t>nghiên</a:t>
            </a:r>
            <a:r>
              <a:rPr lang="en-US" sz="2800" dirty="0"/>
              <a:t> </a:t>
            </a:r>
            <a:r>
              <a:rPr lang="en-US" sz="2800" dirty="0" err="1"/>
              <a:t>cứu</a:t>
            </a:r>
            <a:r>
              <a:rPr lang="en-US" sz="2800" dirty="0"/>
              <a:t> </a:t>
            </a:r>
            <a:r>
              <a:rPr lang="en-US" sz="2800" dirty="0" err="1"/>
              <a:t>và</a:t>
            </a:r>
            <a:r>
              <a:rPr lang="en-US" sz="2800" dirty="0"/>
              <a:t> </a:t>
            </a:r>
            <a:r>
              <a:rPr lang="en-US" sz="2800" dirty="0" err="1"/>
              <a:t>nâng</a:t>
            </a:r>
            <a:r>
              <a:rPr lang="en-US" sz="2800" dirty="0"/>
              <a:t> </a:t>
            </a:r>
            <a:r>
              <a:rPr lang="en-US" sz="2800" dirty="0" err="1"/>
              <a:t>cao</a:t>
            </a:r>
            <a:r>
              <a:rPr lang="en-US" sz="2800" dirty="0"/>
              <a:t> </a:t>
            </a:r>
            <a:r>
              <a:rPr lang="en-US" sz="2800" dirty="0" err="1"/>
              <a:t>chất</a:t>
            </a:r>
            <a:r>
              <a:rPr lang="en-US" sz="2800" dirty="0"/>
              <a:t> </a:t>
            </a:r>
            <a:r>
              <a:rPr lang="en-US" sz="2800" dirty="0" err="1"/>
              <a:t>lượng</a:t>
            </a:r>
            <a:r>
              <a:rPr lang="en-US" sz="2800" dirty="0"/>
              <a:t> </a:t>
            </a:r>
            <a:r>
              <a:rPr lang="en-US" sz="2800" dirty="0" err="1"/>
              <a:t>bài</a:t>
            </a:r>
            <a:r>
              <a:rPr lang="en-US" sz="2800" dirty="0"/>
              <a:t> </a:t>
            </a:r>
            <a:r>
              <a:rPr lang="en-US" sz="2800" dirty="0" err="1"/>
              <a:t>giảng</a:t>
            </a:r>
            <a:r>
              <a:rPr lang="en-US" sz="2800" dirty="0"/>
              <a:t> </a:t>
            </a:r>
            <a:r>
              <a:rPr lang="en-US" sz="2800" dirty="0" err="1"/>
              <a:t>cũng</a:t>
            </a:r>
            <a:r>
              <a:rPr lang="en-US" sz="2800" dirty="0"/>
              <a:t> </a:t>
            </a:r>
            <a:r>
              <a:rPr lang="en-US" sz="2800" dirty="0" err="1"/>
              <a:t>như</a:t>
            </a:r>
            <a:r>
              <a:rPr lang="en-US" sz="2800" dirty="0"/>
              <a:t> </a:t>
            </a:r>
            <a:r>
              <a:rPr lang="en-US" sz="2800" dirty="0" err="1"/>
              <a:t>làm</a:t>
            </a:r>
            <a:r>
              <a:rPr lang="en-US" sz="2800" dirty="0"/>
              <a:t> </a:t>
            </a:r>
            <a:r>
              <a:rPr lang="en-US" sz="2800" dirty="0" err="1"/>
              <a:t>tốt</a:t>
            </a:r>
            <a:r>
              <a:rPr lang="en-US" sz="2800" dirty="0"/>
              <a:t> </a:t>
            </a:r>
            <a:r>
              <a:rPr lang="en-US" sz="2800" dirty="0" err="1"/>
              <a:t>mục</a:t>
            </a:r>
            <a:r>
              <a:rPr lang="en-US" sz="2800" dirty="0"/>
              <a:t> </a:t>
            </a:r>
            <a:r>
              <a:rPr lang="en-US" sz="2800" dirty="0" err="1"/>
              <a:t>tiêu</a:t>
            </a:r>
            <a:r>
              <a:rPr lang="en-US" sz="2800" dirty="0"/>
              <a:t> </a:t>
            </a:r>
            <a:r>
              <a:rPr lang="en-US" sz="2800" dirty="0" err="1"/>
              <a:t>gắn</a:t>
            </a:r>
            <a:r>
              <a:rPr lang="en-US" sz="2800" dirty="0"/>
              <a:t> </a:t>
            </a:r>
            <a:r>
              <a:rPr lang="en-US" sz="2800" dirty="0" err="1"/>
              <a:t>lí</a:t>
            </a:r>
            <a:r>
              <a:rPr lang="en-US" sz="2800" dirty="0"/>
              <a:t> </a:t>
            </a:r>
            <a:r>
              <a:rPr lang="en-US" sz="2800" dirty="0" err="1"/>
              <a:t>thuyết</a:t>
            </a:r>
            <a:r>
              <a:rPr lang="en-US" sz="2800" dirty="0"/>
              <a:t> </a:t>
            </a:r>
            <a:r>
              <a:rPr lang="en-US" sz="2800" dirty="0" err="1"/>
              <a:t>với</a:t>
            </a:r>
            <a:r>
              <a:rPr lang="en-US" sz="2800" dirty="0"/>
              <a:t> </a:t>
            </a:r>
            <a:r>
              <a:rPr lang="en-US" sz="2800" dirty="0" err="1"/>
              <a:t>thực</a:t>
            </a:r>
            <a:r>
              <a:rPr lang="en-US" sz="2800" dirty="0"/>
              <a:t> </a:t>
            </a:r>
            <a:r>
              <a:rPr lang="en-US" sz="2800" dirty="0" err="1"/>
              <a:t>tiễn</a:t>
            </a:r>
            <a:r>
              <a:rPr lang="en-US" sz="2800" dirty="0"/>
              <a:t>.</a:t>
            </a:r>
            <a:endParaRPr lang="en-AU" sz="2800" dirty="0"/>
          </a:p>
        </p:txBody>
      </p:sp>
    </p:spTree>
    <p:extLst>
      <p:ext uri="{BB962C8B-B14F-4D97-AF65-F5344CB8AC3E}">
        <p14:creationId xmlns:p14="http://schemas.microsoft.com/office/powerpoint/2010/main" val="784345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5192E473-98DA-4809-9E6C-23E257963C5C}"/>
              </a:ext>
            </a:extLst>
          </p:cNvPr>
          <p:cNvSpPr txBox="1"/>
          <p:nvPr/>
        </p:nvSpPr>
        <p:spPr>
          <a:xfrm>
            <a:off x="227227" y="202677"/>
            <a:ext cx="11438965" cy="641451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  <a:spcAft>
                <a:spcPts val="600"/>
              </a:spcAft>
            </a:pPr>
            <a:r>
              <a:rPr lang="en-US" sz="2600" b="1" dirty="0">
                <a:effectLst/>
                <a:latin typeface="+mj-lt"/>
                <a:ea typeface="Calibri" panose="020F0502020204030204" pitchFamily="34" charset="0"/>
                <a:cs typeface="Times New Roman" panose="02020603050405020304" pitchFamily="18" charset="0"/>
              </a:rPr>
              <a:t>TÀI LIỆU THAM KHẢO</a:t>
            </a:r>
            <a:endParaRPr lang="en-AU" sz="2600" dirty="0">
              <a:effectLst/>
              <a:latin typeface="+mj-lt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6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en-A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1.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N.D.Tiến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V.V.Yên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Lý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thuyết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suất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NXB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dục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2006.</a:t>
            </a:r>
            <a:endParaRPr lang="en-A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2.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N.C.Văn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T.T.Ninh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Giáo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trình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Lý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thuyết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suất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thống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kê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toán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NXB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Kinh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tế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quốc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dân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2004</a:t>
            </a:r>
            <a:endParaRPr lang="en-A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3.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N.T.T.Hà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Một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số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bất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đẳng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thức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xác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suất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và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ứng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i="1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dụng</a:t>
            </a:r>
            <a:r>
              <a:rPr lang="en-US" sz="2600" i="1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Khóa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luận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tốt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nghiệp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Đại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6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học</a:t>
            </a: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</a:t>
            </a:r>
            <a:endParaRPr lang="en-A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just">
              <a:lnSpc>
                <a:spcPct val="150000"/>
              </a:lnSpc>
              <a:spcAft>
                <a:spcPts val="600"/>
              </a:spcAft>
            </a:pPr>
            <a:r>
              <a:rPr lang="en-US" sz="2600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4. </a:t>
            </a:r>
            <a:r>
              <a:rPr lang="en-US" sz="2600" spc="-2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Wassily </a:t>
            </a:r>
            <a:r>
              <a:rPr lang="en-US" sz="2600" spc="-25" dirty="0" err="1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Hoeffding</a:t>
            </a:r>
            <a:r>
              <a:rPr lang="en-US" sz="2600" spc="-25" dirty="0"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Probability Inequalities for Sums of Bounded Random Variables, </a:t>
            </a:r>
            <a:r>
              <a:rPr lang="en-US" sz="2600" i="1" spc="-25" dirty="0">
                <a:solidFill>
                  <a:srgbClr val="343332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Journal of the American Statistical Association, </a:t>
            </a:r>
            <a:r>
              <a:rPr lang="en-US" sz="2600" u="sng" dirty="0">
                <a:solidFill>
                  <a:srgbClr val="0000FF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  <a:hlinkClick r:id="rId2"/>
              </a:rPr>
              <a:t>Vol. 58, No. 301 (Mar., 1963)</a:t>
            </a:r>
            <a:r>
              <a:rPr lang="en-US" sz="2600" spc="-25" dirty="0"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, pp. 13-30.</a:t>
            </a:r>
            <a:endParaRPr lang="en-AU" sz="26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369110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4" name="Rectangle 3"/>
              <p:cNvSpPr/>
              <p:nvPr/>
            </p:nvSpPr>
            <p:spPr>
              <a:xfrm>
                <a:off x="245205" y="140815"/>
                <a:ext cx="11552348" cy="620875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algn="ctr">
                  <a:lnSpc>
                    <a:spcPct val="150000"/>
                  </a:lnSpc>
                  <a:spcAft>
                    <a:spcPts val="600"/>
                  </a:spcAft>
                  <a:tabLst>
                    <a:tab pos="285750" algn="l"/>
                  </a:tabLst>
                </a:pPr>
                <a:r>
                  <a:rPr lang="en-US" sz="2200" b="1" dirty="0">
                    <a:latin typeface="Calibri "/>
                    <a:ea typeface="Calibri" panose="020F0502020204030204" pitchFamily="34" charset="0"/>
                    <a:cs typeface="Times New Roman" panose="02020603050405020304" pitchFamily="18" charset="0"/>
                  </a:rPr>
                  <a:t>LỜI GIỚI THIỆU</a:t>
                </a:r>
                <a:endParaRPr lang="en-US" sz="2200" dirty="0">
                  <a:effectLst/>
                  <a:latin typeface="Calibri 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>
                  <a:lnSpc>
                    <a:spcPct val="150000"/>
                  </a:lnSpc>
                </a:pPr>
                <a:r>
                  <a:rPr lang="en-US" sz="2200" dirty="0"/>
                  <a:t>	</a:t>
                </a:r>
                <a:r>
                  <a:rPr lang="en-US" sz="2200" dirty="0" err="1"/>
                  <a:t>Hàm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phân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phối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của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tổng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các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biến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ngẫu</a:t>
                </a:r>
                <a:r>
                  <a:rPr lang="en-US" sz="2200" dirty="0"/>
                  <a:t> </a:t>
                </a:r>
                <a:r>
                  <a:rPr lang="en-US" sz="2200" dirty="0" err="1"/>
                  <a:t>nhiên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độc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lập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r>
                      <a:rPr lang="en-US" sz="2200" i="1"/>
                      <m:t>𝑍</m:t>
                    </m:r>
                    <m:r>
                      <a:rPr lang="en-US" sz="2200" i="1"/>
                      <m:t>=</m:t>
                    </m:r>
                    <m:sSub>
                      <m:sSubPr>
                        <m:ctrlPr>
                          <a:rPr lang="en-AU" sz="2200" i="1"/>
                        </m:ctrlPr>
                      </m:sSubPr>
                      <m:e>
                        <m:r>
                          <a:rPr lang="en-US" sz="2200" i="1"/>
                          <m:t>𝑋</m:t>
                        </m:r>
                      </m:e>
                      <m:sub>
                        <m:r>
                          <a:rPr lang="en-US" sz="2200" i="1"/>
                          <m:t>1</m:t>
                        </m:r>
                      </m:sub>
                    </m:sSub>
                    <m:r>
                      <a:rPr lang="en-US" sz="2200" i="1"/>
                      <m:t>+</m:t>
                    </m:r>
                    <m:sSub>
                      <m:sSubPr>
                        <m:ctrlPr>
                          <a:rPr lang="en-AU" sz="2200" i="1"/>
                        </m:ctrlPr>
                      </m:sSubPr>
                      <m:e>
                        <m:r>
                          <a:rPr lang="en-US" sz="2200" i="1"/>
                          <m:t>𝑋</m:t>
                        </m:r>
                      </m:e>
                      <m:sub>
                        <m:r>
                          <a:rPr lang="en-US" sz="2200" i="1"/>
                          <m:t>2</m:t>
                        </m:r>
                      </m:sub>
                    </m:sSub>
                    <m:r>
                      <a:rPr lang="en-US" sz="2200" i="1"/>
                      <m:t>+…+</m:t>
                    </m:r>
                    <m:sSub>
                      <m:sSubPr>
                        <m:ctrlPr>
                          <a:rPr lang="en-AU" sz="2200" i="1"/>
                        </m:ctrlPr>
                      </m:sSubPr>
                      <m:e>
                        <m:r>
                          <a:rPr lang="en-US" sz="2200" i="1"/>
                          <m:t>𝑋</m:t>
                        </m:r>
                      </m:e>
                      <m:sub>
                        <m:r>
                          <a:rPr lang="en-US" sz="2200" i="1"/>
                          <m:t>𝑛</m:t>
                        </m:r>
                      </m:sub>
                    </m:sSub>
                  </m:oMath>
                </a14:m>
                <a:r>
                  <a:rPr lang="en-US" sz="2200" dirty="0"/>
                  <a:t> </a:t>
                </a:r>
                <a:r>
                  <a:rPr lang="en-US" sz="2200" dirty="0" err="1"/>
                  <a:t>là</a:t>
                </a:r>
                <a:r>
                  <a:rPr lang="en-US" sz="2200" dirty="0"/>
                  <a:t> </a:t>
                </a:r>
                <a:r>
                  <a:rPr lang="en-US" sz="2200" dirty="0" err="1"/>
                  <a:t>một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thông</a:t>
                </a:r>
                <a:r>
                  <a:rPr lang="en-US" sz="2200" dirty="0"/>
                  <a:t> tin </a:t>
                </a:r>
                <a:r>
                  <a:rPr lang="en-US" sz="2200" dirty="0" err="1"/>
                  <a:t>quan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trọng</a:t>
                </a:r>
                <a:r>
                  <a:rPr lang="en-US" sz="2200" dirty="0"/>
                  <a:t>, </a:t>
                </a:r>
                <a:r>
                  <a:rPr lang="en-US" sz="2200" dirty="0" err="1"/>
                  <a:t>có</a:t>
                </a:r>
                <a:r>
                  <a:rPr lang="en-US" sz="2200" dirty="0"/>
                  <a:t> </a:t>
                </a:r>
                <a:r>
                  <a:rPr lang="en-US" sz="2200" dirty="0" err="1"/>
                  <a:t>nhiều</a:t>
                </a:r>
                <a:r>
                  <a:rPr lang="en-US" sz="2200" dirty="0"/>
                  <a:t> </a:t>
                </a:r>
                <a:r>
                  <a:rPr lang="en-US" sz="2200" dirty="0" err="1"/>
                  <a:t>ứng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dụng</a:t>
                </a:r>
                <a:r>
                  <a:rPr lang="en-US" sz="2200" dirty="0"/>
                  <a:t>. Trong </a:t>
                </a:r>
                <a:r>
                  <a:rPr lang="en-US" sz="2200" dirty="0" err="1"/>
                  <a:t>trường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hợp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200" i="1"/>
                        </m:ctrlPr>
                      </m:sSubPr>
                      <m:e>
                        <m:r>
                          <a:rPr lang="en-US" sz="2200" i="1"/>
                          <m:t>𝑋</m:t>
                        </m:r>
                      </m:e>
                      <m:sub>
                        <m:r>
                          <a:rPr lang="en-US" sz="2200" i="1"/>
                          <m:t>𝑖</m:t>
                        </m:r>
                      </m:sub>
                    </m:sSub>
                  </m:oMath>
                </a14:m>
                <a:r>
                  <a:rPr lang="en-US" sz="2200" dirty="0"/>
                  <a:t> </a:t>
                </a:r>
                <a:r>
                  <a:rPr lang="en-US" sz="2200" dirty="0" err="1"/>
                  <a:t>không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cùng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phân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phối</a:t>
                </a:r>
                <a:r>
                  <a:rPr lang="en-US" sz="2200" dirty="0"/>
                  <a:t>, </a:t>
                </a:r>
                <a:r>
                  <a:rPr lang="en-US" sz="2200" dirty="0" err="1"/>
                  <a:t>việc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tìm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phân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phối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của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𝑍</m:t>
                    </m:r>
                    <m:r>
                      <a:rPr lang="en-US" sz="2200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sz="2200" dirty="0"/>
                  <a:t>trở </a:t>
                </a:r>
                <a:r>
                  <a:rPr lang="en-US" sz="2200" dirty="0" err="1"/>
                  <a:t>nên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phức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tạp</a:t>
                </a:r>
                <a:r>
                  <a:rPr lang="en-US" sz="2200" dirty="0"/>
                  <a:t>. </a:t>
                </a:r>
                <a:r>
                  <a:rPr lang="en-US" sz="2200" dirty="0" err="1"/>
                  <a:t>Đa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số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các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kết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quả</a:t>
                </a:r>
                <a:r>
                  <a:rPr lang="en-US" sz="2200" dirty="0"/>
                  <a:t> </a:t>
                </a:r>
                <a:r>
                  <a:rPr lang="en-US" sz="2200" dirty="0" err="1"/>
                  <a:t>nghiên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cứu</a:t>
                </a:r>
                <a:r>
                  <a:rPr lang="en-US" sz="2200" dirty="0"/>
                  <a:t> </a:t>
                </a:r>
                <a:r>
                  <a:rPr lang="en-US" sz="2200" dirty="0" err="1"/>
                  <a:t>dáng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điệu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tiệm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cận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phân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phối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của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r>
                      <a:rPr lang="en-US" sz="2200" i="1"/>
                      <m:t>𝑍</m:t>
                    </m:r>
                    <m:r>
                      <a:rPr lang="en-US" sz="2200" i="1"/>
                      <m:t>.</m:t>
                    </m:r>
                  </m:oMath>
                </a14:m>
                <a:r>
                  <a:rPr lang="en-US" sz="2200" dirty="0"/>
                  <a:t> Một </a:t>
                </a:r>
                <a:r>
                  <a:rPr lang="en-US" sz="2200" dirty="0" err="1"/>
                  <a:t>loạt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các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bất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đẳng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thức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như</a:t>
                </a:r>
                <a:r>
                  <a:rPr lang="en-US" sz="2200" dirty="0"/>
                  <a:t> </a:t>
                </a:r>
                <a:r>
                  <a:rPr lang="en-US" sz="2200" dirty="0" err="1"/>
                  <a:t>bất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đẳng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thức</a:t>
                </a:r>
                <a:r>
                  <a:rPr lang="en-US" sz="2200" dirty="0"/>
                  <a:t> Markov, </a:t>
                </a:r>
                <a:r>
                  <a:rPr lang="en-US" sz="2200" dirty="0" err="1"/>
                  <a:t>bất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đẳng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thức</a:t>
                </a:r>
                <a:r>
                  <a:rPr lang="en-US" sz="2200" dirty="0"/>
                  <a:t> Chebyshev… </a:t>
                </a:r>
                <a:r>
                  <a:rPr lang="en-US" sz="2200" dirty="0" err="1"/>
                  <a:t>cho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phép</a:t>
                </a:r>
                <a:r>
                  <a:rPr lang="en-US" sz="2200" dirty="0"/>
                  <a:t> ta </a:t>
                </a:r>
                <a:r>
                  <a:rPr lang="en-US" sz="2200" dirty="0" err="1"/>
                  <a:t>đánh</a:t>
                </a:r>
                <a:r>
                  <a:rPr lang="en-US" sz="2200" dirty="0"/>
                  <a:t> </a:t>
                </a:r>
                <a:r>
                  <a:rPr lang="en-US" sz="2200" dirty="0" err="1"/>
                  <a:t>giá</a:t>
                </a:r>
                <a:r>
                  <a:rPr lang="en-US" sz="2200" dirty="0"/>
                  <a:t> </a:t>
                </a:r>
                <a:r>
                  <a:rPr lang="en-US" sz="2200" dirty="0" err="1"/>
                  <a:t>xác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suất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đuôi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r>
                      <a:rPr lang="en-US" sz="2200" i="1"/>
                      <m:t>𝑃</m:t>
                    </m:r>
                    <m:r>
                      <a:rPr lang="en-US" sz="2200" i="1"/>
                      <m:t>(</m:t>
                    </m:r>
                    <m:r>
                      <a:rPr lang="en-US" sz="2200" i="1"/>
                      <m:t>𝑍</m:t>
                    </m:r>
                    <m:r>
                      <a:rPr lang="en-US" sz="2200" i="1"/>
                      <m:t>≥</m:t>
                    </m:r>
                    <m:r>
                      <a:rPr lang="en-US" sz="2200" i="1"/>
                      <m:t>𝑎</m:t>
                    </m:r>
                    <m:r>
                      <a:rPr lang="en-US" sz="2200" i="1"/>
                      <m:t>)</m:t>
                    </m:r>
                  </m:oMath>
                </a14:m>
                <a:r>
                  <a:rPr lang="en-US" sz="2200" dirty="0"/>
                  <a:t> </a:t>
                </a:r>
                <a:r>
                  <a:rPr lang="en-US" sz="2200" dirty="0" err="1"/>
                  <a:t>trong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trường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hợp</a:t>
                </a:r>
                <a:r>
                  <a:rPr lang="en-US" sz="2200" dirty="0"/>
                  <a:t> </a:t>
                </a:r>
                <a:r>
                  <a:rPr lang="en-US" sz="2200" dirty="0" err="1"/>
                  <a:t>biết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kì</a:t>
                </a:r>
                <a:r>
                  <a:rPr lang="en-US" sz="2200" dirty="0"/>
                  <a:t> </a:t>
                </a:r>
                <a:r>
                  <a:rPr lang="en-US" sz="2200" dirty="0" err="1"/>
                  <a:t>vọng</a:t>
                </a:r>
                <a:r>
                  <a:rPr lang="en-US" sz="2200" dirty="0"/>
                  <a:t>, </a:t>
                </a:r>
                <a:r>
                  <a:rPr lang="en-US" sz="2200" dirty="0" err="1"/>
                  <a:t>phương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sai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của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r>
                      <a:rPr lang="en-US" sz="2200" b="0" i="1" dirty="0" smtClean="0">
                        <a:latin typeface="Cambria Math" panose="02040503050406030204" pitchFamily="18" charset="0"/>
                      </a:rPr>
                      <m:t>𝑍</m:t>
                    </m:r>
                  </m:oMath>
                </a14:m>
                <a:r>
                  <a:rPr lang="en-US" sz="2200" dirty="0"/>
                  <a:t>. </a:t>
                </a:r>
                <a:r>
                  <a:rPr lang="en-US" sz="2200" dirty="0" err="1"/>
                  <a:t>Bất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đẳng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thức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mạnh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hơn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cho</a:t>
                </a:r>
                <a:r>
                  <a:rPr lang="en-US" sz="2200" dirty="0"/>
                  <a:t> </a:t>
                </a:r>
                <a:r>
                  <a:rPr lang="en-US" sz="2200" dirty="0" err="1"/>
                  <a:t>một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chặn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trên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của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phân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phối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đuôi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của</a:t>
                </a:r>
                <a:r>
                  <a:rPr lang="en-US" sz="2200" dirty="0"/>
                  <a:t> </a:t>
                </a:r>
                <a14:m>
                  <m:oMath xmlns:m="http://schemas.openxmlformats.org/officeDocument/2006/math">
                    <m:r>
                      <a:rPr lang="en-US" sz="2200" i="1"/>
                      <m:t>𝑍</m:t>
                    </m:r>
                  </m:oMath>
                </a14:m>
                <a:r>
                  <a:rPr lang="en-US" sz="2200" dirty="0"/>
                  <a:t>  </a:t>
                </a:r>
                <a:r>
                  <a:rPr lang="en-US" sz="2200" dirty="0" err="1"/>
                  <a:t>giảm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theo</a:t>
                </a:r>
                <a:r>
                  <a:rPr lang="en-US" sz="2200" dirty="0"/>
                  <a:t> </a:t>
                </a:r>
                <a:r>
                  <a:rPr lang="en-US" sz="2200" u="sng" dirty="0" err="1">
                    <a:hlinkClick r:id="rId2" tooltip="Hàm mũ"/>
                  </a:rPr>
                  <a:t>hàm</a:t>
                </a:r>
                <a:r>
                  <a:rPr lang="en-US" sz="2200" u="sng" dirty="0">
                    <a:hlinkClick r:id="rId2" tooltip="Hàm mũ"/>
                  </a:rPr>
                  <a:t> </a:t>
                </a:r>
                <a:r>
                  <a:rPr lang="en-US" sz="2200" u="sng" dirty="0" err="1">
                    <a:hlinkClick r:id="rId2" tooltip="Hàm mũ"/>
                  </a:rPr>
                  <a:t>mũ</a:t>
                </a:r>
                <a:r>
                  <a:rPr lang="en-US" sz="2200" dirty="0"/>
                  <a:t> </a:t>
                </a:r>
                <a:r>
                  <a:rPr lang="en-US" sz="2200" dirty="0" err="1"/>
                  <a:t>là</a:t>
                </a:r>
                <a:r>
                  <a:rPr lang="en-US" sz="2200" dirty="0"/>
                  <a:t> </a:t>
                </a:r>
                <a:r>
                  <a:rPr lang="en-US" sz="2200" dirty="0" err="1"/>
                  <a:t>bất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đẳng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thức</a:t>
                </a:r>
                <a:r>
                  <a:rPr lang="en-US" sz="2200" dirty="0"/>
                  <a:t> Chernoff. </a:t>
                </a:r>
              </a:p>
              <a:p>
                <a:pPr>
                  <a:lnSpc>
                    <a:spcPct val="150000"/>
                  </a:lnSpc>
                </a:pPr>
                <a:r>
                  <a:rPr lang="en-US" sz="2200" dirty="0"/>
                  <a:t>	Trong </a:t>
                </a:r>
                <a:r>
                  <a:rPr lang="en-US" sz="2200" dirty="0" err="1"/>
                  <a:t>báo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cáo</a:t>
                </a:r>
                <a:r>
                  <a:rPr lang="en-US" sz="2200" dirty="0"/>
                  <a:t> </a:t>
                </a:r>
                <a:r>
                  <a:rPr lang="en-US" sz="2200" dirty="0" err="1"/>
                  <a:t>này</a:t>
                </a:r>
                <a:r>
                  <a:rPr lang="en-US" sz="2200" dirty="0"/>
                  <a:t>, </a:t>
                </a:r>
                <a:r>
                  <a:rPr lang="en-US" sz="2200" dirty="0" err="1"/>
                  <a:t>tôi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tiếp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tục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nghiên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cứu</a:t>
                </a:r>
                <a:r>
                  <a:rPr lang="en-US" sz="2200" dirty="0"/>
                  <a:t>, </a:t>
                </a:r>
                <a:r>
                  <a:rPr lang="en-US" sz="2200" dirty="0" err="1"/>
                  <a:t>tổng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hợp</a:t>
                </a:r>
                <a:r>
                  <a:rPr lang="en-US" sz="2200" dirty="0"/>
                  <a:t> </a:t>
                </a:r>
                <a:r>
                  <a:rPr lang="en-US" sz="2200" dirty="0" err="1"/>
                  <a:t>và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trình</a:t>
                </a:r>
                <a:r>
                  <a:rPr lang="en-US" sz="2200" dirty="0"/>
                  <a:t> </a:t>
                </a:r>
                <a:r>
                  <a:rPr lang="en-US" sz="2200" dirty="0" err="1"/>
                  <a:t>bày</a:t>
                </a:r>
                <a:r>
                  <a:rPr lang="en-US" sz="2200" dirty="0"/>
                  <a:t> </a:t>
                </a:r>
                <a:r>
                  <a:rPr lang="en-US" sz="2200" dirty="0" err="1"/>
                  <a:t>lại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về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chặn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Hoeffding</a:t>
                </a:r>
                <a:r>
                  <a:rPr lang="en-US" sz="2200" dirty="0"/>
                  <a:t> -  </a:t>
                </a:r>
                <a:r>
                  <a:rPr lang="en-US" sz="2200" dirty="0" err="1"/>
                  <a:t>một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bất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đẳng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thức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cho</a:t>
                </a:r>
                <a:r>
                  <a:rPr lang="en-US" sz="2200" dirty="0"/>
                  <a:t> </a:t>
                </a:r>
                <a:r>
                  <a:rPr lang="en-US" sz="2200" u="sng" dirty="0" err="1">
                    <a:hlinkClick r:id="rId3" tooltip="Chặn trên (trang không tồn tại)"/>
                  </a:rPr>
                  <a:t>chặn</a:t>
                </a:r>
                <a:r>
                  <a:rPr lang="en-US" sz="2200" u="sng" dirty="0">
                    <a:hlinkClick r:id="rId3" tooltip="Chặn trên (trang không tồn tại)"/>
                  </a:rPr>
                  <a:t> </a:t>
                </a:r>
                <a:r>
                  <a:rPr lang="en-US" sz="2200" u="sng" dirty="0" err="1">
                    <a:hlinkClick r:id="rId3" tooltip="Chặn trên (trang không tồn tại)"/>
                  </a:rPr>
                  <a:t>trên</a:t>
                </a:r>
                <a:r>
                  <a:rPr lang="en-US" sz="2200" dirty="0"/>
                  <a:t> </a:t>
                </a:r>
                <a:r>
                  <a:rPr lang="en-US" sz="2200" dirty="0" err="1"/>
                  <a:t>của</a:t>
                </a:r>
                <a:r>
                  <a:rPr lang="en-US" sz="2200" dirty="0"/>
                  <a:t> </a:t>
                </a:r>
                <a:r>
                  <a:rPr lang="en-US" sz="2200" u="sng" dirty="0" err="1">
                    <a:hlinkClick r:id="rId4" tooltip="Xác suất"/>
                  </a:rPr>
                  <a:t>xác</a:t>
                </a:r>
                <a:r>
                  <a:rPr lang="en-US" sz="2200" u="sng" dirty="0">
                    <a:hlinkClick r:id="rId4" tooltip="Xác suất"/>
                  </a:rPr>
                  <a:t> </a:t>
                </a:r>
                <a:r>
                  <a:rPr lang="en-US" sz="2200" u="sng" dirty="0" err="1">
                    <a:hlinkClick r:id="rId4" tooltip="Xác suất"/>
                  </a:rPr>
                  <a:t>suất</a:t>
                </a:r>
                <a:r>
                  <a:rPr lang="en-US" sz="2200" dirty="0"/>
                  <a:t> </a:t>
                </a:r>
                <a:r>
                  <a:rPr lang="en-US" sz="2200" dirty="0" err="1"/>
                  <a:t>một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tổng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các</a:t>
                </a:r>
                <a:r>
                  <a:rPr lang="en-US" sz="2200" dirty="0"/>
                  <a:t> </a:t>
                </a:r>
                <a:r>
                  <a:rPr lang="en-US" sz="2200" u="sng" dirty="0" err="1">
                    <a:hlinkClick r:id="rId5" tooltip="Biến ngẫu nhiên"/>
                  </a:rPr>
                  <a:t>biến</a:t>
                </a:r>
                <a:r>
                  <a:rPr lang="en-US" sz="2200" u="sng" dirty="0">
                    <a:hlinkClick r:id="rId5" tooltip="Biến ngẫu nhiên"/>
                  </a:rPr>
                  <a:t> </a:t>
                </a:r>
                <a:r>
                  <a:rPr lang="en-US" sz="2200" u="sng" dirty="0" err="1">
                    <a:hlinkClick r:id="rId5" tooltip="Biến ngẫu nhiên"/>
                  </a:rPr>
                  <a:t>ngẫu</a:t>
                </a:r>
                <a:r>
                  <a:rPr lang="en-US" sz="2200" u="sng" dirty="0">
                    <a:hlinkClick r:id="rId5" tooltip="Biến ngẫu nhiên"/>
                  </a:rPr>
                  <a:t> </a:t>
                </a:r>
                <a:r>
                  <a:rPr lang="en-US" sz="2200" u="sng" dirty="0" err="1">
                    <a:hlinkClick r:id="rId5" tooltip="Biến ngẫu nhiên"/>
                  </a:rPr>
                  <a:t>nhiên</a:t>
                </a:r>
                <a:r>
                  <a:rPr lang="en-US" sz="2200" dirty="0"/>
                  <a:t> </a:t>
                </a:r>
                <a:r>
                  <a:rPr lang="en-US" sz="2200" dirty="0" err="1"/>
                  <a:t>sai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lệch</a:t>
                </a:r>
                <a:r>
                  <a:rPr lang="en-US" sz="2200" dirty="0"/>
                  <a:t> </a:t>
                </a:r>
                <a:r>
                  <a:rPr lang="en-US" sz="2200" dirty="0" err="1"/>
                  <a:t>với</a:t>
                </a:r>
                <a:r>
                  <a:rPr lang="en-US" sz="2200" dirty="0"/>
                  <a:t> </a:t>
                </a:r>
                <a:r>
                  <a:rPr lang="en-US" sz="2200" u="sng" dirty="0" err="1">
                    <a:hlinkClick r:id="rId6" tooltip="Giá trị kỳ vọng"/>
                  </a:rPr>
                  <a:t>giá</a:t>
                </a:r>
                <a:r>
                  <a:rPr lang="en-US" sz="2200" u="sng" dirty="0">
                    <a:hlinkClick r:id="rId6" tooltip="Giá trị kỳ vọng"/>
                  </a:rPr>
                  <a:t> </a:t>
                </a:r>
                <a:r>
                  <a:rPr lang="en-US" sz="2200" u="sng" dirty="0" err="1">
                    <a:hlinkClick r:id="rId6" tooltip="Giá trị kỳ vọng"/>
                  </a:rPr>
                  <a:t>trị</a:t>
                </a:r>
                <a:r>
                  <a:rPr lang="en-US" sz="2200" u="sng" dirty="0">
                    <a:hlinkClick r:id="rId6" tooltip="Giá trị kỳ vọng"/>
                  </a:rPr>
                  <a:t> </a:t>
                </a:r>
                <a:r>
                  <a:rPr lang="en-US" sz="2200" u="sng" dirty="0" err="1">
                    <a:hlinkClick r:id="rId6" tooltip="Giá trị kỳ vọng"/>
                  </a:rPr>
                  <a:t>kỳ</a:t>
                </a:r>
                <a:r>
                  <a:rPr lang="en-US" sz="2200" u="sng" dirty="0">
                    <a:hlinkClick r:id="rId6" tooltip="Giá trị kỳ vọng"/>
                  </a:rPr>
                  <a:t> </a:t>
                </a:r>
                <a:r>
                  <a:rPr lang="en-US" sz="2200" u="sng" dirty="0" err="1">
                    <a:hlinkClick r:id="rId6" tooltip="Giá trị kỳ vọng"/>
                  </a:rPr>
                  <a:t>vọng</a:t>
                </a:r>
                <a:r>
                  <a:rPr lang="en-US" sz="2200" dirty="0"/>
                  <a:t>. </a:t>
                </a:r>
                <a:r>
                  <a:rPr lang="en-US" sz="2200" dirty="0" err="1"/>
                  <a:t>Bất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đẳng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thức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Hoeffding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được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chứng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minh</a:t>
                </a:r>
                <a:r>
                  <a:rPr lang="en-US" sz="2200" dirty="0"/>
                  <a:t> </a:t>
                </a:r>
                <a:r>
                  <a:rPr lang="en-US" sz="2200" dirty="0" err="1"/>
                  <a:t>bởi</a:t>
                </a:r>
                <a:r>
                  <a:rPr lang="en-US" sz="2200" dirty="0"/>
                  <a:t> </a:t>
                </a:r>
                <a:r>
                  <a:rPr lang="en-US" sz="2200" u="sng" dirty="0">
                    <a:hlinkClick r:id="rId7" tooltip="Wassily Hoeffding (trang không tồn tại)"/>
                  </a:rPr>
                  <a:t>Wassily </a:t>
                </a:r>
                <a:r>
                  <a:rPr lang="en-US" sz="2200" u="sng" dirty="0" err="1">
                    <a:hlinkClick r:id="rId7" tooltip="Wassily Hoeffding (trang không tồn tại)"/>
                  </a:rPr>
                  <a:t>Hoeffding</a:t>
                </a:r>
                <a:r>
                  <a:rPr lang="en-US" sz="2200" dirty="0"/>
                  <a:t> (1962) </a:t>
                </a:r>
                <a:r>
                  <a:rPr lang="en-US" sz="2200" dirty="0" err="1"/>
                  <a:t>và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được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coi</a:t>
                </a:r>
                <a:r>
                  <a:rPr lang="en-US" sz="2200" dirty="0"/>
                  <a:t> </a:t>
                </a:r>
                <a:r>
                  <a:rPr lang="en-US" sz="2200" dirty="0" err="1"/>
                  <a:t>là</a:t>
                </a:r>
                <a:r>
                  <a:rPr lang="en-US" sz="2200" dirty="0"/>
                  <a:t> </a:t>
                </a:r>
                <a:r>
                  <a:rPr lang="en-US" sz="2200" dirty="0" err="1"/>
                  <a:t>mở</a:t>
                </a:r>
                <a:r>
                  <a:rPr lang="en-US" sz="2200" dirty="0"/>
                  <a:t> </a:t>
                </a:r>
                <a:r>
                  <a:rPr lang="en-US" sz="2200" dirty="0" err="1"/>
                  <a:t>rộng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của</a:t>
                </a:r>
                <a:r>
                  <a:rPr lang="en-US" sz="2200" dirty="0"/>
                  <a:t> </a:t>
                </a:r>
                <a:r>
                  <a:rPr lang="en-US" sz="2200" dirty="0" err="1"/>
                  <a:t>bất</a:t>
                </a:r>
                <a:r>
                  <a:rPr lang="en-US" sz="2200" dirty="0"/>
                  <a:t> </a:t>
                </a:r>
                <a:r>
                  <a:rPr lang="en-US" sz="2200" dirty="0" err="1"/>
                  <a:t>đẳng</a:t>
                </a:r>
                <a:r>
                  <a:rPr lang="en-US" sz="2200" dirty="0"/>
                  <a:t> </a:t>
                </a:r>
                <a:r>
                  <a:rPr lang="en-US" sz="2200" dirty="0" err="1"/>
                  <a:t>thức</a:t>
                </a:r>
                <a:r>
                  <a:rPr lang="en-US" sz="2200" dirty="0"/>
                  <a:t> Chernoff. </a:t>
                </a:r>
                <a:endParaRPr lang="en-AU" sz="2200" dirty="0"/>
              </a:p>
            </p:txBody>
          </p:sp>
        </mc:Choice>
        <mc:Fallback>
          <p:sp>
            <p:nvSpPr>
              <p:cNvPr id="4" name="Rectangle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5205" y="140815"/>
                <a:ext cx="11552348" cy="6208751"/>
              </a:xfrm>
              <a:prstGeom prst="rect">
                <a:avLst/>
              </a:prstGeom>
              <a:blipFill>
                <a:blip r:embed="rId8"/>
                <a:stretch>
                  <a:fillRect l="-686" b="-1079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465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541176" y="1701328"/>
            <a:ext cx="11077084" cy="24284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600" dirty="0" err="1"/>
              <a:t>Phần</a:t>
            </a:r>
            <a:r>
              <a:rPr lang="en-US" sz="2600" dirty="0"/>
              <a:t> 1: </a:t>
            </a:r>
            <a:r>
              <a:rPr lang="en-US" sz="2600" dirty="0" err="1"/>
              <a:t>Trình</a:t>
            </a:r>
            <a:r>
              <a:rPr lang="en-US" sz="2600" dirty="0"/>
              <a:t> </a:t>
            </a:r>
            <a:r>
              <a:rPr lang="en-US" sz="2600" dirty="0" err="1"/>
              <a:t>bày</a:t>
            </a:r>
            <a:r>
              <a:rPr lang="en-US" sz="2600" dirty="0"/>
              <a:t> </a:t>
            </a:r>
            <a:r>
              <a:rPr lang="en-US" sz="2600" dirty="0" err="1"/>
              <a:t>về</a:t>
            </a:r>
            <a:r>
              <a:rPr lang="en-US" sz="2600" dirty="0"/>
              <a:t> </a:t>
            </a:r>
            <a:r>
              <a:rPr lang="en-US" sz="2600" dirty="0" err="1"/>
              <a:t>hàm</a:t>
            </a:r>
            <a:r>
              <a:rPr lang="en-US" sz="2600" dirty="0"/>
              <a:t> </a:t>
            </a:r>
            <a:r>
              <a:rPr lang="en-US" sz="2600" dirty="0" err="1"/>
              <a:t>sinh</a:t>
            </a:r>
            <a:r>
              <a:rPr lang="en-US" sz="2600" dirty="0"/>
              <a:t> </a:t>
            </a:r>
            <a:r>
              <a:rPr lang="en-US" sz="2600" dirty="0" err="1"/>
              <a:t>mô</a:t>
            </a:r>
            <a:r>
              <a:rPr lang="en-US" sz="2600" dirty="0"/>
              <a:t>-men </a:t>
            </a:r>
            <a:r>
              <a:rPr lang="en-US" sz="2600" dirty="0" err="1"/>
              <a:t>và</a:t>
            </a:r>
            <a:r>
              <a:rPr lang="en-US" sz="2600" dirty="0"/>
              <a:t> </a:t>
            </a:r>
            <a:r>
              <a:rPr lang="en-US" sz="2600" dirty="0" err="1"/>
              <a:t>nhắc</a:t>
            </a:r>
            <a:r>
              <a:rPr lang="en-US" sz="2600" dirty="0"/>
              <a:t> </a:t>
            </a:r>
            <a:r>
              <a:rPr lang="en-US" sz="2600" dirty="0" err="1"/>
              <a:t>lại</a:t>
            </a:r>
            <a:r>
              <a:rPr lang="en-US" sz="2600" dirty="0"/>
              <a:t> </a:t>
            </a:r>
            <a:r>
              <a:rPr lang="en-US" sz="2600" dirty="0" err="1"/>
              <a:t>bất</a:t>
            </a:r>
            <a:r>
              <a:rPr lang="en-US" sz="2600" dirty="0"/>
              <a:t> </a:t>
            </a:r>
            <a:r>
              <a:rPr lang="en-US" sz="2600" dirty="0" err="1"/>
              <a:t>đẳng</a:t>
            </a:r>
            <a:r>
              <a:rPr lang="en-US" sz="2600" dirty="0"/>
              <a:t> </a:t>
            </a:r>
            <a:r>
              <a:rPr lang="en-US" sz="2600" dirty="0" err="1"/>
              <a:t>thức</a:t>
            </a:r>
            <a:r>
              <a:rPr lang="en-US" sz="2600" dirty="0"/>
              <a:t> Markov </a:t>
            </a:r>
            <a:r>
              <a:rPr lang="en-US" sz="2600" dirty="0" err="1"/>
              <a:t>và</a:t>
            </a:r>
            <a:r>
              <a:rPr lang="en-US" sz="2600" dirty="0"/>
              <a:t> Chebyshev </a:t>
            </a:r>
            <a:r>
              <a:rPr lang="en-US" sz="2600" dirty="0" err="1"/>
              <a:t>và</a:t>
            </a:r>
            <a:r>
              <a:rPr lang="en-US" sz="2600" dirty="0"/>
              <a:t> </a:t>
            </a:r>
            <a:r>
              <a:rPr lang="en-US" sz="2600" dirty="0" err="1"/>
              <a:t>bất</a:t>
            </a:r>
            <a:r>
              <a:rPr lang="en-US" sz="2600" dirty="0"/>
              <a:t> </a:t>
            </a:r>
            <a:r>
              <a:rPr lang="en-US" sz="2600" dirty="0" err="1"/>
              <a:t>đẳng</a:t>
            </a:r>
            <a:r>
              <a:rPr lang="en-US" sz="2600" dirty="0"/>
              <a:t> </a:t>
            </a:r>
            <a:r>
              <a:rPr lang="en-US" sz="2600" dirty="0" err="1"/>
              <a:t>thức</a:t>
            </a:r>
            <a:r>
              <a:rPr lang="en-US" sz="2600" dirty="0"/>
              <a:t> Chernoff</a:t>
            </a:r>
            <a:endParaRPr lang="en-AU" sz="2600" dirty="0"/>
          </a:p>
          <a:p>
            <a:pPr>
              <a:lnSpc>
                <a:spcPct val="150000"/>
              </a:lnSpc>
            </a:pPr>
            <a:r>
              <a:rPr lang="en-US" sz="2600" dirty="0" err="1"/>
              <a:t>Phần</a:t>
            </a:r>
            <a:r>
              <a:rPr lang="en-US" sz="2600" dirty="0"/>
              <a:t> 2: </a:t>
            </a:r>
            <a:r>
              <a:rPr lang="en-US" sz="2600" dirty="0" err="1"/>
              <a:t>Trình</a:t>
            </a:r>
            <a:r>
              <a:rPr lang="en-US" sz="2600" dirty="0"/>
              <a:t> </a:t>
            </a:r>
            <a:r>
              <a:rPr lang="en-US" sz="2600" dirty="0" err="1"/>
              <a:t>bày</a:t>
            </a:r>
            <a:r>
              <a:rPr lang="en-US" sz="2600" dirty="0"/>
              <a:t> </a:t>
            </a:r>
            <a:r>
              <a:rPr lang="en-US" sz="2600" dirty="0" err="1"/>
              <a:t>về</a:t>
            </a:r>
            <a:r>
              <a:rPr lang="en-US" sz="2600" dirty="0"/>
              <a:t> </a:t>
            </a:r>
            <a:r>
              <a:rPr lang="en-US" sz="2600" dirty="0" err="1"/>
              <a:t>chặn</a:t>
            </a:r>
            <a:r>
              <a:rPr lang="en-US" sz="2600" dirty="0"/>
              <a:t> </a:t>
            </a:r>
            <a:r>
              <a:rPr lang="en-US" sz="2600" dirty="0" err="1"/>
              <a:t>Hoeffding</a:t>
            </a:r>
            <a:r>
              <a:rPr lang="en-US" sz="2600" dirty="0"/>
              <a:t>. </a:t>
            </a:r>
            <a:endParaRPr lang="en-AU" sz="2600" dirty="0"/>
          </a:p>
          <a:p>
            <a:pPr>
              <a:lnSpc>
                <a:spcPct val="150000"/>
              </a:lnSpc>
            </a:pPr>
            <a:r>
              <a:rPr lang="en-US" sz="2600" dirty="0" err="1"/>
              <a:t>Phần</a:t>
            </a:r>
            <a:r>
              <a:rPr lang="en-US" sz="2600" dirty="0"/>
              <a:t> 3. </a:t>
            </a:r>
            <a:r>
              <a:rPr lang="en-US" sz="2600" dirty="0" err="1"/>
              <a:t>Trình</a:t>
            </a:r>
            <a:r>
              <a:rPr lang="en-US" sz="2600" dirty="0"/>
              <a:t> </a:t>
            </a:r>
            <a:r>
              <a:rPr lang="en-US" sz="2600" dirty="0" err="1"/>
              <a:t>bày</a:t>
            </a:r>
            <a:r>
              <a:rPr lang="en-US" sz="2600" dirty="0"/>
              <a:t> </a:t>
            </a:r>
            <a:r>
              <a:rPr lang="en-US" sz="2600" dirty="0" err="1"/>
              <a:t>một</a:t>
            </a:r>
            <a:r>
              <a:rPr lang="en-US" sz="2600" dirty="0"/>
              <a:t> </a:t>
            </a:r>
            <a:r>
              <a:rPr lang="en-US" sz="2600" dirty="0" err="1"/>
              <a:t>số</a:t>
            </a:r>
            <a:r>
              <a:rPr lang="en-US" sz="2600" dirty="0"/>
              <a:t> </a:t>
            </a:r>
            <a:r>
              <a:rPr lang="en-US" sz="2600" dirty="0" err="1"/>
              <a:t>ví</a:t>
            </a:r>
            <a:r>
              <a:rPr lang="en-US" sz="2600" dirty="0"/>
              <a:t> </a:t>
            </a:r>
            <a:r>
              <a:rPr lang="en-US" sz="2600" dirty="0" err="1"/>
              <a:t>dụ</a:t>
            </a:r>
            <a:r>
              <a:rPr lang="en-US" sz="2600" dirty="0"/>
              <a:t> </a:t>
            </a:r>
            <a:r>
              <a:rPr lang="en-US" sz="2600" dirty="0" err="1"/>
              <a:t>cơ</a:t>
            </a:r>
            <a:r>
              <a:rPr lang="en-US" sz="2600" dirty="0"/>
              <a:t> </a:t>
            </a:r>
            <a:r>
              <a:rPr lang="en-US" sz="2600" dirty="0" err="1"/>
              <a:t>bản</a:t>
            </a:r>
            <a:r>
              <a:rPr lang="en-US" sz="2600" dirty="0"/>
              <a:t> </a:t>
            </a:r>
            <a:r>
              <a:rPr lang="en-US" sz="2600" dirty="0" err="1"/>
              <a:t>có</a:t>
            </a:r>
            <a:r>
              <a:rPr lang="en-US" sz="2600" dirty="0"/>
              <a:t> </a:t>
            </a:r>
            <a:r>
              <a:rPr lang="en-US" sz="2600" dirty="0" err="1"/>
              <a:t>thể</a:t>
            </a:r>
            <a:r>
              <a:rPr lang="en-US" sz="2600" dirty="0"/>
              <a:t> </a:t>
            </a:r>
            <a:r>
              <a:rPr lang="en-US" sz="2600" dirty="0" err="1"/>
              <a:t>ứng</a:t>
            </a:r>
            <a:r>
              <a:rPr lang="en-US" sz="2600" dirty="0"/>
              <a:t> </a:t>
            </a:r>
            <a:r>
              <a:rPr lang="en-US" sz="2600" dirty="0" err="1"/>
              <a:t>dụng</a:t>
            </a:r>
            <a:r>
              <a:rPr lang="en-US" sz="2600" dirty="0"/>
              <a:t> </a:t>
            </a:r>
            <a:r>
              <a:rPr lang="en-US" sz="2600" dirty="0" err="1"/>
              <a:t>chặn</a:t>
            </a:r>
            <a:r>
              <a:rPr lang="en-US" sz="2600" dirty="0"/>
              <a:t> </a:t>
            </a:r>
            <a:r>
              <a:rPr lang="en-US" sz="2600" dirty="0" err="1"/>
              <a:t>Hoeffding</a:t>
            </a:r>
            <a:r>
              <a:rPr lang="en-US" sz="2600" dirty="0"/>
              <a:t>.</a:t>
            </a:r>
            <a:endParaRPr lang="en-AU" sz="2600" dirty="0"/>
          </a:p>
        </p:txBody>
      </p:sp>
      <p:sp>
        <p:nvSpPr>
          <p:cNvPr id="5" name="Rectangle 4"/>
          <p:cNvSpPr/>
          <p:nvPr/>
        </p:nvSpPr>
        <p:spPr>
          <a:xfrm>
            <a:off x="618475" y="633192"/>
            <a:ext cx="6078908" cy="67185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indent="457200" algn="just">
              <a:lnSpc>
                <a:spcPct val="150000"/>
              </a:lnSpc>
              <a:spcAft>
                <a:spcPts val="600"/>
              </a:spcAft>
              <a:tabLst>
                <a:tab pos="285750" algn="l"/>
              </a:tabLst>
            </a:pP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Báo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cáo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học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thuật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chia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làm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ba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phần</a:t>
            </a:r>
            <a:r>
              <a:rPr lang="en-US" sz="2800" b="1" i="1" dirty="0">
                <a:latin typeface="Calibri 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endParaRPr lang="en-US" sz="2800" b="1" i="1" dirty="0">
              <a:effectLst/>
              <a:latin typeface="Calibri 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626558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p"/>
      <p:bldP spid="5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FBD86DBA-C435-11F9-1C60-EAB2D5D63931}"/>
              </a:ext>
            </a:extLst>
          </p:cNvPr>
          <p:cNvSpPr txBox="1"/>
          <p:nvPr/>
        </p:nvSpPr>
        <p:spPr>
          <a:xfrm>
            <a:off x="1959428" y="286232"/>
            <a:ext cx="9694506" cy="58964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 algn="just">
              <a:lnSpc>
                <a:spcPct val="115000"/>
              </a:lnSpc>
              <a:spcAft>
                <a:spcPts val="600"/>
              </a:spcAft>
              <a:tabLst>
                <a:tab pos="228600" algn="l"/>
              </a:tabLst>
            </a:pPr>
            <a:r>
              <a:rPr lang="en-US" sz="30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Phần</a:t>
            </a:r>
            <a:r>
              <a:rPr lang="en-US" sz="30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1. </a:t>
            </a:r>
            <a:r>
              <a:rPr lang="en-US" sz="3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Kiến</a:t>
            </a:r>
            <a:r>
              <a:rPr lang="en-US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thức</a:t>
            </a:r>
            <a:r>
              <a:rPr lang="en-US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chuẩn</a:t>
            </a:r>
            <a:r>
              <a:rPr lang="en-US" sz="3000" b="1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000" b="1" dirty="0" err="1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bị</a:t>
            </a:r>
            <a:endParaRPr lang="en-AU" sz="30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9CE95F1-3DAD-0EB8-3784-A309DC3535BF}"/>
                  </a:ext>
                </a:extLst>
              </p:cNvPr>
              <p:cNvSpPr txBox="1"/>
              <p:nvPr/>
            </p:nvSpPr>
            <p:spPr>
              <a:xfrm>
                <a:off x="410546" y="1250878"/>
                <a:ext cx="11075437" cy="2431563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marL="742950" lvl="1" indent="-285750" algn="just">
                  <a:lnSpc>
                    <a:spcPct val="115000"/>
                  </a:lnSpc>
                  <a:spcAft>
                    <a:spcPts val="600"/>
                  </a:spcAft>
                  <a:buFont typeface="+mj-lt"/>
                  <a:buAutoNum type="arabicPeriod"/>
                  <a:tabLst>
                    <a:tab pos="228600" algn="l"/>
                  </a:tabLst>
                </a:pP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sinh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Moment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r>
                  <a:rPr lang="en-US" sz="2800" b="1" i="1" dirty="0" err="1"/>
                  <a:t>Định</a:t>
                </a:r>
                <a:r>
                  <a:rPr lang="en-US" sz="2800" b="1" i="1" dirty="0"/>
                  <a:t> </a:t>
                </a:r>
                <a:r>
                  <a:rPr lang="en-US" sz="2800" b="1" i="1" dirty="0" err="1"/>
                  <a:t>nghĩa</a:t>
                </a:r>
                <a:r>
                  <a:rPr lang="en-US" sz="2800" b="1" i="1" dirty="0"/>
                  <a:t> 1.1.</a:t>
                </a:r>
                <a:r>
                  <a:rPr lang="en-US" sz="2800" dirty="0"/>
                  <a:t> Cho </a:t>
                </a:r>
                <a14:m>
                  <m:oMath xmlns:m="http://schemas.openxmlformats.org/officeDocument/2006/math">
                    <m:r>
                      <a:rPr lang="en-US" sz="2800" i="1"/>
                      <m:t>𝑋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 err="1"/>
                  <a:t>là</a:t>
                </a:r>
                <a:r>
                  <a:rPr lang="en-US" sz="2800" dirty="0"/>
                  <a:t> </a:t>
                </a:r>
                <a:r>
                  <a:rPr lang="en-US" sz="2800" dirty="0" err="1"/>
                  <a:t>một</a:t>
                </a:r>
                <a:r>
                  <a:rPr lang="en-US" sz="2800" dirty="0"/>
                  <a:t> </a:t>
                </a:r>
                <a:r>
                  <a:rPr lang="en-US" sz="2800" dirty="0" err="1"/>
                  <a:t>biến</a:t>
                </a:r>
                <a:r>
                  <a:rPr lang="en-US" sz="2800" dirty="0"/>
                  <a:t> </a:t>
                </a:r>
                <a:r>
                  <a:rPr lang="en-US" sz="2800" dirty="0" err="1"/>
                  <a:t>ngẫu</a:t>
                </a:r>
                <a:r>
                  <a:rPr lang="en-US" sz="2800" dirty="0"/>
                  <a:t> </a:t>
                </a:r>
                <a:r>
                  <a:rPr lang="en-US" sz="2800" dirty="0" err="1"/>
                  <a:t>nhiên</a:t>
                </a:r>
                <a:r>
                  <a:rPr lang="en-US" sz="2800" dirty="0"/>
                  <a:t> </a:t>
                </a:r>
                <a:r>
                  <a:rPr lang="en-US" sz="2800" dirty="0" err="1"/>
                  <a:t>bất</a:t>
                </a:r>
                <a:r>
                  <a:rPr lang="en-US" sz="2800" dirty="0"/>
                  <a:t> </a:t>
                </a:r>
                <a:r>
                  <a:rPr lang="en-US" sz="2800" dirty="0" err="1"/>
                  <a:t>kì</a:t>
                </a:r>
                <a:r>
                  <a:rPr lang="en-US" sz="2800" dirty="0"/>
                  <a:t>. </a:t>
                </a:r>
                <a:r>
                  <a:rPr lang="en-US" sz="2800" dirty="0" err="1"/>
                  <a:t>Hàm</a:t>
                </a:r>
                <a:r>
                  <a:rPr lang="en-US" sz="2800" dirty="0"/>
                  <a:t> </a:t>
                </a:r>
                <a:r>
                  <a:rPr lang="en-US" sz="2800" dirty="0" err="1"/>
                  <a:t>sinh</a:t>
                </a:r>
                <a:r>
                  <a:rPr lang="en-US" sz="2800" dirty="0"/>
                  <a:t> </a:t>
                </a:r>
                <a:r>
                  <a:rPr lang="en-US" sz="2800" dirty="0" err="1"/>
                  <a:t>mô</a:t>
                </a:r>
                <a:r>
                  <a:rPr lang="en-US" sz="2800" dirty="0"/>
                  <a:t>-men </a:t>
                </a:r>
                <a:r>
                  <a:rPr lang="en-US" sz="2800" dirty="0" err="1"/>
                  <a:t>của</a:t>
                </a:r>
                <a:r>
                  <a:rPr lang="en-US" sz="2800" dirty="0"/>
                  <a:t> </a:t>
                </a:r>
                <a14:m>
                  <m:oMath xmlns:m="http://schemas.openxmlformats.org/officeDocument/2006/math">
                    <m:r>
                      <a:rPr lang="en-US" sz="2800" i="1"/>
                      <m:t>𝑋</m:t>
                    </m:r>
                  </m:oMath>
                </a14:m>
                <a:r>
                  <a:rPr lang="en-US" sz="2800" dirty="0"/>
                  <a:t> </a:t>
                </a:r>
                <a:r>
                  <a:rPr lang="en-US" sz="2800" dirty="0" err="1"/>
                  <a:t>là</a:t>
                </a:r>
                <a:r>
                  <a:rPr lang="en-US" sz="2800" dirty="0"/>
                  <a:t> </a:t>
                </a:r>
                <a:endParaRPr lang="en-AU" sz="2800" dirty="0"/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AU" sz="2800" i="1"/>
                          </m:ctrlPr>
                        </m:sSubPr>
                        <m:e>
                          <m:r>
                            <a:rPr lang="en-US" sz="2800" i="1"/>
                            <m:t>𝑀</m:t>
                          </m:r>
                        </m:e>
                        <m:sub>
                          <m:r>
                            <a:rPr lang="en-US" sz="2800" i="1"/>
                            <m:t>𝑋</m:t>
                          </m:r>
                        </m:sub>
                      </m:sSub>
                      <m:d>
                        <m:dPr>
                          <m:ctrlPr>
                            <a:rPr lang="en-AU" sz="2800" i="1"/>
                          </m:ctrlPr>
                        </m:dPr>
                        <m:e>
                          <m:r>
                            <a:rPr lang="en-US" sz="2800" i="1"/>
                            <m:t>𝑡</m:t>
                          </m:r>
                        </m:e>
                      </m:d>
                      <m:r>
                        <a:rPr lang="en-US" sz="2800" i="1"/>
                        <m:t>=</m:t>
                      </m:r>
                      <m:r>
                        <a:rPr lang="en-US" sz="2800" i="1"/>
                        <m:t>𝐸</m:t>
                      </m:r>
                      <m:d>
                        <m:dPr>
                          <m:begChr m:val="["/>
                          <m:endChr m:val="]"/>
                          <m:ctrlPr>
                            <a:rPr lang="en-AU" sz="2800" i="1"/>
                          </m:ctrlPr>
                        </m:dPr>
                        <m:e>
                          <m:sSup>
                            <m:sSupPr>
                              <m:ctrlPr>
                                <a:rPr lang="en-AU" sz="2800" i="1"/>
                              </m:ctrlPr>
                            </m:sSupPr>
                            <m:e>
                              <m:r>
                                <a:rPr lang="en-US" sz="2800" i="1"/>
                                <m:t>𝑒</m:t>
                              </m:r>
                            </m:e>
                            <m:sup>
                              <m:r>
                                <a:rPr lang="en-US" sz="2800" i="1"/>
                                <m:t>𝑡𝑋</m:t>
                              </m:r>
                            </m:sup>
                          </m:sSup>
                        </m:e>
                      </m:d>
                      <m:r>
                        <a:rPr lang="en-US" sz="2800" i="1"/>
                        <m:t>.</m:t>
                      </m:r>
                    </m:oMath>
                  </m:oMathPara>
                </a14:m>
                <a:endParaRPr lang="en-AU" sz="2800" dirty="0"/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9CE95F1-3DAD-0EB8-3784-A309DC3535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0546" y="1250878"/>
                <a:ext cx="11075437" cy="2431563"/>
              </a:xfrm>
              <a:prstGeom prst="rect">
                <a:avLst/>
              </a:prstGeom>
              <a:blipFill>
                <a:blip r:embed="rId2"/>
                <a:stretch>
                  <a:fillRect l="-1101" t="-1504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TextBox 11">
            <a:extLst>
              <a:ext uri="{FF2B5EF4-FFF2-40B4-BE49-F238E27FC236}">
                <a16:creationId xmlns:a16="http://schemas.microsoft.com/office/drawing/2014/main" id="{7B7E00C7-0BC0-2166-12F8-98BA8B99F9E0}"/>
              </a:ext>
            </a:extLst>
          </p:cNvPr>
          <p:cNvSpPr txBox="1"/>
          <p:nvPr/>
        </p:nvSpPr>
        <p:spPr>
          <a:xfrm>
            <a:off x="158620" y="4183520"/>
            <a:ext cx="11150082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800" b="1" i="1" dirty="0" err="1"/>
              <a:t>Tính</a:t>
            </a:r>
            <a:r>
              <a:rPr lang="en-US" sz="2800" b="1" i="1" dirty="0"/>
              <a:t> </a:t>
            </a:r>
            <a:r>
              <a:rPr lang="en-US" sz="2800" b="1" i="1" dirty="0" err="1"/>
              <a:t>chất</a:t>
            </a:r>
            <a:r>
              <a:rPr lang="en-US" sz="2800" b="1" i="1" dirty="0"/>
              <a:t> </a:t>
            </a:r>
            <a:r>
              <a:rPr lang="en-US" sz="2800" b="1" i="1" dirty="0" err="1"/>
              <a:t>của</a:t>
            </a:r>
            <a:r>
              <a:rPr lang="en-US" sz="2800" b="1" i="1" dirty="0"/>
              <a:t> </a:t>
            </a:r>
            <a:r>
              <a:rPr lang="en-US" sz="2800" b="1" i="1" dirty="0" err="1"/>
              <a:t>hàm</a:t>
            </a:r>
            <a:r>
              <a:rPr lang="en-US" sz="2800" b="1" i="1" dirty="0"/>
              <a:t> </a:t>
            </a:r>
            <a:r>
              <a:rPr lang="en-US" sz="2800" b="1" i="1" dirty="0" err="1"/>
              <a:t>sinh</a:t>
            </a:r>
            <a:r>
              <a:rPr lang="en-US" sz="2800" b="1" i="1" dirty="0"/>
              <a:t> </a:t>
            </a:r>
            <a:r>
              <a:rPr lang="en-US" sz="2800" b="1" i="1" dirty="0" err="1"/>
              <a:t>mô</a:t>
            </a:r>
            <a:r>
              <a:rPr lang="en-US" sz="2800" b="1" i="1" dirty="0"/>
              <a:t>-men</a:t>
            </a:r>
            <a:endParaRPr lang="en-AU" sz="2800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A576B4F-761F-EF63-4A89-17725D5DB5F3}"/>
                  </a:ext>
                </a:extLst>
              </p:cNvPr>
              <p:cNvSpPr txBox="1"/>
              <p:nvPr/>
            </p:nvSpPr>
            <p:spPr>
              <a:xfrm>
                <a:off x="793101" y="5041039"/>
                <a:ext cx="8985380" cy="956865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AU" sz="2800" i="1" smtClean="0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AU" sz="2800" i="1">
                              <a:latin typeface="Cambria Math" panose="02040503050406030204" pitchFamily="18" charset="0"/>
                            </a:rPr>
                            <m:t>𝑀</m:t>
                          </m:r>
                        </m:e>
                        <m:sub>
                          <m:r>
                            <a:rPr lang="en-AU" sz="2800" i="1">
                              <a:latin typeface="Cambria Math" panose="02040503050406030204" pitchFamily="18" charset="0"/>
                            </a:rPr>
                            <m:t>𝑋</m:t>
                          </m:r>
                        </m:sub>
                      </m:sSub>
                      <m:d>
                        <m:dPr>
                          <m:ctrlPr>
                            <a:rPr lang="en-AU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AU" sz="2800" i="1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a:rPr lang="en-AU" sz="2800" i="0">
                          <a:latin typeface="Cambria Math" panose="02040503050406030204" pitchFamily="18" charset="0"/>
                        </a:rPr>
                        <m:t>=1+</m:t>
                      </m:r>
                      <m:r>
                        <a:rPr lang="en-AU" sz="2800" i="1">
                          <a:latin typeface="Cambria Math" panose="02040503050406030204" pitchFamily="18" charset="0"/>
                        </a:rPr>
                        <m:t>𝑡𝐸𝑋</m:t>
                      </m:r>
                      <m:r>
                        <a:rPr lang="en-AU" sz="2800" i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en-AU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AU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8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AU" sz="2800" i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AU" sz="2800" i="1">
                              <a:latin typeface="Cambria Math" panose="02040503050406030204" pitchFamily="18" charset="0"/>
                            </a:rPr>
                            <m:t>𝐸</m:t>
                          </m:r>
                          <m:d>
                            <m:dPr>
                              <m:ctrlPr>
                                <a:rPr lang="en-AU" sz="2800" i="1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AU" sz="28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AU" sz="2800" i="1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p>
                                  <m:r>
                                    <a:rPr lang="en-AU" sz="2800" i="0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p>
                            </m:e>
                          </m:d>
                        </m:num>
                        <m:den>
                          <m:r>
                            <a:rPr lang="en-AU" sz="2800" i="0">
                              <a:latin typeface="Cambria Math" panose="02040503050406030204" pitchFamily="18" charset="0"/>
                            </a:rPr>
                            <m:t>2!</m:t>
                          </m:r>
                        </m:den>
                      </m:f>
                      <m:r>
                        <a:rPr lang="en-AU" sz="2800" i="0">
                          <a:latin typeface="Cambria Math" panose="02040503050406030204" pitchFamily="18" charset="0"/>
                        </a:rPr>
                        <m:t>+…+</m:t>
                      </m:r>
                      <m:f>
                        <m:fPr>
                          <m:ctrlPr>
                            <a:rPr lang="en-AU" sz="2800" i="1">
                              <a:solidFill>
                                <a:srgbClr val="836967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p>
                            <m:sSupPr>
                              <m:ctrlPr>
                                <a:rPr lang="en-AU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r>
                                <a:rPr lang="en-AU" sz="2800" i="1">
                                  <a:latin typeface="Cambria Math" panose="020405030504060302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AU" sz="2800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</m:sSup>
                          <m:r>
                            <a:rPr lang="en-AU" sz="2800" i="1">
                              <a:latin typeface="Cambria Math" panose="02040503050406030204" pitchFamily="18" charset="0"/>
                            </a:rPr>
                            <m:t>𝐸</m:t>
                          </m:r>
                          <m:d>
                            <m:dPr>
                              <m:ctrlPr>
                                <a:rPr lang="en-AU" sz="2800" i="1">
                                  <a:solidFill>
                                    <a:srgbClr val="836967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AU" sz="2800" i="1">
                                      <a:solidFill>
                                        <a:srgbClr val="836967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AU" sz="2800" i="1">
                                      <a:latin typeface="Cambria Math" panose="02040503050406030204" pitchFamily="18" charset="0"/>
                                    </a:rPr>
                                    <m:t>𝑋</m:t>
                                  </m:r>
                                </m:e>
                                <m:sup>
                                  <m:r>
                                    <a:rPr lang="en-AU" sz="2800" i="1">
                                      <a:latin typeface="Cambria Math" panose="02040503050406030204" pitchFamily="18" charset="0"/>
                                    </a:rPr>
                                    <m:t>𝑛</m:t>
                                  </m:r>
                                </m:sup>
                              </m:sSup>
                            </m:e>
                          </m:d>
                        </m:num>
                        <m:den>
                          <m:r>
                            <a:rPr lang="en-AU" sz="2800" i="1">
                              <a:latin typeface="Cambria Math" panose="02040503050406030204" pitchFamily="18" charset="0"/>
                            </a:rPr>
                            <m:t>𝑛</m:t>
                          </m:r>
                          <m:r>
                            <a:rPr lang="en-AU" sz="2800" i="0">
                              <a:latin typeface="Cambria Math" panose="02040503050406030204" pitchFamily="18" charset="0"/>
                            </a:rPr>
                            <m:t>!</m:t>
                          </m:r>
                        </m:den>
                      </m:f>
                      <m:r>
                        <a:rPr lang="en-AU" sz="2800" i="0">
                          <a:latin typeface="Cambria Math" panose="02040503050406030204" pitchFamily="18" charset="0"/>
                        </a:rPr>
                        <m:t>+…</m:t>
                      </m:r>
                    </m:oMath>
                  </m:oMathPara>
                </a14:m>
                <a:endParaRPr lang="en-AU" sz="2800" dirty="0"/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9A576B4F-761F-EF63-4A89-17725D5DB5F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93101" y="5041039"/>
                <a:ext cx="8985380" cy="956865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276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build="p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68383925-0B3E-E8EA-101B-A14F3A7042B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335067"/>
                  </p:ext>
                </p:extLst>
              </p:nvPr>
            </p:nvGraphicFramePr>
            <p:xfrm>
              <a:off x="473485" y="1037149"/>
              <a:ext cx="9472946" cy="493071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4735969">
                      <a:extLst>
                        <a:ext uri="{9D8B030D-6E8A-4147-A177-3AD203B41FA5}">
                          <a16:colId xmlns:a16="http://schemas.microsoft.com/office/drawing/2014/main" val="598170231"/>
                        </a:ext>
                      </a:extLst>
                    </a:gridCol>
                    <a:gridCol w="4736977">
                      <a:extLst>
                        <a:ext uri="{9D8B030D-6E8A-4147-A177-3AD203B41FA5}">
                          <a16:colId xmlns:a16="http://schemas.microsoft.com/office/drawing/2014/main" val="1136861162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Phân phối</a:t>
                          </a:r>
                          <a:endParaRPr lang="en-A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Hàm sinh mô-men</a:t>
                          </a:r>
                          <a:endParaRPr lang="en-A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51424354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Phân phối 0-1 tham số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effectLst/>
                                </a:rPr>
                                <m:t>𝑝</m:t>
                              </m:r>
                            </m:oMath>
                          </a14:m>
                          <a:endParaRPr lang="en-A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lang="en-US" sz="2800">
                                    <a:effectLst/>
                                  </a:rPr>
                                  <m:t>1−</m:t>
                                </m:r>
                                <m:r>
                                  <a:rPr lang="en-US" sz="2800">
                                    <a:effectLst/>
                                  </a:rPr>
                                  <m:t>𝑝</m:t>
                                </m:r>
                                <m:r>
                                  <a:rPr lang="en-US" sz="2800">
                                    <a:effectLst/>
                                  </a:rPr>
                                  <m:t>+</m:t>
                                </m:r>
                                <m:r>
                                  <a:rPr lang="en-US" sz="2800">
                                    <a:effectLst/>
                                  </a:rPr>
                                  <m:t>𝑝</m:t>
                                </m:r>
                                <m:sSup>
                                  <m:sSupPr>
                                    <m:ctrlPr>
                                      <a:rPr lang="en-AU" sz="2800">
                                        <a:effectLst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>
                                        <a:effectLst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</a:rPr>
                                      <m:t>𝑡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A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52722199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Phân phối nhị thức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effectLst/>
                                </a:rPr>
                                <m:t>𝐵</m:t>
                              </m:r>
                              <m:r>
                                <a:rPr lang="en-US" sz="2800">
                                  <a:effectLst/>
                                </a:rPr>
                                <m:t>(</m:t>
                              </m:r>
                              <m:r>
                                <a:rPr lang="en-US" sz="2800">
                                  <a:effectLst/>
                                </a:rPr>
                                <m:t>𝑛</m:t>
                              </m:r>
                              <m:r>
                                <a:rPr lang="en-US" sz="2800">
                                  <a:effectLst/>
                                </a:rPr>
                                <m:t>,</m:t>
                              </m:r>
                              <m:r>
                                <a:rPr lang="en-US" sz="2800">
                                  <a:effectLst/>
                                </a:rPr>
                                <m:t>𝑝</m:t>
                              </m:r>
                              <m:r>
                                <a:rPr lang="en-US" sz="2800">
                                  <a:effectLst/>
                                </a:rPr>
                                <m:t>)</m:t>
                              </m:r>
                            </m:oMath>
                          </a14:m>
                          <a:endParaRPr lang="en-A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AU" sz="2800">
                                        <a:effectLst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AU" sz="2800">
                                            <a:effectLst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800">
                                            <a:effectLst/>
                                          </a:rPr>
                                          <m:t>1−</m:t>
                                        </m:r>
                                        <m:r>
                                          <a:rPr lang="en-US" sz="2800">
                                            <a:effectLst/>
                                          </a:rPr>
                                          <m:t>𝑝</m:t>
                                        </m:r>
                                        <m:r>
                                          <a:rPr lang="en-US" sz="2800">
                                            <a:effectLst/>
                                          </a:rPr>
                                          <m:t>+</m:t>
                                        </m:r>
                                        <m:r>
                                          <a:rPr lang="en-US" sz="2800">
                                            <a:effectLst/>
                                          </a:rPr>
                                          <m:t>𝑝</m:t>
                                        </m:r>
                                        <m:sSup>
                                          <m:sSupPr>
                                            <m:ctrlPr>
                                              <a:rPr lang="en-AU" sz="2800">
                                                <a:effectLst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800">
                                                <a:effectLst/>
                                              </a:rPr>
                                              <m:t>𝑒</m:t>
                                            </m:r>
                                          </m:e>
                                          <m:sup>
                                            <m:r>
                                              <a:rPr lang="en-US" sz="2800">
                                                <a:effectLst/>
                                              </a:rPr>
                                              <m:t>𝑡</m:t>
                                            </m:r>
                                          </m:sup>
                                        </m:sSup>
                                      </m:e>
                                    </m:d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</a:rPr>
                                      <m:t>𝑛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A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06050832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Phân phối Poisson</a:t>
                          </a:r>
                          <a:endParaRPr lang="en-A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AU" sz="2800">
                                        <a:effectLst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>
                                        <a:effectLst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</a:rPr>
                                      <m:t>𝜆</m:t>
                                    </m:r>
                                    <m:r>
                                      <a:rPr lang="en-US" sz="2800">
                                        <a:effectLst/>
                                      </a:rPr>
                                      <m:t>(</m:t>
                                    </m:r>
                                    <m:sSup>
                                      <m:sSupPr>
                                        <m:ctrlPr>
                                          <a:rPr lang="en-AU" sz="2800">
                                            <a:effectLst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800">
                                            <a:effectLst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en-US" sz="2800">
                                            <a:effectLst/>
                                          </a:rPr>
                                          <m:t>𝑡</m:t>
                                        </m:r>
                                      </m:sup>
                                    </m:sSup>
                                    <m:r>
                                      <a:rPr lang="en-US" sz="2800">
                                        <a:effectLst/>
                                      </a:rPr>
                                      <m:t>−1)</m:t>
                                    </m:r>
                                  </m:sup>
                                </m:sSup>
                              </m:oMath>
                            </m:oMathPara>
                          </a14:m>
                          <a:endParaRPr lang="en-A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867858743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Phân phối đều liên tục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effectLst/>
                                </a:rPr>
                                <m:t>𝑈</m:t>
                              </m:r>
                              <m:r>
                                <a:rPr lang="en-US" sz="2800">
                                  <a:effectLst/>
                                </a:rPr>
                                <m:t>(</m:t>
                              </m:r>
                              <m:r>
                                <a:rPr lang="en-US" sz="2800">
                                  <a:effectLst/>
                                </a:rPr>
                                <m:t>𝑎</m:t>
                              </m:r>
                              <m:r>
                                <a:rPr lang="en-US" sz="2800">
                                  <a:effectLst/>
                                </a:rPr>
                                <m:t>,</m:t>
                              </m:r>
                              <m:r>
                                <a:rPr lang="en-US" sz="2800">
                                  <a:effectLst/>
                                </a:rPr>
                                <m:t>𝑏</m:t>
                              </m:r>
                              <m:r>
                                <a:rPr lang="en-US" sz="2800">
                                  <a:effectLst/>
                                </a:rPr>
                                <m:t>)</m:t>
                              </m:r>
                            </m:oMath>
                          </a14:m>
                          <a:endParaRPr lang="en-A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f>
                                  <m:fPr>
                                    <m:ctrlPr>
                                      <a:rPr lang="en-AU" sz="2800">
                                        <a:effectLst/>
                                      </a:rPr>
                                    </m:ctrlPr>
                                  </m:fPr>
                                  <m:num>
                                    <m:sSup>
                                      <m:sSupPr>
                                        <m:ctrlPr>
                                          <a:rPr lang="en-AU" sz="2800">
                                            <a:effectLst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800">
                                            <a:effectLst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en-US" sz="2800">
                                            <a:effectLst/>
                                          </a:rPr>
                                          <m:t>𝑡𝑏</m:t>
                                        </m:r>
                                      </m:sup>
                                    </m:sSup>
                                    <m:r>
                                      <a:rPr lang="en-US" sz="2800">
                                        <a:effectLst/>
                                      </a:rPr>
                                      <m:t>−</m:t>
                                    </m:r>
                                    <m:sSup>
                                      <m:sSupPr>
                                        <m:ctrlPr>
                                          <a:rPr lang="en-AU" sz="2800">
                                            <a:effectLst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800">
                                            <a:effectLst/>
                                          </a:rPr>
                                          <m:t>𝑒</m:t>
                                        </m:r>
                                      </m:e>
                                      <m:sup>
                                        <m:r>
                                          <a:rPr lang="en-US" sz="2800">
                                            <a:effectLst/>
                                          </a:rPr>
                                          <m:t>𝑡𝑎</m:t>
                                        </m:r>
                                      </m:sup>
                                    </m:sSup>
                                  </m:num>
                                  <m:den>
                                    <m:r>
                                      <a:rPr lang="en-US" sz="2800">
                                        <a:effectLst/>
                                      </a:rPr>
                                      <m:t>𝑡</m:t>
                                    </m:r>
                                    <m:r>
                                      <a:rPr lang="en-US" sz="2800">
                                        <a:effectLst/>
                                      </a:rPr>
                                      <m:t>(</m:t>
                                    </m:r>
                                    <m:r>
                                      <a:rPr lang="en-US" sz="2800">
                                        <a:effectLst/>
                                      </a:rPr>
                                      <m:t>𝑏</m:t>
                                    </m:r>
                                    <m:r>
                                      <a:rPr lang="en-US" sz="2800">
                                        <a:effectLst/>
                                      </a:rPr>
                                      <m:t>−</m:t>
                                    </m:r>
                                    <m:r>
                                      <a:rPr lang="en-US" sz="2800">
                                        <a:effectLst/>
                                      </a:rPr>
                                      <m:t>𝑎</m:t>
                                    </m:r>
                                    <m:r>
                                      <a:rPr lang="en-US" sz="2800">
                                        <a:effectLst/>
                                      </a:rPr>
                                      <m:t>)</m:t>
                                    </m:r>
                                  </m:den>
                                </m:f>
                              </m:oMath>
                            </m:oMathPara>
                          </a14:m>
                          <a:endParaRPr lang="en-A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7532150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Phân phối mũ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effectLst/>
                                </a:rPr>
                                <m:t>𝐸</m:t>
                              </m:r>
                              <m:r>
                                <a:rPr lang="en-US" sz="2800">
                                  <a:effectLst/>
                                </a:rPr>
                                <m:t>(</m:t>
                              </m:r>
                              <m:r>
                                <a:rPr lang="en-US" sz="2800">
                                  <a:effectLst/>
                                </a:rPr>
                                <m:t>𝜆</m:t>
                              </m:r>
                              <m:r>
                                <a:rPr lang="en-US" sz="2800">
                                  <a:effectLst/>
                                </a:rPr>
                                <m:t>)</m:t>
                              </m:r>
                            </m:oMath>
                          </a14:m>
                          <a:endParaRPr lang="en-A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AU" sz="2800">
                                        <a:effectLst/>
                                      </a:rPr>
                                    </m:ctrlPr>
                                  </m:sSupPr>
                                  <m:e>
                                    <m:d>
                                      <m:dPr>
                                        <m:ctrlPr>
                                          <a:rPr lang="en-AU" sz="2800">
                                            <a:effectLst/>
                                          </a:rPr>
                                        </m:ctrlPr>
                                      </m:dPr>
                                      <m:e>
                                        <m:r>
                                          <a:rPr lang="en-US" sz="2800">
                                            <a:effectLst/>
                                          </a:rPr>
                                          <m:t>1−</m:t>
                                        </m:r>
                                        <m:r>
                                          <a:rPr lang="en-US" sz="2800">
                                            <a:effectLst/>
                                          </a:rPr>
                                          <m:t>𝑡</m:t>
                                        </m:r>
                                        <m:sSup>
                                          <m:sSupPr>
                                            <m:ctrlPr>
                                              <a:rPr lang="en-AU" sz="2800">
                                                <a:effectLst/>
                                              </a:rPr>
                                            </m:ctrlPr>
                                          </m:sSupPr>
                                          <m:e>
                                            <m:r>
                                              <a:rPr lang="en-US" sz="2800">
                                                <a:effectLst/>
                                              </a:rPr>
                                              <m:t>𝜆</m:t>
                                            </m:r>
                                          </m:e>
                                          <m:sup>
                                            <m:r>
                                              <a:rPr lang="en-US" sz="2800">
                                                <a:effectLst/>
                                              </a:rPr>
                                              <m:t>−1</m:t>
                                            </m:r>
                                          </m:sup>
                                        </m:sSup>
                                      </m:e>
                                    </m:d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</a:rPr>
                                      <m:t>−1</m:t>
                                    </m:r>
                                  </m:sup>
                                </m:sSup>
                                <m:r>
                                  <a:rPr lang="en-US" sz="2800">
                                    <a:effectLst/>
                                  </a:rPr>
                                  <m:t>,</m:t>
                                </m:r>
                                <m:r>
                                  <a:rPr lang="en-US" sz="2800">
                                    <a:effectLst/>
                                  </a:rPr>
                                  <m:t>𝑡</m:t>
                                </m:r>
                                <m:r>
                                  <a:rPr lang="en-US" sz="2800">
                                    <a:effectLst/>
                                  </a:rPr>
                                  <m:t>&lt;</m:t>
                                </m:r>
                                <m:r>
                                  <a:rPr lang="en-US" sz="2800">
                                    <a:effectLst/>
                                  </a:rPr>
                                  <m:t>𝜆</m:t>
                                </m:r>
                              </m:oMath>
                            </m:oMathPara>
                          </a14:m>
                          <a:endParaRPr lang="en-A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932017082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Phân phối chuẩn </a:t>
                          </a:r>
                          <a14:m>
                            <m:oMath xmlns:m="http://schemas.openxmlformats.org/officeDocument/2006/math">
                              <m:r>
                                <a:rPr lang="en-US" sz="2800">
                                  <a:effectLst/>
                                </a:rPr>
                                <m:t>𝑁</m:t>
                              </m:r>
                              <m:r>
                                <a:rPr lang="en-US" sz="2800">
                                  <a:effectLst/>
                                </a:rPr>
                                <m:t>(</m:t>
                              </m:r>
                              <m:r>
                                <a:rPr lang="en-US" sz="2800">
                                  <a:effectLst/>
                                </a:rPr>
                                <m:t>𝜇</m:t>
                              </m:r>
                              <m:r>
                                <a:rPr lang="en-US" sz="2800">
                                  <a:effectLst/>
                                </a:rPr>
                                <m:t>,</m:t>
                              </m:r>
                              <m:sSup>
                                <m:sSupPr>
                                  <m:ctrlPr>
                                    <a:rPr lang="en-AU" sz="2800">
                                      <a:effectLst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>
                                      <a:effectLst/>
                                    </a:rPr>
                                    <m:t>𝜎</m:t>
                                  </m:r>
                                </m:e>
                                <m:sup>
                                  <m:r>
                                    <a:rPr lang="en-US" sz="2800">
                                      <a:effectLst/>
                                    </a:rPr>
                                    <m:t>2</m:t>
                                  </m:r>
                                </m:sup>
                              </m:sSup>
                              <m:r>
                                <a:rPr lang="en-US" sz="2800">
                                  <a:effectLst/>
                                </a:rPr>
                                <m:t>)</m:t>
                              </m:r>
                            </m:oMath>
                          </a14:m>
                          <a:endParaRPr lang="en-A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sSup>
                                  <m:sSupPr>
                                    <m:ctrlPr>
                                      <a:rPr lang="en-AU" sz="2800">
                                        <a:effectLst/>
                                      </a:rPr>
                                    </m:ctrlPr>
                                  </m:sSupPr>
                                  <m:e>
                                    <m:r>
                                      <a:rPr lang="en-US" sz="2800">
                                        <a:effectLst/>
                                      </a:rPr>
                                      <m:t>𝑒</m:t>
                                    </m:r>
                                  </m:e>
                                  <m:sup>
                                    <m:r>
                                      <a:rPr lang="en-US" sz="2800">
                                        <a:effectLst/>
                                      </a:rPr>
                                      <m:t>𝑡</m:t>
                                    </m:r>
                                    <m:r>
                                      <a:rPr lang="en-US" sz="2800">
                                        <a:effectLst/>
                                      </a:rPr>
                                      <m:t>𝜇</m:t>
                                    </m:r>
                                    <m:r>
                                      <a:rPr lang="en-US" sz="2800">
                                        <a:effectLst/>
                                      </a:rPr>
                                      <m:t>+</m:t>
                                    </m:r>
                                    <m:f>
                                      <m:fPr>
                                        <m:ctrlPr>
                                          <a:rPr lang="en-AU" sz="2800">
                                            <a:effectLst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800">
                                            <a:effectLst/>
                                          </a:rPr>
                                          <m:t>1</m:t>
                                        </m:r>
                                      </m:num>
                                      <m:den>
                                        <m:r>
                                          <a:rPr lang="en-US" sz="2800">
                                            <a:effectLst/>
                                          </a:rPr>
                                          <m:t>2</m:t>
                                        </m:r>
                                      </m:den>
                                    </m:f>
                                    <m:sSup>
                                      <m:sSupPr>
                                        <m:ctrlPr>
                                          <a:rPr lang="en-AU" sz="2800">
                                            <a:effectLst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800">
                                            <a:effectLst/>
                                          </a:rPr>
                                          <m:t>𝜎</m:t>
                                        </m:r>
                                      </m:e>
                                      <m:sup>
                                        <m:r>
                                          <a:rPr lang="en-US" sz="2800">
                                            <a:effectLst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  <m:sSup>
                                      <m:sSupPr>
                                        <m:ctrlPr>
                                          <a:rPr lang="en-AU" sz="2800">
                                            <a:effectLst/>
                                          </a:rPr>
                                        </m:ctrlPr>
                                      </m:sSupPr>
                                      <m:e>
                                        <m:r>
                                          <a:rPr lang="en-US" sz="2800">
                                            <a:effectLst/>
                                          </a:rPr>
                                          <m:t>𝑡</m:t>
                                        </m:r>
                                      </m:e>
                                      <m:sup>
                                        <m:r>
                                          <a:rPr lang="en-US" sz="2800">
                                            <a:effectLst/>
                                          </a:rPr>
                                          <m:t>2</m:t>
                                        </m:r>
                                      </m:sup>
                                    </m:sSup>
                                  </m:sup>
                                </m:sSup>
                              </m:oMath>
                            </m:oMathPara>
                          </a14:m>
                          <a:endParaRPr lang="en-AU" sz="2800" dirty="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1672318667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5" name="Table 4">
                <a:extLst>
                  <a:ext uri="{FF2B5EF4-FFF2-40B4-BE49-F238E27FC236}">
                    <a16:creationId xmlns:a16="http://schemas.microsoft.com/office/drawing/2014/main" id="{68383925-0B3E-E8EA-101B-A14F3A7042BF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54335067"/>
                  </p:ext>
                </p:extLst>
              </p:nvPr>
            </p:nvGraphicFramePr>
            <p:xfrm>
              <a:off x="473485" y="1037149"/>
              <a:ext cx="9472946" cy="4930713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4735969">
                      <a:extLst>
                        <a:ext uri="{9D8B030D-6E8A-4147-A177-3AD203B41FA5}">
                          <a16:colId xmlns:a16="http://schemas.microsoft.com/office/drawing/2014/main" val="598170231"/>
                        </a:ext>
                      </a:extLst>
                    </a:gridCol>
                    <a:gridCol w="4736977">
                      <a:extLst>
                        <a:ext uri="{9D8B030D-6E8A-4147-A177-3AD203B41FA5}">
                          <a16:colId xmlns:a16="http://schemas.microsoft.com/office/drawing/2014/main" val="1136861162"/>
                        </a:ext>
                      </a:extLst>
                    </a:gridCol>
                  </a:tblGrid>
                  <a:tr h="459296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Phân phối</a:t>
                          </a:r>
                          <a:endParaRPr lang="en-A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Hàm sinh mô-men</a:t>
                          </a:r>
                          <a:endParaRPr lang="en-A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extLst>
                      <a:ext uri="{0D108BD9-81ED-4DB2-BD59-A6C34878D82A}">
                        <a16:rowId xmlns:a16="http://schemas.microsoft.com/office/drawing/2014/main" val="3151424354"/>
                      </a:ext>
                    </a:extLst>
                  </a:tr>
                  <a:tr h="56692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29" t="-95699" r="-100644" b="-6924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0000" t="-95699" r="-514" b="-6924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52722199"/>
                      </a:ext>
                    </a:extLst>
                  </a:tr>
                  <a:tr h="566928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29" t="-195699" r="-100644" b="-592473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0000" t="-195699" r="-514" b="-592473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60508322"/>
                      </a:ext>
                    </a:extLst>
                  </a:tr>
                  <a:tr h="629920">
                    <a:tc>
                      <a:txBody>
                        <a:bodyPr/>
                        <a:lstStyle/>
                        <a:p>
                          <a:pPr algn="just">
                            <a:lnSpc>
                              <a:spcPct val="115000"/>
                            </a:lnSpc>
                            <a:spcAft>
                              <a:spcPts val="600"/>
                            </a:spcAft>
                            <a:tabLst>
                              <a:tab pos="228600" algn="l"/>
                            </a:tabLst>
                          </a:pPr>
                          <a:r>
                            <a:rPr lang="en-US" sz="2800">
                              <a:effectLst/>
                            </a:rPr>
                            <a:t>Phân phối Poisson</a:t>
                          </a:r>
                          <a:endParaRPr lang="en-AU" sz="2800"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/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0000" t="-264423" r="-514" b="-42980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867858743"/>
                      </a:ext>
                    </a:extLst>
                  </a:tr>
                  <a:tr h="116757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29" t="-198429" r="-100644" b="-13403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0000" t="-198429" r="-514" b="-13403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75321502"/>
                      </a:ext>
                    </a:extLst>
                  </a:tr>
                  <a:tr h="739585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29" t="-467213" r="-100644" b="-10983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0000" t="-467213" r="-514" b="-10983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32017082"/>
                      </a:ext>
                    </a:extLst>
                  </a:tr>
                  <a:tr h="800481"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29" t="-528244" r="-100644" b="-229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blipFill>
                          <a:blip r:embed="rId2"/>
                          <a:stretch>
                            <a:fillRect l="-100000" t="-528244" r="-514" b="-229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672318667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4A66E3CA-8EEF-AA3D-8688-B08B12D9346F}"/>
              </a:ext>
            </a:extLst>
          </p:cNvPr>
          <p:cNvSpPr txBox="1"/>
          <p:nvPr/>
        </p:nvSpPr>
        <p:spPr>
          <a:xfrm>
            <a:off x="933060" y="364495"/>
            <a:ext cx="9703837" cy="55643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>
              <a:lnSpc>
                <a:spcPct val="115000"/>
              </a:lnSpc>
              <a:spcAft>
                <a:spcPts val="600"/>
              </a:spcAft>
              <a:tabLst>
                <a:tab pos="228600" algn="l"/>
              </a:tabLst>
            </a:pP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Hàm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sinh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mô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-men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của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một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số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phân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phối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thường</a:t>
            </a:r>
            <a:r>
              <a:rPr lang="en-US" sz="2800" b="1" i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800" b="1" i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gặp</a:t>
            </a:r>
            <a:endParaRPr lang="en-AU" sz="2800" b="1" i="1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873127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51A6A6F-46F3-BC41-E00A-1C17A8EB493E}"/>
                  </a:ext>
                </a:extLst>
              </p:cNvPr>
              <p:cNvSpPr txBox="1"/>
              <p:nvPr/>
            </p:nvSpPr>
            <p:spPr>
              <a:xfrm>
                <a:off x="429208" y="443910"/>
                <a:ext cx="10300996" cy="230524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1"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2.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lồi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nghĩa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Hàm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liên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tục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𝑓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(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)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được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lồi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khoảng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chỉ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nếu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0&lt;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𝑝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&lt;1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𝑥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𝑦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∈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𝐼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685800"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𝑝𝑥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+</m:t>
                          </m:r>
                          <m:d>
                            <m:d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1−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𝑝</m:t>
                              </m:r>
                            </m:e>
                          </m:d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𝑝𝑓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1−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𝑝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𝑓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𝑦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D51A6A6F-46F3-BC41-E00A-1C17A8EB493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208" y="443910"/>
                <a:ext cx="10300996" cy="2305246"/>
              </a:xfrm>
              <a:prstGeom prst="rect">
                <a:avLst/>
              </a:prstGeom>
              <a:blipFill>
                <a:blip r:embed="rId2"/>
                <a:stretch>
                  <a:fillRect l="-1183" t="-1852" r="-1243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C133B42-AFAA-C7DD-7D62-AD753A2F522F}"/>
                  </a:ext>
                </a:extLst>
              </p:cNvPr>
              <p:cNvSpPr txBox="1"/>
              <p:nvPr/>
            </p:nvSpPr>
            <p:spPr>
              <a:xfrm>
                <a:off x="177281" y="3356810"/>
                <a:ext cx="10440956" cy="1978362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i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Mệnh</a:t>
                </a:r>
                <a:r>
                  <a:rPr lang="en-US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đề</a:t>
                </a:r>
                <a:r>
                  <a:rPr lang="en-US" sz="2800" b="1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đoạn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[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a,b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]. Khi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thực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h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                              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𝐸</m:t>
                      </m:r>
                      <m:sSup>
                        <m:sSup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h𝑋</m:t>
                          </m:r>
                        </m:sup>
                      </m:sSup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f>
                        <m:f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𝐸𝑋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sSup>
                        <m:sSup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h𝑎</m:t>
                          </m:r>
                        </m:sup>
                      </m:sSup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+</m:t>
                      </m:r>
                      <m:f>
                        <m:f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𝐸𝑋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𝑏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sSup>
                        <m:sSup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h𝑏</m:t>
                          </m:r>
                        </m:sup>
                      </m:sSup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𝑎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𝑋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𝑏</m:t>
                      </m:r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 </m:t>
                      </m:r>
                    </m:oMath>
                  </m:oMathPara>
                </a14:m>
                <a:endParaRPr lang="en-AU" sz="2800" dirty="0"/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8C133B42-AFAA-C7DD-7D62-AD753A2F522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7281" y="3356810"/>
                <a:ext cx="10440956" cy="1978362"/>
              </a:xfrm>
              <a:prstGeom prst="rect">
                <a:avLst/>
              </a:prstGeom>
              <a:blipFill>
                <a:blip r:embed="rId3"/>
                <a:stretch>
                  <a:fillRect l="-1168" t="-2160" r="-1226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097475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B668D8B-CDD0-4862-8F2C-D5C495489AB4}"/>
                  </a:ext>
                </a:extLst>
              </p:cNvPr>
              <p:cNvSpPr txBox="1"/>
              <p:nvPr/>
            </p:nvSpPr>
            <p:spPr>
              <a:xfrm>
                <a:off x="326571" y="261832"/>
                <a:ext cx="10972799" cy="277229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1"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3.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số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xác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suất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khác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Markov.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Cho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𝑋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một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không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âm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Khi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≥0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f>
                        <m:f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𝐸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</m:d>
                        </m:num>
                        <m:den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B668D8B-CDD0-4862-8F2C-D5C495489AB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571" y="261832"/>
                <a:ext cx="10972799" cy="2772297"/>
              </a:xfrm>
              <a:prstGeom prst="rect">
                <a:avLst/>
              </a:prstGeom>
              <a:blipFill>
                <a:blip r:embed="rId2"/>
                <a:stretch>
                  <a:fillRect l="-1167" t="-1538" r="-111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068DF7A-3A2A-FB47-65EB-2CBE2F34F977}"/>
                  </a:ext>
                </a:extLst>
              </p:cNvPr>
              <p:cNvSpPr txBox="1"/>
              <p:nvPr/>
            </p:nvSpPr>
            <p:spPr>
              <a:xfrm>
                <a:off x="326571" y="3698080"/>
                <a:ext cx="10552923" cy="227677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lvl="1"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Chebyshev</a:t>
                </a:r>
                <a:endParaRPr lang="en-AU" sz="2800" i="1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lí</a:t>
                </a:r>
                <a:r>
                  <a:rPr lang="en-US" sz="2800" b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.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𝑎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&gt;0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d>
                            <m:dPr>
                              <m:begChr m:val="|"/>
                              <m:endChr m:val="|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𝑋</m:t>
                                  </m:r>
                                </m:e>
                              </m:d>
                            </m:e>
                          </m:d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f>
                        <m:f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𝑉𝑎𝑟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𝑋</m:t>
                              </m:r>
                            </m:e>
                          </m:d>
                        </m:num>
                        <m:den>
                          <m:sSup>
                            <m:sSup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𝑎</m:t>
                              </m:r>
                            </m:e>
                            <m:sup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den>
                      </m:f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0068DF7A-3A2A-FB47-65EB-2CBE2F34F9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571" y="3698080"/>
                <a:ext cx="10552923" cy="2276777"/>
              </a:xfrm>
              <a:prstGeom prst="rect">
                <a:avLst/>
              </a:prstGeom>
              <a:blipFill>
                <a:blip r:embed="rId3"/>
                <a:stretch>
                  <a:fillRect l="-1213" t="-187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0075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78441B5-FA32-FF6A-F248-20956A0AFC7A}"/>
                  </a:ext>
                </a:extLst>
              </p:cNvPr>
              <p:cNvSpPr txBox="1"/>
              <p:nvPr/>
            </p:nvSpPr>
            <p:spPr>
              <a:xfrm>
                <a:off x="709126" y="665198"/>
                <a:ext cx="9563877" cy="1626727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Bất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đẳng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thức</a:t>
                </a:r>
                <a:r>
                  <a:rPr lang="en-US" sz="28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Chernoff.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mọi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sz="28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&gt;0</m:t>
                    </m:r>
                  </m:oMath>
                </a14:m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br>
                  <a:rPr lang="en-US" sz="2800" i="1" dirty="0">
                    <a:effectLst/>
                    <a:latin typeface="Cambria Math" panose="020405030504060302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</a:b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278441B5-FA32-FF6A-F248-20956A0AFC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9126" y="665198"/>
                <a:ext cx="9563877" cy="1626727"/>
              </a:xfrm>
              <a:prstGeom prst="rect">
                <a:avLst/>
              </a:prstGeom>
              <a:blipFill>
                <a:blip r:embed="rId2"/>
                <a:stretch>
                  <a:fillRect l="-1275" t="-2247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ACB7BF6-D7D1-B9F3-3EED-FCC555AAB54D}"/>
                  </a:ext>
                </a:extLst>
              </p:cNvPr>
              <p:cNvSpPr txBox="1"/>
              <p:nvPr/>
            </p:nvSpPr>
            <p:spPr>
              <a:xfrm>
                <a:off x="1231639" y="1478561"/>
                <a:ext cx="8117633" cy="2470420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smtClean="0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≥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func>
                        <m:func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&gt;0</m:t>
                              </m:r>
                            </m:lim>
                          </m:limLow>
                        </m:fName>
                        <m:e>
                          <m:f>
                            <m:f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𝐸</m:t>
                              </m:r>
                              <m:d>
                                <m:dPr>
                                  <m:begChr m:val="["/>
                                  <m:endChr m:val="]"/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dPr>
                                <m:e>
                                  <m:sSup>
                                    <m:sSupPr>
                                      <m:ctrlPr>
                                        <a:rPr lang="en-AU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</m:ctrlPr>
                                    </m:sSupPr>
                                    <m:e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𝑒</m:t>
                                      </m:r>
                                    </m:e>
                                    <m:sup>
                                      <m:r>
                                        <a:rPr lang="en-US" sz="2800" i="1">
                                          <a:effectLst/>
                                          <a:latin typeface="Cambria Math" panose="02040503050406030204" pitchFamily="18" charset="0"/>
                                          <a:ea typeface="Times New Roman" panose="02020603050405020304" pitchFamily="18" charset="0"/>
                                          <a:cs typeface="Times New Roman" panose="02020603050405020304" pitchFamily="18" charset="0"/>
                                        </a:rPr>
                                        <m:t>𝑡𝑋</m:t>
                                      </m:r>
                                    </m:sup>
                                  </m:sSup>
                                </m:e>
                              </m:d>
                            </m:num>
                            <m:den>
                              <m:sSup>
                                <m:sSupPr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𝑡𝑎</m:t>
                                  </m:r>
                                </m:sup>
                              </m:sSup>
                            </m:den>
                          </m:f>
                        </m:e>
                      </m:func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800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và</a:t>
                </a:r>
                <a:r>
                  <a:rPr lang="en-US" sz="2800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marL="228600"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𝑃</m:t>
                      </m:r>
                      <m:d>
                        <m:d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𝑋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≤</m:t>
                          </m:r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𝑎</m:t>
                          </m:r>
                        </m:e>
                      </m:d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func>
                        <m:funcPr>
                          <m:ctrlPr>
                            <a:rPr lang="en-AU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limLow>
                            <m:limLow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limLowPr>
                            <m:e>
                              <m:r>
                                <m:rPr>
                                  <m:sty m:val="p"/>
                                </m:rPr>
                                <a:rPr lang="en-US" sz="2800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min</m:t>
                              </m:r>
                            </m:e>
                            <m:lim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&gt;0</m:t>
                              </m:r>
                            </m:lim>
                          </m:limLow>
                        </m:fName>
                        <m:e>
                          <m:sSup>
                            <m:sSupPr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𝑒</m:t>
                              </m:r>
                            </m:e>
                            <m:sup>
                              <m:r>
                                <a:rPr lang="en-US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𝑡𝑎</m:t>
                              </m:r>
                            </m:sup>
                          </m:sSup>
                          <m:r>
                            <a:rPr lang="en-US" sz="28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𝐸</m:t>
                          </m:r>
                          <m:d>
                            <m:dPr>
                              <m:begChr m:val="["/>
                              <m:endChr m:val="]"/>
                              <m:ctrlPr>
                                <a:rPr lang="en-AU" sz="28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sSup>
                                <m:sSupPr>
                                  <m:ctrlPr>
                                    <a:rPr lang="en-AU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</m:ctrlPr>
                                </m:sSupPr>
                                <m:e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𝑒</m:t>
                                  </m:r>
                                </m:e>
                                <m:sup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−</m:t>
                                  </m:r>
                                  <m:r>
                                    <a:rPr lang="en-US" sz="2800" i="1">
                                      <a:effectLst/>
                                      <a:latin typeface="Cambria Math" panose="02040503050406030204" pitchFamily="18" charset="0"/>
                                      <a:ea typeface="Times New Roman" panose="02020603050405020304" pitchFamily="18" charset="0"/>
                                      <a:cs typeface="Times New Roman" panose="02020603050405020304" pitchFamily="18" charset="0"/>
                                    </a:rPr>
                                    <m:t>𝑡𝑋</m:t>
                                  </m:r>
                                </m:sup>
                              </m:sSup>
                            </m:e>
                          </m:d>
                        </m:e>
                      </m:func>
                      <m:r>
                        <a:rPr lang="en-US" sz="28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.</m:t>
                      </m:r>
                    </m:oMath>
                  </m:oMathPara>
                </a14:m>
                <a:endParaRPr lang="en-AU" sz="28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CACB7BF6-D7D1-B9F3-3EED-FCC555AAB5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1639" y="1478561"/>
                <a:ext cx="8117633" cy="2470420"/>
              </a:xfrm>
              <a:prstGeom prst="rect">
                <a:avLst/>
              </a:prstGeom>
              <a:blipFill>
                <a:blip r:embed="rId3"/>
                <a:stretch>
                  <a:fillRect l="-1502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3067586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D9CC9E71-90C7-D389-726D-7C9F1CB4DD6A}"/>
              </a:ext>
            </a:extLst>
          </p:cNvPr>
          <p:cNvSpPr txBox="1"/>
          <p:nvPr/>
        </p:nvSpPr>
        <p:spPr>
          <a:xfrm>
            <a:off x="3918856" y="187318"/>
            <a:ext cx="683933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b="1" dirty="0" err="1"/>
              <a:t>Phần</a:t>
            </a:r>
            <a:r>
              <a:rPr lang="en-US" sz="3200" b="1" dirty="0"/>
              <a:t> 2.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Chặn</a:t>
            </a:r>
            <a:r>
              <a:rPr lang="en-US" sz="3200" b="1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Hoeffding</a:t>
            </a:r>
            <a:endParaRPr lang="en-AU" sz="3200" b="1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EC26ED8-9CF9-58F2-9D33-A4E866E87AEE}"/>
                  </a:ext>
                </a:extLst>
              </p:cNvPr>
              <p:cNvSpPr txBox="1"/>
              <p:nvPr/>
            </p:nvSpPr>
            <p:spPr>
              <a:xfrm>
                <a:off x="0" y="1243106"/>
                <a:ext cx="11663265" cy="5427576"/>
              </a:xfrm>
              <a:prstGeom prst="rect">
                <a:avLst/>
              </a:prstGeom>
              <a:noFill/>
            </p:spPr>
            <p:txBody>
              <a:bodyPr wrap="square">
                <a:spAutoFit/>
              </a:bodyPr>
              <a:lstStyle/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600" b="1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Định</a:t>
                </a:r>
                <a:r>
                  <a:rPr lang="en-US" sz="2600" b="1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b="1" i="1" dirty="0"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1.</a:t>
                </a: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Cho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bPr>
                      <m:e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𝑋</m:t>
                        </m:r>
                      </m:e>
                      <m:sub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𝑖</m:t>
                        </m:r>
                      </m:sub>
                    </m:sSub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,</m:t>
                    </m:r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𝑖</m:t>
                    </m:r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=1,2,…,</m:t>
                    </m:r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𝑛</m:t>
                    </m:r>
                  </m:oMath>
                </a14:m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là</a:t>
                </a: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các</a:t>
                </a: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biến</a:t>
                </a: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ngẫu</a:t>
                </a: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nhiên</a:t>
                </a: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độc</a:t>
                </a: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lập</a:t>
                </a: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, </a:t>
                </a:r>
                <a:r>
                  <a:rPr lang="en-US" sz="26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nhận</a:t>
                </a: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giá</a:t>
                </a: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trị</a:t>
                </a: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</a:t>
                </a: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đoạn</a:t>
                </a: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[0,1] </a:t>
                </a:r>
                <a:r>
                  <a:rPr lang="en-US" sz="26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thì</a:t>
                </a: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:r>
                  <a:rPr lang="en-US" sz="26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với</a:t>
                </a: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</a:t>
                </a:r>
                <a14:m>
                  <m:oMath xmlns:m="http://schemas.openxmlformats.org/officeDocument/2006/math"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0&lt;</m:t>
                    </m:r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𝑡</m:t>
                    </m:r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&lt;1−</m:t>
                    </m:r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𝜇</m:t>
                    </m:r>
                  </m:oMath>
                </a14:m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ta </a:t>
                </a:r>
                <a:r>
                  <a:rPr lang="en-US" sz="26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có</a:t>
                </a:r>
                <a:endParaRPr lang="en-AU" sz="2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ctr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    </a:t>
                </a:r>
                <a14:m>
                  <m:oMath xmlns:m="http://schemas.openxmlformats.org/officeDocument/2006/math"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𝑃</m:t>
                    </m:r>
                    <m:d>
                      <m:dPr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dPr>
                      <m:e>
                        <m:acc>
                          <m:accPr>
                            <m:chr m:val="̅"/>
                            <m:ctrlPr>
                              <a:rPr lang="en-AU" sz="2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accPr>
                          <m:e>
                            <m:r>
                              <a:rPr lang="en-US" sz="2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  <m:t>𝑋</m:t>
                            </m:r>
                          </m:e>
                        </m:acc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−</m:t>
                        </m:r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𝜇</m:t>
                        </m:r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≥</m:t>
                        </m:r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𝑡</m:t>
                        </m:r>
                      </m:e>
                    </m:d>
                    <m:r>
                      <a:rPr lang="en-US" sz="2600" i="1">
                        <a:effectLst/>
                        <a:latin typeface="Cambria Math" panose="020405030504060302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rPr>
                      <m:t>≤</m:t>
                    </m:r>
                    <m:sSup>
                      <m:sSupPr>
                        <m:ctrlPr>
                          <a:rPr lang="en-AU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</m:ctrlPr>
                      </m:sSupPr>
                      <m:e>
                        <m:d>
                          <m:dPr>
                            <m:ctrlPr>
                              <a:rPr lang="en-AU" sz="2600" i="1">
                                <a:effectLst/>
                                <a:latin typeface="Cambria Math" panose="02040503050406030204" pitchFamily="18" charset="0"/>
                                <a:ea typeface="Times New Roman" panose="02020603050405020304" pitchFamily="18" charset="0"/>
                                <a:cs typeface="Times New Roman" panose="02020603050405020304" pitchFamily="18" charset="0"/>
                              </a:rPr>
                            </m:ctrlPr>
                          </m:dPr>
                          <m:e>
                            <m:sSup>
                              <m:sSupPr>
                                <m:ctrlPr>
                                  <a:rPr lang="en-AU" sz="2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AU" sz="2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AU" sz="2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𝜇</m:t>
                                        </m:r>
                                      </m:num>
                                      <m:den>
                                        <m:r>
                                          <a:rPr lang="en-US" sz="2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𝜇</m:t>
                                        </m:r>
                                        <m:r>
                                          <a:rPr lang="en-US" sz="2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+</m:t>
                                        </m:r>
                                        <m:r>
                                          <a:rPr lang="en-US" sz="2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𝑡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sz="2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𝜇</m:t>
                                </m:r>
                                <m:r>
                                  <a:rPr lang="en-US" sz="2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+</m:t>
                                </m:r>
                                <m:r>
                                  <a:rPr lang="en-US" sz="2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</m:sup>
                            </m:sSup>
                            <m:sSup>
                              <m:sSupPr>
                                <m:ctrlPr>
                                  <a:rPr lang="en-AU" sz="2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</m:ctrlPr>
                              </m:sSupPr>
                              <m:e>
                                <m:d>
                                  <m:dPr>
                                    <m:ctrlPr>
                                      <a:rPr lang="en-AU" sz="2600" i="1">
                                        <a:effectLst/>
                                        <a:latin typeface="Cambria Math" panose="02040503050406030204" pitchFamily="18" charset="0"/>
                                        <a:ea typeface="Times New Roman" panose="02020603050405020304" pitchFamily="18" charset="0"/>
                                        <a:cs typeface="Times New Roman" panose="02020603050405020304" pitchFamily="18" charset="0"/>
                                      </a:rPr>
                                    </m:ctrlPr>
                                  </m:dPr>
                                  <m:e>
                                    <m:f>
                                      <m:fPr>
                                        <m:ctrlPr>
                                          <a:rPr lang="en-AU" sz="2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</m:ctrlPr>
                                      </m:fPr>
                                      <m:num>
                                        <m:r>
                                          <a:rPr lang="en-US" sz="2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1−</m:t>
                                        </m:r>
                                        <m:r>
                                          <a:rPr lang="en-US" sz="2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𝜇</m:t>
                                        </m:r>
                                      </m:num>
                                      <m:den>
                                        <m:r>
                                          <a:rPr lang="en-US" sz="2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1−</m:t>
                                        </m:r>
                                        <m:r>
                                          <a:rPr lang="en-US" sz="2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𝜇</m:t>
                                        </m:r>
                                        <m:r>
                                          <a:rPr lang="en-US" sz="2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−</m:t>
                                        </m:r>
                                        <m:r>
                                          <a:rPr lang="en-US" sz="2600" i="1">
                                            <a:effectLst/>
                                            <a:latin typeface="Cambria Math" panose="02040503050406030204" pitchFamily="18" charset="0"/>
                                            <a:ea typeface="Times New Roman" panose="02020603050405020304" pitchFamily="18" charset="0"/>
                                            <a:cs typeface="Times New Roman" panose="02020603050405020304" pitchFamily="18" charset="0"/>
                                          </a:rPr>
                                          <m:t>𝑡</m:t>
                                        </m:r>
                                      </m:den>
                                    </m:f>
                                  </m:e>
                                </m:d>
                              </m:e>
                              <m:sup>
                                <m:r>
                                  <a:rPr lang="en-US" sz="2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1−</m:t>
                                </m:r>
                                <m:r>
                                  <a:rPr lang="en-US" sz="2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𝜇</m:t>
                                </m:r>
                                <m:r>
                                  <a:rPr lang="en-US" sz="2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−</m:t>
                                </m:r>
                                <m:r>
                                  <a:rPr lang="en-US" sz="2600" i="1">
                                    <a:effectLst/>
                                    <a:latin typeface="Cambria Math" panose="02040503050406030204" pitchFamily="18" charset="0"/>
                                    <a:ea typeface="Times New Roman" panose="02020603050405020304" pitchFamily="18" charset="0"/>
                                    <a:cs typeface="Times New Roman" panose="02020603050405020304" pitchFamily="18" charset="0"/>
                                  </a:rPr>
                                  <m:t>𝑡</m:t>
                                </m:r>
                              </m:sup>
                            </m:sSup>
                          </m:e>
                        </m:d>
                      </m:e>
                      <m:sup>
                        <m:r>
                          <a:rPr lang="en-US" sz="2600" i="1">
                            <a:effectLst/>
                            <a:latin typeface="Cambria Math" panose="020405030504060302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m:t>𝑛</m:t>
                        </m:r>
                      </m:sup>
                    </m:sSup>
                  </m:oMath>
                </a14:m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                            </a:t>
                </a:r>
                <a:endParaRPr lang="en-AU" sz="2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                                               ≤</m:t>
                      </m:r>
                      <m:sSup>
                        <m:sSupPr>
                          <m:ctrlPr>
                            <a:rPr lang="en-AU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</m:t>
                          </m:r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sSup>
                            <m:sSupPr>
                              <m:ctrlPr>
                                <a:rPr lang="en-AU" sz="2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𝑔</m:t>
                          </m:r>
                          <m:d>
                            <m:dPr>
                              <m:ctrlPr>
                                <a:rPr lang="en-AU" sz="2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dPr>
                            <m:e>
                              <m:r>
                                <a:rPr lang="en-US" sz="2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𝜇</m:t>
                              </m:r>
                            </m:e>
                          </m:d>
                        </m:sup>
                      </m:sSup>
                      <m:r>
                        <a:rPr lang="en-US" sz="2600" i="1"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sSup>
                        <m:sSupPr>
                          <m:ctrlPr>
                            <a:rPr lang="en-AU" sz="2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sSupPr>
                        <m:e>
                          <m:r>
                            <a:rPr lang="en-US" sz="2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𝑒</m:t>
                          </m:r>
                        </m:e>
                        <m:sup>
                          <m:r>
                            <a:rPr lang="en-US" sz="2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−2</m:t>
                          </m:r>
                          <m:r>
                            <a:rPr lang="en-US" sz="2600" i="1"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𝑛</m:t>
                          </m:r>
                          <m:sSup>
                            <m:sSupPr>
                              <m:ctrlPr>
                                <a:rPr lang="en-AU" sz="2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sSupPr>
                            <m:e>
                              <m:r>
                                <a:rPr lang="en-US" sz="2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𝑡</m:t>
                              </m:r>
                            </m:e>
                            <m:sup>
                              <m:r>
                                <a:rPr lang="en-US" sz="2600" i="1"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2</m:t>
                              </m:r>
                            </m:sup>
                          </m:sSup>
                        </m:sup>
                      </m:sSup>
                    </m:oMath>
                  </m:oMathPara>
                </a14:m>
                <a:endParaRPr lang="en-AU" sz="2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:r>
                  <a:rPr lang="en-US" sz="2600" i="1" dirty="0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Trong </a:t>
                </a:r>
                <a:r>
                  <a:rPr lang="en-US" sz="2600" i="1" dirty="0" err="1">
                    <a:effectLst/>
                    <a:latin typeface="Times New Roman" panose="02020603050405020304" pitchFamily="18" charset="0"/>
                    <a:ea typeface="Times New Roman" panose="02020603050405020304" pitchFamily="18" charset="0"/>
                    <a:cs typeface="Times New Roman" panose="02020603050405020304" pitchFamily="18" charset="0"/>
                  </a:rPr>
                  <a:t>đó</a:t>
                </a:r>
                <a:endParaRPr lang="en-AU" sz="2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𝑔</m:t>
                      </m:r>
                      <m:d>
                        <m:dPr>
                          <m:ctrlPr>
                            <a:rPr lang="en-AU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𝜇</m:t>
                          </m:r>
                        </m:e>
                      </m:d>
                      <m:r>
                        <a:rPr lang="en-US" sz="2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1−2</m:t>
                          </m:r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𝜇</m:t>
                          </m:r>
                        </m:den>
                      </m:f>
                      <m:func>
                        <m:funcPr>
                          <m:ctrlPr>
                            <a:rPr lang="en-AU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uncPr>
                        <m:fName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𝑙𝑛</m:t>
                          </m:r>
                        </m:fName>
                        <m:e>
                          <m:f>
                            <m:fPr>
                              <m:ctrlPr>
                                <a:rPr lang="en-AU" sz="2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</m:ctrlPr>
                            </m:fPr>
                            <m:num>
                              <m:r>
                                <a:rPr lang="en-US" sz="2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1−</m:t>
                              </m:r>
                              <m:r>
                                <a:rPr lang="en-US" sz="2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𝜇</m:t>
                              </m:r>
                            </m:num>
                            <m:den>
                              <m:r>
                                <a:rPr lang="en-US" sz="2600" i="1">
                                  <a:effectLst/>
                                  <a:latin typeface="Cambria Math" panose="02040503050406030204" pitchFamily="18" charset="0"/>
                                  <a:ea typeface="Times New Roman" panose="02020603050405020304" pitchFamily="18" charset="0"/>
                                  <a:cs typeface="Times New Roman" panose="02020603050405020304" pitchFamily="18" charset="0"/>
                                </a:rPr>
                                <m:t>𝜇</m:t>
                              </m:r>
                            </m:den>
                          </m:f>
                        </m:e>
                      </m:func>
                      <m:r>
                        <a:rPr lang="en-US" sz="2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 ,  0&lt;</m:t>
                      </m:r>
                      <m:r>
                        <a:rPr lang="en-US" sz="2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𝜇</m:t>
                      </m:r>
                      <m:r>
                        <a:rPr lang="en-US" sz="2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&lt;</m:t>
                      </m:r>
                      <m:f>
                        <m:fPr>
                          <m:ctrlPr>
                            <a:rPr lang="en-AU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</m:t>
                      </m:r>
                    </m:oMath>
                  </m:oMathPara>
                </a14:m>
                <a:endParaRPr lang="en-AU" sz="2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  <a:p>
                <a:pPr algn="just">
                  <a:lnSpc>
                    <a:spcPct val="115000"/>
                  </a:lnSpc>
                  <a:spcAft>
                    <a:spcPts val="600"/>
                  </a:spcAft>
                  <a:tabLst>
                    <a:tab pos="228600" algn="l"/>
                  </a:tabLst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𝑔</m:t>
                      </m:r>
                      <m:d>
                        <m:dPr>
                          <m:ctrlPr>
                            <a:rPr lang="en-AU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dPr>
                        <m:e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𝜇</m:t>
                          </m:r>
                        </m:e>
                      </m:d>
                      <m:r>
                        <a:rPr lang="en-US" sz="2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=</m:t>
                      </m:r>
                      <m:f>
                        <m:fPr>
                          <m:ctrlPr>
                            <a:rPr lang="en-AU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𝜇</m:t>
                          </m:r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(1−</m:t>
                          </m:r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𝜇</m:t>
                          </m:r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)</m:t>
                          </m:r>
                        </m:den>
                      </m:f>
                      <m:r>
                        <a:rPr lang="en-US" sz="2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,  </m:t>
                      </m:r>
                      <m:f>
                        <m:fPr>
                          <m:ctrlPr>
                            <a:rPr lang="en-AU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</m:ctrlPr>
                        </m:fPr>
                        <m:num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sz="2600" i="1">
                              <a:effectLst/>
                              <a:latin typeface="Cambria Math" panose="02040503050406030204" pitchFamily="18" charset="0"/>
                              <a:ea typeface="Times New Roman" panose="02020603050405020304" pitchFamily="18" charset="0"/>
                              <a:cs typeface="Times New Roman" panose="02020603050405020304" pitchFamily="18" charset="0"/>
                            </a:rPr>
                            <m:t>2</m:t>
                          </m:r>
                        </m:den>
                      </m:f>
                      <m:r>
                        <a:rPr lang="en-US" sz="2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≤</m:t>
                      </m:r>
                      <m:r>
                        <a:rPr lang="en-US" sz="2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𝜇</m:t>
                      </m:r>
                      <m:r>
                        <a:rPr lang="en-US" sz="2600" i="1">
                          <a:effectLst/>
                          <a:latin typeface="Cambria Math" panose="020405030504060302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m:t>&lt;1.          </m:t>
                      </m:r>
                    </m:oMath>
                  </m:oMathPara>
                </a14:m>
                <a:endParaRPr lang="en-AU" sz="2600" dirty="0">
                  <a:effectLst/>
                  <a:latin typeface="Calibri" panose="020F0502020204030204" pitchFamily="34" charset="0"/>
                  <a:ea typeface="Calibri" panose="020F0502020204030204" pitchFamily="34" charset="0"/>
                  <a:cs typeface="Times New Roman" panose="02020603050405020304" pitchFamily="18" charset="0"/>
                </a:endParaRPr>
              </a:p>
            </p:txBody>
          </p:sp>
        </mc:Choice>
        <mc:Fallback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4EC26ED8-9CF9-58F2-9D33-A4E866E87A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0" y="1243106"/>
                <a:ext cx="11663265" cy="5427576"/>
              </a:xfrm>
              <a:prstGeom prst="rect">
                <a:avLst/>
              </a:prstGeom>
              <a:blipFill>
                <a:blip r:embed="rId2"/>
                <a:stretch>
                  <a:fillRect l="-941" t="-562" r="-941"/>
                </a:stretch>
              </a:blipFill>
            </p:spPr>
            <p:txBody>
              <a:bodyPr/>
              <a:lstStyle/>
              <a:p>
                <a:r>
                  <a:rPr lang="en-A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36731202"/>
      </p:ext>
    </p:extLst>
  </p:cSld>
  <p:clrMapOvr>
    <a:masterClrMapping/>
  </p:clrMapOvr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250</TotalTime>
  <Words>1686</Words>
  <Application>Microsoft Office PowerPoint</Application>
  <PresentationFormat>Widescreen</PresentationFormat>
  <Paragraphs>96</Paragraphs>
  <Slides>19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7" baseType="lpstr">
      <vt:lpstr>Arial</vt:lpstr>
      <vt:lpstr>Calibri</vt:lpstr>
      <vt:lpstr>Calibri </vt:lpstr>
      <vt:lpstr>Cambria Math</vt:lpstr>
      <vt:lpstr>Times New Roman</vt:lpstr>
      <vt:lpstr>Trebuchet MS</vt:lpstr>
      <vt:lpstr>Wingdings 3</vt:lpstr>
      <vt:lpstr>Facet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hang pc</dc:creator>
  <cp:lastModifiedBy>Nguyễn Thu Hằng</cp:lastModifiedBy>
  <cp:revision>18</cp:revision>
  <dcterms:created xsi:type="dcterms:W3CDTF">2021-06-21T14:17:50Z</dcterms:created>
  <dcterms:modified xsi:type="dcterms:W3CDTF">2024-01-25T17:22:43Z</dcterms:modified>
</cp:coreProperties>
</file>