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5">
  <p:sldMasterIdLst>
    <p:sldMasterId id="2147483660" r:id="rId1"/>
  </p:sldMasterIdLst>
  <p:sldIdLst>
    <p:sldId id="256" r:id="rId2"/>
    <p:sldId id="275" r:id="rId3"/>
    <p:sldId id="259" r:id="rId4"/>
    <p:sldId id="276" r:id="rId5"/>
    <p:sldId id="277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67" r:id="rId17"/>
    <p:sldId id="26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1410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37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37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548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351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136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4917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11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7824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815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72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969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0EC60-87E4-43AD-87B5-49B7715A2DB1}" type="datetimeFigureOut">
              <a:rPr lang="en-US" smtClean="0"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0C7E81-6BFA-4122-B37F-95B49A0051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8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octai.vn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60012F8B-5210-41C6-B2BD-45BBE85E04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65043"/>
            <a:ext cx="9144000" cy="6592957"/>
          </a:xfrm>
        </p:spPr>
        <p:txBody>
          <a:bodyPr>
            <a:normAutofit lnSpcReduction="1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BỘ GIÁO DỤC VÀ ĐÀO TẠO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ĐẠI HỌC MỎ - ĐỊA CHẤT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BÁO CÁO HỌC THUẬT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 DỤNG TÍCH PHÂN GIẢI BÀI TOÁN VỀ TÍNH DIỆN TÍCH, THỂ TÍCH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TH.S NGUYỄN THẾ LÂM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HÀ NỘI, THÁNG 01 / 2024</a:t>
            </a:r>
          </a:p>
        </p:txBody>
      </p:sp>
    </p:spTree>
    <p:extLst>
      <p:ext uri="{BB962C8B-B14F-4D97-AF65-F5344CB8AC3E}">
        <p14:creationId xmlns:p14="http://schemas.microsoft.com/office/powerpoint/2010/main" val="169456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6B2132-1A59-1F7F-ABBF-76E75A030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115000"/>
              </a:lnSpc>
              <a:spcBef>
                <a:spcPts val="1000"/>
              </a:spcBef>
            </a:pPr>
            <a:r>
              <a:rPr lang="en-US" b="0" dirty="0" err="1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Bài</a:t>
            </a:r>
            <a:r>
              <a:rPr lang="en-US" b="0" dirty="0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b="0" dirty="0" err="1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toán</a:t>
            </a:r>
            <a:r>
              <a:rPr lang="en-US" b="0" dirty="0">
                <a:solidFill>
                  <a:srgbClr val="4F81BD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2:</a:t>
            </a:r>
            <a:endParaRPr lang="en-US" b="1" dirty="0">
              <a:solidFill>
                <a:srgbClr val="4F81BD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Bef>
                <a:spcPts val="150"/>
              </a:spcBef>
              <a:spcAft>
                <a:spcPts val="1000"/>
              </a:spcAft>
              <a:buNone/>
            </a:pP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Vòm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cửa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lớn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Sư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Phạm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Tp.Hồ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Chí Minh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Parabol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Người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dự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định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lắp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cửa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kính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vòm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cửa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Hãy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kính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cần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lắp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vào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biết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rằng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vòm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cửa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cao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 m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rộng</a:t>
            </a: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8 m. 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ts val="150"/>
              </a:spcBef>
              <a:spcAft>
                <a:spcPts val="1000"/>
              </a:spcAft>
            </a:pP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dẫn</a:t>
            </a:r>
            <a:r>
              <a:rPr lang="en-US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36924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0ED2B3BB-EA2C-5D34-EACA-5445A518E5C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064" y="177421"/>
            <a:ext cx="3343702" cy="2736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050FF48-A93E-4052-92C9-2A1854A4F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34" y="2914146"/>
            <a:ext cx="9007532" cy="3943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47681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34249B5-4A3A-46B4-8B2E-5F758F63725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2012" y="491320"/>
            <a:ext cx="8911988" cy="4462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868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5681748E-2F6D-69D9-365E-FF5E10DA35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182" y="313899"/>
            <a:ext cx="8830101" cy="509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6491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1C12F356-100A-CF7D-A7CE-A5AFC5D987F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45660"/>
            <a:ext cx="9048466" cy="2001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611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39EF71D-A8F2-FA6B-2216-87F56242515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86526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0965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F30252-A53D-4C8F-AF20-CEEF402C28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"/>
            <a:ext cx="9144001" cy="6857999"/>
          </a:xfrm>
        </p:spPr>
        <p:txBody>
          <a:bodyPr/>
          <a:lstStyle/>
          <a:p>
            <a:pPr marL="0" marR="0" indent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kern="0" dirty="0">
                <a:solidFill>
                  <a:srgbClr val="365F9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TÀI LIỆU THAM KHẢO</a:t>
            </a:r>
            <a:endParaRPr lang="en-US" b="1" kern="0" dirty="0">
              <a:solidFill>
                <a:srgbClr val="365F91"/>
              </a:solidFill>
              <a:latin typeface="Cambria" panose="020405030504060302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Long – Nguyễn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Sang –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Hoàng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Toàn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giải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gia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xuất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2, 2002.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u="sng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u="sng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2009.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Nguyễn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chủ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biên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2, NXB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2009.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nl-NL" b="1" i="1" u="sng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https://www.facebook.com/hoctai.vn</a:t>
            </a: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</a:tabLst>
            </a:pP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979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07EF6B7-1338-4443-8C46-6A318D952D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6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DAAE4CDD-124C-4DCF-9584-B6033B545D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125454" cy="6858000"/>
          </a:xfrm>
          <a:custGeom>
            <a:avLst/>
            <a:gdLst>
              <a:gd name="connsiteX0" fmla="*/ 0 w 4167271"/>
              <a:gd name="connsiteY0" fmla="*/ 0 h 6858000"/>
              <a:gd name="connsiteX1" fmla="*/ 2259550 w 4167271"/>
              <a:gd name="connsiteY1" fmla="*/ 0 h 6858000"/>
              <a:gd name="connsiteX2" fmla="*/ 2387803 w 4167271"/>
              <a:gd name="connsiteY2" fmla="*/ 82222 h 6858000"/>
              <a:gd name="connsiteX3" fmla="*/ 4167271 w 4167271"/>
              <a:gd name="connsiteY3" fmla="*/ 3429000 h 6858000"/>
              <a:gd name="connsiteX4" fmla="*/ 2387803 w 4167271"/>
              <a:gd name="connsiteY4" fmla="*/ 6775779 h 6858000"/>
              <a:gd name="connsiteX5" fmla="*/ 2259550 w 4167271"/>
              <a:gd name="connsiteY5" fmla="*/ 6858000 h 6858000"/>
              <a:gd name="connsiteX6" fmla="*/ 0 w 4167271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167271" h="6858000">
                <a:moveTo>
                  <a:pt x="0" y="0"/>
                </a:moveTo>
                <a:lnTo>
                  <a:pt x="2259550" y="0"/>
                </a:lnTo>
                <a:lnTo>
                  <a:pt x="2387803" y="82222"/>
                </a:lnTo>
                <a:cubicBezTo>
                  <a:pt x="3461407" y="807534"/>
                  <a:pt x="4167271" y="2035835"/>
                  <a:pt x="4167271" y="3429000"/>
                </a:cubicBezTo>
                <a:cubicBezTo>
                  <a:pt x="4167271" y="4822165"/>
                  <a:pt x="3461407" y="6050467"/>
                  <a:pt x="2387803" y="6775779"/>
                </a:cubicBezTo>
                <a:lnTo>
                  <a:pt x="2259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5662801" y="2455479"/>
            <a:ext cx="3062575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8B1D5C-08DB-4DC8-8854-8F9AA60C9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35481" y="591344"/>
            <a:ext cx="5179868" cy="5585619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/>
              <a:t>THE AND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XIN CHÂN THÀNH CẢM </a:t>
            </a:r>
            <a:r>
              <a:rPr lang="vi-VN"/>
              <a:t>Ơ</a:t>
            </a:r>
            <a:r>
              <a:rPr lang="en-US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229347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7871E5-127C-4273-8E46-661B657D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91068"/>
            <a:ext cx="9144000" cy="66669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+)</a:t>
            </a:r>
            <a:r>
              <a:rPr lang="en-US" dirty="0"/>
              <a:t> </a:t>
            </a:r>
            <a:r>
              <a:rPr lang="en-US" dirty="0" err="1"/>
              <a:t>Phép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huy</a:t>
            </a:r>
            <a:r>
              <a:rPr lang="en-US" dirty="0"/>
              <a:t> </a:t>
            </a:r>
            <a:r>
              <a:rPr lang="en-US" dirty="0" err="1"/>
              <a:t>ưu</a:t>
            </a:r>
            <a:r>
              <a:rPr lang="en-US" dirty="0"/>
              <a:t>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nó</a:t>
            </a:r>
            <a:r>
              <a:rPr lang="en-US" dirty="0"/>
              <a:t> qua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:</a:t>
            </a:r>
          </a:p>
          <a:p>
            <a:pPr lvl="0"/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</a:t>
            </a:r>
            <a:r>
              <a:rPr lang="en-US" dirty="0" err="1"/>
              <a:t>thể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dạng</a:t>
            </a:r>
            <a:r>
              <a:rPr lang="en-US" dirty="0"/>
              <a:t> </a:t>
            </a:r>
            <a:r>
              <a:rPr lang="en-US" dirty="0" err="1"/>
              <a:t>phức</a:t>
            </a:r>
            <a:r>
              <a:rPr lang="en-US" dirty="0"/>
              <a:t> </a:t>
            </a:r>
            <a:r>
              <a:rPr lang="en-US" dirty="0" err="1"/>
              <a:t>tạp</a:t>
            </a:r>
            <a:r>
              <a:rPr lang="en-US" dirty="0"/>
              <a:t> (</a:t>
            </a:r>
            <a:r>
              <a:rPr lang="en-US" dirty="0" err="1"/>
              <a:t>không</a:t>
            </a:r>
            <a:r>
              <a:rPr lang="en-US" dirty="0"/>
              <a:t> </a:t>
            </a:r>
            <a:r>
              <a:rPr lang="en-US" dirty="0" err="1"/>
              <a:t>phải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hộp</a:t>
            </a:r>
            <a:r>
              <a:rPr lang="en-US" dirty="0"/>
              <a:t> </a:t>
            </a:r>
            <a:r>
              <a:rPr lang="en-US" dirty="0" err="1"/>
              <a:t>đã</a:t>
            </a:r>
            <a:r>
              <a:rPr lang="en-US" dirty="0"/>
              <a:t> </a:t>
            </a:r>
            <a:r>
              <a:rPr lang="en-US" dirty="0" err="1"/>
              <a:t>có</a:t>
            </a:r>
            <a:r>
              <a:rPr lang="en-US" dirty="0"/>
              <a:t> </a:t>
            </a:r>
            <a:r>
              <a:rPr lang="en-US" dirty="0" err="1"/>
              <a:t>sẵn</a:t>
            </a:r>
            <a:r>
              <a:rPr lang="en-US" dirty="0"/>
              <a:t> </a:t>
            </a:r>
            <a:r>
              <a:rPr lang="en-US" dirty="0" err="1"/>
              <a:t>công</a:t>
            </a:r>
            <a:r>
              <a:rPr lang="en-US" dirty="0"/>
              <a:t> </a:t>
            </a:r>
            <a:r>
              <a:rPr lang="en-US" dirty="0" err="1"/>
              <a:t>thức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).</a:t>
            </a:r>
          </a:p>
          <a:p>
            <a:pPr lvl="0"/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quãng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chuyển</a:t>
            </a:r>
            <a:r>
              <a:rPr lang="en-US" dirty="0"/>
              <a:t> </a:t>
            </a:r>
            <a:r>
              <a:rPr lang="en-US" dirty="0" err="1"/>
              <a:t>động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vật</a:t>
            </a:r>
            <a:r>
              <a:rPr lang="en-US" dirty="0"/>
              <a:t> (</a:t>
            </a:r>
            <a:r>
              <a:rPr lang="en-US" dirty="0" err="1"/>
              <a:t>xe</a:t>
            </a:r>
            <a:r>
              <a:rPr lang="en-US" dirty="0"/>
              <a:t>, </a:t>
            </a:r>
            <a:r>
              <a:rPr lang="en-US" dirty="0" err="1"/>
              <a:t>máy</a:t>
            </a:r>
            <a:r>
              <a:rPr lang="en-US" dirty="0"/>
              <a:t> bay,...)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biết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vận</a:t>
            </a:r>
            <a:r>
              <a:rPr lang="en-US" dirty="0"/>
              <a:t> </a:t>
            </a:r>
            <a:r>
              <a:rPr lang="en-US" dirty="0" err="1"/>
              <a:t>tốc</a:t>
            </a:r>
            <a:r>
              <a:rPr lang="en-US" dirty="0"/>
              <a:t> </a:t>
            </a:r>
            <a:r>
              <a:rPr lang="en-US" dirty="0" err="1"/>
              <a:t>trong</a:t>
            </a:r>
            <a:r>
              <a:rPr lang="en-US" dirty="0"/>
              <a:t> </a:t>
            </a:r>
            <a:r>
              <a:rPr lang="en-US" dirty="0" err="1"/>
              <a:t>suốt</a:t>
            </a:r>
            <a:r>
              <a:rPr lang="en-US" dirty="0"/>
              <a:t> </a:t>
            </a:r>
            <a:r>
              <a:rPr lang="en-US" dirty="0" err="1"/>
              <a:t>quãng</a:t>
            </a:r>
            <a:r>
              <a:rPr lang="en-US" dirty="0"/>
              <a:t> </a:t>
            </a:r>
            <a:r>
              <a:rPr lang="en-US" dirty="0" err="1"/>
              <a:t>đường</a:t>
            </a:r>
            <a:r>
              <a:rPr lang="en-US" dirty="0"/>
              <a:t> </a:t>
            </a:r>
            <a:r>
              <a:rPr lang="en-US" dirty="0" err="1"/>
              <a:t>ấy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</a:t>
            </a:r>
            <a:r>
              <a:rPr lang="en-US" dirty="0" err="1"/>
              <a:t>sự</a:t>
            </a:r>
            <a:r>
              <a:rPr lang="en-US" dirty="0"/>
              <a:t> </a:t>
            </a:r>
            <a:r>
              <a:rPr lang="en-US" dirty="0" err="1"/>
              <a:t>phát</a:t>
            </a:r>
            <a:r>
              <a:rPr lang="en-US" dirty="0"/>
              <a:t> </a:t>
            </a:r>
            <a:r>
              <a:rPr lang="en-US" dirty="0" err="1"/>
              <a:t>triển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bào</a:t>
            </a:r>
            <a:r>
              <a:rPr lang="en-US" dirty="0"/>
              <a:t> </a:t>
            </a:r>
            <a:r>
              <a:rPr lang="en-US" dirty="0" err="1"/>
              <a:t>thai.</a:t>
            </a:r>
            <a:endParaRPr lang="en-US" dirty="0"/>
          </a:p>
          <a:p>
            <a:pPr lvl="0"/>
            <a:r>
              <a:rPr lang="en-US" dirty="0" err="1"/>
              <a:t>Dự</a:t>
            </a:r>
            <a:r>
              <a:rPr lang="en-US" dirty="0"/>
              <a:t> </a:t>
            </a:r>
            <a:r>
              <a:rPr lang="en-US" dirty="0" err="1"/>
              <a:t>đoán</a:t>
            </a:r>
            <a:r>
              <a:rPr lang="en-US" dirty="0"/>
              <a:t> </a:t>
            </a:r>
            <a:r>
              <a:rPr lang="en-US" dirty="0" err="1"/>
              <a:t>được</a:t>
            </a:r>
            <a:r>
              <a:rPr lang="en-US" dirty="0"/>
              <a:t> chi </a:t>
            </a:r>
            <a:r>
              <a:rPr lang="en-US" dirty="0" err="1"/>
              <a:t>phí</a:t>
            </a:r>
            <a:r>
              <a:rPr lang="en-US" dirty="0"/>
              <a:t> </a:t>
            </a:r>
            <a:r>
              <a:rPr lang="en-US" dirty="0" err="1"/>
              <a:t>sản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thu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doanh</a:t>
            </a:r>
            <a:r>
              <a:rPr lang="en-US" dirty="0"/>
              <a:t> </a:t>
            </a:r>
            <a:r>
              <a:rPr lang="en-US" dirty="0" err="1"/>
              <a:t>nghiệp</a:t>
            </a:r>
            <a:r>
              <a:rPr lang="en-US" dirty="0"/>
              <a:t>.</a:t>
            </a:r>
          </a:p>
          <a:p>
            <a:pPr lvl="0"/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còn</a:t>
            </a:r>
            <a:r>
              <a:rPr lang="en-US" dirty="0"/>
              <a:t> </a:t>
            </a:r>
            <a:r>
              <a:rPr lang="en-US" dirty="0" err="1"/>
              <a:t>rất</a:t>
            </a:r>
            <a:r>
              <a:rPr lang="en-US" dirty="0"/>
              <a:t> </a:t>
            </a:r>
            <a:r>
              <a:rPr lang="en-US" dirty="0" err="1"/>
              <a:t>nhiều</a:t>
            </a:r>
            <a:r>
              <a:rPr lang="en-US" dirty="0"/>
              <a:t> </a:t>
            </a:r>
            <a:r>
              <a:rPr lang="en-US" dirty="0" err="1"/>
              <a:t>các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khác</a:t>
            </a:r>
            <a:r>
              <a:rPr lang="en-US" dirty="0"/>
              <a:t>...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+) </a:t>
            </a:r>
            <a:r>
              <a:rPr lang="en-US" dirty="0" err="1"/>
              <a:t>Tuy</a:t>
            </a:r>
            <a:r>
              <a:rPr lang="en-US" dirty="0"/>
              <a:t> </a:t>
            </a:r>
            <a:r>
              <a:rPr lang="en-US" dirty="0" err="1"/>
              <a:t>nhiên</a:t>
            </a:r>
            <a:r>
              <a:rPr lang="en-US" dirty="0"/>
              <a:t>, </a:t>
            </a:r>
            <a:r>
              <a:rPr lang="en-US" dirty="0" err="1"/>
              <a:t>với</a:t>
            </a:r>
            <a:r>
              <a:rPr lang="en-US" dirty="0"/>
              <a:t> xu </a:t>
            </a:r>
            <a:r>
              <a:rPr lang="en-US" dirty="0" err="1"/>
              <a:t>thế</a:t>
            </a:r>
            <a:r>
              <a:rPr lang="en-US" dirty="0"/>
              <a:t> </a:t>
            </a:r>
            <a:r>
              <a:rPr lang="en-US" dirty="0" err="1"/>
              <a:t>đổi</a:t>
            </a:r>
            <a:r>
              <a:rPr lang="en-US" dirty="0"/>
              <a:t> </a:t>
            </a:r>
            <a:r>
              <a:rPr lang="en-US" dirty="0" err="1"/>
              <a:t>mới</a:t>
            </a:r>
            <a:r>
              <a:rPr lang="en-US" dirty="0"/>
              <a:t> </a:t>
            </a:r>
            <a:r>
              <a:rPr lang="en-US" dirty="0" err="1"/>
              <a:t>cách</a:t>
            </a:r>
            <a:r>
              <a:rPr lang="en-US" dirty="0"/>
              <a:t> </a:t>
            </a: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năng</a:t>
            </a:r>
            <a:r>
              <a:rPr lang="en-US" dirty="0"/>
              <a:t> </a:t>
            </a:r>
            <a:r>
              <a:rPr lang="en-US" dirty="0" err="1"/>
              <a:t>lực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sinh</a:t>
            </a:r>
            <a:r>
              <a:rPr lang="en-US" dirty="0"/>
              <a:t>, </a:t>
            </a:r>
            <a:r>
              <a:rPr lang="en-US" dirty="0" err="1"/>
              <a:t>sinh</a:t>
            </a:r>
            <a:r>
              <a:rPr lang="en-US" dirty="0"/>
              <a:t> </a:t>
            </a:r>
            <a:r>
              <a:rPr lang="en-US" dirty="0" err="1"/>
              <a:t>viên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tạo</a:t>
            </a:r>
            <a:r>
              <a:rPr lang="en-US" dirty="0"/>
              <a:t> </a:t>
            </a:r>
            <a:r>
              <a:rPr lang="en-US" dirty="0" err="1"/>
              <a:t>hứng</a:t>
            </a:r>
            <a:r>
              <a:rPr lang="en-US" dirty="0"/>
              <a:t> </a:t>
            </a:r>
            <a:r>
              <a:rPr lang="en-US" dirty="0" err="1"/>
              <a:t>thú</a:t>
            </a:r>
            <a:r>
              <a:rPr lang="en-US" dirty="0"/>
              <a:t> </a:t>
            </a:r>
            <a:r>
              <a:rPr lang="en-US" dirty="0" err="1"/>
              <a:t>cho</a:t>
            </a:r>
            <a:r>
              <a:rPr lang="en-US" dirty="0"/>
              <a:t> </a:t>
            </a:r>
            <a:r>
              <a:rPr lang="en-US" dirty="0" err="1"/>
              <a:t>người</a:t>
            </a:r>
            <a:r>
              <a:rPr lang="en-US" dirty="0"/>
              <a:t> </a:t>
            </a:r>
            <a:r>
              <a:rPr lang="en-US" dirty="0" err="1"/>
              <a:t>học</a:t>
            </a:r>
            <a:r>
              <a:rPr lang="en-US" dirty="0"/>
              <a:t> </a:t>
            </a:r>
            <a:r>
              <a:rPr lang="en-US" dirty="0" err="1"/>
              <a:t>thì</a:t>
            </a:r>
            <a:r>
              <a:rPr lang="en-US" dirty="0"/>
              <a:t> </a:t>
            </a:r>
            <a:r>
              <a:rPr lang="en-US" dirty="0" err="1"/>
              <a:t>những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toán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thực</a:t>
            </a:r>
            <a:r>
              <a:rPr lang="en-US" dirty="0"/>
              <a:t> </a:t>
            </a:r>
            <a:r>
              <a:rPr lang="en-US" dirty="0" err="1"/>
              <a:t>tế</a:t>
            </a:r>
            <a:r>
              <a:rPr lang="en-US" dirty="0"/>
              <a:t> </a:t>
            </a:r>
            <a:r>
              <a:rPr lang="en-US" dirty="0" err="1"/>
              <a:t>của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đang</a:t>
            </a:r>
            <a:r>
              <a:rPr lang="en-US" dirty="0"/>
              <a:t> </a:t>
            </a:r>
            <a:r>
              <a:rPr lang="en-US" dirty="0" err="1"/>
              <a:t>là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 err="1"/>
              <a:t>chủ</a:t>
            </a:r>
            <a:r>
              <a:rPr lang="en-US" dirty="0"/>
              <a:t> </a:t>
            </a:r>
            <a:r>
              <a:rPr lang="en-US" dirty="0" err="1"/>
              <a:t>đề</a:t>
            </a:r>
            <a:r>
              <a:rPr lang="en-US" dirty="0"/>
              <a:t> </a:t>
            </a:r>
            <a:r>
              <a:rPr lang="en-US" dirty="0" err="1"/>
              <a:t>nóng</a:t>
            </a:r>
            <a:r>
              <a:rPr lang="en-US" dirty="0"/>
              <a:t>. </a:t>
            </a:r>
          </a:p>
          <a:p>
            <a:pPr marL="0" indent="0">
              <a:buNone/>
            </a:pPr>
            <a:endParaRPr lang="en-US" dirty="0"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602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C22A71-57D2-401D-8D10-BE0905D96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38538"/>
            <a:ext cx="9144000" cy="6619461"/>
          </a:xfrm>
        </p:spPr>
        <p:txBody>
          <a:bodyPr/>
          <a:lstStyle/>
          <a:p>
            <a:r>
              <a:rPr lang="vi-VN" dirty="0"/>
              <a:t>  Báo cáo gồm 2 phần: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     </a:t>
            </a:r>
            <a:r>
              <a:rPr lang="vi-VN" dirty="0"/>
              <a:t>Phần 1:Trình bày về </a:t>
            </a:r>
            <a:r>
              <a:rPr lang="en-US" dirty="0"/>
              <a:t>“ </a:t>
            </a:r>
            <a:r>
              <a:rPr lang="en-US" dirty="0" err="1"/>
              <a:t>Lý</a:t>
            </a:r>
            <a:r>
              <a:rPr lang="en-US" dirty="0"/>
              <a:t> </a:t>
            </a:r>
            <a:r>
              <a:rPr lang="en-US" dirty="0" err="1"/>
              <a:t>thuyết</a:t>
            </a:r>
            <a:r>
              <a:rPr lang="en-US" dirty="0"/>
              <a:t> </a:t>
            </a: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” </a:t>
            </a:r>
            <a:r>
              <a:rPr lang="vi-VN" dirty="0"/>
              <a:t>.</a:t>
            </a:r>
            <a:endParaRPr lang="en-US" dirty="0"/>
          </a:p>
          <a:p>
            <a:pPr marL="0" indent="0">
              <a:buNone/>
            </a:pPr>
            <a:r>
              <a:rPr lang="vi-VN" dirty="0"/>
              <a:t>    Phần 2: </a:t>
            </a:r>
            <a:r>
              <a:rPr lang="en-US" dirty="0" err="1"/>
              <a:t>Là</a:t>
            </a:r>
            <a:r>
              <a:rPr lang="en-US" dirty="0"/>
              <a:t> </a:t>
            </a:r>
            <a:r>
              <a:rPr lang="en-US" dirty="0" err="1"/>
              <a:t>hệ</a:t>
            </a:r>
            <a:r>
              <a:rPr lang="en-US" dirty="0"/>
              <a:t> </a:t>
            </a:r>
            <a:r>
              <a:rPr lang="en-US" dirty="0" err="1"/>
              <a:t>thống</a:t>
            </a:r>
            <a:r>
              <a:rPr lang="en-US" dirty="0"/>
              <a:t> </a:t>
            </a:r>
            <a:r>
              <a:rPr lang="en-US" dirty="0" err="1"/>
              <a:t>bài</a:t>
            </a:r>
            <a:r>
              <a:rPr lang="en-US" dirty="0"/>
              <a:t> </a:t>
            </a:r>
            <a:r>
              <a:rPr lang="en-US" dirty="0" err="1"/>
              <a:t>tập</a:t>
            </a:r>
            <a:r>
              <a:rPr lang="en-US" dirty="0"/>
              <a:t> </a:t>
            </a:r>
            <a:r>
              <a:rPr lang="vi-VN" dirty="0"/>
              <a:t>.</a:t>
            </a:r>
            <a:endParaRPr lang="en-US" dirty="0"/>
          </a:p>
          <a:p>
            <a:r>
              <a:rPr lang="vi-VN" dirty="0"/>
              <a:t>    Điểm mạnh của báo cáo là các ví dụ minh họa  trong thực tế</a:t>
            </a:r>
            <a:endParaRPr lang="en-US" dirty="0"/>
          </a:p>
          <a:p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74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E4562C-4064-4692-9DAB-1A9484E73E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6478"/>
            <a:ext cx="9144000" cy="67215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err="1"/>
              <a:t>Ứng</a:t>
            </a:r>
            <a:r>
              <a:rPr lang="en-US" dirty="0"/>
              <a:t> </a:t>
            </a:r>
            <a:r>
              <a:rPr lang="en-US" dirty="0" err="1"/>
              <a:t>dụng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phân</a:t>
            </a:r>
            <a:r>
              <a:rPr lang="en-US" dirty="0"/>
              <a:t> </a:t>
            </a:r>
            <a:r>
              <a:rPr lang="en-US" dirty="0" err="1"/>
              <a:t>tính</a:t>
            </a:r>
            <a:r>
              <a:rPr lang="en-US" dirty="0"/>
              <a:t> </a:t>
            </a:r>
            <a:r>
              <a:rPr lang="en-US" dirty="0" err="1"/>
              <a:t>diện</a:t>
            </a:r>
            <a:r>
              <a:rPr lang="en-US" dirty="0"/>
              <a:t> </a:t>
            </a:r>
            <a:r>
              <a:rPr lang="en-US" dirty="0" err="1"/>
              <a:t>tích</a:t>
            </a:r>
            <a:r>
              <a:rPr lang="en-US" dirty="0"/>
              <a:t> </a:t>
            </a:r>
            <a:r>
              <a:rPr lang="en-US" dirty="0" err="1"/>
              <a:t>hình</a:t>
            </a:r>
            <a:r>
              <a:rPr lang="en-US" dirty="0"/>
              <a:t> </a:t>
            </a:r>
            <a:r>
              <a:rPr lang="en-US" dirty="0" err="1"/>
              <a:t>phẳng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sz="3200" dirty="0">
              <a:solidFill>
                <a:srgbClr val="0070C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75BCEAE-C556-3873-54E3-9557047B4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809" y="805218"/>
            <a:ext cx="7970292" cy="4885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31F5FDF-2B64-5B94-60BD-3765A8C8B9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0924" y="1705964"/>
            <a:ext cx="2333768" cy="2866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4756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419664-BFA3-4A3B-9E74-476FF7BE78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5534"/>
            <a:ext cx="9144000" cy="676246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3971BE35-1FCB-FE44-59D2-AA1F5D1E35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3693158"/>
              </p:ext>
            </p:extLst>
          </p:nvPr>
        </p:nvGraphicFramePr>
        <p:xfrm>
          <a:off x="558800" y="1221051"/>
          <a:ext cx="2662238" cy="1508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244600" imgH="965200" progId="Equation.DSMT4">
                  <p:embed/>
                </p:oleObj>
              </mc:Choice>
              <mc:Fallback>
                <p:oleObj name="Equation" r:id="rId2" imgW="1244600" imgH="965200" progId="Equation.DSMT4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8800" y="1221051"/>
                        <a:ext cx="2662238" cy="1508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A83129F-44DD-0286-0D05-A0C64C03664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828593"/>
              </p:ext>
            </p:extLst>
          </p:nvPr>
        </p:nvGraphicFramePr>
        <p:xfrm>
          <a:off x="1227554" y="4553379"/>
          <a:ext cx="3086100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085920" imgH="1180800" progId="Equation.DSMT4">
                  <p:embed/>
                </p:oleObj>
              </mc:Choice>
              <mc:Fallback>
                <p:oleObj name="Equation" r:id="rId4" imgW="3085920" imgH="1180800" progId="Equation.DSMT4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7554" y="4553379"/>
                        <a:ext cx="3086100" cy="11953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7" name="Picture 5">
            <a:extLst>
              <a:ext uri="{FF2B5EF4-FFF2-40B4-BE49-F238E27FC236}">
                <a16:creationId xmlns:a16="http://schemas.microsoft.com/office/drawing/2014/main" id="{A5D545B3-AFAE-ABE4-02B5-7A52535190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4132" y="1000789"/>
            <a:ext cx="3239491" cy="2493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10">
            <a:extLst>
              <a:ext uri="{FF2B5EF4-FFF2-40B4-BE49-F238E27FC236}">
                <a16:creationId xmlns:a16="http://schemas.microsoft.com/office/drawing/2014/main" id="{BD732C8A-E233-D677-74E9-E1A706C3C1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12696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08C03606-6D93-DB91-E32C-E76B86803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14291"/>
            <a:ext cx="9144000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Diện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ch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ambria" panose="020405030504060302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ì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phẳng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(H)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giới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hạn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bởi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2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đường</a:t>
            </a:r>
            <a:r>
              <a:rPr kumimoji="0" lang="en-US" altLang="en-US" sz="2800" b="0" i="0" u="none" strike="noStrike" cap="none" normalizeH="0" baseline="0" dirty="0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 bmk="_Toc122910550">
                <a:ln>
                  <a:noFill/>
                </a:ln>
                <a:solidFill>
                  <a:srgbClr val="4F81BD"/>
                </a:solidFill>
                <a:effectLst/>
                <a:latin typeface="Chu Văn An (Uni)" charset="0"/>
                <a:ea typeface="SimSun" panose="02010600030101010101" pitchFamily="2" charset="-122"/>
                <a:cs typeface="Times New Roman" panose="02020603050405020304" pitchFamily="18" charset="0"/>
              </a:rPr>
              <a:t>cong</a:t>
            </a:r>
            <a:endParaRPr kumimoji="0" lang="en-US" altLang="en-US" sz="2800" b="1" i="0" u="none" strike="noStrike" cap="none" normalizeH="0" baseline="0" dirty="0">
              <a:ln>
                <a:noFill/>
              </a:ln>
              <a:solidFill>
                <a:srgbClr val="4F81BD"/>
              </a:solidFill>
              <a:effectLst/>
              <a:latin typeface="Cambria" panose="020405030504060302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ACBA2BB8-22A1-CAFE-BCFC-4A16D8B606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95141"/>
            <a:ext cx="5718489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19034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3413" algn="l"/>
              </a:tabLst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Diện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ch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í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nh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theo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công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altLang="en-US" sz="2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hu Văn An (Uni)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903413" algn="l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845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0C6E7-ED4F-489D-A389-4B9D2C164B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marL="0" indent="0">
              <a:buNone/>
            </a:pPr>
            <a:endParaRPr lang="vi-VN" dirty="0"/>
          </a:p>
          <a:p>
            <a:pPr marL="0" indent="0" algn="ctr">
              <a:buNone/>
            </a:pP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tròn</a:t>
            </a:r>
            <a:r>
              <a:rPr lang="en-US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xoay</a:t>
            </a: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3EBD38-2B48-4BAF-814C-12937CF3D42C}"/>
              </a:ext>
            </a:extLst>
          </p:cNvPr>
          <p:cNvSpPr txBox="1"/>
          <p:nvPr/>
        </p:nvSpPr>
        <p:spPr>
          <a:xfrm>
            <a:off x="3684901" y="972464"/>
            <a:ext cx="6823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3B3FDC-3C10-4F54-8EC6-44AAFAEE4E22}"/>
              </a:ext>
            </a:extLst>
          </p:cNvPr>
          <p:cNvSpPr txBox="1"/>
          <p:nvPr/>
        </p:nvSpPr>
        <p:spPr>
          <a:xfrm flipH="1">
            <a:off x="245661" y="982212"/>
            <a:ext cx="155584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sz="2800" dirty="0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1594618B-8035-78D5-FE11-02E0B53B4D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25" y="1505432"/>
            <a:ext cx="8175008" cy="437035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64E8737-5B36-016B-AB19-F36913E37F3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9606" y="1992573"/>
            <a:ext cx="3043452" cy="3359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332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Content Placeholder 16">
            <a:extLst>
              <a:ext uri="{FF2B5EF4-FFF2-40B4-BE49-F238E27FC236}">
                <a16:creationId xmlns:a16="http://schemas.microsoft.com/office/drawing/2014/main" id="{6EC05060-950A-4863-5F91-7C160414E4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3773" y="382137"/>
            <a:ext cx="8843749" cy="5581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4984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740EAB-9BD9-59CA-1FCA-39515277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218364"/>
            <a:ext cx="9144000" cy="6639636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 SỐ BÀI TOÁN VỀ </a:t>
            </a:r>
            <a:r>
              <a:rPr lang="en-US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TÍNH DIỆN TÍCH, THỂ TÍCH</a:t>
            </a:r>
            <a:endParaRPr lang="en-US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toán 1: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Một mảnh vườn hình thang cong OACB vuông tại O và B, có dạng như hình vẽ, trong đó độ dài các cạnh OA = 15m, OB = 20m, BC = 25m, và đường cong AC được mô tả bởi một hàm số mũ có dạng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trong đó N và m là các hằng số. Hỏi mảnh vườn này có diện tích bao nhiêu?</a:t>
            </a:r>
          </a:p>
          <a:p>
            <a:pPr marL="0" indent="0">
              <a:buNone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F1C946-EC9E-647C-C4B4-287D54E372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367" y="3428999"/>
            <a:ext cx="2238233" cy="254871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A77C11B3-C722-9A9D-BAF1-92FF8CDA8D1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2985908"/>
              </p:ext>
            </p:extLst>
          </p:nvPr>
        </p:nvGraphicFramePr>
        <p:xfrm>
          <a:off x="2943554" y="2916005"/>
          <a:ext cx="19050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1904760" imgH="457200" progId="Equation.DSMT4">
                  <p:embed/>
                </p:oleObj>
              </mc:Choice>
              <mc:Fallback>
                <p:oleObj name="Equation" r:id="rId3" imgW="190476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943554" y="2916005"/>
                        <a:ext cx="1905000" cy="45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75640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812316A7-8601-F708-D1EF-E5ABC2A3BD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03441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532</Words>
  <Application>Microsoft Office PowerPoint</Application>
  <PresentationFormat>On-screen Show (4:3)</PresentationFormat>
  <Paragraphs>46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Calibri</vt:lpstr>
      <vt:lpstr>Calibri Light</vt:lpstr>
      <vt:lpstr>Cambria</vt:lpstr>
      <vt:lpstr>Chu Văn An (Uni)</vt:lpstr>
      <vt:lpstr>Times New Roman</vt:lpstr>
      <vt:lpstr>Office Theme</vt:lpstr>
      <vt:lpstr>Equation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Nguyễn Thế Lâm</dc:creator>
  <cp:lastModifiedBy>Nguyễn Thế Lâm</cp:lastModifiedBy>
  <cp:revision>10</cp:revision>
  <dcterms:created xsi:type="dcterms:W3CDTF">2021-01-21T16:53:50Z</dcterms:created>
  <dcterms:modified xsi:type="dcterms:W3CDTF">2024-01-11T04:05:17Z</dcterms:modified>
</cp:coreProperties>
</file>