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4" r:id="rId4"/>
    <p:sldId id="265" r:id="rId5"/>
    <p:sldId id="266" r:id="rId6"/>
    <p:sldId id="281" r:id="rId7"/>
    <p:sldId id="270" r:id="rId8"/>
    <p:sldId id="272" r:id="rId9"/>
    <p:sldId id="275" r:id="rId10"/>
    <p:sldId id="258" r:id="rId11"/>
    <p:sldId id="276" r:id="rId12"/>
    <p:sldId id="277" r:id="rId13"/>
    <p:sldId id="280" r:id="rId14"/>
    <p:sldId id="261" r:id="rId15"/>
    <p:sldId id="282" r:id="rId16"/>
    <p:sldId id="262" r:id="rId17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75" d="100"/>
          <a:sy n="75" d="100"/>
        </p:scale>
        <p:origin x="874" y="-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macbook\Desktop\Cu%20leaching\copper%20leaching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macbook\Desktop\Cu%20leaching\copper%20leaching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macbook\Desktop\Cu%20leaching\copper%20leaching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macbook\Desktop\Cu%20leaching\copper%20leaching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macbook\Desktop\Cu%20leaching\copper%20leaching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macbook\Desktop\Cu%20leaching\copper%20leaching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macbook\Desktop\Cu%20leaching\copper%20leaching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v>Cu leaching efficiency</c:v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25400">
                <a:solidFill>
                  <a:schemeClr val="accent1"/>
                </a:solidFill>
              </a:ln>
              <a:effectLst/>
            </c:spPr>
          </c:marker>
          <c:xVal>
            <c:numRef>
              <c:f>'Hoà tachd'!$A$4:$A$7</c:f>
              <c:numCache>
                <c:formatCode>General</c:formatCode>
                <c:ptCount val="4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</c:numCache>
            </c:numRef>
          </c:xVal>
          <c:yVal>
            <c:numRef>
              <c:f>'Hoà tachd'!$F$4:$F$6</c:f>
              <c:numCache>
                <c:formatCode>General</c:formatCode>
                <c:ptCount val="3"/>
                <c:pt idx="0">
                  <c:v>72.680000000000007</c:v>
                </c:pt>
                <c:pt idx="1">
                  <c:v>87.44</c:v>
                </c:pt>
                <c:pt idx="2">
                  <c:v>94.73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8F58-4195-AC77-721320E800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32501040"/>
        <c:axId val="1432520896"/>
      </c:scatterChart>
      <c:scatterChart>
        <c:scatterStyle val="smoothMarker"/>
        <c:varyColors val="0"/>
        <c:ser>
          <c:idx val="1"/>
          <c:order val="1"/>
          <c:tx>
            <c:v>Cu grade content in residue</c:v>
          </c:tx>
          <c:spPr>
            <a:ln w="25400" cap="rnd">
              <a:solidFill>
                <a:schemeClr val="accent2"/>
              </a:solidFill>
              <a:round/>
            </a:ln>
            <a:effectLst/>
          </c:spPr>
          <c:marker>
            <c:symbol val="x"/>
            <c:size val="7"/>
            <c:spPr>
              <a:noFill/>
              <a:ln w="25400">
                <a:solidFill>
                  <a:schemeClr val="accent2"/>
                </a:solidFill>
              </a:ln>
              <a:effectLst/>
            </c:spPr>
          </c:marker>
          <c:xVal>
            <c:numRef>
              <c:f>'Hoà tachd'!$A$4:$A$7</c:f>
              <c:numCache>
                <c:formatCode>General</c:formatCode>
                <c:ptCount val="4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</c:numCache>
            </c:numRef>
          </c:xVal>
          <c:yVal>
            <c:numRef>
              <c:f>'Hoà tachd'!$E$4:$E$7</c:f>
              <c:numCache>
                <c:formatCode>General</c:formatCode>
                <c:ptCount val="4"/>
                <c:pt idx="0">
                  <c:v>7.94</c:v>
                </c:pt>
                <c:pt idx="1">
                  <c:v>4.93</c:v>
                </c:pt>
                <c:pt idx="2">
                  <c:v>2.59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8F58-4195-AC77-721320E800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31680224"/>
        <c:axId val="1358240096"/>
      </c:scatterChart>
      <c:valAx>
        <c:axId val="14325010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500" b="1" dirty="0"/>
                  <a:t>The acid concentration in mol/l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32520896"/>
        <c:crosses val="autoZero"/>
        <c:crossBetween val="midCat"/>
        <c:majorUnit val="0.25"/>
      </c:valAx>
      <c:valAx>
        <c:axId val="1432520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500" b="1" dirty="0">
                    <a:solidFill>
                      <a:srgbClr val="0070C0"/>
                    </a:solidFill>
                  </a:rPr>
                  <a:t>Cu leaching efficiency in 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32501040"/>
        <c:crosses val="autoZero"/>
        <c:crossBetween val="midCat"/>
      </c:valAx>
      <c:valAx>
        <c:axId val="1358240096"/>
        <c:scaling>
          <c:orientation val="minMax"/>
          <c:max val="1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500" b="1" dirty="0">
                    <a:solidFill>
                      <a:schemeClr val="accent2"/>
                    </a:solidFill>
                  </a:rPr>
                  <a:t>Cu grade content in residue in 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accent2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accent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31680224"/>
        <c:crosses val="max"/>
        <c:crossBetween val="midCat"/>
      </c:valAx>
      <c:valAx>
        <c:axId val="14316802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582400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v>Cu leaching efficiency</c:v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25400">
                <a:solidFill>
                  <a:schemeClr val="accent1"/>
                </a:solidFill>
              </a:ln>
              <a:effectLst/>
            </c:spPr>
          </c:marker>
          <c:xVal>
            <c:strRef>
              <c:f>'Hoà tachd'!$A$26:$A$29</c:f>
              <c:strCache>
                <c:ptCount val="4"/>
                <c:pt idx="0">
                  <c:v>1/4</c:v>
                </c:pt>
                <c:pt idx="1">
                  <c:v>1/6</c:v>
                </c:pt>
                <c:pt idx="2">
                  <c:v>1/8</c:v>
                </c:pt>
                <c:pt idx="3">
                  <c:v>1/10</c:v>
                </c:pt>
              </c:strCache>
            </c:strRef>
          </c:xVal>
          <c:yVal>
            <c:numRef>
              <c:f>'Hoà tachd'!$F$26:$F$29</c:f>
              <c:numCache>
                <c:formatCode>General</c:formatCode>
                <c:ptCount val="4"/>
                <c:pt idx="0">
                  <c:v>87.44</c:v>
                </c:pt>
                <c:pt idx="1">
                  <c:v>92.28</c:v>
                </c:pt>
                <c:pt idx="2">
                  <c:v>98.91</c:v>
                </c:pt>
                <c:pt idx="3">
                  <c:v>99.24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470F-4B5A-979D-BBEAC5B499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32501040"/>
        <c:axId val="1432520896"/>
      </c:scatterChart>
      <c:scatterChart>
        <c:scatterStyle val="smoothMarker"/>
        <c:varyColors val="0"/>
        <c:ser>
          <c:idx val="1"/>
          <c:order val="1"/>
          <c:tx>
            <c:v>Cu grade content in residue</c:v>
          </c:tx>
          <c:spPr>
            <a:ln w="25400" cap="rnd">
              <a:solidFill>
                <a:schemeClr val="accent2"/>
              </a:solidFill>
              <a:round/>
            </a:ln>
            <a:effectLst/>
          </c:spPr>
          <c:marker>
            <c:symbol val="x"/>
            <c:size val="7"/>
            <c:spPr>
              <a:noFill/>
              <a:ln w="25400">
                <a:solidFill>
                  <a:schemeClr val="accent2"/>
                </a:solidFill>
              </a:ln>
              <a:effectLst/>
            </c:spPr>
          </c:marker>
          <c:xVal>
            <c:strRef>
              <c:f>'Hoà tachd'!$A$26:$A$29</c:f>
              <c:strCache>
                <c:ptCount val="4"/>
                <c:pt idx="0">
                  <c:v>1/4</c:v>
                </c:pt>
                <c:pt idx="1">
                  <c:v>1/6</c:v>
                </c:pt>
                <c:pt idx="2">
                  <c:v>1/8</c:v>
                </c:pt>
                <c:pt idx="3">
                  <c:v>1/10</c:v>
                </c:pt>
              </c:strCache>
            </c:strRef>
          </c:xVal>
          <c:yVal>
            <c:numRef>
              <c:f>'Hoà tachd'!$E$26:$E$29</c:f>
              <c:numCache>
                <c:formatCode>General</c:formatCode>
                <c:ptCount val="4"/>
                <c:pt idx="0">
                  <c:v>4.93</c:v>
                </c:pt>
                <c:pt idx="1">
                  <c:v>4.1399999999999997</c:v>
                </c:pt>
                <c:pt idx="2">
                  <c:v>0.74</c:v>
                </c:pt>
                <c:pt idx="3">
                  <c:v>0.52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470F-4B5A-979D-BBEAC5B499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31680224"/>
        <c:axId val="1358240096"/>
      </c:scatterChart>
      <c:valAx>
        <c:axId val="1432501040"/>
        <c:scaling>
          <c:orientation val="minMax"/>
          <c:max val="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/>
                    <a:ea typeface="+mn-ea"/>
                    <a:cs typeface="+mn-cs"/>
                  </a:defRPr>
                </a:pPr>
                <a:r>
                  <a:rPr lang="en-US" sz="1500" b="1" dirty="0"/>
                  <a:t>The solid/liquid ratio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5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+mn-ea"/>
                <a:cs typeface="+mn-cs"/>
              </a:defRPr>
            </a:pPr>
            <a:endParaRPr lang="en-US"/>
          </a:p>
        </c:txPr>
        <c:crossAx val="1432520896"/>
        <c:crosses val="autoZero"/>
        <c:crossBetween val="midCat"/>
        <c:majorUnit val="1"/>
      </c:valAx>
      <c:valAx>
        <c:axId val="1432520896"/>
        <c:scaling>
          <c:orientation val="minMax"/>
          <c:max val="100"/>
          <c:min val="7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rgbClr val="0070C0"/>
                    </a:solidFill>
                    <a:latin typeface="Times New Roman"/>
                    <a:ea typeface="+mn-ea"/>
                    <a:cs typeface="+mn-cs"/>
                  </a:defRPr>
                </a:pPr>
                <a:r>
                  <a:rPr lang="en-US" sz="1500" b="1" dirty="0">
                    <a:solidFill>
                      <a:srgbClr val="0070C0"/>
                    </a:solidFill>
                  </a:rPr>
                  <a:t>Cu leaching efficiency in 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500" b="0" i="0" u="none" strike="noStrike" kern="1200" baseline="0">
                  <a:solidFill>
                    <a:srgbClr val="0070C0"/>
                  </a:solidFill>
                  <a:latin typeface="Times New Roman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rgbClr val="0070C0"/>
                </a:solidFill>
                <a:latin typeface="Times New Roman"/>
                <a:ea typeface="+mn-ea"/>
                <a:cs typeface="+mn-cs"/>
              </a:defRPr>
            </a:pPr>
            <a:endParaRPr lang="en-US"/>
          </a:p>
        </c:txPr>
        <c:crossAx val="1432501040"/>
        <c:crosses val="autoZero"/>
        <c:crossBetween val="midCat"/>
        <c:majorUnit val="4"/>
      </c:valAx>
      <c:valAx>
        <c:axId val="135824009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accent2"/>
                    </a:solidFill>
                    <a:latin typeface="Times New Roman"/>
                    <a:ea typeface="+mn-ea"/>
                    <a:cs typeface="+mn-cs"/>
                  </a:defRPr>
                </a:pPr>
                <a:r>
                  <a:rPr lang="en-US" sz="1500" b="1" dirty="0">
                    <a:solidFill>
                      <a:schemeClr val="accent2"/>
                    </a:solidFill>
                  </a:rPr>
                  <a:t>Cu grade content in residue in 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500" b="0" i="0" u="none" strike="noStrike" kern="1200" baseline="0">
                  <a:solidFill>
                    <a:schemeClr val="accent2"/>
                  </a:solidFill>
                  <a:latin typeface="Times New Roman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accent2"/>
                </a:solidFill>
                <a:latin typeface="Times New Roman"/>
                <a:ea typeface="+mn-ea"/>
                <a:cs typeface="+mn-cs"/>
              </a:defRPr>
            </a:pPr>
            <a:endParaRPr lang="en-US"/>
          </a:p>
        </c:txPr>
        <c:crossAx val="1431680224"/>
        <c:crosses val="max"/>
        <c:crossBetween val="midCat"/>
      </c:valAx>
      <c:valAx>
        <c:axId val="14316802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58240096"/>
        <c:crosses val="autoZero"/>
        <c:crossBetween val="midCat"/>
      </c:valAx>
      <c:spPr>
        <a:solidFill>
          <a:schemeClr val="bg1"/>
        </a:solidFill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70C0"/>
                </a:solidFill>
                <a:latin typeface="Times New Roman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2"/>
                </a:solidFill>
                <a:latin typeface="Times New Roman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400">
          <a:latin typeface="Times New Roman"/>
        </a:defRPr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v>Cu leaching efficiency</c:v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25400">
                <a:solidFill>
                  <a:schemeClr val="accent1"/>
                </a:solidFill>
              </a:ln>
              <a:effectLst/>
            </c:spPr>
          </c:marker>
          <c:xVal>
            <c:numRef>
              <c:f>'Hoà tachd'!$A$49:$A$52</c:f>
              <c:numCache>
                <c:formatCode>General</c:formatCode>
                <c:ptCount val="4"/>
                <c:pt idx="0">
                  <c:v>30</c:v>
                </c:pt>
                <c:pt idx="1">
                  <c:v>60</c:v>
                </c:pt>
                <c:pt idx="2">
                  <c:v>90</c:v>
                </c:pt>
                <c:pt idx="3">
                  <c:v>120</c:v>
                </c:pt>
              </c:numCache>
            </c:numRef>
          </c:xVal>
          <c:yVal>
            <c:numRef>
              <c:f>'Hoà tachd'!$F$49:$F$52</c:f>
              <c:numCache>
                <c:formatCode>General</c:formatCode>
                <c:ptCount val="4"/>
                <c:pt idx="0">
                  <c:v>95.65</c:v>
                </c:pt>
                <c:pt idx="1">
                  <c:v>98.91</c:v>
                </c:pt>
                <c:pt idx="2">
                  <c:v>99</c:v>
                </c:pt>
                <c:pt idx="3">
                  <c:v>99.09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5E7D-4CCB-AF85-DAF5F64ADC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32501040"/>
        <c:axId val="1432520896"/>
      </c:scatterChart>
      <c:scatterChart>
        <c:scatterStyle val="smoothMarker"/>
        <c:varyColors val="0"/>
        <c:ser>
          <c:idx val="1"/>
          <c:order val="1"/>
          <c:tx>
            <c:v>Cu grade content in residue</c:v>
          </c:tx>
          <c:spPr>
            <a:ln w="25400" cap="rnd">
              <a:solidFill>
                <a:schemeClr val="accent2"/>
              </a:solidFill>
              <a:round/>
            </a:ln>
            <a:effectLst/>
          </c:spPr>
          <c:marker>
            <c:symbol val="x"/>
            <c:size val="7"/>
            <c:spPr>
              <a:noFill/>
              <a:ln w="25400">
                <a:solidFill>
                  <a:schemeClr val="accent2"/>
                </a:solidFill>
              </a:ln>
              <a:effectLst/>
            </c:spPr>
          </c:marker>
          <c:xVal>
            <c:numRef>
              <c:f>'Hoà tachd'!$A$49:$A$52</c:f>
              <c:numCache>
                <c:formatCode>General</c:formatCode>
                <c:ptCount val="4"/>
                <c:pt idx="0">
                  <c:v>30</c:v>
                </c:pt>
                <c:pt idx="1">
                  <c:v>60</c:v>
                </c:pt>
                <c:pt idx="2">
                  <c:v>90</c:v>
                </c:pt>
                <c:pt idx="3">
                  <c:v>120</c:v>
                </c:pt>
              </c:numCache>
            </c:numRef>
          </c:xVal>
          <c:yVal>
            <c:numRef>
              <c:f>'Hoà tachd'!$E$49:$E$52</c:f>
              <c:numCache>
                <c:formatCode>General</c:formatCode>
                <c:ptCount val="4"/>
                <c:pt idx="0">
                  <c:v>2.21</c:v>
                </c:pt>
                <c:pt idx="1">
                  <c:v>0.74</c:v>
                </c:pt>
                <c:pt idx="2">
                  <c:v>0.7</c:v>
                </c:pt>
                <c:pt idx="3">
                  <c:v>0.65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5E7D-4CCB-AF85-DAF5F64ADC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31680224"/>
        <c:axId val="1358240096"/>
      </c:scatterChart>
      <c:valAx>
        <c:axId val="14325010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500" b="1" dirty="0"/>
                  <a:t>The leaching time in minutes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5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32520896"/>
        <c:crosses val="autoZero"/>
        <c:crossBetween val="midCat"/>
        <c:majorUnit val="15"/>
      </c:valAx>
      <c:valAx>
        <c:axId val="1432520896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500" b="1" dirty="0">
                    <a:solidFill>
                      <a:srgbClr val="0070C0"/>
                    </a:solidFill>
                  </a:rPr>
                  <a:t>Cu leaching efficiency in 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500" b="0" i="0" u="none" strike="noStrike" kern="1200" baseline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32501040"/>
        <c:crosses val="autoZero"/>
        <c:crossBetween val="midCat"/>
        <c:majorUnit val="1"/>
      </c:valAx>
      <c:valAx>
        <c:axId val="135824009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accent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500" b="1" dirty="0">
                    <a:solidFill>
                      <a:schemeClr val="accent2"/>
                    </a:solidFill>
                  </a:rPr>
                  <a:t>Cu grade content in residue in 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500" b="0" i="0" u="none" strike="noStrike" kern="1200" baseline="0">
                  <a:solidFill>
                    <a:schemeClr val="accent2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accent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31680224"/>
        <c:crosses val="max"/>
        <c:crossBetween val="midCat"/>
      </c:valAx>
      <c:valAx>
        <c:axId val="14316802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582400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64937274523277"/>
          <c:y val="4.6134791388338633E-2"/>
          <c:w val="0.65481039525965834"/>
          <c:h val="0.72303985081617295"/>
        </c:manualLayout>
      </c:layout>
      <c:scatterChart>
        <c:scatterStyle val="smoothMarker"/>
        <c:varyColors val="0"/>
        <c:ser>
          <c:idx val="0"/>
          <c:order val="0"/>
          <c:tx>
            <c:v>Cu leaching efficiency</c:v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25400">
                <a:solidFill>
                  <a:schemeClr val="accent1"/>
                </a:solidFill>
              </a:ln>
              <a:effectLst/>
            </c:spPr>
          </c:marker>
          <c:xVal>
            <c:numRef>
              <c:f>'Hoà tachd'!$A$72:$A$75</c:f>
              <c:numCache>
                <c:formatCode>General</c:formatCode>
                <c:ptCount val="4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</c:numCache>
            </c:numRef>
          </c:xVal>
          <c:yVal>
            <c:numRef>
              <c:f>'Hoà tachd'!$F$72:$F$75</c:f>
              <c:numCache>
                <c:formatCode>General</c:formatCode>
                <c:ptCount val="4"/>
                <c:pt idx="0">
                  <c:v>98.91</c:v>
                </c:pt>
                <c:pt idx="1">
                  <c:v>98.93</c:v>
                </c:pt>
                <c:pt idx="2">
                  <c:v>99.05</c:v>
                </c:pt>
                <c:pt idx="3">
                  <c:v>99.07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A0E0-4184-AD82-9D7676955D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32501040"/>
        <c:axId val="1432520896"/>
      </c:scatterChart>
      <c:scatterChart>
        <c:scatterStyle val="smoothMarker"/>
        <c:varyColors val="0"/>
        <c:ser>
          <c:idx val="1"/>
          <c:order val="1"/>
          <c:tx>
            <c:v>Cu grade content in residue</c:v>
          </c:tx>
          <c:spPr>
            <a:ln w="25400" cap="rnd">
              <a:solidFill>
                <a:schemeClr val="accent2"/>
              </a:solidFill>
              <a:round/>
            </a:ln>
            <a:effectLst/>
          </c:spPr>
          <c:marker>
            <c:symbol val="x"/>
            <c:size val="7"/>
            <c:spPr>
              <a:noFill/>
              <a:ln w="25400">
                <a:solidFill>
                  <a:schemeClr val="accent2"/>
                </a:solidFill>
              </a:ln>
              <a:effectLst/>
            </c:spPr>
          </c:marker>
          <c:xVal>
            <c:numRef>
              <c:f>'Hoà tachd'!$A$72:$A$75</c:f>
              <c:numCache>
                <c:formatCode>General</c:formatCode>
                <c:ptCount val="4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</c:numCache>
            </c:numRef>
          </c:xVal>
          <c:yVal>
            <c:numRef>
              <c:f>'Hoà tachd'!$E$72:$E$75</c:f>
              <c:numCache>
                <c:formatCode>General</c:formatCode>
                <c:ptCount val="4"/>
                <c:pt idx="0">
                  <c:v>0.74</c:v>
                </c:pt>
                <c:pt idx="1">
                  <c:v>0.72</c:v>
                </c:pt>
                <c:pt idx="2">
                  <c:v>0.7</c:v>
                </c:pt>
                <c:pt idx="3">
                  <c:v>0.71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A0E0-4184-AD82-9D7676955D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31680224"/>
        <c:axId val="1358240096"/>
      </c:scatterChart>
      <c:valAx>
        <c:axId val="1432501040"/>
        <c:scaling>
          <c:orientation val="minMax"/>
          <c:max val="70"/>
          <c:min val="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500" b="1" dirty="0"/>
                  <a:t>The leaching temperature in </a:t>
                </a:r>
                <a:r>
                  <a:rPr lang="en-US" sz="1500" b="1" baseline="30000" dirty="0"/>
                  <a:t>O</a:t>
                </a:r>
                <a:r>
                  <a:rPr lang="en-US" sz="1500" b="1" dirty="0"/>
                  <a:t>C</a:t>
                </a:r>
              </a:p>
            </c:rich>
          </c:tx>
          <c:layout>
            <c:manualLayout>
              <c:xMode val="edge"/>
              <c:yMode val="edge"/>
              <c:x val="0.2261610112985285"/>
              <c:y val="0.8502863899510142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5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32520896"/>
        <c:crosses val="autoZero"/>
        <c:crossBetween val="midCat"/>
        <c:majorUnit val="5"/>
      </c:valAx>
      <c:valAx>
        <c:axId val="1432520896"/>
        <c:scaling>
          <c:orientation val="minMax"/>
          <c:max val="100"/>
          <c:min val="9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500" b="1" dirty="0">
                    <a:solidFill>
                      <a:srgbClr val="0070C0"/>
                    </a:solidFill>
                  </a:rPr>
                  <a:t>Cu leaching efficiency in 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500" b="0" i="0" u="none" strike="noStrike" kern="1200" baseline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32501040"/>
        <c:crosses val="autoZero"/>
        <c:crossBetween val="midCat"/>
      </c:valAx>
      <c:valAx>
        <c:axId val="1358240096"/>
        <c:scaling>
          <c:orientation val="minMax"/>
          <c:max val="0.8"/>
          <c:min val="0.60000000000000009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accent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500" b="1" dirty="0">
                    <a:solidFill>
                      <a:schemeClr val="accent2"/>
                    </a:solidFill>
                  </a:rPr>
                  <a:t>Cu grade content in residue in 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500" b="0" i="0" u="none" strike="noStrike" kern="1200" baseline="0">
                  <a:solidFill>
                    <a:schemeClr val="accent2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accent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31680224"/>
        <c:crosses val="max"/>
        <c:crossBetween val="midCat"/>
      </c:valAx>
      <c:valAx>
        <c:axId val="14316802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582400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v>Cu recovery efficiency</c:v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25400">
                <a:solidFill>
                  <a:schemeClr val="accent1"/>
                </a:solidFill>
              </a:ln>
              <a:effectLst/>
            </c:spPr>
          </c:marker>
          <c:xVal>
            <c:numRef>
              <c:f>'ximang hoa '!$A$3:$A$7</c:f>
              <c:numCache>
                <c:formatCode>General</c:formatCode>
                <c:ptCount val="5"/>
                <c:pt idx="0">
                  <c:v>1</c:v>
                </c:pt>
                <c:pt idx="1">
                  <c:v>1.2</c:v>
                </c:pt>
                <c:pt idx="2">
                  <c:v>1.5</c:v>
                </c:pt>
                <c:pt idx="3">
                  <c:v>2</c:v>
                </c:pt>
                <c:pt idx="4">
                  <c:v>4</c:v>
                </c:pt>
              </c:numCache>
            </c:numRef>
          </c:xVal>
          <c:yVal>
            <c:numRef>
              <c:f>'ximang hoa '!$F$3:$F$7</c:f>
              <c:numCache>
                <c:formatCode>General</c:formatCode>
                <c:ptCount val="5"/>
                <c:pt idx="0">
                  <c:v>97.22</c:v>
                </c:pt>
                <c:pt idx="1">
                  <c:v>99.2</c:v>
                </c:pt>
                <c:pt idx="2">
                  <c:v>99.91</c:v>
                </c:pt>
                <c:pt idx="3">
                  <c:v>99.91</c:v>
                </c:pt>
                <c:pt idx="4">
                  <c:v>99.92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A42-4202-846A-0E8A1307E1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32501040"/>
        <c:axId val="1432520896"/>
      </c:scatterChart>
      <c:scatterChart>
        <c:scatterStyle val="smoothMarker"/>
        <c:varyColors val="0"/>
        <c:ser>
          <c:idx val="1"/>
          <c:order val="1"/>
          <c:tx>
            <c:v>the amount Cu in barren solution </c:v>
          </c:tx>
          <c:spPr>
            <a:ln w="25400" cap="rnd">
              <a:solidFill>
                <a:schemeClr val="accent2"/>
              </a:solidFill>
              <a:round/>
            </a:ln>
            <a:effectLst/>
          </c:spPr>
          <c:marker>
            <c:symbol val="x"/>
            <c:size val="7"/>
            <c:spPr>
              <a:noFill/>
              <a:ln w="25400">
                <a:solidFill>
                  <a:schemeClr val="accent2">
                    <a:alpha val="95000"/>
                  </a:schemeClr>
                </a:solidFill>
              </a:ln>
              <a:effectLst/>
            </c:spPr>
          </c:marker>
          <c:xVal>
            <c:numRef>
              <c:f>'ximang hoa '!$A$3:$A$7</c:f>
              <c:numCache>
                <c:formatCode>General</c:formatCode>
                <c:ptCount val="5"/>
                <c:pt idx="0">
                  <c:v>1</c:v>
                </c:pt>
                <c:pt idx="1">
                  <c:v>1.2</c:v>
                </c:pt>
                <c:pt idx="2">
                  <c:v>1.5</c:v>
                </c:pt>
                <c:pt idx="3">
                  <c:v>2</c:v>
                </c:pt>
                <c:pt idx="4">
                  <c:v>4</c:v>
                </c:pt>
              </c:numCache>
            </c:numRef>
          </c:xVal>
          <c:yVal>
            <c:numRef>
              <c:f>'ximang hoa '!$E$3:$E$7</c:f>
              <c:numCache>
                <c:formatCode>General</c:formatCode>
                <c:ptCount val="5"/>
                <c:pt idx="0">
                  <c:v>827.6</c:v>
                </c:pt>
                <c:pt idx="1">
                  <c:v>238.8</c:v>
                </c:pt>
                <c:pt idx="2">
                  <c:v>27.5</c:v>
                </c:pt>
                <c:pt idx="3">
                  <c:v>25.5</c:v>
                </c:pt>
                <c:pt idx="4">
                  <c:v>24.2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FA42-4202-846A-0E8A1307E1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31680224"/>
        <c:axId val="1358240096"/>
      </c:scatterChart>
      <c:valAx>
        <c:axId val="14325010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 algn="ctr" rtl="0">
                  <a:defRPr sz="15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/>
                    <a:ea typeface="+mn-ea"/>
                    <a:cs typeface="+mn-cs"/>
                  </a:defRPr>
                </a:pPr>
                <a:r>
                  <a:rPr lang="en-US" sz="1500" b="1" dirty="0"/>
                  <a:t>The ratio of amount Fe/ Cu</a:t>
                </a:r>
                <a:r>
                  <a:rPr lang="en-US" sz="1500" b="1" baseline="30000" dirty="0"/>
                  <a:t>2+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ctr" rtl="0">
                <a:defRPr sz="15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+mn-ea"/>
                <a:cs typeface="+mn-cs"/>
              </a:defRPr>
            </a:pPr>
            <a:endParaRPr lang="en-US"/>
          </a:p>
        </c:txPr>
        <c:crossAx val="1432520896"/>
        <c:crosses val="autoZero"/>
        <c:crossBetween val="midCat"/>
        <c:majorUnit val="0.5"/>
      </c:valAx>
      <c:valAx>
        <c:axId val="1432520896"/>
        <c:scaling>
          <c:orientation val="minMax"/>
          <c:max val="100"/>
          <c:min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rgbClr val="0070C0"/>
                    </a:solidFill>
                    <a:latin typeface="Times New Roman"/>
                    <a:ea typeface="+mn-ea"/>
                    <a:cs typeface="+mn-cs"/>
                  </a:defRPr>
                </a:pPr>
                <a:r>
                  <a:rPr lang="en-US" sz="1500" b="1" dirty="0">
                    <a:solidFill>
                      <a:srgbClr val="0070C0"/>
                    </a:solidFill>
                  </a:rPr>
                  <a:t>Cu recovery efficiency in 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500" b="0" i="0" u="none" strike="noStrike" kern="1200" baseline="0">
                  <a:solidFill>
                    <a:srgbClr val="0070C0"/>
                  </a:solidFill>
                  <a:latin typeface="Times New Roman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rgbClr val="0070C0"/>
                </a:solidFill>
                <a:latin typeface="Times New Roman"/>
                <a:ea typeface="+mn-ea"/>
                <a:cs typeface="+mn-cs"/>
              </a:defRPr>
            </a:pPr>
            <a:endParaRPr lang="en-US"/>
          </a:p>
        </c:txPr>
        <c:crossAx val="1432501040"/>
        <c:crosses val="autoZero"/>
        <c:crossBetween val="midCat"/>
      </c:valAx>
      <c:valAx>
        <c:axId val="135824009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accent2"/>
                    </a:solidFill>
                    <a:latin typeface="Times New Roman"/>
                    <a:ea typeface="+mn-ea"/>
                    <a:cs typeface="+mn-cs"/>
                  </a:defRPr>
                </a:pPr>
                <a:r>
                  <a:rPr lang="en-US" sz="1500" b="1" dirty="0">
                    <a:solidFill>
                      <a:schemeClr val="accent2"/>
                    </a:solidFill>
                  </a:rPr>
                  <a:t>Cu</a:t>
                </a:r>
                <a:r>
                  <a:rPr lang="en-US" sz="1500" b="1" baseline="30000" dirty="0">
                    <a:solidFill>
                      <a:schemeClr val="accent2"/>
                    </a:solidFill>
                  </a:rPr>
                  <a:t>2+</a:t>
                </a:r>
                <a:r>
                  <a:rPr lang="en-US" sz="1500" b="1" dirty="0">
                    <a:solidFill>
                      <a:schemeClr val="accent2"/>
                    </a:solidFill>
                  </a:rPr>
                  <a:t> in barren solution in mg/l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500" b="0" i="0" u="none" strike="noStrike" kern="1200" baseline="0">
                  <a:solidFill>
                    <a:schemeClr val="accent2"/>
                  </a:solidFill>
                  <a:latin typeface="Times New Roman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accent2"/>
                </a:solidFill>
                <a:latin typeface="Times New Roman"/>
                <a:ea typeface="+mn-ea"/>
                <a:cs typeface="+mn-cs"/>
              </a:defRPr>
            </a:pPr>
            <a:endParaRPr lang="en-US"/>
          </a:p>
        </c:txPr>
        <c:crossAx val="1431680224"/>
        <c:crosses val="max"/>
        <c:crossBetween val="midCat"/>
      </c:valAx>
      <c:valAx>
        <c:axId val="14316802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582400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50" b="1" i="0" u="none" strike="noStrike" kern="1200" baseline="0">
                <a:solidFill>
                  <a:srgbClr val="0070C0"/>
                </a:solidFill>
                <a:latin typeface="Times New Roman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50" b="1" i="0" u="none" strike="noStrike" kern="1200" baseline="0">
                <a:solidFill>
                  <a:schemeClr val="accent2"/>
                </a:solidFill>
                <a:latin typeface="Times New Roman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latin typeface="Times New Roman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805499014072088"/>
          <c:y val="5.7441253263707574E-2"/>
          <c:w val="0.67464333410001465"/>
          <c:h val="0.71541929133858273"/>
        </c:manualLayout>
      </c:layout>
      <c:scatterChart>
        <c:scatterStyle val="smoothMarker"/>
        <c:varyColors val="0"/>
        <c:ser>
          <c:idx val="0"/>
          <c:order val="0"/>
          <c:tx>
            <c:v>Cu recovery efficiency</c:v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25400">
                <a:solidFill>
                  <a:schemeClr val="accent1"/>
                </a:solidFill>
              </a:ln>
              <a:effectLst/>
            </c:spPr>
          </c:marker>
          <c:xVal>
            <c:numRef>
              <c:f>'ximang hoa '!$A$26:$A$30</c:f>
              <c:numCache>
                <c:formatCode>General</c:formatCode>
                <c:ptCount val="5"/>
                <c:pt idx="0">
                  <c:v>30</c:v>
                </c:pt>
                <c:pt idx="1">
                  <c:v>45</c:v>
                </c:pt>
                <c:pt idx="2">
                  <c:v>60</c:v>
                </c:pt>
                <c:pt idx="3">
                  <c:v>75</c:v>
                </c:pt>
                <c:pt idx="4">
                  <c:v>90</c:v>
                </c:pt>
              </c:numCache>
            </c:numRef>
          </c:xVal>
          <c:yVal>
            <c:numRef>
              <c:f>'ximang hoa '!$F$26:$F$30</c:f>
              <c:numCache>
                <c:formatCode>General</c:formatCode>
                <c:ptCount val="5"/>
                <c:pt idx="0">
                  <c:v>99.75</c:v>
                </c:pt>
                <c:pt idx="1">
                  <c:v>99.86</c:v>
                </c:pt>
                <c:pt idx="2">
                  <c:v>99.91</c:v>
                </c:pt>
                <c:pt idx="3">
                  <c:v>99.91</c:v>
                </c:pt>
                <c:pt idx="4">
                  <c:v>99.91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BADF-40F1-AB13-1F55D77178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32501040"/>
        <c:axId val="1432520896"/>
      </c:scatterChart>
      <c:scatterChart>
        <c:scatterStyle val="smoothMarker"/>
        <c:varyColors val="0"/>
        <c:ser>
          <c:idx val="1"/>
          <c:order val="1"/>
          <c:tx>
            <c:v>the amount Cu in barren solution</c:v>
          </c:tx>
          <c:spPr>
            <a:ln w="25400" cap="rnd">
              <a:solidFill>
                <a:schemeClr val="accent2"/>
              </a:solidFill>
              <a:round/>
            </a:ln>
            <a:effectLst/>
          </c:spPr>
          <c:marker>
            <c:symbol val="x"/>
            <c:size val="7"/>
            <c:spPr>
              <a:noFill/>
              <a:ln w="25400">
                <a:solidFill>
                  <a:schemeClr val="accent2"/>
                </a:solidFill>
              </a:ln>
              <a:effectLst/>
            </c:spPr>
          </c:marker>
          <c:xVal>
            <c:numRef>
              <c:f>'ximang hoa '!$A$26:$A$30</c:f>
              <c:numCache>
                <c:formatCode>General</c:formatCode>
                <c:ptCount val="5"/>
                <c:pt idx="0">
                  <c:v>30</c:v>
                </c:pt>
                <c:pt idx="1">
                  <c:v>45</c:v>
                </c:pt>
                <c:pt idx="2">
                  <c:v>60</c:v>
                </c:pt>
                <c:pt idx="3">
                  <c:v>75</c:v>
                </c:pt>
                <c:pt idx="4">
                  <c:v>90</c:v>
                </c:pt>
              </c:numCache>
            </c:numRef>
          </c:xVal>
          <c:yVal>
            <c:numRef>
              <c:f>'ximang hoa '!$E$26:$E$30</c:f>
              <c:numCache>
                <c:formatCode>General</c:formatCode>
                <c:ptCount val="5"/>
                <c:pt idx="0">
                  <c:v>75.3</c:v>
                </c:pt>
                <c:pt idx="1">
                  <c:v>40.700000000000003</c:v>
                </c:pt>
                <c:pt idx="2">
                  <c:v>27.5</c:v>
                </c:pt>
                <c:pt idx="3">
                  <c:v>27.8</c:v>
                </c:pt>
                <c:pt idx="4">
                  <c:v>28.01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BADF-40F1-AB13-1F55D77178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31680224"/>
        <c:axId val="1358240096"/>
      </c:scatterChart>
      <c:valAx>
        <c:axId val="1432501040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500" b="1" dirty="0"/>
                  <a:t>Cementation time in minutes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5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32520896"/>
        <c:crosses val="autoZero"/>
        <c:crossBetween val="midCat"/>
        <c:majorUnit val="10"/>
      </c:valAx>
      <c:valAx>
        <c:axId val="1432520896"/>
        <c:scaling>
          <c:orientation val="minMax"/>
          <c:max val="100"/>
          <c:min val="9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500" b="1" dirty="0">
                    <a:solidFill>
                      <a:srgbClr val="0070C0"/>
                    </a:solidFill>
                  </a:rPr>
                  <a:t>Cu recovery efficiency in 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500" b="0" i="0" u="none" strike="noStrike" kern="1200" baseline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32501040"/>
        <c:crosses val="autoZero"/>
        <c:crossBetween val="midCat"/>
      </c:valAx>
      <c:valAx>
        <c:axId val="135824009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500" b="1" dirty="0">
                    <a:solidFill>
                      <a:schemeClr val="accent2"/>
                    </a:solidFill>
                  </a:rPr>
                  <a:t>Cu</a:t>
                </a:r>
                <a:r>
                  <a:rPr lang="en-US" sz="1500" b="1" baseline="30000" dirty="0">
                    <a:solidFill>
                      <a:schemeClr val="accent2"/>
                    </a:solidFill>
                  </a:rPr>
                  <a:t>2+</a:t>
                </a:r>
                <a:r>
                  <a:rPr lang="en-US" sz="1500" b="1" dirty="0">
                    <a:solidFill>
                      <a:schemeClr val="accent2"/>
                    </a:solidFill>
                  </a:rPr>
                  <a:t> in barren solution in mg/l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accent2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accent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31680224"/>
        <c:crosses val="max"/>
        <c:crossBetween val="midCat"/>
      </c:valAx>
      <c:valAx>
        <c:axId val="14316802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582400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50" b="1" i="0" u="none" strike="noStrike" kern="1200" baseline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50" b="1" i="0" u="none" strike="noStrike" kern="1200" baseline="0">
                <a:solidFill>
                  <a:schemeClr val="accent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872462817147855"/>
          <c:y val="5.9139784946236562E-2"/>
          <c:w val="0.67197594050743659"/>
          <c:h val="0.71715746287287174"/>
        </c:manualLayout>
      </c:layout>
      <c:scatterChart>
        <c:scatterStyle val="smoothMarker"/>
        <c:varyColors val="0"/>
        <c:ser>
          <c:idx val="0"/>
          <c:order val="0"/>
          <c:tx>
            <c:v>Cu recovery efficiency</c:v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25400">
                <a:solidFill>
                  <a:schemeClr val="accent1"/>
                </a:solidFill>
              </a:ln>
              <a:effectLst/>
            </c:spPr>
          </c:marker>
          <c:xVal>
            <c:numRef>
              <c:f>'ximang hoa '!$A$49:$A$51</c:f>
              <c:numCache>
                <c:formatCode>General</c:formatCode>
                <c:ptCount val="3"/>
                <c:pt idx="0">
                  <c:v>30</c:v>
                </c:pt>
                <c:pt idx="1">
                  <c:v>50</c:v>
                </c:pt>
                <c:pt idx="2">
                  <c:v>70</c:v>
                </c:pt>
              </c:numCache>
            </c:numRef>
          </c:xVal>
          <c:yVal>
            <c:numRef>
              <c:f>'ximang hoa '!$F$49:$F$51</c:f>
              <c:numCache>
                <c:formatCode>General</c:formatCode>
                <c:ptCount val="3"/>
                <c:pt idx="0">
                  <c:v>99.91</c:v>
                </c:pt>
                <c:pt idx="1">
                  <c:v>99.91</c:v>
                </c:pt>
                <c:pt idx="2">
                  <c:v>99.9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BB52-41E9-B751-B00035EC76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32501040"/>
        <c:axId val="1432520896"/>
      </c:scatterChart>
      <c:scatterChart>
        <c:scatterStyle val="smoothMarker"/>
        <c:varyColors val="0"/>
        <c:ser>
          <c:idx val="1"/>
          <c:order val="1"/>
          <c:tx>
            <c:v>the amount Cu in barren solution </c:v>
          </c:tx>
          <c:spPr>
            <a:ln w="25400" cap="rnd">
              <a:solidFill>
                <a:schemeClr val="accent2"/>
              </a:solidFill>
              <a:round/>
            </a:ln>
            <a:effectLst/>
          </c:spPr>
          <c:marker>
            <c:symbol val="x"/>
            <c:size val="7"/>
            <c:spPr>
              <a:noFill/>
              <a:ln w="25400">
                <a:solidFill>
                  <a:schemeClr val="accent2"/>
                </a:solidFill>
              </a:ln>
              <a:effectLst/>
            </c:spPr>
          </c:marker>
          <c:xVal>
            <c:numRef>
              <c:f>'ximang hoa '!$A$49:$A$51</c:f>
              <c:numCache>
                <c:formatCode>General</c:formatCode>
                <c:ptCount val="3"/>
                <c:pt idx="0">
                  <c:v>30</c:v>
                </c:pt>
                <c:pt idx="1">
                  <c:v>50</c:v>
                </c:pt>
                <c:pt idx="2">
                  <c:v>70</c:v>
                </c:pt>
              </c:numCache>
            </c:numRef>
          </c:xVal>
          <c:yVal>
            <c:numRef>
              <c:f>'ximang hoa '!$E$49:$E$51</c:f>
              <c:numCache>
                <c:formatCode>General</c:formatCode>
                <c:ptCount val="3"/>
                <c:pt idx="0">
                  <c:v>27.5</c:v>
                </c:pt>
                <c:pt idx="1">
                  <c:v>26.3</c:v>
                </c:pt>
                <c:pt idx="2">
                  <c:v>28.5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BB52-41E9-B751-B00035EC76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31680224"/>
        <c:axId val="1358240096"/>
      </c:scatterChart>
      <c:valAx>
        <c:axId val="1432501040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500" b="1" dirty="0"/>
                  <a:t>Cementation temperature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5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32520896"/>
        <c:crosses val="autoZero"/>
        <c:crossBetween val="midCat"/>
        <c:majorUnit val="10"/>
      </c:valAx>
      <c:valAx>
        <c:axId val="1432520896"/>
        <c:scaling>
          <c:orientation val="minMax"/>
          <c:max val="100"/>
          <c:min val="9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500" b="1" dirty="0">
                    <a:solidFill>
                      <a:srgbClr val="0070C0"/>
                    </a:solidFill>
                  </a:rPr>
                  <a:t>Cu recovery efficiency in 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500" b="0" i="0" u="none" strike="noStrike" kern="1200" baseline="0">
                  <a:solidFill>
                    <a:srgbClr val="0070C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32501040"/>
        <c:crosses val="autoZero"/>
        <c:crossBetween val="midCat"/>
      </c:valAx>
      <c:valAx>
        <c:axId val="135824009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accent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500" b="1" dirty="0">
                    <a:solidFill>
                      <a:schemeClr val="accent2"/>
                    </a:solidFill>
                  </a:rPr>
                  <a:t>Cu</a:t>
                </a:r>
                <a:r>
                  <a:rPr lang="en-US" sz="1500" b="1" baseline="30000" dirty="0">
                    <a:solidFill>
                      <a:schemeClr val="accent2"/>
                    </a:solidFill>
                  </a:rPr>
                  <a:t>2+</a:t>
                </a:r>
                <a:r>
                  <a:rPr lang="en-US" sz="1500" b="1" dirty="0">
                    <a:solidFill>
                      <a:schemeClr val="accent2"/>
                    </a:solidFill>
                  </a:rPr>
                  <a:t> in barren solution in mg/l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500" b="0" i="0" u="none" strike="noStrike" kern="1200" baseline="0">
                  <a:solidFill>
                    <a:schemeClr val="accent2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accent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31680224"/>
        <c:crosses val="max"/>
        <c:crossBetween val="midCat"/>
      </c:valAx>
      <c:valAx>
        <c:axId val="14316802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582400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C54010-AC39-4187-9CFC-2508F6F7F1DC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6238DD1-8C3C-4801-A572-27F53913DC96}">
      <dgm:prSet phldrT="[Text]" custT="1"/>
      <dgm:spPr/>
      <dgm:t>
        <a:bodyPr/>
        <a:lstStyle/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High temperature treatment </a:t>
          </a:r>
        </a:p>
      </dgm:t>
    </dgm:pt>
    <dgm:pt modelId="{3F3E0180-AB1A-4C39-824B-649FB2364065}" type="parTrans" cxnId="{9428449D-9023-4343-840D-75976B5852D3}">
      <dgm:prSet/>
      <dgm:spPr/>
      <dgm:t>
        <a:bodyPr/>
        <a:lstStyle/>
        <a:p>
          <a:endParaRPr lang="en-US"/>
        </a:p>
      </dgm:t>
    </dgm:pt>
    <dgm:pt modelId="{26E1DA45-8518-4A9D-BEE0-41DBB8E1BD8E}" type="sibTrans" cxnId="{9428449D-9023-4343-840D-75976B5852D3}">
      <dgm:prSet/>
      <dgm:spPr/>
      <dgm:t>
        <a:bodyPr/>
        <a:lstStyle/>
        <a:p>
          <a:endParaRPr lang="en-US"/>
        </a:p>
      </dgm:t>
    </dgm:pt>
    <dgm:pt modelId="{B7D0F6DE-BFA1-4F6D-85BE-ED7A059C70E1}">
      <dgm:prSet phldrT="[Text]" custT="1"/>
      <dgm:spPr/>
      <dgm:t>
        <a:bodyPr/>
        <a:lstStyle/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Thermal treatment by plasma </a:t>
          </a:r>
        </a:p>
      </dgm:t>
    </dgm:pt>
    <dgm:pt modelId="{C4BBC7D1-19F0-49AF-ADF0-F482C27A6818}" type="parTrans" cxnId="{800ADE84-0847-4E96-8CCE-81FCA3339444}">
      <dgm:prSet/>
      <dgm:spPr/>
      <dgm:t>
        <a:bodyPr/>
        <a:lstStyle/>
        <a:p>
          <a:endParaRPr lang="en-US"/>
        </a:p>
      </dgm:t>
    </dgm:pt>
    <dgm:pt modelId="{A4221098-0127-4AE8-95A7-EFFEB0783C98}" type="sibTrans" cxnId="{800ADE84-0847-4E96-8CCE-81FCA3339444}">
      <dgm:prSet/>
      <dgm:spPr/>
      <dgm:t>
        <a:bodyPr/>
        <a:lstStyle/>
        <a:p>
          <a:endParaRPr lang="en-US"/>
        </a:p>
      </dgm:t>
    </dgm:pt>
    <dgm:pt modelId="{229DB7E2-4036-40C4-B7BE-3594EB3B6F15}">
      <dgm:prSet phldrT="[Text]" custT="1"/>
      <dgm:spPr/>
      <dgm:t>
        <a:bodyPr/>
        <a:lstStyle/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Pyrometallurgy</a:t>
          </a:r>
        </a:p>
      </dgm:t>
    </dgm:pt>
    <dgm:pt modelId="{7E794B58-591C-4151-9984-CEEA5DA0BE2B}" type="parTrans" cxnId="{650A4DEE-C36A-4B7B-906A-81C048E7BE6F}">
      <dgm:prSet/>
      <dgm:spPr/>
      <dgm:t>
        <a:bodyPr/>
        <a:lstStyle/>
        <a:p>
          <a:endParaRPr lang="en-US"/>
        </a:p>
      </dgm:t>
    </dgm:pt>
    <dgm:pt modelId="{4DC1DD1E-1886-4CD5-BB3D-D0CC07228438}" type="sibTrans" cxnId="{650A4DEE-C36A-4B7B-906A-81C048E7BE6F}">
      <dgm:prSet/>
      <dgm:spPr/>
      <dgm:t>
        <a:bodyPr/>
        <a:lstStyle/>
        <a:p>
          <a:endParaRPr lang="en-US"/>
        </a:p>
      </dgm:t>
    </dgm:pt>
    <dgm:pt modelId="{7C6FAC9E-049B-4604-A977-6CDEE8B72514}">
      <dgm:prSet phldrT="[Text]" custT="1"/>
      <dgm:spPr/>
      <dgm:t>
        <a:bodyPr/>
        <a:lstStyle/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Hydro metallurgy </a:t>
          </a:r>
        </a:p>
      </dgm:t>
    </dgm:pt>
    <dgm:pt modelId="{C386E66A-47E6-4C6C-8AFE-F5F3474FA339}" type="parTrans" cxnId="{3DB6F7C7-C529-4481-8F66-B3A6FA0EBB8C}">
      <dgm:prSet/>
      <dgm:spPr/>
      <dgm:t>
        <a:bodyPr/>
        <a:lstStyle/>
        <a:p>
          <a:endParaRPr lang="en-US"/>
        </a:p>
      </dgm:t>
    </dgm:pt>
    <dgm:pt modelId="{8E3752FA-6F59-49D4-9A28-E18A53562EE6}" type="sibTrans" cxnId="{3DB6F7C7-C529-4481-8F66-B3A6FA0EBB8C}">
      <dgm:prSet/>
      <dgm:spPr/>
      <dgm:t>
        <a:bodyPr/>
        <a:lstStyle/>
        <a:p>
          <a:endParaRPr lang="en-US"/>
        </a:p>
      </dgm:t>
    </dgm:pt>
    <dgm:pt modelId="{5F930DA4-03F2-41F6-B821-3E92D11781B6}" type="pres">
      <dgm:prSet presAssocID="{5AC54010-AC39-4187-9CFC-2508F6F7F1DC}" presName="Name0" presStyleCnt="0">
        <dgm:presLayoutVars>
          <dgm:chMax val="7"/>
          <dgm:chPref val="7"/>
          <dgm:dir/>
        </dgm:presLayoutVars>
      </dgm:prSet>
      <dgm:spPr/>
    </dgm:pt>
    <dgm:pt modelId="{643AB745-71F9-4CF7-9158-211F045EE8B3}" type="pres">
      <dgm:prSet presAssocID="{5AC54010-AC39-4187-9CFC-2508F6F7F1DC}" presName="Name1" presStyleCnt="0"/>
      <dgm:spPr/>
    </dgm:pt>
    <dgm:pt modelId="{D911C34A-607E-4A68-A447-03EC79787701}" type="pres">
      <dgm:prSet presAssocID="{5AC54010-AC39-4187-9CFC-2508F6F7F1DC}" presName="cycle" presStyleCnt="0"/>
      <dgm:spPr/>
    </dgm:pt>
    <dgm:pt modelId="{E45B6EB0-528A-4A7F-B4FC-1807832077C2}" type="pres">
      <dgm:prSet presAssocID="{5AC54010-AC39-4187-9CFC-2508F6F7F1DC}" presName="srcNode" presStyleLbl="node1" presStyleIdx="0" presStyleCnt="4"/>
      <dgm:spPr/>
    </dgm:pt>
    <dgm:pt modelId="{37787996-102F-46FD-834D-75D2393E7193}" type="pres">
      <dgm:prSet presAssocID="{5AC54010-AC39-4187-9CFC-2508F6F7F1DC}" presName="conn" presStyleLbl="parChTrans1D2" presStyleIdx="0" presStyleCnt="1"/>
      <dgm:spPr/>
    </dgm:pt>
    <dgm:pt modelId="{19FFD082-30DB-45FB-99E1-E4F4A33A538B}" type="pres">
      <dgm:prSet presAssocID="{5AC54010-AC39-4187-9CFC-2508F6F7F1DC}" presName="extraNode" presStyleLbl="node1" presStyleIdx="0" presStyleCnt="4"/>
      <dgm:spPr/>
    </dgm:pt>
    <dgm:pt modelId="{DFEE467F-23CA-4095-B4DE-6FF6C07B3060}" type="pres">
      <dgm:prSet presAssocID="{5AC54010-AC39-4187-9CFC-2508F6F7F1DC}" presName="dstNode" presStyleLbl="node1" presStyleIdx="0" presStyleCnt="4"/>
      <dgm:spPr/>
    </dgm:pt>
    <dgm:pt modelId="{E5223ACE-66AA-4E0A-B01E-79EDAE56592A}" type="pres">
      <dgm:prSet presAssocID="{E6238DD1-8C3C-4801-A572-27F53913DC96}" presName="text_1" presStyleLbl="node1" presStyleIdx="0" presStyleCnt="4">
        <dgm:presLayoutVars>
          <dgm:bulletEnabled val="1"/>
        </dgm:presLayoutVars>
      </dgm:prSet>
      <dgm:spPr/>
    </dgm:pt>
    <dgm:pt modelId="{DAA19E3D-C27E-44CF-B14A-C326811DBDF6}" type="pres">
      <dgm:prSet presAssocID="{E6238DD1-8C3C-4801-A572-27F53913DC96}" presName="accent_1" presStyleCnt="0"/>
      <dgm:spPr/>
    </dgm:pt>
    <dgm:pt modelId="{9790A5AF-FA9F-486E-9125-2F2DF6E7E872}" type="pres">
      <dgm:prSet presAssocID="{E6238DD1-8C3C-4801-A572-27F53913DC96}" presName="accentRepeatNode" presStyleLbl="solidFgAcc1" presStyleIdx="0" presStyleCnt="4"/>
      <dgm:spPr/>
    </dgm:pt>
    <dgm:pt modelId="{F873C932-4A6A-4DD2-B5E6-361A2DC10843}" type="pres">
      <dgm:prSet presAssocID="{B7D0F6DE-BFA1-4F6D-85BE-ED7A059C70E1}" presName="text_2" presStyleLbl="node1" presStyleIdx="1" presStyleCnt="4" custLinFactNeighborX="588" custLinFactNeighborY="0">
        <dgm:presLayoutVars>
          <dgm:bulletEnabled val="1"/>
        </dgm:presLayoutVars>
      </dgm:prSet>
      <dgm:spPr/>
    </dgm:pt>
    <dgm:pt modelId="{CDBDCB94-C3E4-44CE-8E68-7DDF1236A1F9}" type="pres">
      <dgm:prSet presAssocID="{B7D0F6DE-BFA1-4F6D-85BE-ED7A059C70E1}" presName="accent_2" presStyleCnt="0"/>
      <dgm:spPr/>
    </dgm:pt>
    <dgm:pt modelId="{FD1AB8D2-E987-415A-B685-BA290DF14DE8}" type="pres">
      <dgm:prSet presAssocID="{B7D0F6DE-BFA1-4F6D-85BE-ED7A059C70E1}" presName="accentRepeatNode" presStyleLbl="solidFgAcc1" presStyleIdx="1" presStyleCnt="4"/>
      <dgm:spPr/>
    </dgm:pt>
    <dgm:pt modelId="{4C4F8DD4-826E-421B-A0F8-8315ECE9C3B6}" type="pres">
      <dgm:prSet presAssocID="{229DB7E2-4036-40C4-B7BE-3594EB3B6F15}" presName="text_3" presStyleLbl="node1" presStyleIdx="2" presStyleCnt="4">
        <dgm:presLayoutVars>
          <dgm:bulletEnabled val="1"/>
        </dgm:presLayoutVars>
      </dgm:prSet>
      <dgm:spPr/>
    </dgm:pt>
    <dgm:pt modelId="{0F951723-4ECA-405C-8E22-866A71AE0DC5}" type="pres">
      <dgm:prSet presAssocID="{229DB7E2-4036-40C4-B7BE-3594EB3B6F15}" presName="accent_3" presStyleCnt="0"/>
      <dgm:spPr/>
    </dgm:pt>
    <dgm:pt modelId="{FEEE47E3-B78C-43D4-AC2A-A93E56467DA9}" type="pres">
      <dgm:prSet presAssocID="{229DB7E2-4036-40C4-B7BE-3594EB3B6F15}" presName="accentRepeatNode" presStyleLbl="solidFgAcc1" presStyleIdx="2" presStyleCnt="4"/>
      <dgm:spPr/>
    </dgm:pt>
    <dgm:pt modelId="{76050A0A-797F-4029-B83F-592A4ACF7110}" type="pres">
      <dgm:prSet presAssocID="{7C6FAC9E-049B-4604-A977-6CDEE8B72514}" presName="text_4" presStyleLbl="node1" presStyleIdx="3" presStyleCnt="4">
        <dgm:presLayoutVars>
          <dgm:bulletEnabled val="1"/>
        </dgm:presLayoutVars>
      </dgm:prSet>
      <dgm:spPr/>
    </dgm:pt>
    <dgm:pt modelId="{090F95D7-AD39-4BFE-94EB-9A69CDE42FC2}" type="pres">
      <dgm:prSet presAssocID="{7C6FAC9E-049B-4604-A977-6CDEE8B72514}" presName="accent_4" presStyleCnt="0"/>
      <dgm:spPr/>
    </dgm:pt>
    <dgm:pt modelId="{BE72CBD0-EEE0-4474-B7FB-A7AED8B9E4AE}" type="pres">
      <dgm:prSet presAssocID="{7C6FAC9E-049B-4604-A977-6CDEE8B72514}" presName="accentRepeatNode" presStyleLbl="solidFgAcc1" presStyleIdx="3" presStyleCnt="4"/>
      <dgm:spPr/>
    </dgm:pt>
  </dgm:ptLst>
  <dgm:cxnLst>
    <dgm:cxn modelId="{6B3F9608-8014-4F26-938C-98137871EE86}" type="presOf" srcId="{229DB7E2-4036-40C4-B7BE-3594EB3B6F15}" destId="{4C4F8DD4-826E-421B-A0F8-8315ECE9C3B6}" srcOrd="0" destOrd="0" presId="urn:microsoft.com/office/officeart/2008/layout/VerticalCurvedList"/>
    <dgm:cxn modelId="{8A262039-EAC0-4D5E-9548-A8E82E1D5D54}" type="presOf" srcId="{26E1DA45-8518-4A9D-BEE0-41DBB8E1BD8E}" destId="{37787996-102F-46FD-834D-75D2393E7193}" srcOrd="0" destOrd="0" presId="urn:microsoft.com/office/officeart/2008/layout/VerticalCurvedList"/>
    <dgm:cxn modelId="{3F73976A-E9BA-4014-82F2-FB342714FA29}" type="presOf" srcId="{B7D0F6DE-BFA1-4F6D-85BE-ED7A059C70E1}" destId="{F873C932-4A6A-4DD2-B5E6-361A2DC10843}" srcOrd="0" destOrd="0" presId="urn:microsoft.com/office/officeart/2008/layout/VerticalCurvedList"/>
    <dgm:cxn modelId="{F1164B56-F844-46CE-A989-920A22DAA984}" type="presOf" srcId="{E6238DD1-8C3C-4801-A572-27F53913DC96}" destId="{E5223ACE-66AA-4E0A-B01E-79EDAE56592A}" srcOrd="0" destOrd="0" presId="urn:microsoft.com/office/officeart/2008/layout/VerticalCurvedList"/>
    <dgm:cxn modelId="{800ADE84-0847-4E96-8CCE-81FCA3339444}" srcId="{5AC54010-AC39-4187-9CFC-2508F6F7F1DC}" destId="{B7D0F6DE-BFA1-4F6D-85BE-ED7A059C70E1}" srcOrd="1" destOrd="0" parTransId="{C4BBC7D1-19F0-49AF-ADF0-F482C27A6818}" sibTransId="{A4221098-0127-4AE8-95A7-EFFEB0783C98}"/>
    <dgm:cxn modelId="{9428449D-9023-4343-840D-75976B5852D3}" srcId="{5AC54010-AC39-4187-9CFC-2508F6F7F1DC}" destId="{E6238DD1-8C3C-4801-A572-27F53913DC96}" srcOrd="0" destOrd="0" parTransId="{3F3E0180-AB1A-4C39-824B-649FB2364065}" sibTransId="{26E1DA45-8518-4A9D-BEE0-41DBB8E1BD8E}"/>
    <dgm:cxn modelId="{943F6BBE-1D66-4F17-BA17-A7485EF2C8FD}" type="presOf" srcId="{5AC54010-AC39-4187-9CFC-2508F6F7F1DC}" destId="{5F930DA4-03F2-41F6-B821-3E92D11781B6}" srcOrd="0" destOrd="0" presId="urn:microsoft.com/office/officeart/2008/layout/VerticalCurvedList"/>
    <dgm:cxn modelId="{3DB6F7C7-C529-4481-8F66-B3A6FA0EBB8C}" srcId="{5AC54010-AC39-4187-9CFC-2508F6F7F1DC}" destId="{7C6FAC9E-049B-4604-A977-6CDEE8B72514}" srcOrd="3" destOrd="0" parTransId="{C386E66A-47E6-4C6C-8AFE-F5F3474FA339}" sibTransId="{8E3752FA-6F59-49D4-9A28-E18A53562EE6}"/>
    <dgm:cxn modelId="{12F817DC-7516-4F80-AADC-2B1075FF084A}" type="presOf" srcId="{7C6FAC9E-049B-4604-A977-6CDEE8B72514}" destId="{76050A0A-797F-4029-B83F-592A4ACF7110}" srcOrd="0" destOrd="0" presId="urn:microsoft.com/office/officeart/2008/layout/VerticalCurvedList"/>
    <dgm:cxn modelId="{650A4DEE-C36A-4B7B-906A-81C048E7BE6F}" srcId="{5AC54010-AC39-4187-9CFC-2508F6F7F1DC}" destId="{229DB7E2-4036-40C4-B7BE-3594EB3B6F15}" srcOrd="2" destOrd="0" parTransId="{7E794B58-591C-4151-9984-CEEA5DA0BE2B}" sibTransId="{4DC1DD1E-1886-4CD5-BB3D-D0CC07228438}"/>
    <dgm:cxn modelId="{E4D76EA4-D071-4A3B-9B3F-49FDAD5F20D9}" type="presParOf" srcId="{5F930DA4-03F2-41F6-B821-3E92D11781B6}" destId="{643AB745-71F9-4CF7-9158-211F045EE8B3}" srcOrd="0" destOrd="0" presId="urn:microsoft.com/office/officeart/2008/layout/VerticalCurvedList"/>
    <dgm:cxn modelId="{16A212AA-6B47-4538-B177-F38D57F540E7}" type="presParOf" srcId="{643AB745-71F9-4CF7-9158-211F045EE8B3}" destId="{D911C34A-607E-4A68-A447-03EC79787701}" srcOrd="0" destOrd="0" presId="urn:microsoft.com/office/officeart/2008/layout/VerticalCurvedList"/>
    <dgm:cxn modelId="{B1D3DBDD-6EC4-4CB9-8F08-8D6DEDBBA0FA}" type="presParOf" srcId="{D911C34A-607E-4A68-A447-03EC79787701}" destId="{E45B6EB0-528A-4A7F-B4FC-1807832077C2}" srcOrd="0" destOrd="0" presId="urn:microsoft.com/office/officeart/2008/layout/VerticalCurvedList"/>
    <dgm:cxn modelId="{500FF378-1729-418B-904C-E77C9D442B7A}" type="presParOf" srcId="{D911C34A-607E-4A68-A447-03EC79787701}" destId="{37787996-102F-46FD-834D-75D2393E7193}" srcOrd="1" destOrd="0" presId="urn:microsoft.com/office/officeart/2008/layout/VerticalCurvedList"/>
    <dgm:cxn modelId="{BCE40F24-9C0C-4D9F-9F18-A4679553BF9B}" type="presParOf" srcId="{D911C34A-607E-4A68-A447-03EC79787701}" destId="{19FFD082-30DB-45FB-99E1-E4F4A33A538B}" srcOrd="2" destOrd="0" presId="urn:microsoft.com/office/officeart/2008/layout/VerticalCurvedList"/>
    <dgm:cxn modelId="{D14661A3-3838-44E9-8A51-D7E8A72E4435}" type="presParOf" srcId="{D911C34A-607E-4A68-A447-03EC79787701}" destId="{DFEE467F-23CA-4095-B4DE-6FF6C07B3060}" srcOrd="3" destOrd="0" presId="urn:microsoft.com/office/officeart/2008/layout/VerticalCurvedList"/>
    <dgm:cxn modelId="{4219A94D-B72F-4EAC-BCA6-41C2C4F69C0D}" type="presParOf" srcId="{643AB745-71F9-4CF7-9158-211F045EE8B3}" destId="{E5223ACE-66AA-4E0A-B01E-79EDAE56592A}" srcOrd="1" destOrd="0" presId="urn:microsoft.com/office/officeart/2008/layout/VerticalCurvedList"/>
    <dgm:cxn modelId="{AB715814-0A96-455B-A000-CF918AA9DDC3}" type="presParOf" srcId="{643AB745-71F9-4CF7-9158-211F045EE8B3}" destId="{DAA19E3D-C27E-44CF-B14A-C326811DBDF6}" srcOrd="2" destOrd="0" presId="urn:microsoft.com/office/officeart/2008/layout/VerticalCurvedList"/>
    <dgm:cxn modelId="{A5E85362-3E42-4B6C-92EB-75584EE13F65}" type="presParOf" srcId="{DAA19E3D-C27E-44CF-B14A-C326811DBDF6}" destId="{9790A5AF-FA9F-486E-9125-2F2DF6E7E872}" srcOrd="0" destOrd="0" presId="urn:microsoft.com/office/officeart/2008/layout/VerticalCurvedList"/>
    <dgm:cxn modelId="{9207BD2C-0BAD-403E-B0A8-DA01A6EDF683}" type="presParOf" srcId="{643AB745-71F9-4CF7-9158-211F045EE8B3}" destId="{F873C932-4A6A-4DD2-B5E6-361A2DC10843}" srcOrd="3" destOrd="0" presId="urn:microsoft.com/office/officeart/2008/layout/VerticalCurvedList"/>
    <dgm:cxn modelId="{BB966484-CA3E-46FD-A4AD-C7C783C68CE1}" type="presParOf" srcId="{643AB745-71F9-4CF7-9158-211F045EE8B3}" destId="{CDBDCB94-C3E4-44CE-8E68-7DDF1236A1F9}" srcOrd="4" destOrd="0" presId="urn:microsoft.com/office/officeart/2008/layout/VerticalCurvedList"/>
    <dgm:cxn modelId="{A026BD4F-B0A5-4BFF-9B18-76CC6FF47941}" type="presParOf" srcId="{CDBDCB94-C3E4-44CE-8E68-7DDF1236A1F9}" destId="{FD1AB8D2-E987-415A-B685-BA290DF14DE8}" srcOrd="0" destOrd="0" presId="urn:microsoft.com/office/officeart/2008/layout/VerticalCurvedList"/>
    <dgm:cxn modelId="{E6901714-BF59-4DF8-B7A1-FB1BB648E8A7}" type="presParOf" srcId="{643AB745-71F9-4CF7-9158-211F045EE8B3}" destId="{4C4F8DD4-826E-421B-A0F8-8315ECE9C3B6}" srcOrd="5" destOrd="0" presId="urn:microsoft.com/office/officeart/2008/layout/VerticalCurvedList"/>
    <dgm:cxn modelId="{BD56EB17-4FFB-4DA9-9405-6EB8518E66CF}" type="presParOf" srcId="{643AB745-71F9-4CF7-9158-211F045EE8B3}" destId="{0F951723-4ECA-405C-8E22-866A71AE0DC5}" srcOrd="6" destOrd="0" presId="urn:microsoft.com/office/officeart/2008/layout/VerticalCurvedList"/>
    <dgm:cxn modelId="{B5237B92-1E5F-4F4E-9ED9-14F6890B09C8}" type="presParOf" srcId="{0F951723-4ECA-405C-8E22-866A71AE0DC5}" destId="{FEEE47E3-B78C-43D4-AC2A-A93E56467DA9}" srcOrd="0" destOrd="0" presId="urn:microsoft.com/office/officeart/2008/layout/VerticalCurvedList"/>
    <dgm:cxn modelId="{F6AAB071-812B-48AB-BB50-82CDB5F150A5}" type="presParOf" srcId="{643AB745-71F9-4CF7-9158-211F045EE8B3}" destId="{76050A0A-797F-4029-B83F-592A4ACF7110}" srcOrd="7" destOrd="0" presId="urn:microsoft.com/office/officeart/2008/layout/VerticalCurvedList"/>
    <dgm:cxn modelId="{370A6003-DDB5-4949-8DC3-9F1C93055B55}" type="presParOf" srcId="{643AB745-71F9-4CF7-9158-211F045EE8B3}" destId="{090F95D7-AD39-4BFE-94EB-9A69CDE42FC2}" srcOrd="8" destOrd="0" presId="urn:microsoft.com/office/officeart/2008/layout/VerticalCurvedList"/>
    <dgm:cxn modelId="{739F3F41-AD4F-4E19-960D-DAF45B762DC6}" type="presParOf" srcId="{090F95D7-AD39-4BFE-94EB-9A69CDE42FC2}" destId="{BE72CBD0-EEE0-4474-B7FB-A7AED8B9E4A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0C4C34-63F5-4D2D-9025-0BA0004039C2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C97D844-1438-4ED9-BAE3-80A93508738B}">
      <dgm:prSet phldrT="[Text]" custT="1"/>
      <dgm:spPr/>
      <dgm:t>
        <a:bodyPr/>
        <a:lstStyle/>
        <a:p>
          <a:pPr algn="l"/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Samples</a:t>
          </a:r>
        </a:p>
      </dgm:t>
    </dgm:pt>
    <dgm:pt modelId="{F68968FB-D3F9-4682-9297-45FDC654A0B9}" type="parTrans" cxnId="{C7EF613B-F839-4B4E-BE51-6089CBE593EB}">
      <dgm:prSet/>
      <dgm:spPr/>
      <dgm:t>
        <a:bodyPr/>
        <a:lstStyle/>
        <a:p>
          <a:endParaRPr lang="en-US"/>
        </a:p>
      </dgm:t>
    </dgm:pt>
    <dgm:pt modelId="{F36BD8A6-90DA-4D55-8262-D143D79D6C8A}" type="sibTrans" cxnId="{C7EF613B-F839-4B4E-BE51-6089CBE593EB}">
      <dgm:prSet/>
      <dgm:spPr/>
      <dgm:t>
        <a:bodyPr/>
        <a:lstStyle/>
        <a:p>
          <a:endParaRPr lang="en-US"/>
        </a:p>
      </dgm:t>
    </dgm:pt>
    <dgm:pt modelId="{175A630D-7E78-4466-8342-67B6EC687C53}">
      <dgm:prSet phldrT="[Text]" custT="1"/>
      <dgm:spPr/>
      <dgm:t>
        <a:bodyPr anchor="ctr"/>
        <a:lstStyle/>
        <a:p>
          <a:pPr algn="just">
            <a:spcBef>
              <a:spcPts val="600"/>
            </a:spcBef>
            <a:spcAft>
              <a:spcPts val="600"/>
            </a:spcAft>
            <a:buFont typeface="Wingdings" panose="05000000000000000000" pitchFamily="2" charset="2"/>
            <a:buChar char="q"/>
          </a:pP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Waste sludge from </a:t>
          </a:r>
          <a:r>
            <a:rPr lang="vi-V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Samsung PCBs production factory, Thai Nguyen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gm:t>
    </dgm:pt>
    <dgm:pt modelId="{B5A4DE20-AB4C-46A0-AE7F-407624FD1E1F}" type="parTrans" cxnId="{9A4A29AF-0C9B-464B-972A-7635BAAE0A34}">
      <dgm:prSet/>
      <dgm:spPr/>
      <dgm:t>
        <a:bodyPr/>
        <a:lstStyle/>
        <a:p>
          <a:endParaRPr lang="en-US"/>
        </a:p>
      </dgm:t>
    </dgm:pt>
    <dgm:pt modelId="{D01DCDD5-92AE-4CC5-8227-3A1EFB44C405}" type="sibTrans" cxnId="{9A4A29AF-0C9B-464B-972A-7635BAAE0A34}">
      <dgm:prSet/>
      <dgm:spPr/>
      <dgm:t>
        <a:bodyPr/>
        <a:lstStyle/>
        <a:p>
          <a:endParaRPr lang="en-US"/>
        </a:p>
      </dgm:t>
    </dgm:pt>
    <dgm:pt modelId="{BB1A0948-C235-47F0-86BC-AD5E22EEF5B7}">
      <dgm:prSet phldrT="[Text]" custT="1"/>
      <dgm:spPr/>
      <dgm:t>
        <a:bodyPr/>
        <a:lstStyle/>
        <a:p>
          <a:pPr algn="just"/>
          <a:r>
            <a:rPr lang="vi-VN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For the leaching process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E32646-40BB-4AB1-A3D3-316DAC3EEE0A}" type="parTrans" cxnId="{B190453F-AC5B-4BCF-90A7-8351E2D69815}">
      <dgm:prSet/>
      <dgm:spPr/>
      <dgm:t>
        <a:bodyPr/>
        <a:lstStyle/>
        <a:p>
          <a:endParaRPr lang="en-US"/>
        </a:p>
      </dgm:t>
    </dgm:pt>
    <dgm:pt modelId="{DE53E9B9-C3EE-460F-B2D1-B9653C86DB51}" type="sibTrans" cxnId="{B190453F-AC5B-4BCF-90A7-8351E2D69815}">
      <dgm:prSet/>
      <dgm:spPr/>
      <dgm:t>
        <a:bodyPr/>
        <a:lstStyle/>
        <a:p>
          <a:endParaRPr lang="en-US"/>
        </a:p>
      </dgm:t>
    </dgm:pt>
    <dgm:pt modelId="{859401E5-615B-4DE6-AD0B-3C24E2CA3A4E}">
      <dgm:prSet phldrT="[Text]" custT="1"/>
      <dgm:spPr/>
      <dgm:t>
        <a:bodyPr/>
        <a:lstStyle/>
        <a:p>
          <a:pPr algn="just">
            <a:buFont typeface="Wingdings" panose="05000000000000000000" pitchFamily="2" charset="2"/>
            <a:buChar char="q"/>
          </a:pP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T</a:t>
          </a:r>
          <a:r>
            <a:rPr lang="vi-V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he H</a:t>
          </a:r>
          <a:r>
            <a:rPr lang="vi-VN" sz="2400" baseline="-25000" dirty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r>
            <a:rPr lang="vi-V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SO</a:t>
          </a:r>
          <a:r>
            <a:rPr lang="vi-VN" sz="2400" baseline="-25000" dirty="0"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  <a:r>
            <a:rPr lang="vi-V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concentration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vi-V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1.0 mol/l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r>
            <a:rPr lang="vi-V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leaching time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vi-V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60 minutes, the S/L ratio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r>
            <a:rPr lang="vi-V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1/8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r>
            <a:rPr lang="vi-V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continuous stirring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vi-V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~180 rpm at room temperature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gm:t>
    </dgm:pt>
    <dgm:pt modelId="{8D898674-DCE8-4A90-86D8-4526A884606A}" type="parTrans" cxnId="{86A2A6BC-DB7E-43C9-826D-68D75B37F037}">
      <dgm:prSet/>
      <dgm:spPr/>
      <dgm:t>
        <a:bodyPr/>
        <a:lstStyle/>
        <a:p>
          <a:endParaRPr lang="en-US"/>
        </a:p>
      </dgm:t>
    </dgm:pt>
    <dgm:pt modelId="{1B5E481B-8317-48A7-AE15-9CCF3A35778A}" type="sibTrans" cxnId="{86A2A6BC-DB7E-43C9-826D-68D75B37F037}">
      <dgm:prSet/>
      <dgm:spPr/>
      <dgm:t>
        <a:bodyPr/>
        <a:lstStyle/>
        <a:p>
          <a:endParaRPr lang="en-US"/>
        </a:p>
      </dgm:t>
    </dgm:pt>
    <dgm:pt modelId="{17917383-1011-4231-B89B-5AB27B920258}">
      <dgm:prSet phldrT="[Text]" custT="1"/>
      <dgm:spPr/>
      <dgm:t>
        <a:bodyPr/>
        <a:lstStyle/>
        <a:p>
          <a:pPr algn="just">
            <a:buFont typeface="Wingdings" panose="05000000000000000000" pitchFamily="2" charset="2"/>
            <a:buChar char="q"/>
          </a:pP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vi-V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The result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: l</a:t>
          </a:r>
          <a:r>
            <a:rPr lang="vi-V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eaching efficiency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r>
            <a:rPr lang="vi-V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98%, the copper grade content in pregnant solution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vi-V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29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vi-V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723 g/l. 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C787F0-6421-41EF-B032-1C2A9A7C26FF}" type="parTrans" cxnId="{82D9E8D8-821E-4482-81A1-7A4ECF454540}">
      <dgm:prSet/>
      <dgm:spPr/>
      <dgm:t>
        <a:bodyPr/>
        <a:lstStyle/>
        <a:p>
          <a:endParaRPr lang="en-US"/>
        </a:p>
      </dgm:t>
    </dgm:pt>
    <dgm:pt modelId="{BCEFF2BB-B0AF-419C-A463-C8D0A5659A5A}" type="sibTrans" cxnId="{82D9E8D8-821E-4482-81A1-7A4ECF454540}">
      <dgm:prSet/>
      <dgm:spPr/>
      <dgm:t>
        <a:bodyPr/>
        <a:lstStyle/>
        <a:p>
          <a:endParaRPr lang="en-US"/>
        </a:p>
      </dgm:t>
    </dgm:pt>
    <dgm:pt modelId="{48A09EB7-5962-4919-864D-DAFB1214B86A}">
      <dgm:prSet phldrT="[Text]" custT="1"/>
      <dgm:spPr/>
      <dgm:t>
        <a:bodyPr anchor="ctr"/>
        <a:lstStyle/>
        <a:p>
          <a:pPr algn="just">
            <a:spcBef>
              <a:spcPts val="600"/>
            </a:spcBef>
            <a:spcAft>
              <a:spcPts val="600"/>
            </a:spcAft>
            <a:buFont typeface="Wingdings" panose="05000000000000000000" pitchFamily="2" charset="2"/>
            <a:buChar char="q"/>
          </a:pP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H</a:t>
          </a:r>
          <a:r>
            <a:rPr lang="vi-V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as fine particle size (100% particles passing 0.074 mm) and a copper grade content of 24.05 %.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A5CE27-F0CA-4C0D-991B-7E81BCDFCB39}" type="parTrans" cxnId="{AFA385DD-9B24-43F8-8DF3-0219AAD3EB0F}">
      <dgm:prSet/>
      <dgm:spPr/>
      <dgm:t>
        <a:bodyPr/>
        <a:lstStyle/>
        <a:p>
          <a:endParaRPr lang="en-US"/>
        </a:p>
      </dgm:t>
    </dgm:pt>
    <dgm:pt modelId="{25CDBCCE-D31E-4BB5-9C5E-AC9680BBD119}" type="sibTrans" cxnId="{AFA385DD-9B24-43F8-8DF3-0219AAD3EB0F}">
      <dgm:prSet/>
      <dgm:spPr/>
      <dgm:t>
        <a:bodyPr/>
        <a:lstStyle/>
        <a:p>
          <a:endParaRPr lang="en-US"/>
        </a:p>
      </dgm:t>
    </dgm:pt>
    <dgm:pt modelId="{25468C16-B984-4401-9024-918CE729FB62}" type="pres">
      <dgm:prSet presAssocID="{E90C4C34-63F5-4D2D-9025-0BA0004039C2}" presName="Name0" presStyleCnt="0">
        <dgm:presLayoutVars>
          <dgm:dir/>
          <dgm:animLvl val="lvl"/>
          <dgm:resizeHandles/>
        </dgm:presLayoutVars>
      </dgm:prSet>
      <dgm:spPr/>
    </dgm:pt>
    <dgm:pt modelId="{ABCBC30C-549F-4D34-B624-65D0D1B00E56}" type="pres">
      <dgm:prSet presAssocID="{8C97D844-1438-4ED9-BAE3-80A93508738B}" presName="linNode" presStyleCnt="0"/>
      <dgm:spPr/>
    </dgm:pt>
    <dgm:pt modelId="{B87653B5-241A-4F01-BA1A-2DF75ECE937E}" type="pres">
      <dgm:prSet presAssocID="{8C97D844-1438-4ED9-BAE3-80A93508738B}" presName="parentShp" presStyleLbl="node1" presStyleIdx="0" presStyleCnt="2" custScaleX="95019">
        <dgm:presLayoutVars>
          <dgm:bulletEnabled val="1"/>
        </dgm:presLayoutVars>
      </dgm:prSet>
      <dgm:spPr/>
    </dgm:pt>
    <dgm:pt modelId="{913288D4-6AE0-4A2A-957F-FF11A05511A6}" type="pres">
      <dgm:prSet presAssocID="{8C97D844-1438-4ED9-BAE3-80A93508738B}" presName="childShp" presStyleLbl="bgAccFollowNode1" presStyleIdx="0" presStyleCnt="2" custScaleX="187599" custScaleY="119234">
        <dgm:presLayoutVars>
          <dgm:bulletEnabled val="1"/>
        </dgm:presLayoutVars>
      </dgm:prSet>
      <dgm:spPr/>
    </dgm:pt>
    <dgm:pt modelId="{5F9F1D56-3EF5-47B8-9F1B-20E382691F63}" type="pres">
      <dgm:prSet presAssocID="{F36BD8A6-90DA-4D55-8262-D143D79D6C8A}" presName="spacing" presStyleCnt="0"/>
      <dgm:spPr/>
    </dgm:pt>
    <dgm:pt modelId="{A04B7723-6C0F-459B-A30B-91D99941C896}" type="pres">
      <dgm:prSet presAssocID="{BB1A0948-C235-47F0-86BC-AD5E22EEF5B7}" presName="linNode" presStyleCnt="0"/>
      <dgm:spPr/>
    </dgm:pt>
    <dgm:pt modelId="{AAC0DCD2-782D-48E6-AA9B-F55B70F053BB}" type="pres">
      <dgm:prSet presAssocID="{BB1A0948-C235-47F0-86BC-AD5E22EEF5B7}" presName="parentShp" presStyleLbl="node1" presStyleIdx="1" presStyleCnt="2" custScaleX="115155" custScaleY="136070">
        <dgm:presLayoutVars>
          <dgm:bulletEnabled val="1"/>
        </dgm:presLayoutVars>
      </dgm:prSet>
      <dgm:spPr/>
    </dgm:pt>
    <dgm:pt modelId="{ED980C20-2611-4001-95BA-DE899060D57F}" type="pres">
      <dgm:prSet presAssocID="{BB1A0948-C235-47F0-86BC-AD5E22EEF5B7}" presName="childShp" presStyleLbl="bgAccFollowNode1" presStyleIdx="1" presStyleCnt="2" custScaleX="231934" custScaleY="158255">
        <dgm:presLayoutVars>
          <dgm:bulletEnabled val="1"/>
        </dgm:presLayoutVars>
      </dgm:prSet>
      <dgm:spPr/>
    </dgm:pt>
  </dgm:ptLst>
  <dgm:cxnLst>
    <dgm:cxn modelId="{327E3C10-556B-4FC9-AF42-0057D48836FC}" type="presOf" srcId="{17917383-1011-4231-B89B-5AB27B920258}" destId="{ED980C20-2611-4001-95BA-DE899060D57F}" srcOrd="0" destOrd="1" presId="urn:microsoft.com/office/officeart/2005/8/layout/vList6"/>
    <dgm:cxn modelId="{3C149A27-FE81-47C1-9D5C-0176C7CE367E}" type="presOf" srcId="{E90C4C34-63F5-4D2D-9025-0BA0004039C2}" destId="{25468C16-B984-4401-9024-918CE729FB62}" srcOrd="0" destOrd="0" presId="urn:microsoft.com/office/officeart/2005/8/layout/vList6"/>
    <dgm:cxn modelId="{C7EF613B-F839-4B4E-BE51-6089CBE593EB}" srcId="{E90C4C34-63F5-4D2D-9025-0BA0004039C2}" destId="{8C97D844-1438-4ED9-BAE3-80A93508738B}" srcOrd="0" destOrd="0" parTransId="{F68968FB-D3F9-4682-9297-45FDC654A0B9}" sibTransId="{F36BD8A6-90DA-4D55-8262-D143D79D6C8A}"/>
    <dgm:cxn modelId="{B190453F-AC5B-4BCF-90A7-8351E2D69815}" srcId="{E90C4C34-63F5-4D2D-9025-0BA0004039C2}" destId="{BB1A0948-C235-47F0-86BC-AD5E22EEF5B7}" srcOrd="1" destOrd="0" parTransId="{6BE32646-40BB-4AB1-A3D3-316DAC3EEE0A}" sibTransId="{DE53E9B9-C3EE-460F-B2D1-B9653C86DB51}"/>
    <dgm:cxn modelId="{C013746E-7F09-4A01-B6DE-C6323316C760}" type="presOf" srcId="{BB1A0948-C235-47F0-86BC-AD5E22EEF5B7}" destId="{AAC0DCD2-782D-48E6-AA9B-F55B70F053BB}" srcOrd="0" destOrd="0" presId="urn:microsoft.com/office/officeart/2005/8/layout/vList6"/>
    <dgm:cxn modelId="{A57AEC78-ED5C-4BD2-AB6D-E0C0719964FB}" type="presOf" srcId="{48A09EB7-5962-4919-864D-DAFB1214B86A}" destId="{913288D4-6AE0-4A2A-957F-FF11A05511A6}" srcOrd="0" destOrd="1" presId="urn:microsoft.com/office/officeart/2005/8/layout/vList6"/>
    <dgm:cxn modelId="{3482A07F-6B1F-4925-8A1E-7021532938DF}" type="presOf" srcId="{859401E5-615B-4DE6-AD0B-3C24E2CA3A4E}" destId="{ED980C20-2611-4001-95BA-DE899060D57F}" srcOrd="0" destOrd="0" presId="urn:microsoft.com/office/officeart/2005/8/layout/vList6"/>
    <dgm:cxn modelId="{E5FB8D85-13E8-427A-8710-92FC8C66BDBE}" type="presOf" srcId="{175A630D-7E78-4466-8342-67B6EC687C53}" destId="{913288D4-6AE0-4A2A-957F-FF11A05511A6}" srcOrd="0" destOrd="0" presId="urn:microsoft.com/office/officeart/2005/8/layout/vList6"/>
    <dgm:cxn modelId="{9A4A29AF-0C9B-464B-972A-7635BAAE0A34}" srcId="{8C97D844-1438-4ED9-BAE3-80A93508738B}" destId="{175A630D-7E78-4466-8342-67B6EC687C53}" srcOrd="0" destOrd="0" parTransId="{B5A4DE20-AB4C-46A0-AE7F-407624FD1E1F}" sibTransId="{D01DCDD5-92AE-4CC5-8227-3A1EFB44C405}"/>
    <dgm:cxn modelId="{86A2A6BC-DB7E-43C9-826D-68D75B37F037}" srcId="{BB1A0948-C235-47F0-86BC-AD5E22EEF5B7}" destId="{859401E5-615B-4DE6-AD0B-3C24E2CA3A4E}" srcOrd="0" destOrd="0" parTransId="{8D898674-DCE8-4A90-86D8-4526A884606A}" sibTransId="{1B5E481B-8317-48A7-AE15-9CCF3A35778A}"/>
    <dgm:cxn modelId="{82D9E8D8-821E-4482-81A1-7A4ECF454540}" srcId="{BB1A0948-C235-47F0-86BC-AD5E22EEF5B7}" destId="{17917383-1011-4231-B89B-5AB27B920258}" srcOrd="1" destOrd="0" parTransId="{2EC787F0-6421-41EF-B032-1C2A9A7C26FF}" sibTransId="{BCEFF2BB-B0AF-419C-A463-C8D0A5659A5A}"/>
    <dgm:cxn modelId="{AFA385DD-9B24-43F8-8DF3-0219AAD3EB0F}" srcId="{8C97D844-1438-4ED9-BAE3-80A93508738B}" destId="{48A09EB7-5962-4919-864D-DAFB1214B86A}" srcOrd="1" destOrd="0" parTransId="{D1A5CE27-F0CA-4C0D-991B-7E81BCDFCB39}" sibTransId="{25CDBCCE-D31E-4BB5-9C5E-AC9680BBD119}"/>
    <dgm:cxn modelId="{3E892BFF-BCD2-4582-99DD-4A106435919D}" type="presOf" srcId="{8C97D844-1438-4ED9-BAE3-80A93508738B}" destId="{B87653B5-241A-4F01-BA1A-2DF75ECE937E}" srcOrd="0" destOrd="0" presId="urn:microsoft.com/office/officeart/2005/8/layout/vList6"/>
    <dgm:cxn modelId="{A2EBA7C0-33D0-4657-B1F0-0B5DFA2ED6D6}" type="presParOf" srcId="{25468C16-B984-4401-9024-918CE729FB62}" destId="{ABCBC30C-549F-4D34-B624-65D0D1B00E56}" srcOrd="0" destOrd="0" presId="urn:microsoft.com/office/officeart/2005/8/layout/vList6"/>
    <dgm:cxn modelId="{80099A51-BAB5-44A1-846D-ECC8C33EAC73}" type="presParOf" srcId="{ABCBC30C-549F-4D34-B624-65D0D1B00E56}" destId="{B87653B5-241A-4F01-BA1A-2DF75ECE937E}" srcOrd="0" destOrd="0" presId="urn:microsoft.com/office/officeart/2005/8/layout/vList6"/>
    <dgm:cxn modelId="{053A02D6-1786-43A7-AA9F-205F551D89E4}" type="presParOf" srcId="{ABCBC30C-549F-4D34-B624-65D0D1B00E56}" destId="{913288D4-6AE0-4A2A-957F-FF11A05511A6}" srcOrd="1" destOrd="0" presId="urn:microsoft.com/office/officeart/2005/8/layout/vList6"/>
    <dgm:cxn modelId="{1558712E-4692-4DA3-B38B-D6BD9E0D931C}" type="presParOf" srcId="{25468C16-B984-4401-9024-918CE729FB62}" destId="{5F9F1D56-3EF5-47B8-9F1B-20E382691F63}" srcOrd="1" destOrd="0" presId="urn:microsoft.com/office/officeart/2005/8/layout/vList6"/>
    <dgm:cxn modelId="{1FA39AE8-7BB1-4870-9982-7E24144DD7E5}" type="presParOf" srcId="{25468C16-B984-4401-9024-918CE729FB62}" destId="{A04B7723-6C0F-459B-A30B-91D99941C896}" srcOrd="2" destOrd="0" presId="urn:microsoft.com/office/officeart/2005/8/layout/vList6"/>
    <dgm:cxn modelId="{9C279CB4-AF5B-4E1F-A578-D5E33D681654}" type="presParOf" srcId="{A04B7723-6C0F-459B-A30B-91D99941C896}" destId="{AAC0DCD2-782D-48E6-AA9B-F55B70F053BB}" srcOrd="0" destOrd="0" presId="urn:microsoft.com/office/officeart/2005/8/layout/vList6"/>
    <dgm:cxn modelId="{0D5383EF-6A8C-4D84-B9E2-29F3ADEBC0CC}" type="presParOf" srcId="{A04B7723-6C0F-459B-A30B-91D99941C896}" destId="{ED980C20-2611-4001-95BA-DE899060D57F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0C4C34-63F5-4D2D-9025-0BA0004039C2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04B761-CCC0-4E01-A943-D192BBE64BC3}">
      <dgm:prSet phldrT="[Text]" custT="1"/>
      <dgm:spPr/>
      <dgm:t>
        <a:bodyPr/>
        <a:lstStyle/>
        <a:p>
          <a:pPr algn="just"/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Further works</a:t>
          </a:r>
        </a:p>
      </dgm:t>
    </dgm:pt>
    <dgm:pt modelId="{C3590925-921A-4D46-9826-A1CDE8844683}" type="parTrans" cxnId="{76625C46-4AB3-4AAD-A7CE-2B7FC97E9E24}">
      <dgm:prSet/>
      <dgm:spPr/>
      <dgm:t>
        <a:bodyPr/>
        <a:lstStyle/>
        <a:p>
          <a:endParaRPr lang="en-US"/>
        </a:p>
      </dgm:t>
    </dgm:pt>
    <dgm:pt modelId="{1944103D-EBE6-46D1-AF20-6096279A8443}" type="sibTrans" cxnId="{76625C46-4AB3-4AAD-A7CE-2B7FC97E9E24}">
      <dgm:prSet/>
      <dgm:spPr/>
      <dgm:t>
        <a:bodyPr/>
        <a:lstStyle/>
        <a:p>
          <a:endParaRPr lang="en-US"/>
        </a:p>
      </dgm:t>
    </dgm:pt>
    <dgm:pt modelId="{F2934DED-C84B-4BBB-A444-E78E1AEE57B5}">
      <dgm:prSet phldrT="[Text]" custT="1"/>
      <dgm:spPr/>
      <dgm:t>
        <a:bodyPr/>
        <a:lstStyle/>
        <a:p>
          <a:pPr algn="just">
            <a:buFont typeface="Wingdings" panose="05000000000000000000" pitchFamily="2" charset="2"/>
            <a:buChar char="q"/>
          </a:pP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N</a:t>
          </a:r>
          <a:r>
            <a:rPr lang="vi-V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ecessary to research iron reduction methods to obtain copper powder products with high purity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gm:t>
    </dgm:pt>
    <dgm:pt modelId="{49E791C3-56FD-4565-9057-EFDF7B005D77}" type="parTrans" cxnId="{5A12C036-3281-49B8-8F32-218C2420189C}">
      <dgm:prSet/>
      <dgm:spPr/>
      <dgm:t>
        <a:bodyPr/>
        <a:lstStyle/>
        <a:p>
          <a:endParaRPr lang="en-US"/>
        </a:p>
      </dgm:t>
    </dgm:pt>
    <dgm:pt modelId="{2FC2362C-9D22-471B-87F1-E1D8173A7FDE}" type="sibTrans" cxnId="{5A12C036-3281-49B8-8F32-218C2420189C}">
      <dgm:prSet/>
      <dgm:spPr/>
      <dgm:t>
        <a:bodyPr/>
        <a:lstStyle/>
        <a:p>
          <a:endParaRPr lang="en-US"/>
        </a:p>
      </dgm:t>
    </dgm:pt>
    <dgm:pt modelId="{048FA1F2-193F-424E-A864-7ADE111E43B3}">
      <dgm:prSet phldrT="[Text]" custT="1"/>
      <dgm:spPr/>
      <dgm:t>
        <a:bodyPr anchor="ctr"/>
        <a:lstStyle/>
        <a:p>
          <a:pPr algn="just">
            <a:buFont typeface="Wingdings" panose="05000000000000000000" pitchFamily="2" charset="2"/>
            <a:buChar char="q"/>
          </a:pP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P</a:t>
          </a:r>
          <a:r>
            <a:rPr lang="vi-V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recipitation of over 99% copper metal from the pregnant solution.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5C3662-C521-481E-81D0-F5986176E14F}" type="parTrans" cxnId="{EED69564-546E-4AC8-9A22-25DC1A1AA71C}">
      <dgm:prSet/>
      <dgm:spPr/>
      <dgm:t>
        <a:bodyPr/>
        <a:lstStyle/>
        <a:p>
          <a:endParaRPr lang="en-US"/>
        </a:p>
      </dgm:t>
    </dgm:pt>
    <dgm:pt modelId="{0ED3BE3C-2CA2-4238-97E8-AF46FBC7DE86}" type="sibTrans" cxnId="{EED69564-546E-4AC8-9A22-25DC1A1AA71C}">
      <dgm:prSet/>
      <dgm:spPr/>
      <dgm:t>
        <a:bodyPr/>
        <a:lstStyle/>
        <a:p>
          <a:endParaRPr lang="en-US"/>
        </a:p>
      </dgm:t>
    </dgm:pt>
    <dgm:pt modelId="{8A14AC33-8204-495D-8370-4C9E172E3EF9}">
      <dgm:prSet phldrT="[Text]" custT="1"/>
      <dgm:spPr/>
      <dgm:t>
        <a:bodyPr/>
        <a:lstStyle/>
        <a:p>
          <a:pPr algn="just"/>
          <a:r>
            <a:rPr lang="vi-VN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For the successive cementation process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9E8465-24DB-4820-A31C-CD1AD413CF71}" type="parTrans" cxnId="{40239844-A692-4582-850F-AEB397293AA5}">
      <dgm:prSet/>
      <dgm:spPr/>
      <dgm:t>
        <a:bodyPr/>
        <a:lstStyle/>
        <a:p>
          <a:endParaRPr lang="en-US"/>
        </a:p>
      </dgm:t>
    </dgm:pt>
    <dgm:pt modelId="{FE694099-1F67-4BCB-8AC3-E8C14422673A}" type="sibTrans" cxnId="{40239844-A692-4582-850F-AEB397293AA5}">
      <dgm:prSet/>
      <dgm:spPr/>
      <dgm:t>
        <a:bodyPr/>
        <a:lstStyle/>
        <a:p>
          <a:endParaRPr lang="en-US"/>
        </a:p>
      </dgm:t>
    </dgm:pt>
    <dgm:pt modelId="{BBA91F26-2024-4BE2-AD06-198EDDF1A058}">
      <dgm:prSet phldrT="[Text]" custT="1"/>
      <dgm:spPr/>
      <dgm:t>
        <a:bodyPr anchor="ctr"/>
        <a:lstStyle/>
        <a:p>
          <a:pPr algn="just">
            <a:buFont typeface="Wingdings" panose="05000000000000000000" pitchFamily="2" charset="2"/>
            <a:buChar char="q"/>
          </a:pP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The </a:t>
          </a:r>
          <a:r>
            <a:rPr lang="vi-V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amount of iron shavings/copper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vi-V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1.5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r>
            <a:rPr lang="vi-V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stirring continuously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vi-V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60 minutes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gm:t>
    </dgm:pt>
    <dgm:pt modelId="{01A83101-F568-4CD0-B429-2DBD9EF4E37C}" type="parTrans" cxnId="{7D1B5CA9-8E52-476B-8A8F-10B6A8C9C06A}">
      <dgm:prSet/>
      <dgm:spPr/>
      <dgm:t>
        <a:bodyPr/>
        <a:lstStyle/>
        <a:p>
          <a:endParaRPr lang="en-US"/>
        </a:p>
      </dgm:t>
    </dgm:pt>
    <dgm:pt modelId="{C49822E4-E851-4FE5-9327-F448EF7BEB30}" type="sibTrans" cxnId="{7D1B5CA9-8E52-476B-8A8F-10B6A8C9C06A}">
      <dgm:prSet/>
      <dgm:spPr/>
      <dgm:t>
        <a:bodyPr/>
        <a:lstStyle/>
        <a:p>
          <a:endParaRPr lang="en-US"/>
        </a:p>
      </dgm:t>
    </dgm:pt>
    <dgm:pt modelId="{EC7B0268-CE8D-4D5D-812C-8899476DA9B6}">
      <dgm:prSet phldrT="[Text]" custT="1"/>
      <dgm:spPr/>
      <dgm:t>
        <a:bodyPr/>
        <a:lstStyle/>
        <a:p>
          <a:pPr algn="just">
            <a:buFont typeface="Wingdings" panose="05000000000000000000" pitchFamily="2" charset="2"/>
            <a:buChar char="q"/>
          </a:pP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vi-V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The barren solution after cementation contains a high amount of iron ions (21.39%), so it needs to be reduced before being recirculated for the leaching process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A48DD295-1F00-4EAE-B644-6307D64DE148}" type="parTrans" cxnId="{F5A4FE4F-E57C-4B25-A175-6BCBFBEC9CEB}">
      <dgm:prSet/>
      <dgm:spPr/>
      <dgm:t>
        <a:bodyPr/>
        <a:lstStyle/>
        <a:p>
          <a:endParaRPr lang="en-US"/>
        </a:p>
      </dgm:t>
    </dgm:pt>
    <dgm:pt modelId="{24DAEA91-B043-4ED1-8607-F7F6FEAE1E9F}" type="sibTrans" cxnId="{F5A4FE4F-E57C-4B25-A175-6BCBFBEC9CEB}">
      <dgm:prSet/>
      <dgm:spPr/>
      <dgm:t>
        <a:bodyPr/>
        <a:lstStyle/>
        <a:p>
          <a:endParaRPr lang="en-US"/>
        </a:p>
      </dgm:t>
    </dgm:pt>
    <dgm:pt modelId="{25468C16-B984-4401-9024-918CE729FB62}" type="pres">
      <dgm:prSet presAssocID="{E90C4C34-63F5-4D2D-9025-0BA0004039C2}" presName="Name0" presStyleCnt="0">
        <dgm:presLayoutVars>
          <dgm:dir/>
          <dgm:animLvl val="lvl"/>
          <dgm:resizeHandles/>
        </dgm:presLayoutVars>
      </dgm:prSet>
      <dgm:spPr/>
    </dgm:pt>
    <dgm:pt modelId="{3DA9E54B-088D-4245-B37B-EDACF8626731}" type="pres">
      <dgm:prSet presAssocID="{8A14AC33-8204-495D-8370-4C9E172E3EF9}" presName="linNode" presStyleCnt="0"/>
      <dgm:spPr/>
    </dgm:pt>
    <dgm:pt modelId="{502B98E0-FA26-4F34-B08B-21B50DD7B5A3}" type="pres">
      <dgm:prSet presAssocID="{8A14AC33-8204-495D-8370-4C9E172E3EF9}" presName="parentShp" presStyleLbl="node1" presStyleIdx="0" presStyleCnt="2" custScaleX="96815">
        <dgm:presLayoutVars>
          <dgm:bulletEnabled val="1"/>
        </dgm:presLayoutVars>
      </dgm:prSet>
      <dgm:spPr/>
    </dgm:pt>
    <dgm:pt modelId="{8B4C04DC-D12E-47DF-B6CB-88C65ABDEC46}" type="pres">
      <dgm:prSet presAssocID="{8A14AC33-8204-495D-8370-4C9E172E3EF9}" presName="childShp" presStyleLbl="bgAccFollowNode1" presStyleIdx="0" presStyleCnt="2" custScaleX="195035">
        <dgm:presLayoutVars>
          <dgm:bulletEnabled val="1"/>
        </dgm:presLayoutVars>
      </dgm:prSet>
      <dgm:spPr/>
    </dgm:pt>
    <dgm:pt modelId="{C15BB56F-39DB-416B-92AB-7E0FB8F4ED1E}" type="pres">
      <dgm:prSet presAssocID="{FE694099-1F67-4BCB-8AC3-E8C14422673A}" presName="spacing" presStyleCnt="0"/>
      <dgm:spPr/>
    </dgm:pt>
    <dgm:pt modelId="{3F79B9C1-16D4-45B6-A541-E5EFB67A6607}" type="pres">
      <dgm:prSet presAssocID="{8D04B761-CCC0-4E01-A943-D192BBE64BC3}" presName="linNode" presStyleCnt="0"/>
      <dgm:spPr/>
    </dgm:pt>
    <dgm:pt modelId="{6710A0AC-A079-4D08-AACE-8023F4CB0184}" type="pres">
      <dgm:prSet presAssocID="{8D04B761-CCC0-4E01-A943-D192BBE64BC3}" presName="parentShp" presStyleLbl="node1" presStyleIdx="1" presStyleCnt="2" custScaleX="80004" custScaleY="144252">
        <dgm:presLayoutVars>
          <dgm:bulletEnabled val="1"/>
        </dgm:presLayoutVars>
      </dgm:prSet>
      <dgm:spPr/>
    </dgm:pt>
    <dgm:pt modelId="{7C7F160A-2D99-4E10-B179-BD62ED50A4AB}" type="pres">
      <dgm:prSet presAssocID="{8D04B761-CCC0-4E01-A943-D192BBE64BC3}" presName="childShp" presStyleLbl="bgAccFollowNode1" presStyleIdx="1" presStyleCnt="2" custScaleX="160418" custScaleY="157160">
        <dgm:presLayoutVars>
          <dgm:bulletEnabled val="1"/>
        </dgm:presLayoutVars>
      </dgm:prSet>
      <dgm:spPr/>
    </dgm:pt>
  </dgm:ptLst>
  <dgm:cxnLst>
    <dgm:cxn modelId="{56781312-C187-4082-B439-CBF197E28DF8}" type="presOf" srcId="{8A14AC33-8204-495D-8370-4C9E172E3EF9}" destId="{502B98E0-FA26-4F34-B08B-21B50DD7B5A3}" srcOrd="0" destOrd="0" presId="urn:microsoft.com/office/officeart/2005/8/layout/vList6"/>
    <dgm:cxn modelId="{A83A5119-B278-4979-AC22-48D0C05277B6}" type="presOf" srcId="{8D04B761-CCC0-4E01-A943-D192BBE64BC3}" destId="{6710A0AC-A079-4D08-AACE-8023F4CB0184}" srcOrd="0" destOrd="0" presId="urn:microsoft.com/office/officeart/2005/8/layout/vList6"/>
    <dgm:cxn modelId="{3C149A27-FE81-47C1-9D5C-0176C7CE367E}" type="presOf" srcId="{E90C4C34-63F5-4D2D-9025-0BA0004039C2}" destId="{25468C16-B984-4401-9024-918CE729FB62}" srcOrd="0" destOrd="0" presId="urn:microsoft.com/office/officeart/2005/8/layout/vList6"/>
    <dgm:cxn modelId="{5A12C036-3281-49B8-8F32-218C2420189C}" srcId="{8D04B761-CCC0-4E01-A943-D192BBE64BC3}" destId="{F2934DED-C84B-4BBB-A444-E78E1AEE57B5}" srcOrd="0" destOrd="0" parTransId="{49E791C3-56FD-4565-9057-EFDF7B005D77}" sibTransId="{2FC2362C-9D22-471B-87F1-E1D8173A7FDE}"/>
    <dgm:cxn modelId="{EED69564-546E-4AC8-9A22-25DC1A1AA71C}" srcId="{8A14AC33-8204-495D-8370-4C9E172E3EF9}" destId="{048FA1F2-193F-424E-A864-7ADE111E43B3}" srcOrd="1" destOrd="0" parTransId="{4F5C3662-C521-481E-81D0-F5986176E14F}" sibTransId="{0ED3BE3C-2CA2-4238-97E8-AF46FBC7DE86}"/>
    <dgm:cxn modelId="{40239844-A692-4582-850F-AEB397293AA5}" srcId="{E90C4C34-63F5-4D2D-9025-0BA0004039C2}" destId="{8A14AC33-8204-495D-8370-4C9E172E3EF9}" srcOrd="0" destOrd="0" parTransId="{F39E8465-24DB-4820-A31C-CD1AD413CF71}" sibTransId="{FE694099-1F67-4BCB-8AC3-E8C14422673A}"/>
    <dgm:cxn modelId="{76625C46-4AB3-4AAD-A7CE-2B7FC97E9E24}" srcId="{E90C4C34-63F5-4D2D-9025-0BA0004039C2}" destId="{8D04B761-CCC0-4E01-A943-D192BBE64BC3}" srcOrd="1" destOrd="0" parTransId="{C3590925-921A-4D46-9826-A1CDE8844683}" sibTransId="{1944103D-EBE6-46D1-AF20-6096279A8443}"/>
    <dgm:cxn modelId="{F5A4FE4F-E57C-4B25-A175-6BCBFBEC9CEB}" srcId="{8D04B761-CCC0-4E01-A943-D192BBE64BC3}" destId="{EC7B0268-CE8D-4D5D-812C-8899476DA9B6}" srcOrd="1" destOrd="0" parTransId="{A48DD295-1F00-4EAE-B644-6307D64DE148}" sibTransId="{24DAEA91-B043-4ED1-8607-F7F6FEAE1E9F}"/>
    <dgm:cxn modelId="{B451C28E-EF9F-4C06-9052-A9C263DE8E9A}" type="presOf" srcId="{048FA1F2-193F-424E-A864-7ADE111E43B3}" destId="{8B4C04DC-D12E-47DF-B6CB-88C65ABDEC46}" srcOrd="0" destOrd="1" presId="urn:microsoft.com/office/officeart/2005/8/layout/vList6"/>
    <dgm:cxn modelId="{A7B77C94-D79A-48F2-A8E9-8FD2A48A4683}" type="presOf" srcId="{BBA91F26-2024-4BE2-AD06-198EDDF1A058}" destId="{8B4C04DC-D12E-47DF-B6CB-88C65ABDEC46}" srcOrd="0" destOrd="0" presId="urn:microsoft.com/office/officeart/2005/8/layout/vList6"/>
    <dgm:cxn modelId="{7D1B5CA9-8E52-476B-8A8F-10B6A8C9C06A}" srcId="{8A14AC33-8204-495D-8370-4C9E172E3EF9}" destId="{BBA91F26-2024-4BE2-AD06-198EDDF1A058}" srcOrd="0" destOrd="0" parTransId="{01A83101-F568-4CD0-B429-2DBD9EF4E37C}" sibTransId="{C49822E4-E851-4FE5-9327-F448EF7BEB30}"/>
    <dgm:cxn modelId="{DB34E5C9-337D-4DEC-A894-FCDB406D453B}" type="presOf" srcId="{EC7B0268-CE8D-4D5D-812C-8899476DA9B6}" destId="{7C7F160A-2D99-4E10-B179-BD62ED50A4AB}" srcOrd="0" destOrd="1" presId="urn:microsoft.com/office/officeart/2005/8/layout/vList6"/>
    <dgm:cxn modelId="{1786BCD9-2358-4B62-BE89-11E3456E53DC}" type="presOf" srcId="{F2934DED-C84B-4BBB-A444-E78E1AEE57B5}" destId="{7C7F160A-2D99-4E10-B179-BD62ED50A4AB}" srcOrd="0" destOrd="0" presId="urn:microsoft.com/office/officeart/2005/8/layout/vList6"/>
    <dgm:cxn modelId="{07B5681F-086A-4C08-8D53-B1DCC42B6DB1}" type="presParOf" srcId="{25468C16-B984-4401-9024-918CE729FB62}" destId="{3DA9E54B-088D-4245-B37B-EDACF8626731}" srcOrd="0" destOrd="0" presId="urn:microsoft.com/office/officeart/2005/8/layout/vList6"/>
    <dgm:cxn modelId="{3794BABF-083D-40F5-A7E7-9316915D5707}" type="presParOf" srcId="{3DA9E54B-088D-4245-B37B-EDACF8626731}" destId="{502B98E0-FA26-4F34-B08B-21B50DD7B5A3}" srcOrd="0" destOrd="0" presId="urn:microsoft.com/office/officeart/2005/8/layout/vList6"/>
    <dgm:cxn modelId="{8BD25A43-1595-4313-AE00-0EE92295E391}" type="presParOf" srcId="{3DA9E54B-088D-4245-B37B-EDACF8626731}" destId="{8B4C04DC-D12E-47DF-B6CB-88C65ABDEC46}" srcOrd="1" destOrd="0" presId="urn:microsoft.com/office/officeart/2005/8/layout/vList6"/>
    <dgm:cxn modelId="{0474451A-8324-433F-A0ED-8DA1C7308AAB}" type="presParOf" srcId="{25468C16-B984-4401-9024-918CE729FB62}" destId="{C15BB56F-39DB-416B-92AB-7E0FB8F4ED1E}" srcOrd="1" destOrd="0" presId="urn:microsoft.com/office/officeart/2005/8/layout/vList6"/>
    <dgm:cxn modelId="{8EBB73A9-166C-4DBA-AE9F-71DA7F130235}" type="presParOf" srcId="{25468C16-B984-4401-9024-918CE729FB62}" destId="{3F79B9C1-16D4-45B6-A541-E5EFB67A6607}" srcOrd="2" destOrd="0" presId="urn:microsoft.com/office/officeart/2005/8/layout/vList6"/>
    <dgm:cxn modelId="{CF140A1B-4FE4-4315-AEC2-E3E4A9EC2F8C}" type="presParOf" srcId="{3F79B9C1-16D4-45B6-A541-E5EFB67A6607}" destId="{6710A0AC-A079-4D08-AACE-8023F4CB0184}" srcOrd="0" destOrd="0" presId="urn:microsoft.com/office/officeart/2005/8/layout/vList6"/>
    <dgm:cxn modelId="{2A827A2C-1569-4921-B28D-14E2DCC550C0}" type="presParOf" srcId="{3F79B9C1-16D4-45B6-A541-E5EFB67A6607}" destId="{7C7F160A-2D99-4E10-B179-BD62ED50A4A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787996-102F-46FD-834D-75D2393E7193}">
      <dsp:nvSpPr>
        <dsp:cNvPr id="0" name=""/>
        <dsp:cNvSpPr/>
      </dsp:nvSpPr>
      <dsp:spPr>
        <a:xfrm>
          <a:off x="-5216764" y="-799033"/>
          <a:ext cx="6212216" cy="6212216"/>
        </a:xfrm>
        <a:prstGeom prst="blockArc">
          <a:avLst>
            <a:gd name="adj1" fmla="val 18900000"/>
            <a:gd name="adj2" fmla="val 2700000"/>
            <a:gd name="adj3" fmla="val 348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223ACE-66AA-4E0A-B01E-79EDAE56592A}">
      <dsp:nvSpPr>
        <dsp:cNvPr id="0" name=""/>
        <dsp:cNvSpPr/>
      </dsp:nvSpPr>
      <dsp:spPr>
        <a:xfrm>
          <a:off x="521198" y="354735"/>
          <a:ext cx="5815725" cy="7098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3436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High temperature treatment </a:t>
          </a:r>
        </a:p>
      </dsp:txBody>
      <dsp:txXfrm>
        <a:off x="521198" y="354735"/>
        <a:ext cx="5815725" cy="709840"/>
      </dsp:txXfrm>
    </dsp:sp>
    <dsp:sp modelId="{9790A5AF-FA9F-486E-9125-2F2DF6E7E872}">
      <dsp:nvSpPr>
        <dsp:cNvPr id="0" name=""/>
        <dsp:cNvSpPr/>
      </dsp:nvSpPr>
      <dsp:spPr>
        <a:xfrm>
          <a:off x="77548" y="266005"/>
          <a:ext cx="887300" cy="8873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73C932-4A6A-4DD2-B5E6-361A2DC10843}">
      <dsp:nvSpPr>
        <dsp:cNvPr id="0" name=""/>
        <dsp:cNvSpPr/>
      </dsp:nvSpPr>
      <dsp:spPr>
        <a:xfrm>
          <a:off x="959969" y="1419681"/>
          <a:ext cx="5408757" cy="7098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3436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Thermal treatment by plasma </a:t>
          </a:r>
        </a:p>
      </dsp:txBody>
      <dsp:txXfrm>
        <a:off x="959969" y="1419681"/>
        <a:ext cx="5408757" cy="709840"/>
      </dsp:txXfrm>
    </dsp:sp>
    <dsp:sp modelId="{FD1AB8D2-E987-415A-B685-BA290DF14DE8}">
      <dsp:nvSpPr>
        <dsp:cNvPr id="0" name=""/>
        <dsp:cNvSpPr/>
      </dsp:nvSpPr>
      <dsp:spPr>
        <a:xfrm>
          <a:off x="484516" y="1330951"/>
          <a:ext cx="887300" cy="8873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4F8DD4-826E-421B-A0F8-8315ECE9C3B6}">
      <dsp:nvSpPr>
        <dsp:cNvPr id="0" name=""/>
        <dsp:cNvSpPr/>
      </dsp:nvSpPr>
      <dsp:spPr>
        <a:xfrm>
          <a:off x="928166" y="2484626"/>
          <a:ext cx="5408757" cy="7098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3436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Pyrometallurgy</a:t>
          </a:r>
        </a:p>
      </dsp:txBody>
      <dsp:txXfrm>
        <a:off x="928166" y="2484626"/>
        <a:ext cx="5408757" cy="709840"/>
      </dsp:txXfrm>
    </dsp:sp>
    <dsp:sp modelId="{FEEE47E3-B78C-43D4-AC2A-A93E56467DA9}">
      <dsp:nvSpPr>
        <dsp:cNvPr id="0" name=""/>
        <dsp:cNvSpPr/>
      </dsp:nvSpPr>
      <dsp:spPr>
        <a:xfrm>
          <a:off x="484516" y="2395896"/>
          <a:ext cx="887300" cy="8873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050A0A-797F-4029-B83F-592A4ACF7110}">
      <dsp:nvSpPr>
        <dsp:cNvPr id="0" name=""/>
        <dsp:cNvSpPr/>
      </dsp:nvSpPr>
      <dsp:spPr>
        <a:xfrm>
          <a:off x="521198" y="3549572"/>
          <a:ext cx="5815725" cy="7098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3436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Hydro metallurgy </a:t>
          </a:r>
        </a:p>
      </dsp:txBody>
      <dsp:txXfrm>
        <a:off x="521198" y="3549572"/>
        <a:ext cx="5815725" cy="709840"/>
      </dsp:txXfrm>
    </dsp:sp>
    <dsp:sp modelId="{BE72CBD0-EEE0-4474-B7FB-A7AED8B9E4AE}">
      <dsp:nvSpPr>
        <dsp:cNvPr id="0" name=""/>
        <dsp:cNvSpPr/>
      </dsp:nvSpPr>
      <dsp:spPr>
        <a:xfrm>
          <a:off x="77548" y="3460842"/>
          <a:ext cx="887300" cy="8873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3288D4-6AE0-4A2A-957F-FF11A05511A6}">
      <dsp:nvSpPr>
        <dsp:cNvPr id="0" name=""/>
        <dsp:cNvSpPr/>
      </dsp:nvSpPr>
      <dsp:spPr>
        <a:xfrm>
          <a:off x="2290580" y="1460"/>
          <a:ext cx="6781652" cy="230038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ts val="600"/>
            </a:spcAft>
            <a:buFont typeface="Wingdings" panose="05000000000000000000" pitchFamily="2" charset="2"/>
            <a:buChar char="q"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Waste sludge from </a:t>
          </a:r>
          <a:r>
            <a:rPr lang="vi-V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Samsung PCBs production factory, Thai Nguyen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ts val="600"/>
            </a:spcAft>
            <a:buFont typeface="Wingdings" panose="05000000000000000000" pitchFamily="2" charset="2"/>
            <a:buChar char="q"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H</a:t>
          </a:r>
          <a:r>
            <a:rPr lang="vi-V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as fine particle size (100% particles passing 0.074 mm) and a copper grade content of 24.05 %.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90580" y="289008"/>
        <a:ext cx="5919007" cy="1725291"/>
      </dsp:txXfrm>
    </dsp:sp>
    <dsp:sp modelId="{B87653B5-241A-4F01-BA1A-2DF75ECE937E}">
      <dsp:nvSpPr>
        <dsp:cNvPr id="0" name=""/>
        <dsp:cNvSpPr/>
      </dsp:nvSpPr>
      <dsp:spPr>
        <a:xfrm>
          <a:off x="639" y="187002"/>
          <a:ext cx="2289940" cy="19293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Samples</a:t>
          </a:r>
        </a:p>
      </dsp:txBody>
      <dsp:txXfrm>
        <a:off x="94820" y="281183"/>
        <a:ext cx="2101578" cy="1740943"/>
      </dsp:txXfrm>
    </dsp:sp>
    <dsp:sp modelId="{ED980C20-2611-4001-95BA-DE899060D57F}">
      <dsp:nvSpPr>
        <dsp:cNvPr id="0" name=""/>
        <dsp:cNvSpPr/>
      </dsp:nvSpPr>
      <dsp:spPr>
        <a:xfrm>
          <a:off x="2259786" y="2494779"/>
          <a:ext cx="6806119" cy="305322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q"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T</a:t>
          </a:r>
          <a:r>
            <a:rPr lang="vi-V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he H</a:t>
          </a:r>
          <a:r>
            <a:rPr lang="vi-VN" sz="2400" kern="1200" baseline="-25000" dirty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r>
            <a:rPr lang="vi-V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SO</a:t>
          </a:r>
          <a:r>
            <a:rPr lang="vi-VN" sz="2400" kern="1200" baseline="-25000" dirty="0"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  <a:r>
            <a:rPr lang="vi-V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concentration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vi-V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1.0 mol/l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r>
            <a:rPr lang="vi-V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leaching time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vi-V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60 minutes, the S/L ratio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r>
            <a:rPr lang="vi-V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1/8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r>
            <a:rPr lang="vi-V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continuous stirring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vi-V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~180 rpm at room temperature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q"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vi-V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result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l</a:t>
          </a:r>
          <a:r>
            <a:rPr lang="vi-V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eaching efficiency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r>
            <a:rPr lang="vi-V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98%, the copper grade content in pregnant solution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vi-V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29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vi-V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723 g/l. 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59786" y="2876432"/>
        <a:ext cx="5661161" cy="2289915"/>
      </dsp:txXfrm>
    </dsp:sp>
    <dsp:sp modelId="{AAC0DCD2-782D-48E6-AA9B-F55B70F053BB}">
      <dsp:nvSpPr>
        <dsp:cNvPr id="0" name=""/>
        <dsp:cNvSpPr/>
      </dsp:nvSpPr>
      <dsp:spPr>
        <a:xfrm>
          <a:off x="6965" y="2708787"/>
          <a:ext cx="2252821" cy="26252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For the leaching process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6939" y="2818761"/>
        <a:ext cx="2032873" cy="24052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4C04DC-D12E-47DF-B6CB-88C65ABDEC46}">
      <dsp:nvSpPr>
        <dsp:cNvPr id="0" name=""/>
        <dsp:cNvSpPr/>
      </dsp:nvSpPr>
      <dsp:spPr>
        <a:xfrm>
          <a:off x="2257593" y="2058"/>
          <a:ext cx="6811990" cy="202845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q"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The </a:t>
          </a:r>
          <a:r>
            <a:rPr lang="vi-V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amount of iron shavings/copper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vi-V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1.5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r>
            <a:rPr lang="vi-V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stirring continuously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vi-V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60 minutes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q"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P</a:t>
          </a:r>
          <a:r>
            <a:rPr lang="vi-V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recipitation of over 99% copper metal from the pregnant solution.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57593" y="255615"/>
        <a:ext cx="6051319" cy="1521341"/>
      </dsp:txXfrm>
    </dsp:sp>
    <dsp:sp modelId="{502B98E0-FA26-4F34-B08B-21B50DD7B5A3}">
      <dsp:nvSpPr>
        <dsp:cNvPr id="0" name=""/>
        <dsp:cNvSpPr/>
      </dsp:nvSpPr>
      <dsp:spPr>
        <a:xfrm>
          <a:off x="3288" y="2058"/>
          <a:ext cx="2254305" cy="20284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For the successive cementation process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2309" y="101079"/>
        <a:ext cx="2056263" cy="1830413"/>
      </dsp:txXfrm>
    </dsp:sp>
    <dsp:sp modelId="{7C7F160A-2D99-4E10-B179-BD62ED50A4AB}">
      <dsp:nvSpPr>
        <dsp:cNvPr id="0" name=""/>
        <dsp:cNvSpPr/>
      </dsp:nvSpPr>
      <dsp:spPr>
        <a:xfrm>
          <a:off x="2265078" y="2233359"/>
          <a:ext cx="6805375" cy="3187920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q"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N</a:t>
          </a:r>
          <a:r>
            <a:rPr lang="vi-V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ecessary to research iron reduction methods to obtain copper powder products with high purity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q"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vi-V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barren solution after cementation contains a high amount of iron ions (21.39%), so it needs to be reduced before being recirculated for the leaching process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2265078" y="2631849"/>
        <a:ext cx="5609905" cy="2390940"/>
      </dsp:txXfrm>
    </dsp:sp>
    <dsp:sp modelId="{6710A0AC-A079-4D08-AACE-8023F4CB0184}">
      <dsp:nvSpPr>
        <dsp:cNvPr id="0" name=""/>
        <dsp:cNvSpPr/>
      </dsp:nvSpPr>
      <dsp:spPr>
        <a:xfrm>
          <a:off x="2418" y="2364275"/>
          <a:ext cx="2262660" cy="29260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Further works</a:t>
          </a:r>
        </a:p>
      </dsp:txBody>
      <dsp:txXfrm>
        <a:off x="112872" y="2474729"/>
        <a:ext cx="2041752" cy="27051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0.16667</cdr:x>
      <cdr:y>0.76357</cdr:y>
    </cdr:from>
    <cdr:to>
      <cdr:x>0.88667</cdr:x>
      <cdr:y>0.8315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C46ACCA6-B54B-0747-8A62-3C35DCDBA4F7}"/>
            </a:ext>
          </a:extLst>
        </cdr:cNvPr>
        <cdr:cNvSpPr txBox="1"/>
      </cdr:nvSpPr>
      <cdr:spPr>
        <a:xfrm xmlns:a="http://schemas.openxmlformats.org/drawingml/2006/main">
          <a:off x="762015" y="3084739"/>
          <a:ext cx="3291827" cy="27443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300" b="0" i="0" u="none" strike="noStrike" kern="1200" baseline="0" dirty="0">
              <a:solidFill>
                <a:sysClr val="windowText" lastClr="000000">
                  <a:lumMod val="65000"/>
                  <a:lumOff val="35000"/>
                </a:sysClr>
              </a:solidFill>
              <a:latin typeface="Times New Roman"/>
              <a:ea typeface="+mn-ea"/>
              <a:cs typeface="+mn-cs"/>
            </a:rPr>
            <a:t>           1/4           1/6       </a:t>
          </a:r>
          <a:r>
            <a:rPr lang="en-US" sz="1300" b="0" i="0" u="none" strike="noStrike" kern="1200" dirty="0">
              <a:solidFill>
                <a:sysClr val="windowText" lastClr="000000">
                  <a:lumMod val="65000"/>
                  <a:lumOff val="35000"/>
                </a:sysClr>
              </a:solidFill>
              <a:latin typeface="Times New Roman"/>
              <a:ea typeface="+mn-ea"/>
              <a:cs typeface="+mn-cs"/>
            </a:rPr>
            <a:t>   </a:t>
          </a:r>
          <a:r>
            <a:rPr lang="en-US" sz="1300" b="0" i="0" u="none" strike="noStrike" kern="1200" baseline="0" dirty="0">
              <a:solidFill>
                <a:sysClr val="windowText" lastClr="000000">
                  <a:lumMod val="65000"/>
                  <a:lumOff val="35000"/>
                </a:sysClr>
              </a:solidFill>
              <a:latin typeface="Times New Roman"/>
              <a:ea typeface="+mn-ea"/>
              <a:cs typeface="+mn-cs"/>
            </a:rPr>
            <a:t>1/8         1/10 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ajd tytułowy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8" indent="-320038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49" name="Shape 49"/>
          <p:cNvSpPr>
            <a:spLocks noGrp="1"/>
          </p:cNvSpPr>
          <p:nvPr>
            <p:ph type="body" sz="quarter" idx="13"/>
          </p:nvPr>
        </p:nvSpPr>
        <p:spPr>
          <a:xfrm>
            <a:off x="4645025" y="1535111"/>
            <a:ext cx="4041775" cy="639765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0" name="Shape 5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5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Tekst tytułowy</a:t>
            </a:r>
          </a:p>
        </p:txBody>
      </p:sp>
      <p:sp>
        <p:nvSpPr>
          <p:cNvPr id="73" name="Shape 73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sz="half" idx="13"/>
          </p:nvPr>
        </p:nvSpPr>
        <p:spPr>
          <a:xfrm>
            <a:off x="457198" y="1435100"/>
            <a:ext cx="3008316" cy="46910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7"/>
          </a:xfrm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7"/>
          </a:xfrm>
          <a:prstGeom prst="rect">
            <a:avLst/>
          </a:prstGeom>
        </p:spPr>
        <p:txBody>
          <a:bodyPr/>
          <a:lstStyle/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Tekst tytułowy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428178" y="6404293"/>
            <a:ext cx="258623" cy="2692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9" r:id="rId7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rez-2.jpg"/>
          <p:cNvPicPr>
            <a:picLocks noChangeAspect="1"/>
          </p:cNvPicPr>
          <p:nvPr/>
        </p:nvPicPr>
        <p:blipFill>
          <a:blip r:embed="rId2"/>
          <a:srcRect l="4" r="5"/>
          <a:stretch>
            <a:fillRect/>
          </a:stretch>
        </p:blipFill>
        <p:spPr>
          <a:xfrm>
            <a:off x="-16" y="0"/>
            <a:ext cx="9143998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Shape 113"/>
          <p:cNvSpPr/>
          <p:nvPr/>
        </p:nvSpPr>
        <p:spPr>
          <a:xfrm>
            <a:off x="2966444" y="1846580"/>
            <a:ext cx="5728589" cy="1061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Toi </a:t>
            </a:r>
            <a:r>
              <a:rPr lang="en-US" dirty="0" err="1">
                <a:solidFill>
                  <a:srgbClr val="FFFFFF"/>
                </a:solidFill>
                <a:latin typeface="Arial"/>
                <a:cs typeface="Arial"/>
              </a:rPr>
              <a:t>Trung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u="sng" dirty="0">
                <a:solidFill>
                  <a:srgbClr val="FFFFFF"/>
                </a:solidFill>
                <a:latin typeface="Arial"/>
                <a:cs typeface="Arial"/>
              </a:rPr>
              <a:t>Tran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, Thanh-Hai </a:t>
            </a:r>
            <a:r>
              <a:rPr lang="en-US" u="sng" dirty="0">
                <a:solidFill>
                  <a:srgbClr val="FFFFFF"/>
                </a:solidFill>
                <a:latin typeface="Arial"/>
                <a:cs typeface="Arial"/>
              </a:rPr>
              <a:t>Pham</a:t>
            </a:r>
            <a:r>
              <a:rPr lang="vi-VN" dirty="0">
                <a:solidFill>
                  <a:srgbClr val="FFFFFF"/>
                </a:solidFill>
                <a:latin typeface="Arial"/>
                <a:cs typeface="Arial"/>
              </a:rPr>
              <a:t>*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dirty="0" err="1">
                <a:solidFill>
                  <a:srgbClr val="FFFFFF"/>
                </a:solidFill>
                <a:latin typeface="Arial"/>
                <a:cs typeface="Arial"/>
              </a:rPr>
              <a:t>Thuat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 Tien </a:t>
            </a:r>
            <a:r>
              <a:rPr lang="en-US" u="sng" dirty="0">
                <a:solidFill>
                  <a:srgbClr val="FFFFFF"/>
                </a:solidFill>
                <a:latin typeface="Arial"/>
                <a:cs typeface="Arial"/>
              </a:rPr>
              <a:t>Phung</a:t>
            </a:r>
          </a:p>
          <a:p>
            <a:pPr algn="ctr">
              <a:defRPr sz="2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Department of Mineral processing, </a:t>
            </a:r>
            <a:r>
              <a:rPr lang="vi-V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Faculty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vi-V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Mining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vi-V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Hanoi University of Mining and Geology</a:t>
            </a:r>
            <a:endParaRPr dirty="0"/>
          </a:p>
        </p:txBody>
      </p:sp>
      <p:sp>
        <p:nvSpPr>
          <p:cNvPr id="114" name="Shape 114"/>
          <p:cNvSpPr/>
          <p:nvPr/>
        </p:nvSpPr>
        <p:spPr>
          <a:xfrm>
            <a:off x="2966444" y="3145922"/>
            <a:ext cx="5728589" cy="22141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 algn="ctr" defTabSz="457200">
              <a:defRPr sz="2220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just">
              <a:lnSpc>
                <a:spcPct val="112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2500" b="1" i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Research on hydrometallurgy technology to recover copper in fine solid waste slurry from the electronic board manufacturing stage of Samsung factory, Thainguyen</a:t>
            </a:r>
            <a:endParaRPr lang="en-US" sz="2500" i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900" b="1">
                <a:latin typeface="Bahnschrift"/>
                <a:ea typeface="Bahnschrift"/>
                <a:cs typeface="Bahnschrift"/>
                <a:sym typeface="Bahnschrift"/>
              </a:defRPr>
            </a:pPr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18" name="prez-3.jpg"/>
          <p:cNvPicPr>
            <a:picLocks noChangeAspect="1"/>
          </p:cNvPicPr>
          <p:nvPr/>
        </p:nvPicPr>
        <p:blipFill>
          <a:blip r:embed="rId2"/>
          <a:srcRect l="4" r="5"/>
          <a:stretch>
            <a:fillRect/>
          </a:stretch>
        </p:blipFill>
        <p:spPr>
          <a:xfrm>
            <a:off x="0" y="0"/>
            <a:ext cx="9143998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Shape 119"/>
          <p:cNvSpPr/>
          <p:nvPr/>
        </p:nvSpPr>
        <p:spPr>
          <a:xfrm>
            <a:off x="1206860" y="336628"/>
            <a:ext cx="7251340" cy="655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en-US" b="1" i="0" dirty="0">
                <a:latin typeface="Arial"/>
                <a:ea typeface="Arial"/>
                <a:cs typeface="Arial"/>
                <a:sym typeface="Arial"/>
              </a:rPr>
              <a:t>Thanh-Hai Pham</a:t>
            </a:r>
            <a:r>
              <a:rPr i="0" dirty="0">
                <a:latin typeface="Roboto Bold"/>
                <a:ea typeface="Roboto Bold"/>
                <a:cs typeface="Roboto Bold"/>
                <a:sym typeface="Roboto Bold"/>
              </a:rPr>
              <a:t>|</a:t>
            </a:r>
            <a:r>
              <a:rPr dirty="0"/>
              <a:t> </a:t>
            </a:r>
            <a:r>
              <a:rPr lang="vi-VN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Research on hydrometallurgy technology to recover copper in fine solid waste slurry </a:t>
            </a:r>
            <a:endParaRPr lang="en-US" sz="1220" dirty="0">
              <a:solidFill>
                <a:schemeClr val="accent1">
                  <a:satOff val="-4409"/>
                  <a:lumOff val="-10509"/>
                </a:schemeClr>
              </a:solidFill>
              <a:latin typeface="Arial"/>
              <a:cs typeface="Arial"/>
            </a:endParaRPr>
          </a:p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en-US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                                 </a:t>
            </a:r>
            <a:r>
              <a:rPr lang="vi-VN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from the electronic board manufacturing stage of Samsung factory, Thainguyen</a:t>
            </a:r>
            <a:endParaRPr lang="en-US" sz="1220" dirty="0">
              <a:solidFill>
                <a:schemeClr val="accent1">
                  <a:satOff val="-4409"/>
                  <a:lumOff val="-10509"/>
                </a:schemeClr>
              </a:solidFill>
              <a:latin typeface="Arial"/>
              <a:cs typeface="Arial"/>
            </a:endParaRPr>
          </a:p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8952FF-67DA-4360-95A2-811A3E4DDF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3" b="38292"/>
          <a:stretch/>
        </p:blipFill>
        <p:spPr bwMode="auto">
          <a:xfrm>
            <a:off x="2707833" y="899160"/>
            <a:ext cx="6400799" cy="5943600"/>
          </a:xfrm>
          <a:prstGeom prst="rect">
            <a:avLst/>
          </a:prstGeom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2991C60-3630-4E31-8B7C-46CCFF8C1FA2}"/>
              </a:ext>
            </a:extLst>
          </p:cNvPr>
          <p:cNvSpPr txBox="1"/>
          <p:nvPr/>
        </p:nvSpPr>
        <p:spPr>
          <a:xfrm>
            <a:off x="525517" y="2300465"/>
            <a:ext cx="2039007" cy="19597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>
              <a:lnSpc>
                <a:spcPct val="112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2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Diagram for </a:t>
            </a:r>
            <a:r>
              <a:rPr lang="en-US" sz="2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printed</a:t>
            </a:r>
            <a:r>
              <a:rPr lang="vi-VN" sz="2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circuit board manufacturing process</a:t>
            </a:r>
            <a:endParaRPr lang="en-US" sz="22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900" b="1">
                <a:latin typeface="Bahnschrift"/>
                <a:ea typeface="Bahnschrift"/>
                <a:cs typeface="Bahnschrift"/>
                <a:sym typeface="Bahnschrift"/>
              </a:defRPr>
            </a:pPr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18" name="prez-3.jpg"/>
          <p:cNvPicPr>
            <a:picLocks noChangeAspect="1"/>
          </p:cNvPicPr>
          <p:nvPr/>
        </p:nvPicPr>
        <p:blipFill>
          <a:blip r:embed="rId2"/>
          <a:srcRect l="4" r="5"/>
          <a:stretch>
            <a:fillRect/>
          </a:stretch>
        </p:blipFill>
        <p:spPr>
          <a:xfrm>
            <a:off x="0" y="0"/>
            <a:ext cx="9143998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0C5471-9683-4724-AEFA-DD33392DE7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2" t="9460" r="2313" b="34791"/>
          <a:stretch/>
        </p:blipFill>
        <p:spPr bwMode="auto">
          <a:xfrm>
            <a:off x="50800" y="1446250"/>
            <a:ext cx="9052560" cy="3370402"/>
          </a:xfrm>
          <a:prstGeom prst="rect">
            <a:avLst/>
          </a:prstGeom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B820C48-2D8B-49F2-ABDA-99A15480E262}"/>
              </a:ext>
            </a:extLst>
          </p:cNvPr>
          <p:cNvSpPr txBox="1"/>
          <p:nvPr/>
        </p:nvSpPr>
        <p:spPr>
          <a:xfrm>
            <a:off x="399393" y="5102402"/>
            <a:ext cx="5110480" cy="8221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>
              <a:lnSpc>
                <a:spcPct val="112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Diagram of industrial wastewater treatment by precipitation method</a:t>
            </a:r>
          </a:p>
        </p:txBody>
      </p:sp>
      <p:sp>
        <p:nvSpPr>
          <p:cNvPr id="8" name="Shape 119">
            <a:extLst>
              <a:ext uri="{FF2B5EF4-FFF2-40B4-BE49-F238E27FC236}">
                <a16:creationId xmlns:a16="http://schemas.microsoft.com/office/drawing/2014/main" id="{6056C950-8C59-4FFF-AF5A-E7A1BFF4FEC7}"/>
              </a:ext>
            </a:extLst>
          </p:cNvPr>
          <p:cNvSpPr/>
          <p:nvPr/>
        </p:nvSpPr>
        <p:spPr>
          <a:xfrm>
            <a:off x="1206860" y="336628"/>
            <a:ext cx="7251340" cy="467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en-US" b="1" i="0" dirty="0">
                <a:latin typeface="Arial"/>
                <a:ea typeface="Arial"/>
                <a:cs typeface="Arial"/>
                <a:sym typeface="Arial"/>
              </a:rPr>
              <a:t>Thanh-Hai Pham</a:t>
            </a:r>
            <a:r>
              <a:rPr i="0" dirty="0">
                <a:latin typeface="Roboto Bold"/>
                <a:ea typeface="Roboto Bold"/>
                <a:cs typeface="Roboto Bold"/>
                <a:sym typeface="Roboto Bold"/>
              </a:rPr>
              <a:t>|</a:t>
            </a:r>
            <a:r>
              <a:rPr dirty="0"/>
              <a:t> </a:t>
            </a:r>
            <a:r>
              <a:rPr lang="vi-VN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Research on hydrometallurgy technology to recover copper in fine solid waste slurry </a:t>
            </a:r>
            <a:endParaRPr lang="en-US" sz="1220" dirty="0">
              <a:solidFill>
                <a:schemeClr val="accent1">
                  <a:satOff val="-4409"/>
                  <a:lumOff val="-10509"/>
                </a:schemeClr>
              </a:solidFill>
              <a:latin typeface="Arial"/>
              <a:cs typeface="Arial"/>
            </a:endParaRPr>
          </a:p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en-US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                                 </a:t>
            </a:r>
            <a:r>
              <a:rPr lang="vi-VN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from the electronic board manufacturing stage of Samsung factory, Thainguyen</a:t>
            </a:r>
            <a:endParaRPr lang="en-US" sz="1220" dirty="0">
              <a:solidFill>
                <a:schemeClr val="accent1">
                  <a:satOff val="-4409"/>
                  <a:lumOff val="-10509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CE9B82-B3EB-487F-A702-5ED8EAEDD8FF}"/>
              </a:ext>
            </a:extLst>
          </p:cNvPr>
          <p:cNvSpPr/>
          <p:nvPr/>
        </p:nvSpPr>
        <p:spPr>
          <a:xfrm>
            <a:off x="7556938" y="3600450"/>
            <a:ext cx="1587062" cy="1325981"/>
          </a:xfrm>
          <a:prstGeom prst="rect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6286683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900" b="1">
                <a:latin typeface="Bahnschrift"/>
                <a:ea typeface="Bahnschrift"/>
                <a:cs typeface="Bahnschrift"/>
                <a:sym typeface="Bahnschrift"/>
              </a:defRPr>
            </a:pPr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18" name="prez-3.jpg"/>
          <p:cNvPicPr>
            <a:picLocks noChangeAspect="1"/>
          </p:cNvPicPr>
          <p:nvPr/>
        </p:nvPicPr>
        <p:blipFill>
          <a:blip r:embed="rId2"/>
          <a:srcRect l="4" r="5"/>
          <a:stretch>
            <a:fillRect/>
          </a:stretch>
        </p:blipFill>
        <p:spPr>
          <a:xfrm>
            <a:off x="0" y="0"/>
            <a:ext cx="9143998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F8D1C7B-27BF-4DAE-B1DA-24A918FD8B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0808608"/>
              </p:ext>
            </p:extLst>
          </p:nvPr>
        </p:nvGraphicFramePr>
        <p:xfrm>
          <a:off x="2245360" y="1396999"/>
          <a:ext cx="6400800" cy="4614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CCE2B67C-09BE-44E6-BD12-EA8921C9953B}"/>
              </a:ext>
            </a:extLst>
          </p:cNvPr>
          <p:cNvSpPr txBox="1"/>
          <p:nvPr/>
        </p:nvSpPr>
        <p:spPr>
          <a:xfrm>
            <a:off x="2245359" y="6090485"/>
            <a:ext cx="6400799" cy="43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Waste sludge treatment methods</a:t>
            </a:r>
            <a:endParaRPr lang="en-US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119">
            <a:extLst>
              <a:ext uri="{FF2B5EF4-FFF2-40B4-BE49-F238E27FC236}">
                <a16:creationId xmlns:a16="http://schemas.microsoft.com/office/drawing/2014/main" id="{B69BC7D5-147D-4C55-B9A3-BA3FC023A425}"/>
              </a:ext>
            </a:extLst>
          </p:cNvPr>
          <p:cNvSpPr/>
          <p:nvPr/>
        </p:nvSpPr>
        <p:spPr>
          <a:xfrm>
            <a:off x="1206860" y="336628"/>
            <a:ext cx="7251340" cy="655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en-US" b="1" i="0" dirty="0">
                <a:latin typeface="Arial"/>
                <a:ea typeface="Arial"/>
                <a:cs typeface="Arial"/>
                <a:sym typeface="Arial"/>
              </a:rPr>
              <a:t>Thanh-Hai Pham</a:t>
            </a:r>
            <a:r>
              <a:rPr i="0" dirty="0">
                <a:latin typeface="Roboto Bold"/>
                <a:ea typeface="Roboto Bold"/>
                <a:cs typeface="Roboto Bold"/>
                <a:sym typeface="Roboto Bold"/>
              </a:rPr>
              <a:t>|</a:t>
            </a:r>
            <a:r>
              <a:rPr dirty="0"/>
              <a:t> </a:t>
            </a:r>
            <a:r>
              <a:rPr lang="vi-VN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Research on hydrometallurgy technology to recover copper in fine solid waste slurry </a:t>
            </a:r>
            <a:endParaRPr lang="en-US" sz="1220" dirty="0">
              <a:solidFill>
                <a:schemeClr val="accent1">
                  <a:satOff val="-4409"/>
                  <a:lumOff val="-10509"/>
                </a:schemeClr>
              </a:solidFill>
              <a:latin typeface="Arial"/>
              <a:cs typeface="Arial"/>
            </a:endParaRPr>
          </a:p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en-US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                                 </a:t>
            </a:r>
            <a:r>
              <a:rPr lang="vi-VN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from the electronic board manufacturing stage of Samsung factory, Thainguyen</a:t>
            </a:r>
            <a:endParaRPr lang="en-US" sz="1220" dirty="0">
              <a:solidFill>
                <a:schemeClr val="accent1">
                  <a:satOff val="-4409"/>
                  <a:lumOff val="-10509"/>
                </a:schemeClr>
              </a:solidFill>
              <a:latin typeface="Arial"/>
              <a:cs typeface="Arial"/>
            </a:endParaRPr>
          </a:p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0B1577-E835-4DA0-B2A4-2DBC02527ED4}"/>
              </a:ext>
            </a:extLst>
          </p:cNvPr>
          <p:cNvSpPr txBox="1"/>
          <p:nvPr/>
        </p:nvSpPr>
        <p:spPr>
          <a:xfrm>
            <a:off x="162298" y="2547372"/>
            <a:ext cx="2418604" cy="2677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Waste sludge treatment in order to recover the valuable elements</a:t>
            </a:r>
          </a:p>
        </p:txBody>
      </p:sp>
    </p:spTree>
    <p:extLst>
      <p:ext uri="{BB962C8B-B14F-4D97-AF65-F5344CB8AC3E}">
        <p14:creationId xmlns:p14="http://schemas.microsoft.com/office/powerpoint/2010/main" val="2789443610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900" b="1">
                <a:latin typeface="Bahnschrift"/>
                <a:ea typeface="Bahnschrift"/>
                <a:cs typeface="Bahnschrift"/>
                <a:sym typeface="Bahnschrift"/>
              </a:defRPr>
            </a:pPr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18" name="prez-3.jpg"/>
          <p:cNvPicPr>
            <a:picLocks noChangeAspect="1"/>
          </p:cNvPicPr>
          <p:nvPr/>
        </p:nvPicPr>
        <p:blipFill>
          <a:blip r:embed="rId2"/>
          <a:srcRect l="4" r="5"/>
          <a:stretch>
            <a:fillRect/>
          </a:stretch>
        </p:blipFill>
        <p:spPr>
          <a:xfrm>
            <a:off x="0" y="0"/>
            <a:ext cx="9143998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A71BD4E-4FE5-4FB3-A79A-908DDE1191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7854314"/>
              </p:ext>
            </p:extLst>
          </p:nvPr>
        </p:nvGraphicFramePr>
        <p:xfrm>
          <a:off x="1" y="1366150"/>
          <a:ext cx="9143999" cy="549185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58800">
                  <a:extLst>
                    <a:ext uri="{9D8B030D-6E8A-4147-A177-3AD203B41FA5}">
                      <a16:colId xmlns:a16="http://schemas.microsoft.com/office/drawing/2014/main" val="3701644435"/>
                    </a:ext>
                  </a:extLst>
                </a:gridCol>
                <a:gridCol w="1809415">
                  <a:extLst>
                    <a:ext uri="{9D8B030D-6E8A-4147-A177-3AD203B41FA5}">
                      <a16:colId xmlns:a16="http://schemas.microsoft.com/office/drawing/2014/main" val="2202846795"/>
                    </a:ext>
                  </a:extLst>
                </a:gridCol>
                <a:gridCol w="740745">
                  <a:extLst>
                    <a:ext uri="{9D8B030D-6E8A-4147-A177-3AD203B41FA5}">
                      <a16:colId xmlns:a16="http://schemas.microsoft.com/office/drawing/2014/main" val="291383569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080929773"/>
                    </a:ext>
                  </a:extLst>
                </a:gridCol>
                <a:gridCol w="528320">
                  <a:extLst>
                    <a:ext uri="{9D8B030D-6E8A-4147-A177-3AD203B41FA5}">
                      <a16:colId xmlns:a16="http://schemas.microsoft.com/office/drawing/2014/main" val="3650744737"/>
                    </a:ext>
                  </a:extLst>
                </a:gridCol>
                <a:gridCol w="1869440">
                  <a:extLst>
                    <a:ext uri="{9D8B030D-6E8A-4147-A177-3AD203B41FA5}">
                      <a16:colId xmlns:a16="http://schemas.microsoft.com/office/drawing/2014/main" val="1223563287"/>
                    </a:ext>
                  </a:extLst>
                </a:gridCol>
                <a:gridCol w="629920">
                  <a:extLst>
                    <a:ext uri="{9D8B030D-6E8A-4147-A177-3AD203B41FA5}">
                      <a16:colId xmlns:a16="http://schemas.microsoft.com/office/drawing/2014/main" val="652029033"/>
                    </a:ext>
                  </a:extLst>
                </a:gridCol>
                <a:gridCol w="1483359">
                  <a:extLst>
                    <a:ext uri="{9D8B030D-6E8A-4147-A177-3AD203B41FA5}">
                      <a16:colId xmlns:a16="http://schemas.microsoft.com/office/drawing/2014/main" val="666986599"/>
                    </a:ext>
                  </a:extLst>
                </a:gridCol>
              </a:tblGrid>
              <a:tr h="379202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Analytical criteria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Grade content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Analytical criteria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Grade content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6447538"/>
                  </a:ext>
                </a:extLst>
              </a:tr>
              <a:tr h="268551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en-US" sz="18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8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8"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18"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ppm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</a:t>
                      </a:r>
                      <a:r>
                        <a:rPr lang="vi-VN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576</a:t>
                      </a:r>
                      <a:r>
                        <a:rPr lang="vi-VN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03452331"/>
                  </a:ext>
                </a:extLst>
              </a:tr>
              <a:tr h="268551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CaO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10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389848"/>
                  </a:ext>
                </a:extLst>
              </a:tr>
              <a:tr h="268551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  <a:r>
                        <a:rPr lang="en-US" sz="18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8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20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42664905"/>
                  </a:ext>
                </a:extLst>
              </a:tr>
              <a:tr h="268551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sz="18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2960910"/>
                  </a:ext>
                </a:extLst>
              </a:tr>
              <a:tr h="268551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MgO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4386345"/>
                  </a:ext>
                </a:extLst>
              </a:tr>
              <a:tr h="268551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MnO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54378802"/>
                  </a:ext>
                </a:extLst>
              </a:tr>
              <a:tr h="268551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8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8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Nb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68335485"/>
                  </a:ext>
                </a:extLst>
              </a:tr>
              <a:tr h="268551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TiO</a:t>
                      </a:r>
                      <a:r>
                        <a:rPr lang="en-US" sz="18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vi-VN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916</a:t>
                      </a:r>
                      <a:r>
                        <a:rPr lang="vi-VN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1002804"/>
                  </a:ext>
                </a:extLst>
              </a:tr>
              <a:tr h="268551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10"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ppm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Pb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7611994"/>
                  </a:ext>
                </a:extLst>
              </a:tr>
              <a:tr h="268551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20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Sb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10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95765770"/>
                  </a:ext>
                </a:extLst>
              </a:tr>
              <a:tr h="268551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10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3872649"/>
                  </a:ext>
                </a:extLst>
              </a:tr>
              <a:tr h="268551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489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10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9066161"/>
                  </a:ext>
                </a:extLst>
              </a:tr>
              <a:tr h="268551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Sr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226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87584480"/>
                  </a:ext>
                </a:extLst>
              </a:tr>
              <a:tr h="268551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10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7134296"/>
                  </a:ext>
                </a:extLst>
              </a:tr>
              <a:tr h="268551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47826569"/>
                  </a:ext>
                </a:extLst>
              </a:tr>
              <a:tr h="268551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20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5577961"/>
                  </a:ext>
                </a:extLst>
              </a:tr>
              <a:tr h="268551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5046826"/>
                  </a:ext>
                </a:extLst>
              </a:tr>
              <a:tr h="268551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Zn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vi-VN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495</a:t>
                      </a:r>
                      <a:r>
                        <a:rPr lang="vi-VN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3734808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E049B32C-747B-488D-85DA-8739B0FE063A}"/>
              </a:ext>
            </a:extLst>
          </p:cNvPr>
          <p:cNvSpPr txBox="1"/>
          <p:nvPr/>
        </p:nvSpPr>
        <p:spPr>
          <a:xfrm>
            <a:off x="1206859" y="911225"/>
            <a:ext cx="7124340" cy="3791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>
              <a:lnSpc>
                <a:spcPct val="112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Chemical composition of waste sludge sample</a:t>
            </a:r>
          </a:p>
        </p:txBody>
      </p:sp>
      <p:sp>
        <p:nvSpPr>
          <p:cNvPr id="8" name="Shape 119">
            <a:extLst>
              <a:ext uri="{FF2B5EF4-FFF2-40B4-BE49-F238E27FC236}">
                <a16:creationId xmlns:a16="http://schemas.microsoft.com/office/drawing/2014/main" id="{FFC0107A-EEB4-4D02-9B0F-139E5852990F}"/>
              </a:ext>
            </a:extLst>
          </p:cNvPr>
          <p:cNvSpPr/>
          <p:nvPr/>
        </p:nvSpPr>
        <p:spPr>
          <a:xfrm>
            <a:off x="1206860" y="336628"/>
            <a:ext cx="7251340" cy="467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en-US" b="1" i="0" dirty="0">
                <a:latin typeface="Arial"/>
                <a:ea typeface="Arial"/>
                <a:cs typeface="Arial"/>
                <a:sym typeface="Arial"/>
              </a:rPr>
              <a:t>Thanh-Hai Pham</a:t>
            </a:r>
            <a:r>
              <a:rPr i="0" dirty="0">
                <a:latin typeface="Roboto Bold"/>
                <a:ea typeface="Roboto Bold"/>
                <a:cs typeface="Roboto Bold"/>
                <a:sym typeface="Roboto Bold"/>
              </a:rPr>
              <a:t>|</a:t>
            </a:r>
            <a:r>
              <a:rPr dirty="0"/>
              <a:t> </a:t>
            </a:r>
            <a:r>
              <a:rPr lang="vi-VN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Research on hydrometallurgy technology to recover copper in fine solid waste slurry </a:t>
            </a:r>
            <a:endParaRPr lang="en-US" sz="1220" dirty="0">
              <a:solidFill>
                <a:schemeClr val="accent1">
                  <a:satOff val="-4409"/>
                  <a:lumOff val="-10509"/>
                </a:schemeClr>
              </a:solidFill>
              <a:latin typeface="Arial"/>
              <a:cs typeface="Arial"/>
            </a:endParaRPr>
          </a:p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en-US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                                 </a:t>
            </a:r>
            <a:r>
              <a:rPr lang="vi-VN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from the electronic board manufacturing stage of Samsung factory, Thainguyen</a:t>
            </a:r>
            <a:endParaRPr lang="en-US" sz="1220" dirty="0">
              <a:solidFill>
                <a:schemeClr val="accent1">
                  <a:satOff val="-4409"/>
                  <a:lumOff val="-10509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5BA2F36-7C67-4FB1-B24F-053561277DA7}"/>
              </a:ext>
            </a:extLst>
          </p:cNvPr>
          <p:cNvSpPr/>
          <p:nvPr/>
        </p:nvSpPr>
        <p:spPr>
          <a:xfrm>
            <a:off x="4162097" y="1702676"/>
            <a:ext cx="5055475" cy="4077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7047448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/>
          </p:cNvSpPr>
          <p:nvPr>
            <p:ph type="ctrTitle"/>
          </p:nvPr>
        </p:nvSpPr>
        <p:spPr>
          <a:xfrm>
            <a:off x="685800" y="1192773"/>
            <a:ext cx="7772400" cy="65556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Stage 1. Leaching process</a:t>
            </a:r>
            <a:endParaRPr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119">
            <a:extLst>
              <a:ext uri="{FF2B5EF4-FFF2-40B4-BE49-F238E27FC236}">
                <a16:creationId xmlns:a16="http://schemas.microsoft.com/office/drawing/2014/main" id="{80C65DBC-9E6D-4A53-AB57-1808E3211433}"/>
              </a:ext>
            </a:extLst>
          </p:cNvPr>
          <p:cNvSpPr/>
          <p:nvPr/>
        </p:nvSpPr>
        <p:spPr>
          <a:xfrm>
            <a:off x="1206860" y="336628"/>
            <a:ext cx="7251340" cy="655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en-US" b="1" i="0" dirty="0">
                <a:latin typeface="Arial"/>
                <a:ea typeface="Arial"/>
                <a:cs typeface="Arial"/>
                <a:sym typeface="Arial"/>
              </a:rPr>
              <a:t>Thanh-Hai Pham</a:t>
            </a:r>
            <a:r>
              <a:rPr i="0" dirty="0">
                <a:latin typeface="Roboto Bold"/>
                <a:ea typeface="Roboto Bold"/>
                <a:cs typeface="Roboto Bold"/>
                <a:sym typeface="Roboto Bold"/>
              </a:rPr>
              <a:t>|</a:t>
            </a:r>
            <a:r>
              <a:rPr dirty="0"/>
              <a:t> </a:t>
            </a:r>
            <a:r>
              <a:rPr lang="vi-VN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Research on hydrometallurgy technology to recover copper in fine solid waste slurry </a:t>
            </a:r>
            <a:endParaRPr lang="en-US" sz="1220" dirty="0">
              <a:solidFill>
                <a:schemeClr val="accent1">
                  <a:satOff val="-4409"/>
                  <a:lumOff val="-10509"/>
                </a:schemeClr>
              </a:solidFill>
              <a:latin typeface="Arial"/>
              <a:cs typeface="Arial"/>
            </a:endParaRPr>
          </a:p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en-US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                                 </a:t>
            </a:r>
            <a:r>
              <a:rPr lang="vi-VN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from the electronic board manufacturing stage of Samsung factory, Thainguyen</a:t>
            </a:r>
            <a:endParaRPr lang="en-US" sz="1220" dirty="0">
              <a:solidFill>
                <a:schemeClr val="accent1">
                  <a:satOff val="-4409"/>
                  <a:lumOff val="-10509"/>
                </a:schemeClr>
              </a:solidFill>
              <a:latin typeface="Arial"/>
              <a:cs typeface="Arial"/>
            </a:endParaRPr>
          </a:p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DDC92D-034C-4C9D-B2EB-D057986FA5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54" t="14190" r="9977" b="38273"/>
          <a:stretch/>
        </p:blipFill>
        <p:spPr bwMode="auto">
          <a:xfrm>
            <a:off x="457200" y="2048919"/>
            <a:ext cx="8229600" cy="3895108"/>
          </a:xfrm>
          <a:prstGeom prst="rect">
            <a:avLst/>
          </a:prstGeom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954CD29-412C-475D-BC2D-B25F38047AFD}"/>
              </a:ext>
            </a:extLst>
          </p:cNvPr>
          <p:cNvSpPr txBox="1"/>
          <p:nvPr/>
        </p:nvSpPr>
        <p:spPr>
          <a:xfrm>
            <a:off x="685800" y="6090485"/>
            <a:ext cx="7955280" cy="43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Flowchart of copper leaching experiment from sample</a:t>
            </a:r>
            <a:endParaRPr lang="en-US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341939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900" b="1">
                <a:latin typeface="Bahnschrift"/>
                <a:ea typeface="Bahnschrift"/>
                <a:cs typeface="Bahnschrift"/>
                <a:sym typeface="Bahnschrift"/>
              </a:defRPr>
            </a:pPr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18" name="prez-3.jpg"/>
          <p:cNvPicPr>
            <a:picLocks noChangeAspect="1"/>
          </p:cNvPicPr>
          <p:nvPr/>
        </p:nvPicPr>
        <p:blipFill>
          <a:blip r:embed="rId2"/>
          <a:srcRect l="4" r="5"/>
          <a:stretch>
            <a:fillRect/>
          </a:stretch>
        </p:blipFill>
        <p:spPr>
          <a:xfrm>
            <a:off x="0" y="0"/>
            <a:ext cx="9143998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CF44369-1AD7-E64D-A103-0A66551D3D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7306754"/>
              </p:ext>
            </p:extLst>
          </p:nvPr>
        </p:nvGraphicFramePr>
        <p:xfrm>
          <a:off x="0" y="1412241"/>
          <a:ext cx="4572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6D24A0DB-FF7E-4DBF-8F37-062EF305A1C9}"/>
              </a:ext>
            </a:extLst>
          </p:cNvPr>
          <p:cNvSpPr txBox="1"/>
          <p:nvPr/>
        </p:nvSpPr>
        <p:spPr>
          <a:xfrm>
            <a:off x="0" y="5723852"/>
            <a:ext cx="4298730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effect of the acid concentration on the Cu leaching efficiency and Cu grade in residue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119">
            <a:extLst>
              <a:ext uri="{FF2B5EF4-FFF2-40B4-BE49-F238E27FC236}">
                <a16:creationId xmlns:a16="http://schemas.microsoft.com/office/drawing/2014/main" id="{3129DBCB-6DF4-4C18-BE47-A650F5D42BAA}"/>
              </a:ext>
            </a:extLst>
          </p:cNvPr>
          <p:cNvSpPr/>
          <p:nvPr/>
        </p:nvSpPr>
        <p:spPr>
          <a:xfrm>
            <a:off x="1206860" y="336628"/>
            <a:ext cx="7251340" cy="655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en-US" b="1" i="0" dirty="0">
                <a:latin typeface="Arial"/>
                <a:ea typeface="Arial"/>
                <a:cs typeface="Arial"/>
                <a:sym typeface="Arial"/>
              </a:rPr>
              <a:t>Thanh-Hai Pham</a:t>
            </a:r>
            <a:r>
              <a:rPr i="0" dirty="0">
                <a:latin typeface="Roboto Bold"/>
                <a:ea typeface="Roboto Bold"/>
                <a:cs typeface="Roboto Bold"/>
                <a:sym typeface="Roboto Bold"/>
              </a:rPr>
              <a:t>|</a:t>
            </a:r>
            <a:r>
              <a:rPr dirty="0"/>
              <a:t> </a:t>
            </a:r>
            <a:r>
              <a:rPr lang="vi-VN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Research on hydrometallurgy technology to recover copper in fine solid waste slurry </a:t>
            </a:r>
            <a:endParaRPr lang="en-US" sz="1220" dirty="0">
              <a:solidFill>
                <a:schemeClr val="accent1">
                  <a:satOff val="-4409"/>
                  <a:lumOff val="-10509"/>
                </a:schemeClr>
              </a:solidFill>
              <a:latin typeface="Arial"/>
              <a:cs typeface="Arial"/>
            </a:endParaRPr>
          </a:p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en-US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                                 </a:t>
            </a:r>
            <a:r>
              <a:rPr lang="vi-VN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from the electronic board manufacturing stage of Samsung factory, Thainguyen</a:t>
            </a:r>
            <a:endParaRPr lang="en-US" sz="1220" dirty="0">
              <a:solidFill>
                <a:schemeClr val="accent1">
                  <a:satOff val="-4409"/>
                  <a:lumOff val="-10509"/>
                </a:schemeClr>
              </a:solidFill>
              <a:latin typeface="Arial"/>
              <a:cs typeface="Arial"/>
            </a:endParaRPr>
          </a:p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endParaRPr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185EC7B-79C2-4252-98CB-B5350793FE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1976817"/>
              </p:ext>
            </p:extLst>
          </p:nvPr>
        </p:nvGraphicFramePr>
        <p:xfrm>
          <a:off x="4571998" y="1436351"/>
          <a:ext cx="4572000" cy="4039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FE7D3963-CEAD-4C0B-9743-BEA089C2F00C}"/>
              </a:ext>
            </a:extLst>
          </p:cNvPr>
          <p:cNvSpPr txBox="1"/>
          <p:nvPr/>
        </p:nvSpPr>
        <p:spPr>
          <a:xfrm>
            <a:off x="4845269" y="5721213"/>
            <a:ext cx="4298730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effect of the solid/liquid ratio on the Cu leaching efficiency and Cu grade in residue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tar: 7 Points 1">
            <a:extLst>
              <a:ext uri="{FF2B5EF4-FFF2-40B4-BE49-F238E27FC236}">
                <a16:creationId xmlns:a16="http://schemas.microsoft.com/office/drawing/2014/main" id="{4AE6798C-CC43-4F90-B8C3-507ABFF16F94}"/>
              </a:ext>
            </a:extLst>
          </p:cNvPr>
          <p:cNvSpPr/>
          <p:nvPr/>
        </p:nvSpPr>
        <p:spPr>
          <a:xfrm>
            <a:off x="3220720" y="4213244"/>
            <a:ext cx="589280" cy="582276"/>
          </a:xfrm>
          <a:prstGeom prst="star7">
            <a:avLst/>
          </a:prstGeom>
          <a:noFill/>
          <a:ln w="25400" cap="flat">
            <a:solidFill>
              <a:schemeClr val="accent6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0346457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900" b="1">
                <a:latin typeface="Bahnschrift"/>
                <a:ea typeface="Bahnschrift"/>
                <a:cs typeface="Bahnschrift"/>
                <a:sym typeface="Bahnschrift"/>
              </a:defRPr>
            </a:pPr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18" name="prez-3.jpg"/>
          <p:cNvPicPr>
            <a:picLocks noChangeAspect="1"/>
          </p:cNvPicPr>
          <p:nvPr/>
        </p:nvPicPr>
        <p:blipFill>
          <a:blip r:embed="rId2"/>
          <a:srcRect l="4" r="5"/>
          <a:stretch>
            <a:fillRect/>
          </a:stretch>
        </p:blipFill>
        <p:spPr>
          <a:xfrm>
            <a:off x="0" y="0"/>
            <a:ext cx="9143998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D24A0DB-FF7E-4DBF-8F37-062EF305A1C9}"/>
              </a:ext>
            </a:extLst>
          </p:cNvPr>
          <p:cNvSpPr txBox="1"/>
          <p:nvPr/>
        </p:nvSpPr>
        <p:spPr>
          <a:xfrm>
            <a:off x="15240" y="5638800"/>
            <a:ext cx="4283491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effect of the leaching time on the Cu leaching efficiency and Cu grade in residue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63D57E6B-AF8B-9246-988B-1E2C4F3DA3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6675064"/>
              </p:ext>
            </p:extLst>
          </p:nvPr>
        </p:nvGraphicFramePr>
        <p:xfrm>
          <a:off x="15240" y="1402081"/>
          <a:ext cx="4556760" cy="40730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Shape 119">
            <a:extLst>
              <a:ext uri="{FF2B5EF4-FFF2-40B4-BE49-F238E27FC236}">
                <a16:creationId xmlns:a16="http://schemas.microsoft.com/office/drawing/2014/main" id="{858AD81E-7399-43C9-BCBE-43B8D460F85E}"/>
              </a:ext>
            </a:extLst>
          </p:cNvPr>
          <p:cNvSpPr/>
          <p:nvPr/>
        </p:nvSpPr>
        <p:spPr>
          <a:xfrm>
            <a:off x="1206860" y="336628"/>
            <a:ext cx="7251340" cy="655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en-US" b="1" i="0" dirty="0">
                <a:latin typeface="Arial"/>
                <a:ea typeface="Arial"/>
                <a:cs typeface="Arial"/>
                <a:sym typeface="Arial"/>
              </a:rPr>
              <a:t>Thanh-Hai Pham</a:t>
            </a:r>
            <a:r>
              <a:rPr i="0" dirty="0">
                <a:latin typeface="Roboto Bold"/>
                <a:ea typeface="Roboto Bold"/>
                <a:cs typeface="Roboto Bold"/>
                <a:sym typeface="Roboto Bold"/>
              </a:rPr>
              <a:t>|</a:t>
            </a:r>
            <a:r>
              <a:rPr dirty="0"/>
              <a:t> </a:t>
            </a:r>
            <a:r>
              <a:rPr lang="vi-VN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Research on hydrometallurgy technology to recover copper in fine solid waste slurry </a:t>
            </a:r>
            <a:endParaRPr lang="en-US" sz="1220" dirty="0">
              <a:solidFill>
                <a:schemeClr val="accent1">
                  <a:satOff val="-4409"/>
                  <a:lumOff val="-10509"/>
                </a:schemeClr>
              </a:solidFill>
              <a:latin typeface="Arial"/>
              <a:cs typeface="Arial"/>
            </a:endParaRPr>
          </a:p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en-US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                                 </a:t>
            </a:r>
            <a:r>
              <a:rPr lang="vi-VN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from the electronic board manufacturing stage of Samsung factory, Thainguyen</a:t>
            </a:r>
            <a:endParaRPr lang="en-US" sz="1220" dirty="0">
              <a:solidFill>
                <a:schemeClr val="accent1">
                  <a:satOff val="-4409"/>
                  <a:lumOff val="-10509"/>
                </a:schemeClr>
              </a:solidFill>
              <a:latin typeface="Arial"/>
              <a:cs typeface="Arial"/>
            </a:endParaRPr>
          </a:p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endParaRPr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4FB222F-608B-445C-A611-C04926879E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8802767"/>
              </p:ext>
            </p:extLst>
          </p:nvPr>
        </p:nvGraphicFramePr>
        <p:xfrm>
          <a:off x="4572000" y="1402081"/>
          <a:ext cx="4572000" cy="40730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4DD07CE6-4D21-43C0-ACD9-BD30B5341A2B}"/>
              </a:ext>
            </a:extLst>
          </p:cNvPr>
          <p:cNvSpPr txBox="1"/>
          <p:nvPr/>
        </p:nvSpPr>
        <p:spPr>
          <a:xfrm>
            <a:off x="4845268" y="5638800"/>
            <a:ext cx="4283492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effect of the leaching temperature on the Cu leaching efficiency and Cu grade in residue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641391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900" b="1">
                <a:latin typeface="Bahnschrift"/>
                <a:ea typeface="Bahnschrift"/>
                <a:cs typeface="Bahnschrift"/>
                <a:sym typeface="Bahnschrift"/>
              </a:defRPr>
            </a:pPr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18" name="prez-3.jpg"/>
          <p:cNvPicPr>
            <a:picLocks noChangeAspect="1"/>
          </p:cNvPicPr>
          <p:nvPr/>
        </p:nvPicPr>
        <p:blipFill>
          <a:blip r:embed="rId2"/>
          <a:srcRect l="4" r="5"/>
          <a:stretch>
            <a:fillRect/>
          </a:stretch>
        </p:blipFill>
        <p:spPr>
          <a:xfrm>
            <a:off x="0" y="0"/>
            <a:ext cx="9143998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049B32C-747B-488D-85DA-8739B0FE063A}"/>
              </a:ext>
            </a:extLst>
          </p:cNvPr>
          <p:cNvSpPr txBox="1"/>
          <p:nvPr/>
        </p:nvSpPr>
        <p:spPr>
          <a:xfrm>
            <a:off x="685800" y="1045013"/>
            <a:ext cx="8325767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Chemical composition of pregnant solution after leaching in the optimal conditions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A199275-5013-4FFF-BDF6-8B8521B111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075231"/>
              </p:ext>
            </p:extLst>
          </p:nvPr>
        </p:nvGraphicFramePr>
        <p:xfrm>
          <a:off x="-2" y="1450428"/>
          <a:ext cx="9144000" cy="541744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2645230537"/>
                    </a:ext>
                  </a:extLst>
                </a:gridCol>
                <a:gridCol w="1846687">
                  <a:extLst>
                    <a:ext uri="{9D8B030D-6E8A-4147-A177-3AD203B41FA5}">
                      <a16:colId xmlns:a16="http://schemas.microsoft.com/office/drawing/2014/main" val="1577324014"/>
                    </a:ext>
                  </a:extLst>
                </a:gridCol>
                <a:gridCol w="561233">
                  <a:extLst>
                    <a:ext uri="{9D8B030D-6E8A-4147-A177-3AD203B41FA5}">
                      <a16:colId xmlns:a16="http://schemas.microsoft.com/office/drawing/2014/main" val="2155443305"/>
                    </a:ext>
                  </a:extLst>
                </a:gridCol>
                <a:gridCol w="1452880">
                  <a:extLst>
                    <a:ext uri="{9D8B030D-6E8A-4147-A177-3AD203B41FA5}">
                      <a16:colId xmlns:a16="http://schemas.microsoft.com/office/drawing/2014/main" val="1926887691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170538381"/>
                    </a:ext>
                  </a:extLst>
                </a:gridCol>
                <a:gridCol w="1869440">
                  <a:extLst>
                    <a:ext uri="{9D8B030D-6E8A-4147-A177-3AD203B41FA5}">
                      <a16:colId xmlns:a16="http://schemas.microsoft.com/office/drawing/2014/main" val="937487388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983907230"/>
                    </a:ext>
                  </a:extLst>
                </a:gridCol>
                <a:gridCol w="1849120">
                  <a:extLst>
                    <a:ext uri="{9D8B030D-6E8A-4147-A177-3AD203B41FA5}">
                      <a16:colId xmlns:a16="http://schemas.microsoft.com/office/drawing/2014/main" val="2248407988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Analytical criteria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Grade content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Analytical criteria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Grade content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4553293"/>
                  </a:ext>
                </a:extLst>
              </a:tr>
              <a:tr h="280128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18"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mg/l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70.83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18"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mg/l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29,723.6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8778646"/>
                  </a:ext>
                </a:extLst>
              </a:tr>
              <a:tr h="280128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586.49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00557301"/>
                  </a:ext>
                </a:extLst>
              </a:tr>
              <a:tr h="280128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4,284.84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96799498"/>
                  </a:ext>
                </a:extLst>
              </a:tr>
              <a:tr h="280128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19.39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5648012"/>
                  </a:ext>
                </a:extLst>
              </a:tr>
              <a:tr h="280128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1,247.98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0923926"/>
                  </a:ext>
                </a:extLst>
              </a:tr>
              <a:tr h="280128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Mn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215.36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0626163"/>
                  </a:ext>
                </a:extLst>
              </a:tr>
              <a:tr h="280128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10.92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Nb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34707350"/>
                  </a:ext>
                </a:extLst>
              </a:tr>
              <a:tr h="280128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34.44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251.3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4172757"/>
                  </a:ext>
                </a:extLst>
              </a:tr>
              <a:tr h="280128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Pb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4553173"/>
                  </a:ext>
                </a:extLst>
              </a:tr>
              <a:tr h="280128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Sb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3830148"/>
                  </a:ext>
                </a:extLst>
              </a:tr>
              <a:tr h="280128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5666873"/>
                  </a:ext>
                </a:extLst>
              </a:tr>
              <a:tr h="280128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6486117"/>
                  </a:ext>
                </a:extLst>
              </a:tr>
              <a:tr h="280128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Sr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4.8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40703400"/>
                  </a:ext>
                </a:extLst>
              </a:tr>
              <a:tr h="280128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8617496"/>
                  </a:ext>
                </a:extLst>
              </a:tr>
              <a:tr h="280128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4246126"/>
                  </a:ext>
                </a:extLst>
              </a:tr>
              <a:tr h="280128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4680237"/>
                  </a:ext>
                </a:extLst>
              </a:tr>
              <a:tr h="280128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5.8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538135"/>
                  </a:ext>
                </a:extLst>
              </a:tr>
              <a:tr h="280128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3738208"/>
                  </a:ext>
                </a:extLst>
              </a:tr>
            </a:tbl>
          </a:graphicData>
        </a:graphic>
      </p:graphicFrame>
      <p:sp>
        <p:nvSpPr>
          <p:cNvPr id="8" name="Shape 119">
            <a:extLst>
              <a:ext uri="{FF2B5EF4-FFF2-40B4-BE49-F238E27FC236}">
                <a16:creationId xmlns:a16="http://schemas.microsoft.com/office/drawing/2014/main" id="{8FCE13A8-3A57-4B09-B65A-E0950929043C}"/>
              </a:ext>
            </a:extLst>
          </p:cNvPr>
          <p:cNvSpPr/>
          <p:nvPr/>
        </p:nvSpPr>
        <p:spPr>
          <a:xfrm>
            <a:off x="1206860" y="336628"/>
            <a:ext cx="7251340" cy="467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en-US" b="1" i="0" dirty="0">
                <a:latin typeface="Arial"/>
                <a:ea typeface="Arial"/>
                <a:cs typeface="Arial"/>
                <a:sym typeface="Arial"/>
              </a:rPr>
              <a:t>Thanh-Hai Pham</a:t>
            </a:r>
            <a:r>
              <a:rPr i="0" dirty="0">
                <a:latin typeface="Roboto Bold"/>
                <a:ea typeface="Roboto Bold"/>
                <a:cs typeface="Roboto Bold"/>
                <a:sym typeface="Roboto Bold"/>
              </a:rPr>
              <a:t>|</a:t>
            </a:r>
            <a:r>
              <a:rPr dirty="0"/>
              <a:t> </a:t>
            </a:r>
            <a:r>
              <a:rPr lang="vi-VN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Research on hydrometallurgy technology to recover copper in fine solid waste slurry </a:t>
            </a:r>
            <a:endParaRPr lang="en-US" sz="1220" dirty="0">
              <a:solidFill>
                <a:schemeClr val="accent1">
                  <a:satOff val="-4409"/>
                  <a:lumOff val="-10509"/>
                </a:schemeClr>
              </a:solidFill>
              <a:latin typeface="Arial"/>
              <a:cs typeface="Arial"/>
            </a:endParaRPr>
          </a:p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en-US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                                 </a:t>
            </a:r>
            <a:r>
              <a:rPr lang="vi-VN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from the electronic board manufacturing stage of Samsung factory, Thainguyen</a:t>
            </a:r>
            <a:endParaRPr lang="en-US" sz="1220" dirty="0">
              <a:solidFill>
                <a:schemeClr val="accent1">
                  <a:satOff val="-4409"/>
                  <a:lumOff val="-10509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BBD8E43-30AD-4902-A16D-30D9A60C3CF1}"/>
              </a:ext>
            </a:extLst>
          </p:cNvPr>
          <p:cNvSpPr/>
          <p:nvPr/>
        </p:nvSpPr>
        <p:spPr>
          <a:xfrm>
            <a:off x="4193626" y="1700095"/>
            <a:ext cx="5023945" cy="369332"/>
          </a:xfrm>
          <a:prstGeom prst="ellips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27293651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/>
          </p:cNvSpPr>
          <p:nvPr>
            <p:ph type="ctrTitle"/>
          </p:nvPr>
        </p:nvSpPr>
        <p:spPr>
          <a:xfrm>
            <a:off x="952715" y="970202"/>
            <a:ext cx="7772400" cy="70421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Stage 2. Copper cementation</a:t>
            </a:r>
            <a:endParaRPr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46D5E7-383A-4F72-A14C-E78998A4C2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29" t="6420" r="14374" b="42550"/>
          <a:stretch/>
        </p:blipFill>
        <p:spPr bwMode="auto">
          <a:xfrm>
            <a:off x="1541374" y="1936732"/>
            <a:ext cx="6595082" cy="4114800"/>
          </a:xfrm>
          <a:prstGeom prst="rect">
            <a:avLst/>
          </a:prstGeom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DA46F8-300D-42CD-A5E3-C71C33D8B58A}"/>
              </a:ext>
            </a:extLst>
          </p:cNvPr>
          <p:cNvSpPr txBox="1"/>
          <p:nvPr/>
        </p:nvSpPr>
        <p:spPr>
          <a:xfrm>
            <a:off x="1526701" y="6313848"/>
            <a:ext cx="6609755" cy="43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Flowchart for copper cementation by iron shavings</a:t>
            </a:r>
            <a:endParaRPr lang="en-US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119">
            <a:extLst>
              <a:ext uri="{FF2B5EF4-FFF2-40B4-BE49-F238E27FC236}">
                <a16:creationId xmlns:a16="http://schemas.microsoft.com/office/drawing/2014/main" id="{57070E43-5345-4D7D-A15F-BFA3DC73B8BA}"/>
              </a:ext>
            </a:extLst>
          </p:cNvPr>
          <p:cNvSpPr/>
          <p:nvPr/>
        </p:nvSpPr>
        <p:spPr>
          <a:xfrm>
            <a:off x="1206860" y="336628"/>
            <a:ext cx="7251340" cy="467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en-US" b="1" i="0" dirty="0">
                <a:latin typeface="Arial"/>
                <a:ea typeface="Arial"/>
                <a:cs typeface="Arial"/>
                <a:sym typeface="Arial"/>
              </a:rPr>
              <a:t>Thanh-Hai Pham</a:t>
            </a:r>
            <a:r>
              <a:rPr i="0" dirty="0">
                <a:latin typeface="Roboto Bold"/>
                <a:ea typeface="Roboto Bold"/>
                <a:cs typeface="Roboto Bold"/>
                <a:sym typeface="Roboto Bold"/>
              </a:rPr>
              <a:t>|</a:t>
            </a:r>
            <a:r>
              <a:rPr dirty="0"/>
              <a:t> </a:t>
            </a:r>
            <a:r>
              <a:rPr lang="vi-VN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Research on hydrometallurgy technology to recover copper in fine solid waste slurry </a:t>
            </a:r>
            <a:endParaRPr lang="en-US" sz="1220" dirty="0">
              <a:solidFill>
                <a:schemeClr val="accent1">
                  <a:satOff val="-4409"/>
                  <a:lumOff val="-10509"/>
                </a:schemeClr>
              </a:solidFill>
              <a:latin typeface="Arial"/>
              <a:cs typeface="Arial"/>
            </a:endParaRPr>
          </a:p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en-US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                                 </a:t>
            </a:r>
            <a:r>
              <a:rPr lang="vi-VN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from the electronic board manufacturing stage of Samsung factory, Thainguyen</a:t>
            </a:r>
            <a:endParaRPr lang="en-US" sz="1220" dirty="0">
              <a:solidFill>
                <a:schemeClr val="accent1">
                  <a:satOff val="-4409"/>
                  <a:lumOff val="-10509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900" b="1">
                <a:latin typeface="Bahnschrift"/>
                <a:ea typeface="Bahnschrift"/>
                <a:cs typeface="Bahnschrift"/>
                <a:sym typeface="Bahnschrift"/>
              </a:defRPr>
            </a:pPr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18" name="prez-3.jpg"/>
          <p:cNvPicPr>
            <a:picLocks noChangeAspect="1"/>
          </p:cNvPicPr>
          <p:nvPr/>
        </p:nvPicPr>
        <p:blipFill>
          <a:blip r:embed="rId2"/>
          <a:srcRect l="4" r="5"/>
          <a:stretch>
            <a:fillRect/>
          </a:stretch>
        </p:blipFill>
        <p:spPr>
          <a:xfrm>
            <a:off x="0" y="0"/>
            <a:ext cx="9143998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D24A0DB-FF7E-4DBF-8F37-062EF305A1C9}"/>
              </a:ext>
            </a:extLst>
          </p:cNvPr>
          <p:cNvSpPr txBox="1"/>
          <p:nvPr/>
        </p:nvSpPr>
        <p:spPr>
          <a:xfrm>
            <a:off x="4765037" y="5554285"/>
            <a:ext cx="4378960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effect of the amount iron shavings to the copper cementation efficiency and the amount Cu</a:t>
            </a:r>
            <a:r>
              <a:rPr lang="en-US" b="1" baseline="30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2+</a:t>
            </a:r>
            <a:r>
              <a:rPr lang="en-US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barren solution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4E1B4423-1326-9946-966D-83B690D5E0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6713750"/>
              </p:ext>
            </p:extLst>
          </p:nvPr>
        </p:nvGraphicFramePr>
        <p:xfrm>
          <a:off x="-20956" y="1328816"/>
          <a:ext cx="4592956" cy="4157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Shape 119">
            <a:extLst>
              <a:ext uri="{FF2B5EF4-FFF2-40B4-BE49-F238E27FC236}">
                <a16:creationId xmlns:a16="http://schemas.microsoft.com/office/drawing/2014/main" id="{7AE599C1-068A-4B98-A417-288DDE4F3ED4}"/>
              </a:ext>
            </a:extLst>
          </p:cNvPr>
          <p:cNvSpPr/>
          <p:nvPr/>
        </p:nvSpPr>
        <p:spPr>
          <a:xfrm>
            <a:off x="1206860" y="336628"/>
            <a:ext cx="7251340" cy="655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en-US" b="1" i="0" dirty="0">
                <a:latin typeface="Arial"/>
                <a:ea typeface="Arial"/>
                <a:cs typeface="Arial"/>
                <a:sym typeface="Arial"/>
              </a:rPr>
              <a:t>Thanh-Hai Pham</a:t>
            </a:r>
            <a:r>
              <a:rPr i="0" dirty="0">
                <a:latin typeface="Roboto Bold"/>
                <a:ea typeface="Roboto Bold"/>
                <a:cs typeface="Roboto Bold"/>
                <a:sym typeface="Roboto Bold"/>
              </a:rPr>
              <a:t>|</a:t>
            </a:r>
            <a:r>
              <a:rPr dirty="0"/>
              <a:t> </a:t>
            </a:r>
            <a:r>
              <a:rPr lang="vi-VN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Research on hydrometallurgy technology to recover copper in fine solid waste slurry </a:t>
            </a:r>
            <a:endParaRPr lang="en-US" sz="1220" dirty="0">
              <a:solidFill>
                <a:schemeClr val="accent1">
                  <a:satOff val="-4409"/>
                  <a:lumOff val="-10509"/>
                </a:schemeClr>
              </a:solidFill>
              <a:latin typeface="Arial"/>
              <a:cs typeface="Arial"/>
            </a:endParaRPr>
          </a:p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en-US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                                 </a:t>
            </a:r>
            <a:r>
              <a:rPr lang="vi-VN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from the electronic board manufacturing stage of Samsung factory, Thainguyen</a:t>
            </a:r>
            <a:endParaRPr lang="en-US" sz="1220" dirty="0">
              <a:solidFill>
                <a:schemeClr val="accent1">
                  <a:satOff val="-4409"/>
                  <a:lumOff val="-10509"/>
                </a:schemeClr>
              </a:solidFill>
              <a:latin typeface="Arial"/>
              <a:cs typeface="Arial"/>
            </a:endParaRPr>
          </a:p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endParaRPr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DBA45701-16BE-4874-AD57-13C4D659B5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9842560"/>
              </p:ext>
            </p:extLst>
          </p:nvPr>
        </p:nvGraphicFramePr>
        <p:xfrm>
          <a:off x="4592956" y="1321863"/>
          <a:ext cx="4551041" cy="4164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13AEE65-5D87-4309-A5C5-F65EF6ABC023}"/>
              </a:ext>
            </a:extLst>
          </p:cNvPr>
          <p:cNvSpPr txBox="1"/>
          <p:nvPr/>
        </p:nvSpPr>
        <p:spPr>
          <a:xfrm>
            <a:off x="0" y="5554285"/>
            <a:ext cx="4378964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effect of the cementation time to the copper cementation efficiency and the amount Cu</a:t>
            </a:r>
            <a:r>
              <a:rPr lang="en-US" b="1" baseline="30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2+</a:t>
            </a:r>
            <a:r>
              <a:rPr lang="en-US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barren solution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264598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900" b="1">
                <a:latin typeface="Bahnschrift"/>
                <a:ea typeface="Bahnschrift"/>
                <a:cs typeface="Bahnschrift"/>
                <a:sym typeface="Bahnschrift"/>
              </a:defRPr>
            </a:pPr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18" name="prez-3.jpg"/>
          <p:cNvPicPr>
            <a:picLocks noChangeAspect="1"/>
          </p:cNvPicPr>
          <p:nvPr/>
        </p:nvPicPr>
        <p:blipFill>
          <a:blip r:embed="rId2"/>
          <a:srcRect l="4" r="5"/>
          <a:stretch>
            <a:fillRect/>
          </a:stretch>
        </p:blipFill>
        <p:spPr>
          <a:xfrm>
            <a:off x="5988" y="0"/>
            <a:ext cx="9143998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119">
            <a:extLst>
              <a:ext uri="{FF2B5EF4-FFF2-40B4-BE49-F238E27FC236}">
                <a16:creationId xmlns:a16="http://schemas.microsoft.com/office/drawing/2014/main" id="{7F100274-8A9A-4049-97B8-83F36D7A916B}"/>
              </a:ext>
            </a:extLst>
          </p:cNvPr>
          <p:cNvSpPr/>
          <p:nvPr/>
        </p:nvSpPr>
        <p:spPr>
          <a:xfrm>
            <a:off x="1206860" y="336628"/>
            <a:ext cx="7251340" cy="655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en-US" b="1" i="0" dirty="0">
                <a:latin typeface="Arial"/>
                <a:ea typeface="Arial"/>
                <a:cs typeface="Arial"/>
                <a:sym typeface="Arial"/>
              </a:rPr>
              <a:t>Thanh-Hai Pham</a:t>
            </a:r>
            <a:r>
              <a:rPr i="0" dirty="0">
                <a:latin typeface="Roboto Bold"/>
                <a:ea typeface="Roboto Bold"/>
                <a:cs typeface="Roboto Bold"/>
                <a:sym typeface="Roboto Bold"/>
              </a:rPr>
              <a:t>|</a:t>
            </a:r>
            <a:r>
              <a:rPr dirty="0"/>
              <a:t> </a:t>
            </a:r>
            <a:r>
              <a:rPr lang="vi-VN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Research on hydrometallurgy technology to recover copper in fine solid waste slurry </a:t>
            </a:r>
            <a:endParaRPr lang="en-US" sz="1220" dirty="0">
              <a:solidFill>
                <a:schemeClr val="accent1">
                  <a:satOff val="-4409"/>
                  <a:lumOff val="-10509"/>
                </a:schemeClr>
              </a:solidFill>
              <a:latin typeface="Arial"/>
              <a:cs typeface="Arial"/>
            </a:endParaRPr>
          </a:p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en-US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                                 </a:t>
            </a:r>
            <a:r>
              <a:rPr lang="vi-VN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from the electronic board manufacturing stage of Samsung factory, Thainguyen</a:t>
            </a:r>
            <a:endParaRPr lang="en-US" sz="1220" dirty="0">
              <a:solidFill>
                <a:schemeClr val="accent1">
                  <a:satOff val="-4409"/>
                  <a:lumOff val="-10509"/>
                </a:schemeClr>
              </a:solidFill>
              <a:latin typeface="Arial"/>
              <a:cs typeface="Arial"/>
            </a:endParaRPr>
          </a:p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endParaRPr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E2D718D-5C07-46BE-BA73-2076743950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0514741"/>
              </p:ext>
            </p:extLst>
          </p:nvPr>
        </p:nvGraphicFramePr>
        <p:xfrm>
          <a:off x="5988" y="1328816"/>
          <a:ext cx="4830172" cy="4225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F6DA0B60-D604-4219-8726-F68A1457EC6C}"/>
              </a:ext>
            </a:extLst>
          </p:cNvPr>
          <p:cNvSpPr txBox="1"/>
          <p:nvPr/>
        </p:nvSpPr>
        <p:spPr>
          <a:xfrm>
            <a:off x="5988" y="5569618"/>
            <a:ext cx="4830172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effect of cementation temperature to the copper cementation efficiency and the amount Cu</a:t>
            </a:r>
            <a:r>
              <a:rPr lang="en-US" b="1" baseline="30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2+</a:t>
            </a:r>
            <a:r>
              <a:rPr lang="en-US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barren solution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1A8E27-9DA7-4578-BB16-60E271D2A66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76"/>
          <a:stretch/>
        </p:blipFill>
        <p:spPr>
          <a:xfrm>
            <a:off x="5257800" y="1328816"/>
            <a:ext cx="3857625" cy="552918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  <p:extLst>
      <p:ext uri="{BB962C8B-B14F-4D97-AF65-F5344CB8AC3E}">
        <p14:creationId xmlns:p14="http://schemas.microsoft.com/office/powerpoint/2010/main" val="701989638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900" b="1">
                <a:latin typeface="Bahnschrift"/>
                <a:ea typeface="Bahnschrift"/>
                <a:cs typeface="Bahnschrift"/>
                <a:sym typeface="Bahnschrift"/>
              </a:defRPr>
            </a:pPr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18" name="prez-3.jpg"/>
          <p:cNvPicPr>
            <a:picLocks noChangeAspect="1"/>
          </p:cNvPicPr>
          <p:nvPr/>
        </p:nvPicPr>
        <p:blipFill>
          <a:blip r:embed="rId2"/>
          <a:srcRect l="4" r="5"/>
          <a:stretch>
            <a:fillRect/>
          </a:stretch>
        </p:blipFill>
        <p:spPr>
          <a:xfrm>
            <a:off x="0" y="0"/>
            <a:ext cx="9143998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D24689B-47FF-403A-BFD3-4DAD789A35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823769"/>
              </p:ext>
            </p:extLst>
          </p:nvPr>
        </p:nvGraphicFramePr>
        <p:xfrm>
          <a:off x="0" y="1400289"/>
          <a:ext cx="9144002" cy="545771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77520">
                  <a:extLst>
                    <a:ext uri="{9D8B030D-6E8A-4147-A177-3AD203B41FA5}">
                      <a16:colId xmlns:a16="http://schemas.microsoft.com/office/drawing/2014/main" val="1766878716"/>
                    </a:ext>
                  </a:extLst>
                </a:gridCol>
                <a:gridCol w="1877975">
                  <a:extLst>
                    <a:ext uri="{9D8B030D-6E8A-4147-A177-3AD203B41FA5}">
                      <a16:colId xmlns:a16="http://schemas.microsoft.com/office/drawing/2014/main" val="3943082381"/>
                    </a:ext>
                  </a:extLst>
                </a:gridCol>
                <a:gridCol w="631545">
                  <a:extLst>
                    <a:ext uri="{9D8B030D-6E8A-4147-A177-3AD203B41FA5}">
                      <a16:colId xmlns:a16="http://schemas.microsoft.com/office/drawing/2014/main" val="1395058254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1374850311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3703195857"/>
                    </a:ext>
                  </a:extLst>
                </a:gridCol>
                <a:gridCol w="1869440">
                  <a:extLst>
                    <a:ext uri="{9D8B030D-6E8A-4147-A177-3AD203B41FA5}">
                      <a16:colId xmlns:a16="http://schemas.microsoft.com/office/drawing/2014/main" val="484163313"/>
                    </a:ext>
                  </a:extLst>
                </a:gridCol>
                <a:gridCol w="650240">
                  <a:extLst>
                    <a:ext uri="{9D8B030D-6E8A-4147-A177-3AD203B41FA5}">
                      <a16:colId xmlns:a16="http://schemas.microsoft.com/office/drawing/2014/main" val="3627218310"/>
                    </a:ext>
                  </a:extLst>
                </a:gridCol>
                <a:gridCol w="1615442">
                  <a:extLst>
                    <a:ext uri="{9D8B030D-6E8A-4147-A177-3AD203B41FA5}">
                      <a16:colId xmlns:a16="http://schemas.microsoft.com/office/drawing/2014/main" val="2759464301"/>
                    </a:ext>
                  </a:extLst>
                </a:gridCol>
              </a:tblGrid>
              <a:tr h="345063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Analytical criteria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Grade content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Analytical criteria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Grade content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880865"/>
                  </a:ext>
                </a:extLst>
              </a:tr>
              <a:tr h="188130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18"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mg/l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18"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mg/l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r>
                        <a:rPr lang="vi-VN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9003835"/>
                  </a:ext>
                </a:extLst>
              </a:tr>
              <a:tr h="188130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640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920802"/>
                  </a:ext>
                </a:extLst>
              </a:tr>
              <a:tr h="188130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389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61763254"/>
                  </a:ext>
                </a:extLst>
              </a:tr>
              <a:tr h="188130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26638876"/>
                  </a:ext>
                </a:extLst>
              </a:tr>
              <a:tr h="188130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83599813"/>
                  </a:ext>
                </a:extLst>
              </a:tr>
              <a:tr h="188130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Mn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343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63576464"/>
                  </a:ext>
                </a:extLst>
              </a:tr>
              <a:tr h="188130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Nb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4638812"/>
                  </a:ext>
                </a:extLst>
              </a:tr>
              <a:tr h="188130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287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23355659"/>
                  </a:ext>
                </a:extLst>
              </a:tr>
              <a:tr h="188130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Pb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277098"/>
                  </a:ext>
                </a:extLst>
              </a:tr>
              <a:tr h="188130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Sb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3294959"/>
                  </a:ext>
                </a:extLst>
              </a:tr>
              <a:tr h="188130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92257855"/>
                  </a:ext>
                </a:extLst>
              </a:tr>
              <a:tr h="188130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8099205"/>
                  </a:ext>
                </a:extLst>
              </a:tr>
              <a:tr h="188130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Sr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31444128"/>
                  </a:ext>
                </a:extLst>
              </a:tr>
              <a:tr h="188130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6384199"/>
                  </a:ext>
                </a:extLst>
              </a:tr>
              <a:tr h="188130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4155858"/>
                  </a:ext>
                </a:extLst>
              </a:tr>
              <a:tr h="188130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3919592"/>
                  </a:ext>
                </a:extLst>
              </a:tr>
              <a:tr h="188130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lang="vi-VN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9861044"/>
                  </a:ext>
                </a:extLst>
              </a:tr>
              <a:tr h="188130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r>
                        <a:rPr lang="vi-VN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84138058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50DCA77-9068-49E6-8B7B-5D950A054230}"/>
              </a:ext>
            </a:extLst>
          </p:cNvPr>
          <p:cNvSpPr txBox="1"/>
          <p:nvPr/>
        </p:nvSpPr>
        <p:spPr>
          <a:xfrm>
            <a:off x="1371600" y="959484"/>
            <a:ext cx="7358378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Chemical composition of solution after cementation in optimal condition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119">
            <a:extLst>
              <a:ext uri="{FF2B5EF4-FFF2-40B4-BE49-F238E27FC236}">
                <a16:creationId xmlns:a16="http://schemas.microsoft.com/office/drawing/2014/main" id="{7791EA5D-1B98-47A3-B878-F4DFAE62D237}"/>
              </a:ext>
            </a:extLst>
          </p:cNvPr>
          <p:cNvSpPr/>
          <p:nvPr/>
        </p:nvSpPr>
        <p:spPr>
          <a:xfrm>
            <a:off x="1206860" y="336628"/>
            <a:ext cx="7251340" cy="655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en-US" b="1" i="0" dirty="0">
                <a:latin typeface="Arial"/>
                <a:ea typeface="Arial"/>
                <a:cs typeface="Arial"/>
                <a:sym typeface="Arial"/>
              </a:rPr>
              <a:t>Thanh-Hai Pham</a:t>
            </a:r>
            <a:r>
              <a:rPr i="0" dirty="0">
                <a:latin typeface="Roboto Bold"/>
                <a:ea typeface="Roboto Bold"/>
                <a:cs typeface="Roboto Bold"/>
                <a:sym typeface="Roboto Bold"/>
              </a:rPr>
              <a:t>|</a:t>
            </a:r>
            <a:r>
              <a:rPr dirty="0"/>
              <a:t> </a:t>
            </a:r>
            <a:r>
              <a:rPr lang="vi-VN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Research on hydrometallurgy technology to recover copper in fine solid waste slurry </a:t>
            </a:r>
            <a:endParaRPr lang="en-US" sz="1220" dirty="0">
              <a:solidFill>
                <a:schemeClr val="accent1">
                  <a:satOff val="-4409"/>
                  <a:lumOff val="-10509"/>
                </a:schemeClr>
              </a:solidFill>
              <a:latin typeface="Arial"/>
              <a:cs typeface="Arial"/>
            </a:endParaRPr>
          </a:p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en-US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                                 </a:t>
            </a:r>
            <a:r>
              <a:rPr lang="vi-VN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from the electronic board manufacturing stage of Samsung factory, Thainguyen</a:t>
            </a:r>
            <a:endParaRPr lang="en-US" sz="1220" dirty="0">
              <a:solidFill>
                <a:schemeClr val="accent1">
                  <a:satOff val="-4409"/>
                  <a:lumOff val="-10509"/>
                </a:schemeClr>
              </a:solidFill>
              <a:latin typeface="Arial"/>
              <a:cs typeface="Arial"/>
            </a:endParaRPr>
          </a:p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endParaRPr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0D8F8D5-01FD-4224-8043-5D342D8D8B8E}"/>
              </a:ext>
            </a:extLst>
          </p:cNvPr>
          <p:cNvSpPr/>
          <p:nvPr/>
        </p:nvSpPr>
        <p:spPr>
          <a:xfrm>
            <a:off x="4251432" y="1693192"/>
            <a:ext cx="5076497" cy="365760"/>
          </a:xfrm>
          <a:prstGeom prst="ellips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5209363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rez-3.jpg"/>
          <p:cNvPicPr>
            <a:picLocks noChangeAspect="1"/>
          </p:cNvPicPr>
          <p:nvPr/>
        </p:nvPicPr>
        <p:blipFill>
          <a:blip r:embed="rId2"/>
          <a:srcRect l="4" r="5"/>
          <a:stretch>
            <a:fillRect/>
          </a:stretch>
        </p:blipFill>
        <p:spPr>
          <a:xfrm>
            <a:off x="-6" y="0"/>
            <a:ext cx="9143998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4414AA8-5774-489C-82ED-6B196A85EE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3943034"/>
              </p:ext>
            </p:extLst>
          </p:nvPr>
        </p:nvGraphicFramePr>
        <p:xfrm>
          <a:off x="71120" y="1219200"/>
          <a:ext cx="9072872" cy="5549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hape 119">
            <a:extLst>
              <a:ext uri="{FF2B5EF4-FFF2-40B4-BE49-F238E27FC236}">
                <a16:creationId xmlns:a16="http://schemas.microsoft.com/office/drawing/2014/main" id="{7A1E3F7D-7D1E-45F4-AA3D-38C8EC05C697}"/>
              </a:ext>
            </a:extLst>
          </p:cNvPr>
          <p:cNvSpPr/>
          <p:nvPr/>
        </p:nvSpPr>
        <p:spPr>
          <a:xfrm>
            <a:off x="1206860" y="336628"/>
            <a:ext cx="7251340" cy="467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en-US" b="1" i="0" dirty="0">
                <a:latin typeface="Arial"/>
                <a:ea typeface="Arial"/>
                <a:cs typeface="Arial"/>
                <a:sym typeface="Arial"/>
              </a:rPr>
              <a:t>Thanh-Hai Pham</a:t>
            </a:r>
            <a:r>
              <a:rPr i="0" dirty="0">
                <a:latin typeface="Roboto Bold"/>
                <a:ea typeface="Roboto Bold"/>
                <a:cs typeface="Roboto Bold"/>
                <a:sym typeface="Roboto Bold"/>
              </a:rPr>
              <a:t>|</a:t>
            </a:r>
            <a:r>
              <a:rPr dirty="0"/>
              <a:t> </a:t>
            </a:r>
            <a:r>
              <a:rPr lang="vi-VN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Research on hydrometallurgy technology to recover copper in fine solid waste slurry </a:t>
            </a:r>
            <a:endParaRPr lang="en-US" sz="1220" dirty="0">
              <a:solidFill>
                <a:schemeClr val="accent1">
                  <a:satOff val="-4409"/>
                  <a:lumOff val="-10509"/>
                </a:schemeClr>
              </a:solidFill>
              <a:latin typeface="Arial"/>
              <a:cs typeface="Arial"/>
            </a:endParaRPr>
          </a:p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en-US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                                 </a:t>
            </a:r>
            <a:r>
              <a:rPr lang="vi-VN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from the electronic board manufacturing stage of Samsung factory, Thainguyen</a:t>
            </a:r>
            <a:endParaRPr lang="en-US" sz="1220" dirty="0">
              <a:solidFill>
                <a:schemeClr val="accent1">
                  <a:satOff val="-4409"/>
                  <a:lumOff val="-10509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rez-3.jpg"/>
          <p:cNvPicPr>
            <a:picLocks noChangeAspect="1"/>
          </p:cNvPicPr>
          <p:nvPr/>
        </p:nvPicPr>
        <p:blipFill>
          <a:blip r:embed="rId2"/>
          <a:srcRect l="4" r="5"/>
          <a:stretch>
            <a:fillRect/>
          </a:stretch>
        </p:blipFill>
        <p:spPr>
          <a:xfrm>
            <a:off x="-6" y="0"/>
            <a:ext cx="9143998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4414AA8-5774-489C-82ED-6B196A85EE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2121722"/>
              </p:ext>
            </p:extLst>
          </p:nvPr>
        </p:nvGraphicFramePr>
        <p:xfrm>
          <a:off x="71120" y="1345324"/>
          <a:ext cx="9072872" cy="5423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hape 119">
            <a:extLst>
              <a:ext uri="{FF2B5EF4-FFF2-40B4-BE49-F238E27FC236}">
                <a16:creationId xmlns:a16="http://schemas.microsoft.com/office/drawing/2014/main" id="{7A1E3F7D-7D1E-45F4-AA3D-38C8EC05C697}"/>
              </a:ext>
            </a:extLst>
          </p:cNvPr>
          <p:cNvSpPr/>
          <p:nvPr/>
        </p:nvSpPr>
        <p:spPr>
          <a:xfrm>
            <a:off x="1206860" y="336628"/>
            <a:ext cx="7251340" cy="467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en-US" b="1" i="0" dirty="0">
                <a:latin typeface="Arial"/>
                <a:ea typeface="Arial"/>
                <a:cs typeface="Arial"/>
                <a:sym typeface="Arial"/>
              </a:rPr>
              <a:t>Thanh-Hai Pham</a:t>
            </a:r>
            <a:r>
              <a:rPr i="0" dirty="0">
                <a:latin typeface="Roboto Bold"/>
                <a:ea typeface="Roboto Bold"/>
                <a:cs typeface="Roboto Bold"/>
                <a:sym typeface="Roboto Bold"/>
              </a:rPr>
              <a:t>|</a:t>
            </a:r>
            <a:r>
              <a:rPr dirty="0"/>
              <a:t> </a:t>
            </a:r>
            <a:r>
              <a:rPr lang="vi-VN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Research on hydrometallurgy technology to recover copper in fine solid waste slurry </a:t>
            </a:r>
            <a:endParaRPr lang="en-US" sz="1220" dirty="0">
              <a:solidFill>
                <a:schemeClr val="accent1">
                  <a:satOff val="-4409"/>
                  <a:lumOff val="-10509"/>
                </a:schemeClr>
              </a:solidFill>
              <a:latin typeface="Arial"/>
              <a:cs typeface="Arial"/>
            </a:endParaRPr>
          </a:p>
          <a:p>
            <a:pPr defTabSz="457200">
              <a:defRPr sz="1220" i="1">
                <a:solidFill>
                  <a:schemeClr val="accent1">
                    <a:satOff val="-4409"/>
                    <a:lumOff val="-10509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en-US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                                 </a:t>
            </a:r>
            <a:r>
              <a:rPr lang="vi-VN" sz="1220" dirty="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cs typeface="Arial"/>
              </a:rPr>
              <a:t>from the electronic board manufacturing stage of Samsung factory, Thainguyen</a:t>
            </a:r>
            <a:endParaRPr lang="en-US" sz="1220" dirty="0">
              <a:solidFill>
                <a:schemeClr val="accent1">
                  <a:satOff val="-4409"/>
                  <a:lumOff val="-10509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0223729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prez-2.jpg"/>
          <p:cNvPicPr>
            <a:picLocks noChangeAspect="1"/>
          </p:cNvPicPr>
          <p:nvPr/>
        </p:nvPicPr>
        <p:blipFill>
          <a:blip r:embed="rId2"/>
          <a:srcRect l="4" r="5"/>
          <a:stretch>
            <a:fillRect/>
          </a:stretch>
        </p:blipFill>
        <p:spPr>
          <a:xfrm>
            <a:off x="-16" y="0"/>
            <a:ext cx="9143998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Shape 138"/>
          <p:cNvSpPr/>
          <p:nvPr/>
        </p:nvSpPr>
        <p:spPr>
          <a:xfrm>
            <a:off x="2966444" y="1846580"/>
            <a:ext cx="5728590" cy="840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31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Thank you for your attention!</a:t>
            </a:r>
          </a:p>
        </p:txBody>
      </p:sp>
      <p:sp>
        <p:nvSpPr>
          <p:cNvPr id="139" name="Shape 139"/>
          <p:cNvSpPr/>
          <p:nvPr/>
        </p:nvSpPr>
        <p:spPr>
          <a:xfrm>
            <a:off x="3382270" y="3408681"/>
            <a:ext cx="4896938" cy="255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 defTabSz="457200">
              <a:defRPr sz="222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just"/>
            <a:r>
              <a:rPr lang="en-US" sz="2000" b="1" dirty="0"/>
              <a:t>C</a:t>
            </a:r>
            <a:r>
              <a:rPr sz="2000" b="1" dirty="0"/>
              <a:t>ontact:</a:t>
            </a:r>
            <a:r>
              <a:rPr lang="en-US" sz="2000" b="1" dirty="0"/>
              <a:t> </a:t>
            </a:r>
          </a:p>
          <a:p>
            <a:pPr algn="just"/>
            <a:r>
              <a:rPr lang="en-US" sz="2000" dirty="0"/>
              <a:t>Dr. Thanh-Hai Pham (Mr.)</a:t>
            </a:r>
          </a:p>
          <a:p>
            <a:pPr algn="just"/>
            <a:r>
              <a:rPr lang="en-US" sz="2000" dirty="0"/>
              <a:t>Department of Mineral processing, Hanoi University of Mining and Geology</a:t>
            </a:r>
          </a:p>
          <a:p>
            <a:pPr algn="just"/>
            <a:r>
              <a:rPr lang="en-US" sz="2000" b="1" i="1" dirty="0"/>
              <a:t>Address: </a:t>
            </a:r>
            <a:r>
              <a:rPr lang="en-US" sz="2000" dirty="0"/>
              <a:t>No.18, </a:t>
            </a:r>
            <a:r>
              <a:rPr lang="en-US" sz="2000" dirty="0" err="1"/>
              <a:t>Vien</a:t>
            </a:r>
            <a:r>
              <a:rPr lang="en-US" sz="2000" dirty="0"/>
              <a:t> Str., </a:t>
            </a:r>
            <a:r>
              <a:rPr lang="en-US" sz="2000" dirty="0" err="1"/>
              <a:t>Ducthang</a:t>
            </a:r>
            <a:r>
              <a:rPr lang="en-US" sz="2000" dirty="0"/>
              <a:t> ward, </a:t>
            </a:r>
            <a:r>
              <a:rPr lang="en-US" sz="2000" dirty="0" err="1"/>
              <a:t>Bactuliem</a:t>
            </a:r>
            <a:r>
              <a:rPr lang="en-US" sz="2000" dirty="0"/>
              <a:t> dist., Hanoi, Vietnam</a:t>
            </a:r>
          </a:p>
          <a:p>
            <a:pPr algn="just"/>
            <a:r>
              <a:rPr lang="en-US" sz="2000" b="1" i="1" dirty="0"/>
              <a:t>Email: </a:t>
            </a:r>
            <a:r>
              <a:rPr lang="en-US" sz="2000" dirty="0"/>
              <a:t>phamthanhhai@humg.edu.vn</a:t>
            </a:r>
          </a:p>
          <a:p>
            <a:pPr algn="just"/>
            <a:r>
              <a:rPr lang="en-US" sz="2000" b="1" i="1" dirty="0"/>
              <a:t>Tel: </a:t>
            </a:r>
            <a:r>
              <a:rPr lang="en-US" sz="2000" dirty="0"/>
              <a:t>(+84) 788 268 258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Motyw pakietu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otyw pakietu Office">
  <a:themeElements>
    <a:clrScheme name="Motyw pakietu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Motyw pakietu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1560</Words>
  <Application>Microsoft Office PowerPoint</Application>
  <PresentationFormat>On-screen Show (4:3)</PresentationFormat>
  <Paragraphs>449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Bahnschrift</vt:lpstr>
      <vt:lpstr>Calibri</vt:lpstr>
      <vt:lpstr>Roboto Bold</vt:lpstr>
      <vt:lpstr>Roboto Regular</vt:lpstr>
      <vt:lpstr>Times New Roman</vt:lpstr>
      <vt:lpstr>Wingdings</vt:lpstr>
      <vt:lpstr>Motyw pakietu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Stage 1. Leaching process</vt:lpstr>
      <vt:lpstr>PowerPoint Presentation</vt:lpstr>
      <vt:lpstr>PowerPoint Presentation</vt:lpstr>
      <vt:lpstr>PowerPoint Presentation</vt:lpstr>
      <vt:lpstr>Stage 2. Copper cementation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DELL</dc:creator>
  <cp:lastModifiedBy>Pham Thanh Hai</cp:lastModifiedBy>
  <cp:revision>31</cp:revision>
  <dcterms:modified xsi:type="dcterms:W3CDTF">2023-10-15T06:11:36Z</dcterms:modified>
</cp:coreProperties>
</file>