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1" r:id="rId7"/>
    <p:sldId id="262" r:id="rId8"/>
    <p:sldId id="264" r:id="rId9"/>
    <p:sldId id="2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6" autoAdjust="0"/>
    <p:restoredTop sz="94660"/>
  </p:normalViewPr>
  <p:slideViewPr>
    <p:cSldViewPr snapToGrid="0">
      <p:cViewPr varScale="1">
        <p:scale>
          <a:sx n="74" d="100"/>
          <a:sy n="74" d="100"/>
        </p:scale>
        <p:origin x="41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4BD43EF-EE18-463C-A2ED-695C41018D03}" type="datetimeFigureOut">
              <a:rPr lang="en-US" smtClean="0"/>
              <a:t>6/28/2023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C23B0-2DF6-489B-9D43-C021A6A01B1B}" type="slidenum">
              <a:rPr lang="en-US" smtClean="0"/>
              <a:t>‹#›</a:t>
            </a:fld>
            <a:endParaRPr lang="en-US"/>
          </a:p>
        </p:txBody>
      </p:sp>
    </p:spTree>
    <p:extLst>
      <p:ext uri="{BB962C8B-B14F-4D97-AF65-F5344CB8AC3E}">
        <p14:creationId xmlns:p14="http://schemas.microsoft.com/office/powerpoint/2010/main" val="4106118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BD43EF-EE18-463C-A2ED-695C41018D03}" type="datetimeFigureOut">
              <a:rPr lang="en-US" smtClean="0"/>
              <a:t>6/28/2023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C23B0-2DF6-489B-9D43-C021A6A01B1B}" type="slidenum">
              <a:rPr lang="en-US" smtClean="0"/>
              <a:t>‹#›</a:t>
            </a:fld>
            <a:endParaRPr lang="en-US"/>
          </a:p>
        </p:txBody>
      </p:sp>
    </p:spTree>
    <p:extLst>
      <p:ext uri="{BB962C8B-B14F-4D97-AF65-F5344CB8AC3E}">
        <p14:creationId xmlns:p14="http://schemas.microsoft.com/office/powerpoint/2010/main" val="1403769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BD43EF-EE18-463C-A2ED-695C41018D03}" type="datetimeFigureOut">
              <a:rPr lang="en-US" smtClean="0"/>
              <a:t>6/28/2023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C23B0-2DF6-489B-9D43-C021A6A01B1B}" type="slidenum">
              <a:rPr lang="en-US" smtClean="0"/>
              <a:t>‹#›</a:t>
            </a:fld>
            <a:endParaRPr lang="en-US"/>
          </a:p>
        </p:txBody>
      </p:sp>
    </p:spTree>
    <p:extLst>
      <p:ext uri="{BB962C8B-B14F-4D97-AF65-F5344CB8AC3E}">
        <p14:creationId xmlns:p14="http://schemas.microsoft.com/office/powerpoint/2010/main" val="33554392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BD43EF-EE18-463C-A2ED-695C41018D03}" type="datetimeFigureOut">
              <a:rPr lang="en-US" smtClean="0"/>
              <a:t>6/28/2023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C23B0-2DF6-489B-9D43-C021A6A01B1B}" type="slidenum">
              <a:rPr lang="en-US" smtClean="0"/>
              <a:t>‹#›</a:t>
            </a:fld>
            <a:endParaRPr lang="en-US"/>
          </a:p>
        </p:txBody>
      </p:sp>
    </p:spTree>
    <p:extLst>
      <p:ext uri="{BB962C8B-B14F-4D97-AF65-F5344CB8AC3E}">
        <p14:creationId xmlns:p14="http://schemas.microsoft.com/office/powerpoint/2010/main" val="518529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4BD43EF-EE18-463C-A2ED-695C41018D03}" type="datetimeFigureOut">
              <a:rPr lang="en-US" smtClean="0"/>
              <a:t>6/28/2023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C23B0-2DF6-489B-9D43-C021A6A01B1B}" type="slidenum">
              <a:rPr lang="en-US" smtClean="0"/>
              <a:t>‹#›</a:t>
            </a:fld>
            <a:endParaRPr lang="en-US"/>
          </a:p>
        </p:txBody>
      </p:sp>
    </p:spTree>
    <p:extLst>
      <p:ext uri="{BB962C8B-B14F-4D97-AF65-F5344CB8AC3E}">
        <p14:creationId xmlns:p14="http://schemas.microsoft.com/office/powerpoint/2010/main" val="3442671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4BD43EF-EE18-463C-A2ED-695C41018D03}" type="datetimeFigureOut">
              <a:rPr lang="en-US" smtClean="0"/>
              <a:t>6/28/2023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C23B0-2DF6-489B-9D43-C021A6A01B1B}" type="slidenum">
              <a:rPr lang="en-US" smtClean="0"/>
              <a:t>‹#›</a:t>
            </a:fld>
            <a:endParaRPr lang="en-US"/>
          </a:p>
        </p:txBody>
      </p:sp>
    </p:spTree>
    <p:extLst>
      <p:ext uri="{BB962C8B-B14F-4D97-AF65-F5344CB8AC3E}">
        <p14:creationId xmlns:p14="http://schemas.microsoft.com/office/powerpoint/2010/main" val="188737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4BD43EF-EE18-463C-A2ED-695C41018D03}" type="datetimeFigureOut">
              <a:rPr lang="en-US" smtClean="0"/>
              <a:t>6/28/2023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6C23B0-2DF6-489B-9D43-C021A6A01B1B}" type="slidenum">
              <a:rPr lang="en-US" smtClean="0"/>
              <a:t>‹#›</a:t>
            </a:fld>
            <a:endParaRPr lang="en-US"/>
          </a:p>
        </p:txBody>
      </p:sp>
    </p:spTree>
    <p:extLst>
      <p:ext uri="{BB962C8B-B14F-4D97-AF65-F5344CB8AC3E}">
        <p14:creationId xmlns:p14="http://schemas.microsoft.com/office/powerpoint/2010/main" val="579353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4BD43EF-EE18-463C-A2ED-695C41018D03}" type="datetimeFigureOut">
              <a:rPr lang="en-US" smtClean="0"/>
              <a:t>6/28/2023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6C23B0-2DF6-489B-9D43-C021A6A01B1B}" type="slidenum">
              <a:rPr lang="en-US" smtClean="0"/>
              <a:t>‹#›</a:t>
            </a:fld>
            <a:endParaRPr lang="en-US"/>
          </a:p>
        </p:txBody>
      </p:sp>
    </p:spTree>
    <p:extLst>
      <p:ext uri="{BB962C8B-B14F-4D97-AF65-F5344CB8AC3E}">
        <p14:creationId xmlns:p14="http://schemas.microsoft.com/office/powerpoint/2010/main" val="3881878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BD43EF-EE18-463C-A2ED-695C41018D03}" type="datetimeFigureOut">
              <a:rPr lang="en-US" smtClean="0"/>
              <a:t>6/28/2023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6C23B0-2DF6-489B-9D43-C021A6A01B1B}" type="slidenum">
              <a:rPr lang="en-US" smtClean="0"/>
              <a:t>‹#›</a:t>
            </a:fld>
            <a:endParaRPr lang="en-US"/>
          </a:p>
        </p:txBody>
      </p:sp>
    </p:spTree>
    <p:extLst>
      <p:ext uri="{BB962C8B-B14F-4D97-AF65-F5344CB8AC3E}">
        <p14:creationId xmlns:p14="http://schemas.microsoft.com/office/powerpoint/2010/main" val="209662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4BD43EF-EE18-463C-A2ED-695C41018D03}" type="datetimeFigureOut">
              <a:rPr lang="en-US" smtClean="0"/>
              <a:t>6/28/2023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C23B0-2DF6-489B-9D43-C021A6A01B1B}" type="slidenum">
              <a:rPr lang="en-US" smtClean="0"/>
              <a:t>‹#›</a:t>
            </a:fld>
            <a:endParaRPr lang="en-US"/>
          </a:p>
        </p:txBody>
      </p:sp>
    </p:spTree>
    <p:extLst>
      <p:ext uri="{BB962C8B-B14F-4D97-AF65-F5344CB8AC3E}">
        <p14:creationId xmlns:p14="http://schemas.microsoft.com/office/powerpoint/2010/main" val="2603804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4BD43EF-EE18-463C-A2ED-695C41018D03}" type="datetimeFigureOut">
              <a:rPr lang="en-US" smtClean="0"/>
              <a:t>6/28/2023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C23B0-2DF6-489B-9D43-C021A6A01B1B}" type="slidenum">
              <a:rPr lang="en-US" smtClean="0"/>
              <a:t>‹#›</a:t>
            </a:fld>
            <a:endParaRPr lang="en-US"/>
          </a:p>
        </p:txBody>
      </p:sp>
    </p:spTree>
    <p:extLst>
      <p:ext uri="{BB962C8B-B14F-4D97-AF65-F5344CB8AC3E}">
        <p14:creationId xmlns:p14="http://schemas.microsoft.com/office/powerpoint/2010/main" val="3536437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BD43EF-EE18-463C-A2ED-695C41018D03}" type="datetimeFigureOut">
              <a:rPr lang="en-US" smtClean="0"/>
              <a:t>6/28/2023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6C23B0-2DF6-489B-9D43-C021A6A01B1B}" type="slidenum">
              <a:rPr lang="en-US" smtClean="0"/>
              <a:t>‹#›</a:t>
            </a:fld>
            <a:endParaRPr lang="en-US"/>
          </a:p>
        </p:txBody>
      </p:sp>
    </p:spTree>
    <p:extLst>
      <p:ext uri="{BB962C8B-B14F-4D97-AF65-F5344CB8AC3E}">
        <p14:creationId xmlns:p14="http://schemas.microsoft.com/office/powerpoint/2010/main" val="2739002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4.wmf"/><Relationship Id="rId5" Type="http://schemas.openxmlformats.org/officeDocument/2006/relationships/oleObject" Target="../embeddings/oleObject3.bin"/><Relationship Id="rId4" Type="http://schemas.openxmlformats.org/officeDocument/2006/relationships/image" Target="../media/image3.wmf"/></Relationships>
</file>

<file path=ppt/slides/_rels/slide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7.wmf"/><Relationship Id="rId5" Type="http://schemas.openxmlformats.org/officeDocument/2006/relationships/oleObject" Target="../embeddings/oleObject6.bin"/><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9.wmf"/><Relationship Id="rId5" Type="http://schemas.openxmlformats.org/officeDocument/2006/relationships/oleObject" Target="../embeddings/oleObject9.bin"/><Relationship Id="rId4" Type="http://schemas.openxmlformats.org/officeDocument/2006/relationships/image" Target="../media/image5.wmf"/></Relationships>
</file>

<file path=ppt/slides/_rels/slide7.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2.wmf"/><Relationship Id="rId5" Type="http://schemas.openxmlformats.org/officeDocument/2006/relationships/oleObject" Target="../embeddings/oleObject12.bin"/><Relationship Id="rId4" Type="http://schemas.openxmlformats.org/officeDocument/2006/relationships/image" Target="../media/image11.wmf"/></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27537" y="1128731"/>
            <a:ext cx="8736169" cy="1277850"/>
          </a:xfrm>
          <a:prstGeom prst="rect">
            <a:avLst/>
          </a:prstGeom>
        </p:spPr>
        <p:txBody>
          <a:bodyPr wrap="square">
            <a:spAutoFit/>
          </a:bodyPr>
          <a:lstStyle/>
          <a:p>
            <a:pPr algn="ctr">
              <a:lnSpc>
                <a:spcPct val="107000"/>
              </a:lnSpc>
              <a:spcAft>
                <a:spcPts val="800"/>
              </a:spcAft>
            </a:pPr>
            <a:r>
              <a:rPr lang="en-US" sz="2400" b="1">
                <a:latin typeface="Times New Roman" panose="02020603050405020304" pitchFamily="18" charset="0"/>
                <a:ea typeface="Calibri" panose="020F0502020204030204" pitchFamily="34" charset="0"/>
                <a:cs typeface="Times New Roman" panose="02020603050405020304" pitchFamily="18" charset="0"/>
              </a:rPr>
              <a:t>PHÂN TÍCH ĐỘNG HỌC CƠ CẤU KHÔNG GIAN CÓ KHỚP CARDAN BẰNG PHƯƠNG PHÁP CHIẾU VUÔNG GÓC, ỨNG DỤNG GIẢI BÀI TOÁN ĐỘNG HỌC NGƯỢC.</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69024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a:srcRect/>
          <a:stretch>
            <a:fillRect/>
          </a:stretch>
        </p:blipFill>
        <p:spPr bwMode="auto">
          <a:xfrm>
            <a:off x="2708721" y="1070892"/>
            <a:ext cx="6989069" cy="4441267"/>
          </a:xfrm>
          <a:prstGeom prst="rect">
            <a:avLst/>
          </a:prstGeom>
          <a:noFill/>
          <a:ln w="9525">
            <a:noFill/>
            <a:miter lim="800000"/>
            <a:headEnd/>
            <a:tailEnd/>
          </a:ln>
        </p:spPr>
      </p:pic>
    </p:spTree>
    <p:extLst>
      <p:ext uri="{BB962C8B-B14F-4D97-AF65-F5344CB8AC3E}">
        <p14:creationId xmlns:p14="http://schemas.microsoft.com/office/powerpoint/2010/main" val="3039765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206581" y="991375"/>
            <a:ext cx="40863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Theo tiêu chuẩn Gruebler ta có       </a:t>
            </a:r>
            <a:endParaRPr kumimoji="0" lang="en-US" altLang="en-US" sz="2000" b="0" i="0" u="none" strike="noStrike" cap="none" normalizeH="0" baseline="0" smtClean="0">
              <a:ln>
                <a:noFill/>
              </a:ln>
              <a:solidFill>
                <a:schemeClr val="tx1"/>
              </a:solidFill>
              <a:effectLst/>
              <a:latin typeface="Arial" panose="020B0604020202020204" pitchFamily="34"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4060063592"/>
              </p:ext>
            </p:extLst>
          </p:nvPr>
        </p:nvGraphicFramePr>
        <p:xfrm>
          <a:off x="1674253" y="1487509"/>
          <a:ext cx="2060620" cy="677061"/>
        </p:xfrm>
        <a:graphic>
          <a:graphicData uri="http://schemas.openxmlformats.org/presentationml/2006/ole">
            <mc:AlternateContent xmlns:mc="http://schemas.openxmlformats.org/markup-compatibility/2006">
              <mc:Choice xmlns:v="urn:schemas-microsoft-com:vml" Requires="v">
                <p:oleObj spid="_x0000_s1030" name="Equation" r:id="rId3" imgW="1320227" imgH="444307" progId="Equation.DSMT4">
                  <p:embed/>
                </p:oleObj>
              </mc:Choice>
              <mc:Fallback>
                <p:oleObj name="Equation" r:id="rId3" imgW="1320227" imgH="44430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4253" y="1487509"/>
                        <a:ext cx="2060620" cy="677061"/>
                      </a:xfrm>
                      <a:prstGeom prst="rect">
                        <a:avLst/>
                      </a:prstGeom>
                      <a:noFill/>
                    </p:spPr>
                  </p:pic>
                </p:oleObj>
              </mc:Fallback>
            </mc:AlternateContent>
          </a:graphicData>
        </a:graphic>
      </p:graphicFrame>
      <p:sp>
        <p:nvSpPr>
          <p:cNvPr id="5" name="Rectangle 3"/>
          <p:cNvSpPr>
            <a:spLocks noChangeArrowheads="1"/>
          </p:cNvSpPr>
          <p:nvPr/>
        </p:nvSpPr>
        <p:spPr bwMode="auto">
          <a:xfrm>
            <a:off x="457200" y="895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 name="Rectangle 5"/>
          <p:cNvSpPr/>
          <p:nvPr/>
        </p:nvSpPr>
        <p:spPr>
          <a:xfrm>
            <a:off x="1633596" y="2484481"/>
            <a:ext cx="2822494" cy="400110"/>
          </a:xfrm>
          <a:prstGeom prst="rect">
            <a:avLst/>
          </a:prstGeom>
        </p:spPr>
        <p:txBody>
          <a:bodyPr wrap="square">
            <a:spAutoFit/>
          </a:bodyPr>
          <a:lstStyle/>
          <a:p>
            <a:r>
              <a:rPr lang="en-US" sz="2000">
                <a:latin typeface="Times New Roman" panose="02020603050405020304" pitchFamily="18" charset="0"/>
                <a:ea typeface="Calibri" panose="020F0502020204030204" pitchFamily="34" charset="0"/>
              </a:rPr>
              <a:t>f=(1+3+3+1)-6-1=1. </a:t>
            </a:r>
            <a:endParaRPr lang="en-US" sz="2000"/>
          </a:p>
        </p:txBody>
      </p:sp>
      <p:sp>
        <p:nvSpPr>
          <p:cNvPr id="7" name="Rectangle 6"/>
          <p:cNvSpPr/>
          <p:nvPr/>
        </p:nvSpPr>
        <p:spPr>
          <a:xfrm>
            <a:off x="477566" y="3003650"/>
            <a:ext cx="6085320" cy="553998"/>
          </a:xfrm>
          <a:prstGeom prst="rect">
            <a:avLst/>
          </a:prstGeom>
        </p:spPr>
        <p:txBody>
          <a:bodyPr wrap="none">
            <a:spAutoFit/>
          </a:bodyPr>
          <a:lstStyle/>
          <a:p>
            <a:pPr marL="457200" indent="270510" algn="just">
              <a:lnSpc>
                <a:spcPct val="150000"/>
              </a:lnSpc>
              <a:spcAft>
                <a:spcPts val="0"/>
              </a:spcAft>
              <a:tabLst>
                <a:tab pos="5311140" algn="l"/>
              </a:tabLst>
            </a:pPr>
            <a:r>
              <a:rPr lang="en-US" sz="2000">
                <a:latin typeface="Times New Roman" panose="02020603050405020304" pitchFamily="18" charset="0"/>
                <a:ea typeface="Calibri" panose="020F0502020204030204" pitchFamily="34" charset="0"/>
                <a:cs typeface="Times New Roman" panose="02020603050405020304" pitchFamily="18" charset="0"/>
              </a:rPr>
              <a:t>Như vây, số bậc tự do chuyển động của cơ cấu=1</a:t>
            </a:r>
            <a:r>
              <a:rPr lang="en-US">
                <a:latin typeface="Times New Roman" panose="02020603050405020304" pitchFamily="18" charset="0"/>
                <a:ea typeface="Calibri" panose="020F0502020204030204" pitchFamily="34" charset="0"/>
                <a:cs typeface="Times New Roman" panose="02020603050405020304" pitchFamily="18" charset="0"/>
              </a:rPr>
              <a:t>. </a:t>
            </a:r>
            <a:endParaRPr lang="en-US">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1206581" y="3776024"/>
            <a:ext cx="6096000" cy="707886"/>
          </a:xfrm>
          <a:prstGeom prst="rect">
            <a:avLst/>
          </a:prstGeom>
        </p:spPr>
        <p:txBody>
          <a:bodyPr>
            <a:spAutoFit/>
          </a:bodyPr>
          <a:lstStyle/>
          <a:p>
            <a:r>
              <a:rPr lang="en-US" sz="2000">
                <a:latin typeface="Times New Roman" panose="02020603050405020304" pitchFamily="18" charset="0"/>
                <a:ea typeface="Calibri" panose="020F0502020204030204" pitchFamily="34" charset="0"/>
              </a:rPr>
              <a:t>Ta chọn tọa độ suy rộng đủ là </a:t>
            </a:r>
            <a:r>
              <a:rPr lang="en-US" sz="2000">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US" sz="2000">
                <a:latin typeface="Times New Roman" panose="02020603050405020304" pitchFamily="18" charset="0"/>
                <a:ea typeface="Calibri" panose="020F0502020204030204" pitchFamily="34" charset="0"/>
              </a:rPr>
              <a:t>, chọn các tọa độ suy rộng dư là </a:t>
            </a:r>
            <a:r>
              <a:rPr lang="en-US" sz="2000">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US" sz="2000">
                <a:latin typeface="Times New Roman" panose="02020603050405020304" pitchFamily="18" charset="0"/>
                <a:ea typeface="Calibri" panose="020F0502020204030204" pitchFamily="34" charset="0"/>
              </a:rPr>
              <a:t>(</a:t>
            </a:r>
            <a:r>
              <a:rPr lang="en-US" sz="2000">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US" sz="2000">
                <a:latin typeface="Times New Roman" panose="02020603050405020304" pitchFamily="18" charset="0"/>
                <a:ea typeface="Calibri" panose="020F0502020204030204" pitchFamily="34" charset="0"/>
              </a:rPr>
              <a:t>), </a:t>
            </a:r>
            <a:r>
              <a:rPr lang="en-US" sz="2000">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US" sz="2000">
                <a:latin typeface="Times New Roman" panose="02020603050405020304" pitchFamily="18" charset="0"/>
                <a:ea typeface="Calibri" panose="020F0502020204030204" pitchFamily="34" charset="0"/>
              </a:rPr>
              <a:t>(</a:t>
            </a:r>
            <a:r>
              <a:rPr lang="en-US" sz="2000">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US" sz="2000">
                <a:latin typeface="Times New Roman" panose="02020603050405020304" pitchFamily="18" charset="0"/>
                <a:ea typeface="Calibri" panose="020F0502020204030204" pitchFamily="34" charset="0"/>
              </a:rPr>
              <a:t>), δ(</a:t>
            </a:r>
            <a:r>
              <a:rPr lang="en-US" sz="2000">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US" sz="2000">
                <a:latin typeface="Times New Roman" panose="02020603050405020304" pitchFamily="18" charset="0"/>
                <a:ea typeface="Calibri" panose="020F0502020204030204" pitchFamily="34" charset="0"/>
              </a:rPr>
              <a:t>), λ(</a:t>
            </a:r>
            <a:r>
              <a:rPr lang="en-US" sz="2000">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US" sz="2000">
                <a:latin typeface="Times New Roman" panose="02020603050405020304" pitchFamily="18" charset="0"/>
                <a:ea typeface="Calibri" panose="020F0502020204030204" pitchFamily="34" charset="0"/>
              </a:rPr>
              <a:t>).</a:t>
            </a:r>
            <a:endParaRPr lang="en-US" sz="2000"/>
          </a:p>
        </p:txBody>
      </p:sp>
    </p:spTree>
    <p:extLst>
      <p:ext uri="{BB962C8B-B14F-4D97-AF65-F5344CB8AC3E}">
        <p14:creationId xmlns:p14="http://schemas.microsoft.com/office/powerpoint/2010/main" val="4243870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695460" y="707696"/>
            <a:ext cx="10122793"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98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Từ hình vẽ ta có phương trình ràng buộc chuyển động của cơ cấu dạng véc tơ</a:t>
            </a:r>
            <a:r>
              <a:rPr kumimoji="0" lang="en-US" altLang="en-US" sz="11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en-US" altLang="en-US" sz="1100" b="0" i="0" u="none" strike="noStrike" cap="none" normalizeH="0" baseline="0" smtClean="0">
              <a:ln>
                <a:noFill/>
              </a:ln>
              <a:solidFill>
                <a:schemeClr val="tx1"/>
              </a:solidFill>
              <a:effectLst/>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 name="Rectangle 5"/>
          <p:cNvSpPr>
            <a:spLocks noChangeArrowheads="1"/>
          </p:cNvSpPr>
          <p:nvPr/>
        </p:nvSpPr>
        <p:spPr bwMode="auto">
          <a:xfrm>
            <a:off x="360609" y="202815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1100" b="0" i="0" u="none" strike="noStrike" cap="none" normalizeH="0" baseline="0" smtClean="0">
                <a:ln>
                  <a:noFill/>
                </a:ln>
                <a:solidFill>
                  <a:schemeClr val="tx1"/>
                </a:solidFill>
                <a:effectLst/>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 name="Rectangle 7"/>
          <p:cNvSpPr>
            <a:spLocks noChangeArrowheads="1"/>
          </p:cNvSpPr>
          <p:nvPr/>
        </p:nvSpPr>
        <p:spPr bwMode="auto">
          <a:xfrm>
            <a:off x="605307" y="2854201"/>
            <a:ext cx="798490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3934641285"/>
              </p:ext>
            </p:extLst>
          </p:nvPr>
        </p:nvGraphicFramePr>
        <p:xfrm>
          <a:off x="1120462" y="1429051"/>
          <a:ext cx="3638883" cy="464143"/>
        </p:xfrm>
        <a:graphic>
          <a:graphicData uri="http://schemas.openxmlformats.org/presentationml/2006/ole">
            <mc:AlternateContent xmlns:mc="http://schemas.openxmlformats.org/markup-compatibility/2006">
              <mc:Choice xmlns:v="urn:schemas-microsoft-com:vml" Requires="v">
                <p:oleObj spid="_x0000_s2066" name="Equation" r:id="rId3" imgW="1866090" imgH="215806" progId="Equation.DSMT4">
                  <p:embed/>
                </p:oleObj>
              </mc:Choice>
              <mc:Fallback>
                <p:oleObj name="Equation" r:id="rId3" imgW="1866090" imgH="215806"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0462" y="1429051"/>
                        <a:ext cx="3638883" cy="464143"/>
                      </a:xfrm>
                      <a:prstGeom prst="rect">
                        <a:avLst/>
                      </a:prstGeom>
                      <a:noFill/>
                    </p:spPr>
                  </p:pic>
                </p:oleObj>
              </mc:Fallback>
            </mc:AlternateContent>
          </a:graphicData>
        </a:graphic>
      </p:graphicFrame>
      <p:sp>
        <p:nvSpPr>
          <p:cNvPr id="9" name="Rectangle 8"/>
          <p:cNvSpPr/>
          <p:nvPr/>
        </p:nvSpPr>
        <p:spPr>
          <a:xfrm>
            <a:off x="1021206" y="2163114"/>
            <a:ext cx="4156101" cy="399405"/>
          </a:xfrm>
          <a:prstGeom prst="rect">
            <a:avLst/>
          </a:prstGeom>
        </p:spPr>
        <p:txBody>
          <a:bodyPr wrap="square">
            <a:spAutoFit/>
          </a:bodyPr>
          <a:lstStyle/>
          <a:p>
            <a:pPr algn="just">
              <a:lnSpc>
                <a:spcPct val="107000"/>
              </a:lnSpc>
              <a:spcAft>
                <a:spcPts val="800"/>
              </a:spcAft>
            </a:pPr>
            <a:r>
              <a:rPr lang="en-US" sz="2000">
                <a:latin typeface="Times New Roman" panose="02020603050405020304" pitchFamily="18" charset="0"/>
                <a:ea typeface="Calibri" panose="020F0502020204030204" pitchFamily="34" charset="0"/>
                <a:cs typeface="Times New Roman" panose="02020603050405020304" pitchFamily="18" charset="0"/>
              </a:rPr>
              <a:t>Điều kiệm BM vuông góc với BC:</a:t>
            </a:r>
          </a:p>
        </p:txBody>
      </p:sp>
      <p:graphicFrame>
        <p:nvGraphicFramePr>
          <p:cNvPr id="11" name="Object 10"/>
          <p:cNvGraphicFramePr>
            <a:graphicFrameLocks noChangeAspect="1"/>
          </p:cNvGraphicFramePr>
          <p:nvPr>
            <p:extLst>
              <p:ext uri="{D42A27DB-BD31-4B8C-83A1-F6EECF244321}">
                <p14:modId xmlns:p14="http://schemas.microsoft.com/office/powerpoint/2010/main" val="3792386581"/>
              </p:ext>
            </p:extLst>
          </p:nvPr>
        </p:nvGraphicFramePr>
        <p:xfrm>
          <a:off x="1120462" y="2719240"/>
          <a:ext cx="1582982" cy="494682"/>
        </p:xfrm>
        <a:graphic>
          <a:graphicData uri="http://schemas.openxmlformats.org/presentationml/2006/ole">
            <mc:AlternateContent xmlns:mc="http://schemas.openxmlformats.org/markup-compatibility/2006">
              <mc:Choice xmlns:v="urn:schemas-microsoft-com:vml" Requires="v">
                <p:oleObj spid="_x0000_s2067" name="Equation" r:id="rId5" imgW="761669" imgH="215806" progId="Equation.DSMT4">
                  <p:embed/>
                </p:oleObj>
              </mc:Choice>
              <mc:Fallback>
                <p:oleObj name="Equation" r:id="rId5" imgW="761669" imgH="215806"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0462" y="2719240"/>
                        <a:ext cx="1582982" cy="494682"/>
                      </a:xfrm>
                      <a:prstGeom prst="rect">
                        <a:avLst/>
                      </a:prstGeom>
                      <a:noFill/>
                    </p:spPr>
                  </p:pic>
                </p:oleObj>
              </mc:Fallback>
            </mc:AlternateContent>
          </a:graphicData>
        </a:graphic>
      </p:graphicFrame>
      <p:sp>
        <p:nvSpPr>
          <p:cNvPr id="12" name="Rectangle 11"/>
          <p:cNvSpPr/>
          <p:nvPr/>
        </p:nvSpPr>
        <p:spPr>
          <a:xfrm>
            <a:off x="1021206" y="3305581"/>
            <a:ext cx="5870518" cy="400046"/>
          </a:xfrm>
          <a:prstGeom prst="rect">
            <a:avLst/>
          </a:prstGeom>
        </p:spPr>
        <p:txBody>
          <a:bodyPr wrap="none">
            <a:spAutoFit/>
          </a:bodyPr>
          <a:lstStyle/>
          <a:p>
            <a:pPr algn="just">
              <a:lnSpc>
                <a:spcPct val="107000"/>
              </a:lnSpc>
              <a:spcAft>
                <a:spcPts val="800"/>
              </a:spcAft>
            </a:pPr>
            <a:r>
              <a:rPr lang="en-US" sz="2000">
                <a:latin typeface="Times New Roman" panose="02020603050405020304" pitchFamily="18" charset="0"/>
                <a:ea typeface="Calibri" panose="020F0502020204030204" pitchFamily="34" charset="0"/>
                <a:cs typeface="Times New Roman" panose="02020603050405020304" pitchFamily="18" charset="0"/>
              </a:rPr>
              <a:t>Chiếu lên các trục tọa độ xyz ta được các phương trình</a:t>
            </a:r>
            <a:r>
              <a:rPr lang="en-US">
                <a:latin typeface="Calibri" panose="020F0502020204030204" pitchFamily="34" charset="0"/>
                <a:ea typeface="Calibri" panose="020F0502020204030204" pitchFamily="34" charset="0"/>
                <a:cs typeface="Times New Roman" panose="02020603050405020304" pitchFamily="18" charset="0"/>
              </a:rPr>
              <a:t>:</a:t>
            </a:r>
          </a:p>
        </p:txBody>
      </p:sp>
      <p:sp>
        <p:nvSpPr>
          <p:cNvPr id="13" name="Rectangle 11"/>
          <p:cNvSpPr>
            <a:spLocks noChangeArrowheads="1"/>
          </p:cNvSpPr>
          <p:nvPr/>
        </p:nvSpPr>
        <p:spPr bwMode="auto">
          <a:xfrm>
            <a:off x="1110131" y="3876019"/>
            <a:ext cx="1494592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4" name="Object 13"/>
          <p:cNvGraphicFramePr>
            <a:graphicFrameLocks noChangeAspect="1"/>
          </p:cNvGraphicFramePr>
          <p:nvPr>
            <p:extLst>
              <p:ext uri="{D42A27DB-BD31-4B8C-83A1-F6EECF244321}">
                <p14:modId xmlns:p14="http://schemas.microsoft.com/office/powerpoint/2010/main" val="2868695630"/>
              </p:ext>
            </p:extLst>
          </p:nvPr>
        </p:nvGraphicFramePr>
        <p:xfrm>
          <a:off x="1110132" y="3876020"/>
          <a:ext cx="9830825" cy="2233232"/>
        </p:xfrm>
        <a:graphic>
          <a:graphicData uri="http://schemas.openxmlformats.org/presentationml/2006/ole">
            <mc:AlternateContent xmlns:mc="http://schemas.openxmlformats.org/markup-compatibility/2006">
              <mc:Choice xmlns:v="urn:schemas-microsoft-com:vml" Requires="v">
                <p:oleObj spid="_x0000_s2068" name="Equation" r:id="rId7" imgW="4064000" imgH="914400" progId="Equation.DSMT4">
                  <p:embed/>
                </p:oleObj>
              </mc:Choice>
              <mc:Fallback>
                <p:oleObj name="Equation" r:id="rId7" imgW="4064000" imgH="91440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0132" y="3876020"/>
                        <a:ext cx="9830825" cy="2233232"/>
                      </a:xfrm>
                      <a:prstGeom prst="rect">
                        <a:avLst/>
                      </a:prstGeom>
                      <a:noFill/>
                    </p:spPr>
                  </p:pic>
                </p:oleObj>
              </mc:Fallback>
            </mc:AlternateContent>
          </a:graphicData>
        </a:graphic>
      </p:graphicFrame>
    </p:spTree>
    <p:extLst>
      <p:ext uri="{BB962C8B-B14F-4D97-AF65-F5344CB8AC3E}">
        <p14:creationId xmlns:p14="http://schemas.microsoft.com/office/powerpoint/2010/main" val="778169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8543" y="398103"/>
            <a:ext cx="8758950" cy="461665"/>
          </a:xfrm>
          <a:prstGeom prst="rect">
            <a:avLst/>
          </a:prstGeom>
        </p:spPr>
        <p:txBody>
          <a:bodyPr wrap="square">
            <a:spAutoFit/>
          </a:bodyPr>
          <a:lstStyle/>
          <a:p>
            <a:pPr algn="ctr"/>
            <a:r>
              <a:rPr lang="en-US" sz="2400" smtClean="0">
                <a:latin typeface="Times New Roman" panose="02020603050405020304" pitchFamily="18" charset="0"/>
                <a:ea typeface="Calibri" panose="020F0502020204030204" pitchFamily="34" charset="0"/>
                <a:cs typeface="Times New Roman" panose="02020603050405020304" pitchFamily="18" charset="0"/>
              </a:rPr>
              <a:t>GIẢI BÀI TOÁN ĐỘNG HỌC NGƯỢC</a:t>
            </a:r>
            <a:endParaRPr lang="en-US" sz="2400">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a:off x="844773" y="1126036"/>
            <a:ext cx="849783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Bài toán đặt ra là</a:t>
            </a:r>
            <a:r>
              <a:rPr kumimoji="0" lang="en-US" altLang="en-US" sz="2000" b="1"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20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cho biết chuyển động quay của khâu CDE(khâu tác động cuối) </a:t>
            </a:r>
            <a:endParaRPr kumimoji="0" lang="en-US" altLang="en-US" sz="20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62731920"/>
              </p:ext>
            </p:extLst>
          </p:nvPr>
        </p:nvGraphicFramePr>
        <p:xfrm>
          <a:off x="9342612" y="1173638"/>
          <a:ext cx="1565640" cy="571583"/>
        </p:xfrm>
        <a:graphic>
          <a:graphicData uri="http://schemas.openxmlformats.org/presentationml/2006/ole">
            <mc:AlternateContent xmlns:mc="http://schemas.openxmlformats.org/markup-compatibility/2006">
              <mc:Choice xmlns:v="urn:schemas-microsoft-com:vml" Requires="v">
                <p:oleObj spid="_x0000_s3086" name="Equation" r:id="rId3" imgW="583693" imgH="215713" progId="Equation.DSMT4">
                  <p:embed/>
                </p:oleObj>
              </mc:Choice>
              <mc:Fallback>
                <p:oleObj name="Equation" r:id="rId3" imgW="583693" imgH="215713"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42612" y="1173638"/>
                        <a:ext cx="1565640" cy="571583"/>
                      </a:xfrm>
                      <a:prstGeom prst="rect">
                        <a:avLst/>
                      </a:prstGeom>
                      <a:noFill/>
                    </p:spPr>
                  </p:pic>
                </p:oleObj>
              </mc:Fallback>
            </mc:AlternateContent>
          </a:graphicData>
        </a:graphic>
      </p:graphicFrame>
      <p:sp>
        <p:nvSpPr>
          <p:cNvPr id="6" name="Rectangle 3"/>
          <p:cNvSpPr>
            <a:spLocks noChangeArrowheads="1"/>
          </p:cNvSpPr>
          <p:nvPr/>
        </p:nvSpPr>
        <p:spPr bwMode="auto">
          <a:xfrm>
            <a:off x="244698" y="174522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 name="Rectangle 6"/>
          <p:cNvSpPr/>
          <p:nvPr/>
        </p:nvSpPr>
        <p:spPr>
          <a:xfrm>
            <a:off x="844773" y="2097729"/>
            <a:ext cx="3791621" cy="400110"/>
          </a:xfrm>
          <a:prstGeom prst="rect">
            <a:avLst/>
          </a:prstGeom>
        </p:spPr>
        <p:txBody>
          <a:bodyPr wrap="square">
            <a:spAutoFit/>
          </a:bodyPr>
          <a:lstStyle/>
          <a:p>
            <a:r>
              <a:rPr lang="en-US" sz="2000">
                <a:latin typeface="Times New Roman" panose="02020603050405020304" pitchFamily="18" charset="0"/>
                <a:ea typeface="Calibri" panose="020F0502020204030204" pitchFamily="34" charset="0"/>
                <a:cs typeface="Times New Roman" panose="02020603050405020304" pitchFamily="18" charset="0"/>
              </a:rPr>
              <a:t>Yêu cầu tìm góc quay của khớp </a:t>
            </a:r>
            <a:endParaRPr lang="en-US" sz="2000">
              <a:latin typeface="Times New Roman" panose="02020603050405020304" pitchFamily="18" charset="0"/>
              <a:cs typeface="Times New Roman" panose="02020603050405020304" pitchFamily="18" charset="0"/>
            </a:endParaRPr>
          </a:p>
        </p:txBody>
      </p:sp>
      <p:sp>
        <p:nvSpPr>
          <p:cNvPr id="8" name="Rectangle 5"/>
          <p:cNvSpPr>
            <a:spLocks noChangeArrowheads="1"/>
          </p:cNvSpPr>
          <p:nvPr/>
        </p:nvSpPr>
        <p:spPr bwMode="auto">
          <a:xfrm>
            <a:off x="4355406" y="220726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1151587788"/>
              </p:ext>
            </p:extLst>
          </p:nvPr>
        </p:nvGraphicFramePr>
        <p:xfrm>
          <a:off x="4355406" y="2064072"/>
          <a:ext cx="1002204" cy="538301"/>
        </p:xfrm>
        <a:graphic>
          <a:graphicData uri="http://schemas.openxmlformats.org/presentationml/2006/ole">
            <mc:AlternateContent xmlns:mc="http://schemas.openxmlformats.org/markup-compatibility/2006">
              <mc:Choice xmlns:v="urn:schemas-microsoft-com:vml" Requires="v">
                <p:oleObj spid="_x0000_s3087" name="Equation" r:id="rId5" imgW="558558" imgH="215806" progId="Equation.DSMT4">
                  <p:embed/>
                </p:oleObj>
              </mc:Choice>
              <mc:Fallback>
                <p:oleObj name="Equation" r:id="rId5" imgW="558558" imgH="215806"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406" y="2064072"/>
                        <a:ext cx="1002204" cy="538301"/>
                      </a:xfrm>
                      <a:prstGeom prst="rect">
                        <a:avLst/>
                      </a:prstGeom>
                      <a:noFill/>
                    </p:spPr>
                  </p:pic>
                </p:oleObj>
              </mc:Fallback>
            </mc:AlternateContent>
          </a:graphicData>
        </a:graphic>
      </p:graphicFrame>
      <p:sp>
        <p:nvSpPr>
          <p:cNvPr id="10" name="Rectangle 6"/>
          <p:cNvSpPr>
            <a:spLocks noChangeArrowheads="1"/>
          </p:cNvSpPr>
          <p:nvPr/>
        </p:nvSpPr>
        <p:spPr bwMode="auto">
          <a:xfrm>
            <a:off x="4355406" y="242634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 name="Rectangle 10"/>
          <p:cNvSpPr/>
          <p:nvPr/>
        </p:nvSpPr>
        <p:spPr>
          <a:xfrm>
            <a:off x="844773" y="2850347"/>
            <a:ext cx="8299227" cy="400110"/>
          </a:xfrm>
          <a:prstGeom prst="rect">
            <a:avLst/>
          </a:prstGeom>
        </p:spPr>
        <p:txBody>
          <a:bodyPr wrap="square">
            <a:spAutoFit/>
          </a:bodyPr>
          <a:lstStyle/>
          <a:p>
            <a:r>
              <a:rPr lang="en-US" sz="2000">
                <a:latin typeface="Times New Roman" panose="02020603050405020304" pitchFamily="18" charset="0"/>
                <a:ea typeface="Calibri" panose="020F0502020204030204" pitchFamily="34" charset="0"/>
                <a:cs typeface="Times New Roman" panose="02020603050405020304" pitchFamily="18" charset="0"/>
              </a:rPr>
              <a:t>Ở đây ta cần tìm góc quay của khâu dẫn, và các tọa độ suy rộng dư </a:t>
            </a:r>
            <a:endParaRPr lang="en-US" sz="2000">
              <a:latin typeface="Times New Roman" panose="02020603050405020304" pitchFamily="18" charset="0"/>
              <a:cs typeface="Times New Roman" panose="02020603050405020304" pitchFamily="18" charset="0"/>
            </a:endParaRPr>
          </a:p>
        </p:txBody>
      </p:sp>
      <p:sp>
        <p:nvSpPr>
          <p:cNvPr id="12" name="Rectangle 10"/>
          <p:cNvSpPr>
            <a:spLocks noChangeArrowheads="1"/>
          </p:cNvSpPr>
          <p:nvPr/>
        </p:nvSpPr>
        <p:spPr bwMode="auto">
          <a:xfrm flipV="1">
            <a:off x="7946264" y="3674460"/>
            <a:ext cx="6376251" cy="721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3" name="Object 12"/>
          <p:cNvGraphicFramePr>
            <a:graphicFrameLocks noChangeAspect="1"/>
          </p:cNvGraphicFramePr>
          <p:nvPr>
            <p:extLst>
              <p:ext uri="{D42A27DB-BD31-4B8C-83A1-F6EECF244321}">
                <p14:modId xmlns:p14="http://schemas.microsoft.com/office/powerpoint/2010/main" val="3750191215"/>
              </p:ext>
            </p:extLst>
          </p:nvPr>
        </p:nvGraphicFramePr>
        <p:xfrm>
          <a:off x="2298098" y="3498431"/>
          <a:ext cx="5116820" cy="400112"/>
        </p:xfrm>
        <a:graphic>
          <a:graphicData uri="http://schemas.openxmlformats.org/presentationml/2006/ole">
            <mc:AlternateContent xmlns:mc="http://schemas.openxmlformats.org/markup-compatibility/2006">
              <mc:Choice xmlns:v="urn:schemas-microsoft-com:vml" Requires="v">
                <p:oleObj spid="_x0000_s3088" name="Equation" r:id="rId7" imgW="2006600" imgH="292100" progId="Equation.DSMT4">
                  <p:embed/>
                </p:oleObj>
              </mc:Choice>
              <mc:Fallback>
                <p:oleObj name="Equation" r:id="rId7" imgW="2006600" imgH="29210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98098" y="3498431"/>
                        <a:ext cx="5116820" cy="400112"/>
                      </a:xfrm>
                      <a:prstGeom prst="rect">
                        <a:avLst/>
                      </a:prstGeom>
                      <a:noFill/>
                    </p:spPr>
                  </p:pic>
                </p:oleObj>
              </mc:Fallback>
            </mc:AlternateContent>
          </a:graphicData>
        </a:graphic>
      </p:graphicFrame>
    </p:spTree>
    <p:extLst>
      <p:ext uri="{BB962C8B-B14F-4D97-AF65-F5344CB8AC3E}">
        <p14:creationId xmlns:p14="http://schemas.microsoft.com/office/powerpoint/2010/main" val="368207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8462" y="565529"/>
            <a:ext cx="5711746" cy="461665"/>
          </a:xfrm>
          <a:prstGeom prst="rect">
            <a:avLst/>
          </a:prstGeom>
        </p:spPr>
        <p:txBody>
          <a:bodyPr wrap="square">
            <a:spAutoFit/>
          </a:bodyPr>
          <a:lstStyle/>
          <a:p>
            <a:pPr algn="ctr"/>
            <a:r>
              <a:rPr lang="en-US" sz="2400">
                <a:latin typeface="Times New Roman" panose="02020603050405020304" pitchFamily="18" charset="0"/>
                <a:ea typeface="Calibri" panose="020F0502020204030204" pitchFamily="34" charset="0"/>
                <a:cs typeface="Times New Roman" panose="02020603050405020304" pitchFamily="18" charset="0"/>
              </a:rPr>
              <a:t>GIẢI BÀI TOÁN ĐỘNG HỌC NGƯỢC</a:t>
            </a:r>
            <a:endParaRPr lang="en-US" sz="2400">
              <a:latin typeface="Times New Roman" panose="02020603050405020304" pitchFamily="18" charset="0"/>
              <a:cs typeface="Times New Roman" panose="02020603050405020304" pitchFamily="18" charset="0"/>
            </a:endParaRPr>
          </a:p>
        </p:txBody>
      </p:sp>
      <p:sp>
        <p:nvSpPr>
          <p:cNvPr id="3" name="Rectangle 2"/>
          <p:cNvSpPr/>
          <p:nvPr/>
        </p:nvSpPr>
        <p:spPr>
          <a:xfrm>
            <a:off x="1235349" y="1312503"/>
            <a:ext cx="5094664" cy="400110"/>
          </a:xfrm>
          <a:prstGeom prst="rect">
            <a:avLst/>
          </a:prstGeom>
        </p:spPr>
        <p:txBody>
          <a:bodyPr wrap="none">
            <a:spAutoFit/>
          </a:bodyPr>
          <a:lstStyle/>
          <a:p>
            <a:r>
              <a:rPr lang="en-US" sz="2000">
                <a:latin typeface="Calibri" panose="020F0502020204030204" pitchFamily="34" charset="0"/>
                <a:ea typeface="Calibri" panose="020F0502020204030204" pitchFamily="34" charset="0"/>
                <a:cs typeface="Times New Roman" panose="02020603050405020304" pitchFamily="18" charset="0"/>
              </a:rPr>
              <a:t>Đạo hàm phương trình </a:t>
            </a:r>
            <a:r>
              <a:rPr lang="en-US" sz="2000">
                <a:latin typeface="Calibri" panose="020F0502020204030204" pitchFamily="34" charset="0"/>
                <a:ea typeface="Calibri" panose="020F0502020204030204" pitchFamily="34" charset="0"/>
                <a:cs typeface="Times New Roman" panose="02020603050405020304" pitchFamily="18" charset="0"/>
              </a:rPr>
              <a:t>liên </a:t>
            </a:r>
            <a:r>
              <a:rPr lang="en-US" sz="2000" smtClean="0">
                <a:latin typeface="Calibri" panose="020F0502020204030204" pitchFamily="34" charset="0"/>
                <a:ea typeface="Calibri" panose="020F0502020204030204" pitchFamily="34" charset="0"/>
                <a:cs typeface="Times New Roman" panose="02020603050405020304" pitchFamily="18" charset="0"/>
              </a:rPr>
              <a:t>kết </a:t>
            </a:r>
            <a:r>
              <a:rPr lang="en-US" sz="2000">
                <a:latin typeface="Calibri" panose="020F0502020204030204" pitchFamily="34" charset="0"/>
                <a:ea typeface="Calibri" panose="020F0502020204030204" pitchFamily="34" charset="0"/>
                <a:cs typeface="Times New Roman" panose="02020603050405020304" pitchFamily="18" charset="0"/>
              </a:rPr>
              <a:t>theo </a:t>
            </a:r>
            <a:r>
              <a:rPr lang="en-US" sz="2000">
                <a:latin typeface="Calibri" panose="020F0502020204030204" pitchFamily="34" charset="0"/>
                <a:ea typeface="Calibri" panose="020F0502020204030204" pitchFamily="34" charset="0"/>
                <a:cs typeface="Times New Roman" panose="02020603050405020304" pitchFamily="18" charset="0"/>
              </a:rPr>
              <a:t>thời </a:t>
            </a:r>
            <a:r>
              <a:rPr lang="en-US" sz="2000" smtClean="0">
                <a:latin typeface="Calibri" panose="020F0502020204030204" pitchFamily="34" charset="0"/>
                <a:ea typeface="Calibri" panose="020F0502020204030204" pitchFamily="34" charset="0"/>
                <a:cs typeface="Times New Roman" panose="02020603050405020304" pitchFamily="18" charset="0"/>
              </a:rPr>
              <a:t>gian</a:t>
            </a:r>
            <a:endParaRPr lang="en-US" sz="2000"/>
          </a:p>
        </p:txBody>
      </p:sp>
      <p:sp>
        <p:nvSpPr>
          <p:cNvPr id="6" name="Rectangle 4"/>
          <p:cNvSpPr>
            <a:spLocks noChangeArrowheads="1"/>
          </p:cNvSpPr>
          <p:nvPr/>
        </p:nvSpPr>
        <p:spPr bwMode="auto">
          <a:xfrm>
            <a:off x="1235349" y="199792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2687299318"/>
              </p:ext>
            </p:extLst>
          </p:nvPr>
        </p:nvGraphicFramePr>
        <p:xfrm>
          <a:off x="1135891" y="1712614"/>
          <a:ext cx="7711549" cy="1751804"/>
        </p:xfrm>
        <a:graphic>
          <a:graphicData uri="http://schemas.openxmlformats.org/presentationml/2006/ole">
            <mc:AlternateContent xmlns:mc="http://schemas.openxmlformats.org/markup-compatibility/2006">
              <mc:Choice xmlns:v="urn:schemas-microsoft-com:vml" Requires="v">
                <p:oleObj spid="_x0000_s4112" name="Equation" r:id="rId3" imgW="4064000" imgH="914400" progId="Equation.DSMT4">
                  <p:embed/>
                </p:oleObj>
              </mc:Choice>
              <mc:Fallback>
                <p:oleObj name="Equation" r:id="rId3" imgW="4064000" imgH="914400" progId="Equation.DSMT4">
                  <p:embed/>
                  <p:pic>
                    <p:nvPicPr>
                      <p:cNvPr id="14"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5891" y="1712614"/>
                        <a:ext cx="7711549" cy="1751804"/>
                      </a:xfrm>
                      <a:prstGeom prst="rect">
                        <a:avLst/>
                      </a:prstGeom>
                      <a:noFill/>
                    </p:spPr>
                  </p:pic>
                </p:oleObj>
              </mc:Fallback>
            </mc:AlternateContent>
          </a:graphicData>
        </a:graphic>
      </p:graphicFrame>
      <p:sp>
        <p:nvSpPr>
          <p:cNvPr id="9" name="Rectangle 6"/>
          <p:cNvSpPr>
            <a:spLocks noChangeArrowheads="1"/>
          </p:cNvSpPr>
          <p:nvPr/>
        </p:nvSpPr>
        <p:spPr bwMode="auto">
          <a:xfrm>
            <a:off x="1132049" y="3549671"/>
            <a:ext cx="460228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lang="en-US" altLang="en-US" sz="2000">
                <a:latin typeface="Times New Roman" panose="02020603050405020304" pitchFamily="18" charset="0"/>
                <a:ea typeface="Calibri" panose="020F0502020204030204" pitchFamily="34" charset="0"/>
                <a:cs typeface="Times New Roman" panose="02020603050405020304" pitchFamily="18" charset="0"/>
              </a:rPr>
              <a:t>T</a:t>
            </a:r>
            <a:r>
              <a:rPr kumimoji="0" lang="en-US" altLang="en-US" sz="20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 </a:t>
            </a:r>
            <a:r>
              <a:rPr kumimoji="0" lang="en-US" altLang="en-US" sz="20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có công thức xác định vận tốc các khớp</a:t>
            </a:r>
            <a:r>
              <a:rPr kumimoji="0" lang="en-US" altLang="en-US" sz="1100" b="0" i="0" u="none" strike="noStrike" cap="none" normalizeH="0" baseline="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kumimoji="0" lang="en-US" altLang="en-US"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1" name="Rectangle 7"/>
          <p:cNvSpPr>
            <a:spLocks noChangeArrowheads="1"/>
          </p:cNvSpPr>
          <p:nvPr/>
        </p:nvSpPr>
        <p:spPr bwMode="auto">
          <a:xfrm>
            <a:off x="0" y="723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100" b="0" i="0" u="none" strike="noStrike" cap="none" normalizeH="0" baseline="0" smtClean="0">
              <a:ln>
                <a:noFill/>
              </a:ln>
              <a:solidFill>
                <a:schemeClr val="tx1"/>
              </a:solidFill>
              <a:effectLst/>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r>
              <a:rPr kumimoji="0" lang="en-US" altLang="en-US" sz="1100" b="0" i="0" u="none" strike="noStrike" cap="none" normalizeH="0" baseline="0" smtClean="0">
                <a:ln>
                  <a:noFill/>
                </a:ln>
                <a:solidFill>
                  <a:schemeClr val="tx1"/>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 name="Rectangle 9"/>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p:cNvGraphicFramePr>
            <a:graphicFrameLocks noChangeAspect="1"/>
          </p:cNvGraphicFramePr>
          <p:nvPr>
            <p:extLst>
              <p:ext uri="{D42A27DB-BD31-4B8C-83A1-F6EECF244321}">
                <p14:modId xmlns:p14="http://schemas.microsoft.com/office/powerpoint/2010/main" val="251759074"/>
              </p:ext>
            </p:extLst>
          </p:nvPr>
        </p:nvGraphicFramePr>
        <p:xfrm>
          <a:off x="1235349" y="4035033"/>
          <a:ext cx="1581954" cy="503349"/>
        </p:xfrm>
        <a:graphic>
          <a:graphicData uri="http://schemas.openxmlformats.org/presentationml/2006/ole">
            <mc:AlternateContent xmlns:mc="http://schemas.openxmlformats.org/markup-compatibility/2006">
              <mc:Choice xmlns:v="urn:schemas-microsoft-com:vml" Requires="v">
                <p:oleObj spid="_x0000_s4113" name="Equation" r:id="rId5" imgW="837836" imgH="266584" progId="Equation.DSMT4">
                  <p:embed/>
                </p:oleObj>
              </mc:Choice>
              <mc:Fallback>
                <p:oleObj name="Equation" r:id="rId5" imgW="837836" imgH="266584"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5349" y="4035033"/>
                        <a:ext cx="1581954" cy="503349"/>
                      </a:xfrm>
                      <a:prstGeom prst="rect">
                        <a:avLst/>
                      </a:prstGeom>
                      <a:noFill/>
                    </p:spPr>
                  </p:pic>
                </p:oleObj>
              </mc:Fallback>
            </mc:AlternateContent>
          </a:graphicData>
        </a:graphic>
      </p:graphicFrame>
      <p:sp>
        <p:nvSpPr>
          <p:cNvPr id="14" name="Rectangle 10"/>
          <p:cNvSpPr>
            <a:spLocks noChangeArrowheads="1"/>
          </p:cNvSpPr>
          <p:nvPr/>
        </p:nvSpPr>
        <p:spPr bwMode="auto">
          <a:xfrm>
            <a:off x="0" y="266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r>
              <a:rPr kumimoji="0" lang="en-US" altLang="en-US" sz="1100" b="0" i="0" u="none" strike="noStrike" cap="none" normalizeH="0" baseline="0" smtClean="0">
                <a:ln>
                  <a:noFill/>
                </a:ln>
                <a:solidFill>
                  <a:schemeClr val="tx1"/>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5" name="Rectangle 14"/>
          <p:cNvSpPr/>
          <p:nvPr/>
        </p:nvSpPr>
        <p:spPr>
          <a:xfrm>
            <a:off x="1235349" y="4639027"/>
            <a:ext cx="4576637" cy="400110"/>
          </a:xfrm>
          <a:prstGeom prst="rect">
            <a:avLst/>
          </a:prstGeom>
        </p:spPr>
        <p:txBody>
          <a:bodyPr wrap="none">
            <a:spAutoFit/>
          </a:bodyPr>
          <a:lstStyle/>
          <a:p>
            <a:r>
              <a:rPr lang="en-US" sz="2000" smtClean="0">
                <a:latin typeface="Times New Roman" panose="02020603050405020304" pitchFamily="18" charset="0"/>
                <a:ea typeface="Calibri" panose="020F0502020204030204" pitchFamily="34" charset="0"/>
                <a:cs typeface="Times New Roman" panose="02020603050405020304" pitchFamily="18" charset="0"/>
              </a:rPr>
              <a:t>Ta </a:t>
            </a:r>
            <a:r>
              <a:rPr lang="en-US" sz="2000">
                <a:latin typeface="Times New Roman" panose="02020603050405020304" pitchFamily="18" charset="0"/>
                <a:ea typeface="Calibri" panose="020F0502020204030204" pitchFamily="34" charset="0"/>
                <a:cs typeface="Times New Roman" panose="02020603050405020304" pitchFamily="18" charset="0"/>
              </a:rPr>
              <a:t>có công thức xác định gia tốc các khớp:</a:t>
            </a:r>
            <a:endParaRPr lang="en-US" sz="2000">
              <a:latin typeface="Times New Roman" panose="02020603050405020304" pitchFamily="18" charset="0"/>
              <a:cs typeface="Times New Roman" panose="02020603050405020304" pitchFamily="18" charset="0"/>
            </a:endParaRPr>
          </a:p>
        </p:txBody>
      </p:sp>
      <p:sp>
        <p:nvSpPr>
          <p:cNvPr id="16" name="Rectangle 12"/>
          <p:cNvSpPr>
            <a:spLocks noChangeArrowheads="1"/>
          </p:cNvSpPr>
          <p:nvPr/>
        </p:nvSpPr>
        <p:spPr bwMode="auto">
          <a:xfrm>
            <a:off x="1298452" y="5094277"/>
            <a:ext cx="127590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7" name="Object 16"/>
          <p:cNvGraphicFramePr>
            <a:graphicFrameLocks noChangeAspect="1"/>
          </p:cNvGraphicFramePr>
          <p:nvPr>
            <p:extLst>
              <p:ext uri="{D42A27DB-BD31-4B8C-83A1-F6EECF244321}">
                <p14:modId xmlns:p14="http://schemas.microsoft.com/office/powerpoint/2010/main" val="1116167077"/>
              </p:ext>
            </p:extLst>
          </p:nvPr>
        </p:nvGraphicFramePr>
        <p:xfrm>
          <a:off x="1298451" y="5094277"/>
          <a:ext cx="3406071" cy="441528"/>
        </p:xfrm>
        <a:graphic>
          <a:graphicData uri="http://schemas.openxmlformats.org/presentationml/2006/ole">
            <mc:AlternateContent xmlns:mc="http://schemas.openxmlformats.org/markup-compatibility/2006">
              <mc:Choice xmlns:v="urn:schemas-microsoft-com:vml" Requires="v">
                <p:oleObj spid="_x0000_s4114" name="Equation" r:id="rId7" imgW="2070100" imgH="266700" progId="Equation.DSMT4">
                  <p:embed/>
                </p:oleObj>
              </mc:Choice>
              <mc:Fallback>
                <p:oleObj name="Equation" r:id="rId7" imgW="2070100" imgH="266700"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8451" y="5094277"/>
                        <a:ext cx="3406071" cy="441528"/>
                      </a:xfrm>
                      <a:prstGeom prst="rect">
                        <a:avLst/>
                      </a:prstGeom>
                      <a:noFill/>
                    </p:spPr>
                  </p:pic>
                </p:oleObj>
              </mc:Fallback>
            </mc:AlternateContent>
          </a:graphicData>
        </a:graphic>
      </p:graphicFrame>
    </p:spTree>
    <p:extLst>
      <p:ext uri="{BB962C8B-B14F-4D97-AF65-F5344CB8AC3E}">
        <p14:creationId xmlns:p14="http://schemas.microsoft.com/office/powerpoint/2010/main" val="3021407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8462" y="565529"/>
            <a:ext cx="5711746" cy="461665"/>
          </a:xfrm>
          <a:prstGeom prst="rect">
            <a:avLst/>
          </a:prstGeom>
        </p:spPr>
        <p:txBody>
          <a:bodyPr wrap="square">
            <a:spAutoFit/>
          </a:bodyPr>
          <a:lstStyle/>
          <a:p>
            <a:pPr algn="ctr"/>
            <a:r>
              <a:rPr lang="en-US" sz="2400">
                <a:latin typeface="Times New Roman" panose="02020603050405020304" pitchFamily="18" charset="0"/>
                <a:ea typeface="Calibri" panose="020F0502020204030204" pitchFamily="34" charset="0"/>
                <a:cs typeface="Times New Roman" panose="02020603050405020304" pitchFamily="18" charset="0"/>
              </a:rPr>
              <a:t>GIẢI BÀI TOÁN ĐỘNG HỌC NGƯỢC</a:t>
            </a:r>
            <a:endParaRPr lang="en-US" sz="2400">
              <a:latin typeface="Times New Roman" panose="02020603050405020304" pitchFamily="18" charset="0"/>
              <a:cs typeface="Times New Roman" panose="02020603050405020304" pitchFamily="18" charset="0"/>
            </a:endParaRPr>
          </a:p>
        </p:txBody>
      </p:sp>
      <p:sp>
        <p:nvSpPr>
          <p:cNvPr id="3" name="Rectangle 2"/>
          <p:cNvSpPr/>
          <p:nvPr/>
        </p:nvSpPr>
        <p:spPr>
          <a:xfrm>
            <a:off x="922985" y="1251157"/>
            <a:ext cx="10423301" cy="685059"/>
          </a:xfrm>
          <a:prstGeom prst="rect">
            <a:avLst/>
          </a:prstGeom>
        </p:spPr>
        <p:txBody>
          <a:bodyPr wrap="square">
            <a:spAutoFit/>
          </a:bodyPr>
          <a:lstStyle/>
          <a:p>
            <a:pPr algn="just">
              <a:lnSpc>
                <a:spcPct val="107000"/>
              </a:lnSpc>
              <a:spcAft>
                <a:spcPts val="800"/>
              </a:spcAft>
            </a:pPr>
            <a:r>
              <a:rPr lang="en-US">
                <a:latin typeface="Calibri" panose="020F0502020204030204" pitchFamily="34" charset="0"/>
                <a:ea typeface="Calibri" panose="020F0502020204030204" pitchFamily="34" charset="0"/>
                <a:cs typeface="Times New Roman" panose="02020603050405020304" pitchFamily="18" charset="0"/>
              </a:rPr>
              <a:t>Áp dụng phương pháp Newton_Raphson cải tiến ta lần lượt tính được tọa độ, vận tốc, và gia tốc các tọa độ suy rộng với các giá trị tham số của cơ cấu như sau:</a:t>
            </a:r>
          </a:p>
        </p:txBody>
      </p:sp>
      <p:sp>
        <p:nvSpPr>
          <p:cNvPr id="4" name="Rectangle 2"/>
          <p:cNvSpPr>
            <a:spLocks noChangeArrowheads="1"/>
          </p:cNvSpPr>
          <p:nvPr/>
        </p:nvSpPr>
        <p:spPr bwMode="auto">
          <a:xfrm>
            <a:off x="922985" y="170297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088958576"/>
              </p:ext>
            </p:extLst>
          </p:nvPr>
        </p:nvGraphicFramePr>
        <p:xfrm>
          <a:off x="922985" y="2017790"/>
          <a:ext cx="7024020" cy="351201"/>
        </p:xfrm>
        <a:graphic>
          <a:graphicData uri="http://schemas.openxmlformats.org/presentationml/2006/ole">
            <mc:AlternateContent xmlns:mc="http://schemas.openxmlformats.org/markup-compatibility/2006">
              <mc:Choice xmlns:v="urn:schemas-microsoft-com:vml" Requires="v">
                <p:oleObj spid="_x0000_s5128" name="Equation" r:id="rId3" imgW="5143500" imgH="254000" progId="Equation.DSMT4">
                  <p:embed/>
                </p:oleObj>
              </mc:Choice>
              <mc:Fallback>
                <p:oleObj name="Equation" r:id="rId3" imgW="5143500" imgH="254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985" y="2017790"/>
                        <a:ext cx="7024020" cy="351201"/>
                      </a:xfrm>
                      <a:prstGeom prst="rect">
                        <a:avLst/>
                      </a:prstGeom>
                      <a:noFill/>
                    </p:spPr>
                  </p:pic>
                </p:oleObj>
              </mc:Fallback>
            </mc:AlternateContent>
          </a:graphicData>
        </a:graphic>
      </p:graphicFrame>
      <p:sp>
        <p:nvSpPr>
          <p:cNvPr id="6" name="Rectangle 3"/>
          <p:cNvSpPr>
            <a:spLocks noChangeArrowheads="1"/>
          </p:cNvSpPr>
          <p:nvPr/>
        </p:nvSpPr>
        <p:spPr bwMode="auto">
          <a:xfrm>
            <a:off x="922985" y="241735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 pos="914400" algn="l"/>
                <a:tab pos="1371600" algn="l"/>
                <a:tab pos="1828800" algn="l"/>
                <a:tab pos="2286000" algn="l"/>
                <a:tab pos="2743200" algn="l"/>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 pos="914400" algn="l"/>
                <a:tab pos="1371600" algn="l"/>
                <a:tab pos="1828800" algn="l"/>
                <a:tab pos="2286000" algn="l"/>
                <a:tab pos="2743200" algn="l"/>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 pos="914400" algn="l"/>
                <a:tab pos="1371600" algn="l"/>
                <a:tab pos="1828800" algn="l"/>
                <a:tab pos="2286000" algn="l"/>
                <a:tab pos="2743200" algn="l"/>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 pos="914400" algn="l"/>
                <a:tab pos="1371600" algn="l"/>
                <a:tab pos="1828800" algn="l"/>
                <a:tab pos="2286000" algn="l"/>
                <a:tab pos="2743200" algn="l"/>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 pos="914400" algn="l"/>
                <a:tab pos="1371600" algn="l"/>
                <a:tab pos="1828800" algn="l"/>
                <a:tab pos="2286000" algn="l"/>
                <a:tab pos="2743200" algn="l"/>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 pos="914400" algn="l"/>
                <a:tab pos="1371600" algn="l"/>
                <a:tab pos="1828800" algn="l"/>
                <a:tab pos="2286000" algn="l"/>
                <a:tab pos="2743200" algn="l"/>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 pos="914400" algn="l"/>
                <a:tab pos="1371600" algn="l"/>
                <a:tab pos="1828800" algn="l"/>
                <a:tab pos="2286000" algn="l"/>
                <a:tab pos="2743200" algn="l"/>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 pos="914400" algn="l"/>
                <a:tab pos="1371600" algn="l"/>
                <a:tab pos="1828800" algn="l"/>
                <a:tab pos="2286000" algn="l"/>
                <a:tab pos="2743200" algn="l"/>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 pos="914400" algn="l"/>
                <a:tab pos="1371600" algn="l"/>
                <a:tab pos="1828800" algn="l"/>
                <a:tab pos="2286000" algn="l"/>
                <a:tab pos="2743200" algn="l"/>
                <a:tab pos="2971800" algn="ctr"/>
                <a:tab pos="5943600" algn="r"/>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457200" algn="l"/>
                <a:tab pos="914400" algn="l"/>
                <a:tab pos="1371600" algn="l"/>
                <a:tab pos="1828800" algn="l"/>
                <a:tab pos="2286000" algn="l"/>
                <a:tab pos="2743200" algn="l"/>
                <a:tab pos="2971800" algn="ctr"/>
                <a:tab pos="5943600" algn="r"/>
              </a:tabLst>
            </a:pPr>
            <a:r>
              <a:rPr kumimoji="0" lang="en-US" altLang="en-US" sz="11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 name="Rectangle 6"/>
          <p:cNvSpPr/>
          <p:nvPr/>
        </p:nvSpPr>
        <p:spPr>
          <a:xfrm>
            <a:off x="845550" y="2427334"/>
            <a:ext cx="4731002" cy="406018"/>
          </a:xfrm>
          <a:prstGeom prst="rect">
            <a:avLst/>
          </a:prstGeom>
        </p:spPr>
        <p:txBody>
          <a:bodyPr wrap="square">
            <a:spAutoFit/>
          </a:bodyPr>
          <a:lstStyle/>
          <a:p>
            <a:r>
              <a:rPr lang="en-US" sz="2000">
                <a:latin typeface="Calibri" panose="020F0502020204030204" pitchFamily="34" charset="0"/>
                <a:ea typeface="Calibri" panose="020F0502020204030204" pitchFamily="34" charset="0"/>
                <a:cs typeface="Times New Roman" panose="02020603050405020304" pitchFamily="18" charset="0"/>
              </a:rPr>
              <a:t>Bộ thông số đầu được chọn như sau</a:t>
            </a:r>
            <a:endParaRPr lang="en-US" sz="2000"/>
          </a:p>
        </p:txBody>
      </p:sp>
      <p:sp>
        <p:nvSpPr>
          <p:cNvPr id="8" name="Rectangle 5"/>
          <p:cNvSpPr>
            <a:spLocks noChangeArrowheads="1"/>
          </p:cNvSpPr>
          <p:nvPr/>
        </p:nvSpPr>
        <p:spPr bwMode="auto">
          <a:xfrm>
            <a:off x="922985" y="2860108"/>
            <a:ext cx="1274184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3463544153"/>
              </p:ext>
            </p:extLst>
          </p:nvPr>
        </p:nvGraphicFramePr>
        <p:xfrm>
          <a:off x="922985" y="2860109"/>
          <a:ext cx="6966905" cy="372488"/>
        </p:xfrm>
        <a:graphic>
          <a:graphicData uri="http://schemas.openxmlformats.org/presentationml/2006/ole">
            <mc:AlternateContent xmlns:mc="http://schemas.openxmlformats.org/markup-compatibility/2006">
              <mc:Choice xmlns:v="urn:schemas-microsoft-com:vml" Requires="v">
                <p:oleObj spid="_x0000_s5129" name="Equation" r:id="rId5" imgW="4800600" imgH="254000" progId="Equation.DSMT4">
                  <p:embed/>
                </p:oleObj>
              </mc:Choice>
              <mc:Fallback>
                <p:oleObj name="Equation" r:id="rId5" imgW="4800600" imgH="25400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2985" y="2860109"/>
                        <a:ext cx="6966905" cy="372488"/>
                      </a:xfrm>
                      <a:prstGeom prst="rect">
                        <a:avLst/>
                      </a:prstGeom>
                      <a:noFill/>
                    </p:spPr>
                  </p:pic>
                </p:oleObj>
              </mc:Fallback>
            </mc:AlternateContent>
          </a:graphicData>
        </a:graphic>
      </p:graphicFrame>
      <p:sp>
        <p:nvSpPr>
          <p:cNvPr id="10" name="Rectangle 9"/>
          <p:cNvSpPr/>
          <p:nvPr/>
        </p:nvSpPr>
        <p:spPr>
          <a:xfrm>
            <a:off x="755398" y="3322895"/>
            <a:ext cx="3956532" cy="400110"/>
          </a:xfrm>
          <a:prstGeom prst="rect">
            <a:avLst/>
          </a:prstGeom>
        </p:spPr>
        <p:txBody>
          <a:bodyPr wrap="none">
            <a:spAutoFit/>
          </a:bodyPr>
          <a:lstStyle/>
          <a:p>
            <a:r>
              <a:rPr lang="en-US" sz="2000">
                <a:latin typeface="Calibri" panose="020F0502020204030204" pitchFamily="34" charset="0"/>
                <a:ea typeface="Calibri" panose="020F0502020204030204" pitchFamily="34" charset="0"/>
                <a:cs typeface="Times New Roman" panose="02020603050405020304" pitchFamily="18" charset="0"/>
              </a:rPr>
              <a:t>Quy luật chuyển động của khâu cuối</a:t>
            </a:r>
            <a:endParaRPr lang="en-US" sz="2000"/>
          </a:p>
        </p:txBody>
      </p:sp>
      <p:sp>
        <p:nvSpPr>
          <p:cNvPr id="11" name="Rectangle 7"/>
          <p:cNvSpPr>
            <a:spLocks noChangeArrowheads="1"/>
          </p:cNvSpPr>
          <p:nvPr/>
        </p:nvSpPr>
        <p:spPr bwMode="auto">
          <a:xfrm>
            <a:off x="755398" y="414007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4250435020"/>
              </p:ext>
            </p:extLst>
          </p:nvPr>
        </p:nvGraphicFramePr>
        <p:xfrm>
          <a:off x="922985" y="3836801"/>
          <a:ext cx="3937175" cy="375747"/>
        </p:xfrm>
        <a:graphic>
          <a:graphicData uri="http://schemas.openxmlformats.org/presentationml/2006/ole">
            <mc:AlternateContent xmlns:mc="http://schemas.openxmlformats.org/markup-compatibility/2006">
              <mc:Choice xmlns:v="urn:schemas-microsoft-com:vml" Requires="v">
                <p:oleObj spid="_x0000_s5130" name="Equation" r:id="rId7" imgW="2286000" imgH="215900" progId="Equation.DSMT4">
                  <p:embed/>
                </p:oleObj>
              </mc:Choice>
              <mc:Fallback>
                <p:oleObj name="Equation" r:id="rId7" imgW="2286000" imgH="21590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2985" y="3836801"/>
                        <a:ext cx="3937175" cy="375747"/>
                      </a:xfrm>
                      <a:prstGeom prst="rect">
                        <a:avLst/>
                      </a:prstGeom>
                      <a:noFill/>
                    </p:spPr>
                  </p:pic>
                </p:oleObj>
              </mc:Fallback>
            </mc:AlternateContent>
          </a:graphicData>
        </a:graphic>
      </p:graphicFrame>
      <p:sp>
        <p:nvSpPr>
          <p:cNvPr id="13" name="Rectangle 12"/>
          <p:cNvSpPr/>
          <p:nvPr/>
        </p:nvSpPr>
        <p:spPr>
          <a:xfrm>
            <a:off x="755398" y="4335921"/>
            <a:ext cx="6096000" cy="707886"/>
          </a:xfrm>
          <a:prstGeom prst="rect">
            <a:avLst/>
          </a:prstGeom>
        </p:spPr>
        <p:txBody>
          <a:bodyPr>
            <a:spAutoFit/>
          </a:bodyPr>
          <a:lstStyle/>
          <a:p>
            <a:r>
              <a:rPr lang="en-US" sz="2000">
                <a:latin typeface="Calibri" panose="020F0502020204030204" pitchFamily="34" charset="0"/>
                <a:ea typeface="Calibri" panose="020F0502020204030204" pitchFamily="34" charset="0"/>
                <a:cs typeface="Times New Roman" panose="02020603050405020304" pitchFamily="18" charset="0"/>
              </a:rPr>
              <a:t>Sử dụng phần mềm Matlab ta dễ dàng giải bài toán động học ngược cơ cấu không gian có khớp Cardan.</a:t>
            </a:r>
            <a:endParaRPr lang="en-US" sz="2000"/>
          </a:p>
        </p:txBody>
      </p:sp>
    </p:spTree>
    <p:extLst>
      <p:ext uri="{BB962C8B-B14F-4D97-AF65-F5344CB8AC3E}">
        <p14:creationId xmlns:p14="http://schemas.microsoft.com/office/powerpoint/2010/main" val="2340523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a:srcRect/>
          <a:stretch>
            <a:fillRect/>
          </a:stretch>
        </p:blipFill>
        <p:spPr bwMode="auto">
          <a:xfrm>
            <a:off x="550636" y="221087"/>
            <a:ext cx="4703943" cy="2947117"/>
          </a:xfrm>
          <a:prstGeom prst="rect">
            <a:avLst/>
          </a:prstGeom>
          <a:noFill/>
          <a:ln w="9525">
            <a:noFill/>
            <a:miter lim="800000"/>
            <a:headEnd/>
            <a:tailEnd/>
          </a:ln>
        </p:spPr>
      </p:pic>
      <p:pic>
        <p:nvPicPr>
          <p:cNvPr id="5" name="Picture 4"/>
          <p:cNvPicPr/>
          <p:nvPr/>
        </p:nvPicPr>
        <p:blipFill>
          <a:blip r:embed="rId3"/>
          <a:srcRect/>
          <a:stretch>
            <a:fillRect/>
          </a:stretch>
        </p:blipFill>
        <p:spPr bwMode="auto">
          <a:xfrm>
            <a:off x="6249941" y="349875"/>
            <a:ext cx="4714875" cy="3057525"/>
          </a:xfrm>
          <a:prstGeom prst="rect">
            <a:avLst/>
          </a:prstGeom>
          <a:noFill/>
          <a:ln w="9525">
            <a:noFill/>
            <a:miter lim="800000"/>
            <a:headEnd/>
            <a:tailEnd/>
          </a:ln>
        </p:spPr>
      </p:pic>
      <p:pic>
        <p:nvPicPr>
          <p:cNvPr id="6" name="Picture 5"/>
          <p:cNvPicPr/>
          <p:nvPr/>
        </p:nvPicPr>
        <p:blipFill>
          <a:blip r:embed="rId4"/>
          <a:srcRect/>
          <a:stretch>
            <a:fillRect/>
          </a:stretch>
        </p:blipFill>
        <p:spPr bwMode="auto">
          <a:xfrm>
            <a:off x="473029" y="3168204"/>
            <a:ext cx="4781550" cy="3743325"/>
          </a:xfrm>
          <a:prstGeom prst="rect">
            <a:avLst/>
          </a:prstGeom>
          <a:noFill/>
          <a:ln w="9525">
            <a:noFill/>
            <a:miter lim="800000"/>
            <a:headEnd/>
            <a:tailEnd/>
          </a:ln>
        </p:spPr>
      </p:pic>
      <p:pic>
        <p:nvPicPr>
          <p:cNvPr id="7" name="Picture 6"/>
          <p:cNvPicPr/>
          <p:nvPr/>
        </p:nvPicPr>
        <p:blipFill>
          <a:blip r:embed="rId5">
            <a:extLst>
              <a:ext uri="{28A0092B-C50C-407E-A947-70E740481C1C}">
                <a14:useLocalDpi xmlns:a14="http://schemas.microsoft.com/office/drawing/2010/main" val="0"/>
              </a:ext>
            </a:extLst>
          </a:blip>
          <a:srcRect/>
          <a:stretch>
            <a:fillRect/>
          </a:stretch>
        </p:blipFill>
        <p:spPr bwMode="auto">
          <a:xfrm>
            <a:off x="6026306" y="3754192"/>
            <a:ext cx="5419725" cy="2286000"/>
          </a:xfrm>
          <a:prstGeom prst="rect">
            <a:avLst/>
          </a:prstGeom>
          <a:noFill/>
          <a:ln>
            <a:noFill/>
          </a:ln>
        </p:spPr>
      </p:pic>
    </p:spTree>
    <p:extLst>
      <p:ext uri="{BB962C8B-B14F-4D97-AF65-F5344CB8AC3E}">
        <p14:creationId xmlns:p14="http://schemas.microsoft.com/office/powerpoint/2010/main" val="2556523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8462" y="565529"/>
            <a:ext cx="5711746" cy="461665"/>
          </a:xfrm>
          <a:prstGeom prst="rect">
            <a:avLst/>
          </a:prstGeom>
        </p:spPr>
        <p:txBody>
          <a:bodyPr wrap="square">
            <a:spAutoFit/>
          </a:bodyPr>
          <a:lstStyle/>
          <a:p>
            <a:pPr algn="ctr"/>
            <a:r>
              <a:rPr lang="en-US" sz="2400" smtClean="0">
                <a:latin typeface="Times New Roman" panose="02020603050405020304" pitchFamily="18" charset="0"/>
                <a:ea typeface="Calibri" panose="020F0502020204030204" pitchFamily="34" charset="0"/>
                <a:cs typeface="Times New Roman" panose="02020603050405020304" pitchFamily="18" charset="0"/>
              </a:rPr>
              <a:t>KẾT LUẬN</a:t>
            </a:r>
            <a:endParaRPr lang="en-US"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72957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301</Words>
  <Application>Microsoft Office PowerPoint</Application>
  <PresentationFormat>Widescreen</PresentationFormat>
  <Paragraphs>32</Paragraphs>
  <Slides>9</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6" baseType="lpstr">
      <vt:lpstr>Arial</vt:lpstr>
      <vt:lpstr>Calibri</vt:lpstr>
      <vt:lpstr>Calibri Light</vt:lpstr>
      <vt:lpstr>Symbol</vt:lpstr>
      <vt:lpstr>Times New Roman</vt:lpstr>
      <vt:lpstr>Office Theme</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MAI ANH</dc:creator>
  <cp:lastModifiedBy>MAI ANH</cp:lastModifiedBy>
  <cp:revision>5</cp:revision>
  <dcterms:created xsi:type="dcterms:W3CDTF">2023-06-28T15:17:16Z</dcterms:created>
  <dcterms:modified xsi:type="dcterms:W3CDTF">2023-06-28T16:02:28Z</dcterms:modified>
</cp:coreProperties>
</file>