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0" r:id="rId1"/>
  </p:sldMasterIdLst>
  <p:sldIdLst>
    <p:sldId id="256" r:id="rId2"/>
    <p:sldId id="257" r:id="rId3"/>
    <p:sldId id="278" r:id="rId4"/>
    <p:sldId id="260" r:id="rId5"/>
    <p:sldId id="261" r:id="rId6"/>
    <p:sldId id="262" r:id="rId7"/>
    <p:sldId id="284" r:id="rId8"/>
    <p:sldId id="263" r:id="rId9"/>
    <p:sldId id="285" r:id="rId10"/>
    <p:sldId id="286" r:id="rId11"/>
    <p:sldId id="264" r:id="rId12"/>
    <p:sldId id="279" r:id="rId13"/>
    <p:sldId id="265" r:id="rId14"/>
    <p:sldId id="280"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8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7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690B2FE-9E1B-485B-82D3-899E54AA11D3}" type="datetimeFigureOut">
              <a:rPr lang="en-US" smtClean="0"/>
              <a:t>7/13/2023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646AA49-20F3-4EA8-93E0-B959953184D5}" type="slidenum">
              <a:rPr lang="en-US" smtClean="0"/>
              <a:t>‹#›</a:t>
            </a:fld>
            <a:endParaRPr lang="en-US"/>
          </a:p>
        </p:txBody>
      </p:sp>
    </p:spTree>
    <p:extLst>
      <p:ext uri="{BB962C8B-B14F-4D97-AF65-F5344CB8AC3E}">
        <p14:creationId xmlns:p14="http://schemas.microsoft.com/office/powerpoint/2010/main" val="335558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90B2FE-9E1B-485B-82D3-899E54AA11D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196766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90B2FE-9E1B-485B-82D3-899E54AA11D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154166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90B2FE-9E1B-485B-82D3-899E54AA11D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167867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90B2FE-9E1B-485B-82D3-899E54AA11D3}"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76063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90B2FE-9E1B-485B-82D3-899E54AA11D3}"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228781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90B2FE-9E1B-485B-82D3-899E54AA11D3}"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59177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90B2FE-9E1B-485B-82D3-899E54AA11D3}"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351865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90B2FE-9E1B-485B-82D3-899E54AA11D3}"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6AA49-20F3-4EA8-93E0-B959953184D5}" type="slidenum">
              <a:rPr lang="en-US" smtClean="0"/>
              <a:t>‹#›</a:t>
            </a:fld>
            <a:endParaRPr lang="en-US"/>
          </a:p>
        </p:txBody>
      </p:sp>
    </p:spTree>
    <p:extLst>
      <p:ext uri="{BB962C8B-B14F-4D97-AF65-F5344CB8AC3E}">
        <p14:creationId xmlns:p14="http://schemas.microsoft.com/office/powerpoint/2010/main" val="50532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8690B2FE-9E1B-485B-82D3-899E54AA11D3}"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646AA49-20F3-4EA8-93E0-B959953184D5}" type="slidenum">
              <a:rPr lang="en-US" smtClean="0"/>
              <a:t>‹#›</a:t>
            </a:fld>
            <a:endParaRPr lang="en-US"/>
          </a:p>
        </p:txBody>
      </p:sp>
    </p:spTree>
    <p:extLst>
      <p:ext uri="{BB962C8B-B14F-4D97-AF65-F5344CB8AC3E}">
        <p14:creationId xmlns:p14="http://schemas.microsoft.com/office/powerpoint/2010/main" val="204587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690B2FE-9E1B-485B-82D3-899E54AA11D3}" type="datetimeFigureOut">
              <a:rPr lang="en-US" smtClean="0"/>
              <a:t>7/13/2023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646AA49-20F3-4EA8-93E0-B959953184D5}" type="slidenum">
              <a:rPr lang="en-US" smtClean="0"/>
              <a:t>‹#›</a:t>
            </a:fld>
            <a:endParaRPr lang="en-US"/>
          </a:p>
        </p:txBody>
      </p:sp>
    </p:spTree>
    <p:extLst>
      <p:ext uri="{BB962C8B-B14F-4D97-AF65-F5344CB8AC3E}">
        <p14:creationId xmlns:p14="http://schemas.microsoft.com/office/powerpoint/2010/main" val="23433755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8690B2FE-9E1B-485B-82D3-899E54AA11D3}" type="datetimeFigureOut">
              <a:rPr lang="en-US" smtClean="0"/>
              <a:t>7/13/2023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7646AA49-20F3-4EA8-93E0-B959953184D5}" type="slidenum">
              <a:rPr lang="en-US" smtClean="0"/>
              <a:t>‹#›</a:t>
            </a:fld>
            <a:endParaRPr lang="en-US"/>
          </a:p>
        </p:txBody>
      </p:sp>
    </p:spTree>
    <p:extLst>
      <p:ext uri="{BB962C8B-B14F-4D97-AF65-F5344CB8AC3E}">
        <p14:creationId xmlns:p14="http://schemas.microsoft.com/office/powerpoint/2010/main" val="153405112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sciencedirect.com/topics/agricultural-and-biological-sciences/acidithiobacillus-ferrooxidan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Relationship Id="rId7" Type="http://schemas.openxmlformats.org/officeDocument/2006/relationships/image" Target="../media/image37.tif"/><Relationship Id="rId2" Type="http://schemas.openxmlformats.org/officeDocument/2006/relationships/image" Target="../media/image32.tif"/><Relationship Id="rId1" Type="http://schemas.openxmlformats.org/officeDocument/2006/relationships/slideLayout" Target="../slideLayouts/slideLayout2.xml"/><Relationship Id="rId6" Type="http://schemas.openxmlformats.org/officeDocument/2006/relationships/image" Target="../media/image36.tif"/><Relationship Id="rId5" Type="http://schemas.openxmlformats.org/officeDocument/2006/relationships/image" Target="../media/image35.tif"/><Relationship Id="rId4" Type="http://schemas.openxmlformats.org/officeDocument/2006/relationships/image" Target="../media/image34.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D021-345F-442E-A517-B90EF572EE2F}"/>
              </a:ext>
            </a:extLst>
          </p:cNvPr>
          <p:cNvSpPr>
            <a:spLocks noGrp="1"/>
          </p:cNvSpPr>
          <p:nvPr>
            <p:ph type="ctrTitle"/>
          </p:nvPr>
        </p:nvSpPr>
        <p:spPr>
          <a:xfrm>
            <a:off x="336332" y="1996966"/>
            <a:ext cx="11588068" cy="2165131"/>
          </a:xfrm>
        </p:spPr>
        <p:txBody>
          <a:bodyPr>
            <a:normAutofit/>
          </a:bodyPr>
          <a:lstStyle/>
          <a:p>
            <a:pPr algn="ctr"/>
            <a:r>
              <a:rPr lang="en-US" sz="4200" b="1" spc="-20" dirty="0">
                <a:effectLst/>
                <a:latin typeface="Times New Roman" panose="02020603050405020304" pitchFamily="18" charset="0"/>
                <a:ea typeface="Times New Roman" panose="02020603050405020304" pitchFamily="18" charset="0"/>
              </a:rPr>
              <a:t>Overview of the technology of iron ore processing: A case study in </a:t>
            </a:r>
            <a:r>
              <a:rPr lang="en-US" sz="4200" b="1" dirty="0">
                <a:effectLst/>
                <a:latin typeface="Times New Roman" panose="02020603050405020304" pitchFamily="18" charset="0"/>
                <a:ea typeface="Times New Roman" panose="02020603050405020304" pitchFamily="18" charset="0"/>
              </a:rPr>
              <a:t>the tailings from the tailing storage facility (TSF) of the Kip</a:t>
            </a:r>
            <a:r>
              <a:rPr lang="vi-VN" sz="4200" b="1" dirty="0">
                <a:effectLst/>
                <a:latin typeface="Times New Roman" panose="02020603050405020304" pitchFamily="18" charset="0"/>
                <a:ea typeface="Times New Roman" panose="02020603050405020304" pitchFamily="18" charset="0"/>
              </a:rPr>
              <a:t>-</a:t>
            </a:r>
            <a:r>
              <a:rPr lang="en-US" sz="4200" b="1" dirty="0" err="1">
                <a:effectLst/>
                <a:latin typeface="Times New Roman" panose="02020603050405020304" pitchFamily="18" charset="0"/>
                <a:ea typeface="Times New Roman" panose="02020603050405020304" pitchFamily="18" charset="0"/>
              </a:rPr>
              <a:t>Tuoc</a:t>
            </a:r>
            <a:r>
              <a:rPr lang="en-US" sz="4200" b="1" dirty="0">
                <a:effectLst/>
                <a:latin typeface="Times New Roman" panose="02020603050405020304" pitchFamily="18" charset="0"/>
                <a:ea typeface="Times New Roman" panose="02020603050405020304" pitchFamily="18" charset="0"/>
              </a:rPr>
              <a:t> processing plant</a:t>
            </a:r>
            <a:endParaRPr lang="en-US" sz="4200" b="1" dirty="0"/>
          </a:p>
        </p:txBody>
      </p:sp>
      <p:sp>
        <p:nvSpPr>
          <p:cNvPr id="3" name="Subtitle 2">
            <a:extLst>
              <a:ext uri="{FF2B5EF4-FFF2-40B4-BE49-F238E27FC236}">
                <a16:creationId xmlns:a16="http://schemas.microsoft.com/office/drawing/2014/main" id="{111CDB9D-02B6-4910-B8AC-5EEB4BF5507E}"/>
              </a:ext>
            </a:extLst>
          </p:cNvPr>
          <p:cNvSpPr>
            <a:spLocks noGrp="1"/>
          </p:cNvSpPr>
          <p:nvPr>
            <p:ph type="subTitle" idx="1"/>
          </p:nvPr>
        </p:nvSpPr>
        <p:spPr>
          <a:xfrm>
            <a:off x="1701612" y="4435467"/>
            <a:ext cx="10222787" cy="2004798"/>
          </a:xfrm>
        </p:spPr>
        <p:txBody>
          <a:bodyPr>
            <a:normAutofit fontScale="92500"/>
          </a:bodyPr>
          <a:lstStyle/>
          <a:p>
            <a:pPr algn="r">
              <a:lnSpc>
                <a:spcPct val="120000"/>
              </a:lnSpc>
              <a:spcBef>
                <a:spcPts val="600"/>
              </a:spcBef>
              <a:spcAft>
                <a:spcPts val="600"/>
              </a:spcAft>
            </a:pP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Thanh</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-Hai Pham</a:t>
            </a:r>
            <a:r>
              <a:rPr lang="en-US" sz="2600"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spc="-20" dirty="0" err="1">
                <a:effectLst/>
                <a:latin typeface="Times New Roman" panose="02020603050405020304" pitchFamily="18" charset="0"/>
                <a:ea typeface="Times New Roman" panose="02020603050405020304" pitchFamily="18" charset="0"/>
                <a:cs typeface="Times New Roman" panose="02020603050405020304" pitchFamily="18" charset="0"/>
              </a:rPr>
              <a:t>Dzung</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Thi Kim Nhu</a:t>
            </a:r>
            <a:r>
              <a:rPr lang="vi-VN" sz="2600"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Luan Van Pham</a:t>
            </a:r>
            <a:r>
              <a:rPr lang="vi-VN" sz="2600"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Nhung Thi Pham</a:t>
            </a:r>
            <a:r>
              <a:rPr lang="vi-VN" sz="2600"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 Toi Trung Tran</a:t>
            </a:r>
            <a:r>
              <a:rPr lang="vi-VN" sz="2600"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spc="-20"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spc="-20"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Vu</a:t>
            </a:r>
            <a:r>
              <a:rPr lang="en-US" sz="2600"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 Thinh </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Duc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Tran</a:t>
            </a:r>
            <a:r>
              <a:rPr lang="vi-VN" sz="2600"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Bef>
                <a:spcPts val="600"/>
              </a:spcBef>
              <a:spcAft>
                <a:spcPts val="600"/>
              </a:spcAft>
            </a:pPr>
            <a:r>
              <a:rPr lang="en-US" sz="2200" i="1"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200" i="1" spc="-20" dirty="0">
                <a:effectLst/>
                <a:latin typeface="Times New Roman" panose="02020603050405020304" pitchFamily="18" charset="0"/>
                <a:ea typeface="Times New Roman" panose="02020603050405020304" pitchFamily="18" charset="0"/>
                <a:cs typeface="Times New Roman" panose="02020603050405020304" pitchFamily="18" charset="0"/>
              </a:rPr>
              <a:t> Hanoi University of Mining and Geology, Hanoi, Vietnam</a:t>
            </a:r>
            <a:endParaRPr lang="en-US" sz="22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Bef>
                <a:spcPts val="600"/>
              </a:spcBef>
              <a:spcAft>
                <a:spcPts val="600"/>
              </a:spcAft>
            </a:pPr>
            <a:r>
              <a:rPr lang="en-US" sz="2200" i="1" spc="-20" baseline="30000"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200" i="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spc="-20" dirty="0" err="1">
                <a:effectLst/>
                <a:latin typeface="Times New Roman" panose="02020603050405020304" pitchFamily="18" charset="0"/>
                <a:ea typeface="Times New Roman" panose="02020603050405020304" pitchFamily="18" charset="0"/>
                <a:cs typeface="Times New Roman" panose="02020603050405020304" pitchFamily="18" charset="0"/>
              </a:rPr>
              <a:t>Vinacomin</a:t>
            </a:r>
            <a:r>
              <a:rPr lang="en-US" sz="2200" i="1" spc="-20" dirty="0">
                <a:effectLst/>
                <a:latin typeface="Times New Roman" panose="02020603050405020304" pitchFamily="18" charset="0"/>
                <a:ea typeface="Times New Roman" panose="02020603050405020304" pitchFamily="18" charset="0"/>
                <a:cs typeface="Times New Roman" panose="02020603050405020304" pitchFamily="18" charset="0"/>
              </a:rPr>
              <a:t> – Minerals Holding Corporation, Hanoi, Vietnam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380720BE-0271-405E-A363-4DE9BB0B77CE}"/>
              </a:ext>
            </a:extLst>
          </p:cNvPr>
          <p:cNvPicPr>
            <a:picLocks noChangeAspect="1"/>
          </p:cNvPicPr>
          <p:nvPr/>
        </p:nvPicPr>
        <p:blipFill>
          <a:blip r:embed="rId2"/>
          <a:stretch>
            <a:fillRect/>
          </a:stretch>
        </p:blipFill>
        <p:spPr>
          <a:xfrm>
            <a:off x="0" y="0"/>
            <a:ext cx="1591056" cy="1591056"/>
          </a:xfrm>
          <a:prstGeom prst="rect">
            <a:avLst/>
          </a:prstGeom>
        </p:spPr>
      </p:pic>
      <p:pic>
        <p:nvPicPr>
          <p:cNvPr id="6" name="Picture 5">
            <a:extLst>
              <a:ext uri="{FF2B5EF4-FFF2-40B4-BE49-F238E27FC236}">
                <a16:creationId xmlns:a16="http://schemas.microsoft.com/office/drawing/2014/main" id="{2617628B-066D-47C0-81A8-D5FF77D02BC4}"/>
              </a:ext>
            </a:extLst>
          </p:cNvPr>
          <p:cNvPicPr>
            <a:picLocks noChangeAspect="1" noChangeArrowheads="1"/>
          </p:cNvPicPr>
          <p:nvPr/>
        </p:nvPicPr>
        <p:blipFill>
          <a:blip r:embed="rId3" cstate="print"/>
          <a:srcRect/>
          <a:stretch>
            <a:fillRect/>
          </a:stretch>
        </p:blipFill>
        <p:spPr bwMode="auto">
          <a:xfrm>
            <a:off x="0" y="5266944"/>
            <a:ext cx="1652080" cy="1591056"/>
          </a:xfrm>
          <a:prstGeom prst="rect">
            <a:avLst/>
          </a:prstGeom>
          <a:noFill/>
          <a:ln w="9525">
            <a:noFill/>
            <a:miter lim="800000"/>
            <a:headEnd/>
            <a:tailEnd/>
          </a:ln>
        </p:spPr>
      </p:pic>
      <p:sp>
        <p:nvSpPr>
          <p:cNvPr id="7" name="TextBox 6">
            <a:extLst>
              <a:ext uri="{FF2B5EF4-FFF2-40B4-BE49-F238E27FC236}">
                <a16:creationId xmlns:a16="http://schemas.microsoft.com/office/drawing/2014/main" id="{EB9EF994-09C7-402D-BD9E-7692FF13E127}"/>
              </a:ext>
            </a:extLst>
          </p:cNvPr>
          <p:cNvSpPr txBox="1"/>
          <p:nvPr/>
        </p:nvSpPr>
        <p:spPr>
          <a:xfrm>
            <a:off x="1591056" y="265007"/>
            <a:ext cx="10095599"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Trường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học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Mỏ</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endParaRPr lang="en-US" sz="2800" b="1" dirty="0">
              <a:solidFill>
                <a:schemeClr val="bg1"/>
              </a:solidFill>
              <a:latin typeface="Times New Roman" panose="02020603050405020304" pitchFamily="18" charset="0"/>
              <a:cs typeface="Times New Roman" panose="0202060305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Hanoi University of Mining and Geology</a:t>
            </a:r>
          </a:p>
        </p:txBody>
      </p:sp>
    </p:spTree>
    <p:extLst>
      <p:ext uri="{BB962C8B-B14F-4D97-AF65-F5344CB8AC3E}">
        <p14:creationId xmlns:p14="http://schemas.microsoft.com/office/powerpoint/2010/main" val="231916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497D-8BEA-4A77-9BFC-10DAE7EC0C90}"/>
              </a:ext>
            </a:extLst>
          </p:cNvPr>
          <p:cNvSpPr>
            <a:spLocks noGrp="1"/>
          </p:cNvSpPr>
          <p:nvPr>
            <p:ph type="title"/>
          </p:nvPr>
        </p:nvSpPr>
        <p:spPr>
          <a:xfrm>
            <a:off x="1050652" y="499533"/>
            <a:ext cx="10379347" cy="740688"/>
          </a:xfrm>
        </p:spPr>
        <p:txBody>
          <a:bodyPr>
            <a:normAutofit/>
          </a:bodyPr>
          <a:lstStyle/>
          <a:p>
            <a:r>
              <a:rPr lang="en-US" sz="3200" b="1" dirty="0">
                <a:latin typeface="Times New Roman" panose="02020603050405020304" pitchFamily="18" charset="0"/>
                <a:cs typeface="Times New Roman" panose="02020603050405020304" pitchFamily="18" charset="0"/>
              </a:rPr>
              <a:t>Other methods</a:t>
            </a:r>
          </a:p>
        </p:txBody>
      </p:sp>
      <p:sp>
        <p:nvSpPr>
          <p:cNvPr id="3" name="Content Placeholder 2">
            <a:extLst>
              <a:ext uri="{FF2B5EF4-FFF2-40B4-BE49-F238E27FC236}">
                <a16:creationId xmlns:a16="http://schemas.microsoft.com/office/drawing/2014/main" id="{D46F7895-B841-41E8-A751-65D724B9F1BC}"/>
              </a:ext>
            </a:extLst>
          </p:cNvPr>
          <p:cNvSpPr>
            <a:spLocks noGrp="1"/>
          </p:cNvSpPr>
          <p:nvPr>
            <p:ph idx="1"/>
          </p:nvPr>
        </p:nvSpPr>
        <p:spPr>
          <a:xfrm>
            <a:off x="1050652" y="1620365"/>
            <a:ext cx="10379347" cy="1490697"/>
          </a:xfrm>
        </p:spPr>
        <p:txBody>
          <a:bodyPr>
            <a:normAutofit/>
          </a:bodyPr>
          <a:lstStyle/>
          <a:p>
            <a:pPr marL="0" indent="0" algn="just">
              <a:buNone/>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The biotec</a:t>
            </a:r>
            <a:r>
              <a:rPr lang="en-US" sz="2800" dirty="0">
                <a:latin typeface="Times New Roman" panose="02020603050405020304" pitchFamily="18" charset="0"/>
                <a:cs typeface="Times New Roman" panose="02020603050405020304" pitchFamily="18" charset="0"/>
              </a:rPr>
              <a:t>hnology: The mechanism of this method is the microorganisms adhere and change mineral surfaces. </a:t>
            </a:r>
            <a:r>
              <a:rPr lang="en-US" sz="2800" dirty="0" err="1">
                <a:latin typeface="Times New Roman" panose="02020603050405020304" pitchFamily="18" charset="0"/>
                <a:cs typeface="Times New Roman" panose="02020603050405020304" pitchFamily="18" charset="0"/>
              </a:rPr>
              <a:t>Acidithiobacillus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ferrooxidans</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8">
            <a:extLst>
              <a:ext uri="{FF2B5EF4-FFF2-40B4-BE49-F238E27FC236}">
                <a16:creationId xmlns:a16="http://schemas.microsoft.com/office/drawing/2014/main" id="{8EE066C1-7648-4367-A238-7A1E93928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52" y="3064296"/>
            <a:ext cx="422559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E4830EA7-E692-4806-B641-6291B30B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383" y="2607096"/>
            <a:ext cx="51435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721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B6CC2-F003-40B5-A449-5284A57752F2}"/>
              </a:ext>
            </a:extLst>
          </p:cNvPr>
          <p:cNvSpPr>
            <a:spLocks noGrp="1"/>
          </p:cNvSpPr>
          <p:nvPr>
            <p:ph type="title"/>
          </p:nvPr>
        </p:nvSpPr>
        <p:spPr>
          <a:xfrm>
            <a:off x="1051034" y="499533"/>
            <a:ext cx="10378965" cy="761708"/>
          </a:xfrm>
        </p:spPr>
        <p:txBody>
          <a:bodyPr>
            <a:normAutofit/>
          </a:bodyPr>
          <a:lstStyle/>
          <a:p>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Research on iron ore beneficiation in Vietnam</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75D773D-7E2D-4489-8D83-1C6F3AFD90F7}"/>
              </a:ext>
            </a:extLst>
          </p:cNvPr>
          <p:cNvSpPr>
            <a:spLocks noGrp="1"/>
          </p:cNvSpPr>
          <p:nvPr>
            <p:ph idx="1"/>
          </p:nvPr>
        </p:nvSpPr>
        <p:spPr>
          <a:xfrm>
            <a:off x="1051034" y="1355834"/>
            <a:ext cx="10379347" cy="4757290"/>
          </a:xfrm>
        </p:spPr>
        <p:txBody>
          <a:bodyPr>
            <a:noAutofit/>
          </a:bodyPr>
          <a:lstStyle/>
          <a:p>
            <a:pPr algn="just">
              <a:buFont typeface="Wingdings" panose="05000000000000000000" pitchFamily="2" charset="2"/>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he separation of iron ore limonite in the Tien Bo mine, the ROM iron ore has a content of 39.85% Fe. The beneficiation process is the combination of washing and scrubbing methods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vibration screen, </a:t>
            </a:r>
            <a:r>
              <a:rPr lang="en-US" sz="2800" i="1" dirty="0">
                <a:latin typeface="Times New Roman" panose="02020603050405020304" pitchFamily="18" charset="0"/>
                <a:cs typeface="Times New Roman" panose="02020603050405020304" pitchFamily="18" charset="0"/>
              </a:rPr>
              <a:t>mechanical classifier, and trommel screen)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and reduction roasting</a:t>
            </a:r>
            <a:endParaRPr lang="en-US" sz="2800" i="1"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In the case of laterite iron ore in the Central Highlands, the 29.91% Fe ROM ore is upgraded to the concentrated ore with 46,26% Fe of content at the recovery of 69.80 with the similar technology. </a:t>
            </a:r>
            <a:r>
              <a:rPr lang="en-US" sz="2800" dirty="0">
                <a:latin typeface="Times New Roman" panose="02020603050405020304" pitchFamily="18" charset="0"/>
                <a:cs typeface="Times New Roman" panose="02020603050405020304" pitchFamily="18" charset="0"/>
              </a:rPr>
              <a:t>The difference is the </a:t>
            </a:r>
            <a:r>
              <a:rPr lang="en-US" sz="2800" i="1" dirty="0">
                <a:latin typeface="Times New Roman" panose="02020603050405020304" pitchFamily="18" charset="0"/>
                <a:cs typeface="Times New Roman" panose="02020603050405020304" pitchFamily="18" charset="0"/>
              </a:rPr>
              <a:t>reduction roasting stage is replaced by magnetizing roasting combined with a magnetic separator.</a:t>
            </a:r>
          </a:p>
        </p:txBody>
      </p:sp>
    </p:spTree>
    <p:extLst>
      <p:ext uri="{BB962C8B-B14F-4D97-AF65-F5344CB8AC3E}">
        <p14:creationId xmlns:p14="http://schemas.microsoft.com/office/powerpoint/2010/main" val="1665738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B6CC2-F003-40B5-A449-5284A57752F2}"/>
              </a:ext>
            </a:extLst>
          </p:cNvPr>
          <p:cNvSpPr>
            <a:spLocks noGrp="1"/>
          </p:cNvSpPr>
          <p:nvPr>
            <p:ph type="title"/>
          </p:nvPr>
        </p:nvSpPr>
        <p:spPr>
          <a:xfrm>
            <a:off x="1082567" y="499533"/>
            <a:ext cx="9585434" cy="772219"/>
          </a:xfrm>
        </p:spPr>
        <p:txBody>
          <a:bodyPr>
            <a:normAutofit/>
          </a:bodyPr>
          <a:lstStyle/>
          <a:p>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Research on iron ore beneficiation in Vietnam</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75D773D-7E2D-4489-8D83-1C6F3AFD90F7}"/>
              </a:ext>
            </a:extLst>
          </p:cNvPr>
          <p:cNvSpPr>
            <a:spLocks noGrp="1"/>
          </p:cNvSpPr>
          <p:nvPr>
            <p:ph idx="1"/>
          </p:nvPr>
        </p:nvSpPr>
        <p:spPr>
          <a:xfrm>
            <a:off x="1040524" y="1255606"/>
            <a:ext cx="10110951" cy="4346787"/>
          </a:xfrm>
        </p:spPr>
        <p:txBody>
          <a:bodyPr>
            <a:noAutofit/>
          </a:bodyPr>
          <a:lstStyle/>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The washing solution for coarse-grained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washing, magnetic separation, and magnetizing roasting - magnetic separation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for fine particle size ore</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of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mine - Lao Cai </a:t>
            </a:r>
          </a:p>
          <a:p>
            <a:pPr algn="just">
              <a:buFont typeface="Wingdings" panose="05000000000000000000" pitchFamily="2" charset="2"/>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he technology to recover Fe from the tailing of Ban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Luoc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iron ore, Cao Bang by the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magnetizing roast-magnetic separation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Research on the selection of iron ore beneficiation technology at Ha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small mines. The technological flowsheet includes the process of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washing and scrubbing (the main part), following is the stage of magnetizing roasting  - magnetic separation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210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D3BD-D667-46E1-8558-2E93A0248BDD}"/>
              </a:ext>
            </a:extLst>
          </p:cNvPr>
          <p:cNvSpPr>
            <a:spLocks noGrp="1"/>
          </p:cNvSpPr>
          <p:nvPr>
            <p:ph type="title"/>
          </p:nvPr>
        </p:nvSpPr>
        <p:spPr>
          <a:xfrm>
            <a:off x="1103586" y="365125"/>
            <a:ext cx="9984828" cy="801523"/>
          </a:xfrm>
        </p:spPr>
        <p:txBody>
          <a:bodyPr>
            <a:normAutofit/>
          </a:bodyPr>
          <a:lstStyle/>
          <a:p>
            <a:r>
              <a:rPr lang="en-US" sz="3200" b="1" dirty="0">
                <a:latin typeface="Times New Roman" panose="02020603050405020304" pitchFamily="18" charset="0"/>
                <a:cs typeface="Times New Roman" panose="02020603050405020304" pitchFamily="18" charset="0"/>
              </a:rPr>
              <a:t>Kip-</a:t>
            </a:r>
            <a:r>
              <a:rPr lang="en-US" sz="3200" b="1" dirty="0" err="1">
                <a:latin typeface="Times New Roman" panose="02020603050405020304" pitchFamily="18" charset="0"/>
                <a:cs typeface="Times New Roman" panose="02020603050405020304" pitchFamily="18" charset="0"/>
              </a:rPr>
              <a:t>Tuoc</a:t>
            </a:r>
            <a:r>
              <a:rPr lang="en-US" sz="3200" b="1" dirty="0">
                <a:latin typeface="Times New Roman" panose="02020603050405020304" pitchFamily="18" charset="0"/>
                <a:cs typeface="Times New Roman" panose="02020603050405020304" pitchFamily="18" charset="0"/>
              </a:rPr>
              <a:t> iron ore</a:t>
            </a:r>
          </a:p>
        </p:txBody>
      </p:sp>
      <p:sp>
        <p:nvSpPr>
          <p:cNvPr id="3" name="Content Placeholder 2">
            <a:extLst>
              <a:ext uri="{FF2B5EF4-FFF2-40B4-BE49-F238E27FC236}">
                <a16:creationId xmlns:a16="http://schemas.microsoft.com/office/drawing/2014/main" id="{22C6B072-8D55-4A93-A74F-87C2D643ACE7}"/>
              </a:ext>
            </a:extLst>
          </p:cNvPr>
          <p:cNvSpPr>
            <a:spLocks noGrp="1"/>
          </p:cNvSpPr>
          <p:nvPr>
            <p:ph idx="1"/>
          </p:nvPr>
        </p:nvSpPr>
        <p:spPr>
          <a:xfrm>
            <a:off x="1103586" y="1166648"/>
            <a:ext cx="10047890" cy="5118538"/>
          </a:xfrm>
        </p:spPr>
        <p:txBody>
          <a:bodyPr>
            <a:noAutofit/>
          </a:bodyPr>
          <a:lstStyle/>
          <a:p>
            <a:pPr algn="just">
              <a:buFont typeface="Wingdings" panose="05000000000000000000" pitchFamily="2" charset="2"/>
              <a:buChar char="§"/>
            </a:pPr>
            <a:r>
              <a:rPr lang="en-US" sz="2800" dirty="0">
                <a:latin typeface="Times New Roman" panose="02020603050405020304" pitchFamily="18" charset="0"/>
                <a:ea typeface="Times New Roman" panose="02020603050405020304" pitchFamily="18" charset="0"/>
              </a:rPr>
              <a:t> T</a:t>
            </a:r>
            <a:r>
              <a:rPr lang="en-US" sz="2800" dirty="0">
                <a:effectLst/>
                <a:latin typeface="Times New Roman" panose="02020603050405020304" pitchFamily="18" charset="0"/>
                <a:ea typeface="Times New Roman" panose="02020603050405020304" pitchFamily="18" charset="0"/>
              </a:rPr>
              <a:t>he iron ore minerals are mainly hematite and magnetite. The main rock mineral is quartz. The accompanying mineral is feldspar. </a:t>
            </a:r>
          </a:p>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rPr>
              <a:t> The original ore has an average iron content of 53%. </a:t>
            </a:r>
          </a:p>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rPr>
              <a:t> The average content of tailings ore is up to 14.28% Fe with the estimated volume currently about 500,000 tons</a:t>
            </a:r>
            <a:endParaRPr lang="en-US" sz="2800" dirty="0"/>
          </a:p>
        </p:txBody>
      </p:sp>
    </p:spTree>
    <p:extLst>
      <p:ext uri="{BB962C8B-B14F-4D97-AF65-F5344CB8AC3E}">
        <p14:creationId xmlns:p14="http://schemas.microsoft.com/office/powerpoint/2010/main" val="3838923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B63D-0D4B-47B9-92D5-B2089E2C49BD}"/>
              </a:ext>
            </a:extLst>
          </p:cNvPr>
          <p:cNvSpPr>
            <a:spLocks noGrp="1"/>
          </p:cNvSpPr>
          <p:nvPr>
            <p:ph type="title"/>
          </p:nvPr>
        </p:nvSpPr>
        <p:spPr>
          <a:xfrm>
            <a:off x="7609490" y="365125"/>
            <a:ext cx="3744310" cy="2514709"/>
          </a:xfrm>
        </p:spPr>
        <p:txBody>
          <a:bodyPr>
            <a:normAutofit/>
          </a:bodyPr>
          <a:lstStyle/>
          <a:p>
            <a:pPr algn="just"/>
            <a:r>
              <a:rPr lang="en-US" sz="3200" b="1" dirty="0">
                <a:effectLst/>
                <a:latin typeface="Times New Roman" panose="02020603050405020304" pitchFamily="18" charset="0"/>
                <a:ea typeface="Times New Roman" panose="02020603050405020304" pitchFamily="18" charset="0"/>
              </a:rPr>
              <a:t>The flowsheet of Kip </a:t>
            </a:r>
            <a:r>
              <a:rPr lang="en-US" sz="3200" b="1" dirty="0" err="1">
                <a:effectLst/>
                <a:latin typeface="Times New Roman" panose="02020603050405020304" pitchFamily="18" charset="0"/>
                <a:ea typeface="Times New Roman" panose="02020603050405020304" pitchFamily="18" charset="0"/>
              </a:rPr>
              <a:t>Tuoc</a:t>
            </a:r>
            <a:r>
              <a:rPr lang="en-US" sz="3200" b="1" dirty="0">
                <a:effectLst/>
                <a:latin typeface="Times New Roman" panose="02020603050405020304" pitchFamily="18" charset="0"/>
                <a:ea typeface="Times New Roman" panose="02020603050405020304" pitchFamily="18" charset="0"/>
              </a:rPr>
              <a:t> iron ore processing plant </a:t>
            </a:r>
            <a:endParaRPr lang="en-US" sz="3200" b="1" dirty="0"/>
          </a:p>
        </p:txBody>
      </p:sp>
      <p:pic>
        <p:nvPicPr>
          <p:cNvPr id="4" name="Picture 3">
            <a:extLst>
              <a:ext uri="{FF2B5EF4-FFF2-40B4-BE49-F238E27FC236}">
                <a16:creationId xmlns:a16="http://schemas.microsoft.com/office/drawing/2014/main" id="{C2B7E503-4C7E-489F-AFDF-8AE2F8A485B7}"/>
              </a:ext>
            </a:extLst>
          </p:cNvPr>
          <p:cNvPicPr/>
          <p:nvPr/>
        </p:nvPicPr>
        <p:blipFill rotWithShape="1">
          <a:blip r:embed="rId2"/>
          <a:srcRect l="1817" t="10503" r="6895" b="21430"/>
          <a:stretch/>
        </p:blipFill>
        <p:spPr bwMode="auto">
          <a:xfrm>
            <a:off x="0" y="0"/>
            <a:ext cx="6632028"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173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3993-24C7-4F46-AEDB-B23E8E002C7E}"/>
              </a:ext>
            </a:extLst>
          </p:cNvPr>
          <p:cNvSpPr>
            <a:spLocks noGrp="1"/>
          </p:cNvSpPr>
          <p:nvPr>
            <p:ph type="title"/>
          </p:nvPr>
        </p:nvSpPr>
        <p:spPr>
          <a:xfrm>
            <a:off x="1093076" y="278816"/>
            <a:ext cx="9963807" cy="1055998"/>
          </a:xfrm>
        </p:spPr>
        <p:txBody>
          <a:bodyPr>
            <a:normAutofit/>
          </a:bodyPr>
          <a:lstStyle/>
          <a:p>
            <a:pPr algn="just"/>
            <a:r>
              <a:rPr lang="en-US" sz="3200" b="1" dirty="0">
                <a:effectLst/>
                <a:latin typeface="Times New Roman" panose="02020603050405020304" pitchFamily="18" charset="0"/>
                <a:ea typeface="Times New Roman" panose="02020603050405020304" pitchFamily="18" charset="0"/>
              </a:rPr>
              <a:t>The output technological criteria of the Kip </a:t>
            </a:r>
            <a:r>
              <a:rPr lang="en-US" sz="3200" b="1" dirty="0" err="1">
                <a:effectLst/>
                <a:latin typeface="Times New Roman" panose="02020603050405020304" pitchFamily="18" charset="0"/>
                <a:ea typeface="Times New Roman" panose="02020603050405020304" pitchFamily="18" charset="0"/>
              </a:rPr>
              <a:t>Tuoc</a:t>
            </a:r>
            <a:r>
              <a:rPr lang="en-US" sz="3200" b="1" dirty="0">
                <a:effectLst/>
                <a:latin typeface="Times New Roman" panose="02020603050405020304" pitchFamily="18" charset="0"/>
                <a:ea typeface="Times New Roman" panose="02020603050405020304" pitchFamily="18" charset="0"/>
              </a:rPr>
              <a:t> iron ore processing plant annual years </a:t>
            </a:r>
            <a:endParaRPr lang="en-US" sz="3200" b="1" dirty="0"/>
          </a:p>
        </p:txBody>
      </p:sp>
      <p:pic>
        <p:nvPicPr>
          <p:cNvPr id="4" name="Content Placeholder 3">
            <a:extLst>
              <a:ext uri="{FF2B5EF4-FFF2-40B4-BE49-F238E27FC236}">
                <a16:creationId xmlns:a16="http://schemas.microsoft.com/office/drawing/2014/main" id="{18C176BB-C0D6-4E27-B136-20C9C3B5351B}"/>
              </a:ext>
            </a:extLst>
          </p:cNvPr>
          <p:cNvPicPr>
            <a:picLocks noGrp="1" noChangeAspect="1"/>
          </p:cNvPicPr>
          <p:nvPr>
            <p:ph idx="1"/>
          </p:nvPr>
        </p:nvPicPr>
        <p:blipFill rotWithShape="1">
          <a:blip r:embed="rId2"/>
          <a:srcRect l="16890" t="15799" r="15924" b="13893"/>
          <a:stretch/>
        </p:blipFill>
        <p:spPr bwMode="auto">
          <a:xfrm>
            <a:off x="1629103" y="1334814"/>
            <a:ext cx="9318172" cy="548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1658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1AE1-F43B-4E06-B69C-ED45535143F2}"/>
              </a:ext>
            </a:extLst>
          </p:cNvPr>
          <p:cNvSpPr>
            <a:spLocks noGrp="1"/>
          </p:cNvSpPr>
          <p:nvPr>
            <p:ph type="title"/>
          </p:nvPr>
        </p:nvSpPr>
        <p:spPr>
          <a:xfrm>
            <a:off x="1008993" y="365126"/>
            <a:ext cx="10142484" cy="667424"/>
          </a:xfrm>
        </p:spPr>
        <p:txBody>
          <a:bodyPr>
            <a:normAutofit/>
          </a:bodyPr>
          <a:lstStyle/>
          <a:p>
            <a:r>
              <a:rPr lang="en-US" sz="3200" b="1" dirty="0">
                <a:latin typeface="Times New Roman" panose="02020603050405020304" pitchFamily="18" charset="0"/>
                <a:cs typeface="Times New Roman" panose="02020603050405020304" pitchFamily="18" charset="0"/>
              </a:rPr>
              <a:t>The Kip-</a:t>
            </a:r>
            <a:r>
              <a:rPr lang="en-US" sz="3200" b="1" dirty="0" err="1">
                <a:latin typeface="Times New Roman" panose="02020603050405020304" pitchFamily="18" charset="0"/>
                <a:cs typeface="Times New Roman" panose="02020603050405020304" pitchFamily="18" charset="0"/>
              </a:rPr>
              <a:t>Tuoc</a:t>
            </a:r>
            <a:r>
              <a:rPr lang="en-US" sz="3200" b="1" dirty="0">
                <a:latin typeface="Times New Roman" panose="02020603050405020304" pitchFamily="18" charset="0"/>
                <a:cs typeface="Times New Roman" panose="02020603050405020304" pitchFamily="18" charset="0"/>
              </a:rPr>
              <a:t> tailing pond</a:t>
            </a:r>
          </a:p>
        </p:txBody>
      </p:sp>
      <p:pic>
        <p:nvPicPr>
          <p:cNvPr id="4" name="Content Placeholder 3">
            <a:extLst>
              <a:ext uri="{FF2B5EF4-FFF2-40B4-BE49-F238E27FC236}">
                <a16:creationId xmlns:a16="http://schemas.microsoft.com/office/drawing/2014/main" id="{5BFC3BC5-F4B7-4B00-A963-2CE57325ED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8994" y="1032549"/>
            <a:ext cx="3665283" cy="2743200"/>
          </a:xfrm>
          <a:prstGeom prst="rect">
            <a:avLst/>
          </a:prstGeom>
          <a:noFill/>
          <a:ln>
            <a:noFill/>
          </a:ln>
        </p:spPr>
      </p:pic>
      <p:pic>
        <p:nvPicPr>
          <p:cNvPr id="5" name="Picture 4">
            <a:extLst>
              <a:ext uri="{FF2B5EF4-FFF2-40B4-BE49-F238E27FC236}">
                <a16:creationId xmlns:a16="http://schemas.microsoft.com/office/drawing/2014/main" id="{2BD1B406-4478-41E8-890A-C481224BD3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677" y="4004534"/>
            <a:ext cx="3657600" cy="2743200"/>
          </a:xfrm>
          <a:prstGeom prst="rect">
            <a:avLst/>
          </a:prstGeom>
          <a:noFill/>
          <a:ln>
            <a:noFill/>
          </a:ln>
        </p:spPr>
      </p:pic>
      <p:pic>
        <p:nvPicPr>
          <p:cNvPr id="6" name="Picture 5">
            <a:extLst>
              <a:ext uri="{FF2B5EF4-FFF2-40B4-BE49-F238E27FC236}">
                <a16:creationId xmlns:a16="http://schemas.microsoft.com/office/drawing/2014/main" id="{16335769-AEC7-4399-9B99-C9F0BA205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0655" y="1032549"/>
            <a:ext cx="3657600" cy="2743200"/>
          </a:xfrm>
          <a:prstGeom prst="rect">
            <a:avLst/>
          </a:prstGeom>
          <a:noFill/>
          <a:ln>
            <a:noFill/>
          </a:ln>
        </p:spPr>
      </p:pic>
      <p:pic>
        <p:nvPicPr>
          <p:cNvPr id="7" name="Picture 6">
            <a:extLst>
              <a:ext uri="{FF2B5EF4-FFF2-40B4-BE49-F238E27FC236}">
                <a16:creationId xmlns:a16="http://schemas.microsoft.com/office/drawing/2014/main" id="{4031ECF0-F510-44FB-A4D6-454DE4FC1F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50655" y="4004534"/>
            <a:ext cx="3657600" cy="2743200"/>
          </a:xfrm>
          <a:prstGeom prst="rect">
            <a:avLst/>
          </a:prstGeom>
          <a:noFill/>
          <a:ln>
            <a:noFill/>
          </a:ln>
        </p:spPr>
      </p:pic>
    </p:spTree>
    <p:extLst>
      <p:ext uri="{BB962C8B-B14F-4D97-AF65-F5344CB8AC3E}">
        <p14:creationId xmlns:p14="http://schemas.microsoft.com/office/powerpoint/2010/main" val="833512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1389-54A0-4C98-999C-0C8DBEF01E63}"/>
              </a:ext>
            </a:extLst>
          </p:cNvPr>
          <p:cNvSpPr>
            <a:spLocks noGrp="1"/>
          </p:cNvSpPr>
          <p:nvPr>
            <p:ph type="title"/>
          </p:nvPr>
        </p:nvSpPr>
        <p:spPr>
          <a:xfrm>
            <a:off x="1119352" y="334433"/>
            <a:ext cx="9953296" cy="579967"/>
          </a:xfrm>
        </p:spPr>
        <p:txBody>
          <a:bodyPr>
            <a:normAutofit/>
          </a:bodyPr>
          <a:lstStyle/>
          <a:p>
            <a:r>
              <a:rPr lang="en-US" sz="3200" b="1" dirty="0">
                <a:effectLst/>
                <a:latin typeface="Times New Roman" panose="02020603050405020304" pitchFamily="18" charset="0"/>
                <a:ea typeface="Times New Roman" panose="02020603050405020304" pitchFamily="18" charset="0"/>
              </a:rPr>
              <a:t>The particle size  and the iron content distribution of sample</a:t>
            </a:r>
            <a:endParaRPr lang="en-US" sz="3200" b="1" dirty="0"/>
          </a:p>
        </p:txBody>
      </p:sp>
      <p:pic>
        <p:nvPicPr>
          <p:cNvPr id="4" name="Content Placeholder 3">
            <a:extLst>
              <a:ext uri="{FF2B5EF4-FFF2-40B4-BE49-F238E27FC236}">
                <a16:creationId xmlns:a16="http://schemas.microsoft.com/office/drawing/2014/main" id="{9A7B5524-47F9-46D3-91F4-36A53DC797BF}"/>
              </a:ext>
            </a:extLst>
          </p:cNvPr>
          <p:cNvPicPr>
            <a:picLocks noGrp="1" noChangeAspect="1"/>
          </p:cNvPicPr>
          <p:nvPr>
            <p:ph idx="1"/>
          </p:nvPr>
        </p:nvPicPr>
        <p:blipFill rotWithShape="1">
          <a:blip r:embed="rId2"/>
          <a:srcRect l="5628" t="3523" r="3300" b="2732"/>
          <a:stretch/>
        </p:blipFill>
        <p:spPr bwMode="auto">
          <a:xfrm>
            <a:off x="1521511" y="914400"/>
            <a:ext cx="9446078" cy="5943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4370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61DB-40B9-4FBE-BC01-3E40D6AF2C96}"/>
              </a:ext>
            </a:extLst>
          </p:cNvPr>
          <p:cNvSpPr>
            <a:spLocks noGrp="1"/>
          </p:cNvSpPr>
          <p:nvPr>
            <p:ph type="title"/>
          </p:nvPr>
        </p:nvSpPr>
        <p:spPr>
          <a:xfrm>
            <a:off x="1154909" y="499533"/>
            <a:ext cx="9933505" cy="583033"/>
          </a:xfrm>
        </p:spPr>
        <p:txBody>
          <a:bodyPr>
            <a:normAutofit/>
          </a:bodyPr>
          <a:lstStyle/>
          <a:p>
            <a:r>
              <a:rPr lang="en-US" sz="3200" b="1" dirty="0">
                <a:effectLst/>
                <a:latin typeface="Times New Roman" panose="02020603050405020304" pitchFamily="18" charset="0"/>
                <a:ea typeface="Times New Roman" panose="02020603050405020304" pitchFamily="18" charset="0"/>
              </a:rPr>
              <a:t>Chemical composition of iron ore sample</a:t>
            </a:r>
            <a:endParaRPr lang="en-US" sz="3200" b="1" dirty="0"/>
          </a:p>
        </p:txBody>
      </p:sp>
      <p:graphicFrame>
        <p:nvGraphicFramePr>
          <p:cNvPr id="4" name="Content Placeholder 3">
            <a:extLst>
              <a:ext uri="{FF2B5EF4-FFF2-40B4-BE49-F238E27FC236}">
                <a16:creationId xmlns:a16="http://schemas.microsoft.com/office/drawing/2014/main" id="{85CF95CB-A548-447A-BEF6-F14FE8ED4862}"/>
              </a:ext>
            </a:extLst>
          </p:cNvPr>
          <p:cNvGraphicFramePr>
            <a:graphicFrameLocks noGrp="1"/>
          </p:cNvGraphicFramePr>
          <p:nvPr>
            <p:ph idx="1"/>
            <p:extLst>
              <p:ext uri="{D42A27DB-BD31-4B8C-83A1-F6EECF244321}">
                <p14:modId xmlns:p14="http://schemas.microsoft.com/office/powerpoint/2010/main" val="2816931374"/>
              </p:ext>
            </p:extLst>
          </p:nvPr>
        </p:nvGraphicFramePr>
        <p:xfrm>
          <a:off x="1031619" y="1082566"/>
          <a:ext cx="9777403" cy="1280160"/>
        </p:xfrm>
        <a:graphic>
          <a:graphicData uri="http://schemas.openxmlformats.org/drawingml/2006/table">
            <a:tbl>
              <a:tblPr firstRow="1" firstCol="1" bandRow="1">
                <a:tableStyleId>{5C22544A-7EE6-4342-B048-85BDC9FD1C3A}</a:tableStyleId>
              </a:tblPr>
              <a:tblGrid>
                <a:gridCol w="2074765">
                  <a:extLst>
                    <a:ext uri="{9D8B030D-6E8A-4147-A177-3AD203B41FA5}">
                      <a16:colId xmlns:a16="http://schemas.microsoft.com/office/drawing/2014/main" val="386053955"/>
                    </a:ext>
                  </a:extLst>
                </a:gridCol>
                <a:gridCol w="1699313">
                  <a:extLst>
                    <a:ext uri="{9D8B030D-6E8A-4147-A177-3AD203B41FA5}">
                      <a16:colId xmlns:a16="http://schemas.microsoft.com/office/drawing/2014/main" val="1238116674"/>
                    </a:ext>
                  </a:extLst>
                </a:gridCol>
                <a:gridCol w="1501809">
                  <a:extLst>
                    <a:ext uri="{9D8B030D-6E8A-4147-A177-3AD203B41FA5}">
                      <a16:colId xmlns:a16="http://schemas.microsoft.com/office/drawing/2014/main" val="76887143"/>
                    </a:ext>
                  </a:extLst>
                </a:gridCol>
                <a:gridCol w="1501809">
                  <a:extLst>
                    <a:ext uri="{9D8B030D-6E8A-4147-A177-3AD203B41FA5}">
                      <a16:colId xmlns:a16="http://schemas.microsoft.com/office/drawing/2014/main" val="2879881602"/>
                    </a:ext>
                  </a:extLst>
                </a:gridCol>
                <a:gridCol w="1501809">
                  <a:extLst>
                    <a:ext uri="{9D8B030D-6E8A-4147-A177-3AD203B41FA5}">
                      <a16:colId xmlns:a16="http://schemas.microsoft.com/office/drawing/2014/main" val="3892099720"/>
                    </a:ext>
                  </a:extLst>
                </a:gridCol>
                <a:gridCol w="1497898">
                  <a:extLst>
                    <a:ext uri="{9D8B030D-6E8A-4147-A177-3AD203B41FA5}">
                      <a16:colId xmlns:a16="http://schemas.microsoft.com/office/drawing/2014/main" val="3823369623"/>
                    </a:ext>
                  </a:extLst>
                </a:gridCol>
              </a:tblGrid>
              <a:tr h="0">
                <a:tc gridSpan="6">
                  <a:txBody>
                    <a:bodyPr/>
                    <a:lstStyle/>
                    <a:p>
                      <a:pPr algn="ctr"/>
                      <a:r>
                        <a:rPr lang="en-US" sz="2800" spc="-20" dirty="0">
                          <a:effectLst/>
                          <a:latin typeface="Times New Roman" panose="02020603050405020304" pitchFamily="18" charset="0"/>
                          <a:cs typeface="Times New Roman" panose="02020603050405020304" pitchFamily="18" charset="0"/>
                        </a:rPr>
                        <a:t>Content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1395213"/>
                  </a:ext>
                </a:extLst>
              </a:tr>
              <a:tr h="0">
                <a:tc>
                  <a:txBody>
                    <a:bodyPr/>
                    <a:lstStyle/>
                    <a:p>
                      <a:pPr algn="ctr"/>
                      <a:r>
                        <a:rPr lang="en-US" sz="2800" b="1" spc="-20" dirty="0">
                          <a:solidFill>
                            <a:schemeClr val="tx1"/>
                          </a:solidFill>
                          <a:effectLst/>
                          <a:latin typeface="Times New Roman" panose="02020603050405020304" pitchFamily="18" charset="0"/>
                          <a:cs typeface="Times New Roman" panose="02020603050405020304" pitchFamily="18" charset="0"/>
                        </a:rPr>
                        <a:t>Al</a:t>
                      </a:r>
                      <a:r>
                        <a:rPr lang="en-US" sz="2800" b="1" spc="-20" baseline="-25000" dirty="0">
                          <a:solidFill>
                            <a:schemeClr val="tx1"/>
                          </a:solidFill>
                          <a:effectLst/>
                          <a:latin typeface="Times New Roman" panose="02020603050405020304" pitchFamily="18" charset="0"/>
                          <a:cs typeface="Times New Roman" panose="02020603050405020304" pitchFamily="18" charset="0"/>
                        </a:rPr>
                        <a:t>2</a:t>
                      </a:r>
                      <a:r>
                        <a:rPr lang="en-US" sz="2800" b="1" spc="-20" dirty="0">
                          <a:solidFill>
                            <a:schemeClr val="tx1"/>
                          </a:solidFill>
                          <a:effectLst/>
                          <a:latin typeface="Times New Roman" panose="02020603050405020304" pitchFamily="18" charset="0"/>
                          <a:cs typeface="Times New Roman" panose="02020603050405020304" pitchFamily="18" charset="0"/>
                        </a:rPr>
                        <a:t>O</a:t>
                      </a:r>
                      <a:r>
                        <a:rPr lang="en-US" sz="2800" b="1" spc="-20" baseline="-25000" dirty="0">
                          <a:solidFill>
                            <a:schemeClr val="tx1"/>
                          </a:solidFill>
                          <a:effectLst/>
                          <a:latin typeface="Times New Roman" panose="02020603050405020304" pitchFamily="18" charset="0"/>
                          <a:cs typeface="Times New Roman" panose="02020603050405020304" pitchFamily="18" charset="0"/>
                        </a:rPr>
                        <a:t>3</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r>
                        <a:rPr lang="en-US" sz="2800" b="1" spc="-20" dirty="0" err="1">
                          <a:effectLst/>
                          <a:latin typeface="Times New Roman" panose="02020603050405020304" pitchFamily="18" charset="0"/>
                          <a:cs typeface="Times New Roman" panose="02020603050405020304" pitchFamily="18" charset="0"/>
                        </a:rPr>
                        <a:t>TFe</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1" spc="-20" dirty="0">
                          <a:effectLst/>
                          <a:latin typeface="Times New Roman" panose="02020603050405020304" pitchFamily="18" charset="0"/>
                          <a:cs typeface="Times New Roman" panose="02020603050405020304" pitchFamily="18" charset="0"/>
                        </a:rPr>
                        <a:t>SiO</a:t>
                      </a:r>
                      <a:r>
                        <a:rPr lang="en-US" sz="2800" b="1" spc="-20" baseline="-25000" dirty="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1" spc="-20" dirty="0">
                          <a:effectLst/>
                          <a:latin typeface="Times New Roman" panose="02020603050405020304" pitchFamily="18" charset="0"/>
                          <a:cs typeface="Times New Roman" panose="02020603050405020304" pitchFamily="18" charset="0"/>
                        </a:rPr>
                        <a:t>S</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1" spc="-20">
                          <a:effectLst/>
                          <a:latin typeface="Times New Roman" panose="02020603050405020304" pitchFamily="18" charset="0"/>
                          <a:cs typeface="Times New Roman" panose="02020603050405020304" pitchFamily="18" charset="0"/>
                        </a:rPr>
                        <a:t>P</a:t>
                      </a:r>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1" spc="-20" dirty="0">
                          <a:effectLst/>
                          <a:latin typeface="Times New Roman" panose="02020603050405020304" pitchFamily="18" charset="0"/>
                          <a:cs typeface="Times New Roman" panose="02020603050405020304" pitchFamily="18" charset="0"/>
                        </a:rPr>
                        <a:t>Others</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3312799"/>
                  </a:ext>
                </a:extLst>
              </a:tr>
              <a:tr h="0">
                <a:tc>
                  <a:txBody>
                    <a:bodyPr/>
                    <a:lstStyle/>
                    <a:p>
                      <a:pPr algn="ctr"/>
                      <a:r>
                        <a:rPr lang="en-US" sz="2800" b="0" spc="-20" dirty="0">
                          <a:solidFill>
                            <a:schemeClr val="tx1"/>
                          </a:solidFill>
                          <a:effectLst/>
                          <a:latin typeface="Times New Roman" panose="02020603050405020304" pitchFamily="18" charset="0"/>
                          <a:cs typeface="Times New Roman" panose="02020603050405020304" pitchFamily="18" charset="0"/>
                        </a:rPr>
                        <a:t>10.28</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ctr"/>
                      <a:r>
                        <a:rPr lang="en-US" sz="2800" b="0" spc="-20" dirty="0">
                          <a:effectLst/>
                          <a:latin typeface="Times New Roman" panose="02020603050405020304" pitchFamily="18" charset="0"/>
                          <a:cs typeface="Times New Roman" panose="02020603050405020304" pitchFamily="18" charset="0"/>
                        </a:rPr>
                        <a:t>14.25</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59.46</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0.21</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0.11</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15.69</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0340949"/>
                  </a:ext>
                </a:extLst>
              </a:tr>
            </a:tbl>
          </a:graphicData>
        </a:graphic>
      </p:graphicFrame>
      <p:graphicFrame>
        <p:nvGraphicFramePr>
          <p:cNvPr id="5" name="Table 4">
            <a:extLst>
              <a:ext uri="{FF2B5EF4-FFF2-40B4-BE49-F238E27FC236}">
                <a16:creationId xmlns:a16="http://schemas.microsoft.com/office/drawing/2014/main" id="{F20E2BB3-31B9-403A-9099-E277FBBE48E7}"/>
              </a:ext>
            </a:extLst>
          </p:cNvPr>
          <p:cNvGraphicFramePr>
            <a:graphicFrameLocks noGrp="1"/>
          </p:cNvGraphicFramePr>
          <p:nvPr>
            <p:extLst>
              <p:ext uri="{D42A27DB-BD31-4B8C-83A1-F6EECF244321}">
                <p14:modId xmlns:p14="http://schemas.microsoft.com/office/powerpoint/2010/main" val="3666705586"/>
              </p:ext>
            </p:extLst>
          </p:nvPr>
        </p:nvGraphicFramePr>
        <p:xfrm>
          <a:off x="2005866" y="3289046"/>
          <a:ext cx="7828907" cy="3489960"/>
        </p:xfrm>
        <a:graphic>
          <a:graphicData uri="http://schemas.openxmlformats.org/drawingml/2006/table">
            <a:tbl>
              <a:tblPr firstRow="1" firstCol="1" bandRow="1">
                <a:tableStyleId>{5C22544A-7EE6-4342-B048-85BDC9FD1C3A}</a:tableStyleId>
              </a:tblPr>
              <a:tblGrid>
                <a:gridCol w="3170428">
                  <a:extLst>
                    <a:ext uri="{9D8B030D-6E8A-4147-A177-3AD203B41FA5}">
                      <a16:colId xmlns:a16="http://schemas.microsoft.com/office/drawing/2014/main" val="2169826594"/>
                    </a:ext>
                  </a:extLst>
                </a:gridCol>
                <a:gridCol w="4658479">
                  <a:extLst>
                    <a:ext uri="{9D8B030D-6E8A-4147-A177-3AD203B41FA5}">
                      <a16:colId xmlns:a16="http://schemas.microsoft.com/office/drawing/2014/main" val="3730224130"/>
                    </a:ext>
                  </a:extLst>
                </a:gridCol>
              </a:tblGrid>
              <a:tr h="0">
                <a:tc>
                  <a:txBody>
                    <a:bodyPr/>
                    <a:lstStyle/>
                    <a:p>
                      <a:pPr algn="ctr"/>
                      <a:r>
                        <a:rPr lang="en-US" sz="2800" b="1" spc="-20" dirty="0">
                          <a:effectLst/>
                          <a:latin typeface="Times New Roman" panose="02020603050405020304" pitchFamily="18" charset="0"/>
                          <a:cs typeface="Times New Roman" panose="02020603050405020304" pitchFamily="18" charset="0"/>
                        </a:rPr>
                        <a:t>Minerals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1" spc="-20" dirty="0">
                          <a:effectLst/>
                          <a:latin typeface="Times New Roman" panose="02020603050405020304" pitchFamily="18" charset="0"/>
                          <a:cs typeface="Times New Roman" panose="02020603050405020304" pitchFamily="18" charset="0"/>
                        </a:rPr>
                        <a:t>Range content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98606671"/>
                  </a:ext>
                </a:extLst>
              </a:tr>
              <a:tr h="224790">
                <a:tc>
                  <a:txBody>
                    <a:bodyPr/>
                    <a:lstStyle/>
                    <a:p>
                      <a:pPr algn="l"/>
                      <a:r>
                        <a:rPr lang="en-US" sz="2800" b="1" spc="-20" dirty="0" err="1">
                          <a:effectLst/>
                          <a:latin typeface="Times New Roman" panose="02020603050405020304" pitchFamily="18" charset="0"/>
                          <a:cs typeface="Times New Roman" panose="02020603050405020304" pitchFamily="18" charset="0"/>
                        </a:rPr>
                        <a:t>Illite</a:t>
                      </a:r>
                      <a:r>
                        <a:rPr lang="en-US" sz="2800" b="1" spc="-20" dirty="0">
                          <a:effectLst/>
                          <a:latin typeface="Times New Roman" panose="02020603050405020304" pitchFamily="18" charset="0"/>
                          <a:cs typeface="Times New Roman" panose="02020603050405020304" pitchFamily="18" charset="0"/>
                        </a:rPr>
                        <a:t> (Mica)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 29-31%</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29065002"/>
                  </a:ext>
                </a:extLst>
              </a:tr>
              <a:tr h="224790">
                <a:tc>
                  <a:txBody>
                    <a:bodyPr/>
                    <a:lstStyle/>
                    <a:p>
                      <a:pPr algn="l"/>
                      <a:r>
                        <a:rPr lang="en-US" sz="2800" b="1" spc="-20" dirty="0" err="1">
                          <a:effectLst/>
                          <a:latin typeface="Times New Roman" panose="02020603050405020304" pitchFamily="18" charset="0"/>
                          <a:cs typeface="Times New Roman" panose="02020603050405020304" pitchFamily="18" charset="0"/>
                        </a:rPr>
                        <a:t>Clorite</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 4-6 %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68162802"/>
                  </a:ext>
                </a:extLst>
              </a:tr>
              <a:tr h="224790">
                <a:tc>
                  <a:txBody>
                    <a:bodyPr/>
                    <a:lstStyle/>
                    <a:p>
                      <a:pPr algn="l"/>
                      <a:r>
                        <a:rPr lang="en-US" sz="2800" b="1" spc="-20" dirty="0" err="1">
                          <a:effectLst/>
                          <a:latin typeface="Times New Roman" panose="02020603050405020304" pitchFamily="18" charset="0"/>
                          <a:cs typeface="Times New Roman" panose="02020603050405020304" pitchFamily="18" charset="0"/>
                        </a:rPr>
                        <a:t>Quarzt</a:t>
                      </a:r>
                      <a:r>
                        <a:rPr lang="en-US" sz="2800" b="1" spc="-20"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 29-31 %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75054829"/>
                  </a:ext>
                </a:extLst>
              </a:tr>
              <a:tr h="224790">
                <a:tc>
                  <a:txBody>
                    <a:bodyPr/>
                    <a:lstStyle/>
                    <a:p>
                      <a:pPr algn="l"/>
                      <a:r>
                        <a:rPr lang="en-US" sz="2800" b="1" spc="-20" dirty="0">
                          <a:effectLst/>
                          <a:latin typeface="Times New Roman" panose="02020603050405020304" pitchFamily="18" charset="0"/>
                          <a:cs typeface="Times New Roman" panose="02020603050405020304" pitchFamily="18" charset="0"/>
                        </a:rPr>
                        <a:t>Felspar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 2-4 %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14112817"/>
                  </a:ext>
                </a:extLst>
              </a:tr>
              <a:tr h="224790">
                <a:tc>
                  <a:txBody>
                    <a:bodyPr/>
                    <a:lstStyle/>
                    <a:p>
                      <a:pPr algn="l"/>
                      <a:r>
                        <a:rPr lang="en-US" sz="2800" b="1" spc="-20" dirty="0">
                          <a:effectLst/>
                          <a:latin typeface="Times New Roman" panose="02020603050405020304" pitchFamily="18" charset="0"/>
                          <a:cs typeface="Times New Roman" panose="02020603050405020304" pitchFamily="18" charset="0"/>
                        </a:rPr>
                        <a:t>Albite</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 12-14 %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41882627"/>
                  </a:ext>
                </a:extLst>
              </a:tr>
              <a:tr h="224790">
                <a:tc>
                  <a:txBody>
                    <a:bodyPr/>
                    <a:lstStyle/>
                    <a:p>
                      <a:pPr algn="l"/>
                      <a:r>
                        <a:rPr lang="en-US" sz="2800" b="1" spc="-20" dirty="0">
                          <a:effectLst/>
                          <a:latin typeface="Times New Roman" panose="02020603050405020304" pitchFamily="18" charset="0"/>
                          <a:cs typeface="Times New Roman" panose="02020603050405020304" pitchFamily="18" charset="0"/>
                        </a:rPr>
                        <a:t>Hematite</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 15-17 %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91952578"/>
                  </a:ext>
                </a:extLst>
              </a:tr>
              <a:tr h="224790">
                <a:tc>
                  <a:txBody>
                    <a:bodyPr/>
                    <a:lstStyle/>
                    <a:p>
                      <a:pPr algn="l"/>
                      <a:r>
                        <a:rPr lang="en-US" sz="2800" b="1" spc="-20" dirty="0">
                          <a:effectLst/>
                          <a:latin typeface="Times New Roman" panose="02020603050405020304" pitchFamily="18" charset="0"/>
                          <a:cs typeface="Times New Roman" panose="02020603050405020304" pitchFamily="18" charset="0"/>
                        </a:rPr>
                        <a:t>Magnetite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sz="2800" b="0" spc="-20" dirty="0">
                          <a:effectLst/>
                          <a:latin typeface="Times New Roman" panose="02020603050405020304" pitchFamily="18" charset="0"/>
                          <a:cs typeface="Times New Roman" panose="02020603050405020304" pitchFamily="18" charset="0"/>
                        </a:rPr>
                        <a:t>~ 2-4 %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827844974"/>
                  </a:ext>
                </a:extLst>
              </a:tr>
            </a:tbl>
          </a:graphicData>
        </a:graphic>
      </p:graphicFrame>
      <p:sp>
        <p:nvSpPr>
          <p:cNvPr id="7" name="TextBox 6">
            <a:extLst>
              <a:ext uri="{FF2B5EF4-FFF2-40B4-BE49-F238E27FC236}">
                <a16:creationId xmlns:a16="http://schemas.microsoft.com/office/drawing/2014/main" id="{007300BA-317E-417B-B39C-05757523D480}"/>
              </a:ext>
            </a:extLst>
          </p:cNvPr>
          <p:cNvSpPr txBox="1"/>
          <p:nvPr/>
        </p:nvSpPr>
        <p:spPr>
          <a:xfrm>
            <a:off x="1154909" y="2607252"/>
            <a:ext cx="10121462" cy="584775"/>
          </a:xfrm>
          <a:prstGeom prst="rect">
            <a:avLst/>
          </a:prstGeom>
          <a:noFill/>
        </p:spPr>
        <p:txBody>
          <a:bodyPr wrap="square">
            <a:spAutoFit/>
          </a:bodyPr>
          <a:lstStyle/>
          <a:p>
            <a:r>
              <a:rPr lang="en-US" sz="3200" b="1" spc="-120" dirty="0">
                <a:solidFill>
                  <a:schemeClr val="accent1"/>
                </a:solidFill>
                <a:latin typeface="Times New Roman" panose="02020603050405020304" pitchFamily="18" charset="0"/>
                <a:cs typeface="+mj-cs"/>
              </a:rPr>
              <a:t>Mineralogical composition of iron ore sample</a:t>
            </a:r>
          </a:p>
        </p:txBody>
      </p:sp>
    </p:spTree>
    <p:extLst>
      <p:ext uri="{BB962C8B-B14F-4D97-AF65-F5344CB8AC3E}">
        <p14:creationId xmlns:p14="http://schemas.microsoft.com/office/powerpoint/2010/main" val="990855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D47A-BF18-4A3F-B9CB-0EF65089033B}"/>
              </a:ext>
            </a:extLst>
          </p:cNvPr>
          <p:cNvSpPr>
            <a:spLocks noGrp="1"/>
          </p:cNvSpPr>
          <p:nvPr>
            <p:ph type="title"/>
          </p:nvPr>
        </p:nvSpPr>
        <p:spPr>
          <a:xfrm>
            <a:off x="709612" y="184222"/>
            <a:ext cx="10772775" cy="429472"/>
          </a:xfrm>
        </p:spPr>
        <p:txBody>
          <a:bodyPr>
            <a:noAutofit/>
          </a:bodyPr>
          <a:lstStyle/>
          <a:p>
            <a:r>
              <a:rPr lang="vi-VN" sz="3200" b="1" dirty="0">
                <a:latin typeface="Times New Roman" panose="02020603050405020304" pitchFamily="18" charset="0"/>
              </a:rPr>
              <a:t>SEM images </a:t>
            </a:r>
            <a:r>
              <a:rPr lang="en-US" sz="3200" b="1" dirty="0">
                <a:latin typeface="Times New Roman" panose="02020603050405020304" pitchFamily="18" charset="0"/>
              </a:rPr>
              <a:t>of tailing ore belong the Kip </a:t>
            </a:r>
            <a:r>
              <a:rPr lang="en-US" sz="3200" b="1" dirty="0" err="1">
                <a:latin typeface="Times New Roman" panose="02020603050405020304" pitchFamily="18" charset="0"/>
              </a:rPr>
              <a:t>Tuoc</a:t>
            </a:r>
            <a:r>
              <a:rPr lang="en-US" sz="3200" b="1" dirty="0">
                <a:latin typeface="Times New Roman" panose="02020603050405020304" pitchFamily="18" charset="0"/>
              </a:rPr>
              <a:t> waste dump</a:t>
            </a:r>
          </a:p>
        </p:txBody>
      </p:sp>
      <p:pic>
        <p:nvPicPr>
          <p:cNvPr id="4" name="Content Placeholder 3">
            <a:extLst>
              <a:ext uri="{FF2B5EF4-FFF2-40B4-BE49-F238E27FC236}">
                <a16:creationId xmlns:a16="http://schemas.microsoft.com/office/drawing/2014/main" id="{8B4F4E4B-5D64-4E53-AC33-AA75087EEEC8}"/>
              </a:ext>
            </a:extLst>
          </p:cNvPr>
          <p:cNvPicPr>
            <a:picLocks noGrp="1" noChangeAspect="1"/>
          </p:cNvPicPr>
          <p:nvPr>
            <p:ph idx="1"/>
          </p:nvPr>
        </p:nvPicPr>
        <p:blipFill>
          <a:blip r:embed="rId2"/>
          <a:stretch>
            <a:fillRect/>
          </a:stretch>
        </p:blipFill>
        <p:spPr>
          <a:xfrm>
            <a:off x="215241" y="3931920"/>
            <a:ext cx="3177419" cy="2926080"/>
          </a:xfrm>
          <a:prstGeom prst="rect">
            <a:avLst/>
          </a:prstGeom>
        </p:spPr>
      </p:pic>
      <p:pic>
        <p:nvPicPr>
          <p:cNvPr id="5" name="Picture 4">
            <a:extLst>
              <a:ext uri="{FF2B5EF4-FFF2-40B4-BE49-F238E27FC236}">
                <a16:creationId xmlns:a16="http://schemas.microsoft.com/office/drawing/2014/main" id="{629CB97B-B841-49F5-B272-7F46B4D40AF3}"/>
              </a:ext>
            </a:extLst>
          </p:cNvPr>
          <p:cNvPicPr>
            <a:picLocks noChangeAspect="1"/>
          </p:cNvPicPr>
          <p:nvPr/>
        </p:nvPicPr>
        <p:blipFill>
          <a:blip r:embed="rId3"/>
          <a:stretch>
            <a:fillRect/>
          </a:stretch>
        </p:blipFill>
        <p:spPr>
          <a:xfrm>
            <a:off x="4513094" y="3931920"/>
            <a:ext cx="3172692" cy="2926080"/>
          </a:xfrm>
          <a:prstGeom prst="rect">
            <a:avLst/>
          </a:prstGeom>
        </p:spPr>
      </p:pic>
      <p:pic>
        <p:nvPicPr>
          <p:cNvPr id="6" name="Picture 5">
            <a:extLst>
              <a:ext uri="{FF2B5EF4-FFF2-40B4-BE49-F238E27FC236}">
                <a16:creationId xmlns:a16="http://schemas.microsoft.com/office/drawing/2014/main" id="{D1D46651-F43A-40C3-8B5F-E21814922078}"/>
              </a:ext>
            </a:extLst>
          </p:cNvPr>
          <p:cNvPicPr>
            <a:picLocks noChangeAspect="1"/>
          </p:cNvPicPr>
          <p:nvPr/>
        </p:nvPicPr>
        <p:blipFill>
          <a:blip r:embed="rId4"/>
          <a:stretch>
            <a:fillRect/>
          </a:stretch>
        </p:blipFill>
        <p:spPr>
          <a:xfrm>
            <a:off x="4506212" y="967422"/>
            <a:ext cx="3179574" cy="2926080"/>
          </a:xfrm>
          <a:prstGeom prst="rect">
            <a:avLst/>
          </a:prstGeom>
        </p:spPr>
      </p:pic>
      <p:pic>
        <p:nvPicPr>
          <p:cNvPr id="7" name="Picture 6">
            <a:extLst>
              <a:ext uri="{FF2B5EF4-FFF2-40B4-BE49-F238E27FC236}">
                <a16:creationId xmlns:a16="http://schemas.microsoft.com/office/drawing/2014/main" id="{439532A6-DDD7-4BB8-8DC1-D69616CF2D10}"/>
              </a:ext>
            </a:extLst>
          </p:cNvPr>
          <p:cNvPicPr>
            <a:picLocks noChangeAspect="1"/>
          </p:cNvPicPr>
          <p:nvPr/>
        </p:nvPicPr>
        <p:blipFill>
          <a:blip r:embed="rId5"/>
          <a:stretch>
            <a:fillRect/>
          </a:stretch>
        </p:blipFill>
        <p:spPr>
          <a:xfrm>
            <a:off x="8893116" y="3931920"/>
            <a:ext cx="3172692" cy="2926080"/>
          </a:xfrm>
          <a:prstGeom prst="rect">
            <a:avLst/>
          </a:prstGeom>
        </p:spPr>
      </p:pic>
      <p:pic>
        <p:nvPicPr>
          <p:cNvPr id="8" name="Picture 7">
            <a:extLst>
              <a:ext uri="{FF2B5EF4-FFF2-40B4-BE49-F238E27FC236}">
                <a16:creationId xmlns:a16="http://schemas.microsoft.com/office/drawing/2014/main" id="{1D99542B-7DAC-488A-861A-3DFF4F1850FF}"/>
              </a:ext>
            </a:extLst>
          </p:cNvPr>
          <p:cNvPicPr>
            <a:picLocks noChangeAspect="1"/>
          </p:cNvPicPr>
          <p:nvPr/>
        </p:nvPicPr>
        <p:blipFill>
          <a:blip r:embed="rId6"/>
          <a:stretch>
            <a:fillRect/>
          </a:stretch>
        </p:blipFill>
        <p:spPr>
          <a:xfrm>
            <a:off x="8893116" y="967422"/>
            <a:ext cx="3172692" cy="2926080"/>
          </a:xfrm>
          <a:prstGeom prst="rect">
            <a:avLst/>
          </a:prstGeom>
        </p:spPr>
      </p:pic>
      <p:pic>
        <p:nvPicPr>
          <p:cNvPr id="9" name="Picture 8">
            <a:extLst>
              <a:ext uri="{FF2B5EF4-FFF2-40B4-BE49-F238E27FC236}">
                <a16:creationId xmlns:a16="http://schemas.microsoft.com/office/drawing/2014/main" id="{CC86D181-B2F2-4F7B-A6F8-578804D06F99}"/>
              </a:ext>
            </a:extLst>
          </p:cNvPr>
          <p:cNvPicPr>
            <a:picLocks noChangeAspect="1"/>
          </p:cNvPicPr>
          <p:nvPr/>
        </p:nvPicPr>
        <p:blipFill>
          <a:blip r:embed="rId7"/>
          <a:stretch>
            <a:fillRect/>
          </a:stretch>
        </p:blipFill>
        <p:spPr>
          <a:xfrm>
            <a:off x="215241" y="967422"/>
            <a:ext cx="3172692" cy="2926080"/>
          </a:xfrm>
          <a:prstGeom prst="rect">
            <a:avLst/>
          </a:prstGeom>
        </p:spPr>
      </p:pic>
    </p:spTree>
    <p:extLst>
      <p:ext uri="{BB962C8B-B14F-4D97-AF65-F5344CB8AC3E}">
        <p14:creationId xmlns:p14="http://schemas.microsoft.com/office/powerpoint/2010/main" val="2341538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2C85-3AC7-4F31-A3B0-3DE333EC3537}"/>
              </a:ext>
            </a:extLst>
          </p:cNvPr>
          <p:cNvSpPr>
            <a:spLocks noGrp="1"/>
          </p:cNvSpPr>
          <p:nvPr>
            <p:ph type="title"/>
          </p:nvPr>
        </p:nvSpPr>
        <p:spPr>
          <a:xfrm>
            <a:off x="1557184" y="231169"/>
            <a:ext cx="9570585" cy="777398"/>
          </a:xfrm>
        </p:spPr>
        <p:txBody>
          <a:bodyPr>
            <a:normAutofit/>
          </a:bodyPr>
          <a:lstStyle/>
          <a:p>
            <a:r>
              <a:rPr lang="en-US" sz="3200" b="1" dirty="0">
                <a:effectLst/>
                <a:latin typeface="Times New Roman" panose="02020603050405020304" pitchFamily="18" charset="0"/>
                <a:ea typeface="Times New Roman" panose="02020603050405020304" pitchFamily="18" charset="0"/>
              </a:rPr>
              <a:t>Introduction </a:t>
            </a:r>
            <a:endParaRPr lang="en-US" sz="3200" b="1" dirty="0"/>
          </a:p>
        </p:txBody>
      </p:sp>
      <p:sp>
        <p:nvSpPr>
          <p:cNvPr id="3" name="Content Placeholder 2">
            <a:extLst>
              <a:ext uri="{FF2B5EF4-FFF2-40B4-BE49-F238E27FC236}">
                <a16:creationId xmlns:a16="http://schemas.microsoft.com/office/drawing/2014/main" id="{9EA6804D-6FA5-4172-B0AD-CF9315343AB9}"/>
              </a:ext>
            </a:extLst>
          </p:cNvPr>
          <p:cNvSpPr>
            <a:spLocks noGrp="1"/>
          </p:cNvSpPr>
          <p:nvPr>
            <p:ph idx="1"/>
          </p:nvPr>
        </p:nvSpPr>
        <p:spPr>
          <a:xfrm>
            <a:off x="482885" y="1008567"/>
            <a:ext cx="10983074" cy="5453878"/>
          </a:xfrm>
        </p:spPr>
        <p:txBody>
          <a:bodyPr>
            <a:noAutofit/>
          </a:bodyPr>
          <a:lstStyle/>
          <a:p>
            <a:pPr algn="just">
              <a:buFont typeface="Wingdings" panose="05000000000000000000" pitchFamily="2" charset="2"/>
              <a:buChar char="q"/>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Iron is widely used in the life and defense industry;</a:t>
            </a:r>
          </a:p>
          <a:p>
            <a:pPr algn="just">
              <a:buFont typeface="Wingdings" panose="05000000000000000000" pitchFamily="2" charset="2"/>
              <a:buChar char="q"/>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The most suitable separation method: gravity separation, flotation, or magnetization roasting - beneficiation.</a:t>
            </a:r>
          </a:p>
          <a:p>
            <a:pPr algn="just">
              <a:buFont typeface="Wingdings" panose="05000000000000000000" pitchFamily="2" charset="2"/>
              <a:buChar char="q"/>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The actual recovery degree of the entire process is approximately 80% at almost companies in Vietnam.  </a:t>
            </a:r>
          </a:p>
          <a:p>
            <a:pPr algn="just">
              <a:buFont typeface="Wingdings" panose="05000000000000000000" pitchFamily="2" charset="2"/>
              <a:buChar char="q"/>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Iron - steel factories in Vietnam have been using a large amount of iron ore with high iron content. The amount of domestic iron ore is not enough for demand.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i="1" spc="-20" dirty="0">
                <a:effectLst/>
                <a:latin typeface="Times New Roman" panose="02020603050405020304" pitchFamily="18" charset="0"/>
                <a:ea typeface="Times New Roman" panose="02020603050405020304" pitchFamily="18" charset="0"/>
                <a:cs typeface="Times New Roman" panose="02020603050405020304" pitchFamily="18" charset="0"/>
              </a:rPr>
              <a:t>In order to supply the lowest production cost raw material (with suitable quality) to steel metallurgy as well as to improve the iron recovery degree from ore, the technology solution for rational recovery of iron minerals out of poor iron ores which are located at tailings </a:t>
            </a:r>
            <a:r>
              <a:rPr lang="en-US" sz="2800" i="1" spc="-20" dirty="0">
                <a:effectLst/>
                <a:latin typeface="Times New Roman" panose="02020603050405020304" pitchFamily="18" charset="0"/>
                <a:ea typeface="Times New Roman" panose="02020603050405020304" pitchFamily="18" charset="0"/>
                <a:cs typeface="Times New Roman" panose="02020603050405020304" pitchFamily="18" charset="0"/>
              </a:rPr>
              <a:t>pond </a:t>
            </a:r>
            <a:r>
              <a:rPr lang="vi-VN" sz="2800" i="1" spc="-20" dirty="0">
                <a:effectLst/>
                <a:latin typeface="Times New Roman" panose="02020603050405020304" pitchFamily="18" charset="0"/>
                <a:ea typeface="Times New Roman" panose="02020603050405020304" pitchFamily="18" charset="0"/>
                <a:cs typeface="Times New Roman" panose="02020603050405020304" pitchFamily="18" charset="0"/>
              </a:rPr>
              <a:t>is concerned and researched</a:t>
            </a:r>
            <a:r>
              <a:rPr lang="vi-VN" sz="2800" spc="-2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230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670D-2695-4FB2-A7CB-41C1141EB9A5}"/>
              </a:ext>
            </a:extLst>
          </p:cNvPr>
          <p:cNvSpPr>
            <a:spLocks noGrp="1"/>
          </p:cNvSpPr>
          <p:nvPr>
            <p:ph type="title"/>
          </p:nvPr>
        </p:nvSpPr>
        <p:spPr>
          <a:xfrm>
            <a:off x="1031358" y="499532"/>
            <a:ext cx="10122195" cy="446765"/>
          </a:xfrm>
        </p:spPr>
        <p:txBody>
          <a:bodyPr>
            <a:noAutofit/>
          </a:bodyPr>
          <a:lstStyle/>
          <a:p>
            <a:r>
              <a:rPr lang="en-US" sz="3200" b="1" spc="-30" dirty="0">
                <a:effectLst/>
                <a:latin typeface="Times New Roman" panose="02020603050405020304" pitchFamily="18" charset="0"/>
                <a:ea typeface="Calibri" panose="020F0502020204030204" pitchFamily="34" charset="0"/>
                <a:cs typeface="Times New Roman" panose="02020603050405020304" pitchFamily="18" charset="0"/>
              </a:rPr>
              <a:t>The optimal test </a:t>
            </a:r>
            <a:r>
              <a:rPr lang="en-US" sz="3200" b="1" spc="-30" dirty="0" err="1">
                <a:effectLst/>
                <a:latin typeface="Times New Roman" panose="02020603050405020304" pitchFamily="18" charset="0"/>
                <a:ea typeface="Calibri" panose="020F0502020204030204" pitchFamily="34" charset="0"/>
                <a:cs typeface="Times New Roman" panose="02020603050405020304" pitchFamily="18" charset="0"/>
              </a:rPr>
              <a:t>condittion</a:t>
            </a:r>
            <a:endParaRPr lang="en-US" sz="3200"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EA2AF3F9-BA63-4C4E-9F1F-50A712A00056}"/>
              </a:ext>
            </a:extLst>
          </p:cNvPr>
          <p:cNvGraphicFramePr>
            <a:graphicFrameLocks noGrp="1"/>
          </p:cNvGraphicFramePr>
          <p:nvPr>
            <p:ph idx="1"/>
            <p:extLst>
              <p:ext uri="{D42A27DB-BD31-4B8C-83A1-F6EECF244321}">
                <p14:modId xmlns:p14="http://schemas.microsoft.com/office/powerpoint/2010/main" val="2741407287"/>
              </p:ext>
            </p:extLst>
          </p:nvPr>
        </p:nvGraphicFramePr>
        <p:xfrm>
          <a:off x="0" y="1178587"/>
          <a:ext cx="12265573" cy="4876800"/>
        </p:xfrm>
        <a:graphic>
          <a:graphicData uri="http://schemas.openxmlformats.org/drawingml/2006/table">
            <a:tbl>
              <a:tblPr firstRow="1" firstCol="1" bandRow="1">
                <a:tableStyleId>{5C22544A-7EE6-4342-B048-85BDC9FD1C3A}</a:tableStyleId>
              </a:tblPr>
              <a:tblGrid>
                <a:gridCol w="2024009">
                  <a:extLst>
                    <a:ext uri="{9D8B030D-6E8A-4147-A177-3AD203B41FA5}">
                      <a16:colId xmlns:a16="http://schemas.microsoft.com/office/drawing/2014/main" val="414439199"/>
                    </a:ext>
                  </a:extLst>
                </a:gridCol>
                <a:gridCol w="2732926">
                  <a:extLst>
                    <a:ext uri="{9D8B030D-6E8A-4147-A177-3AD203B41FA5}">
                      <a16:colId xmlns:a16="http://schemas.microsoft.com/office/drawing/2014/main" val="2122448325"/>
                    </a:ext>
                  </a:extLst>
                </a:gridCol>
                <a:gridCol w="2404153">
                  <a:extLst>
                    <a:ext uri="{9D8B030D-6E8A-4147-A177-3AD203B41FA5}">
                      <a16:colId xmlns:a16="http://schemas.microsoft.com/office/drawing/2014/main" val="913059816"/>
                    </a:ext>
                  </a:extLst>
                </a:gridCol>
                <a:gridCol w="5104485">
                  <a:extLst>
                    <a:ext uri="{9D8B030D-6E8A-4147-A177-3AD203B41FA5}">
                      <a16:colId xmlns:a16="http://schemas.microsoft.com/office/drawing/2014/main" val="26957266"/>
                    </a:ext>
                  </a:extLst>
                </a:gridCol>
              </a:tblGrid>
              <a:tr h="356940">
                <a:tc>
                  <a:txBody>
                    <a:bodyPr/>
                    <a:lstStyle/>
                    <a:p>
                      <a:pPr indent="270510" algn="ctr">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Stages</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ctr">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Trommel screen</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ctr">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Spiral</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ctr">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Shaking table</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9925631"/>
                  </a:ext>
                </a:extLst>
              </a:tr>
              <a:tr h="3762749">
                <a:tc>
                  <a:txBody>
                    <a:bodyPr/>
                    <a:lstStyle/>
                    <a:p>
                      <a:pPr marL="0" indent="0" algn="ctr">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Optimal study condition</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2800" spc="-20" dirty="0">
                          <a:effectLst/>
                          <a:latin typeface="Times New Roman" panose="02020603050405020304" pitchFamily="18" charset="0"/>
                          <a:cs typeface="Times New Roman" panose="02020603050405020304" pitchFamily="18" charset="0"/>
                        </a:rPr>
                        <a:t>Rotating speed: 35 rpm;</a:t>
                      </a:r>
                      <a:endParaRPr lang="en-US" sz="2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spc="-20" dirty="0">
                          <a:effectLst/>
                          <a:latin typeface="Times New Roman" panose="02020603050405020304" pitchFamily="18" charset="0"/>
                          <a:cs typeface="Times New Roman" panose="02020603050405020304" pitchFamily="18" charset="0"/>
                        </a:rPr>
                        <a:t>Liquid/Solid ratio: 5;</a:t>
                      </a:r>
                      <a:endParaRPr lang="en-US" sz="2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spc="-20" dirty="0">
                          <a:effectLst/>
                          <a:latin typeface="Times New Roman" panose="02020603050405020304" pitchFamily="18" charset="0"/>
                          <a:cs typeface="Times New Roman" panose="02020603050405020304" pitchFamily="18" charset="0"/>
                        </a:rPr>
                        <a:t>Pressure washing (water): 2 atm;</a:t>
                      </a:r>
                      <a:endParaRPr lang="en-US" sz="2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spc="-20" dirty="0">
                          <a:effectLst/>
                          <a:latin typeface="Times New Roman" panose="02020603050405020304" pitchFamily="18" charset="0"/>
                          <a:cs typeface="Times New Roman" panose="02020603050405020304" pitchFamily="18" charset="0"/>
                        </a:rPr>
                        <a:t>Feed rate: 6 m</a:t>
                      </a:r>
                      <a:r>
                        <a:rPr lang="en-US" sz="2800" spc="-20" baseline="30000" dirty="0">
                          <a:effectLst/>
                          <a:latin typeface="Times New Roman" panose="02020603050405020304" pitchFamily="18" charset="0"/>
                          <a:cs typeface="Times New Roman" panose="02020603050405020304" pitchFamily="18" charset="0"/>
                        </a:rPr>
                        <a:t>3</a:t>
                      </a:r>
                      <a:r>
                        <a:rPr lang="en-US" sz="2800" spc="-20" dirty="0">
                          <a:effectLst/>
                          <a:latin typeface="Times New Roman" panose="02020603050405020304" pitchFamily="18" charset="0"/>
                          <a:cs typeface="Times New Roman" panose="02020603050405020304" pitchFamily="18" charset="0"/>
                        </a:rPr>
                        <a:t>/h.</a:t>
                      </a:r>
                      <a:endParaRPr lang="en-US" sz="2800" dirty="0">
                        <a:effectLst/>
                        <a:latin typeface="Times New Roman" panose="02020603050405020304" pitchFamily="18" charset="0"/>
                        <a:cs typeface="Times New Roman" panose="02020603050405020304" pitchFamily="18" charset="0"/>
                      </a:endParaRPr>
                    </a:p>
                    <a:p>
                      <a:pPr indent="270510" algn="just">
                        <a:spcBef>
                          <a:spcPts val="600"/>
                        </a:spcBef>
                        <a:spcAft>
                          <a:spcPts val="600"/>
                        </a:spcAft>
                        <a:tabLst>
                          <a:tab pos="270510" algn="l"/>
                        </a:tabLst>
                      </a:pPr>
                      <a:r>
                        <a:rPr lang="vi-VN" sz="2800" spc="-20" dirty="0">
                          <a:effectLst/>
                          <a:latin typeface="Times New Roman" panose="02020603050405020304" pitchFamily="18" charset="0"/>
                          <a:cs typeface="Times New Roman" panose="02020603050405020304" pitchFamily="18" charset="0"/>
                        </a:rPr>
                        <a:t> </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just">
                        <a:spcBef>
                          <a:spcPts val="600"/>
                        </a:spcBef>
                        <a:spcAft>
                          <a:spcPts val="600"/>
                        </a:spcAft>
                      </a:pPr>
                      <a:r>
                        <a:rPr lang="en-US" sz="2800" spc="-20" dirty="0">
                          <a:effectLst/>
                          <a:latin typeface="Times New Roman" panose="02020603050405020304" pitchFamily="18" charset="0"/>
                          <a:cs typeface="Times New Roman" panose="02020603050405020304" pitchFamily="18" charset="0"/>
                        </a:rPr>
                        <a:t>Solid concentration: 25%; </a:t>
                      </a:r>
                      <a:endParaRPr lang="en-US" sz="2800" dirty="0">
                        <a:effectLst/>
                        <a:latin typeface="Times New Roman" panose="02020603050405020304" pitchFamily="18" charset="0"/>
                        <a:cs typeface="Times New Roman" panose="02020603050405020304" pitchFamily="18" charset="0"/>
                      </a:endParaRPr>
                    </a:p>
                    <a:p>
                      <a:pPr marL="0" indent="0" algn="just">
                        <a:spcBef>
                          <a:spcPts val="600"/>
                        </a:spcBef>
                        <a:spcAft>
                          <a:spcPts val="600"/>
                        </a:spcAft>
                      </a:pPr>
                      <a:r>
                        <a:rPr lang="en-US" sz="2800" spc="-20" dirty="0">
                          <a:effectLst/>
                          <a:latin typeface="Times New Roman" panose="02020603050405020304" pitchFamily="18" charset="0"/>
                          <a:cs typeface="Times New Roman" panose="02020603050405020304" pitchFamily="18" charset="0"/>
                        </a:rPr>
                        <a:t>Flow rate of feed slurry: 3 m</a:t>
                      </a:r>
                      <a:r>
                        <a:rPr lang="en-US" sz="2800" spc="-20" baseline="30000" dirty="0">
                          <a:effectLst/>
                          <a:latin typeface="Times New Roman" panose="02020603050405020304" pitchFamily="18" charset="0"/>
                          <a:cs typeface="Times New Roman" panose="02020603050405020304" pitchFamily="18" charset="0"/>
                        </a:rPr>
                        <a:t>3</a:t>
                      </a:r>
                      <a:r>
                        <a:rPr lang="en-US" sz="2800" spc="-20" dirty="0">
                          <a:effectLst/>
                          <a:latin typeface="Times New Roman" panose="02020603050405020304" pitchFamily="18" charset="0"/>
                          <a:cs typeface="Times New Roman" panose="02020603050405020304" pitchFamily="18" charset="0"/>
                        </a:rPr>
                        <a:t>/h.</a:t>
                      </a:r>
                      <a:endParaRPr lang="en-US" sz="2800" dirty="0">
                        <a:effectLst/>
                        <a:latin typeface="Times New Roman" panose="02020603050405020304" pitchFamily="18" charset="0"/>
                        <a:cs typeface="Times New Roman" panose="02020603050405020304" pitchFamily="18" charset="0"/>
                      </a:endParaRPr>
                    </a:p>
                    <a:p>
                      <a:pPr indent="270510" algn="just">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 </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112713" algn="just">
                        <a:spcBef>
                          <a:spcPts val="600"/>
                        </a:spcBef>
                        <a:spcAft>
                          <a:spcPts val="600"/>
                        </a:spcAft>
                        <a:tabLst>
                          <a:tab pos="270510" algn="l"/>
                        </a:tabLst>
                      </a:pPr>
                      <a:r>
                        <a:rPr lang="en-US" sz="2800" spc="-20" dirty="0" err="1">
                          <a:effectLst/>
                          <a:latin typeface="Times New Roman" panose="02020603050405020304" pitchFamily="18" charset="0"/>
                          <a:cs typeface="Times New Roman" panose="02020603050405020304" pitchFamily="18" charset="0"/>
                        </a:rPr>
                        <a:t>Frequecy</a:t>
                      </a:r>
                      <a:r>
                        <a:rPr lang="en-US" sz="2800" spc="-20" dirty="0">
                          <a:effectLst/>
                          <a:latin typeface="Times New Roman" panose="02020603050405020304" pitchFamily="18" charset="0"/>
                          <a:cs typeface="Times New Roman" panose="02020603050405020304" pitchFamily="18" charset="0"/>
                        </a:rPr>
                        <a:t>: 1.67 Hz;</a:t>
                      </a:r>
                    </a:p>
                    <a:p>
                      <a:pPr marL="0" indent="112713" algn="just">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Amplitude:  10 mm; </a:t>
                      </a:r>
                    </a:p>
                    <a:p>
                      <a:pPr marL="0" indent="112713" algn="just">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Feed rate:  0.3 kg/minute; </a:t>
                      </a:r>
                    </a:p>
                    <a:p>
                      <a:pPr marL="0" indent="112713" algn="just">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Loading water:  0.6 liters/minute; </a:t>
                      </a:r>
                    </a:p>
                    <a:p>
                      <a:pPr marL="0" indent="112713" algn="just">
                        <a:spcBef>
                          <a:spcPts val="600"/>
                        </a:spcBef>
                        <a:spcAft>
                          <a:spcPts val="600"/>
                        </a:spcAft>
                        <a:tabLst>
                          <a:tab pos="270510" algn="l"/>
                        </a:tabLst>
                      </a:pPr>
                      <a:r>
                        <a:rPr lang="en-US" sz="2800" spc="-20" dirty="0">
                          <a:effectLst/>
                          <a:latin typeface="Times New Roman" panose="02020603050405020304" pitchFamily="18" charset="0"/>
                          <a:cs typeface="Times New Roman" panose="02020603050405020304" pitchFamily="18" charset="0"/>
                        </a:rPr>
                        <a:t>Washing water:  1.2 liters/minute; </a:t>
                      </a:r>
                    </a:p>
                    <a:p>
                      <a:pPr marL="0" indent="112713" algn="just">
                        <a:spcBef>
                          <a:spcPts val="600"/>
                        </a:spcBef>
                        <a:spcAft>
                          <a:spcPts val="600"/>
                        </a:spcAft>
                      </a:pPr>
                      <a:r>
                        <a:rPr lang="en-US" sz="2800" spc="-20" dirty="0">
                          <a:effectLst/>
                          <a:latin typeface="Times New Roman" panose="02020603050405020304" pitchFamily="18" charset="0"/>
                          <a:cs typeface="Times New Roman" panose="02020603050405020304" pitchFamily="18" charset="0"/>
                        </a:rPr>
                        <a:t>Inclined bed surface: </a:t>
                      </a:r>
                      <a:r>
                        <a:rPr lang="en-US" sz="2800" dirty="0">
                          <a:effectLst/>
                          <a:latin typeface="Times New Roman" panose="02020603050405020304" pitchFamily="18" charset="0"/>
                          <a:cs typeface="Times New Roman" panose="02020603050405020304" pitchFamily="18" charset="0"/>
                        </a:rPr>
                        <a:t>1.5 degree.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73545551"/>
                  </a:ext>
                </a:extLst>
              </a:tr>
            </a:tbl>
          </a:graphicData>
        </a:graphic>
      </p:graphicFrame>
    </p:spTree>
    <p:extLst>
      <p:ext uri="{BB962C8B-B14F-4D97-AF65-F5344CB8AC3E}">
        <p14:creationId xmlns:p14="http://schemas.microsoft.com/office/powerpoint/2010/main" val="3817122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BD7E-B758-4F3A-9114-E754A78E5BC1}"/>
              </a:ext>
            </a:extLst>
          </p:cNvPr>
          <p:cNvSpPr>
            <a:spLocks noGrp="1"/>
          </p:cNvSpPr>
          <p:nvPr>
            <p:ph type="title"/>
          </p:nvPr>
        </p:nvSpPr>
        <p:spPr>
          <a:xfrm>
            <a:off x="657224" y="499533"/>
            <a:ext cx="10772775" cy="435888"/>
          </a:xfrm>
        </p:spPr>
        <p:txBody>
          <a:bodyPr>
            <a:noAutofit/>
          </a:bodyPr>
          <a:lstStyle/>
          <a:p>
            <a:r>
              <a:rPr lang="en-US" sz="3200" b="1" dirty="0">
                <a:effectLst/>
                <a:latin typeface="Times New Roman" panose="02020603050405020304" pitchFamily="18" charset="0"/>
                <a:ea typeface="Times New Roman" panose="02020603050405020304" pitchFamily="18" charset="0"/>
              </a:rPr>
              <a:t>The optimal experimental result in the trommel screen stage</a:t>
            </a:r>
            <a:endParaRPr lang="en-US" sz="3200" b="1" dirty="0"/>
          </a:p>
        </p:txBody>
      </p:sp>
      <p:graphicFrame>
        <p:nvGraphicFramePr>
          <p:cNvPr id="4" name="Content Placeholder 3">
            <a:extLst>
              <a:ext uri="{FF2B5EF4-FFF2-40B4-BE49-F238E27FC236}">
                <a16:creationId xmlns:a16="http://schemas.microsoft.com/office/drawing/2014/main" id="{7975FB7F-04DD-4603-8D6B-AE91D89F68A3}"/>
              </a:ext>
            </a:extLst>
          </p:cNvPr>
          <p:cNvGraphicFramePr>
            <a:graphicFrameLocks noGrp="1"/>
          </p:cNvGraphicFramePr>
          <p:nvPr>
            <p:ph idx="1"/>
            <p:extLst>
              <p:ext uri="{D42A27DB-BD31-4B8C-83A1-F6EECF244321}">
                <p14:modId xmlns:p14="http://schemas.microsoft.com/office/powerpoint/2010/main" val="1507121097"/>
              </p:ext>
            </p:extLst>
          </p:nvPr>
        </p:nvGraphicFramePr>
        <p:xfrm>
          <a:off x="-52389" y="1345007"/>
          <a:ext cx="12192000" cy="3512312"/>
        </p:xfrm>
        <a:graphic>
          <a:graphicData uri="http://schemas.openxmlformats.org/drawingml/2006/table">
            <a:tbl>
              <a:tblPr firstRow="1" firstCol="1" bandRow="1">
                <a:tableStyleId>{5C22544A-7EE6-4342-B048-85BDC9FD1C3A}</a:tableStyleId>
              </a:tblPr>
              <a:tblGrid>
                <a:gridCol w="3679167">
                  <a:extLst>
                    <a:ext uri="{9D8B030D-6E8A-4147-A177-3AD203B41FA5}">
                      <a16:colId xmlns:a16="http://schemas.microsoft.com/office/drawing/2014/main" val="1312867343"/>
                    </a:ext>
                  </a:extLst>
                </a:gridCol>
                <a:gridCol w="2568539">
                  <a:extLst>
                    <a:ext uri="{9D8B030D-6E8A-4147-A177-3AD203B41FA5}">
                      <a16:colId xmlns:a16="http://schemas.microsoft.com/office/drawing/2014/main" val="1536762534"/>
                    </a:ext>
                  </a:extLst>
                </a:gridCol>
                <a:gridCol w="2013735">
                  <a:extLst>
                    <a:ext uri="{9D8B030D-6E8A-4147-A177-3AD203B41FA5}">
                      <a16:colId xmlns:a16="http://schemas.microsoft.com/office/drawing/2014/main" val="2258222408"/>
                    </a:ext>
                  </a:extLst>
                </a:gridCol>
                <a:gridCol w="2044557">
                  <a:extLst>
                    <a:ext uri="{9D8B030D-6E8A-4147-A177-3AD203B41FA5}">
                      <a16:colId xmlns:a16="http://schemas.microsoft.com/office/drawing/2014/main" val="880247416"/>
                    </a:ext>
                  </a:extLst>
                </a:gridCol>
                <a:gridCol w="1886002">
                  <a:extLst>
                    <a:ext uri="{9D8B030D-6E8A-4147-A177-3AD203B41FA5}">
                      <a16:colId xmlns:a16="http://schemas.microsoft.com/office/drawing/2014/main" val="3232931886"/>
                    </a:ext>
                  </a:extLst>
                </a:gridCol>
              </a:tblGrid>
              <a:tr h="210185">
                <a:tc>
                  <a:txBody>
                    <a:bodyPr/>
                    <a:lstStyle/>
                    <a:p>
                      <a:pPr algn="ctr"/>
                      <a:r>
                        <a:rPr lang="en-US" sz="2800" spc="-20" dirty="0">
                          <a:effectLst/>
                          <a:latin typeface="Times New Roman" panose="02020603050405020304" pitchFamily="18" charset="0"/>
                          <a:cs typeface="Times New Roman" panose="02020603050405020304" pitchFamily="18" charset="0"/>
                        </a:rPr>
                        <a:t>Sample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Iron content </a:t>
                      </a:r>
                      <a:endParaRPr lang="en-US" sz="2800" dirty="0">
                        <a:effectLst/>
                        <a:latin typeface="Times New Roman" panose="02020603050405020304" pitchFamily="18" charset="0"/>
                        <a:cs typeface="Times New Roman" panose="02020603050405020304" pitchFamily="18" charset="0"/>
                      </a:endParaRPr>
                    </a:p>
                    <a:p>
                      <a:pPr algn="ctr"/>
                      <a:r>
                        <a:rPr lang="en-US" sz="2800" spc="-20" dirty="0">
                          <a:effectLst/>
                          <a:latin typeface="Times New Roman" panose="02020603050405020304" pitchFamily="18" charset="0"/>
                          <a:cs typeface="Times New Roman" panose="02020603050405020304" pitchFamily="18" charset="0"/>
                        </a:rPr>
                        <a:t>%Fe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Yield</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Recovery </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Silicate</a:t>
                      </a:r>
                      <a:endParaRPr lang="en-US" sz="2800" dirty="0">
                        <a:effectLst/>
                        <a:latin typeface="Times New Roman" panose="02020603050405020304" pitchFamily="18" charset="0"/>
                        <a:cs typeface="Times New Roman" panose="02020603050405020304" pitchFamily="18" charset="0"/>
                      </a:endParaRPr>
                    </a:p>
                    <a:p>
                      <a:pPr algn="ctr"/>
                      <a:r>
                        <a:rPr lang="en-US" sz="2800" spc="-20" dirty="0">
                          <a:effectLst/>
                          <a:latin typeface="Times New Roman" panose="02020603050405020304" pitchFamily="18" charset="0"/>
                          <a:cs typeface="Times New Roman" panose="02020603050405020304" pitchFamily="18" charset="0"/>
                        </a:rPr>
                        <a:t>(%Si)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2898347"/>
                  </a:ext>
                </a:extLst>
              </a:tr>
              <a:tr h="210185">
                <a:tc>
                  <a:txBody>
                    <a:bodyPr/>
                    <a:lstStyle/>
                    <a:p>
                      <a:pPr algn="just"/>
                      <a:r>
                        <a:rPr lang="en-US" sz="2800" spc="-20">
                          <a:effectLst/>
                          <a:latin typeface="Times New Roman" panose="02020603050405020304" pitchFamily="18" charset="0"/>
                          <a:cs typeface="Times New Roman" panose="02020603050405020304" pitchFamily="18" charset="0"/>
                        </a:rPr>
                        <a:t>Feed ore (Tailing ore at TSF)</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US" sz="2800" spc="-20" dirty="0">
                          <a:effectLst/>
                          <a:latin typeface="Times New Roman" panose="02020603050405020304" pitchFamily="18" charset="0"/>
                          <a:cs typeface="Times New Roman" panose="02020603050405020304" pitchFamily="18" charset="0"/>
                        </a:rPr>
                        <a:t>14.28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US" sz="2800" spc="-20" dirty="0">
                          <a:effectLst/>
                          <a:latin typeface="Times New Roman" panose="02020603050405020304" pitchFamily="18" charset="0"/>
                          <a:cs typeface="Times New Roman" panose="02020603050405020304" pitchFamily="18" charset="0"/>
                        </a:rPr>
                        <a:t>100.00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US" sz="2800" spc="-20">
                          <a:effectLst/>
                          <a:latin typeface="Times New Roman" panose="02020603050405020304" pitchFamily="18" charset="0"/>
                          <a:cs typeface="Times New Roman" panose="02020603050405020304" pitchFamily="18" charset="0"/>
                        </a:rPr>
                        <a:t>100.00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5168905"/>
                  </a:ext>
                </a:extLst>
              </a:tr>
              <a:tr h="210185">
                <a:tc>
                  <a:txBody>
                    <a:bodyPr/>
                    <a:lstStyle/>
                    <a:p>
                      <a:pPr marL="342900" lvl="0" indent="-342900" algn="just">
                        <a:lnSpc>
                          <a:spcPct val="115000"/>
                        </a:lnSpc>
                        <a:spcAft>
                          <a:spcPts val="1000"/>
                        </a:spcAft>
                        <a:buFont typeface="+mj-lt"/>
                        <a:buAutoNum type="romanUcPeriod"/>
                      </a:pPr>
                      <a:r>
                        <a:rPr lang="en-US" sz="2800" spc="-20">
                          <a:effectLst/>
                          <a:latin typeface="Times New Roman" panose="02020603050405020304" pitchFamily="18" charset="0"/>
                          <a:cs typeface="Times New Roman" panose="02020603050405020304" pitchFamily="18" charset="0"/>
                        </a:rPr>
                        <a:t>Oversize product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r>
                        <a:rPr lang="en-US" sz="2800" spc="-20">
                          <a:effectLst/>
                          <a:latin typeface="Times New Roman" panose="02020603050405020304" pitchFamily="18" charset="0"/>
                          <a:cs typeface="Times New Roman" panose="02020603050405020304" pitchFamily="18" charset="0"/>
                        </a:rPr>
                        <a:t>11.12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US" sz="2800" spc="-20" dirty="0">
                          <a:effectLst/>
                          <a:latin typeface="Times New Roman" panose="02020603050405020304" pitchFamily="18" charset="0"/>
                          <a:cs typeface="Times New Roman" panose="02020603050405020304" pitchFamily="18" charset="0"/>
                        </a:rPr>
                        <a:t>2.47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US" sz="2800" spc="-20">
                          <a:effectLst/>
                          <a:latin typeface="Times New Roman" panose="02020603050405020304" pitchFamily="18" charset="0"/>
                          <a:cs typeface="Times New Roman" panose="02020603050405020304" pitchFamily="18" charset="0"/>
                        </a:rPr>
                        <a:t>1.92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1706737"/>
                  </a:ext>
                </a:extLst>
              </a:tr>
              <a:tr h="210185">
                <a:tc>
                  <a:txBody>
                    <a:bodyPr/>
                    <a:lstStyle/>
                    <a:p>
                      <a:pPr marL="342900" lvl="0" indent="-342900" algn="ctr">
                        <a:lnSpc>
                          <a:spcPct val="115000"/>
                        </a:lnSpc>
                        <a:spcAft>
                          <a:spcPts val="1000"/>
                        </a:spcAft>
                        <a:buFont typeface="Cambria" panose="02040503050406030204" pitchFamily="18" charset="0"/>
                        <a:buAutoNum type="arabicPeriod"/>
                      </a:pPr>
                      <a:r>
                        <a:rPr lang="en-US" sz="2800" spc="-20">
                          <a:effectLst/>
                          <a:latin typeface="Times New Roman" panose="02020603050405020304" pitchFamily="18" charset="0"/>
                          <a:cs typeface="Times New Roman" panose="02020603050405020304" pitchFamily="18" charset="0"/>
                        </a:rPr>
                        <a:t>Over 2 mm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13.78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1.06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1.02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551024"/>
                  </a:ext>
                </a:extLst>
              </a:tr>
              <a:tr h="210185">
                <a:tc>
                  <a:txBody>
                    <a:bodyPr/>
                    <a:lstStyle/>
                    <a:p>
                      <a:pPr marL="342900" lvl="0" indent="-342900" algn="ctr">
                        <a:lnSpc>
                          <a:spcPct val="115000"/>
                        </a:lnSpc>
                        <a:spcAft>
                          <a:spcPts val="1000"/>
                        </a:spcAft>
                        <a:buFont typeface="Cambria" panose="02040503050406030204" pitchFamily="18" charset="0"/>
                        <a:buAutoNum type="arabicPeriod"/>
                      </a:pPr>
                      <a:r>
                        <a:rPr lang="en-US" sz="2800" spc="-20">
                          <a:effectLst/>
                          <a:latin typeface="Times New Roman" panose="02020603050405020304" pitchFamily="18" charset="0"/>
                          <a:cs typeface="Times New Roman" panose="02020603050405020304" pitchFamily="18" charset="0"/>
                        </a:rPr>
                        <a:t>Below 2 mm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9.12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1.41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0.9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1833849"/>
                  </a:ext>
                </a:extLst>
              </a:tr>
              <a:tr h="210185">
                <a:tc>
                  <a:txBody>
                    <a:bodyPr/>
                    <a:lstStyle/>
                    <a:p>
                      <a:pPr marL="342900" lvl="0" indent="-342900" algn="just">
                        <a:lnSpc>
                          <a:spcPct val="115000"/>
                        </a:lnSpc>
                        <a:spcAft>
                          <a:spcPts val="1000"/>
                        </a:spcAft>
                        <a:buFont typeface="+mj-lt"/>
                        <a:buAutoNum type="romanUcPeriod"/>
                      </a:pPr>
                      <a:r>
                        <a:rPr lang="en-US" sz="2800" spc="-20">
                          <a:effectLst/>
                          <a:latin typeface="Times New Roman" panose="02020603050405020304" pitchFamily="18" charset="0"/>
                          <a:cs typeface="Times New Roman" panose="02020603050405020304" pitchFamily="18" charset="0"/>
                        </a:rPr>
                        <a:t>Undersize  product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r>
                        <a:rPr lang="en-US" sz="2800" spc="-20">
                          <a:effectLst/>
                          <a:latin typeface="Times New Roman" panose="02020603050405020304" pitchFamily="18" charset="0"/>
                          <a:cs typeface="Times New Roman" panose="02020603050405020304" pitchFamily="18" charset="0"/>
                        </a:rPr>
                        <a:t>14.36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US" sz="2800" spc="-20">
                          <a:effectLst/>
                          <a:latin typeface="Times New Roman" panose="02020603050405020304" pitchFamily="18" charset="0"/>
                          <a:cs typeface="Times New Roman" panose="02020603050405020304" pitchFamily="18" charset="0"/>
                        </a:rPr>
                        <a:t>97.53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en-US" sz="2800" spc="-20" dirty="0">
                          <a:effectLst/>
                          <a:latin typeface="Times New Roman" panose="02020603050405020304" pitchFamily="18" charset="0"/>
                          <a:cs typeface="Times New Roman" panose="02020603050405020304" pitchFamily="18" charset="0"/>
                        </a:rPr>
                        <a:t>98.08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36846368"/>
                  </a:ext>
                </a:extLst>
              </a:tr>
            </a:tbl>
          </a:graphicData>
        </a:graphic>
      </p:graphicFrame>
    </p:spTree>
    <p:extLst>
      <p:ext uri="{BB962C8B-B14F-4D97-AF65-F5344CB8AC3E}">
        <p14:creationId xmlns:p14="http://schemas.microsoft.com/office/powerpoint/2010/main" val="3380259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C42F-EFC8-4669-B184-02F4401ECBDF}"/>
              </a:ext>
            </a:extLst>
          </p:cNvPr>
          <p:cNvSpPr>
            <a:spLocks noGrp="1"/>
          </p:cNvSpPr>
          <p:nvPr>
            <p:ph type="title"/>
          </p:nvPr>
        </p:nvSpPr>
        <p:spPr>
          <a:xfrm>
            <a:off x="657224" y="499533"/>
            <a:ext cx="10772775" cy="267722"/>
          </a:xfrm>
        </p:spPr>
        <p:txBody>
          <a:bodyPr>
            <a:noAutofit/>
          </a:bodyPr>
          <a:lstStyle/>
          <a:p>
            <a:r>
              <a:rPr lang="en-US" sz="3200" b="1" spc="-30" dirty="0">
                <a:effectLst/>
                <a:latin typeface="Times New Roman" panose="02020603050405020304" pitchFamily="18" charset="0"/>
                <a:ea typeface="Times New Roman" panose="02020603050405020304" pitchFamily="18" charset="0"/>
                <a:cs typeface="Times New Roman" panose="02020603050405020304" pitchFamily="18" charset="0"/>
              </a:rPr>
              <a:t>The optimal experimental result in the spiral stage</a:t>
            </a:r>
            <a:endParaRPr lang="en-US" sz="3200"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F2B45CB6-1AFF-4273-AAB3-5FF94157BB42}"/>
              </a:ext>
            </a:extLst>
          </p:cNvPr>
          <p:cNvGraphicFramePr>
            <a:graphicFrameLocks noGrp="1"/>
          </p:cNvGraphicFramePr>
          <p:nvPr>
            <p:ph idx="1"/>
            <p:extLst>
              <p:ext uri="{D42A27DB-BD31-4B8C-83A1-F6EECF244321}">
                <p14:modId xmlns:p14="http://schemas.microsoft.com/office/powerpoint/2010/main" val="1580825890"/>
              </p:ext>
            </p:extLst>
          </p:nvPr>
        </p:nvGraphicFramePr>
        <p:xfrm>
          <a:off x="0" y="1628321"/>
          <a:ext cx="12192000" cy="2987040"/>
        </p:xfrm>
        <a:graphic>
          <a:graphicData uri="http://schemas.openxmlformats.org/drawingml/2006/table">
            <a:tbl>
              <a:tblPr firstRow="1" firstCol="1" bandRow="1">
                <a:tableStyleId>{5C22544A-7EE6-4342-B048-85BDC9FD1C3A}</a:tableStyleId>
              </a:tblPr>
              <a:tblGrid>
                <a:gridCol w="3267182">
                  <a:extLst>
                    <a:ext uri="{9D8B030D-6E8A-4147-A177-3AD203B41FA5}">
                      <a16:colId xmlns:a16="http://schemas.microsoft.com/office/drawing/2014/main" val="1656734183"/>
                    </a:ext>
                  </a:extLst>
                </a:gridCol>
                <a:gridCol w="2650733">
                  <a:extLst>
                    <a:ext uri="{9D8B030D-6E8A-4147-A177-3AD203B41FA5}">
                      <a16:colId xmlns:a16="http://schemas.microsoft.com/office/drawing/2014/main" val="4132100971"/>
                    </a:ext>
                  </a:extLst>
                </a:gridCol>
                <a:gridCol w="2157573">
                  <a:extLst>
                    <a:ext uri="{9D8B030D-6E8A-4147-A177-3AD203B41FA5}">
                      <a16:colId xmlns:a16="http://schemas.microsoft.com/office/drawing/2014/main" val="4027321553"/>
                    </a:ext>
                  </a:extLst>
                </a:gridCol>
                <a:gridCol w="2208943">
                  <a:extLst>
                    <a:ext uri="{9D8B030D-6E8A-4147-A177-3AD203B41FA5}">
                      <a16:colId xmlns:a16="http://schemas.microsoft.com/office/drawing/2014/main" val="4071814963"/>
                    </a:ext>
                  </a:extLst>
                </a:gridCol>
                <a:gridCol w="1907569">
                  <a:extLst>
                    <a:ext uri="{9D8B030D-6E8A-4147-A177-3AD203B41FA5}">
                      <a16:colId xmlns:a16="http://schemas.microsoft.com/office/drawing/2014/main" val="2715213694"/>
                    </a:ext>
                  </a:extLst>
                </a:gridCol>
              </a:tblGrid>
              <a:tr h="54132">
                <a:tc>
                  <a:txBody>
                    <a:bodyPr/>
                    <a:lstStyle/>
                    <a:p>
                      <a:pPr algn="ctr"/>
                      <a:r>
                        <a:rPr lang="en-US" sz="2800" spc="-20" dirty="0">
                          <a:effectLst/>
                          <a:latin typeface="Times New Roman" panose="02020603050405020304" pitchFamily="18" charset="0"/>
                          <a:cs typeface="Times New Roman" panose="02020603050405020304" pitchFamily="18" charset="0"/>
                        </a:rPr>
                        <a:t>Sample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Iron content </a:t>
                      </a:r>
                      <a:endParaRPr lang="en-US" sz="2800" dirty="0">
                        <a:effectLst/>
                        <a:latin typeface="Times New Roman" panose="02020603050405020304" pitchFamily="18" charset="0"/>
                        <a:cs typeface="Times New Roman" panose="02020603050405020304" pitchFamily="18" charset="0"/>
                      </a:endParaRPr>
                    </a:p>
                    <a:p>
                      <a:pPr algn="ctr"/>
                      <a:r>
                        <a:rPr lang="en-US" sz="2800" spc="-20" dirty="0">
                          <a:effectLst/>
                          <a:latin typeface="Times New Roman" panose="02020603050405020304" pitchFamily="18" charset="0"/>
                          <a:cs typeface="Times New Roman" panose="02020603050405020304" pitchFamily="18" charset="0"/>
                        </a:rPr>
                        <a:t>(%Fe)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Yield</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Recovery </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Silicate</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(%Si)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8797"/>
                  </a:ext>
                </a:extLst>
              </a:tr>
              <a:tr h="54132">
                <a:tc>
                  <a:txBody>
                    <a:bodyPr/>
                    <a:lstStyle/>
                    <a:p>
                      <a:pPr algn="just"/>
                      <a:r>
                        <a:rPr lang="en-US" sz="2800" spc="-20">
                          <a:effectLst/>
                          <a:latin typeface="Times New Roman" panose="02020603050405020304" pitchFamily="18" charset="0"/>
                          <a:cs typeface="Times New Roman" panose="02020603050405020304" pitchFamily="18" charset="0"/>
                        </a:rPr>
                        <a:t>Feed ore (Below 2 mm  product)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14.36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100.00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100.00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116656"/>
                  </a:ext>
                </a:extLst>
              </a:tr>
              <a:tr h="54132">
                <a:tc>
                  <a:txBody>
                    <a:bodyPr/>
                    <a:lstStyle/>
                    <a:p>
                      <a:pPr algn="just"/>
                      <a:r>
                        <a:rPr lang="en-US" sz="2800" spc="-20">
                          <a:effectLst/>
                          <a:latin typeface="Times New Roman" panose="02020603050405020304" pitchFamily="18" charset="0"/>
                          <a:cs typeface="Times New Roman" panose="02020603050405020304" pitchFamily="18" charset="0"/>
                        </a:rPr>
                        <a:t>Concentrate after spiral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15.06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85.41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89.51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0733941"/>
                  </a:ext>
                </a:extLst>
              </a:tr>
              <a:tr h="54132">
                <a:tc>
                  <a:txBody>
                    <a:bodyPr/>
                    <a:lstStyle/>
                    <a:p>
                      <a:pPr algn="just"/>
                      <a:r>
                        <a:rPr lang="en-US" sz="2800" spc="-20">
                          <a:effectLst/>
                          <a:latin typeface="Times New Roman" panose="02020603050405020304" pitchFamily="18" charset="0"/>
                          <a:cs typeface="Times New Roman" panose="02020603050405020304" pitchFamily="18" charset="0"/>
                        </a:rPr>
                        <a:t>Tailing after spiral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10.33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14.59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10.49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6788548"/>
                  </a:ext>
                </a:extLst>
              </a:tr>
            </a:tbl>
          </a:graphicData>
        </a:graphic>
      </p:graphicFrame>
    </p:spTree>
    <p:extLst>
      <p:ext uri="{BB962C8B-B14F-4D97-AF65-F5344CB8AC3E}">
        <p14:creationId xmlns:p14="http://schemas.microsoft.com/office/powerpoint/2010/main" val="237278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7008-B9F9-4835-823D-E7695F702788}"/>
              </a:ext>
            </a:extLst>
          </p:cNvPr>
          <p:cNvSpPr>
            <a:spLocks noGrp="1"/>
          </p:cNvSpPr>
          <p:nvPr>
            <p:ph type="title"/>
          </p:nvPr>
        </p:nvSpPr>
        <p:spPr>
          <a:xfrm>
            <a:off x="657224" y="499533"/>
            <a:ext cx="10890929" cy="467419"/>
          </a:xfrm>
        </p:spPr>
        <p:txBody>
          <a:bodyPr>
            <a:noAutofit/>
          </a:bodyPr>
          <a:lstStyle/>
          <a:p>
            <a:r>
              <a:rPr lang="en-US" sz="3200" b="1" spc="-30" dirty="0">
                <a:effectLst/>
                <a:latin typeface="Times New Roman" panose="02020603050405020304" pitchFamily="18" charset="0"/>
                <a:ea typeface="Times New Roman" panose="02020603050405020304" pitchFamily="18" charset="0"/>
                <a:cs typeface="Times New Roman" panose="02020603050405020304" pitchFamily="18" charset="0"/>
              </a:rPr>
              <a:t>The optimal experimental result in the shaking table stage</a:t>
            </a:r>
            <a:endParaRPr lang="en-US" sz="3200"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E9175B1B-0FD4-48CB-AEBA-FF7F986DA7A2}"/>
              </a:ext>
            </a:extLst>
          </p:cNvPr>
          <p:cNvGraphicFramePr>
            <a:graphicFrameLocks noGrp="1"/>
          </p:cNvGraphicFramePr>
          <p:nvPr>
            <p:ph idx="1"/>
            <p:extLst>
              <p:ext uri="{D42A27DB-BD31-4B8C-83A1-F6EECF244321}">
                <p14:modId xmlns:p14="http://schemas.microsoft.com/office/powerpoint/2010/main" val="3198789999"/>
              </p:ext>
            </p:extLst>
          </p:nvPr>
        </p:nvGraphicFramePr>
        <p:xfrm>
          <a:off x="0" y="1061025"/>
          <a:ext cx="12192000" cy="3413760"/>
        </p:xfrm>
        <a:graphic>
          <a:graphicData uri="http://schemas.openxmlformats.org/drawingml/2006/table">
            <a:tbl>
              <a:tblPr firstRow="1" firstCol="1" bandRow="1">
                <a:tableStyleId>{5C22544A-7EE6-4342-B048-85BDC9FD1C3A}</a:tableStyleId>
              </a:tblPr>
              <a:tblGrid>
                <a:gridCol w="3688422">
                  <a:extLst>
                    <a:ext uri="{9D8B030D-6E8A-4147-A177-3AD203B41FA5}">
                      <a16:colId xmlns:a16="http://schemas.microsoft.com/office/drawing/2014/main" val="2253046059"/>
                    </a:ext>
                  </a:extLst>
                </a:gridCol>
                <a:gridCol w="2476072">
                  <a:extLst>
                    <a:ext uri="{9D8B030D-6E8A-4147-A177-3AD203B41FA5}">
                      <a16:colId xmlns:a16="http://schemas.microsoft.com/office/drawing/2014/main" val="266334067"/>
                    </a:ext>
                  </a:extLst>
                </a:gridCol>
                <a:gridCol w="2044558">
                  <a:extLst>
                    <a:ext uri="{9D8B030D-6E8A-4147-A177-3AD203B41FA5}">
                      <a16:colId xmlns:a16="http://schemas.microsoft.com/office/drawing/2014/main" val="681605287"/>
                    </a:ext>
                  </a:extLst>
                </a:gridCol>
                <a:gridCol w="2198669">
                  <a:extLst>
                    <a:ext uri="{9D8B030D-6E8A-4147-A177-3AD203B41FA5}">
                      <a16:colId xmlns:a16="http://schemas.microsoft.com/office/drawing/2014/main" val="3730932127"/>
                    </a:ext>
                  </a:extLst>
                </a:gridCol>
                <a:gridCol w="1784279">
                  <a:extLst>
                    <a:ext uri="{9D8B030D-6E8A-4147-A177-3AD203B41FA5}">
                      <a16:colId xmlns:a16="http://schemas.microsoft.com/office/drawing/2014/main" val="21071309"/>
                    </a:ext>
                  </a:extLst>
                </a:gridCol>
              </a:tblGrid>
              <a:tr h="215900">
                <a:tc>
                  <a:txBody>
                    <a:bodyPr/>
                    <a:lstStyle/>
                    <a:p>
                      <a:pPr algn="ctr"/>
                      <a:r>
                        <a:rPr lang="en-US" sz="2800" spc="-20" dirty="0">
                          <a:effectLst/>
                          <a:latin typeface="Times New Roman" panose="02020603050405020304" pitchFamily="18" charset="0"/>
                          <a:cs typeface="Times New Roman" panose="02020603050405020304" pitchFamily="18" charset="0"/>
                        </a:rPr>
                        <a:t>Sample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Iron content </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(%Fe)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Yield</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Recovery </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Silicate</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(%Si)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93906459"/>
                  </a:ext>
                </a:extLst>
              </a:tr>
              <a:tr h="215900">
                <a:tc>
                  <a:txBody>
                    <a:bodyPr/>
                    <a:lstStyle/>
                    <a:p>
                      <a:pPr algn="just"/>
                      <a:r>
                        <a:rPr lang="en-US" sz="2800" spc="-20">
                          <a:effectLst/>
                          <a:latin typeface="Times New Roman" panose="02020603050405020304" pitchFamily="18" charset="0"/>
                          <a:cs typeface="Times New Roman" panose="02020603050405020304" pitchFamily="18" charset="0"/>
                        </a:rPr>
                        <a:t>Feed ore (Concentrate after spiral)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15.06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100.00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100.00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0692005"/>
                  </a:ext>
                </a:extLst>
              </a:tr>
              <a:tr h="215900">
                <a:tc>
                  <a:txBody>
                    <a:bodyPr/>
                    <a:lstStyle/>
                    <a:p>
                      <a:pPr algn="just"/>
                      <a:r>
                        <a:rPr lang="en-US" sz="2800" spc="-20">
                          <a:effectLst/>
                          <a:latin typeface="Times New Roman" panose="02020603050405020304" pitchFamily="18" charset="0"/>
                          <a:cs typeface="Times New Roman" panose="02020603050405020304" pitchFamily="18" charset="0"/>
                        </a:rPr>
                        <a:t>Concentrate after shaking table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59.41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16.78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66.15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12.00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6562778"/>
                  </a:ext>
                </a:extLst>
              </a:tr>
              <a:tr h="215900">
                <a:tc>
                  <a:txBody>
                    <a:bodyPr/>
                    <a:lstStyle/>
                    <a:p>
                      <a:pPr algn="just"/>
                      <a:r>
                        <a:rPr lang="en-US" sz="2800" spc="-20">
                          <a:effectLst/>
                          <a:latin typeface="Times New Roman" panose="02020603050405020304" pitchFamily="18" charset="0"/>
                          <a:cs typeface="Times New Roman" panose="02020603050405020304" pitchFamily="18" charset="0"/>
                        </a:rPr>
                        <a:t>Tailing after shaking table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6.13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83.22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33.85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4974782"/>
                  </a:ext>
                </a:extLst>
              </a:tr>
            </a:tbl>
          </a:graphicData>
        </a:graphic>
      </p:graphicFrame>
    </p:spTree>
    <p:extLst>
      <p:ext uri="{BB962C8B-B14F-4D97-AF65-F5344CB8AC3E}">
        <p14:creationId xmlns:p14="http://schemas.microsoft.com/office/powerpoint/2010/main" val="2843345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9307-EA6B-4139-BECF-044799C9A4E2}"/>
              </a:ext>
            </a:extLst>
          </p:cNvPr>
          <p:cNvSpPr>
            <a:spLocks noGrp="1"/>
          </p:cNvSpPr>
          <p:nvPr>
            <p:ph type="title"/>
          </p:nvPr>
        </p:nvSpPr>
        <p:spPr>
          <a:xfrm>
            <a:off x="8250622" y="499532"/>
            <a:ext cx="3179378" cy="6143006"/>
          </a:xfrm>
        </p:spPr>
        <p:txBody>
          <a:bodyPr>
            <a:normAutofit/>
          </a:bodyPr>
          <a:lstStyle/>
          <a:p>
            <a:pPr algn="just"/>
            <a:r>
              <a:rPr lang="en-US" sz="3200" b="1" dirty="0">
                <a:effectLst/>
                <a:latin typeface="Times New Roman" panose="02020603050405020304" pitchFamily="18" charset="0"/>
                <a:ea typeface="Times New Roman" panose="02020603050405020304" pitchFamily="18" charset="0"/>
              </a:rPr>
              <a:t>Proposed flowsheet for iron recovery from the </a:t>
            </a:r>
            <a:r>
              <a:rPr lang="en-US" sz="3200" b="1" dirty="0" err="1">
                <a:effectLst/>
                <a:latin typeface="Times New Roman" panose="02020603050405020304" pitchFamily="18" charset="0"/>
                <a:ea typeface="Times New Roman" panose="02020603050405020304" pitchFamily="18" charset="0"/>
              </a:rPr>
              <a:t>taling</a:t>
            </a:r>
            <a:r>
              <a:rPr lang="en-US" sz="3200" b="1" dirty="0">
                <a:effectLst/>
                <a:latin typeface="Times New Roman" panose="02020603050405020304" pitchFamily="18" charset="0"/>
                <a:ea typeface="Times New Roman" panose="02020603050405020304" pitchFamily="18" charset="0"/>
              </a:rPr>
              <a:t> ore of Kip </a:t>
            </a:r>
            <a:r>
              <a:rPr lang="en-US" sz="3200" b="1" dirty="0" err="1">
                <a:effectLst/>
                <a:latin typeface="Times New Roman" panose="02020603050405020304" pitchFamily="18" charset="0"/>
                <a:ea typeface="Times New Roman" panose="02020603050405020304" pitchFamily="18" charset="0"/>
              </a:rPr>
              <a:t>Tuoc</a:t>
            </a:r>
            <a:r>
              <a:rPr lang="en-US" sz="3200" b="1" dirty="0">
                <a:effectLst/>
                <a:latin typeface="Times New Roman" panose="02020603050405020304" pitchFamily="18" charset="0"/>
                <a:ea typeface="Times New Roman" panose="02020603050405020304" pitchFamily="18" charset="0"/>
              </a:rPr>
              <a:t> TSF</a:t>
            </a:r>
            <a:endParaRPr lang="en-US" sz="3200" b="1" dirty="0"/>
          </a:p>
        </p:txBody>
      </p:sp>
      <p:pic>
        <p:nvPicPr>
          <p:cNvPr id="4" name="Content Placeholder 3">
            <a:extLst>
              <a:ext uri="{FF2B5EF4-FFF2-40B4-BE49-F238E27FC236}">
                <a16:creationId xmlns:a16="http://schemas.microsoft.com/office/drawing/2014/main" id="{5F73A177-CF0B-480E-9D39-B89DC9CC2A37}"/>
              </a:ext>
            </a:extLst>
          </p:cNvPr>
          <p:cNvPicPr>
            <a:picLocks noGrp="1" noChangeAspect="1"/>
          </p:cNvPicPr>
          <p:nvPr>
            <p:ph idx="1"/>
          </p:nvPr>
        </p:nvPicPr>
        <p:blipFill rotWithShape="1">
          <a:blip r:embed="rId2"/>
          <a:srcRect l="6115" r="5879" b="55982"/>
          <a:stretch/>
        </p:blipFill>
        <p:spPr bwMode="auto">
          <a:xfrm>
            <a:off x="0" y="0"/>
            <a:ext cx="7714593"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947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0176-188D-4BFC-BEA4-7373928BF247}"/>
              </a:ext>
            </a:extLst>
          </p:cNvPr>
          <p:cNvSpPr>
            <a:spLocks noGrp="1"/>
          </p:cNvSpPr>
          <p:nvPr>
            <p:ph type="title"/>
          </p:nvPr>
        </p:nvSpPr>
        <p:spPr>
          <a:xfrm>
            <a:off x="657224" y="499533"/>
            <a:ext cx="10772775" cy="551501"/>
          </a:xfrm>
        </p:spPr>
        <p:txBody>
          <a:bodyPr>
            <a:normAutofit/>
          </a:bodyPr>
          <a:lstStyle/>
          <a:p>
            <a:r>
              <a:rPr lang="en-US" sz="3200" b="1" spc="-30" dirty="0">
                <a:effectLst/>
                <a:latin typeface="Times New Roman" panose="02020603050405020304" pitchFamily="18" charset="0"/>
                <a:ea typeface="Times New Roman" panose="02020603050405020304" pitchFamily="18" charset="0"/>
                <a:cs typeface="Times New Roman" panose="02020603050405020304" pitchFamily="18" charset="0"/>
              </a:rPr>
              <a:t>The quality of products after re-processing</a:t>
            </a:r>
            <a:endParaRPr lang="en-US" sz="3200"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07E888D6-9863-4834-9D6D-894B871FF3AC}"/>
              </a:ext>
            </a:extLst>
          </p:cNvPr>
          <p:cNvGraphicFramePr>
            <a:graphicFrameLocks noGrp="1"/>
          </p:cNvGraphicFramePr>
          <p:nvPr>
            <p:ph idx="1"/>
            <p:extLst>
              <p:ext uri="{D42A27DB-BD31-4B8C-83A1-F6EECF244321}">
                <p14:modId xmlns:p14="http://schemas.microsoft.com/office/powerpoint/2010/main" val="3383645386"/>
              </p:ext>
            </p:extLst>
          </p:nvPr>
        </p:nvGraphicFramePr>
        <p:xfrm>
          <a:off x="0" y="1241255"/>
          <a:ext cx="12192000" cy="4479260"/>
        </p:xfrm>
        <a:graphic>
          <a:graphicData uri="http://schemas.openxmlformats.org/drawingml/2006/table">
            <a:tbl>
              <a:tblPr firstRow="1" firstCol="1" bandRow="1">
                <a:tableStyleId>{5C22544A-7EE6-4342-B048-85BDC9FD1C3A}</a:tableStyleId>
              </a:tblPr>
              <a:tblGrid>
                <a:gridCol w="6756806">
                  <a:extLst>
                    <a:ext uri="{9D8B030D-6E8A-4147-A177-3AD203B41FA5}">
                      <a16:colId xmlns:a16="http://schemas.microsoft.com/office/drawing/2014/main" val="3499152985"/>
                    </a:ext>
                  </a:extLst>
                </a:gridCol>
                <a:gridCol w="1921460">
                  <a:extLst>
                    <a:ext uri="{9D8B030D-6E8A-4147-A177-3AD203B41FA5}">
                      <a16:colId xmlns:a16="http://schemas.microsoft.com/office/drawing/2014/main" val="3585732138"/>
                    </a:ext>
                  </a:extLst>
                </a:gridCol>
                <a:gridCol w="1840992">
                  <a:extLst>
                    <a:ext uri="{9D8B030D-6E8A-4147-A177-3AD203B41FA5}">
                      <a16:colId xmlns:a16="http://schemas.microsoft.com/office/drawing/2014/main" val="2607080716"/>
                    </a:ext>
                  </a:extLst>
                </a:gridCol>
                <a:gridCol w="1672742">
                  <a:extLst>
                    <a:ext uri="{9D8B030D-6E8A-4147-A177-3AD203B41FA5}">
                      <a16:colId xmlns:a16="http://schemas.microsoft.com/office/drawing/2014/main" val="377117770"/>
                    </a:ext>
                  </a:extLst>
                </a:gridCol>
              </a:tblGrid>
              <a:tr h="873976">
                <a:tc>
                  <a:txBody>
                    <a:bodyPr/>
                    <a:lstStyle/>
                    <a:p>
                      <a:pPr algn="ctr"/>
                      <a:r>
                        <a:rPr lang="en-US" sz="2800" spc="-20" dirty="0">
                          <a:effectLst/>
                          <a:latin typeface="Times New Roman" panose="02020603050405020304" pitchFamily="18" charset="0"/>
                          <a:cs typeface="Times New Roman" panose="02020603050405020304" pitchFamily="18" charset="0"/>
                        </a:rPr>
                        <a:t>Product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Iron content </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(%Fe)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Yield</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US" sz="2800" spc="-20">
                          <a:effectLst/>
                          <a:latin typeface="Times New Roman" panose="02020603050405020304" pitchFamily="18" charset="0"/>
                          <a:cs typeface="Times New Roman" panose="02020603050405020304" pitchFamily="18" charset="0"/>
                        </a:rPr>
                        <a:t>Recovery </a:t>
                      </a:r>
                      <a:endParaRPr lang="en-US" sz="2800">
                        <a:effectLst/>
                        <a:latin typeface="Times New Roman" panose="02020603050405020304" pitchFamily="18" charset="0"/>
                        <a:cs typeface="Times New Roman" panose="02020603050405020304" pitchFamily="18" charset="0"/>
                      </a:endParaRPr>
                    </a:p>
                    <a:p>
                      <a:pPr algn="ctr"/>
                      <a:r>
                        <a:rPr lang="en-US" sz="2800" spc="-2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71393716"/>
                  </a:ext>
                </a:extLst>
              </a:tr>
              <a:tr h="473025">
                <a:tc>
                  <a:txBody>
                    <a:bodyPr/>
                    <a:lstStyle/>
                    <a:p>
                      <a:pPr marL="342900" lvl="0" indent="-342900" algn="just">
                        <a:lnSpc>
                          <a:spcPct val="115000"/>
                        </a:lnSpc>
                        <a:spcAft>
                          <a:spcPts val="1000"/>
                        </a:spcAft>
                        <a:buFont typeface="Cambria" panose="02040503050406030204" pitchFamily="18" charset="0"/>
                        <a:buAutoNum type="arabicPeriod"/>
                        <a:tabLst>
                          <a:tab pos="560705" algn="l"/>
                        </a:tabLst>
                      </a:pPr>
                      <a:r>
                        <a:rPr lang="en-US" sz="2800" spc="-20" dirty="0">
                          <a:effectLst/>
                          <a:latin typeface="Times New Roman" panose="02020603050405020304" pitchFamily="18" charset="0"/>
                          <a:cs typeface="Times New Roman" panose="02020603050405020304" pitchFamily="18" charset="0"/>
                        </a:rPr>
                        <a:t>Oversize product after trommel screen stage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vi-VN" sz="2800" spc="-20" dirty="0">
                          <a:effectLst/>
                          <a:latin typeface="Times New Roman" panose="02020603050405020304" pitchFamily="18" charset="0"/>
                          <a:cs typeface="Times New Roman" panose="02020603050405020304" pitchFamily="18" charset="0"/>
                        </a:rPr>
                        <a:t>10.7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vi-VN" sz="2800" spc="-20">
                          <a:effectLst/>
                          <a:latin typeface="Times New Roman" panose="02020603050405020304" pitchFamily="18" charset="0"/>
                          <a:cs typeface="Times New Roman" panose="02020603050405020304" pitchFamily="18" charset="0"/>
                        </a:rPr>
                        <a:t>2.56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vi-VN" sz="2800" spc="-20">
                          <a:effectLst/>
                          <a:latin typeface="Times New Roman" panose="02020603050405020304" pitchFamily="18" charset="0"/>
                          <a:cs typeface="Times New Roman" panose="02020603050405020304" pitchFamily="18" charset="0"/>
                        </a:rPr>
                        <a:t>1.92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9846026"/>
                  </a:ext>
                </a:extLst>
              </a:tr>
              <a:tr h="473025">
                <a:tc>
                  <a:txBody>
                    <a:bodyPr/>
                    <a:lstStyle/>
                    <a:p>
                      <a:pPr marL="342900" lvl="0" indent="-342900" algn="just">
                        <a:lnSpc>
                          <a:spcPct val="115000"/>
                        </a:lnSpc>
                        <a:spcAft>
                          <a:spcPts val="1000"/>
                        </a:spcAft>
                        <a:buFont typeface="Cambria" panose="02040503050406030204" pitchFamily="18" charset="0"/>
                        <a:buAutoNum type="arabicPeriod"/>
                        <a:tabLst>
                          <a:tab pos="560705" algn="l"/>
                        </a:tabLst>
                      </a:pPr>
                      <a:r>
                        <a:rPr lang="en-US" sz="2800" spc="-20" dirty="0">
                          <a:effectLst/>
                          <a:latin typeface="Times New Roman" panose="02020603050405020304" pitchFamily="18" charset="0"/>
                          <a:cs typeface="Times New Roman" panose="02020603050405020304" pitchFamily="18" charset="0"/>
                        </a:rPr>
                        <a:t>Tailing after spiral</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vi-VN" sz="2800" spc="-20" dirty="0">
                          <a:effectLst/>
                          <a:latin typeface="Times New Roman" panose="02020603050405020304" pitchFamily="18" charset="0"/>
                          <a:cs typeface="Times New Roman" panose="02020603050405020304" pitchFamily="18" charset="0"/>
                        </a:rPr>
                        <a:t>10.56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vi-VN" sz="2800" spc="-20">
                          <a:effectLst/>
                          <a:latin typeface="Times New Roman" panose="02020603050405020304" pitchFamily="18" charset="0"/>
                          <a:cs typeface="Times New Roman" panose="02020603050405020304" pitchFamily="18" charset="0"/>
                        </a:rPr>
                        <a:t>14.58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vi-VN" sz="2800" spc="-20">
                          <a:effectLst/>
                          <a:latin typeface="Times New Roman" panose="02020603050405020304" pitchFamily="18" charset="0"/>
                          <a:cs typeface="Times New Roman" panose="02020603050405020304" pitchFamily="18" charset="0"/>
                        </a:rPr>
                        <a:t>10.78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5360788"/>
                  </a:ext>
                </a:extLst>
              </a:tr>
              <a:tr h="473025">
                <a:tc>
                  <a:txBody>
                    <a:bodyPr/>
                    <a:lstStyle/>
                    <a:p>
                      <a:pPr marL="342900" lvl="0" indent="-342900" algn="just">
                        <a:lnSpc>
                          <a:spcPct val="115000"/>
                        </a:lnSpc>
                        <a:spcAft>
                          <a:spcPts val="1000"/>
                        </a:spcAft>
                        <a:buFont typeface="Cambria" panose="02040503050406030204" pitchFamily="18" charset="0"/>
                        <a:buAutoNum type="arabicPeriod"/>
                        <a:tabLst>
                          <a:tab pos="560705" algn="l"/>
                        </a:tabLst>
                      </a:pPr>
                      <a:r>
                        <a:rPr lang="en-US" sz="2800" spc="-20">
                          <a:effectLst/>
                          <a:latin typeface="Times New Roman" panose="02020603050405020304" pitchFamily="18" charset="0"/>
                          <a:cs typeface="Times New Roman" panose="02020603050405020304" pitchFamily="18" charset="0"/>
                        </a:rPr>
                        <a:t>Tailing after shaking table stage stage</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vi-VN" sz="2800" spc="-20" dirty="0">
                          <a:effectLst/>
                          <a:latin typeface="Times New Roman" panose="02020603050405020304" pitchFamily="18" charset="0"/>
                          <a:cs typeface="Times New Roman" panose="02020603050405020304" pitchFamily="18" charset="0"/>
                        </a:rPr>
                        <a:t>6.15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vi-VN" sz="2800" spc="-20" dirty="0">
                          <a:effectLst/>
                          <a:latin typeface="Times New Roman" panose="02020603050405020304" pitchFamily="18" charset="0"/>
                          <a:cs typeface="Times New Roman" panose="02020603050405020304" pitchFamily="18" charset="0"/>
                        </a:rPr>
                        <a:t>69.04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vi-VN" sz="2800" spc="-20">
                          <a:effectLst/>
                          <a:latin typeface="Times New Roman" panose="02020603050405020304" pitchFamily="18" charset="0"/>
                          <a:cs typeface="Times New Roman" panose="02020603050405020304" pitchFamily="18" charset="0"/>
                        </a:rPr>
                        <a:t>29.73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5498207"/>
                  </a:ext>
                </a:extLst>
              </a:tr>
              <a:tr h="436988">
                <a:tc>
                  <a:txBody>
                    <a:bodyPr/>
                    <a:lstStyle/>
                    <a:p>
                      <a:pPr algn="just"/>
                      <a:r>
                        <a:rPr lang="vi-VN" sz="2800" spc="-20">
                          <a:effectLst/>
                          <a:latin typeface="Times New Roman" panose="02020603050405020304" pitchFamily="18" charset="0"/>
                          <a:cs typeface="Times New Roman" panose="02020603050405020304" pitchFamily="18" charset="0"/>
                        </a:rPr>
                        <a:t>Total tailing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dirty="0">
                          <a:effectLst/>
                          <a:latin typeface="Times New Roman" panose="02020603050405020304" pitchFamily="18" charset="0"/>
                          <a:cs typeface="Times New Roman" panose="02020603050405020304" pitchFamily="18" charset="0"/>
                        </a:rPr>
                        <a:t>7.03</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a:effectLst/>
                          <a:latin typeface="Times New Roman" panose="02020603050405020304" pitchFamily="18" charset="0"/>
                          <a:cs typeface="Times New Roman" panose="02020603050405020304" pitchFamily="18" charset="0"/>
                        </a:rPr>
                        <a:t>86.18</a:t>
                      </a:r>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a:effectLst/>
                          <a:latin typeface="Times New Roman" panose="02020603050405020304" pitchFamily="18" charset="0"/>
                          <a:cs typeface="Times New Roman" panose="02020603050405020304" pitchFamily="18" charset="0"/>
                        </a:rPr>
                        <a:t>42.43</a:t>
                      </a:r>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4527565"/>
                  </a:ext>
                </a:extLst>
              </a:tr>
              <a:tr h="436988">
                <a:tc>
                  <a:txBody>
                    <a:bodyPr/>
                    <a:lstStyle/>
                    <a:p>
                      <a:pPr algn="just"/>
                      <a:r>
                        <a:rPr lang="vi-VN" sz="2800" spc="-20">
                          <a:effectLst/>
                          <a:latin typeface="Times New Roman" panose="02020603050405020304" pitchFamily="18" charset="0"/>
                          <a:cs typeface="Times New Roman" panose="02020603050405020304" pitchFamily="18" charset="0"/>
                        </a:rPr>
                        <a:t>Concentrate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dirty="0">
                          <a:effectLst/>
                          <a:latin typeface="Times New Roman" panose="02020603050405020304" pitchFamily="18" charset="0"/>
                          <a:cs typeface="Times New Roman" panose="02020603050405020304" pitchFamily="18" charset="0"/>
                        </a:rPr>
                        <a:t>59.49</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dirty="0">
                          <a:effectLst/>
                          <a:latin typeface="Times New Roman" panose="02020603050405020304" pitchFamily="18" charset="0"/>
                          <a:cs typeface="Times New Roman" panose="02020603050405020304" pitchFamily="18" charset="0"/>
                        </a:rPr>
                        <a:t>13.82</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a:effectLst/>
                          <a:latin typeface="Times New Roman" panose="02020603050405020304" pitchFamily="18" charset="0"/>
                          <a:cs typeface="Times New Roman" panose="02020603050405020304" pitchFamily="18" charset="0"/>
                        </a:rPr>
                        <a:t>57.57</a:t>
                      </a:r>
                      <a:endParaRPr lang="en-US"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7301947"/>
                  </a:ext>
                </a:extLst>
              </a:tr>
              <a:tr h="436988">
                <a:tc>
                  <a:txBody>
                    <a:bodyPr/>
                    <a:lstStyle/>
                    <a:p>
                      <a:pPr algn="just"/>
                      <a:r>
                        <a:rPr lang="vi-VN" sz="2800" spc="-20">
                          <a:effectLst/>
                          <a:latin typeface="Times New Roman" panose="02020603050405020304" pitchFamily="18" charset="0"/>
                          <a:cs typeface="Times New Roman" panose="02020603050405020304" pitchFamily="18" charset="0"/>
                        </a:rPr>
                        <a:t>Feed ore (from TSF)</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dirty="0">
                          <a:effectLst/>
                          <a:latin typeface="Times New Roman" panose="02020603050405020304" pitchFamily="18" charset="0"/>
                          <a:cs typeface="Times New Roman" panose="02020603050405020304" pitchFamily="18" charset="0"/>
                        </a:rPr>
                        <a:t>14.28</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dirty="0">
                          <a:effectLst/>
                          <a:latin typeface="Times New Roman" panose="02020603050405020304" pitchFamily="18" charset="0"/>
                          <a:cs typeface="Times New Roman" panose="02020603050405020304" pitchFamily="18" charset="0"/>
                        </a:rPr>
                        <a:t>100</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r>
                        <a:rPr lang="vi-VN" sz="2800" b="1" spc="-20" dirty="0">
                          <a:effectLst/>
                          <a:latin typeface="Times New Roman" panose="02020603050405020304" pitchFamily="18" charset="0"/>
                          <a:cs typeface="Times New Roman" panose="02020603050405020304" pitchFamily="18" charset="0"/>
                        </a:rPr>
                        <a:t>100</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5326399"/>
                  </a:ext>
                </a:extLst>
              </a:tr>
            </a:tbl>
          </a:graphicData>
        </a:graphic>
      </p:graphicFrame>
    </p:spTree>
    <p:extLst>
      <p:ext uri="{BB962C8B-B14F-4D97-AF65-F5344CB8AC3E}">
        <p14:creationId xmlns:p14="http://schemas.microsoft.com/office/powerpoint/2010/main" val="1361546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336AB-44B0-4444-B797-E7774E4C33A2}"/>
              </a:ext>
            </a:extLst>
          </p:cNvPr>
          <p:cNvSpPr>
            <a:spLocks noGrp="1"/>
          </p:cNvSpPr>
          <p:nvPr>
            <p:ph type="title"/>
          </p:nvPr>
        </p:nvSpPr>
        <p:spPr>
          <a:xfrm>
            <a:off x="657224" y="499533"/>
            <a:ext cx="10772775" cy="580602"/>
          </a:xfrm>
        </p:spPr>
        <p:txBody>
          <a:bodyPr>
            <a:normAutofit/>
          </a:bodyPr>
          <a:lstStyle/>
          <a:p>
            <a:r>
              <a:rPr lang="en-US" sz="3200" b="1" dirty="0">
                <a:latin typeface="Times New Roman" panose="02020603050405020304" pitchFamily="18" charset="0"/>
                <a:cs typeface="Times New Roman" panose="02020603050405020304" pitchFamily="18" charset="0"/>
              </a:rPr>
              <a:t>Conclusion and further work </a:t>
            </a:r>
          </a:p>
        </p:txBody>
      </p:sp>
      <p:sp>
        <p:nvSpPr>
          <p:cNvPr id="3" name="Content Placeholder 2">
            <a:extLst>
              <a:ext uri="{FF2B5EF4-FFF2-40B4-BE49-F238E27FC236}">
                <a16:creationId xmlns:a16="http://schemas.microsoft.com/office/drawing/2014/main" id="{8367A938-4E77-49D6-AEC9-D16AD53E8158}"/>
              </a:ext>
            </a:extLst>
          </p:cNvPr>
          <p:cNvSpPr>
            <a:spLocks noGrp="1"/>
          </p:cNvSpPr>
          <p:nvPr>
            <p:ph idx="1"/>
          </p:nvPr>
        </p:nvSpPr>
        <p:spPr>
          <a:xfrm>
            <a:off x="657224" y="1143096"/>
            <a:ext cx="10772775" cy="5436380"/>
          </a:xfrm>
        </p:spPr>
        <p:txBody>
          <a:bodyPr>
            <a:noAutofit/>
          </a:bodyPr>
          <a:lstStyle/>
          <a:p>
            <a:pPr marL="548640" indent="-457200" algn="just">
              <a:spcBef>
                <a:spcPts val="600"/>
              </a:spcBef>
              <a:spcAft>
                <a:spcPts val="600"/>
              </a:spcAft>
              <a:buFont typeface="Wingdings" panose="05000000000000000000" pitchFamily="2" charset="2"/>
              <a:buChar char="ü"/>
              <a:tabLst>
                <a:tab pos="270510" algn="l"/>
              </a:tabLst>
            </a:pP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ron ore with the popular minerals</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 hematite, magnetite, goethite, etc. </a:t>
            </a:r>
            <a:endPar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48640" indent="-457200" algn="just">
              <a:spcBef>
                <a:spcPts val="600"/>
              </a:spcBef>
              <a:spcAft>
                <a:spcPts val="600"/>
              </a:spcAft>
              <a:buFont typeface="Wingdings" panose="05000000000000000000" pitchFamily="2" charset="2"/>
              <a:buChar char="ü"/>
              <a:tabLst>
                <a:tab pos="270510" algn="l"/>
              </a:tabLst>
            </a:pP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he tailing iron ore</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is the product of the previous low-efficiency process, needs reprocessing and recovering.  </a:t>
            </a:r>
            <a:endPar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48640" indent="-457200" algn="just">
              <a:spcBef>
                <a:spcPts val="600"/>
              </a:spcBef>
              <a:spcAft>
                <a:spcPts val="600"/>
              </a:spcAft>
              <a:buFont typeface="Wingdings" panose="05000000000000000000" pitchFamily="2" charset="2"/>
              <a:buChar char="ü"/>
              <a:tabLst>
                <a:tab pos="270510" algn="l"/>
              </a:tabLst>
            </a:pP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main methods to upgrade the iron content as well as separate iron minerals out of the gangue</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magnetic separation, gravity separation, and flotation</a:t>
            </a:r>
            <a:endPar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48640" indent="-457200" algn="just">
              <a:spcBef>
                <a:spcPts val="600"/>
              </a:spcBef>
              <a:spcAft>
                <a:spcPts val="600"/>
              </a:spcAft>
              <a:buFont typeface="Wingdings" panose="05000000000000000000" pitchFamily="2" charset="2"/>
              <a:buChar char="ü"/>
              <a:tabLst>
                <a:tab pos="270510" algn="l"/>
              </a:tabLst>
            </a:pPr>
            <a:r>
              <a:rPr lang="en-US" sz="2600" spc="-20" dirty="0">
                <a:latin typeface="Times New Roman" panose="02020603050405020304" pitchFamily="18" charset="0"/>
                <a:ea typeface="Times New Roman" panose="02020603050405020304" pitchFamily="18" charset="0"/>
                <a:cs typeface="Times New Roman" panose="02020603050405020304" pitchFamily="18" charset="0"/>
              </a:rPr>
              <a:t>C</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ase study of upgrading the tailing ore of the Kip Tuoc</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the combination of the trommel screen, spiral, and shaking table</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Result is</a:t>
            </a:r>
            <a:r>
              <a:rPr lang="en-US" sz="2600"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the iron grade content </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of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59.49 % at a recovery ratio of 57.57%</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t</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he tailing</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7.03% Fe content. </a:t>
            </a:r>
            <a:endPar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48640" indent="-457200" algn="just">
              <a:spcBef>
                <a:spcPts val="600"/>
              </a:spcBef>
              <a:spcAft>
                <a:spcPts val="600"/>
              </a:spcAft>
              <a:buFont typeface="Wingdings" panose="05000000000000000000" pitchFamily="2" charset="2"/>
              <a:buChar char="ü"/>
              <a:tabLst>
                <a:tab pos="270510" algn="l"/>
              </a:tabLst>
            </a:pP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he optimal parameters for each stage at the lab scale</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 is shown</a:t>
            </a: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 Those are the important basics for scale-up in the future as well as the reference for the iron tailing processing at other TSF in Vietnam and on the </a:t>
            </a:r>
            <a:r>
              <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rPr>
              <a:t>world.</a:t>
            </a:r>
          </a:p>
          <a:p>
            <a:pPr marL="548640" indent="-457200" algn="just">
              <a:spcBef>
                <a:spcPts val="600"/>
              </a:spcBef>
              <a:spcAft>
                <a:spcPts val="600"/>
              </a:spcAft>
              <a:buFont typeface="Wingdings" panose="05000000000000000000" pitchFamily="2" charset="2"/>
              <a:buChar char="ü"/>
              <a:tabLst>
                <a:tab pos="270510" algn="l"/>
              </a:tabLst>
            </a:pPr>
            <a:r>
              <a:rPr lang="vi-VN" sz="2600" spc="-20" dirty="0">
                <a:effectLst/>
                <a:latin typeface="Times New Roman" panose="02020603050405020304" pitchFamily="18" charset="0"/>
                <a:ea typeface="Times New Roman" panose="02020603050405020304" pitchFamily="18" charset="0"/>
                <a:cs typeface="Times New Roman" panose="02020603050405020304" pitchFamily="18" charset="0"/>
              </a:rPr>
              <a:t>Further work should be the strict control of the technology to improve the efficiency recovery.  </a:t>
            </a:r>
            <a:endParaRPr lang="en-US" sz="2600" spc="-2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929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View Of Clockglassespen And Notebook Written With Thank You For Your  Attention On Wooden Background Stock Photo - Download Image Now">
            <a:extLst>
              <a:ext uri="{FF2B5EF4-FFF2-40B4-BE49-F238E27FC236}">
                <a16:creationId xmlns:a16="http://schemas.microsoft.com/office/drawing/2014/main" id="{DA13847C-74C8-4C22-9CBC-A2A5E9C43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3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162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AD68-3580-4AA8-9C78-133C7AFF653F}"/>
              </a:ext>
            </a:extLst>
          </p:cNvPr>
          <p:cNvSpPr>
            <a:spLocks noGrp="1"/>
          </p:cNvSpPr>
          <p:nvPr>
            <p:ph type="title"/>
          </p:nvPr>
        </p:nvSpPr>
        <p:spPr>
          <a:xfrm>
            <a:off x="1510300" y="92467"/>
            <a:ext cx="9843499" cy="801385"/>
          </a:xfrm>
        </p:spPr>
        <p:txBody>
          <a:bodyPr>
            <a:normAutofit/>
          </a:bodyPr>
          <a:lstStyle/>
          <a:p>
            <a:r>
              <a:rPr lang="en-US" sz="3200" b="1" dirty="0">
                <a:latin typeface="Times New Roman" panose="02020603050405020304" pitchFamily="18" charset="0"/>
                <a:ea typeface="Times New Roman" panose="02020603050405020304" pitchFamily="18" charset="0"/>
              </a:rPr>
              <a:t>I</a:t>
            </a:r>
            <a:r>
              <a:rPr lang="en-US" sz="3200" b="1" dirty="0">
                <a:effectLst/>
                <a:latin typeface="Times New Roman" panose="02020603050405020304" pitchFamily="18" charset="0"/>
                <a:ea typeface="Times New Roman" panose="02020603050405020304" pitchFamily="18" charset="0"/>
              </a:rPr>
              <a:t>ron ore</a:t>
            </a:r>
            <a:endParaRPr lang="en-US" sz="3200" b="1" dirty="0"/>
          </a:p>
        </p:txBody>
      </p:sp>
      <p:pic>
        <p:nvPicPr>
          <p:cNvPr id="1026" name="Picture 2">
            <a:extLst>
              <a:ext uri="{FF2B5EF4-FFF2-40B4-BE49-F238E27FC236}">
                <a16:creationId xmlns:a16="http://schemas.microsoft.com/office/drawing/2014/main" id="{8CCAFA18-9704-4096-90BC-67BF4B84A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2927"/>
            <a:ext cx="2095500" cy="2019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269B23-E6AD-4686-B321-9A8CBC631634}"/>
              </a:ext>
            </a:extLst>
          </p:cNvPr>
          <p:cNvSpPr txBox="1"/>
          <p:nvPr/>
        </p:nvSpPr>
        <p:spPr>
          <a:xfrm>
            <a:off x="0" y="3362425"/>
            <a:ext cx="2095500" cy="400110"/>
          </a:xfrm>
          <a:prstGeom prst="rect">
            <a:avLst/>
          </a:prstGeom>
          <a:noFill/>
        </p:spPr>
        <p:txBody>
          <a:bodyPr wrap="square">
            <a:spAutoFit/>
          </a:bodyPr>
          <a:lstStyle/>
          <a:p>
            <a:pPr algn="ctr"/>
            <a:r>
              <a:rPr lang="en-US" sz="2000" dirty="0">
                <a:effectLst/>
                <a:latin typeface="Times New Roman" panose="02020603050405020304" pitchFamily="18" charset="0"/>
                <a:ea typeface="Times New Roman" panose="02020603050405020304" pitchFamily="18" charset="0"/>
              </a:rPr>
              <a:t>Hematite (Fe</a:t>
            </a:r>
            <a:r>
              <a:rPr lang="en-US" sz="2000" baseline="-25000" dirty="0">
                <a:effectLst/>
                <a:latin typeface="Times New Roman" panose="02020603050405020304" pitchFamily="18" charset="0"/>
                <a:ea typeface="Times New Roman" panose="02020603050405020304" pitchFamily="18" charset="0"/>
              </a:rPr>
              <a:t>2</a:t>
            </a:r>
            <a:r>
              <a:rPr lang="en-US" sz="2000" dirty="0">
                <a:effectLst/>
                <a:latin typeface="Times New Roman" panose="02020603050405020304" pitchFamily="18" charset="0"/>
                <a:ea typeface="Times New Roman" panose="02020603050405020304" pitchFamily="18" charset="0"/>
              </a:rPr>
              <a:t>O</a:t>
            </a:r>
            <a:r>
              <a:rPr lang="en-US" sz="2000" baseline="-25000" dirty="0">
                <a:effectLst/>
                <a:latin typeface="Times New Roman" panose="02020603050405020304" pitchFamily="18" charset="0"/>
                <a:ea typeface="Times New Roman" panose="02020603050405020304" pitchFamily="18" charset="0"/>
              </a:rPr>
              <a:t>3</a:t>
            </a:r>
            <a:r>
              <a:rPr lang="en-US" sz="2000" dirty="0">
                <a:effectLst/>
                <a:latin typeface="Times New Roman" panose="02020603050405020304" pitchFamily="18" charset="0"/>
                <a:ea typeface="Times New Roman" panose="02020603050405020304" pitchFamily="18" charset="0"/>
              </a:rPr>
              <a:t>) </a:t>
            </a:r>
            <a:endParaRPr lang="en-US" sz="2000" dirty="0"/>
          </a:p>
        </p:txBody>
      </p:sp>
      <p:pic>
        <p:nvPicPr>
          <p:cNvPr id="2050" name="Picture 2">
            <a:extLst>
              <a:ext uri="{FF2B5EF4-FFF2-40B4-BE49-F238E27FC236}">
                <a16:creationId xmlns:a16="http://schemas.microsoft.com/office/drawing/2014/main" id="{4FDA83F9-9617-4F81-B149-5A891C7C6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482" y="1194192"/>
            <a:ext cx="20955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7E580F-01FE-4BB5-BB6A-EC78F9369002}"/>
              </a:ext>
            </a:extLst>
          </p:cNvPr>
          <p:cNvSpPr txBox="1"/>
          <p:nvPr/>
        </p:nvSpPr>
        <p:spPr>
          <a:xfrm>
            <a:off x="2095500" y="3363947"/>
            <a:ext cx="2110482" cy="400110"/>
          </a:xfrm>
          <a:prstGeom prst="rect">
            <a:avLst/>
          </a:prstGeom>
          <a:noFill/>
        </p:spPr>
        <p:txBody>
          <a:bodyPr wrap="square">
            <a:spAutoFit/>
          </a:bodyPr>
          <a:lstStyle/>
          <a:p>
            <a:pPr algn="ctr"/>
            <a:r>
              <a:rPr lang="en-US" sz="2000" dirty="0">
                <a:effectLst/>
                <a:latin typeface="Times New Roman" panose="02020603050405020304" pitchFamily="18" charset="0"/>
                <a:ea typeface="Times New Roman" panose="02020603050405020304" pitchFamily="18" charset="0"/>
              </a:rPr>
              <a:t>Magnetite (Fe</a:t>
            </a:r>
            <a:r>
              <a:rPr lang="en-US" sz="2000" baseline="-25000" dirty="0">
                <a:effectLst/>
                <a:latin typeface="Times New Roman" panose="02020603050405020304" pitchFamily="18" charset="0"/>
                <a:ea typeface="Times New Roman" panose="02020603050405020304" pitchFamily="18" charset="0"/>
              </a:rPr>
              <a:t>3</a:t>
            </a:r>
            <a:r>
              <a:rPr lang="en-US" sz="2000" dirty="0">
                <a:effectLst/>
                <a:latin typeface="Times New Roman" panose="02020603050405020304" pitchFamily="18" charset="0"/>
                <a:ea typeface="Times New Roman" panose="02020603050405020304" pitchFamily="18" charset="0"/>
              </a:rPr>
              <a:t>O</a:t>
            </a:r>
            <a:r>
              <a:rPr lang="en-US" sz="2000" baseline="-25000" dirty="0">
                <a:effectLst/>
                <a:latin typeface="Times New Roman" panose="02020603050405020304" pitchFamily="18" charset="0"/>
                <a:ea typeface="Times New Roman" panose="02020603050405020304" pitchFamily="18" charset="0"/>
              </a:rPr>
              <a:t>4</a:t>
            </a:r>
            <a:r>
              <a:rPr lang="en-US" sz="2000" dirty="0">
                <a:effectLst/>
                <a:latin typeface="Times New Roman" panose="02020603050405020304" pitchFamily="18" charset="0"/>
                <a:ea typeface="Times New Roman" panose="02020603050405020304" pitchFamily="18" charset="0"/>
              </a:rPr>
              <a:t>) </a:t>
            </a:r>
            <a:endParaRPr lang="en-US" sz="2000" dirty="0"/>
          </a:p>
        </p:txBody>
      </p:sp>
      <p:pic>
        <p:nvPicPr>
          <p:cNvPr id="2052" name="Picture 4">
            <a:extLst>
              <a:ext uri="{FF2B5EF4-FFF2-40B4-BE49-F238E27FC236}">
                <a16:creationId xmlns:a16="http://schemas.microsoft.com/office/drawing/2014/main" id="{BDEE0CA0-6FAC-42BC-9712-04ACA725B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018" y="1620027"/>
            <a:ext cx="2095500" cy="17430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F9FEFC5-E866-4BD5-84F4-6E1BBA9D1A7B}"/>
              </a:ext>
            </a:extLst>
          </p:cNvPr>
          <p:cNvSpPr txBox="1"/>
          <p:nvPr/>
        </p:nvSpPr>
        <p:spPr>
          <a:xfrm>
            <a:off x="4205982" y="3362425"/>
            <a:ext cx="1961140" cy="707886"/>
          </a:xfrm>
          <a:prstGeom prst="rect">
            <a:avLst/>
          </a:prstGeom>
          <a:noFill/>
        </p:spPr>
        <p:txBody>
          <a:bodyPr wrap="square">
            <a:spAutoFit/>
          </a:bodyPr>
          <a:lstStyle/>
          <a:p>
            <a:pPr algn="ctr"/>
            <a:r>
              <a:rPr lang="en-US" sz="2000" dirty="0">
                <a:effectLst/>
                <a:latin typeface="Times New Roman" panose="02020603050405020304" pitchFamily="18" charset="0"/>
                <a:ea typeface="Times New Roman" panose="02020603050405020304" pitchFamily="18" charset="0"/>
              </a:rPr>
              <a:t>Goethite (</a:t>
            </a:r>
            <a:r>
              <a:rPr lang="en-US" sz="2000" dirty="0" err="1">
                <a:effectLst/>
                <a:latin typeface="Times New Roman" panose="02020603050405020304" pitchFamily="18" charset="0"/>
                <a:ea typeface="Times New Roman" panose="02020603050405020304" pitchFamily="18" charset="0"/>
              </a:rPr>
              <a:t>FeOOH</a:t>
            </a:r>
            <a:r>
              <a:rPr lang="en-US" sz="2000" dirty="0">
                <a:effectLst/>
                <a:latin typeface="Times New Roman" panose="02020603050405020304" pitchFamily="18" charset="0"/>
                <a:ea typeface="Times New Roman" panose="02020603050405020304" pitchFamily="18" charset="0"/>
              </a:rPr>
              <a:t>) </a:t>
            </a:r>
            <a:endParaRPr lang="en-US" sz="2000" dirty="0"/>
          </a:p>
        </p:txBody>
      </p:sp>
      <p:pic>
        <p:nvPicPr>
          <p:cNvPr id="2054" name="Picture 6">
            <a:extLst>
              <a:ext uri="{FF2B5EF4-FFF2-40B4-BE49-F238E27FC236}">
                <a16:creationId xmlns:a16="http://schemas.microsoft.com/office/drawing/2014/main" id="{07AD3848-36D2-4CDC-8ECE-7BE9CB8CF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533625"/>
            <a:ext cx="3279228"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4AC9F56-B61D-4EFB-A50B-6D4B50B06E79}"/>
              </a:ext>
            </a:extLst>
          </p:cNvPr>
          <p:cNvSpPr txBox="1"/>
          <p:nvPr/>
        </p:nvSpPr>
        <p:spPr>
          <a:xfrm>
            <a:off x="6286500" y="3362425"/>
            <a:ext cx="3398606" cy="707886"/>
          </a:xfrm>
          <a:prstGeom prst="rect">
            <a:avLst/>
          </a:prstGeom>
          <a:noFill/>
        </p:spPr>
        <p:txBody>
          <a:bodyPr wrap="square">
            <a:spAutoFit/>
          </a:bodyPr>
          <a:lstStyle/>
          <a:p>
            <a:pPr algn="ctr"/>
            <a:r>
              <a:rPr lang="en-US" sz="2000" dirty="0">
                <a:effectLst/>
                <a:latin typeface="Times New Roman" panose="02020603050405020304" pitchFamily="18" charset="0"/>
                <a:ea typeface="Times New Roman" panose="02020603050405020304" pitchFamily="18" charset="0"/>
              </a:rPr>
              <a:t>Maghemite ((Fe</a:t>
            </a:r>
            <a:r>
              <a:rPr lang="en-US" sz="2000" baseline="30000" dirty="0">
                <a:effectLst/>
                <a:latin typeface="Times New Roman" panose="02020603050405020304" pitchFamily="18" charset="0"/>
                <a:ea typeface="Times New Roman" panose="02020603050405020304" pitchFamily="18" charset="0"/>
              </a:rPr>
              <a:t>3+</a:t>
            </a:r>
            <a:r>
              <a:rPr lang="en-US" sz="2000" dirty="0">
                <a:effectLst/>
                <a:latin typeface="Times New Roman" panose="02020603050405020304" pitchFamily="18" charset="0"/>
                <a:ea typeface="Times New Roman" panose="02020603050405020304" pitchFamily="18" charset="0"/>
              </a:rPr>
              <a:t>[Fe</a:t>
            </a:r>
            <a:r>
              <a:rPr lang="en-US" sz="2000" baseline="30000" dirty="0">
                <a:effectLst/>
                <a:latin typeface="Times New Roman" panose="02020603050405020304" pitchFamily="18" charset="0"/>
                <a:ea typeface="Times New Roman" panose="02020603050405020304" pitchFamily="18" charset="0"/>
              </a:rPr>
              <a:t>3+</a:t>
            </a:r>
            <a:r>
              <a:rPr lang="en-US" sz="2000" baseline="-25000" dirty="0">
                <a:effectLst/>
                <a:latin typeface="Times New Roman" panose="02020603050405020304" pitchFamily="18" charset="0"/>
                <a:ea typeface="Times New Roman" panose="02020603050405020304" pitchFamily="18" charset="0"/>
              </a:rPr>
              <a:t>1.67</a:t>
            </a:r>
            <a:r>
              <a:rPr lang="en-US" sz="2000" dirty="0">
                <a:effectLst/>
                <a:latin typeface="Times New Roman" panose="02020603050405020304" pitchFamily="18" charset="0"/>
                <a:ea typeface="Times New Roman" panose="02020603050405020304" pitchFamily="18" charset="0"/>
              </a:rPr>
              <a:t>[]</a:t>
            </a:r>
            <a:r>
              <a:rPr lang="en-US" sz="2000" baseline="-25000" dirty="0">
                <a:effectLst/>
                <a:latin typeface="Times New Roman" panose="02020603050405020304" pitchFamily="18" charset="0"/>
                <a:ea typeface="Times New Roman" panose="02020603050405020304" pitchFamily="18" charset="0"/>
              </a:rPr>
              <a:t>.33</a:t>
            </a:r>
            <a:r>
              <a:rPr lang="en-US" sz="2000" dirty="0">
                <a:effectLst/>
                <a:latin typeface="Times New Roman" panose="02020603050405020304" pitchFamily="18" charset="0"/>
                <a:ea typeface="Times New Roman" panose="02020603050405020304" pitchFamily="18" charset="0"/>
              </a:rPr>
              <a:t>]O</a:t>
            </a:r>
            <a:r>
              <a:rPr lang="en-US" sz="2000" baseline="-25000" dirty="0">
                <a:effectLst/>
                <a:latin typeface="Times New Roman" panose="02020603050405020304" pitchFamily="18" charset="0"/>
                <a:ea typeface="Times New Roman" panose="02020603050405020304" pitchFamily="18" charset="0"/>
              </a:rPr>
              <a:t>4</a:t>
            </a:r>
            <a:r>
              <a:rPr lang="en-US" sz="2000" dirty="0">
                <a:effectLst/>
                <a:latin typeface="Times New Roman" panose="02020603050405020304" pitchFamily="18" charset="0"/>
                <a:ea typeface="Times New Roman" panose="02020603050405020304" pitchFamily="18" charset="0"/>
              </a:rPr>
              <a:t>)</a:t>
            </a:r>
            <a:endParaRPr lang="en-US" sz="2000" dirty="0"/>
          </a:p>
        </p:txBody>
      </p:sp>
      <p:pic>
        <p:nvPicPr>
          <p:cNvPr id="2056" name="Picture 8" descr="Kenomagnetite: Mineral information, data and localities.">
            <a:extLst>
              <a:ext uri="{FF2B5EF4-FFF2-40B4-BE49-F238E27FC236}">
                <a16:creationId xmlns:a16="http://schemas.microsoft.com/office/drawing/2014/main" id="{5356F65A-50C2-4A88-BD3B-E1EAEFCAC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0873" y="1533625"/>
            <a:ext cx="2405576" cy="18288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83256A7-1DF2-4969-8969-456299565CDC}"/>
              </a:ext>
            </a:extLst>
          </p:cNvPr>
          <p:cNvSpPr txBox="1"/>
          <p:nvPr/>
        </p:nvSpPr>
        <p:spPr>
          <a:xfrm>
            <a:off x="9522372" y="3362425"/>
            <a:ext cx="2750859" cy="707886"/>
          </a:xfrm>
          <a:prstGeom prst="rect">
            <a:avLst/>
          </a:prstGeom>
          <a:noFill/>
        </p:spPr>
        <p:txBody>
          <a:bodyPr wrap="square">
            <a:spAutoFit/>
          </a:bodyPr>
          <a:lstStyle/>
          <a:p>
            <a:pPr algn="ctr"/>
            <a:r>
              <a:rPr lang="en-US" sz="2000" dirty="0" err="1">
                <a:effectLst/>
                <a:latin typeface="Times New Roman" panose="02020603050405020304" pitchFamily="18" charset="0"/>
                <a:ea typeface="Times New Roman" panose="02020603050405020304" pitchFamily="18" charset="0"/>
              </a:rPr>
              <a:t>Kenomagnetite</a:t>
            </a:r>
            <a:r>
              <a:rPr lang="en-US" sz="2000" dirty="0">
                <a:effectLst/>
                <a:latin typeface="Times New Roman" panose="02020603050405020304" pitchFamily="18" charset="0"/>
                <a:ea typeface="Times New Roman" panose="02020603050405020304" pitchFamily="18" charset="0"/>
              </a:rPr>
              <a:t> (Fe</a:t>
            </a:r>
            <a:r>
              <a:rPr lang="en-US" sz="2000" baseline="-25000" dirty="0">
                <a:effectLst/>
                <a:latin typeface="Times New Roman" panose="02020603050405020304" pitchFamily="18" charset="0"/>
                <a:ea typeface="Times New Roman" panose="02020603050405020304" pitchFamily="18" charset="0"/>
              </a:rPr>
              <a:t>3-x</a:t>
            </a:r>
            <a:r>
              <a:rPr lang="en-US" sz="2000" dirty="0">
                <a:effectLst/>
                <a:latin typeface="Times New Roman" panose="02020603050405020304" pitchFamily="18" charset="0"/>
                <a:ea typeface="Times New Roman" panose="02020603050405020304" pitchFamily="18" charset="0"/>
              </a:rPr>
              <a:t>()</a:t>
            </a:r>
            <a:r>
              <a:rPr lang="en-US" sz="2000" baseline="-25000" dirty="0">
                <a:effectLst/>
                <a:latin typeface="Times New Roman" panose="02020603050405020304" pitchFamily="18" charset="0"/>
                <a:ea typeface="Times New Roman" panose="02020603050405020304" pitchFamily="18" charset="0"/>
              </a:rPr>
              <a:t>x</a:t>
            </a:r>
            <a:r>
              <a:rPr lang="en-US" sz="2000" dirty="0">
                <a:effectLst/>
                <a:latin typeface="Times New Roman" panose="02020603050405020304" pitchFamily="18" charset="0"/>
                <a:ea typeface="Times New Roman" panose="02020603050405020304" pitchFamily="18" charset="0"/>
              </a:rPr>
              <a:t>O</a:t>
            </a:r>
            <a:r>
              <a:rPr lang="en-US" sz="2000" baseline="-25000" dirty="0">
                <a:effectLst/>
                <a:latin typeface="Times New Roman" panose="02020603050405020304" pitchFamily="18" charset="0"/>
                <a:ea typeface="Times New Roman" panose="02020603050405020304" pitchFamily="18" charset="0"/>
              </a:rPr>
              <a:t>4</a:t>
            </a:r>
            <a:r>
              <a:rPr lang="en-US" sz="2000" dirty="0">
                <a:effectLst/>
                <a:latin typeface="Times New Roman" panose="02020603050405020304" pitchFamily="18" charset="0"/>
                <a:ea typeface="Times New Roman" panose="02020603050405020304" pitchFamily="18" charset="0"/>
              </a:rPr>
              <a:t>) </a:t>
            </a:r>
            <a:endParaRPr lang="en-US" sz="2000" dirty="0"/>
          </a:p>
        </p:txBody>
      </p:sp>
      <p:pic>
        <p:nvPicPr>
          <p:cNvPr id="2058" name="Picture 10" descr="Martite: Mineral information, data and localities.">
            <a:extLst>
              <a:ext uri="{FF2B5EF4-FFF2-40B4-BE49-F238E27FC236}">
                <a16:creationId xmlns:a16="http://schemas.microsoft.com/office/drawing/2014/main" id="{1AFBBBE8-798D-43AB-A3ED-8FC1AA0FC3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75783"/>
            <a:ext cx="2457450" cy="18573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D342F15-5991-4E17-8019-9726AAB8E52D}"/>
              </a:ext>
            </a:extLst>
          </p:cNvPr>
          <p:cNvSpPr txBox="1"/>
          <p:nvPr/>
        </p:nvSpPr>
        <p:spPr>
          <a:xfrm>
            <a:off x="744769" y="6011509"/>
            <a:ext cx="967912" cy="400110"/>
          </a:xfrm>
          <a:prstGeom prst="rect">
            <a:avLst/>
          </a:prstGeom>
          <a:noFill/>
        </p:spPr>
        <p:txBody>
          <a:bodyPr wrap="square">
            <a:spAutoFit/>
          </a:bodyPr>
          <a:lstStyle/>
          <a:p>
            <a:r>
              <a:rPr lang="en-US" sz="2000" dirty="0" err="1">
                <a:effectLst/>
                <a:latin typeface="Times New Roman" panose="02020603050405020304" pitchFamily="18" charset="0"/>
                <a:ea typeface="Times New Roman" panose="02020603050405020304" pitchFamily="18" charset="0"/>
              </a:rPr>
              <a:t>Martite</a:t>
            </a:r>
            <a:endParaRPr lang="en-US" sz="2000" dirty="0"/>
          </a:p>
        </p:txBody>
      </p:sp>
      <p:pic>
        <p:nvPicPr>
          <p:cNvPr id="2060" name="Picture 12" descr="hydrohematit - KhoaHoc.tv">
            <a:extLst>
              <a:ext uri="{FF2B5EF4-FFF2-40B4-BE49-F238E27FC236}">
                <a16:creationId xmlns:a16="http://schemas.microsoft.com/office/drawing/2014/main" id="{E910FE7C-93A6-4BD6-B696-4514D31F37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0" y="410650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9757526-F128-4295-AE62-9B74DA4A39AF}"/>
              </a:ext>
            </a:extLst>
          </p:cNvPr>
          <p:cNvSpPr txBox="1"/>
          <p:nvPr/>
        </p:nvSpPr>
        <p:spPr>
          <a:xfrm>
            <a:off x="3416799" y="6011509"/>
            <a:ext cx="1726701" cy="400110"/>
          </a:xfrm>
          <a:prstGeom prst="rect">
            <a:avLst/>
          </a:prstGeom>
          <a:noFill/>
        </p:spPr>
        <p:txBody>
          <a:bodyPr wrap="square">
            <a:spAutoFit/>
          </a:bodyPr>
          <a:lstStyle/>
          <a:p>
            <a:r>
              <a:rPr lang="en-US" sz="2000" dirty="0" err="1">
                <a:effectLst/>
                <a:latin typeface="Times New Roman" panose="02020603050405020304" pitchFamily="18" charset="0"/>
                <a:ea typeface="Times New Roman" panose="02020603050405020304" pitchFamily="18" charset="0"/>
              </a:rPr>
              <a:t>Hydrohematite</a:t>
            </a:r>
            <a:endParaRPr lang="en-US" sz="2000" dirty="0"/>
          </a:p>
        </p:txBody>
      </p:sp>
      <p:sp>
        <p:nvSpPr>
          <p:cNvPr id="28" name="TextBox 27">
            <a:extLst>
              <a:ext uri="{FF2B5EF4-FFF2-40B4-BE49-F238E27FC236}">
                <a16:creationId xmlns:a16="http://schemas.microsoft.com/office/drawing/2014/main" id="{19F6F116-FCCE-4CC5-9099-561B1E3FFCD3}"/>
              </a:ext>
            </a:extLst>
          </p:cNvPr>
          <p:cNvSpPr txBox="1"/>
          <p:nvPr/>
        </p:nvSpPr>
        <p:spPr>
          <a:xfrm>
            <a:off x="6120188" y="4219641"/>
            <a:ext cx="5612900" cy="1569660"/>
          </a:xfrm>
          <a:prstGeom prst="rect">
            <a:avLst/>
          </a:prstGeom>
          <a:noFill/>
        </p:spPr>
        <p:txBody>
          <a:bodyPr wrap="square">
            <a:spAutoFit/>
          </a:bodyPr>
          <a:lstStyle/>
          <a:p>
            <a:pPr marL="0" indent="0" algn="just">
              <a:buNone/>
            </a:pPr>
            <a:r>
              <a:rPr lang="en-US" sz="2400" dirty="0">
                <a:effectLst/>
                <a:latin typeface="Times New Roman" panose="02020603050405020304" pitchFamily="18" charset="0"/>
                <a:ea typeface="Times New Roman" panose="02020603050405020304" pitchFamily="18" charset="0"/>
              </a:rPr>
              <a:t>Quartz, kaolinite, gibbsite, </a:t>
            </a:r>
            <a:r>
              <a:rPr lang="en-US" sz="2400" dirty="0" err="1">
                <a:effectLst/>
                <a:latin typeface="Times New Roman" panose="02020603050405020304" pitchFamily="18" charset="0"/>
                <a:ea typeface="Times New Roman" panose="02020603050405020304" pitchFamily="18" charset="0"/>
              </a:rPr>
              <a:t>minnesotaite</a:t>
            </a:r>
            <a:r>
              <a:rPr lang="en-US" sz="2400" dirty="0">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berthierine</a:t>
            </a:r>
            <a:r>
              <a:rPr lang="en-US" sz="2400" dirty="0">
                <a:effectLst/>
                <a:latin typeface="Times New Roman" panose="02020603050405020304" pitchFamily="18" charset="0"/>
                <a:ea typeface="Times New Roman" panose="02020603050405020304" pitchFamily="18" charset="0"/>
              </a:rPr>
              <a:t>, chamosite, orthoclase, albite, pyrite, pyrolusite, siderite, ankerite, dolomite, </a:t>
            </a:r>
            <a:r>
              <a:rPr lang="en-US" sz="2400" dirty="0" err="1">
                <a:effectLst/>
                <a:latin typeface="Times New Roman" panose="02020603050405020304" pitchFamily="18" charset="0"/>
                <a:ea typeface="Times New Roman" panose="02020603050405020304" pitchFamily="18" charset="0"/>
              </a:rPr>
              <a:t>stilpnomelane</a:t>
            </a:r>
            <a:r>
              <a:rPr lang="en-US" sz="2400" dirty="0">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chlorite</a:t>
            </a:r>
            <a:endParaRPr lang="en-US" sz="2400" dirty="0"/>
          </a:p>
        </p:txBody>
      </p:sp>
    </p:spTree>
    <p:extLst>
      <p:ext uri="{BB962C8B-B14F-4D97-AF65-F5344CB8AC3E}">
        <p14:creationId xmlns:p14="http://schemas.microsoft.com/office/powerpoint/2010/main" val="334294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9DA7-D2F3-4966-A456-196223C2272C}"/>
              </a:ext>
            </a:extLst>
          </p:cNvPr>
          <p:cNvSpPr>
            <a:spLocks noGrp="1"/>
          </p:cNvSpPr>
          <p:nvPr>
            <p:ph type="title"/>
          </p:nvPr>
        </p:nvSpPr>
        <p:spPr>
          <a:xfrm>
            <a:off x="1214804" y="196067"/>
            <a:ext cx="10041749" cy="1188720"/>
          </a:xfrm>
        </p:spPr>
        <p:txBody>
          <a:bodyPr>
            <a:normAutofit/>
          </a:bodyPr>
          <a:lstStyle/>
          <a:p>
            <a:r>
              <a:rPr lang="en-US" sz="3200" b="1" dirty="0">
                <a:effectLst/>
                <a:latin typeface="Times New Roman" panose="02020603050405020304" pitchFamily="18" charset="0"/>
                <a:ea typeface="Times New Roman" panose="02020603050405020304" pitchFamily="18" charset="0"/>
              </a:rPr>
              <a:t>Magnetic separation</a:t>
            </a:r>
            <a:endParaRPr lang="en-US" sz="3200" b="1" dirty="0"/>
          </a:p>
        </p:txBody>
      </p:sp>
      <p:sp>
        <p:nvSpPr>
          <p:cNvPr id="3" name="Content Placeholder 2">
            <a:extLst>
              <a:ext uri="{FF2B5EF4-FFF2-40B4-BE49-F238E27FC236}">
                <a16:creationId xmlns:a16="http://schemas.microsoft.com/office/drawing/2014/main" id="{5C26D9FB-AD6D-4F63-81DB-D45717105F88}"/>
              </a:ext>
            </a:extLst>
          </p:cNvPr>
          <p:cNvSpPr>
            <a:spLocks noGrp="1"/>
          </p:cNvSpPr>
          <p:nvPr>
            <p:ph idx="1"/>
          </p:nvPr>
        </p:nvSpPr>
        <p:spPr>
          <a:xfrm>
            <a:off x="1071929" y="1190931"/>
            <a:ext cx="10142648" cy="4351338"/>
          </a:xfrm>
        </p:spPr>
        <p:txBody>
          <a:bodyPr>
            <a:normAutofit/>
          </a:bodyPr>
          <a:lstStyle/>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rPr>
              <a:t> The most effective method in order to treat iron ore. </a:t>
            </a:r>
          </a:p>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rPr>
              <a:t> Magnetic field with the suitable intensity, gradient (based on the differences in magnetic susceptibility). </a:t>
            </a:r>
          </a:p>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rPr>
              <a:t> The magnetic separation recovers the strong magnetic minerals</a:t>
            </a:r>
            <a:endParaRPr lang="en-US" sz="2800" dirty="0"/>
          </a:p>
        </p:txBody>
      </p:sp>
      <p:pic>
        <p:nvPicPr>
          <p:cNvPr id="2050" name="Picture 2" descr="High Gradient Magnetic Separators (HGMS)">
            <a:extLst>
              <a:ext uri="{FF2B5EF4-FFF2-40B4-BE49-F238E27FC236}">
                <a16:creationId xmlns:a16="http://schemas.microsoft.com/office/drawing/2014/main" id="{36C3888F-96E0-48E7-9C4C-FE180C799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804" y="318884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w Intensity Magnetic Separators (LIMS)">
            <a:extLst>
              <a:ext uri="{FF2B5EF4-FFF2-40B4-BE49-F238E27FC236}">
                <a16:creationId xmlns:a16="http://schemas.microsoft.com/office/drawing/2014/main" id="{52294CC3-BBDF-4F3A-91FC-84D6E289D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062" y="3098466"/>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Lon® Vertically Pulsating High-gradient Magnetic Separator (VPHGMS)">
            <a:extLst>
              <a:ext uri="{FF2B5EF4-FFF2-40B4-BE49-F238E27FC236}">
                <a16:creationId xmlns:a16="http://schemas.microsoft.com/office/drawing/2014/main" id="{6E30A63A-7120-4ADC-A66C-352C661D8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3719" y="3098466"/>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BE7CA5-EC02-47B5-8076-06D48A2E686E}"/>
              </a:ext>
            </a:extLst>
          </p:cNvPr>
          <p:cNvSpPr txBox="1"/>
          <p:nvPr/>
        </p:nvSpPr>
        <p:spPr>
          <a:xfrm>
            <a:off x="1214804" y="5932044"/>
            <a:ext cx="2821168" cy="646331"/>
          </a:xfrm>
          <a:prstGeom prst="rect">
            <a:avLst/>
          </a:prstGeom>
          <a:noFill/>
        </p:spPr>
        <p:txBody>
          <a:bodyPr wrap="square">
            <a:spAutoFit/>
          </a:bodyPr>
          <a:lstStyle/>
          <a:p>
            <a:r>
              <a:rPr lang="en-US" b="0" i="0" dirty="0">
                <a:solidFill>
                  <a:srgbClr val="090909"/>
                </a:solidFill>
                <a:effectLst/>
                <a:latin typeface="GT Eesti"/>
              </a:rPr>
              <a:t>High Gradient Magnetic Separators (HGMS)</a:t>
            </a:r>
            <a:endParaRPr lang="en-US" dirty="0"/>
          </a:p>
        </p:txBody>
      </p:sp>
      <p:sp>
        <p:nvSpPr>
          <p:cNvPr id="12" name="TextBox 11">
            <a:extLst>
              <a:ext uri="{FF2B5EF4-FFF2-40B4-BE49-F238E27FC236}">
                <a16:creationId xmlns:a16="http://schemas.microsoft.com/office/drawing/2014/main" id="{61A741D2-AFBD-4BC5-BF73-C4D2AC9921DE}"/>
              </a:ext>
            </a:extLst>
          </p:cNvPr>
          <p:cNvSpPr txBox="1"/>
          <p:nvPr/>
        </p:nvSpPr>
        <p:spPr>
          <a:xfrm>
            <a:off x="4954062" y="5932044"/>
            <a:ext cx="2743200" cy="646331"/>
          </a:xfrm>
          <a:prstGeom prst="rect">
            <a:avLst/>
          </a:prstGeom>
          <a:noFill/>
        </p:spPr>
        <p:txBody>
          <a:bodyPr wrap="square">
            <a:spAutoFit/>
          </a:bodyPr>
          <a:lstStyle/>
          <a:p>
            <a:r>
              <a:rPr lang="en-US" b="0" i="0" dirty="0">
                <a:solidFill>
                  <a:srgbClr val="090909"/>
                </a:solidFill>
                <a:effectLst/>
                <a:latin typeface="GT Eesti"/>
              </a:rPr>
              <a:t>Low Intensity Magnetic Separators (LIMS)</a:t>
            </a:r>
            <a:endParaRPr lang="en-US" dirty="0"/>
          </a:p>
        </p:txBody>
      </p:sp>
      <p:sp>
        <p:nvSpPr>
          <p:cNvPr id="14" name="TextBox 13">
            <a:extLst>
              <a:ext uri="{FF2B5EF4-FFF2-40B4-BE49-F238E27FC236}">
                <a16:creationId xmlns:a16="http://schemas.microsoft.com/office/drawing/2014/main" id="{0650A76C-0AB2-4A48-855A-F2809A9E6670}"/>
              </a:ext>
            </a:extLst>
          </p:cNvPr>
          <p:cNvSpPr txBox="1"/>
          <p:nvPr/>
        </p:nvSpPr>
        <p:spPr>
          <a:xfrm>
            <a:off x="9173719" y="5932044"/>
            <a:ext cx="2743200" cy="923330"/>
          </a:xfrm>
          <a:prstGeom prst="rect">
            <a:avLst/>
          </a:prstGeom>
          <a:noFill/>
        </p:spPr>
        <p:txBody>
          <a:bodyPr wrap="square">
            <a:spAutoFit/>
          </a:bodyPr>
          <a:lstStyle/>
          <a:p>
            <a:r>
              <a:rPr lang="en-US" b="0" i="0" dirty="0" err="1">
                <a:solidFill>
                  <a:srgbClr val="090909"/>
                </a:solidFill>
                <a:effectLst/>
                <a:latin typeface="GT Eesti"/>
              </a:rPr>
              <a:t>SLon</a:t>
            </a:r>
            <a:r>
              <a:rPr lang="en-US" b="0" i="0" dirty="0">
                <a:solidFill>
                  <a:srgbClr val="090909"/>
                </a:solidFill>
                <a:effectLst/>
                <a:latin typeface="GT Eesti"/>
              </a:rPr>
              <a:t>® Vertically Pulsating High-gradient Magnetic Separator (VPHGMS)</a:t>
            </a:r>
            <a:endParaRPr lang="en-US" dirty="0"/>
          </a:p>
        </p:txBody>
      </p:sp>
    </p:spTree>
    <p:extLst>
      <p:ext uri="{BB962C8B-B14F-4D97-AF65-F5344CB8AC3E}">
        <p14:creationId xmlns:p14="http://schemas.microsoft.com/office/powerpoint/2010/main" val="309586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013C-1936-4D1E-87F4-B3EEB8222C9C}"/>
              </a:ext>
            </a:extLst>
          </p:cNvPr>
          <p:cNvSpPr>
            <a:spLocks noGrp="1"/>
          </p:cNvSpPr>
          <p:nvPr>
            <p:ph type="title"/>
          </p:nvPr>
        </p:nvSpPr>
        <p:spPr>
          <a:xfrm>
            <a:off x="1179785" y="357078"/>
            <a:ext cx="10058400" cy="685909"/>
          </a:xfrm>
        </p:spPr>
        <p:txBody>
          <a:bodyPr>
            <a:normAutofit/>
          </a:bodyPr>
          <a:lstStyle/>
          <a:p>
            <a:r>
              <a:rPr lang="en-US" sz="3200" b="1" dirty="0">
                <a:effectLst/>
                <a:latin typeface="Times New Roman" panose="02020603050405020304" pitchFamily="18" charset="0"/>
                <a:ea typeface="Times New Roman" panose="02020603050405020304" pitchFamily="18" charset="0"/>
              </a:rPr>
              <a:t>Gravity separation</a:t>
            </a:r>
            <a:endParaRPr lang="en-US" sz="3200" b="1" dirty="0"/>
          </a:p>
        </p:txBody>
      </p:sp>
      <p:sp>
        <p:nvSpPr>
          <p:cNvPr id="3" name="Content Placeholder 2">
            <a:extLst>
              <a:ext uri="{FF2B5EF4-FFF2-40B4-BE49-F238E27FC236}">
                <a16:creationId xmlns:a16="http://schemas.microsoft.com/office/drawing/2014/main" id="{0FB84501-C5A9-4A23-B7CA-641C6B99A215}"/>
              </a:ext>
            </a:extLst>
          </p:cNvPr>
          <p:cNvSpPr>
            <a:spLocks noGrp="1"/>
          </p:cNvSpPr>
          <p:nvPr>
            <p:ph idx="1"/>
          </p:nvPr>
        </p:nvSpPr>
        <p:spPr>
          <a:xfrm>
            <a:off x="1179785" y="1214238"/>
            <a:ext cx="10250596" cy="1922367"/>
          </a:xfrm>
        </p:spPr>
        <p:txBody>
          <a:bodyPr>
            <a:normAutofit/>
          </a:bodyPr>
          <a:lstStyle/>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rPr>
              <a:t>This method is used mainly for hematite/goethite iron ore. </a:t>
            </a:r>
          </a:p>
          <a:p>
            <a:pPr algn="just">
              <a:buFont typeface="Wingdings" panose="05000000000000000000" pitchFamily="2" charset="2"/>
              <a:buChar char="§"/>
            </a:pPr>
            <a:r>
              <a:rPr lang="en-US" sz="2800" dirty="0">
                <a:effectLst/>
                <a:latin typeface="Times New Roman" panose="02020603050405020304" pitchFamily="18" charset="0"/>
                <a:ea typeface="Times New Roman" panose="02020603050405020304" pitchFamily="18" charset="0"/>
              </a:rPr>
              <a:t>Extend processing at their source (mine) before transportation. The purpose is to supply a higher quality of iron (reduce undesirable elements like Si and Al) with a suitable particle size (6.3 – 31.5 mm)</a:t>
            </a:r>
            <a:endParaRPr lang="en-US" sz="2800" dirty="0"/>
          </a:p>
        </p:txBody>
      </p:sp>
      <p:pic>
        <p:nvPicPr>
          <p:cNvPr id="4" name="Picture 2" descr="Dense-Heavy Medium Separation HMS / DMS Process">
            <a:extLst>
              <a:ext uri="{FF2B5EF4-FFF2-40B4-BE49-F238E27FC236}">
                <a16:creationId xmlns:a16="http://schemas.microsoft.com/office/drawing/2014/main" id="{13D955E5-EE4E-45CD-81EB-30A3163A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5" y="3146198"/>
            <a:ext cx="5492482"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piral Chute - China Spiral Separator, Spiral Chute | Made-in-China.com">
            <a:extLst>
              <a:ext uri="{FF2B5EF4-FFF2-40B4-BE49-F238E27FC236}">
                <a16:creationId xmlns:a16="http://schemas.microsoft.com/office/drawing/2014/main" id="{30A947EB-5077-459B-9074-461E27BEFA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71" r="15499"/>
          <a:stretch/>
        </p:blipFill>
        <p:spPr bwMode="auto">
          <a:xfrm>
            <a:off x="5545097" y="2843322"/>
            <a:ext cx="259434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haking tables | Royal IHC">
            <a:extLst>
              <a:ext uri="{FF2B5EF4-FFF2-40B4-BE49-F238E27FC236}">
                <a16:creationId xmlns:a16="http://schemas.microsoft.com/office/drawing/2014/main" id="{36F0C4BC-A60A-414B-9199-A5A2CEF3E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55" y="3675763"/>
            <a:ext cx="349180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1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69F7-CFF9-4ED0-9826-2C028F01DC81}"/>
              </a:ext>
            </a:extLst>
          </p:cNvPr>
          <p:cNvSpPr>
            <a:spLocks noGrp="1"/>
          </p:cNvSpPr>
          <p:nvPr>
            <p:ph type="title"/>
          </p:nvPr>
        </p:nvSpPr>
        <p:spPr>
          <a:xfrm>
            <a:off x="1093076" y="365125"/>
            <a:ext cx="10260724" cy="738461"/>
          </a:xfrm>
        </p:spPr>
        <p:txBody>
          <a:bodyPr>
            <a:normAutofit/>
          </a:bodyPr>
          <a:lstStyle/>
          <a:p>
            <a:r>
              <a:rPr lang="en-US" sz="3200" b="1" dirty="0">
                <a:latin typeface="Times New Roman" panose="02020603050405020304" pitchFamily="18" charset="0"/>
                <a:cs typeface="Times New Roman" panose="02020603050405020304" pitchFamily="18" charset="0"/>
              </a:rPr>
              <a:t>Flotation</a:t>
            </a:r>
          </a:p>
        </p:txBody>
      </p:sp>
      <p:sp>
        <p:nvSpPr>
          <p:cNvPr id="3" name="Content Placeholder 2">
            <a:extLst>
              <a:ext uri="{FF2B5EF4-FFF2-40B4-BE49-F238E27FC236}">
                <a16:creationId xmlns:a16="http://schemas.microsoft.com/office/drawing/2014/main" id="{A06F5945-C27E-45E8-AB1C-B2A4DE9B42F7}"/>
              </a:ext>
            </a:extLst>
          </p:cNvPr>
          <p:cNvSpPr>
            <a:spLocks noGrp="1"/>
          </p:cNvSpPr>
          <p:nvPr>
            <p:ph idx="1"/>
          </p:nvPr>
        </p:nvSpPr>
        <p:spPr>
          <a:xfrm>
            <a:off x="943304" y="1216026"/>
            <a:ext cx="10515600" cy="1271994"/>
          </a:xfrm>
        </p:spPr>
        <p:txBody>
          <a:bodyPr>
            <a:noAutofit/>
          </a:bodyPr>
          <a:lstStyle/>
          <a:p>
            <a:pPr algn="just"/>
            <a:r>
              <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spc="-20" dirty="0">
                <a:effectLst/>
                <a:latin typeface="Times New Roman" panose="02020603050405020304" pitchFamily="18" charset="0"/>
                <a:ea typeface="Times New Roman" panose="02020603050405020304" pitchFamily="18" charset="0"/>
                <a:cs typeface="Times New Roman" panose="02020603050405020304" pitchFamily="18" charset="0"/>
              </a:rPr>
              <a:t>n effective method to remove impurities from iron ore</a:t>
            </a:r>
            <a:r>
              <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rPr>
              <a:t>: s</a:t>
            </a:r>
            <a:r>
              <a:rPr lang="vi-VN" sz="2800" spc="-20" dirty="0">
                <a:effectLst/>
                <a:latin typeface="Times New Roman" panose="02020603050405020304" pitchFamily="18" charset="0"/>
                <a:ea typeface="Times New Roman" panose="02020603050405020304" pitchFamily="18" charset="0"/>
                <a:cs typeface="Times New Roman" panose="02020603050405020304" pitchFamily="18" charset="0"/>
              </a:rPr>
              <a:t>eparation of silica out of valuable minerals, aluminum removal, sulfur removal, and phosphorus removal. </a:t>
            </a:r>
            <a:endParaRPr lang="en-US" sz="2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pic>
        <p:nvPicPr>
          <p:cNvPr id="4" name="Picture 2" descr="TankCell e300">
            <a:extLst>
              <a:ext uri="{FF2B5EF4-FFF2-40B4-BE49-F238E27FC236}">
                <a16:creationId xmlns:a16="http://schemas.microsoft.com/office/drawing/2014/main" id="{F07ACACD-5424-412C-B81E-466688B777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9" t="14590" r="23372" b="14790"/>
          <a:stretch/>
        </p:blipFill>
        <p:spPr bwMode="auto">
          <a:xfrm>
            <a:off x="1153809" y="2461438"/>
            <a:ext cx="3148376" cy="4058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ncorde cell ">
            <a:extLst>
              <a:ext uri="{FF2B5EF4-FFF2-40B4-BE49-F238E27FC236}">
                <a16:creationId xmlns:a16="http://schemas.microsoft.com/office/drawing/2014/main" id="{5A94995B-F02B-4325-9AFD-E2C81EDD3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7" t="4341" r="18930" b="6961"/>
          <a:stretch/>
        </p:blipFill>
        <p:spPr bwMode="auto">
          <a:xfrm>
            <a:off x="5347834" y="2378074"/>
            <a:ext cx="3243849"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olumncell flotation">
            <a:extLst>
              <a:ext uri="{FF2B5EF4-FFF2-40B4-BE49-F238E27FC236}">
                <a16:creationId xmlns:a16="http://schemas.microsoft.com/office/drawing/2014/main" id="{5FEF23A4-2144-43B5-A5A3-919776264D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78" t="13175" r="35238" b="14124"/>
          <a:stretch/>
        </p:blipFill>
        <p:spPr bwMode="auto">
          <a:xfrm>
            <a:off x="9637332" y="2217682"/>
            <a:ext cx="182157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1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69F7-CFF9-4ED0-9826-2C028F01DC81}"/>
              </a:ext>
            </a:extLst>
          </p:cNvPr>
          <p:cNvSpPr>
            <a:spLocks noGrp="1"/>
          </p:cNvSpPr>
          <p:nvPr>
            <p:ph type="title"/>
          </p:nvPr>
        </p:nvSpPr>
        <p:spPr>
          <a:xfrm>
            <a:off x="1093076" y="365125"/>
            <a:ext cx="10260724" cy="738461"/>
          </a:xfrm>
        </p:spPr>
        <p:txBody>
          <a:bodyPr>
            <a:normAutofit/>
          </a:bodyPr>
          <a:lstStyle/>
          <a:p>
            <a:r>
              <a:rPr lang="en-US" sz="3200" b="1" dirty="0">
                <a:latin typeface="Times New Roman" panose="02020603050405020304" pitchFamily="18" charset="0"/>
                <a:cs typeface="Times New Roman" panose="02020603050405020304" pitchFamily="18" charset="0"/>
              </a:rPr>
              <a:t>Flotation</a:t>
            </a:r>
          </a:p>
        </p:txBody>
      </p:sp>
      <p:sp>
        <p:nvSpPr>
          <p:cNvPr id="3" name="Content Placeholder 2">
            <a:extLst>
              <a:ext uri="{FF2B5EF4-FFF2-40B4-BE49-F238E27FC236}">
                <a16:creationId xmlns:a16="http://schemas.microsoft.com/office/drawing/2014/main" id="{A06F5945-C27E-45E8-AB1C-B2A4DE9B42F7}"/>
              </a:ext>
            </a:extLst>
          </p:cNvPr>
          <p:cNvSpPr>
            <a:spLocks noGrp="1"/>
          </p:cNvSpPr>
          <p:nvPr>
            <p:ph idx="1"/>
          </p:nvPr>
        </p:nvSpPr>
        <p:spPr>
          <a:xfrm>
            <a:off x="943304" y="1216025"/>
            <a:ext cx="10515600" cy="5129705"/>
          </a:xfrm>
        </p:spPr>
        <p:txBody>
          <a:bodyPr>
            <a:noAutofit/>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For silica removal: direct flotation, reverse cationic flotation and reverse anionic flotation;</a:t>
            </a: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For aluminum removal</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reverse cationic flotation (the efficiency is not high- still limited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For phosphorus removal (an extremely un-valuable mineral because the presence of P leads to the increasing brittle of steel). In case of apatite: flotation</a:t>
            </a:r>
          </a:p>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Flotation  is applied to separate pyrrhotite. The reverse flotation process is a good solution to float pyrrhotite from the magnetite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92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497D-8BEA-4A77-9BFC-10DAE7EC0C90}"/>
              </a:ext>
            </a:extLst>
          </p:cNvPr>
          <p:cNvSpPr>
            <a:spLocks noGrp="1"/>
          </p:cNvSpPr>
          <p:nvPr>
            <p:ph type="title"/>
          </p:nvPr>
        </p:nvSpPr>
        <p:spPr>
          <a:xfrm>
            <a:off x="1050652" y="499533"/>
            <a:ext cx="10379347" cy="740688"/>
          </a:xfrm>
        </p:spPr>
        <p:txBody>
          <a:bodyPr>
            <a:normAutofit fontScale="90000"/>
          </a:bodyPr>
          <a:lstStyle/>
          <a:p>
            <a:r>
              <a:rPr lang="en-US" sz="3200" b="1" dirty="0">
                <a:latin typeface="Times New Roman" panose="02020603050405020304" pitchFamily="18" charset="0"/>
                <a:cs typeface="Times New Roman" panose="02020603050405020304" pitchFamily="18" charset="0"/>
              </a:rPr>
              <a:t>Other methods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chemical separation, thermal beneficiation, or even the application of biotechnology)</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46F7895-B841-41E8-A751-65D724B9F1BC}"/>
              </a:ext>
            </a:extLst>
          </p:cNvPr>
          <p:cNvSpPr>
            <a:spLocks noGrp="1"/>
          </p:cNvSpPr>
          <p:nvPr>
            <p:ph idx="1"/>
          </p:nvPr>
        </p:nvSpPr>
        <p:spPr>
          <a:xfrm>
            <a:off x="1050652" y="1620365"/>
            <a:ext cx="10379347" cy="3766185"/>
          </a:xfrm>
        </p:spPr>
        <p:txBody>
          <a:bodyPr>
            <a:normAutofit/>
          </a:bodyPr>
          <a:lstStyle/>
          <a:p>
            <a:pPr marL="0" indent="0" algn="just">
              <a:buNone/>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For the chemical separation: the chemical reaction is applied to solve some elements like phosphorus, sulfide, or aluminum in iron ore</a:t>
            </a: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4" descr="Introducing Metso leaching technology">
            <a:extLst>
              <a:ext uri="{FF2B5EF4-FFF2-40B4-BE49-F238E27FC236}">
                <a16:creationId xmlns:a16="http://schemas.microsoft.com/office/drawing/2014/main" id="{07D29F65-5A84-4D88-86A2-06403AEDA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370" y="2764269"/>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Leaching">
            <a:extLst>
              <a:ext uri="{FF2B5EF4-FFF2-40B4-BE49-F238E27FC236}">
                <a16:creationId xmlns:a16="http://schemas.microsoft.com/office/drawing/2014/main" id="{29C35F8A-4F5D-4D8C-9694-3C7C303E5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842" y="2611869"/>
            <a:ext cx="54768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47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497D-8BEA-4A77-9BFC-10DAE7EC0C90}"/>
              </a:ext>
            </a:extLst>
          </p:cNvPr>
          <p:cNvSpPr>
            <a:spLocks noGrp="1"/>
          </p:cNvSpPr>
          <p:nvPr>
            <p:ph type="title"/>
          </p:nvPr>
        </p:nvSpPr>
        <p:spPr>
          <a:xfrm>
            <a:off x="1050652" y="499533"/>
            <a:ext cx="10379347" cy="740688"/>
          </a:xfrm>
        </p:spPr>
        <p:txBody>
          <a:bodyPr>
            <a:normAutofit/>
          </a:bodyPr>
          <a:lstStyle/>
          <a:p>
            <a:r>
              <a:rPr lang="en-US" sz="3200" b="1" dirty="0">
                <a:latin typeface="Times New Roman" panose="02020603050405020304" pitchFamily="18" charset="0"/>
                <a:cs typeface="Times New Roman" panose="02020603050405020304" pitchFamily="18" charset="0"/>
              </a:rPr>
              <a:t>Other methods</a:t>
            </a:r>
          </a:p>
        </p:txBody>
      </p:sp>
      <p:sp>
        <p:nvSpPr>
          <p:cNvPr id="3" name="Content Placeholder 2">
            <a:extLst>
              <a:ext uri="{FF2B5EF4-FFF2-40B4-BE49-F238E27FC236}">
                <a16:creationId xmlns:a16="http://schemas.microsoft.com/office/drawing/2014/main" id="{D46F7895-B841-41E8-A751-65D724B9F1BC}"/>
              </a:ext>
            </a:extLst>
          </p:cNvPr>
          <p:cNvSpPr>
            <a:spLocks noGrp="1"/>
          </p:cNvSpPr>
          <p:nvPr>
            <p:ph idx="1"/>
          </p:nvPr>
        </p:nvSpPr>
        <p:spPr>
          <a:xfrm>
            <a:off x="1050652" y="1620365"/>
            <a:ext cx="10379347" cy="828545"/>
          </a:xfrm>
        </p:spPr>
        <p:txBody>
          <a:bodyPr>
            <a:normAutofit/>
          </a:bodyPr>
          <a:lstStyle/>
          <a:p>
            <a:pPr marL="0" indent="0" algn="jus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For 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hermal beneficiation: to treat the complexity of deposits. The purpose is an achievement the Fe grade at a high Fe recovery. </a:t>
            </a: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6" descr="Higher-Quality Electric-Arc Furnace Steel | 2017-04-12 | Industrial Heating">
            <a:extLst>
              <a:ext uri="{FF2B5EF4-FFF2-40B4-BE49-F238E27FC236}">
                <a16:creationId xmlns:a16="http://schemas.microsoft.com/office/drawing/2014/main" id="{5327A78E-45D5-4124-BD9F-613331CF8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653" y="2829054"/>
            <a:ext cx="523701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Electric Arc Furnace vs. Blast Furnace | Steel Supply LP">
            <a:extLst>
              <a:ext uri="{FF2B5EF4-FFF2-40B4-BE49-F238E27FC236}">
                <a16:creationId xmlns:a16="http://schemas.microsoft.com/office/drawing/2014/main" id="{27BE93F2-10A6-4343-906F-95C68F00A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06" y="2829054"/>
            <a:ext cx="508827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45810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1007</TotalTime>
  <Words>1521</Words>
  <Application>Microsoft Office PowerPoint</Application>
  <PresentationFormat>Widescreen</PresentationFormat>
  <Paragraphs>236</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 Light</vt:lpstr>
      <vt:lpstr>Cambria</vt:lpstr>
      <vt:lpstr>GT Eesti</vt:lpstr>
      <vt:lpstr>Times New Roman</vt:lpstr>
      <vt:lpstr>Wingdings</vt:lpstr>
      <vt:lpstr>Metropolitan</vt:lpstr>
      <vt:lpstr>Overview of the technology of iron ore processing: A case study in the tailings from the tailing storage facility (TSF) of the Kip-Tuoc processing plant</vt:lpstr>
      <vt:lpstr>Introduction </vt:lpstr>
      <vt:lpstr>Iron ore</vt:lpstr>
      <vt:lpstr>Magnetic separation</vt:lpstr>
      <vt:lpstr>Gravity separation</vt:lpstr>
      <vt:lpstr>Flotation</vt:lpstr>
      <vt:lpstr>Flotation</vt:lpstr>
      <vt:lpstr>Other methods (chemical separation, thermal beneficiation, or even the application of biotechnology)</vt:lpstr>
      <vt:lpstr>Other methods</vt:lpstr>
      <vt:lpstr>Other methods</vt:lpstr>
      <vt:lpstr>Research on iron ore beneficiation in Vietnam</vt:lpstr>
      <vt:lpstr>Research on iron ore beneficiation in Vietnam</vt:lpstr>
      <vt:lpstr>Kip-Tuoc iron ore</vt:lpstr>
      <vt:lpstr>The flowsheet of Kip Tuoc iron ore processing plant </vt:lpstr>
      <vt:lpstr>The output technological criteria of the Kip Tuoc iron ore processing plant annual years </vt:lpstr>
      <vt:lpstr>The Kip-Tuoc tailing pond</vt:lpstr>
      <vt:lpstr>The particle size  and the iron content distribution of sample</vt:lpstr>
      <vt:lpstr>Chemical composition of iron ore sample</vt:lpstr>
      <vt:lpstr>SEM images of tailing ore belong the Kip Tuoc waste dump</vt:lpstr>
      <vt:lpstr>The optimal test condittion</vt:lpstr>
      <vt:lpstr>The optimal experimental result in the trommel screen stage</vt:lpstr>
      <vt:lpstr>The optimal experimental result in the spiral stage</vt:lpstr>
      <vt:lpstr>The optimal experimental result in the shaking table stage</vt:lpstr>
      <vt:lpstr>Proposed flowsheet for iron recovery from the taling ore of Kip Tuoc TSF</vt:lpstr>
      <vt:lpstr>The quality of products after re-processing</vt:lpstr>
      <vt:lpstr>Conclusion and further work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technology of iron ore processing: A case study in the tailings from the tailing storage facility (TSF) of the Kip-Tuoc processing plant</dc:title>
  <dc:creator>Administrator</dc:creator>
  <cp:lastModifiedBy>Administrator</cp:lastModifiedBy>
  <cp:revision>41</cp:revision>
  <dcterms:created xsi:type="dcterms:W3CDTF">2023-07-10T03:57:50Z</dcterms:created>
  <dcterms:modified xsi:type="dcterms:W3CDTF">2023-07-13T14:16:47Z</dcterms:modified>
</cp:coreProperties>
</file>