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BC0B-1444-4A90-A952-9FB4BADCEE3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4918-D156-4D46-AB86-93DC28BB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BC0B-1444-4A90-A952-9FB4BADCEE3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4918-D156-4D46-AB86-93DC28BB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9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BC0B-1444-4A90-A952-9FB4BADCEE3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4918-D156-4D46-AB86-93DC28BB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0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BC0B-1444-4A90-A952-9FB4BADCEE3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4918-D156-4D46-AB86-93DC28BB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6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BC0B-1444-4A90-A952-9FB4BADCEE3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4918-D156-4D46-AB86-93DC28BB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5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BC0B-1444-4A90-A952-9FB4BADCEE3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4918-D156-4D46-AB86-93DC28BB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9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BC0B-1444-4A90-A952-9FB4BADCEE3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4918-D156-4D46-AB86-93DC28BB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7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BC0B-1444-4A90-A952-9FB4BADCEE3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4918-D156-4D46-AB86-93DC28BB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1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BC0B-1444-4A90-A952-9FB4BADCEE3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4918-D156-4D46-AB86-93DC28BB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9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BC0B-1444-4A90-A952-9FB4BADCEE3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4918-D156-4D46-AB86-93DC28BB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0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BC0B-1444-4A90-A952-9FB4BADCEE3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4918-D156-4D46-AB86-93DC28BB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6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BC0B-1444-4A90-A952-9FB4BADCEE3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D4918-D156-4D46-AB86-93DC28BB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5687"/>
            <a:ext cx="9144000" cy="139223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TRƯỜNG ĐẠI HỌC MỎ - ĐỊA CHẤT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KHOA CƠ – ĐIỆN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BỘ MÔN KỸ THUẬT CƠ KHÍ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26080"/>
            <a:ext cx="9144000" cy="359359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CÁO HỌC THUẬT NĂM HỌC 2022 – 2023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sz="2800" b="1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endParaRPr lang="en-US" sz="28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06/2023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43272" y="1687068"/>
            <a:ext cx="25054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43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9445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1.2.1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Tie rod Construction Cylinder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kẹp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5660" y="4724921"/>
            <a:ext cx="231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4 – </a:t>
            </a:r>
            <a:r>
              <a:rPr lang="en-US" sz="2400" i="1" dirty="0" err="1" smtClean="0"/>
              <a:t>Máy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ép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thuỷ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lực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cỡ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nhỏ</a:t>
            </a:r>
            <a:endParaRPr lang="en-US" sz="2400" i="1" dirty="0"/>
          </a:p>
        </p:txBody>
      </p:sp>
      <p:pic>
        <p:nvPicPr>
          <p:cNvPr id="7" name="Picture 6" descr="https://f24-zpc.zdn.vn/571195659077581334/f3f539160855d90b804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16268" r="26461" b="24160"/>
          <a:stretch/>
        </p:blipFill>
        <p:spPr bwMode="auto">
          <a:xfrm>
            <a:off x="6752649" y="2019894"/>
            <a:ext cx="1778606" cy="2459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https://f11-zpc.zdn.vn/2926016316521006582/a1b58991c9c5189b41d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13"/>
          <a:stretch/>
        </p:blipFill>
        <p:spPr bwMode="auto">
          <a:xfrm>
            <a:off x="8798244" y="2019894"/>
            <a:ext cx="2795569" cy="245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51252" y="4724920"/>
            <a:ext cx="231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5 – </a:t>
            </a:r>
            <a:r>
              <a:rPr lang="en-US" sz="2400" i="1" dirty="0" err="1" smtClean="0"/>
              <a:t>Máy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ép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thuỷ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lực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cỡ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lớn</a:t>
            </a:r>
            <a:endParaRPr lang="en-US" sz="2400" i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326254" y="1297422"/>
            <a:ext cx="526472" cy="8888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9585167" y="1297422"/>
            <a:ext cx="610861" cy="8888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529748" y="897312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9445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1.2.1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Tie rod Construction Cylinder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9782" y="5609758"/>
            <a:ext cx="5320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6 – </a:t>
            </a:r>
            <a:r>
              <a:rPr lang="en-US" sz="2400" i="1" dirty="0" err="1" smtClean="0"/>
              <a:t>Xy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điều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khiển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cánh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hướng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nước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của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bộ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điều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tốc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tuabin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thuỷ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lực</a:t>
            </a:r>
            <a:endParaRPr lang="en-US" sz="2400" i="1" dirty="0"/>
          </a:p>
        </p:txBody>
      </p:sp>
      <p:pic>
        <p:nvPicPr>
          <p:cNvPr id="12" name="Picture 11" descr="J:\thuy dien thac xang\20170225_1916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9980" y="448520"/>
            <a:ext cx="3362037" cy="261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13132"/>
          <a:stretch/>
        </p:blipFill>
        <p:spPr>
          <a:xfrm>
            <a:off x="7802994" y="3067794"/>
            <a:ext cx="3339023" cy="33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0950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1.2.2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Threaded Construction Cylinder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H8, H9;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h7;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f7, f8;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49134" y="5657196"/>
            <a:ext cx="3629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7 – </a:t>
            </a:r>
            <a:r>
              <a:rPr lang="en-US" sz="2400" i="1" dirty="0" err="1" smtClean="0"/>
              <a:t>Xy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cấu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nắp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ren</a:t>
            </a:r>
            <a:endParaRPr lang="en-US" sz="2400" i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8983" r="4920"/>
          <a:stretch/>
        </p:blipFill>
        <p:spPr bwMode="auto">
          <a:xfrm>
            <a:off x="8174442" y="1238827"/>
            <a:ext cx="3179358" cy="2077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J:\bao cao hoc thuat\nam hoc 2022 2023\d89740753c38ed66b4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40814" y="2878794"/>
            <a:ext cx="2071445" cy="3204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1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0950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1.2.2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Threaded Construction Cylinder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49134" y="5657196"/>
            <a:ext cx="3629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7 – </a:t>
            </a:r>
            <a:r>
              <a:rPr lang="en-US" sz="2400" i="1" dirty="0" err="1" smtClean="0"/>
              <a:t>Xy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cấu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nắp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ren</a:t>
            </a:r>
            <a:endParaRPr lang="en-US" sz="2400" i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8983" r="4920"/>
          <a:stretch/>
        </p:blipFill>
        <p:spPr bwMode="auto">
          <a:xfrm>
            <a:off x="8174442" y="1238827"/>
            <a:ext cx="3179358" cy="2077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J:\bao cao hoc thuat\nam hoc 2022 2023\d89740753c38ed66b4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40814" y="2878794"/>
            <a:ext cx="2071445" cy="3204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8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0950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1.2.2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Threaded Construction Cylinder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kẹp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49134" y="5657196"/>
            <a:ext cx="3629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7 – </a:t>
            </a:r>
            <a:r>
              <a:rPr lang="en-US" sz="2400" i="1" dirty="0" err="1" smtClean="0"/>
              <a:t>Xy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cấu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nắp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ren</a:t>
            </a:r>
            <a:endParaRPr lang="en-US" sz="2400" i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8983" r="4920"/>
          <a:stretch/>
        </p:blipFill>
        <p:spPr bwMode="auto">
          <a:xfrm>
            <a:off x="8174442" y="1238827"/>
            <a:ext cx="3179358" cy="2077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J:\bao cao hoc thuat\nam hoc 2022 2023\d89740753c38ed66b4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40814" y="2878794"/>
            <a:ext cx="2071445" cy="3204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2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0950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1.2.3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Bolted Construction Cylinder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H7, H8;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h6;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f7, f8;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0661" y="5906578"/>
            <a:ext cx="3629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8 – </a:t>
            </a:r>
            <a:r>
              <a:rPr lang="en-US" sz="2400" i="1" dirty="0" err="1" smtClean="0"/>
              <a:t>Xy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cấu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lắp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vít</a:t>
            </a:r>
            <a:endParaRPr lang="en-US" sz="2400" i="1" dirty="0"/>
          </a:p>
        </p:txBody>
      </p:sp>
      <p:pic>
        <p:nvPicPr>
          <p:cNvPr id="8" name="Picture 7" descr="4 Types Of Hydraulic Cylinder To Consider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8"/>
          <a:stretch/>
        </p:blipFill>
        <p:spPr bwMode="auto">
          <a:xfrm>
            <a:off x="7807037" y="1734738"/>
            <a:ext cx="3546763" cy="19392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8030661" y="3923325"/>
            <a:ext cx="3209994" cy="198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0950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1.2.3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Bolted Construction Cylinder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vững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7709" y="6027003"/>
            <a:ext cx="401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8 – </a:t>
            </a:r>
            <a:r>
              <a:rPr lang="en-US" sz="2400" i="1" dirty="0" err="1" smtClean="0"/>
              <a:t>Xy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cấu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lắp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vít</a:t>
            </a:r>
            <a:endParaRPr lang="en-US" sz="2400" i="1" dirty="0"/>
          </a:p>
        </p:txBody>
      </p:sp>
      <p:pic>
        <p:nvPicPr>
          <p:cNvPr id="8" name="Picture 7" descr="4 Types Of Hydraulic Cylinder To Consider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8"/>
          <a:stretch/>
        </p:blipFill>
        <p:spPr bwMode="auto">
          <a:xfrm>
            <a:off x="7807037" y="1734738"/>
            <a:ext cx="3546763" cy="19392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8030661" y="3923325"/>
            <a:ext cx="3209994" cy="198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0150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1.2.3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Bolted Construction Cylinder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servo.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4852" y="4941661"/>
            <a:ext cx="401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9 – </a:t>
            </a:r>
            <a:r>
              <a:rPr lang="en-US" sz="2400" i="1" dirty="0" err="1" smtClean="0"/>
              <a:t>Xy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lanh</a:t>
            </a:r>
            <a:r>
              <a:rPr lang="en-US" sz="2400" i="1" dirty="0" smtClean="0"/>
              <a:t> servo</a:t>
            </a:r>
            <a:endParaRPr lang="en-US" sz="2400" i="1" dirty="0"/>
          </a:p>
        </p:txBody>
      </p:sp>
      <p:pic>
        <p:nvPicPr>
          <p:cNvPr id="7" name="Picture 6" descr="Hydraulic Double Acting Cylinder (Servo Motor) - Hydropack India Pvt. Ltd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690" y="2401453"/>
            <a:ext cx="3620885" cy="1829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5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09145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1.2.4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One piece welded bore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49133" y="5657196"/>
            <a:ext cx="3931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10 – </a:t>
            </a:r>
            <a:r>
              <a:rPr lang="en-US" sz="2400" i="1" dirty="0" err="1" smtClean="0"/>
              <a:t>Xy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cấu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hàn</a:t>
            </a:r>
            <a:endParaRPr lang="en-US" sz="2400" i="1" dirty="0"/>
          </a:p>
        </p:txBody>
      </p:sp>
      <p:pic>
        <p:nvPicPr>
          <p:cNvPr id="8" name="Picture 7" descr="J:\xy lanh thuy luc\Xy lanh mat bich tro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r="2882" b="6214"/>
          <a:stretch/>
        </p:blipFill>
        <p:spPr bwMode="auto">
          <a:xfrm>
            <a:off x="7747078" y="1958109"/>
            <a:ext cx="4233718" cy="3444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1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0950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1.2.4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One piece welded bore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kẹp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H8, H9;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h7;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f7, f8;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7079" y="5804978"/>
            <a:ext cx="403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10 – </a:t>
            </a:r>
            <a:r>
              <a:rPr lang="en-US" sz="2400" i="1" dirty="0" err="1" smtClean="0"/>
              <a:t>Xy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cấu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hàn</a:t>
            </a:r>
            <a:endParaRPr lang="en-US" sz="2400" i="1" dirty="0"/>
          </a:p>
        </p:txBody>
      </p:sp>
      <p:pic>
        <p:nvPicPr>
          <p:cNvPr id="8" name="Picture 7" descr="J:\xy lanh thuy luc\Xy lanh mat bich tro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r="2882" b="6214"/>
          <a:stretch/>
        </p:blipFill>
        <p:spPr bwMode="auto">
          <a:xfrm>
            <a:off x="7747079" y="1967345"/>
            <a:ext cx="4233718" cy="3472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65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908" y="365125"/>
            <a:ext cx="9090891" cy="1325563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582" y="1825625"/>
            <a:ext cx="9596582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0950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1.2.4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One piece welded bore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vững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phức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7079" y="5804978"/>
            <a:ext cx="403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10 – </a:t>
            </a:r>
            <a:r>
              <a:rPr lang="en-US" sz="2400" i="1" dirty="0" err="1" smtClean="0"/>
              <a:t>Xy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cấu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hàn</a:t>
            </a:r>
            <a:endParaRPr lang="en-US" sz="2400" i="1" dirty="0"/>
          </a:p>
        </p:txBody>
      </p:sp>
      <p:pic>
        <p:nvPicPr>
          <p:cNvPr id="8" name="Picture 7" descr="J:\xy lanh thuy luc\Xy lanh mat bich tro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r="2882" b="6214"/>
          <a:stretch/>
        </p:blipFill>
        <p:spPr bwMode="auto">
          <a:xfrm>
            <a:off x="7747079" y="2170545"/>
            <a:ext cx="4233718" cy="35005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28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47023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1.2.4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One piece welded bore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1683" y="5444760"/>
            <a:ext cx="403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11– </a:t>
            </a:r>
            <a:r>
              <a:rPr lang="en-US" sz="2400" i="1" dirty="0" err="1" smtClean="0"/>
              <a:t>Máy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ép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thuỷ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lực</a:t>
            </a:r>
            <a:r>
              <a:rPr lang="en-US" sz="2400" i="1" dirty="0" smtClean="0"/>
              <a:t> 4 </a:t>
            </a:r>
            <a:r>
              <a:rPr lang="en-US" sz="2400" i="1" dirty="0" err="1" smtClean="0"/>
              <a:t>trụ</a:t>
            </a:r>
            <a:endParaRPr lang="en-US" sz="2400" i="1" dirty="0"/>
          </a:p>
        </p:txBody>
      </p:sp>
      <p:pic>
        <p:nvPicPr>
          <p:cNvPr id="6" name="Picture 5" descr="Công Ty TNHH Lê Thống | Chuyên Máy Ép Thủy Lực | Thuỷ Lực Lê Thố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439458"/>
            <a:ext cx="2978150" cy="3517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8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0950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1.2.5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Casting or forged Construction Cylinder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thép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bon (0,3 ÷ 0,35% C)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thép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49134" y="5657196"/>
            <a:ext cx="3629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12 – </a:t>
            </a:r>
            <a:r>
              <a:rPr lang="en-US" sz="2400" i="1" dirty="0" err="1" smtClean="0"/>
              <a:t>Máy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ép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thuỷ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lực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cỡ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lớn</a:t>
            </a:r>
            <a:endParaRPr lang="en-US" sz="2400" i="1" dirty="0"/>
          </a:p>
        </p:txBody>
      </p:sp>
      <p:pic>
        <p:nvPicPr>
          <p:cNvPr id="8" name="Picture 7" descr="J:\bao cao hoc thuat\nam hoc 2022 2023\26dd51c1718dacd3f59c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6" r="28663"/>
          <a:stretch/>
        </p:blipFill>
        <p:spPr bwMode="auto">
          <a:xfrm>
            <a:off x="9023927" y="960583"/>
            <a:ext cx="1908665" cy="4387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19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47023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Dập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phớt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Dập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Bở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bục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lão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Mòn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5 ÷ 7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5115940"/>
            <a:ext cx="531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13 – </a:t>
            </a:r>
            <a:r>
              <a:rPr lang="en-US" sz="2400" i="1" dirty="0" err="1" smtClean="0"/>
              <a:t>Dập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nát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phớt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làm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kín</a:t>
            </a:r>
            <a:r>
              <a:rPr lang="en-US" sz="2400" i="1" dirty="0" smtClean="0"/>
              <a:t> pit </a:t>
            </a:r>
            <a:r>
              <a:rPr lang="en-US" sz="2400" i="1" dirty="0" err="1" smtClean="0"/>
              <a:t>tông</a:t>
            </a:r>
            <a:endParaRPr lang="en-US" sz="2400" i="1" dirty="0"/>
          </a:p>
        </p:txBody>
      </p:sp>
      <p:pic>
        <p:nvPicPr>
          <p:cNvPr id="7" name="Picture 6" descr="J:\xy lanh thuy luc\20190328_1623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817" y="2004292"/>
            <a:ext cx="2492547" cy="2512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74425" y="2004292"/>
            <a:ext cx="3349720" cy="251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47023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Dập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phớt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Dập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Dập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2218" y="5429976"/>
            <a:ext cx="531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14 – </a:t>
            </a:r>
            <a:r>
              <a:rPr lang="en-US" sz="2400" i="1" dirty="0" err="1" smtClean="0"/>
              <a:t>Dập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nát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phớt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làm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kín</a:t>
            </a:r>
            <a:r>
              <a:rPr lang="en-US" sz="2400" i="1" dirty="0" smtClean="0"/>
              <a:t> pit </a:t>
            </a:r>
            <a:r>
              <a:rPr lang="en-US" sz="2400" i="1" dirty="0" err="1" smtClean="0"/>
              <a:t>tông</a:t>
            </a:r>
            <a:r>
              <a:rPr lang="en-US" sz="2400" i="1" dirty="0" smtClean="0"/>
              <a:t> do </a:t>
            </a:r>
            <a:r>
              <a:rPr lang="en-US" sz="2400" i="1" dirty="0" err="1" smtClean="0"/>
              <a:t>dẫn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hướng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không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đảm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bảo</a:t>
            </a:r>
            <a:endParaRPr lang="en-US" sz="2400" i="1" dirty="0"/>
          </a:p>
        </p:txBody>
      </p:sp>
      <p:pic>
        <p:nvPicPr>
          <p:cNvPr id="8" name="Picture 7" descr="J:\bao cao hoc thuat\nam hoc 2022 2023\f48c22dd8c9e51c0088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250" y="1947576"/>
            <a:ext cx="2188845" cy="2911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2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47023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do chi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kẹp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chốt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nới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6946" y="5199067"/>
            <a:ext cx="531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15 – </a:t>
            </a:r>
            <a:r>
              <a:rPr lang="en-US" sz="2400" i="1" dirty="0" err="1" smtClean="0"/>
              <a:t>Tháo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lắp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bộ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phận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xy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thuỷ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lực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không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đúng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kỹ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thuật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156" y="2078328"/>
            <a:ext cx="4604264" cy="281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62049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Cong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6946" y="5199067"/>
            <a:ext cx="531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16 –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hỏng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cong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cần</a:t>
            </a:r>
            <a:r>
              <a:rPr lang="en-US" sz="2400" i="1" dirty="0" smtClean="0"/>
              <a:t> pit </a:t>
            </a:r>
            <a:r>
              <a:rPr lang="en-US" sz="2400" i="1" dirty="0" err="1" smtClean="0"/>
              <a:t>tông</a:t>
            </a:r>
            <a:endParaRPr lang="en-US" sz="2400" i="1" dirty="0"/>
          </a:p>
        </p:txBody>
      </p:sp>
      <p:pic>
        <p:nvPicPr>
          <p:cNvPr id="4098" name="Picture 2" descr="https://f20-zpc.zdn.vn/7755699299010694640/4e0a9bbb861d57430e0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9"/>
          <a:stretch/>
        </p:blipFill>
        <p:spPr bwMode="auto">
          <a:xfrm rot="5400000">
            <a:off x="7510132" y="952953"/>
            <a:ext cx="2759736" cy="47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1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62049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Mòn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Tróc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rỗ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4298" y="5946130"/>
            <a:ext cx="531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18 –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hỏng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lớp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mạ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cần</a:t>
            </a:r>
            <a:r>
              <a:rPr lang="en-US" sz="2400" i="1" dirty="0" smtClean="0"/>
              <a:t> pit </a:t>
            </a:r>
            <a:r>
              <a:rPr lang="en-US" sz="2400" i="1" dirty="0" err="1" smtClean="0"/>
              <a:t>tông</a:t>
            </a:r>
            <a:endParaRPr lang="en-US" sz="2400" i="1" dirty="0"/>
          </a:p>
        </p:txBody>
      </p:sp>
      <p:pic>
        <p:nvPicPr>
          <p:cNvPr id="6" name="Picture 5" descr="J:\bao cao hoc thuat\nam hoc 2022 2023\Các-dạng-hỏng-của-xy-lanh-thủy-lực-và-cách-khắc-phục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654" y="1825625"/>
            <a:ext cx="2610196" cy="1948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Sửa chữa xilanh thủy lực tại Hà Nội | Nhanh chóng - Giá cạnh tranh nhấ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1"/>
          <a:stretch/>
        </p:blipFill>
        <p:spPr bwMode="auto">
          <a:xfrm>
            <a:off x="7154786" y="4001294"/>
            <a:ext cx="3669931" cy="18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4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62049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Mòn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nòng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nòng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phình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bục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Nứt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4911657"/>
            <a:ext cx="531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19 –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hỏng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xước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ống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xy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lanh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326" y="1948873"/>
            <a:ext cx="3559111" cy="245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7562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bẩn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phớt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xỉ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đệm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…;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mỏng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gân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3825" y="4994784"/>
            <a:ext cx="4027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19 –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hỏng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xước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ống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xy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lanh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797" y="1976582"/>
            <a:ext cx="3559111" cy="245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658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nòng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D;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d;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iagram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19" y="2078412"/>
            <a:ext cx="3556000" cy="2475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5271" y="4828852"/>
            <a:ext cx="4193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1 – </a:t>
            </a:r>
            <a:r>
              <a:rPr lang="en-US" sz="2400" i="1" dirty="0" err="1" smtClean="0"/>
              <a:t>Nguyên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lý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cấu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tạo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của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xy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thuỷ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lực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có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chuyển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động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tịnh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tiến</a:t>
            </a:r>
            <a:endParaRPr lang="en-US" sz="24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001709" y="4137891"/>
                <a:ext cx="6529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709" y="4137891"/>
                <a:ext cx="65293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078364" y="4995829"/>
                <a:ext cx="6612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364" y="4995829"/>
                <a:ext cx="66120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828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31321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vững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7710" y="5896401"/>
            <a:ext cx="5691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20 – </a:t>
            </a:r>
            <a:r>
              <a:rPr lang="en-US" sz="2400" i="1" dirty="0" err="1" smtClean="0"/>
              <a:t>Bộ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phận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dẫn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hướng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dầm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ngang</a:t>
            </a:r>
            <a:r>
              <a:rPr lang="en-US" sz="2400" i="1" dirty="0" smtClean="0"/>
              <a:t> di </a:t>
            </a:r>
            <a:r>
              <a:rPr lang="en-US" sz="2400" i="1" dirty="0" err="1" smtClean="0"/>
              <a:t>động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trên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máy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ép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thuỷ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lực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cỡ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lớn</a:t>
            </a:r>
            <a:endParaRPr lang="en-US" sz="2400" i="1" dirty="0"/>
          </a:p>
        </p:txBody>
      </p:sp>
      <p:pic>
        <p:nvPicPr>
          <p:cNvPr id="6" name="Picture 5" descr="J:\bao cao hoc thuat\nam hoc 2022 2023\56e2219217deca8093c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21" y="1316256"/>
            <a:ext cx="3440430" cy="4575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31321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đệm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9965" y="5517710"/>
            <a:ext cx="5238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21 – </a:t>
            </a:r>
            <a:r>
              <a:rPr lang="en-US" sz="2400" i="1" dirty="0" err="1" smtClean="0"/>
              <a:t>Thiết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kế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tăng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số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vòng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đệm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dẫn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hướng</a:t>
            </a:r>
            <a:r>
              <a:rPr lang="en-US" sz="2400" i="1" dirty="0" smtClean="0"/>
              <a:t> pit </a:t>
            </a:r>
            <a:r>
              <a:rPr lang="en-US" sz="2400" i="1" dirty="0" err="1" smtClean="0"/>
              <a:t>tông</a:t>
            </a:r>
            <a:endParaRPr lang="en-US" sz="2400" i="1" dirty="0"/>
          </a:p>
        </p:txBody>
      </p:sp>
      <p:pic>
        <p:nvPicPr>
          <p:cNvPr id="7" name="Picture 6" descr="J:\bao cao hoc thuat\nam hoc 2022 2023\be2a4e091640cb1e9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4174" y="2633518"/>
            <a:ext cx="2804160" cy="21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f23-zpc.zdn.vn/4428583452548104074/39fd68be8bae5af003bf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" r="22112" b="31862"/>
          <a:stretch/>
        </p:blipFill>
        <p:spPr bwMode="auto">
          <a:xfrm>
            <a:off x="9080932" y="2285538"/>
            <a:ext cx="2179320" cy="2816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34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4"/>
            <a:ext cx="5313218" cy="488921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đệm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9965" y="5517710"/>
            <a:ext cx="5238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22 – </a:t>
            </a:r>
            <a:r>
              <a:rPr lang="en-US" sz="2400" i="1" dirty="0" err="1" smtClean="0"/>
              <a:t>Thiết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kế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tăng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chiều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dài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bạc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dẫn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hướng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cần</a:t>
            </a:r>
            <a:r>
              <a:rPr lang="en-US" sz="2400" i="1" dirty="0" smtClean="0"/>
              <a:t> pit </a:t>
            </a:r>
            <a:r>
              <a:rPr lang="en-US" sz="2400" i="1" dirty="0" err="1" smtClean="0"/>
              <a:t>tông</a:t>
            </a:r>
            <a:endParaRPr lang="en-US" sz="2400" i="1" dirty="0"/>
          </a:p>
        </p:txBody>
      </p:sp>
      <p:pic>
        <p:nvPicPr>
          <p:cNvPr id="7170" name="Picture 2" descr="https://f26-zpc.zdn.vn/8397251420900197513/04aecbe6bf406e1e37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t="18360" r="6142" b="28435"/>
          <a:stretch/>
        </p:blipFill>
        <p:spPr bwMode="auto">
          <a:xfrm>
            <a:off x="6452174" y="1672316"/>
            <a:ext cx="2818069" cy="32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b-f3-zpc.zdn.vn/3576128173221509823/38b5ea124cad9df3c4b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t="13185" r="30852" b="16984"/>
          <a:stretch/>
        </p:blipFill>
        <p:spPr bwMode="auto">
          <a:xfrm>
            <a:off x="9489858" y="1690688"/>
            <a:ext cx="1794669" cy="326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0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599" cy="48892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H8/f7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H9/f8;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H8/f7;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H7/h7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H7/h6;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H7/h7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H7/h6;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H7/h7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rãnh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phớt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rãnh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đệm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H9, H10, h9, h10;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0,8 ÷ 1,6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</a:p>
        </p:txBody>
      </p:sp>
    </p:spTree>
    <p:extLst>
      <p:ext uri="{BB962C8B-B14F-4D97-AF65-F5344CB8AC3E}">
        <p14:creationId xmlns:p14="http://schemas.microsoft.com/office/powerpoint/2010/main" val="10913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885873" cy="48892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Phôi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phôi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thép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(%C: 0,18 ÷ 0,25%)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thép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HSLA;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400 ÷ 550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nòng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IT8, IT9;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0,8 ÷ 1,6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m;</a:t>
            </a:r>
          </a:p>
          <a:p>
            <a:pPr algn="just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≤ 0,8 mm/m;</a:t>
            </a: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Dung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± 0,5 mm.</a:t>
            </a:r>
          </a:p>
          <a:p>
            <a:pPr algn="just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309" y="1968702"/>
            <a:ext cx="3713163" cy="3695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0947" y="5798992"/>
            <a:ext cx="5238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23 – </a:t>
            </a:r>
            <a:r>
              <a:rPr lang="en-US" sz="2400" i="1" dirty="0" err="1" smtClean="0"/>
              <a:t>Phôi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ống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xy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thuỷ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lực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773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885873" cy="48892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Phôi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phôi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mỏng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6, 8, 10 mm).</a:t>
            </a:r>
          </a:p>
          <a:p>
            <a:pPr algn="just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309" y="1968702"/>
            <a:ext cx="3713163" cy="3695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0947" y="5798992"/>
            <a:ext cx="5238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23 – </a:t>
            </a:r>
            <a:r>
              <a:rPr lang="en-US" sz="2400" i="1" dirty="0" err="1" smtClean="0"/>
              <a:t>Phôi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ống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xy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thuỷ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lực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208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885873" cy="48892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Phôi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phôi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thép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C40, C45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f7, f8;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0,2 ÷ 0,6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m;</a:t>
            </a:r>
          </a:p>
          <a:p>
            <a:pPr algn="just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≤ 0,1 mm/m;</a:t>
            </a: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15 ÷ 20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</a:p>
          <a:p>
            <a:pPr algn="just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3494" y="5035907"/>
            <a:ext cx="5238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24 – </a:t>
            </a:r>
            <a:r>
              <a:rPr lang="en-US" sz="2400" i="1" dirty="0" err="1" smtClean="0"/>
              <a:t>Phôi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cần</a:t>
            </a:r>
            <a:r>
              <a:rPr lang="en-US" sz="2400" i="1" dirty="0" smtClean="0"/>
              <a:t> pit </a:t>
            </a:r>
            <a:r>
              <a:rPr lang="en-US" sz="2400" i="1" dirty="0" err="1" smtClean="0"/>
              <a:t>tông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387" y="2145360"/>
            <a:ext cx="4630357" cy="24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885873" cy="48892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Phôi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phôi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0946" y="5457246"/>
            <a:ext cx="5238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25 – </a:t>
            </a:r>
            <a:r>
              <a:rPr lang="en-US" sz="2400" i="1" dirty="0" err="1" smtClean="0"/>
              <a:t>Bảo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quản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phôi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cần</a:t>
            </a:r>
            <a:r>
              <a:rPr lang="en-US" sz="2400" i="1" dirty="0" smtClean="0"/>
              <a:t> pit </a:t>
            </a:r>
            <a:r>
              <a:rPr lang="en-US" sz="2400" i="1" dirty="0" err="1" smtClean="0"/>
              <a:t>tông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955" y="1916112"/>
            <a:ext cx="48101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Tuỳ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đòi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tuyển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phôi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phôi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40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1526" y="409062"/>
            <a:ext cx="8128001" cy="664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kern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400" b="1" kern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kern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kern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kern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2400" b="1" kern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kern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khảo</a:t>
            </a:r>
            <a:endParaRPr lang="en-US" sz="2400" b="1" kern="0" dirty="0" smtClean="0">
              <a:solidFill>
                <a:srgbClr val="2E74B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Z A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Saifullah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Ahmed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Rasel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Mihir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Halder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2014, 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Design, Construction and Performance Test of a Hydraulic Pressure Intensifier, 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 Article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Đỗ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Phúc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2001,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búa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ép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thuỷ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NXB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endParaRPr lang="en-US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Jurgen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Weber, 2019,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sở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khiển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thuỷ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NXB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Khoa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Kỹ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endParaRPr lang="en-US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Q. S. Khan, 2010, 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 of Hydraulic Cylinder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Tanveer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Publication, India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Trần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Ngọc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Hải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Trần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Xuân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Tuỳ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2014,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thuỷ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nén</a:t>
            </a:r>
            <a:r>
              <a:rPr lang="en-US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NXB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Xây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6181436" cy="4941455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F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N; 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Pa; 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m^2;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 descr="Diagram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19" y="2078412"/>
            <a:ext cx="3556000" cy="2475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5271" y="4828852"/>
            <a:ext cx="4193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1 – </a:t>
            </a:r>
            <a:r>
              <a:rPr lang="en-US" sz="2400" i="1" dirty="0" err="1" smtClean="0"/>
              <a:t>Nguyên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lý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cấu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tạo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của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xy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thuỷ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lực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có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chuyển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động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tịnh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tiến</a:t>
            </a:r>
            <a:endParaRPr lang="en-US" sz="2400" i="1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615932"/>
              </p:ext>
            </p:extLst>
          </p:nvPr>
        </p:nvGraphicFramePr>
        <p:xfrm>
          <a:off x="1976582" y="2946322"/>
          <a:ext cx="3546764" cy="47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1689100" imgH="228600" progId="Equation.DSMT4">
                  <p:embed/>
                </p:oleObj>
              </mc:Choice>
              <mc:Fallback>
                <p:oleObj name="Equation" r:id="rId4" imgW="16891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582" y="2946322"/>
                        <a:ext cx="3546764" cy="47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17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4000"/>
            <a:ext cx="6449291" cy="494145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v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m/s^2; 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m^2; Q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m^3/s; Q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m^3/s.</a:t>
            </a:r>
          </a:p>
        </p:txBody>
      </p:sp>
      <p:pic>
        <p:nvPicPr>
          <p:cNvPr id="4" name="Picture 3" descr="Diagram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19" y="2078412"/>
            <a:ext cx="3556000" cy="2475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5271" y="4828852"/>
            <a:ext cx="4193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1 – </a:t>
            </a:r>
            <a:r>
              <a:rPr lang="en-US" sz="2400" i="1" dirty="0" err="1" smtClean="0"/>
              <a:t>Nguyên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lý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cấu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tạo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của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xy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thuỷ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lực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có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chuyển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động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tịnh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tiến</a:t>
            </a:r>
            <a:endParaRPr lang="en-US" sz="2400" i="1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168124"/>
              </p:ext>
            </p:extLst>
          </p:nvPr>
        </p:nvGraphicFramePr>
        <p:xfrm>
          <a:off x="3081301" y="2823424"/>
          <a:ext cx="1587245" cy="872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863225" imgH="469696" progId="Equation.DSMT4">
                  <p:embed/>
                </p:oleObj>
              </mc:Choice>
              <mc:Fallback>
                <p:oleObj name="Equation" r:id="rId4" imgW="863225" imgH="46969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01" y="2823424"/>
                        <a:ext cx="1587245" cy="8726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1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tịnh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tịnh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8592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1.2.1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Tie rod Construction Cylinder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H8, H9;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h7;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f7, f8;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J:\bao cao hoc thuat\nam hoc 2022 2023\701464556855_XY_LANH_THUY_LUC_AP_SUAT_CAO_KCC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9" b="14832"/>
          <a:stretch/>
        </p:blipFill>
        <p:spPr bwMode="auto">
          <a:xfrm>
            <a:off x="8971518" y="2618633"/>
            <a:ext cx="2671531" cy="1953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92479" y="5084541"/>
            <a:ext cx="3629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2 – </a:t>
            </a:r>
            <a:r>
              <a:rPr lang="en-US" sz="2400" i="1" dirty="0" err="1" smtClean="0"/>
              <a:t>Xy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cấu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không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hàn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9568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1.2.1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Tie rod Construction Cylinder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160 bar;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 descr="J:\bao cao hoc thuat\nam hoc 2022 2023\701464556855_XY_LANH_THUY_LUC_AP_SUAT_CAO_KCC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9" b="14832"/>
          <a:stretch/>
        </p:blipFill>
        <p:spPr bwMode="auto">
          <a:xfrm>
            <a:off x="8971518" y="2618633"/>
            <a:ext cx="2671531" cy="1953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92479" y="5084541"/>
            <a:ext cx="3629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2 – </a:t>
            </a:r>
            <a:r>
              <a:rPr lang="en-US" sz="2400" i="1" dirty="0" err="1" smtClean="0"/>
              <a:t>Xy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cấu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không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hàn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9086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9445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1.2.1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Tie rod Construction Cylinder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148" y="3336276"/>
            <a:ext cx="5392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/>
              <a:t>1 – </a:t>
            </a:r>
            <a:r>
              <a:rPr lang="en-US" sz="2400" i="1" dirty="0" err="1" smtClean="0"/>
              <a:t>Cần</a:t>
            </a:r>
            <a:r>
              <a:rPr lang="en-US" sz="2400" i="1" dirty="0" smtClean="0"/>
              <a:t> pit </a:t>
            </a:r>
            <a:r>
              <a:rPr lang="en-US" sz="2400" i="1" dirty="0" err="1" smtClean="0"/>
              <a:t>tông</a:t>
            </a:r>
            <a:r>
              <a:rPr lang="en-US" sz="2400" i="1" dirty="0" smtClean="0"/>
              <a:t>, 2 – </a:t>
            </a:r>
            <a:r>
              <a:rPr lang="en-US" sz="2400" i="1" dirty="0" err="1" smtClean="0"/>
              <a:t>Gạt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bụi</a:t>
            </a:r>
            <a:r>
              <a:rPr lang="en-US" sz="2400" i="1" dirty="0" smtClean="0"/>
              <a:t>, 3 – </a:t>
            </a:r>
            <a:r>
              <a:rPr lang="en-US" sz="2400" i="1" dirty="0" err="1" smtClean="0"/>
              <a:t>Bích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chặn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bạc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dẫn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hướng</a:t>
            </a:r>
            <a:r>
              <a:rPr lang="en-US" sz="2400" i="1" dirty="0" smtClean="0"/>
              <a:t>, 4 – </a:t>
            </a:r>
            <a:r>
              <a:rPr lang="en-US" sz="2400" i="1" dirty="0" err="1" smtClean="0"/>
              <a:t>Phớt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làm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kín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cần</a:t>
            </a:r>
            <a:r>
              <a:rPr lang="en-US" sz="2400" i="1" dirty="0" smtClean="0"/>
              <a:t> pit </a:t>
            </a:r>
            <a:r>
              <a:rPr lang="en-US" sz="2400" i="1" dirty="0" err="1" smtClean="0"/>
              <a:t>tông</a:t>
            </a:r>
            <a:r>
              <a:rPr lang="en-US" sz="2400" i="1" dirty="0" smtClean="0"/>
              <a:t>, 5 – </a:t>
            </a:r>
            <a:r>
              <a:rPr lang="en-US" sz="2400" i="1" dirty="0" err="1" smtClean="0"/>
              <a:t>Bạc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dẫn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hướng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cần</a:t>
            </a:r>
            <a:r>
              <a:rPr lang="en-US" sz="2400" i="1" dirty="0" smtClean="0"/>
              <a:t> pit </a:t>
            </a:r>
            <a:r>
              <a:rPr lang="en-US" sz="2400" i="1" dirty="0" err="1" smtClean="0"/>
              <a:t>tông</a:t>
            </a:r>
            <a:r>
              <a:rPr lang="en-US" sz="2400" i="1" dirty="0" smtClean="0"/>
              <a:t>, 6 – </a:t>
            </a:r>
            <a:r>
              <a:rPr lang="en-US" sz="2400" i="1" dirty="0" err="1" smtClean="0"/>
              <a:t>Gioăng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làm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kín</a:t>
            </a:r>
            <a:r>
              <a:rPr lang="en-US" sz="2400" i="1" dirty="0" smtClean="0"/>
              <a:t>, 7 – </a:t>
            </a:r>
            <a:r>
              <a:rPr lang="en-US" sz="2400" i="1" dirty="0" err="1" smtClean="0"/>
              <a:t>Nắp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trước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xy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lanh</a:t>
            </a:r>
            <a:endParaRPr lang="en-US" sz="2400" i="1" dirty="0"/>
          </a:p>
        </p:txBody>
      </p:sp>
      <p:pic>
        <p:nvPicPr>
          <p:cNvPr id="6" name="Picture 5" descr="J:\bao cao hoc thuat\nam hoc 2022 2023\635270419230452456_produzione-cilintri-idraulici-ch-dt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52" y="1825625"/>
            <a:ext cx="5696585" cy="28746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03148" y="4874118"/>
            <a:ext cx="10873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8 – </a:t>
            </a:r>
            <a:r>
              <a:rPr lang="en-US" sz="2400" dirty="0" err="1" smtClean="0"/>
              <a:t>Gioăng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kín</a:t>
            </a:r>
            <a:r>
              <a:rPr lang="en-US" sz="2400" dirty="0" smtClean="0"/>
              <a:t> </a:t>
            </a:r>
            <a:r>
              <a:rPr lang="en-US" sz="2400" dirty="0" err="1" smtClean="0"/>
              <a:t>ống</a:t>
            </a:r>
            <a:r>
              <a:rPr lang="en-US" sz="2400" dirty="0" smtClean="0"/>
              <a:t> </a:t>
            </a:r>
            <a:r>
              <a:rPr lang="en-US" sz="2400" dirty="0" err="1" smtClean="0"/>
              <a:t>xy</a:t>
            </a:r>
            <a:r>
              <a:rPr lang="en-US" sz="2400" dirty="0" smtClean="0"/>
              <a:t> </a:t>
            </a:r>
            <a:r>
              <a:rPr lang="en-US" sz="2400" dirty="0" err="1" smtClean="0"/>
              <a:t>lanh</a:t>
            </a:r>
            <a:r>
              <a:rPr lang="en-US" sz="2400" dirty="0" smtClean="0"/>
              <a:t>, 9 - </a:t>
            </a:r>
            <a:r>
              <a:rPr lang="en-US" sz="2400" dirty="0" err="1" smtClean="0"/>
              <a:t>Ống</a:t>
            </a:r>
            <a:r>
              <a:rPr lang="en-US" sz="2400" dirty="0" smtClean="0"/>
              <a:t> </a:t>
            </a:r>
            <a:r>
              <a:rPr lang="en-US" sz="2400" dirty="0" err="1" smtClean="0"/>
              <a:t>xy</a:t>
            </a:r>
            <a:r>
              <a:rPr lang="en-US" sz="2400" dirty="0" smtClean="0"/>
              <a:t> </a:t>
            </a:r>
            <a:r>
              <a:rPr lang="en-US" sz="2400" dirty="0" err="1" smtClean="0"/>
              <a:t>lanh</a:t>
            </a:r>
            <a:r>
              <a:rPr lang="en-US" sz="2400" dirty="0" smtClean="0"/>
              <a:t>, 10 – Bu long, 11, 13 – </a:t>
            </a:r>
            <a:r>
              <a:rPr lang="en-US" sz="2400" dirty="0" err="1" smtClean="0"/>
              <a:t>Vòng</a:t>
            </a:r>
            <a:r>
              <a:rPr lang="en-US" sz="2400" dirty="0" smtClean="0"/>
              <a:t> </a:t>
            </a:r>
            <a:r>
              <a:rPr lang="en-US" sz="2400" dirty="0" err="1" smtClean="0"/>
              <a:t>hãm</a:t>
            </a:r>
            <a:r>
              <a:rPr lang="en-US" sz="2400" dirty="0" smtClean="0"/>
              <a:t>, 12 – </a:t>
            </a:r>
            <a:r>
              <a:rPr lang="en-US" sz="2400" dirty="0" err="1" smtClean="0"/>
              <a:t>Chốt</a:t>
            </a:r>
            <a:r>
              <a:rPr lang="en-US" sz="2400" dirty="0" smtClean="0"/>
              <a:t> </a:t>
            </a:r>
            <a:r>
              <a:rPr lang="en-US" sz="2400" dirty="0" err="1" smtClean="0"/>
              <a:t>giảm</a:t>
            </a:r>
            <a:r>
              <a:rPr lang="en-US" sz="2400" dirty="0" smtClean="0"/>
              <a:t> </a:t>
            </a:r>
            <a:r>
              <a:rPr lang="en-US" sz="2400" dirty="0" err="1" smtClean="0"/>
              <a:t>chấn</a:t>
            </a:r>
            <a:r>
              <a:rPr lang="en-US" sz="2400" dirty="0" smtClean="0"/>
              <a:t>, 14, 20 – </a:t>
            </a:r>
            <a:r>
              <a:rPr lang="en-US" sz="2400" dirty="0" err="1" smtClean="0"/>
              <a:t>Bạc</a:t>
            </a:r>
            <a:r>
              <a:rPr lang="en-US" sz="2400" dirty="0" smtClean="0"/>
              <a:t> </a:t>
            </a:r>
            <a:r>
              <a:rPr lang="en-US" sz="2400" dirty="0" err="1" smtClean="0"/>
              <a:t>giảm</a:t>
            </a:r>
            <a:r>
              <a:rPr lang="en-US" sz="2400" dirty="0" smtClean="0"/>
              <a:t> </a:t>
            </a:r>
            <a:r>
              <a:rPr lang="en-US" sz="2400" dirty="0" err="1" smtClean="0"/>
              <a:t>chấn</a:t>
            </a:r>
            <a:r>
              <a:rPr lang="en-US" sz="2400" dirty="0" smtClean="0"/>
              <a:t>, 15 – </a:t>
            </a:r>
            <a:r>
              <a:rPr lang="en-US" sz="2400" dirty="0" err="1" smtClean="0"/>
              <a:t>Đai</a:t>
            </a:r>
            <a:r>
              <a:rPr lang="en-US" sz="2400" dirty="0" smtClean="0"/>
              <a:t> </a:t>
            </a:r>
            <a:r>
              <a:rPr lang="en-US" sz="2400" dirty="0" err="1" smtClean="0"/>
              <a:t>ốc</a:t>
            </a:r>
            <a:r>
              <a:rPr lang="en-US" sz="2400" dirty="0" smtClean="0"/>
              <a:t>, 16 – </a:t>
            </a:r>
            <a:r>
              <a:rPr lang="en-US" sz="2400" dirty="0" err="1" smtClean="0"/>
              <a:t>Nắp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xy</a:t>
            </a:r>
            <a:r>
              <a:rPr lang="en-US" sz="2400" dirty="0" smtClean="0"/>
              <a:t> </a:t>
            </a:r>
            <a:r>
              <a:rPr lang="en-US" sz="2400" dirty="0" err="1" smtClean="0"/>
              <a:t>lanh</a:t>
            </a:r>
            <a:r>
              <a:rPr lang="en-US" sz="2400" dirty="0" smtClean="0"/>
              <a:t>, 17 – </a:t>
            </a:r>
            <a:r>
              <a:rPr lang="en-US" sz="2400" dirty="0" err="1" smtClean="0"/>
              <a:t>Đệm</a:t>
            </a:r>
            <a:r>
              <a:rPr lang="en-US" sz="2400" dirty="0" smtClean="0"/>
              <a:t> </a:t>
            </a:r>
            <a:r>
              <a:rPr lang="en-US" sz="2400" dirty="0" err="1" smtClean="0"/>
              <a:t>dẫn</a:t>
            </a:r>
            <a:r>
              <a:rPr lang="en-US" sz="2400" dirty="0" smtClean="0"/>
              <a:t> </a:t>
            </a:r>
            <a:r>
              <a:rPr lang="en-US" sz="2400" dirty="0" err="1" smtClean="0"/>
              <a:t>hướng</a:t>
            </a:r>
            <a:r>
              <a:rPr lang="en-US" sz="2400" dirty="0" smtClean="0"/>
              <a:t> pit </a:t>
            </a:r>
            <a:r>
              <a:rPr lang="en-US" sz="2400" dirty="0" err="1" smtClean="0"/>
              <a:t>tông</a:t>
            </a:r>
            <a:r>
              <a:rPr lang="en-US" sz="2400" dirty="0" smtClean="0"/>
              <a:t>, 18 – </a:t>
            </a:r>
            <a:r>
              <a:rPr lang="en-US" sz="2400" dirty="0" err="1" smtClean="0"/>
              <a:t>Phớt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kín</a:t>
            </a:r>
            <a:r>
              <a:rPr lang="en-US" sz="2400" dirty="0" smtClean="0"/>
              <a:t> pit </a:t>
            </a:r>
            <a:r>
              <a:rPr lang="en-US" sz="2400" dirty="0" err="1" smtClean="0"/>
              <a:t>tông</a:t>
            </a:r>
            <a:r>
              <a:rPr lang="en-US" sz="2400" dirty="0" smtClean="0"/>
              <a:t>, 22, 23, 24, 25 – Van an </a:t>
            </a:r>
            <a:r>
              <a:rPr lang="en-US" sz="2400" dirty="0" err="1" smtClean="0"/>
              <a:t>toàn</a:t>
            </a:r>
            <a:endParaRPr lang="en-US" sz="2400" dirty="0" smtClean="0"/>
          </a:p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3 – </a:t>
            </a:r>
            <a:r>
              <a:rPr lang="en-US" sz="2400" i="1" dirty="0" err="1" smtClean="0"/>
              <a:t>Cấu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tạo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xy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thuỷ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lực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cấu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không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hàn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7102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2854</Words>
  <Application>Microsoft Office PowerPoint</Application>
  <PresentationFormat>Widescreen</PresentationFormat>
  <Paragraphs>277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MathType 6.0 Equation</vt:lpstr>
      <vt:lpstr>TRƯỜNG ĐẠI HỌC MỎ - ĐỊA CHẤT KHOA CƠ – ĐIỆN BỘ MÔN KỸ THUẬT CƠ KHÍ</vt:lpstr>
      <vt:lpstr>Nội dung</vt:lpstr>
      <vt:lpstr>1 Giới thiệu xy lanh thuỷ lực</vt:lpstr>
      <vt:lpstr>1 Giới thiệu xy lanh thuỷ lực</vt:lpstr>
      <vt:lpstr>1 Giới thiệu xy lanh thuỷ lực</vt:lpstr>
      <vt:lpstr>1 Giới thiệu xy lanh thuỷ lực</vt:lpstr>
      <vt:lpstr>1 Giới thiệu xy lanh thuỷ lực</vt:lpstr>
      <vt:lpstr>1 Giới thiệu xy lanh thuỷ lực</vt:lpstr>
      <vt:lpstr>1 Giới thiệu xy lanh thuỷ lực</vt:lpstr>
      <vt:lpstr>1 Giới thiệu xy lanh thuỷ lực</vt:lpstr>
      <vt:lpstr>1 Giới thiệu xy lanh thuỷ lực</vt:lpstr>
      <vt:lpstr>1 Giới thiệu xy lanh thuỷ lực</vt:lpstr>
      <vt:lpstr>1 Giới thiệu xy lanh thuỷ lực</vt:lpstr>
      <vt:lpstr>1 Giới thiệu xy lanh thuỷ lực</vt:lpstr>
      <vt:lpstr>1 Giới thiệu xy lanh thuỷ lực</vt:lpstr>
      <vt:lpstr>1 Giới thiệu xy lanh thuỷ lực</vt:lpstr>
      <vt:lpstr>1 Giới thiệu xy lanh thuỷ lực</vt:lpstr>
      <vt:lpstr>1 Giới thiệu xy lanh thuỷ lực</vt:lpstr>
      <vt:lpstr>1 Giới thiệu xy lanh thuỷ lực</vt:lpstr>
      <vt:lpstr>1 Giới thiệu xy lanh thuỷ lực</vt:lpstr>
      <vt:lpstr>1 Giới thiệu xy lanh thuỷ lực</vt:lpstr>
      <vt:lpstr>1 Giới thiệu xy lanh thuỷ lực</vt:lpstr>
      <vt:lpstr>2 Một số dạng hỏng của xy lanh thuỷ lực</vt:lpstr>
      <vt:lpstr>2 Một số dạng hỏng của xy lanh thuỷ lực</vt:lpstr>
      <vt:lpstr>2 Một số dạng hỏng của xy lanh thuỷ lực</vt:lpstr>
      <vt:lpstr>2 Một số dạng hỏng của xy lanh thuỷ lực</vt:lpstr>
      <vt:lpstr>2 Một số dạng hỏng của xy lanh thuỷ lực</vt:lpstr>
      <vt:lpstr>2 Một số dạng hỏng của xy lanh thuỷ lực</vt:lpstr>
      <vt:lpstr>2 Một số dạng hỏng của xy lanh thuỷ lực</vt:lpstr>
      <vt:lpstr>3 Một số lưu ý khi sửa chữa, chế tạo xy lanh thuỷ lực</vt:lpstr>
      <vt:lpstr>3 Một số lưu ý khi sửa chữa, chế tạo xy lanh thuỷ lực</vt:lpstr>
      <vt:lpstr>3 Một số lưu ý khi sửa chữa, chế tạo xy lanh thuỷ lực</vt:lpstr>
      <vt:lpstr>3 Một số lưu ý khi sửa chữa, chế tạo xy lanh thuỷ lực</vt:lpstr>
      <vt:lpstr>3 Một số lưu ý khi sửa chữa, chế tạo xy lanh thuỷ lực</vt:lpstr>
      <vt:lpstr>3 Một số lưu ý khi sửa chữa, chế tạo xy lanh thuỷ lực</vt:lpstr>
      <vt:lpstr>3 Một số lưu ý khi sửa chữa, chế tạo xy lanh thuỷ lực</vt:lpstr>
      <vt:lpstr>3 Một số lưu ý khi sửa chữa, chế tạo xy lanh thuỷ lực</vt:lpstr>
      <vt:lpstr>Kết luận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MỎ - ĐỊA CHẤT KHOA CƠ – ĐIỆN BỘ MÔN KỸ THUẬT CƠ KHÍ</dc:title>
  <dc:creator>DELL M4800</dc:creator>
  <cp:lastModifiedBy>DELL M4800</cp:lastModifiedBy>
  <cp:revision>24</cp:revision>
  <dcterms:created xsi:type="dcterms:W3CDTF">2023-06-25T13:08:50Z</dcterms:created>
  <dcterms:modified xsi:type="dcterms:W3CDTF">2023-06-25T16:43:05Z</dcterms:modified>
</cp:coreProperties>
</file>