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2" r:id="rId4"/>
    <p:sldId id="293" r:id="rId5"/>
    <p:sldId id="294" r:id="rId6"/>
    <p:sldId id="295" r:id="rId7"/>
    <p:sldId id="296" r:id="rId8"/>
    <p:sldId id="297" r:id="rId9"/>
    <p:sldId id="258" r:id="rId10"/>
    <p:sldId id="259" r:id="rId11"/>
    <p:sldId id="260" r:id="rId12"/>
    <p:sldId id="261" r:id="rId13"/>
    <p:sldId id="262" r:id="rId14"/>
    <p:sldId id="263" r:id="rId15"/>
    <p:sldId id="264" r:id="rId16"/>
    <p:sldId id="307" r:id="rId17"/>
    <p:sldId id="308" r:id="rId18"/>
    <p:sldId id="309" r:id="rId19"/>
    <p:sldId id="310" r:id="rId20"/>
    <p:sldId id="311" r:id="rId21"/>
    <p:sldId id="312" r:id="rId22"/>
    <p:sldId id="313" r:id="rId23"/>
    <p:sldId id="265" r:id="rId24"/>
    <p:sldId id="266" r:id="rId25"/>
    <p:sldId id="267" r:id="rId26"/>
    <p:sldId id="268" r:id="rId27"/>
    <p:sldId id="300" r:id="rId28"/>
    <p:sldId id="306" r:id="rId29"/>
    <p:sldId id="269" r:id="rId30"/>
    <p:sldId id="270" r:id="rId31"/>
    <p:sldId id="301" r:id="rId32"/>
    <p:sldId id="302" r:id="rId33"/>
    <p:sldId id="303" r:id="rId34"/>
    <p:sldId id="304" r:id="rId35"/>
    <p:sldId id="305" r:id="rId36"/>
    <p:sldId id="271" r:id="rId37"/>
    <p:sldId id="272" r:id="rId38"/>
    <p:sldId id="273" r:id="rId39"/>
    <p:sldId id="274" r:id="rId40"/>
    <p:sldId id="298" r:id="rId41"/>
    <p:sldId id="299"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1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C75B99-2EA0-4F4A-9B1D-16AEB31A46A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85729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75B99-2EA0-4F4A-9B1D-16AEB31A46A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203272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75B99-2EA0-4F4A-9B1D-16AEB31A46A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92310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C75B99-2EA0-4F4A-9B1D-16AEB31A46A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125731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C75B99-2EA0-4F4A-9B1D-16AEB31A46A1}" type="datetimeFigureOut">
              <a:rPr lang="en-US" smtClean="0"/>
              <a:t>6/28/2023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25419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C75B99-2EA0-4F4A-9B1D-16AEB31A46A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2636484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C75B99-2EA0-4F4A-9B1D-16AEB31A46A1}" type="datetimeFigureOut">
              <a:rPr lang="en-US" smtClean="0"/>
              <a:t>6/28/2023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328629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C75B99-2EA0-4F4A-9B1D-16AEB31A46A1}" type="datetimeFigureOut">
              <a:rPr lang="en-US" smtClean="0"/>
              <a:t>6/28/2023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369486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C75B99-2EA0-4F4A-9B1D-16AEB31A46A1}" type="datetimeFigureOut">
              <a:rPr lang="en-US" smtClean="0"/>
              <a:t>6/28/2023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380450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75B99-2EA0-4F4A-9B1D-16AEB31A46A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126690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75B99-2EA0-4F4A-9B1D-16AEB31A46A1}" type="datetimeFigureOut">
              <a:rPr lang="en-US" smtClean="0"/>
              <a:t>6/28/2023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03B69-AA81-4388-93A1-5B7DC8B10509}" type="slidenum">
              <a:rPr lang="en-US" smtClean="0"/>
              <a:t>‹#›</a:t>
            </a:fld>
            <a:endParaRPr lang="en-US"/>
          </a:p>
        </p:txBody>
      </p:sp>
    </p:spTree>
    <p:extLst>
      <p:ext uri="{BB962C8B-B14F-4D97-AF65-F5344CB8AC3E}">
        <p14:creationId xmlns:p14="http://schemas.microsoft.com/office/powerpoint/2010/main" val="1329399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75B99-2EA0-4F4A-9B1D-16AEB31A46A1}" type="datetimeFigureOut">
              <a:rPr lang="en-US" smtClean="0"/>
              <a:t>6/28/2023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03B69-AA81-4388-93A1-5B7DC8B10509}" type="slidenum">
              <a:rPr lang="en-US" smtClean="0"/>
              <a:t>‹#›</a:t>
            </a:fld>
            <a:endParaRPr lang="en-US"/>
          </a:p>
        </p:txBody>
      </p:sp>
    </p:spTree>
    <p:extLst>
      <p:ext uri="{BB962C8B-B14F-4D97-AF65-F5344CB8AC3E}">
        <p14:creationId xmlns:p14="http://schemas.microsoft.com/office/powerpoint/2010/main" val="342306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smtClean="0">
                <a:solidFill>
                  <a:srgbClr val="FF0000"/>
                </a:solidFill>
                <a:latin typeface="Times New Roman" pitchFamily="18" charset="0"/>
                <a:cs typeface="Times New Roman" pitchFamily="18" charset="0"/>
              </a:rPr>
              <a:t>THỰC TIỄN NHÀ MÁY TUYỂN NỔI</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TRÊN THẾ GIỚI</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9787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b="1" smtClean="0">
                <a:solidFill>
                  <a:srgbClr val="00B050"/>
                </a:solidFill>
              </a:rPr>
              <a:t/>
            </a:r>
            <a:br>
              <a:rPr lang="en-US" sz="2800" b="1" smtClean="0">
                <a:solidFill>
                  <a:srgbClr val="00B050"/>
                </a:solidFill>
              </a:rPr>
            </a:br>
            <a:r>
              <a:rPr lang="vi-VN" sz="2800" b="1" smtClean="0">
                <a:solidFill>
                  <a:srgbClr val="00B050"/>
                </a:solidFill>
              </a:rPr>
              <a:t>Sơ </a:t>
            </a:r>
            <a:r>
              <a:rPr lang="vi-VN" sz="2800" b="1">
                <a:solidFill>
                  <a:srgbClr val="00B050"/>
                </a:solidFill>
              </a:rPr>
              <a:t>đồ công nghệ tuyển nổi Nhà máy </a:t>
            </a:r>
            <a:r>
              <a:rPr lang="vi-VN" sz="2800" b="1" smtClean="0">
                <a:solidFill>
                  <a:srgbClr val="00B050"/>
                </a:solidFill>
              </a:rPr>
              <a:t>Cadia</a:t>
            </a:r>
            <a:r>
              <a:rPr lang="en-US" sz="2800" b="1" smtClean="0">
                <a:solidFill>
                  <a:srgbClr val="00B050"/>
                </a:solidFill>
              </a:rPr>
              <a:t> (Australia)</a:t>
            </a:r>
            <a:r>
              <a:rPr lang="en-US" sz="2800" b="1">
                <a:solidFill>
                  <a:srgbClr val="00B050"/>
                </a:solidFill>
              </a:rPr>
              <a:t/>
            </a:r>
            <a:br>
              <a:rPr lang="en-US" sz="2800" b="1">
                <a:solidFill>
                  <a:srgbClr val="00B050"/>
                </a:solidFill>
              </a:rPr>
            </a:br>
            <a:endParaRPr lang="en-US" sz="2800" b="1">
              <a:solidFill>
                <a:srgbClr val="00B05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38454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831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B050"/>
                </a:solidFill>
              </a:rPr>
              <a:t>Kết quả tuyển</a:t>
            </a:r>
            <a:endParaRPr lang="en-US" b="1">
              <a:solidFill>
                <a:srgbClr val="00B050"/>
              </a:solidFill>
            </a:endParaRPr>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381000" y="2819400"/>
            <a:ext cx="4040188"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819400"/>
            <a:ext cx="40417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176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944562"/>
          </a:xfrm>
        </p:spPr>
        <p:txBody>
          <a:bodyPr>
            <a:noAutofit/>
          </a:bodyPr>
          <a:lstStyle/>
          <a:p>
            <a:pPr lvl="2" algn="ctr" rtl="0">
              <a:spcBef>
                <a:spcPct val="0"/>
              </a:spcBef>
            </a:pPr>
            <a:r>
              <a:rPr lang="en-US" sz="4000" b="1" i="1" smtClean="0">
                <a:latin typeface="Times New Roman" pitchFamily="18" charset="0"/>
                <a:cs typeface="Times New Roman" pitchFamily="18" charset="0"/>
              </a:rPr>
              <a:t/>
            </a:r>
            <a:br>
              <a:rPr lang="en-US" sz="4000" b="1" i="1" smtClean="0">
                <a:latin typeface="Times New Roman" pitchFamily="18" charset="0"/>
                <a:cs typeface="Times New Roman" pitchFamily="18" charset="0"/>
              </a:rPr>
            </a:br>
            <a:r>
              <a:rPr lang="en-US" sz="4000" b="1" i="1" smtClean="0">
                <a:latin typeface="Times New Roman" pitchFamily="18" charset="0"/>
                <a:cs typeface="Times New Roman" pitchFamily="18" charset="0"/>
              </a:rPr>
              <a:t/>
            </a:r>
            <a:br>
              <a:rPr lang="en-US" sz="4000" b="1" i="1" smtClean="0">
                <a:latin typeface="Times New Roman" pitchFamily="18" charset="0"/>
                <a:cs typeface="Times New Roman" pitchFamily="18" charset="0"/>
              </a:rPr>
            </a:br>
            <a:r>
              <a:rPr lang="vi-VN" sz="4000" b="1" i="1" smtClean="0">
                <a:solidFill>
                  <a:srgbClr val="FF0000"/>
                </a:solidFill>
                <a:latin typeface="Times New Roman" pitchFamily="18" charset="0"/>
                <a:cs typeface="Times New Roman" pitchFamily="18" charset="0"/>
              </a:rPr>
              <a:t>Tuyển </a:t>
            </a:r>
            <a:r>
              <a:rPr lang="vi-VN" sz="4000" b="1" i="1">
                <a:solidFill>
                  <a:srgbClr val="FF0000"/>
                </a:solidFill>
                <a:latin typeface="Times New Roman" pitchFamily="18" charset="0"/>
                <a:cs typeface="Times New Roman" pitchFamily="18" charset="0"/>
              </a:rPr>
              <a:t>quặng đồng - vàng - oxit </a:t>
            </a:r>
            <a:r>
              <a:rPr lang="vi-VN" sz="4000" b="1" i="1" smtClean="0">
                <a:solidFill>
                  <a:srgbClr val="FF0000"/>
                </a:solidFill>
                <a:latin typeface="Times New Roman" pitchFamily="18" charset="0"/>
                <a:cs typeface="Times New Roman" pitchFamily="18" charset="0"/>
              </a:rPr>
              <a:t>sắt</a:t>
            </a:r>
            <a:r>
              <a:rPr lang="en-US" sz="4000" b="1" i="1" smtClean="0">
                <a:latin typeface="Times New Roman" pitchFamily="18" charset="0"/>
                <a:cs typeface="Times New Roman" pitchFamily="18" charset="0"/>
              </a:rPr>
              <a:t/>
            </a:r>
            <a:br>
              <a:rPr lang="en-US" sz="4000" b="1" i="1" smtClean="0">
                <a:latin typeface="Times New Roman" pitchFamily="18" charset="0"/>
                <a:cs typeface="Times New Roman" pitchFamily="18" charset="0"/>
              </a:rPr>
            </a:br>
            <a:r>
              <a:rPr lang="vi-VN" sz="2400" b="1">
                <a:solidFill>
                  <a:srgbClr val="00B050"/>
                </a:solidFill>
              </a:rPr>
              <a:t>Sơ đồ công nghệ tuyển nổi Nhà máy </a:t>
            </a:r>
            <a:r>
              <a:rPr lang="vi-VN" sz="2400" b="1" smtClean="0">
                <a:solidFill>
                  <a:srgbClr val="00B050"/>
                </a:solidFill>
              </a:rPr>
              <a:t>Candelaria</a:t>
            </a:r>
            <a:r>
              <a:rPr lang="en-US" sz="2400" b="1" smtClean="0">
                <a:solidFill>
                  <a:srgbClr val="00B050"/>
                </a:solidFill>
              </a:rPr>
              <a:t> (Chile)</a:t>
            </a:r>
            <a:r>
              <a:rPr lang="en-US" sz="2400" b="1">
                <a:solidFill>
                  <a:srgbClr val="00B050"/>
                </a:solidFill>
              </a:rPr>
              <a:t/>
            </a:r>
            <a:br>
              <a:rPr lang="en-US" sz="2400" b="1">
                <a:solidFill>
                  <a:srgbClr val="00B050"/>
                </a:solidFill>
              </a:rPr>
            </a:br>
            <a:r>
              <a:rPr lang="en-US" sz="4000" b="1">
                <a:solidFill>
                  <a:srgbClr val="00B050"/>
                </a:solidFill>
                <a:latin typeface="Times New Roman" pitchFamily="18" charset="0"/>
                <a:cs typeface="Times New Roman" pitchFamily="18" charset="0"/>
              </a:rPr>
              <a:t/>
            </a:r>
            <a:br>
              <a:rPr lang="en-US" sz="4000" b="1">
                <a:solidFill>
                  <a:srgbClr val="00B050"/>
                </a:solidFill>
                <a:latin typeface="Times New Roman" pitchFamily="18" charset="0"/>
                <a:cs typeface="Times New Roman" pitchFamily="18" charset="0"/>
              </a:rPr>
            </a:br>
            <a:endParaRPr lang="en-US" sz="4000" b="1">
              <a:solidFill>
                <a:srgbClr val="00B050"/>
              </a:solidFill>
              <a:latin typeface="Times New Roman" pitchFamily="18" charset="0"/>
              <a:cs typeface="Times New Roman"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42600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56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a:solidFill>
                  <a:srgbClr val="00B050"/>
                </a:solidFill>
              </a:rPr>
              <a:t>Sơ đồ công nghệ tuyển nổi tuyển Nhà máy Ernest </a:t>
            </a:r>
            <a:r>
              <a:rPr lang="en-US" sz="2800" b="1" smtClean="0">
                <a:solidFill>
                  <a:srgbClr val="00B050"/>
                </a:solidFill>
              </a:rPr>
              <a:t>Henry (Australia)</a:t>
            </a:r>
            <a:endParaRPr lang="en-US" sz="2800" b="1">
              <a:solidFill>
                <a:srgbClr val="00B05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801" y="1600200"/>
            <a:ext cx="6607799" cy="4488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000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B050"/>
                </a:solidFill>
              </a:rPr>
              <a:t>Kết quả tuyển</a:t>
            </a:r>
            <a:endParaRPr lang="en-US" b="1">
              <a:solidFill>
                <a:srgbClr val="00B050"/>
              </a:solidFill>
            </a:endParaRPr>
          </a:p>
        </p:txBody>
      </p:sp>
      <p:pic>
        <p:nvPicPr>
          <p:cNvPr id="7170"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743200"/>
            <a:ext cx="453451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94434" y="3048000"/>
            <a:ext cx="4419600" cy="141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50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fontScale="90000"/>
          </a:bodyPr>
          <a:lstStyle/>
          <a:p>
            <a:pPr lvl="2" algn="ctr" rtl="0">
              <a:spcBef>
                <a:spcPct val="0"/>
              </a:spcBef>
            </a:pPr>
            <a:r>
              <a:rPr lang="vi-VN" i="1"/>
              <a:t> </a:t>
            </a:r>
            <a:r>
              <a:rPr lang="en-US" i="1" smtClean="0"/>
              <a:t/>
            </a:r>
            <a:br>
              <a:rPr lang="en-US" i="1" smtClean="0"/>
            </a:br>
            <a:r>
              <a:rPr lang="vi-VN" sz="4000" b="1" i="1" smtClean="0">
                <a:solidFill>
                  <a:srgbClr val="FF0000"/>
                </a:solidFill>
                <a:latin typeface="Times New Roman" pitchFamily="18" charset="0"/>
                <a:cs typeface="Times New Roman" pitchFamily="18" charset="0"/>
              </a:rPr>
              <a:t>Các </a:t>
            </a:r>
            <a:r>
              <a:rPr lang="vi-VN" sz="4000" b="1" i="1">
                <a:solidFill>
                  <a:srgbClr val="FF0000"/>
                </a:solidFill>
                <a:latin typeface="Times New Roman" pitchFamily="18" charset="0"/>
                <a:cs typeface="Times New Roman" pitchFamily="18" charset="0"/>
              </a:rPr>
              <a:t>Nhà máy tuyển nổi quặng niken</a:t>
            </a:r>
            <a:r>
              <a:rPr lang="en-US" sz="4000" b="1">
                <a:solidFill>
                  <a:srgbClr val="FF0000"/>
                </a:solidFill>
                <a:latin typeface="Times New Roman" pitchFamily="18" charset="0"/>
                <a:cs typeface="Times New Roman" pitchFamily="18" charset="0"/>
              </a:rPr>
              <a:t/>
            </a:r>
            <a:br>
              <a:rPr lang="en-US" sz="4000" b="1">
                <a:solidFill>
                  <a:srgbClr val="FF0000"/>
                </a:solidFill>
                <a:latin typeface="Times New Roman" pitchFamily="18" charset="0"/>
                <a:cs typeface="Times New Roman" pitchFamily="18" charset="0"/>
              </a:rPr>
            </a:br>
            <a:endParaRPr lang="en-US" sz="4000" b="1">
              <a:solidFill>
                <a:srgbClr val="FF0000"/>
              </a:solidFill>
              <a:latin typeface="Times New Roman" pitchFamily="18" charset="0"/>
              <a:cs typeface="Times New Roman" pitchFamily="18" charset="0"/>
            </a:endParaRP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371600"/>
            <a:ext cx="7145466" cy="479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924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20762"/>
          </a:xfrm>
        </p:spPr>
        <p:txBody>
          <a:bodyPr>
            <a:normAutofit fontScale="90000"/>
          </a:bodyPr>
          <a:lstStyle/>
          <a:p>
            <a:r>
              <a:rPr lang="en-US" b="1" smtClean="0">
                <a:solidFill>
                  <a:srgbClr val="FF0000"/>
                </a:solidFill>
              </a:rPr>
              <a:t>ĐẶC TÍNH TUYỂN NỔI QUẶNG NIKEL VÀ Ni - Cu</a:t>
            </a:r>
            <a:endParaRPr lang="en-US" b="1">
              <a:solidFill>
                <a:srgbClr val="FF0000"/>
              </a:solidFill>
            </a:endParaRPr>
          </a:p>
        </p:txBody>
      </p:sp>
      <p:sp>
        <p:nvSpPr>
          <p:cNvPr id="3" name="Content Placeholder 2"/>
          <p:cNvSpPr>
            <a:spLocks noGrp="1"/>
          </p:cNvSpPr>
          <p:nvPr>
            <p:ph idx="1"/>
          </p:nvPr>
        </p:nvSpPr>
        <p:spPr/>
        <p:txBody>
          <a:bodyPr>
            <a:normAutofit lnSpcReduction="10000"/>
          </a:bodyPr>
          <a:lstStyle/>
          <a:p>
            <a:pPr marL="0" indent="0" algn="just">
              <a:buNone/>
            </a:pPr>
            <a:r>
              <a:rPr lang="vi-VN">
                <a:latin typeface="Times New Roman" pitchFamily="18" charset="0"/>
                <a:cs typeface="Times New Roman" pitchFamily="18" charset="0"/>
              </a:rPr>
              <a:t>Đặc tính nổi của </a:t>
            </a:r>
            <a:r>
              <a:rPr lang="vi-VN">
                <a:latin typeface="Times New Roman" pitchFamily="18" charset="0"/>
                <a:cs typeface="Times New Roman" pitchFamily="18" charset="0"/>
              </a:rPr>
              <a:t>khoáng </a:t>
            </a:r>
            <a:r>
              <a:rPr lang="en-US" smtClean="0">
                <a:latin typeface="Times New Roman" pitchFamily="18" charset="0"/>
                <a:cs typeface="Times New Roman" pitchFamily="18" charset="0"/>
              </a:rPr>
              <a:t>vật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niken chưa được kiểm tra ở mức độ mà các khoáng </a:t>
            </a:r>
            <a:r>
              <a:rPr lang="vi-VN">
                <a:latin typeface="Times New Roman" pitchFamily="18" charset="0"/>
                <a:cs typeface="Times New Roman" pitchFamily="18" charset="0"/>
              </a:rPr>
              <a:t>chất </a:t>
            </a:r>
            <a:r>
              <a:rPr lang="en-US" smtClean="0">
                <a:latin typeface="Times New Roman" pitchFamily="18" charset="0"/>
                <a:cs typeface="Times New Roman" pitchFamily="18" charset="0"/>
              </a:rPr>
              <a:t>vật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có (tức là galenit, sphalerit, chalcopyrit), và do đó rất ít thông tin về khả năng nổi của </a:t>
            </a:r>
            <a:r>
              <a:rPr lang="vi-VN">
                <a:latin typeface="Times New Roman" pitchFamily="18" charset="0"/>
                <a:cs typeface="Times New Roman" pitchFamily="18" charset="0"/>
              </a:rPr>
              <a:t>khoáng </a:t>
            </a:r>
            <a:r>
              <a:rPr lang="en-US" smtClean="0">
                <a:latin typeface="Times New Roman" pitchFamily="18" charset="0"/>
                <a:cs typeface="Times New Roman" pitchFamily="18" charset="0"/>
              </a:rPr>
              <a:t>vật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niken</a:t>
            </a:r>
            <a:r>
              <a:rPr lang="vi-VN">
                <a:latin typeface="Times New Roman" pitchFamily="18" charset="0"/>
                <a:cs typeface="Times New Roman" pitchFamily="18" charset="0"/>
              </a:rPr>
              <a:t>. Hầu hết các công trình nghiên cứu về tuyển nổi </a:t>
            </a:r>
            <a:r>
              <a:rPr lang="vi-VN">
                <a:latin typeface="Times New Roman" pitchFamily="18" charset="0"/>
                <a:cs typeface="Times New Roman" pitchFamily="18" charset="0"/>
              </a:rPr>
              <a:t>khoáng </a:t>
            </a:r>
            <a:r>
              <a:rPr lang="en-US" smtClean="0">
                <a:latin typeface="Times New Roman" pitchFamily="18" charset="0"/>
                <a:cs typeface="Times New Roman" pitchFamily="18" charset="0"/>
              </a:rPr>
              <a:t>vật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niken từ quặng tự nhiên đã được thực </a:t>
            </a:r>
            <a:r>
              <a:rPr lang="vi-VN">
                <a:latin typeface="Times New Roman" pitchFamily="18" charset="0"/>
                <a:cs typeface="Times New Roman" pitchFamily="18" charset="0"/>
              </a:rPr>
              <a:t>hiện </a:t>
            </a:r>
            <a:r>
              <a:rPr lang="en-US" smtClean="0">
                <a:latin typeface="Times New Roman" pitchFamily="18" charset="0"/>
                <a:cs typeface="Times New Roman" pitchFamily="18" charset="0"/>
              </a:rPr>
              <a:t>ở các PTN</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của các nhà sản xuất niken lớn (Inco, Falconbridge, WMC) và (b) bởi các nhà nghiên cứu ở Nga về quặng từ các mỏ của Nga.</a:t>
            </a:r>
            <a:endParaRPr lang="en-US" smtClean="0">
              <a:latin typeface="Times New Roman" pitchFamily="18" charset="0"/>
              <a:cs typeface="Times New Roman" pitchFamily="18" charset="0"/>
            </a:endParaRPr>
          </a:p>
          <a:p>
            <a:pPr marL="0" indent="0" algn="just">
              <a:buNone/>
            </a:pPr>
            <a:endParaRPr lang="en-US"/>
          </a:p>
        </p:txBody>
      </p:sp>
    </p:spTree>
    <p:extLst>
      <p:ext uri="{BB962C8B-B14F-4D97-AF65-F5344CB8AC3E}">
        <p14:creationId xmlns:p14="http://schemas.microsoft.com/office/powerpoint/2010/main" val="355694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077200" cy="5745163"/>
          </a:xfrm>
        </p:spPr>
        <p:txBody>
          <a:bodyPr>
            <a:normAutofit/>
          </a:bodyPr>
          <a:lstStyle/>
          <a:p>
            <a:pPr marL="0" indent="0" algn="just">
              <a:buNone/>
            </a:pPr>
            <a:r>
              <a:rPr lang="vi-VN">
                <a:latin typeface="Times New Roman" pitchFamily="18" charset="0"/>
                <a:cs typeface="Times New Roman" pitchFamily="18" charset="0"/>
              </a:rPr>
              <a:t>Loại </a:t>
            </a:r>
            <a:r>
              <a:rPr lang="en-US" smtClean="0">
                <a:latin typeface="Times New Roman" pitchFamily="18" charset="0"/>
                <a:cs typeface="Times New Roman" pitchFamily="18" charset="0"/>
              </a:rPr>
              <a:t>đất đá đi kèm </a:t>
            </a:r>
            <a:r>
              <a:rPr lang="vi-VN" smtClean="0">
                <a:latin typeface="Times New Roman" pitchFamily="18" charset="0"/>
                <a:cs typeface="Times New Roman" pitchFamily="18" charset="0"/>
              </a:rPr>
              <a:t>đóng </a:t>
            </a:r>
            <a:r>
              <a:rPr lang="vi-VN">
                <a:latin typeface="Times New Roman" pitchFamily="18" charset="0"/>
                <a:cs typeface="Times New Roman" pitchFamily="18" charset="0"/>
              </a:rPr>
              <a:t>một vai trò quan </a:t>
            </a:r>
            <a:r>
              <a:rPr lang="vi-VN">
                <a:latin typeface="Times New Roman" pitchFamily="18" charset="0"/>
                <a:cs typeface="Times New Roman" pitchFamily="18" charset="0"/>
              </a:rPr>
              <a:t>trọng </a:t>
            </a:r>
            <a:r>
              <a:rPr lang="en-US" smtClean="0">
                <a:latin typeface="Times New Roman" pitchFamily="18" charset="0"/>
                <a:cs typeface="Times New Roman" pitchFamily="18" charset="0"/>
              </a:rPr>
              <a:t>đến</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khả năng nổi của niken và </a:t>
            </a:r>
            <a:r>
              <a:rPr lang="vi-VN">
                <a:latin typeface="Times New Roman" pitchFamily="18" charset="0"/>
                <a:cs typeface="Times New Roman" pitchFamily="18" charset="0"/>
              </a:rPr>
              <a:t>khoáng </a:t>
            </a:r>
            <a:r>
              <a:rPr lang="en-US" smtClean="0">
                <a:latin typeface="Times New Roman" pitchFamily="18" charset="0"/>
                <a:cs typeface="Times New Roman" pitchFamily="18" charset="0"/>
              </a:rPr>
              <a:t>vật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đồng-niken. Một số quặng chứa niken của Úc (Yakabindie) </a:t>
            </a:r>
            <a:r>
              <a:rPr lang="vi-VN">
                <a:latin typeface="Times New Roman" pitchFamily="18" charset="0"/>
                <a:cs typeface="Times New Roman" pitchFamily="18" charset="0"/>
              </a:rPr>
              <a:t>chứa </a:t>
            </a:r>
            <a:r>
              <a:rPr lang="vi-VN" smtClean="0">
                <a:latin typeface="Times New Roman" pitchFamily="18" charset="0"/>
                <a:cs typeface="Times New Roman" pitchFamily="18" charset="0"/>
              </a:rPr>
              <a:t>magiê </a:t>
            </a:r>
            <a:r>
              <a:rPr lang="vi-VN">
                <a:latin typeface="Times New Roman" pitchFamily="18" charset="0"/>
                <a:cs typeface="Times New Roman" pitchFamily="18" charset="0"/>
              </a:rPr>
              <a:t>và </a:t>
            </a:r>
            <a:r>
              <a:rPr lang="en-US" smtClean="0">
                <a:latin typeface="Times New Roman" pitchFamily="18" charset="0"/>
                <a:cs typeface="Times New Roman" pitchFamily="18" charset="0"/>
              </a:rPr>
              <a:t>slime</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liên </a:t>
            </a:r>
            <a:r>
              <a:rPr lang="vi-VN">
                <a:latin typeface="Times New Roman" pitchFamily="18" charset="0"/>
                <a:cs typeface="Times New Roman" pitchFamily="18" charset="0"/>
              </a:rPr>
              <a:t>quan</a:t>
            </a:r>
            <a:r>
              <a:rPr lang="vi-VN">
                <a:latin typeface="Times New Roman" pitchFamily="18" charset="0"/>
                <a:cs typeface="Times New Roman" pitchFamily="18" charset="0"/>
              </a:rPr>
              <a:t>. Quá trình tuyển nổi niken từ loại quặng </a:t>
            </a:r>
            <a:r>
              <a:rPr lang="vi-VN">
                <a:latin typeface="Times New Roman" pitchFamily="18" charset="0"/>
                <a:cs typeface="Times New Roman" pitchFamily="18" charset="0"/>
              </a:rPr>
              <a:t>này </a:t>
            </a:r>
            <a:r>
              <a:rPr lang="vi-VN" smtClean="0">
                <a:latin typeface="Times New Roman" pitchFamily="18" charset="0"/>
                <a:cs typeface="Times New Roman" pitchFamily="18" charset="0"/>
              </a:rPr>
              <a:t>khá </a:t>
            </a:r>
            <a:r>
              <a:rPr lang="vi-VN">
                <a:latin typeface="Times New Roman" pitchFamily="18" charset="0"/>
                <a:cs typeface="Times New Roman" pitchFamily="18" charset="0"/>
              </a:rPr>
              <a:t>khó khăn và yêu cầu bổ </a:t>
            </a:r>
            <a:r>
              <a:rPr lang="vi-VN">
                <a:latin typeface="Times New Roman" pitchFamily="18" charset="0"/>
                <a:cs typeface="Times New Roman" pitchFamily="18" charset="0"/>
              </a:rPr>
              <a:t>sung </a:t>
            </a:r>
            <a:r>
              <a:rPr lang="en-US" smtClean="0">
                <a:latin typeface="Times New Roman" pitchFamily="18" charset="0"/>
                <a:cs typeface="Times New Roman" pitchFamily="18" charset="0"/>
              </a:rPr>
              <a:t>nhiều thuốc tập hợp</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Ngược lại, tuyển nổi niken từ quặng lớn, chẳng hạn như Vịnh Voisey (Canada) cần rất </a:t>
            </a:r>
            <a:r>
              <a:rPr lang="vi-VN">
                <a:latin typeface="Times New Roman" pitchFamily="18" charset="0"/>
                <a:cs typeface="Times New Roman" pitchFamily="18" charset="0"/>
              </a:rPr>
              <a:t>ít </a:t>
            </a:r>
            <a:r>
              <a:rPr lang="en-US" smtClean="0">
                <a:latin typeface="Times New Roman" pitchFamily="18" charset="0"/>
                <a:cs typeface="Times New Roman" pitchFamily="18" charset="0"/>
              </a:rPr>
              <a:t>thuốc tập hợp </a:t>
            </a:r>
            <a:r>
              <a:rPr lang="vi-VN" smtClean="0">
                <a:latin typeface="Times New Roman" pitchFamily="18" charset="0"/>
                <a:cs typeface="Times New Roman" pitchFamily="18" charset="0"/>
              </a:rPr>
              <a:t>do </a:t>
            </a:r>
            <a:r>
              <a:rPr lang="vi-VN">
                <a:latin typeface="Times New Roman" pitchFamily="18" charset="0"/>
                <a:cs typeface="Times New Roman" pitchFamily="18" charset="0"/>
              </a:rPr>
              <a:t>thực tế là các </a:t>
            </a:r>
            <a:r>
              <a:rPr lang="vi-VN">
                <a:latin typeface="Times New Roman" pitchFamily="18" charset="0"/>
                <a:cs typeface="Times New Roman" pitchFamily="18" charset="0"/>
              </a:rPr>
              <a:t>khoáng </a:t>
            </a:r>
            <a:r>
              <a:rPr lang="en-US" smtClean="0">
                <a:latin typeface="Times New Roman" pitchFamily="18" charset="0"/>
                <a:cs typeface="Times New Roman" pitchFamily="18" charset="0"/>
              </a:rPr>
              <a:t>vật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chứa niken tương đối dễ nổi.</a:t>
            </a:r>
            <a:endParaRPr lang="en-US" smtClean="0">
              <a:latin typeface="Times New Roman" pitchFamily="18" charset="0"/>
              <a:cs typeface="Times New Roman" pitchFamily="18" charset="0"/>
            </a:endParaRPr>
          </a:p>
          <a:p>
            <a:pPr marL="0" indent="0" algn="just">
              <a:buNone/>
            </a:pPr>
            <a:endParaRPr lang="en-US"/>
          </a:p>
        </p:txBody>
      </p:sp>
    </p:spTree>
    <p:extLst>
      <p:ext uri="{BB962C8B-B14F-4D97-AF65-F5344CB8AC3E}">
        <p14:creationId xmlns:p14="http://schemas.microsoft.com/office/powerpoint/2010/main" val="316134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153400" cy="5592763"/>
          </a:xfrm>
        </p:spPr>
        <p:txBody>
          <a:bodyPr>
            <a:normAutofit/>
          </a:bodyPr>
          <a:lstStyle/>
          <a:p>
            <a:pPr marL="0" indent="0" algn="just">
              <a:buNone/>
            </a:pPr>
            <a:r>
              <a:rPr lang="en-US" smtClean="0">
                <a:latin typeface="Times New Roman" pitchFamily="18" charset="0"/>
                <a:cs typeface="Times New Roman" pitchFamily="18" charset="0"/>
              </a:rPr>
              <a:t>Có NC</a:t>
            </a:r>
            <a:r>
              <a:rPr lang="vi-VN" smtClean="0">
                <a:latin typeface="Times New Roman" pitchFamily="18" charset="0"/>
                <a:cs typeface="Times New Roman" pitchFamily="18" charset="0"/>
              </a:rPr>
              <a:t> </a:t>
            </a:r>
            <a:r>
              <a:rPr lang="en-US" smtClean="0">
                <a:latin typeface="Times New Roman" pitchFamily="18" charset="0"/>
                <a:cs typeface="Times New Roman" pitchFamily="18" charset="0"/>
              </a:rPr>
              <a:t>cho </a:t>
            </a:r>
            <a:r>
              <a:rPr lang="vi-VN" smtClean="0">
                <a:latin typeface="Times New Roman" pitchFamily="18" charset="0"/>
                <a:cs typeface="Times New Roman" pitchFamily="18" charset="0"/>
              </a:rPr>
              <a:t>rằng </a:t>
            </a:r>
            <a:r>
              <a:rPr lang="vi-VN">
                <a:latin typeface="Times New Roman" pitchFamily="18" charset="0"/>
                <a:cs typeface="Times New Roman" pitchFamily="18" charset="0"/>
              </a:rPr>
              <a:t>pentlandite, cũng như các khoáng chất niken khác, nổi </a:t>
            </a:r>
            <a:r>
              <a:rPr lang="vi-VN">
                <a:latin typeface="Times New Roman" pitchFamily="18" charset="0"/>
                <a:cs typeface="Times New Roman" pitchFamily="18" charset="0"/>
              </a:rPr>
              <a:t>tốt </a:t>
            </a:r>
            <a:r>
              <a:rPr lang="vi-VN" smtClean="0">
                <a:latin typeface="Times New Roman" pitchFamily="18" charset="0"/>
                <a:cs typeface="Times New Roman" pitchFamily="18" charset="0"/>
              </a:rPr>
              <a:t>với </a:t>
            </a:r>
            <a:r>
              <a:rPr lang="vi-VN">
                <a:latin typeface="Times New Roman" pitchFamily="18" charset="0"/>
                <a:cs typeface="Times New Roman" pitchFamily="18" charset="0"/>
              </a:rPr>
              <a:t>xanthate </a:t>
            </a:r>
            <a:r>
              <a:rPr lang="vi-VN" smtClean="0">
                <a:latin typeface="Times New Roman" pitchFamily="18" charset="0"/>
                <a:cs typeface="Times New Roman" pitchFamily="18" charset="0"/>
              </a:rPr>
              <a:t>(</a:t>
            </a:r>
            <a:r>
              <a:rPr lang="vi-VN">
                <a:latin typeface="Times New Roman" pitchFamily="18" charset="0"/>
                <a:cs typeface="Times New Roman" pitchFamily="18" charset="0"/>
              </a:rPr>
              <a:t>butyl và </a:t>
            </a:r>
            <a:r>
              <a:rPr lang="vi-VN">
                <a:latin typeface="Times New Roman" pitchFamily="18" charset="0"/>
                <a:cs typeface="Times New Roman" pitchFamily="18" charset="0"/>
              </a:rPr>
              <a:t>amyl</a:t>
            </a:r>
            <a:r>
              <a:rPr lang="vi-VN" smtClean="0">
                <a:latin typeface="Times New Roman" pitchFamily="18" charset="0"/>
                <a:cs typeface="Times New Roman" pitchFamily="18" charset="0"/>
              </a:rPr>
              <a:t>).</a:t>
            </a:r>
            <a:r>
              <a:rPr lang="en-US" smtClean="0">
                <a:latin typeface="Times New Roman" pitchFamily="18" charset="0"/>
                <a:cs typeface="Times New Roman" pitchFamily="18" charset="0"/>
              </a:rPr>
              <a:t>Trong </a:t>
            </a:r>
            <a:r>
              <a:rPr lang="vi-VN" smtClean="0">
                <a:latin typeface="Times New Roman" pitchFamily="18" charset="0"/>
                <a:cs typeface="Times New Roman" pitchFamily="18" charset="0"/>
              </a:rPr>
              <a:t>các </a:t>
            </a:r>
            <a:r>
              <a:rPr lang="vi-VN">
                <a:latin typeface="Times New Roman" pitchFamily="18" charset="0"/>
                <a:cs typeface="Times New Roman" pitchFamily="18" charset="0"/>
              </a:rPr>
              <a:t>nghiên </a:t>
            </a:r>
            <a:r>
              <a:rPr lang="vi-VN">
                <a:latin typeface="Times New Roman" pitchFamily="18" charset="0"/>
                <a:cs typeface="Times New Roman" pitchFamily="18" charset="0"/>
              </a:rPr>
              <a:t>cứu </a:t>
            </a:r>
            <a:r>
              <a:rPr lang="en-US" smtClean="0">
                <a:latin typeface="Times New Roman" pitchFamily="18" charset="0"/>
                <a:cs typeface="Times New Roman" pitchFamily="18" charset="0"/>
              </a:rPr>
              <a:t>khác</a:t>
            </a:r>
            <a:r>
              <a:rPr lang="vi-VN" smtClean="0">
                <a:latin typeface="Times New Roman" pitchFamily="18" charset="0"/>
                <a:cs typeface="Times New Roman" pitchFamily="18" charset="0"/>
              </a:rPr>
              <a:t>, đã </a:t>
            </a:r>
            <a:r>
              <a:rPr lang="vi-VN">
                <a:latin typeface="Times New Roman" pitchFamily="18" charset="0"/>
                <a:cs typeface="Times New Roman" pitchFamily="18" charset="0"/>
              </a:rPr>
              <a:t>chứng minh rằng mercaptan và dithiophotphat là </a:t>
            </a:r>
            <a:r>
              <a:rPr lang="vi-VN">
                <a:latin typeface="Times New Roman" pitchFamily="18" charset="0"/>
                <a:cs typeface="Times New Roman" pitchFamily="18" charset="0"/>
              </a:rPr>
              <a:t>những </a:t>
            </a:r>
            <a:r>
              <a:rPr lang="en-US" smtClean="0">
                <a:latin typeface="Times New Roman" pitchFamily="18" charset="0"/>
                <a:cs typeface="Times New Roman" pitchFamily="18" charset="0"/>
              </a:rPr>
              <a:t>TTH </a:t>
            </a:r>
            <a:r>
              <a:rPr lang="vi-VN" smtClean="0">
                <a:latin typeface="Times New Roman" pitchFamily="18" charset="0"/>
                <a:cs typeface="Times New Roman" pitchFamily="18" charset="0"/>
              </a:rPr>
              <a:t>hiệu </a:t>
            </a:r>
            <a:r>
              <a:rPr lang="vi-VN">
                <a:latin typeface="Times New Roman" pitchFamily="18" charset="0"/>
                <a:cs typeface="Times New Roman" pitchFamily="18" charset="0"/>
              </a:rPr>
              <a:t>quả cao đối với pentlandite và cũng có tính chọn lọc cao đối với pyrrhotite. Mercaptan </a:t>
            </a:r>
            <a:r>
              <a:rPr lang="vi-VN">
                <a:latin typeface="Times New Roman" pitchFamily="18" charset="0"/>
                <a:cs typeface="Times New Roman" pitchFamily="18" charset="0"/>
              </a:rPr>
              <a:t>R407 </a:t>
            </a:r>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xanthate đã được sử dụng để tuyển nổi quặng Mt. Windarra từ Úc.</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10852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077200" cy="5791200"/>
          </a:xfrm>
        </p:spPr>
        <p:txBody>
          <a:bodyPr>
            <a:normAutofit lnSpcReduction="10000"/>
          </a:bodyPr>
          <a:lstStyle/>
          <a:p>
            <a:pPr marL="0" indent="0" algn="just">
              <a:buNone/>
            </a:pPr>
            <a:r>
              <a:rPr lang="vi-VN">
                <a:latin typeface="Times New Roman" pitchFamily="18" charset="0"/>
                <a:cs typeface="Times New Roman" pitchFamily="18" charset="0"/>
              </a:rPr>
              <a:t>Khi </a:t>
            </a:r>
            <a:r>
              <a:rPr lang="en-US" smtClean="0">
                <a:latin typeface="Times New Roman" pitchFamily="18" charset="0"/>
                <a:cs typeface="Times New Roman" pitchFamily="18" charset="0"/>
              </a:rPr>
              <a:t>đất đá có tính </a:t>
            </a:r>
            <a:r>
              <a:rPr lang="vi-VN" smtClean="0">
                <a:latin typeface="Times New Roman" pitchFamily="18" charset="0"/>
                <a:cs typeface="Times New Roman" pitchFamily="18" charset="0"/>
              </a:rPr>
              <a:t>nổi </a:t>
            </a:r>
            <a:r>
              <a:rPr lang="vi-VN">
                <a:latin typeface="Times New Roman" pitchFamily="18" charset="0"/>
                <a:cs typeface="Times New Roman" pitchFamily="18" charset="0"/>
              </a:rPr>
              <a:t>tự nhiên có trong quặng, dithiophotphat hoặc mercaptan là những lựa </a:t>
            </a:r>
            <a:r>
              <a:rPr lang="vi-VN">
                <a:latin typeface="Times New Roman" pitchFamily="18" charset="0"/>
                <a:cs typeface="Times New Roman" pitchFamily="18" charset="0"/>
              </a:rPr>
              <a:t>chọn </a:t>
            </a:r>
            <a:r>
              <a:rPr lang="en-US" smtClean="0">
                <a:latin typeface="Times New Roman" pitchFamily="18" charset="0"/>
                <a:cs typeface="Times New Roman" pitchFamily="18" charset="0"/>
              </a:rPr>
              <a:t>TTH </a:t>
            </a:r>
            <a:r>
              <a:rPr lang="vi-VN" smtClean="0">
                <a:latin typeface="Times New Roman" pitchFamily="18" charset="0"/>
                <a:cs typeface="Times New Roman" pitchFamily="18" charset="0"/>
              </a:rPr>
              <a:t>tốt </a:t>
            </a:r>
            <a:r>
              <a:rPr lang="vi-VN">
                <a:latin typeface="Times New Roman" pitchFamily="18" charset="0"/>
                <a:cs typeface="Times New Roman" pitchFamily="18" charset="0"/>
              </a:rPr>
              <a:t>hơn so với xanthate vì với sự có mặt </a:t>
            </a:r>
            <a:r>
              <a:rPr lang="vi-VN">
                <a:latin typeface="Times New Roman" pitchFamily="18" charset="0"/>
                <a:cs typeface="Times New Roman" pitchFamily="18" charset="0"/>
              </a:rPr>
              <a:t>của </a:t>
            </a:r>
            <a:r>
              <a:rPr lang="en-US" smtClean="0">
                <a:latin typeface="Times New Roman" pitchFamily="18" charset="0"/>
                <a:cs typeface="Times New Roman" pitchFamily="18" charset="0"/>
              </a:rPr>
              <a:t>TĐC đất đá </a:t>
            </a:r>
            <a:r>
              <a:rPr lang="vi-VN" smtClean="0">
                <a:latin typeface="Times New Roman" pitchFamily="18" charset="0"/>
                <a:cs typeface="Times New Roman" pitchFamily="18" charset="0"/>
              </a:rPr>
              <a:t>như </a:t>
            </a:r>
            <a:r>
              <a:rPr lang="vi-VN">
                <a:latin typeface="Times New Roman" pitchFamily="18" charset="0"/>
                <a:cs typeface="Times New Roman" pitchFamily="18" charset="0"/>
              </a:rPr>
              <a:t>carboxymethylcellulose, </a:t>
            </a:r>
            <a:r>
              <a:rPr lang="vi-VN">
                <a:latin typeface="Times New Roman" pitchFamily="18" charset="0"/>
                <a:cs typeface="Times New Roman" pitchFamily="18" charset="0"/>
              </a:rPr>
              <a:t>những </a:t>
            </a:r>
            <a:r>
              <a:rPr lang="en-US" smtClean="0">
                <a:latin typeface="Times New Roman" pitchFamily="18" charset="0"/>
                <a:cs typeface="Times New Roman" pitchFamily="18" charset="0"/>
              </a:rPr>
              <a:t>TTH</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này </a:t>
            </a:r>
            <a:r>
              <a:rPr lang="en-US" smtClean="0">
                <a:latin typeface="Times New Roman" pitchFamily="18" charset="0"/>
                <a:cs typeface="Times New Roman" pitchFamily="18" charset="0"/>
              </a:rPr>
              <a:t>tác dụng </a:t>
            </a:r>
            <a:r>
              <a:rPr lang="vi-VN" smtClean="0">
                <a:latin typeface="Times New Roman" pitchFamily="18" charset="0"/>
                <a:cs typeface="Times New Roman" pitchFamily="18" charset="0"/>
              </a:rPr>
              <a:t>tốt </a:t>
            </a:r>
            <a:r>
              <a:rPr lang="vi-VN">
                <a:latin typeface="Times New Roman" pitchFamily="18" charset="0"/>
                <a:cs typeface="Times New Roman" pitchFamily="18" charset="0"/>
              </a:rPr>
              <a:t>hơn </a:t>
            </a:r>
            <a:r>
              <a:rPr lang="vi-VN">
                <a:latin typeface="Times New Roman" pitchFamily="18" charset="0"/>
                <a:cs typeface="Times New Roman" pitchFamily="18" charset="0"/>
              </a:rPr>
              <a:t>xanthate</a:t>
            </a:r>
            <a:r>
              <a:rPr lang="vi-VN" smtClean="0">
                <a:latin typeface="Times New Roman" pitchFamily="18" charset="0"/>
                <a:cs typeface="Times New Roman" pitchFamily="18" charset="0"/>
              </a:rPr>
              <a:t>.</a:t>
            </a:r>
            <a:endParaRPr lang="en-US" smtClean="0">
              <a:latin typeface="Times New Roman" pitchFamily="18" charset="0"/>
              <a:cs typeface="Times New Roman" pitchFamily="18" charset="0"/>
            </a:endParaRPr>
          </a:p>
          <a:p>
            <a:pPr marL="0" indent="0" algn="just">
              <a:buNone/>
            </a:pPr>
            <a:r>
              <a:rPr lang="vi-VN">
                <a:latin typeface="Times New Roman" pitchFamily="18" charset="0"/>
                <a:cs typeface="Times New Roman" pitchFamily="18" charset="0"/>
              </a:rPr>
              <a:t>Millerite, gersdorffite và nikenin có đặc tính nổi tương tự như pentlandite. Tuy nhiên, ba </a:t>
            </a:r>
            <a:r>
              <a:rPr lang="vi-VN">
                <a:latin typeface="Times New Roman" pitchFamily="18" charset="0"/>
                <a:cs typeface="Times New Roman" pitchFamily="18" charset="0"/>
              </a:rPr>
              <a:t>khoáng </a:t>
            </a:r>
            <a:r>
              <a:rPr lang="en-US" smtClean="0">
                <a:latin typeface="Times New Roman" pitchFamily="18" charset="0"/>
                <a:cs typeface="Times New Roman" pitchFamily="18" charset="0"/>
              </a:rPr>
              <a:t>vật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này </a:t>
            </a:r>
            <a:r>
              <a:rPr lang="vi-VN" smtClean="0">
                <a:latin typeface="Times New Roman" pitchFamily="18" charset="0"/>
                <a:cs typeface="Times New Roman" pitchFamily="18" charset="0"/>
              </a:rPr>
              <a:t>bị </a:t>
            </a:r>
            <a:r>
              <a:rPr lang="vi-VN">
                <a:latin typeface="Times New Roman" pitchFamily="18" charset="0"/>
                <a:cs typeface="Times New Roman" pitchFamily="18" charset="0"/>
              </a:rPr>
              <a:t>oxy hóa tương đối nhanh khi có oxy. Nói chung, các </a:t>
            </a:r>
            <a:r>
              <a:rPr lang="vi-VN">
                <a:latin typeface="Times New Roman" pitchFamily="18" charset="0"/>
                <a:cs typeface="Times New Roman" pitchFamily="18" charset="0"/>
              </a:rPr>
              <a:t>khoáng </a:t>
            </a:r>
            <a:r>
              <a:rPr lang="en-US" smtClean="0">
                <a:latin typeface="Times New Roman" pitchFamily="18" charset="0"/>
                <a:cs typeface="Times New Roman" pitchFamily="18" charset="0"/>
              </a:rPr>
              <a:t>vật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niken </a:t>
            </a:r>
            <a:r>
              <a:rPr lang="vi-VN">
                <a:latin typeface="Times New Roman" pitchFamily="18" charset="0"/>
                <a:cs typeface="Times New Roman" pitchFamily="18" charset="0"/>
              </a:rPr>
              <a:t>bị </a:t>
            </a:r>
            <a:r>
              <a:rPr lang="en-US" smtClean="0">
                <a:latin typeface="Times New Roman" pitchFamily="18" charset="0"/>
                <a:cs typeface="Times New Roman" pitchFamily="18" charset="0"/>
              </a:rPr>
              <a:t>đè chìm bằng </a:t>
            </a:r>
            <a:r>
              <a:rPr lang="vi-VN" smtClean="0">
                <a:latin typeface="Times New Roman" pitchFamily="18" charset="0"/>
                <a:cs typeface="Times New Roman" pitchFamily="18" charset="0"/>
              </a:rPr>
              <a:t>vôi </a:t>
            </a:r>
            <a:r>
              <a:rPr lang="vi-VN">
                <a:latin typeface="Times New Roman" pitchFamily="18" charset="0"/>
                <a:cs typeface="Times New Roman" pitchFamily="18" charset="0"/>
              </a:rPr>
              <a:t>ở độ pH 9,5, ngoại trừ millerit</a:t>
            </a:r>
            <a:r>
              <a:rPr lang="vi-VN">
                <a:latin typeface="Times New Roman" pitchFamily="18" charset="0"/>
                <a:cs typeface="Times New Roman" pitchFamily="18" charset="0"/>
              </a:rPr>
              <a:t>, </a:t>
            </a:r>
            <a:r>
              <a:rPr lang="en-US" smtClean="0">
                <a:latin typeface="Times New Roman" pitchFamily="18" charset="0"/>
                <a:cs typeface="Times New Roman" pitchFamily="18" charset="0"/>
              </a:rPr>
              <a:t>bị đè chìm </a:t>
            </a:r>
            <a:r>
              <a:rPr lang="vi-VN" smtClean="0">
                <a:latin typeface="Times New Roman" pitchFamily="18" charset="0"/>
                <a:cs typeface="Times New Roman" pitchFamily="18" charset="0"/>
              </a:rPr>
              <a:t>ở </a:t>
            </a:r>
            <a:r>
              <a:rPr lang="vi-VN">
                <a:latin typeface="Times New Roman" pitchFamily="18" charset="0"/>
                <a:cs typeface="Times New Roman" pitchFamily="18" charset="0"/>
              </a:rPr>
              <a:t>pH 10,0.</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50916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vi-VN" b="1" i="1">
                <a:solidFill>
                  <a:srgbClr val="FF0000"/>
                </a:solidFill>
              </a:rPr>
              <a:t>Nhà máy tuyển quặng đồng - vàng</a:t>
            </a:r>
            <a:endParaRPr lang="en-US" b="1">
              <a:solidFill>
                <a:srgbClr val="FF0000"/>
              </a:solidFill>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92514" y="1143000"/>
            <a:ext cx="5158971"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980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077200" cy="5791200"/>
          </a:xfrm>
        </p:spPr>
        <p:txBody>
          <a:bodyPr>
            <a:normAutofit/>
          </a:bodyPr>
          <a:lstStyle/>
          <a:p>
            <a:pPr marL="0" indent="0" algn="just">
              <a:buNone/>
            </a:pPr>
            <a:r>
              <a:rPr lang="vi-VN">
                <a:latin typeface="Times New Roman" pitchFamily="18" charset="0"/>
                <a:cs typeface="Times New Roman" pitchFamily="18" charset="0"/>
              </a:rPr>
              <a:t>Đặc tính nổi này của millerit có lợi ở chỗ nó có thể được tách ra khỏi pyrit bằng cách sử dụng kiềm. Pentlandite có xu hướng oxy hóa tương đối nhanh trong quá trình sục khí, dẫn đến sự hình thành một lớp oxit sắt hoặc hydroxit sắt</a:t>
            </a:r>
            <a:r>
              <a:rPr lang="vi-VN">
                <a:latin typeface="Times New Roman" pitchFamily="18" charset="0"/>
                <a:cs typeface="Times New Roman" pitchFamily="18" charset="0"/>
              </a:rPr>
              <a:t>, </a:t>
            </a:r>
            <a:r>
              <a:rPr lang="en-US" smtClean="0">
                <a:latin typeface="Times New Roman" pitchFamily="18" charset="0"/>
                <a:cs typeface="Times New Roman" pitchFamily="18" charset="0"/>
              </a:rPr>
              <a:t>kết quả là đè chìm </a:t>
            </a:r>
            <a:r>
              <a:rPr lang="vi-VN" smtClean="0">
                <a:latin typeface="Times New Roman" pitchFamily="18" charset="0"/>
                <a:cs typeface="Times New Roman" pitchFamily="18" charset="0"/>
              </a:rPr>
              <a:t>pentlandite</a:t>
            </a:r>
            <a:r>
              <a:rPr lang="vi-VN">
                <a:latin typeface="Times New Roman" pitchFamily="18" charset="0"/>
                <a:cs typeface="Times New Roman" pitchFamily="18" charset="0"/>
              </a:rPr>
              <a:t>. </a:t>
            </a:r>
            <a:r>
              <a:rPr lang="vi-VN">
                <a:latin typeface="Times New Roman" pitchFamily="18" charset="0"/>
                <a:cs typeface="Times New Roman" pitchFamily="18" charset="0"/>
              </a:rPr>
              <a:t>Trong </a:t>
            </a:r>
            <a:r>
              <a:rPr lang="en-US" smtClean="0">
                <a:latin typeface="Times New Roman" pitchFamily="18" charset="0"/>
                <a:cs typeface="Times New Roman" pitchFamily="18" charset="0"/>
              </a:rPr>
              <a:t>bùn </a:t>
            </a:r>
            <a:r>
              <a:rPr lang="vi-VN" smtClean="0">
                <a:latin typeface="Times New Roman" pitchFamily="18" charset="0"/>
                <a:cs typeface="Times New Roman" pitchFamily="18" charset="0"/>
              </a:rPr>
              <a:t>kiềm</a:t>
            </a:r>
            <a:r>
              <a:rPr lang="en-US" smtClean="0">
                <a:latin typeface="Times New Roman" pitchFamily="18" charset="0"/>
                <a:cs typeface="Times New Roman" pitchFamily="18" charset="0"/>
              </a:rPr>
              <a:t> tính</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sự hình thành lớp oxy hóa này không xảy ra. Pyrrhotite bị oxy hóa nhanh hơn pentlandite và khi có mặt kiềm</a:t>
            </a:r>
            <a:r>
              <a:rPr lang="vi-VN">
                <a:latin typeface="Times New Roman" pitchFamily="18" charset="0"/>
                <a:cs typeface="Times New Roman" pitchFamily="18" charset="0"/>
              </a:rPr>
              <a:t>, </a:t>
            </a:r>
            <a:r>
              <a:rPr lang="en-US" smtClean="0">
                <a:latin typeface="Times New Roman" pitchFamily="18" charset="0"/>
                <a:cs typeface="Times New Roman" pitchFamily="18" charset="0"/>
              </a:rPr>
              <a:t>quá trình đè chìm </a:t>
            </a:r>
            <a:r>
              <a:rPr lang="vi-VN" smtClean="0">
                <a:latin typeface="Times New Roman" pitchFamily="18" charset="0"/>
                <a:cs typeface="Times New Roman" pitchFamily="18" charset="0"/>
              </a:rPr>
              <a:t>pyrrhotite </a:t>
            </a:r>
            <a:r>
              <a:rPr lang="vi-VN">
                <a:latin typeface="Times New Roman" pitchFamily="18" charset="0"/>
                <a:cs typeface="Times New Roman" pitchFamily="18" charset="0"/>
              </a:rPr>
              <a:t>không cải thiện mặc dù quá trình oxy hóa xảy ra.</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274382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077200" cy="5791200"/>
          </a:xfrm>
        </p:spPr>
        <p:txBody>
          <a:bodyPr>
            <a:normAutofit/>
          </a:bodyPr>
          <a:lstStyle/>
          <a:p>
            <a:pPr marL="0" indent="0" algn="just">
              <a:buNone/>
            </a:pPr>
            <a:r>
              <a:rPr lang="vi-VN">
                <a:latin typeface="+mj-lt"/>
              </a:rPr>
              <a:t>Pentlandite cùng với pyrrhotite được </a:t>
            </a:r>
            <a:r>
              <a:rPr lang="vi-VN">
                <a:latin typeface="+mj-lt"/>
              </a:rPr>
              <a:t>kích </a:t>
            </a:r>
            <a:r>
              <a:rPr lang="en-US" smtClean="0">
                <a:latin typeface="Times New Roman" pitchFamily="18" charset="0"/>
                <a:cs typeface="Times New Roman" pitchFamily="18" charset="0"/>
              </a:rPr>
              <a:t>động</a:t>
            </a:r>
            <a:r>
              <a:rPr lang="vi-VN" smtClean="0">
                <a:latin typeface="+mj-lt"/>
              </a:rPr>
              <a:t> </a:t>
            </a:r>
            <a:r>
              <a:rPr lang="vi-VN">
                <a:latin typeface="+mj-lt"/>
              </a:rPr>
              <a:t>bằng </a:t>
            </a:r>
            <a:r>
              <a:rPr lang="vi-VN" smtClean="0">
                <a:latin typeface="+mj-lt"/>
              </a:rPr>
              <a:t>đồng </a:t>
            </a:r>
            <a:r>
              <a:rPr lang="vi-VN">
                <a:latin typeface="+mj-lt"/>
              </a:rPr>
              <a:t>sunfat. Khả năng nổi của pentlandite sau </a:t>
            </a:r>
            <a:r>
              <a:rPr lang="vi-VN">
                <a:latin typeface="+mj-lt"/>
              </a:rPr>
              <a:t>khi </a:t>
            </a:r>
            <a:r>
              <a:rPr lang="en-US" smtClean="0">
                <a:latin typeface="Times New Roman" pitchFamily="18" charset="0"/>
                <a:cs typeface="Times New Roman" pitchFamily="18" charset="0"/>
              </a:rPr>
              <a:t>đè chìm</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bằng vôi có thể </a:t>
            </a:r>
            <a:r>
              <a:rPr lang="vi-VN">
                <a:latin typeface="Times New Roman" pitchFamily="18" charset="0"/>
                <a:cs typeface="Times New Roman" pitchFamily="18" charset="0"/>
              </a:rPr>
              <a:t>được </a:t>
            </a:r>
            <a:r>
              <a:rPr lang="en-US" smtClean="0">
                <a:latin typeface="Times New Roman" pitchFamily="18" charset="0"/>
                <a:cs typeface="Times New Roman" pitchFamily="18" charset="0"/>
              </a:rPr>
              <a:t>kích động bằng</a:t>
            </a:r>
            <a:r>
              <a:rPr lang="en-US" smtClean="0">
                <a:latin typeface="+mj-lt"/>
              </a:rPr>
              <a:t> </a:t>
            </a:r>
            <a:r>
              <a:rPr lang="vi-VN" smtClean="0">
                <a:latin typeface="+mj-lt"/>
              </a:rPr>
              <a:t>CuSO</a:t>
            </a:r>
            <a:r>
              <a:rPr lang="vi-VN" baseline="-25000" smtClean="0">
                <a:latin typeface="+mj-lt"/>
              </a:rPr>
              <a:t>4</a:t>
            </a:r>
            <a:r>
              <a:rPr lang="vi-VN">
                <a:latin typeface="+mj-lt"/>
              </a:rPr>
              <a:t>. Điều này là không thể khi xyanua được sử dụng </a:t>
            </a:r>
            <a:r>
              <a:rPr lang="vi-VN">
                <a:latin typeface="+mj-lt"/>
              </a:rPr>
              <a:t>làm </a:t>
            </a:r>
            <a:r>
              <a:rPr lang="en-US" smtClean="0">
                <a:latin typeface="Times New Roman" pitchFamily="18" charset="0"/>
                <a:cs typeface="Times New Roman" pitchFamily="18" charset="0"/>
              </a:rPr>
              <a:t>TĐC</a:t>
            </a:r>
            <a:r>
              <a:rPr lang="en-US" smtClean="0">
                <a:latin typeface="+mj-lt"/>
              </a:rPr>
              <a:t> </a:t>
            </a:r>
            <a:r>
              <a:rPr lang="vi-VN" smtClean="0">
                <a:latin typeface="+mj-lt"/>
              </a:rPr>
              <a:t>pentlandite</a:t>
            </a:r>
            <a:r>
              <a:rPr lang="vi-VN">
                <a:latin typeface="+mj-lt"/>
              </a:rPr>
              <a:t>. CuSO</a:t>
            </a:r>
            <a:r>
              <a:rPr lang="vi-VN" baseline="-25000">
                <a:latin typeface="+mj-lt"/>
              </a:rPr>
              <a:t>4</a:t>
            </a:r>
            <a:r>
              <a:rPr lang="vi-VN">
                <a:latin typeface="+mj-lt"/>
              </a:rPr>
              <a:t> được sử dụng khi sử dụng phương pháp tuyển </a:t>
            </a:r>
            <a:r>
              <a:rPr lang="vi-VN">
                <a:latin typeface="+mj-lt"/>
              </a:rPr>
              <a:t>nổi </a:t>
            </a:r>
            <a:r>
              <a:rPr lang="en-US" smtClean="0">
                <a:latin typeface="+mj-lt"/>
              </a:rPr>
              <a:t>chọn riêng </a:t>
            </a:r>
            <a:r>
              <a:rPr lang="vi-VN" smtClean="0">
                <a:latin typeface="+mj-lt"/>
              </a:rPr>
              <a:t>đồng–niken</a:t>
            </a:r>
            <a:r>
              <a:rPr lang="vi-VN">
                <a:latin typeface="+mj-lt"/>
              </a:rPr>
              <a:t>, trong đó đồng được tuyển nổi có chọn lọc từ pentlandite ở độ pH cao (10,5–11,0), sau đó </a:t>
            </a:r>
            <a:r>
              <a:rPr lang="vi-VN">
                <a:latin typeface="+mj-lt"/>
              </a:rPr>
              <a:t>là </a:t>
            </a:r>
            <a:r>
              <a:rPr lang="en-US" smtClean="0">
                <a:latin typeface="Times New Roman" pitchFamily="18" charset="0"/>
                <a:cs typeface="Times New Roman" pitchFamily="18" charset="0"/>
              </a:rPr>
              <a:t>kích động </a:t>
            </a:r>
            <a:r>
              <a:rPr lang="vi-VN" smtClean="0">
                <a:latin typeface="Times New Roman" pitchFamily="18" charset="0"/>
                <a:cs typeface="Times New Roman" pitchFamily="18" charset="0"/>
              </a:rPr>
              <a:t>pentlandite </a:t>
            </a:r>
            <a:r>
              <a:rPr lang="en-US" smtClean="0">
                <a:latin typeface="Times New Roman" pitchFamily="18" charset="0"/>
                <a:cs typeface="Times New Roman" pitchFamily="18" charset="0"/>
              </a:rPr>
              <a:t>bằng</a:t>
            </a:r>
            <a:r>
              <a:rPr lang="vi-VN" smtClean="0">
                <a:latin typeface="+mj-lt"/>
              </a:rPr>
              <a:t> </a:t>
            </a:r>
            <a:r>
              <a:rPr lang="vi-VN">
                <a:latin typeface="+mj-lt"/>
              </a:rPr>
              <a:t>CuSO</a:t>
            </a:r>
            <a:r>
              <a:rPr lang="vi-VN" baseline="-25000">
                <a:latin typeface="+mj-lt"/>
              </a:rPr>
              <a:t>4</a:t>
            </a:r>
            <a:r>
              <a:rPr lang="vi-VN">
                <a:latin typeface="+mj-lt"/>
              </a:rPr>
              <a:t> và tuyển nổi </a:t>
            </a:r>
            <a:r>
              <a:rPr lang="vi-VN">
                <a:latin typeface="+mj-lt"/>
              </a:rPr>
              <a:t>với </a:t>
            </a:r>
            <a:r>
              <a:rPr lang="en-US" smtClean="0">
                <a:latin typeface="Times New Roman" pitchFamily="18" charset="0"/>
                <a:cs typeface="Times New Roman" pitchFamily="18" charset="0"/>
              </a:rPr>
              <a:t>TTH </a:t>
            </a:r>
            <a:r>
              <a:rPr lang="vi-VN" smtClean="0">
                <a:latin typeface="Times New Roman" pitchFamily="18" charset="0"/>
                <a:cs typeface="Times New Roman" pitchFamily="18" charset="0"/>
              </a:rPr>
              <a:t>x</a:t>
            </a:r>
            <a:r>
              <a:rPr lang="vi-VN" smtClean="0">
                <a:latin typeface="+mj-lt"/>
              </a:rPr>
              <a:t>anthate</a:t>
            </a:r>
            <a:r>
              <a:rPr lang="vi-VN">
                <a:latin typeface="+mj-lt"/>
              </a:rPr>
              <a:t>.</a:t>
            </a:r>
            <a:endParaRPr lang="en-US">
              <a:latin typeface="+mj-lt"/>
            </a:endParaRPr>
          </a:p>
        </p:txBody>
      </p:sp>
    </p:spTree>
    <p:extLst>
      <p:ext uri="{BB962C8B-B14F-4D97-AF65-F5344CB8AC3E}">
        <p14:creationId xmlns:p14="http://schemas.microsoft.com/office/powerpoint/2010/main" val="2399020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077200" cy="5791200"/>
          </a:xfrm>
        </p:spPr>
        <p:txBody>
          <a:bodyPr>
            <a:normAutofit/>
          </a:bodyPr>
          <a:lstStyle/>
          <a:p>
            <a:pPr marL="0" indent="0" algn="just">
              <a:buNone/>
            </a:pPr>
            <a:r>
              <a:rPr lang="vi-VN">
                <a:latin typeface="Times New Roman" pitchFamily="18" charset="0"/>
                <a:cs typeface="Times New Roman" pitchFamily="18" charset="0"/>
              </a:rPr>
              <a:t>Quá trình tuyển nổi </a:t>
            </a:r>
            <a:r>
              <a:rPr lang="vi-VN">
                <a:latin typeface="Times New Roman" pitchFamily="18" charset="0"/>
                <a:cs typeface="Times New Roman" pitchFamily="18" charset="0"/>
              </a:rPr>
              <a:t>đồng </a:t>
            </a:r>
            <a:r>
              <a:rPr lang="en-US" smtClean="0">
                <a:latin typeface="Times New Roman" pitchFamily="18" charset="0"/>
                <a:cs typeface="Times New Roman" pitchFamily="18" charset="0"/>
              </a:rPr>
              <a:t>khi</a:t>
            </a:r>
            <a:r>
              <a:rPr lang="vi-VN" smtClean="0">
                <a:latin typeface="Times New Roman" pitchFamily="18" charset="0"/>
                <a:cs typeface="Times New Roman" pitchFamily="18" charset="0"/>
              </a:rPr>
              <a:t> xử </a:t>
            </a:r>
            <a:r>
              <a:rPr lang="vi-VN">
                <a:latin typeface="Times New Roman" pitchFamily="18" charset="0"/>
                <a:cs typeface="Times New Roman" pitchFamily="18" charset="0"/>
              </a:rPr>
              <a:t>lý </a:t>
            </a:r>
            <a:r>
              <a:rPr lang="vi-VN">
                <a:latin typeface="Times New Roman" pitchFamily="18" charset="0"/>
                <a:cs typeface="Times New Roman" pitchFamily="18" charset="0"/>
              </a:rPr>
              <a:t>quặng </a:t>
            </a:r>
            <a:r>
              <a:rPr lang="vi-VN" smtClean="0">
                <a:latin typeface="Times New Roman" pitchFamily="18" charset="0"/>
                <a:cs typeface="Times New Roman" pitchFamily="18" charset="0"/>
              </a:rPr>
              <a:t>đồng-niken</a:t>
            </a:r>
            <a:r>
              <a:rPr lang="en-US" smtClean="0">
                <a:latin typeface="Times New Roman" pitchFamily="18" charset="0"/>
                <a:cs typeface="Times New Roman" pitchFamily="18" charset="0"/>
              </a:rPr>
              <a:t>,</a:t>
            </a:r>
            <a:r>
              <a:rPr lang="vi-VN" smtClean="0">
                <a:latin typeface="Times New Roman" pitchFamily="18" charset="0"/>
                <a:cs typeface="Times New Roman" pitchFamily="18" charset="0"/>
              </a:rPr>
              <a:t> thu </a:t>
            </a:r>
            <a:r>
              <a:rPr lang="vi-VN">
                <a:latin typeface="Times New Roman" pitchFamily="18" charset="0"/>
                <a:cs typeface="Times New Roman" pitchFamily="18" charset="0"/>
              </a:rPr>
              <a:t>hồi </a:t>
            </a:r>
            <a:r>
              <a:rPr lang="vi-VN">
                <a:latin typeface="Times New Roman" pitchFamily="18" charset="0"/>
                <a:cs typeface="Times New Roman" pitchFamily="18" charset="0"/>
              </a:rPr>
              <a:t>đồng </a:t>
            </a:r>
            <a:r>
              <a:rPr lang="en-US" smtClean="0">
                <a:latin typeface="Times New Roman" pitchFamily="18" charset="0"/>
                <a:cs typeface="Times New Roman" pitchFamily="18" charset="0"/>
              </a:rPr>
              <a:t>khi tuyển tập hợp </a:t>
            </a:r>
            <a:r>
              <a:rPr lang="vi-VN" smtClean="0">
                <a:latin typeface="Times New Roman" pitchFamily="18" charset="0"/>
                <a:cs typeface="Times New Roman" pitchFamily="18" charset="0"/>
              </a:rPr>
              <a:t>Cu–Ni </a:t>
            </a:r>
            <a:r>
              <a:rPr lang="vi-VN">
                <a:latin typeface="Times New Roman" pitchFamily="18" charset="0"/>
                <a:cs typeface="Times New Roman" pitchFamily="18" charset="0"/>
              </a:rPr>
              <a:t>thường vượt quá 90% Cu. </a:t>
            </a:r>
            <a:r>
              <a:rPr lang="vi-VN">
                <a:latin typeface="Times New Roman" pitchFamily="18" charset="0"/>
                <a:cs typeface="Times New Roman" pitchFamily="18" charset="0"/>
              </a:rPr>
              <a:t>Tuyển </a:t>
            </a:r>
            <a:r>
              <a:rPr lang="vi-VN" smtClean="0">
                <a:latin typeface="Times New Roman" pitchFamily="18" charset="0"/>
                <a:cs typeface="Times New Roman" pitchFamily="18" charset="0"/>
              </a:rPr>
              <a:t>nổi</a:t>
            </a:r>
            <a:r>
              <a:rPr lang="en-US" smtClean="0">
                <a:latin typeface="Times New Roman" pitchFamily="18" charset="0"/>
                <a:cs typeface="Times New Roman" pitchFamily="18" charset="0"/>
              </a:rPr>
              <a:t> tập hợp</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đồng và </a:t>
            </a:r>
            <a:r>
              <a:rPr lang="vi-VN">
                <a:latin typeface="Times New Roman" pitchFamily="18" charset="0"/>
                <a:cs typeface="Times New Roman" pitchFamily="18" charset="0"/>
              </a:rPr>
              <a:t>niken </a:t>
            </a:r>
            <a:r>
              <a:rPr lang="vi-VN" smtClean="0">
                <a:latin typeface="Times New Roman" pitchFamily="18" charset="0"/>
                <a:cs typeface="Times New Roman" pitchFamily="18" charset="0"/>
              </a:rPr>
              <a:t>là </a:t>
            </a:r>
            <a:r>
              <a:rPr lang="vi-VN">
                <a:latin typeface="Times New Roman" pitchFamily="18" charset="0"/>
                <a:cs typeface="Times New Roman" pitchFamily="18" charset="0"/>
              </a:rPr>
              <a:t>phương </a:t>
            </a:r>
            <a:r>
              <a:rPr lang="vi-VN">
                <a:latin typeface="Times New Roman" pitchFamily="18" charset="0"/>
                <a:cs typeface="Times New Roman" pitchFamily="18" charset="0"/>
              </a:rPr>
              <a:t>pháp </a:t>
            </a:r>
            <a:r>
              <a:rPr lang="en-US" smtClean="0">
                <a:latin typeface="Times New Roman" pitchFamily="18" charset="0"/>
                <a:cs typeface="Times New Roman" pitchFamily="18" charset="0"/>
              </a:rPr>
              <a:t>chính</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trong nhiều nhà máy đang vận hành xử lý quặng đồng-niken. </a:t>
            </a:r>
            <a:r>
              <a:rPr lang="vi-VN">
                <a:latin typeface="Times New Roman" pitchFamily="18" charset="0"/>
                <a:cs typeface="Times New Roman" pitchFamily="18" charset="0"/>
              </a:rPr>
              <a:t>Ngoại </a:t>
            </a:r>
            <a:r>
              <a:rPr lang="en-US" smtClean="0">
                <a:latin typeface="Times New Roman" pitchFamily="18" charset="0"/>
                <a:cs typeface="Times New Roman" pitchFamily="18" charset="0"/>
              </a:rPr>
              <a:t>trừ </a:t>
            </a:r>
            <a:r>
              <a:rPr lang="vi-VN" smtClean="0">
                <a:latin typeface="Times New Roman" pitchFamily="18" charset="0"/>
                <a:cs typeface="Times New Roman" pitchFamily="18" charset="0"/>
              </a:rPr>
              <a:t>khi </a:t>
            </a:r>
            <a:r>
              <a:rPr lang="vi-VN">
                <a:latin typeface="Times New Roman" pitchFamily="18" charset="0"/>
                <a:cs typeface="Times New Roman" pitchFamily="18" charset="0"/>
              </a:rPr>
              <a:t>tỷ lệ đồng và niken trong quặng vượt quá 2:1 hoặc cao hơn</a:t>
            </a:r>
            <a:r>
              <a:rPr lang="vi-VN">
                <a:latin typeface="Times New Roman" pitchFamily="18" charset="0"/>
                <a:cs typeface="Times New Roman" pitchFamily="18" charset="0"/>
              </a:rPr>
              <a:t>, </a:t>
            </a:r>
            <a:r>
              <a:rPr lang="vi-VN" smtClean="0">
                <a:latin typeface="Times New Roman" pitchFamily="18" charset="0"/>
                <a:cs typeface="Times New Roman" pitchFamily="18" charset="0"/>
              </a:rPr>
              <a:t>phương </a:t>
            </a:r>
            <a:r>
              <a:rPr lang="vi-VN">
                <a:latin typeface="Times New Roman" pitchFamily="18" charset="0"/>
                <a:cs typeface="Times New Roman" pitchFamily="18" charset="0"/>
              </a:rPr>
              <a:t>pháp </a:t>
            </a:r>
            <a:r>
              <a:rPr lang="vi-VN">
                <a:latin typeface="Times New Roman" pitchFamily="18" charset="0"/>
                <a:cs typeface="Times New Roman" pitchFamily="18" charset="0"/>
              </a:rPr>
              <a:t>tuyển </a:t>
            </a:r>
            <a:r>
              <a:rPr lang="vi-VN" smtClean="0">
                <a:latin typeface="Times New Roman" pitchFamily="18" charset="0"/>
                <a:cs typeface="Times New Roman" pitchFamily="18" charset="0"/>
              </a:rPr>
              <a:t>nổi</a:t>
            </a:r>
            <a:r>
              <a:rPr lang="en-US" smtClean="0">
                <a:latin typeface="Times New Roman" pitchFamily="18" charset="0"/>
                <a:cs typeface="Times New Roman" pitchFamily="18" charset="0"/>
              </a:rPr>
              <a:t> chọn riêng</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đồng-niken </a:t>
            </a:r>
            <a:r>
              <a:rPr lang="vi-VN" smtClean="0">
                <a:latin typeface="Times New Roman" pitchFamily="18" charset="0"/>
                <a:cs typeface="Times New Roman" pitchFamily="18" charset="0"/>
              </a:rPr>
              <a:t>được </a:t>
            </a:r>
            <a:r>
              <a:rPr lang="vi-VN">
                <a:latin typeface="Times New Roman" pitchFamily="18" charset="0"/>
                <a:cs typeface="Times New Roman" pitchFamily="18" charset="0"/>
              </a:rPr>
              <a:t>sử dụng.</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651886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vi-VN" sz="3100" b="1" smtClean="0">
                <a:solidFill>
                  <a:srgbClr val="00B050"/>
                </a:solidFill>
              </a:rPr>
              <a:t>Sơ </a:t>
            </a:r>
            <a:r>
              <a:rPr lang="vi-VN" sz="3100" b="1">
                <a:solidFill>
                  <a:srgbClr val="00B050"/>
                </a:solidFill>
              </a:rPr>
              <a:t>đồ công nghệ tuyển nổi Nhà máy </a:t>
            </a:r>
            <a:r>
              <a:rPr lang="en-US" sz="3100" b="1">
                <a:solidFill>
                  <a:srgbClr val="00B050"/>
                </a:solidFill>
              </a:rPr>
              <a:t>tuyển </a:t>
            </a:r>
            <a:r>
              <a:rPr lang="vi-VN" sz="3100" b="1" smtClean="0">
                <a:solidFill>
                  <a:srgbClr val="00B050"/>
                </a:solidFill>
              </a:rPr>
              <a:t>Thompson</a:t>
            </a:r>
            <a:r>
              <a:rPr lang="en-US" sz="3100" b="1" smtClean="0">
                <a:solidFill>
                  <a:srgbClr val="00B050"/>
                </a:solidFill>
              </a:rPr>
              <a:t> (</a:t>
            </a:r>
            <a:r>
              <a:rPr lang="vi-VN" sz="3100" b="1" smtClean="0">
                <a:solidFill>
                  <a:srgbClr val="00B050"/>
                </a:solidFill>
              </a:rPr>
              <a:t>Canada</a:t>
            </a:r>
            <a:r>
              <a:rPr lang="en-US" sz="3100" b="1" smtClean="0">
                <a:solidFill>
                  <a:srgbClr val="00B050"/>
                </a:solidFill>
              </a:rPr>
              <a:t>)</a:t>
            </a:r>
            <a:r>
              <a:rPr lang="en-US" sz="3100" b="1">
                <a:solidFill>
                  <a:srgbClr val="00B050"/>
                </a:solidFill>
              </a:rPr>
              <a:t/>
            </a:r>
            <a:br>
              <a:rPr lang="en-US" sz="3100" b="1">
                <a:solidFill>
                  <a:srgbClr val="00B050"/>
                </a:solidFill>
              </a:rPr>
            </a:br>
            <a:endParaRPr lang="en-US" sz="3100" b="1">
              <a:solidFill>
                <a:srgbClr val="00B050"/>
              </a:solidFill>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6788536" cy="405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771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solidFill>
                  <a:srgbClr val="00B050"/>
                </a:solidFill>
                <a:latin typeface="Times New Roman" pitchFamily="18" charset="0"/>
                <a:cs typeface="Times New Roman" pitchFamily="18" charset="0"/>
              </a:rPr>
              <a:t>Sơ đồ công nghệ tuyển nổi Nhà máy tuyển </a:t>
            </a:r>
            <a:r>
              <a:rPr lang="en-US" sz="3200" b="1" smtClean="0">
                <a:solidFill>
                  <a:srgbClr val="00B050"/>
                </a:solidFill>
                <a:latin typeface="Times New Roman" pitchFamily="18" charset="0"/>
                <a:cs typeface="Times New Roman" pitchFamily="18" charset="0"/>
              </a:rPr>
              <a:t>Strathcona (Canada)</a:t>
            </a:r>
            <a:endParaRPr lang="en-US" sz="3200" b="1">
              <a:solidFill>
                <a:srgbClr val="00B050"/>
              </a:solidFill>
              <a:latin typeface="Times New Roman" pitchFamily="18" charset="0"/>
              <a:cs typeface="Times New Roman" pitchFamily="18"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3919" y="1600200"/>
            <a:ext cx="655153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253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b="1" smtClean="0">
                <a:solidFill>
                  <a:srgbClr val="00B050"/>
                </a:solidFill>
              </a:rPr>
              <a:t>Sơ đồ công nghệ tuyển nổi Nhà máy tuyển Clarabell</a:t>
            </a:r>
            <a:r>
              <a:rPr lang="en-US" sz="3200" b="1" smtClean="0">
                <a:solidFill>
                  <a:srgbClr val="00B050"/>
                </a:solidFill>
              </a:rPr>
              <a:t> (Canada)</a:t>
            </a:r>
            <a:endParaRPr lang="en-US" sz="3200" b="1">
              <a:solidFill>
                <a:srgbClr val="00B050"/>
              </a:solidFill>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9941" y="1600200"/>
            <a:ext cx="6807441"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975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b="1" smtClean="0">
                <a:solidFill>
                  <a:srgbClr val="00B050"/>
                </a:solidFill>
              </a:rPr>
              <a:t>Sơ đồ công nghệ tuyển nổi Nhà máy tuyển Mt Keith</a:t>
            </a:r>
            <a:r>
              <a:rPr lang="en-US" sz="2800" b="1" smtClean="0">
                <a:solidFill>
                  <a:srgbClr val="00B050"/>
                </a:solidFill>
              </a:rPr>
              <a:t> (Australia)</a:t>
            </a:r>
            <a:endParaRPr lang="en-US" sz="2800" b="1">
              <a:solidFill>
                <a:srgbClr val="00B050"/>
              </a:solidFill>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7816" y="1524000"/>
            <a:ext cx="6823184" cy="4702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9316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92162"/>
          </a:xfrm>
        </p:spPr>
        <p:txBody>
          <a:bodyPr>
            <a:normAutofit fontScale="90000"/>
          </a:bodyPr>
          <a:lstStyle/>
          <a:p>
            <a:r>
              <a:rPr lang="vi-VN" b="1" i="1">
                <a:solidFill>
                  <a:srgbClr val="FF0000"/>
                </a:solidFill>
                <a:latin typeface="Times New Roman" pitchFamily="18" charset="0"/>
                <a:cs typeface="Times New Roman" pitchFamily="18" charset="0"/>
              </a:rPr>
              <a:t>Các Nhà máy tuyển quặng chì kẽm</a:t>
            </a:r>
            <a:endParaRPr lang="en-US"/>
          </a:p>
        </p:txBody>
      </p:sp>
      <p:pic>
        <p:nvPicPr>
          <p:cNvPr id="4" name="Content Placeholder 3" descr="C:\Users\Dell xps 13 2015\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8366" y="990600"/>
            <a:ext cx="6108834" cy="5791200"/>
          </a:xfrm>
          <a:prstGeom prst="rect">
            <a:avLst/>
          </a:prstGeom>
          <a:noFill/>
          <a:ln>
            <a:noFill/>
          </a:ln>
        </p:spPr>
      </p:pic>
    </p:spTree>
    <p:extLst>
      <p:ext uri="{BB962C8B-B14F-4D97-AF65-F5344CB8AC3E}">
        <p14:creationId xmlns:p14="http://schemas.microsoft.com/office/powerpoint/2010/main" val="110470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 xps 13 2015\Desktop\Captu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422" y="381000"/>
            <a:ext cx="7817778" cy="615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09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ctr" rtl="0">
              <a:spcBef>
                <a:spcPct val="0"/>
              </a:spcBef>
            </a:pPr>
            <a:r>
              <a:rPr lang="vi-VN" sz="4000" b="1" i="1">
                <a:solidFill>
                  <a:srgbClr val="FF0000"/>
                </a:solidFill>
                <a:latin typeface="Times New Roman" pitchFamily="18" charset="0"/>
                <a:cs typeface="Times New Roman" pitchFamily="18" charset="0"/>
              </a:rPr>
              <a:t>Các Nhà máy tuyển quặng chì kẽm</a:t>
            </a:r>
            <a:r>
              <a:rPr lang="en-US" sz="4000" b="1">
                <a:solidFill>
                  <a:srgbClr val="FF0000"/>
                </a:solidFill>
                <a:latin typeface="Times New Roman" pitchFamily="18" charset="0"/>
                <a:cs typeface="Times New Roman" pitchFamily="18" charset="0"/>
              </a:rPr>
              <a:t/>
            </a:r>
            <a:br>
              <a:rPr lang="en-US" sz="4000" b="1">
                <a:solidFill>
                  <a:srgbClr val="FF0000"/>
                </a:solidFill>
                <a:latin typeface="Times New Roman" pitchFamily="18" charset="0"/>
                <a:cs typeface="Times New Roman" pitchFamily="18" charset="0"/>
              </a:rPr>
            </a:br>
            <a:r>
              <a:rPr lang="vi-VN" sz="2400" b="1">
                <a:solidFill>
                  <a:srgbClr val="00B050"/>
                </a:solidFill>
              </a:rPr>
              <a:t>Sơ đồ công nghệ tuyển nổi Nhà máy tuyển Red Dog</a:t>
            </a:r>
            <a:r>
              <a:rPr lang="en-US" sz="2400" b="1">
                <a:solidFill>
                  <a:srgbClr val="00B050"/>
                </a:solidFill>
              </a:rPr>
              <a:t/>
            </a:r>
            <a:br>
              <a:rPr lang="en-US" sz="2400" b="1">
                <a:solidFill>
                  <a:srgbClr val="00B050"/>
                </a:solidFill>
              </a:rPr>
            </a:br>
            <a:endParaRPr lang="en-US" sz="2400" b="1">
              <a:solidFill>
                <a:srgbClr val="00B050"/>
              </a:solidFill>
              <a:latin typeface="Times New Roman" pitchFamily="18" charset="0"/>
              <a:cs typeface="Times New Roman" pitchFamily="18"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4658" y="1600200"/>
            <a:ext cx="5788627" cy="429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03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smtClean="0">
                <a:solidFill>
                  <a:srgbClr val="FF0000"/>
                </a:solidFill>
                <a:latin typeface="Times New Roman" pitchFamily="18" charset="0"/>
                <a:cs typeface="Times New Roman" pitchFamily="18" charset="0"/>
              </a:rPr>
              <a:t>Thuốc tuyển nổi quặng Cu-Au</a:t>
            </a:r>
            <a:endParaRPr lang="en-US" sz="4000" b="1">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5410200"/>
          </a:xfrm>
        </p:spPr>
        <p:txBody>
          <a:bodyPr>
            <a:normAutofit fontScale="92500" lnSpcReduction="10000"/>
          </a:bodyPr>
          <a:lstStyle/>
          <a:p>
            <a:pPr marL="0" indent="0" algn="just">
              <a:buNone/>
            </a:pPr>
            <a:r>
              <a:rPr lang="en-US" smtClean="0">
                <a:latin typeface="Times New Roman"/>
                <a:ea typeface="Calibri"/>
              </a:rPr>
              <a:t>- Một </a:t>
            </a:r>
            <a:r>
              <a:rPr lang="en-US">
                <a:latin typeface="Times New Roman"/>
                <a:ea typeface="Calibri"/>
              </a:rPr>
              <a:t>số nhà máy đang vận hành, chẳng hạn </a:t>
            </a:r>
            <a:r>
              <a:rPr lang="en-US">
                <a:latin typeface="Times New Roman"/>
                <a:ea typeface="Calibri"/>
              </a:rPr>
              <a:t>như </a:t>
            </a:r>
            <a:r>
              <a:rPr lang="en-US" smtClean="0">
                <a:latin typeface="Times New Roman"/>
                <a:ea typeface="Calibri"/>
              </a:rPr>
              <a:t>OK-Tedy, </a:t>
            </a:r>
            <a:r>
              <a:rPr lang="en-US">
                <a:latin typeface="Times New Roman"/>
                <a:ea typeface="Calibri"/>
              </a:rPr>
              <a:t>Freeport</a:t>
            </a:r>
            <a:r>
              <a:rPr lang="en-US">
                <a:latin typeface="Times New Roman"/>
                <a:ea typeface="Calibri"/>
              </a:rPr>
              <a:t>, </a:t>
            </a:r>
            <a:r>
              <a:rPr lang="en-US" smtClean="0">
                <a:latin typeface="Times New Roman"/>
                <a:ea typeface="Calibri"/>
              </a:rPr>
              <a:t>Indonesia và Tintaya</a:t>
            </a:r>
            <a:r>
              <a:rPr lang="en-US">
                <a:latin typeface="Times New Roman"/>
                <a:ea typeface="Calibri"/>
              </a:rPr>
              <a:t>, </a:t>
            </a:r>
            <a:r>
              <a:rPr lang="en-US">
                <a:latin typeface="Times New Roman"/>
                <a:ea typeface="Calibri"/>
              </a:rPr>
              <a:t>Peru </a:t>
            </a:r>
            <a:r>
              <a:rPr lang="en-US" smtClean="0">
                <a:latin typeface="Times New Roman"/>
                <a:ea typeface="Calibri"/>
              </a:rPr>
              <a:t>sử </a:t>
            </a:r>
            <a:r>
              <a:rPr lang="en-US">
                <a:latin typeface="Times New Roman"/>
                <a:ea typeface="Calibri"/>
              </a:rPr>
              <a:t>dụng </a:t>
            </a:r>
            <a:r>
              <a:rPr lang="en-US" smtClean="0">
                <a:latin typeface="Times New Roman"/>
                <a:ea typeface="Calibri"/>
              </a:rPr>
              <a:t>vôi (đè chìm pyrite) </a:t>
            </a:r>
            <a:r>
              <a:rPr lang="en-US">
                <a:latin typeface="Times New Roman"/>
                <a:ea typeface="Calibri"/>
              </a:rPr>
              <a:t>với các thuốc tập hợp chọn </a:t>
            </a:r>
            <a:r>
              <a:rPr lang="en-US">
                <a:latin typeface="Times New Roman"/>
                <a:ea typeface="Calibri"/>
              </a:rPr>
              <a:t>lọc</a:t>
            </a:r>
            <a:r>
              <a:rPr lang="en-US" smtClean="0">
                <a:latin typeface="Times New Roman"/>
                <a:ea typeface="Calibri"/>
              </a:rPr>
              <a:t>.</a:t>
            </a:r>
          </a:p>
          <a:p>
            <a:pPr marL="0" indent="0" algn="just">
              <a:lnSpc>
                <a:spcPct val="115000"/>
              </a:lnSpc>
              <a:spcAft>
                <a:spcPts val="1000"/>
              </a:spcAft>
              <a:buNone/>
            </a:pPr>
            <a:r>
              <a:rPr lang="en-US" smtClean="0">
                <a:latin typeface="Times New Roman"/>
                <a:ea typeface="Calibri"/>
                <a:cs typeface="Times New Roman"/>
              </a:rPr>
              <a:t>- Hầu </a:t>
            </a:r>
            <a:r>
              <a:rPr lang="en-US">
                <a:latin typeface="Times New Roman"/>
                <a:ea typeface="Calibri"/>
                <a:cs typeface="Times New Roman"/>
              </a:rPr>
              <a:t>hết các nhà máy đang vận hành xử lý quặng đồng-vàng porphyr sử dụng nhiều loại xanthate khác </a:t>
            </a:r>
            <a:r>
              <a:rPr lang="en-US">
                <a:latin typeface="Times New Roman"/>
                <a:ea typeface="Calibri"/>
                <a:cs typeface="Times New Roman"/>
              </a:rPr>
              <a:t>nhau </a:t>
            </a:r>
            <a:r>
              <a:rPr lang="en-US" smtClean="0">
                <a:latin typeface="Times New Roman"/>
                <a:ea typeface="Calibri"/>
                <a:cs typeface="Times New Roman"/>
              </a:rPr>
              <a:t>kết </a:t>
            </a:r>
            <a:r>
              <a:rPr lang="en-US">
                <a:latin typeface="Times New Roman"/>
                <a:ea typeface="Calibri"/>
                <a:cs typeface="Times New Roman"/>
              </a:rPr>
              <a:t>hợp với phosphine </a:t>
            </a:r>
            <a:r>
              <a:rPr lang="en-US">
                <a:latin typeface="Times New Roman"/>
                <a:ea typeface="Calibri"/>
                <a:cs typeface="Times New Roman"/>
              </a:rPr>
              <a:t>hoặc </a:t>
            </a:r>
            <a:r>
              <a:rPr lang="en-US" smtClean="0">
                <a:latin typeface="Times New Roman"/>
                <a:ea typeface="Calibri"/>
                <a:cs typeface="Times New Roman"/>
              </a:rPr>
              <a:t>dithiophosphate. </a:t>
            </a:r>
            <a:r>
              <a:rPr lang="en-US">
                <a:latin typeface="Times New Roman"/>
                <a:ea typeface="Calibri"/>
                <a:cs typeface="Times New Roman"/>
              </a:rPr>
              <a:t>Trong hầu hết các trường hợp, những sự kết hợp này đã cho kết quả khả quan đối với hàm lượng và mức thu hồi tinh quặng vàng- đồng.</a:t>
            </a:r>
            <a:endParaRPr lang="en-US" sz="2400">
              <a:ea typeface="Calibri"/>
              <a:cs typeface="Times New Roman"/>
            </a:endParaRPr>
          </a:p>
          <a:p>
            <a:pPr marL="0" indent="0" algn="just">
              <a:buNone/>
            </a:pPr>
            <a:endParaRPr lang="en-US"/>
          </a:p>
        </p:txBody>
      </p:sp>
    </p:spTree>
    <p:extLst>
      <p:ext uri="{BB962C8B-B14F-4D97-AF65-F5344CB8AC3E}">
        <p14:creationId xmlns:p14="http://schemas.microsoft.com/office/powerpoint/2010/main" val="2209965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vi-VN" sz="3600" b="1" smtClean="0">
                <a:solidFill>
                  <a:srgbClr val="00B050"/>
                </a:solidFill>
              </a:rPr>
              <a:t>Sơ </a:t>
            </a:r>
            <a:r>
              <a:rPr lang="vi-VN" sz="3600" b="1">
                <a:solidFill>
                  <a:srgbClr val="00B050"/>
                </a:solidFill>
              </a:rPr>
              <a:t>đồ công nghệ tuyển nổi Nhà máy tuyển Century Zinc</a:t>
            </a:r>
            <a:r>
              <a:rPr lang="en-US" sz="3600" b="1">
                <a:solidFill>
                  <a:srgbClr val="00B050"/>
                </a:solidFill>
              </a:rPr>
              <a:t/>
            </a:r>
            <a:br>
              <a:rPr lang="en-US" sz="3600" b="1">
                <a:solidFill>
                  <a:srgbClr val="00B050"/>
                </a:solidFill>
              </a:rPr>
            </a:br>
            <a:endParaRPr lang="en-US" sz="3600" b="1">
              <a:solidFill>
                <a:srgbClr val="00B050"/>
              </a:solidFill>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6946" y="1600200"/>
            <a:ext cx="734085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4047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ell xps 13 2015\Desktop\Capture3.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457200"/>
            <a:ext cx="6400799" cy="6019800"/>
          </a:xfrm>
          <a:prstGeom prst="rect">
            <a:avLst/>
          </a:prstGeom>
          <a:noFill/>
          <a:ln>
            <a:noFill/>
          </a:ln>
        </p:spPr>
      </p:pic>
    </p:spTree>
    <p:extLst>
      <p:ext uri="{BB962C8B-B14F-4D97-AF65-F5344CB8AC3E}">
        <p14:creationId xmlns:p14="http://schemas.microsoft.com/office/powerpoint/2010/main" val="712611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ell xps 13 2015\Desktop\Capture5.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457200"/>
            <a:ext cx="6705599" cy="5943600"/>
          </a:xfrm>
          <a:prstGeom prst="rect">
            <a:avLst/>
          </a:prstGeom>
          <a:noFill/>
          <a:ln>
            <a:noFill/>
          </a:ln>
        </p:spPr>
      </p:pic>
    </p:spTree>
    <p:extLst>
      <p:ext uri="{BB962C8B-B14F-4D97-AF65-F5344CB8AC3E}">
        <p14:creationId xmlns:p14="http://schemas.microsoft.com/office/powerpoint/2010/main" val="709563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ell xps 13 2015\Desktop\Capture6.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7315199" cy="5943600"/>
          </a:xfrm>
          <a:prstGeom prst="rect">
            <a:avLst/>
          </a:prstGeom>
          <a:noFill/>
          <a:ln>
            <a:noFill/>
          </a:ln>
        </p:spPr>
      </p:pic>
    </p:spTree>
    <p:extLst>
      <p:ext uri="{BB962C8B-B14F-4D97-AF65-F5344CB8AC3E}">
        <p14:creationId xmlns:p14="http://schemas.microsoft.com/office/powerpoint/2010/main" val="2251229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ell xps 13 2015\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7086600" cy="6019799"/>
          </a:xfrm>
          <a:prstGeom prst="rect">
            <a:avLst/>
          </a:prstGeom>
          <a:noFill/>
          <a:ln>
            <a:noFill/>
          </a:ln>
        </p:spPr>
      </p:pic>
    </p:spTree>
    <p:extLst>
      <p:ext uri="{BB962C8B-B14F-4D97-AF65-F5344CB8AC3E}">
        <p14:creationId xmlns:p14="http://schemas.microsoft.com/office/powerpoint/2010/main" val="2079411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Dell xps 13 2015\Desktop\Capture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381000"/>
            <a:ext cx="6324599" cy="5943600"/>
          </a:xfrm>
          <a:prstGeom prst="rect">
            <a:avLst/>
          </a:prstGeom>
          <a:noFill/>
          <a:ln>
            <a:noFill/>
          </a:ln>
        </p:spPr>
      </p:pic>
    </p:spTree>
    <p:extLst>
      <p:ext uri="{BB962C8B-B14F-4D97-AF65-F5344CB8AC3E}">
        <p14:creationId xmlns:p14="http://schemas.microsoft.com/office/powerpoint/2010/main" val="2696313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2" algn="ctr"/>
            <a:r>
              <a:rPr lang="vi-VN" sz="3100" b="1" i="1">
                <a:solidFill>
                  <a:srgbClr val="FF0000"/>
                </a:solidFill>
                <a:latin typeface="Times New Roman" pitchFamily="18" charset="0"/>
                <a:cs typeface="Times New Roman" pitchFamily="18" charset="0"/>
              </a:rPr>
              <a:t>Các Nhà máy tuyển nổi quặng vàng và quý </a:t>
            </a:r>
            <a:r>
              <a:rPr lang="vi-VN" sz="3100" b="1" i="1" smtClean="0">
                <a:solidFill>
                  <a:srgbClr val="FF0000"/>
                </a:solidFill>
                <a:latin typeface="Times New Roman" pitchFamily="18" charset="0"/>
                <a:cs typeface="Times New Roman" pitchFamily="18" charset="0"/>
              </a:rPr>
              <a:t>hiếm</a:t>
            </a:r>
            <a:r>
              <a:rPr lang="en-US" sz="3100" b="1" i="1" smtClean="0">
                <a:solidFill>
                  <a:srgbClr val="FF0000"/>
                </a:solidFill>
                <a:latin typeface="Times New Roman" pitchFamily="18" charset="0"/>
                <a:cs typeface="Times New Roman" pitchFamily="18" charset="0"/>
              </a:rPr>
              <a:t/>
            </a:r>
            <a:br>
              <a:rPr lang="en-US" sz="3100" b="1" i="1" smtClean="0">
                <a:solidFill>
                  <a:srgbClr val="FF0000"/>
                </a:solidFill>
                <a:latin typeface="Times New Roman" pitchFamily="18" charset="0"/>
                <a:cs typeface="Times New Roman" pitchFamily="18" charset="0"/>
              </a:rPr>
            </a:br>
            <a:r>
              <a:rPr lang="vi-VN" sz="3600" b="1" smtClean="0">
                <a:solidFill>
                  <a:srgbClr val="00B050"/>
                </a:solidFill>
                <a:latin typeface="Times New Roman" pitchFamily="18" charset="0"/>
                <a:cs typeface="Times New Roman" pitchFamily="18" charset="0"/>
              </a:rPr>
              <a:t>Sơ đồ công nghệ tuyển nổi Nhà máy tuyển Kalgoolie Consolidated</a:t>
            </a:r>
            <a:r>
              <a:rPr lang="en-US" sz="3600" b="1" smtClean="0">
                <a:solidFill>
                  <a:srgbClr val="00B050"/>
                </a:solidFill>
                <a:latin typeface="Times New Roman" pitchFamily="18" charset="0"/>
                <a:cs typeface="Times New Roman" pitchFamily="18" charset="0"/>
              </a:rPr>
              <a:t> - Australia</a:t>
            </a:r>
            <a:r>
              <a:rPr lang="vi-VN" sz="3600" b="1" smtClean="0">
                <a:solidFill>
                  <a:srgbClr val="00B050"/>
                </a:solidFill>
                <a:latin typeface="Times New Roman" pitchFamily="18" charset="0"/>
                <a:cs typeface="Times New Roman" pitchFamily="18" charset="0"/>
              </a:rPr>
              <a:t> (KCGM)</a:t>
            </a:r>
            <a:endParaRPr lang="en-US" sz="3600" b="1">
              <a:solidFill>
                <a:srgbClr val="00B050"/>
              </a:solidFill>
              <a:latin typeface="Times New Roman" pitchFamily="18" charset="0"/>
              <a:cs typeface="Times New Roman" pitchFamily="18" charset="0"/>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4960" y="1828800"/>
            <a:ext cx="7266006"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449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
            </a:r>
            <a:br>
              <a:rPr lang="en-US" smtClean="0"/>
            </a:br>
            <a:r>
              <a:rPr lang="vi-VN" sz="2700" b="1" smtClean="0">
                <a:solidFill>
                  <a:srgbClr val="00B050"/>
                </a:solidFill>
                <a:latin typeface="Times New Roman" pitchFamily="18" charset="0"/>
                <a:cs typeface="Times New Roman" pitchFamily="18" charset="0"/>
              </a:rPr>
              <a:t>Sơ </a:t>
            </a:r>
            <a:r>
              <a:rPr lang="vi-VN" sz="2700" b="1">
                <a:solidFill>
                  <a:srgbClr val="00B050"/>
                </a:solidFill>
                <a:latin typeface="Times New Roman" pitchFamily="18" charset="0"/>
                <a:cs typeface="Times New Roman" pitchFamily="18" charset="0"/>
              </a:rPr>
              <a:t>đồ công nghệ  tuyển nổi Nhà máy tuyển Kanowna </a:t>
            </a:r>
            <a:r>
              <a:rPr lang="vi-VN" sz="2700" b="1" smtClean="0">
                <a:solidFill>
                  <a:srgbClr val="00B050"/>
                </a:solidFill>
                <a:latin typeface="Times New Roman" pitchFamily="18" charset="0"/>
                <a:cs typeface="Times New Roman" pitchFamily="18" charset="0"/>
              </a:rPr>
              <a:t>Bell</a:t>
            </a:r>
            <a:r>
              <a:rPr lang="en-US" sz="2700" b="1" smtClean="0">
                <a:solidFill>
                  <a:srgbClr val="00B050"/>
                </a:solidFill>
                <a:latin typeface="Times New Roman" pitchFamily="18" charset="0"/>
                <a:cs typeface="Times New Roman" pitchFamily="18" charset="0"/>
              </a:rPr>
              <a:t> (Australia)</a:t>
            </a:r>
            <a:r>
              <a:rPr lang="en-US"/>
              <a:t/>
            </a:r>
            <a:br>
              <a:rPr lang="en-US"/>
            </a:br>
            <a:endParaRPr lang="en-US"/>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511052" cy="304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613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200" b="1" smtClean="0">
                <a:solidFill>
                  <a:srgbClr val="00B050"/>
                </a:solidFill>
              </a:rPr>
              <a:t>Sơ đồ công nghệ  tuyển nổi Nhà máy tuyển Stillwater</a:t>
            </a:r>
            <a:r>
              <a:rPr lang="en-US" sz="3200" b="1" smtClean="0">
                <a:solidFill>
                  <a:srgbClr val="00B050"/>
                </a:solidFill>
              </a:rPr>
              <a:t> (Mỹ)</a:t>
            </a:r>
            <a:endParaRPr lang="en-US" sz="3200" b="1">
              <a:solidFill>
                <a:srgbClr val="00B050"/>
              </a:solidFill>
            </a:endParaRP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8001" y="1676400"/>
            <a:ext cx="6798817"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582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1905001"/>
            <a:ext cx="8229600" cy="1695450"/>
          </a:xfrm>
        </p:spPr>
        <p:txBody>
          <a:bodyPr>
            <a:noAutofit/>
          </a:bodyPr>
          <a:lstStyle/>
          <a:p>
            <a:r>
              <a:rPr lang="en-US" sz="3600" b="1" smtClean="0">
                <a:solidFill>
                  <a:srgbClr val="FF0000"/>
                </a:solidFill>
                <a:latin typeface="Times New Roman" pitchFamily="18" charset="0"/>
                <a:cs typeface="Times New Roman" pitchFamily="18" charset="0"/>
              </a:rPr>
              <a:t/>
            </a:r>
            <a:br>
              <a:rPr lang="en-US" sz="3600" b="1" smtClean="0">
                <a:solidFill>
                  <a:srgbClr val="FF0000"/>
                </a:solidFill>
                <a:latin typeface="Times New Roman" pitchFamily="18" charset="0"/>
                <a:cs typeface="Times New Roman" pitchFamily="18" charset="0"/>
              </a:rPr>
            </a:br>
            <a:r>
              <a:rPr lang="en-US" sz="3600" b="1" smtClean="0">
                <a:solidFill>
                  <a:srgbClr val="FF0000"/>
                </a:solidFill>
                <a:latin typeface="Times New Roman" pitchFamily="18" charset="0"/>
                <a:cs typeface="Times New Roman" pitchFamily="18" charset="0"/>
              </a:rPr>
              <a:t>THỰC TIỄN NHÀ MÁY TUYỂN NỔI Ở VIỆT NAM</a:t>
            </a:r>
            <a:br>
              <a:rPr lang="en-US" sz="3600" b="1" smtClean="0">
                <a:solidFill>
                  <a:srgbClr val="FF0000"/>
                </a:solidFill>
                <a:latin typeface="Times New Roman" pitchFamily="18" charset="0"/>
                <a:cs typeface="Times New Roman" pitchFamily="18" charset="0"/>
              </a:rPr>
            </a:br>
            <a:endParaRPr lang="en-US" sz="3600"/>
          </a:p>
        </p:txBody>
      </p:sp>
    </p:spTree>
    <p:extLst>
      <p:ext uri="{BB962C8B-B14F-4D97-AF65-F5344CB8AC3E}">
        <p14:creationId xmlns:p14="http://schemas.microsoft.com/office/powerpoint/2010/main" val="406057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pPr algn="just">
              <a:lnSpc>
                <a:spcPct val="115000"/>
              </a:lnSpc>
              <a:spcAft>
                <a:spcPts val="1000"/>
              </a:spcAft>
            </a:pPr>
            <a:r>
              <a:rPr lang="en-US" smtClean="0">
                <a:latin typeface="Times New Roman"/>
                <a:ea typeface="Calibri"/>
                <a:cs typeface="Times New Roman"/>
              </a:rPr>
              <a:t>Tuyển nổi quặng </a:t>
            </a:r>
            <a:r>
              <a:rPr lang="en-US">
                <a:latin typeface="Times New Roman"/>
                <a:ea typeface="Calibri"/>
                <a:cs typeface="Times New Roman"/>
              </a:rPr>
              <a:t>có hàm lượng pyrit cao, dithiophotphat được sử dụng với rất ít hoặc không </a:t>
            </a:r>
            <a:r>
              <a:rPr lang="en-US">
                <a:latin typeface="Times New Roman"/>
                <a:ea typeface="Calibri"/>
                <a:cs typeface="Times New Roman"/>
              </a:rPr>
              <a:t>thêm </a:t>
            </a:r>
            <a:r>
              <a:rPr lang="en-US" smtClean="0">
                <a:latin typeface="Times New Roman"/>
                <a:ea typeface="Calibri"/>
                <a:cs typeface="Times New Roman"/>
              </a:rPr>
              <a:t>xanthate. </a:t>
            </a:r>
            <a:r>
              <a:rPr lang="en-US">
                <a:latin typeface="Times New Roman"/>
                <a:ea typeface="Calibri"/>
                <a:cs typeface="Times New Roman"/>
              </a:rPr>
              <a:t>Việc sử dụng xanthate với quặng chứa sét tạo ra bọt khô đòi hỏi phải bổ sung các chất tạo bọt xác định hoặc sự pha trộn của các chất tạo bọt khác nhau tương tự như các chất tạo bọt được sử dụng trong tuyển nổi quặng đồng-molypden porphyr.</a:t>
            </a:r>
            <a:endParaRPr lang="en-US" sz="2400">
              <a:ea typeface="Calibri"/>
              <a:cs typeface="Times New Roman"/>
            </a:endParaRPr>
          </a:p>
          <a:p>
            <a:pPr marL="0" indent="0">
              <a:buNone/>
            </a:pPr>
            <a:endParaRPr lang="en-US"/>
          </a:p>
        </p:txBody>
      </p:sp>
    </p:spTree>
    <p:extLst>
      <p:ext uri="{BB962C8B-B14F-4D97-AF65-F5344CB8AC3E}">
        <p14:creationId xmlns:p14="http://schemas.microsoft.com/office/powerpoint/2010/main" val="2570751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nSpc>
                <a:spcPct val="107000"/>
              </a:lnSpc>
              <a:spcAft>
                <a:spcPts val="800"/>
              </a:spcAft>
            </a:pPr>
            <a:r>
              <a:rPr lang="en-US" b="1" kern="100" smtClean="0">
                <a:latin typeface="Times New Roman"/>
                <a:ea typeface="Calibri"/>
                <a:cs typeface="Times New Roman"/>
              </a:rPr>
              <a:t/>
            </a:r>
            <a:br>
              <a:rPr lang="en-US" b="1" kern="100" smtClean="0">
                <a:latin typeface="Times New Roman"/>
                <a:ea typeface="Calibri"/>
                <a:cs typeface="Times New Roman"/>
              </a:rPr>
            </a:br>
            <a:r>
              <a:rPr lang="en-US" sz="4000" b="1" kern="100" smtClean="0">
                <a:solidFill>
                  <a:srgbClr val="FF0000"/>
                </a:solidFill>
                <a:latin typeface="Times New Roman" pitchFamily="18" charset="0"/>
                <a:ea typeface="Calibri"/>
                <a:cs typeface="Times New Roman" pitchFamily="18" charset="0"/>
              </a:rPr>
              <a:t>Thuốc </a:t>
            </a:r>
            <a:r>
              <a:rPr lang="en-US" sz="4000" b="1" kern="100">
                <a:solidFill>
                  <a:srgbClr val="FF0000"/>
                </a:solidFill>
                <a:latin typeface="Times New Roman" pitchFamily="18" charset="0"/>
                <a:ea typeface="Calibri"/>
                <a:cs typeface="Times New Roman" pitchFamily="18" charset="0"/>
              </a:rPr>
              <a:t>tập hợp tuyển quặng đồng sulfua</a:t>
            </a:r>
            <a:r>
              <a:rPr lang="en-US" sz="4000" kern="100">
                <a:latin typeface="Times New Roman" pitchFamily="18" charset="0"/>
                <a:ea typeface="Calibri"/>
                <a:cs typeface="Times New Roman" pitchFamily="18" charset="0"/>
              </a:rPr>
              <a:t/>
            </a:r>
            <a:br>
              <a:rPr lang="en-US" sz="4000" kern="100">
                <a:latin typeface="Times New Roman" pitchFamily="18" charset="0"/>
                <a:ea typeface="Calibri"/>
                <a:cs typeface="Times New Roman" pitchFamily="18" charset="0"/>
              </a:rPr>
            </a:br>
            <a:endParaRPr lang="en-US" sz="400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257800"/>
          </a:xfrm>
        </p:spPr>
        <p:txBody>
          <a:bodyPr/>
          <a:lstStyle/>
          <a:p>
            <a:pPr marL="0" indent="0" algn="just">
              <a:buNone/>
            </a:pPr>
            <a:r>
              <a:rPr lang="en-US">
                <a:latin typeface="Times New Roman"/>
                <a:ea typeface="Calibri"/>
              </a:rPr>
              <a:t>Trong công nghệ các nhà máy tuyển đồng trên thế giới thường áp dụng chế độ sử dụng hỗn hợp thuốc tập hợp. Xantat thường là thuốc tập hợp chính và thuốc tập hợp phụ bao gồm nhiều chủng loại khác nhau như ditiophosphat, xantogen format, thionocarbamat, xanthic ester và mercaptobenzothiazole.</a:t>
            </a:r>
            <a:endParaRPr lang="en-US"/>
          </a:p>
        </p:txBody>
      </p:sp>
    </p:spTree>
    <p:extLst>
      <p:ext uri="{BB962C8B-B14F-4D97-AF65-F5344CB8AC3E}">
        <p14:creationId xmlns:p14="http://schemas.microsoft.com/office/powerpoint/2010/main" val="1332606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96972"/>
              </p:ext>
            </p:extLst>
          </p:nvPr>
        </p:nvGraphicFramePr>
        <p:xfrm>
          <a:off x="838200" y="1447800"/>
          <a:ext cx="7772400" cy="4648201"/>
        </p:xfrm>
        <a:graphic>
          <a:graphicData uri="http://schemas.openxmlformats.org/drawingml/2006/table">
            <a:tbl>
              <a:tblPr firstRow="1" firstCol="1" bandRow="1"/>
              <a:tblGrid>
                <a:gridCol w="2590246"/>
                <a:gridCol w="2591077"/>
                <a:gridCol w="2591077"/>
              </a:tblGrid>
              <a:tr h="546847">
                <a:tc>
                  <a:txBody>
                    <a:bodyPr/>
                    <a:lstStyle/>
                    <a:p>
                      <a:pPr>
                        <a:lnSpc>
                          <a:spcPct val="107000"/>
                        </a:lnSpc>
                        <a:spcAft>
                          <a:spcPts val="0"/>
                        </a:spcAft>
                      </a:pPr>
                      <a:r>
                        <a:rPr lang="en-US" sz="1600" b="1" kern="100">
                          <a:effectLst/>
                          <a:latin typeface="Times New Roman"/>
                          <a:ea typeface="Calibri"/>
                          <a:cs typeface="Times New Roman"/>
                        </a:rPr>
                        <a:t>Hỗn hợp thuốc tập hợp</a:t>
                      </a:r>
                      <a:endParaRPr lang="en-US" sz="1600" kern="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kern="100">
                          <a:effectLst/>
                          <a:latin typeface="Times New Roman"/>
                          <a:ea typeface="Calibri"/>
                          <a:cs typeface="Times New Roman"/>
                        </a:rPr>
                        <a:t>Các khoáng vật đồng và molipden</a:t>
                      </a:r>
                      <a:endParaRPr lang="en-US" sz="1600" kern="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b="1" kern="100">
                          <a:effectLst/>
                          <a:latin typeface="Times New Roman"/>
                          <a:ea typeface="Calibri"/>
                          <a:cs typeface="Times New Roman"/>
                        </a:rPr>
                        <a:t>Thành phần khoáng vật đá</a:t>
                      </a:r>
                      <a:endParaRPr lang="en-US" sz="1600" kern="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847">
                <a:tc>
                  <a:txBody>
                    <a:bodyPr/>
                    <a:lstStyle/>
                    <a:p>
                      <a:pPr>
                        <a:lnSpc>
                          <a:spcPct val="107000"/>
                        </a:lnSpc>
                        <a:spcAft>
                          <a:spcPts val="0"/>
                        </a:spcAft>
                      </a:pPr>
                      <a:r>
                        <a:rPr lang="en-US" sz="1600" kern="100">
                          <a:effectLst/>
                          <a:latin typeface="Times New Roman"/>
                          <a:ea typeface="Calibri"/>
                          <a:cs typeface="Times New Roman"/>
                        </a:rPr>
                        <a:t>PAX, thionocarbamat, dầu DO</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Chancopirit, molipdenit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Arkose, silicat, đá vôi</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24">
                <a:tc>
                  <a:txBody>
                    <a:bodyPr/>
                    <a:lstStyle/>
                    <a:p>
                      <a:pPr>
                        <a:lnSpc>
                          <a:spcPct val="107000"/>
                        </a:lnSpc>
                        <a:spcAft>
                          <a:spcPts val="0"/>
                        </a:spcAft>
                      </a:pPr>
                      <a:r>
                        <a:rPr lang="en-US" sz="1600" kern="100">
                          <a:effectLst/>
                          <a:latin typeface="Times New Roman"/>
                          <a:ea typeface="Calibri"/>
                          <a:cs typeface="Times New Roman"/>
                        </a:rPr>
                        <a:t>KEX, dithiophosphat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Chancopirit, bornit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Thạch anh, fenspat, manhetit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24">
                <a:tc>
                  <a:txBody>
                    <a:bodyPr/>
                    <a:lstStyle/>
                    <a:p>
                      <a:pPr>
                        <a:lnSpc>
                          <a:spcPct val="107000"/>
                        </a:lnSpc>
                        <a:spcAft>
                          <a:spcPts val="0"/>
                        </a:spcAft>
                      </a:pPr>
                      <a:r>
                        <a:rPr lang="en-US" sz="1600" kern="100">
                          <a:effectLst/>
                          <a:latin typeface="Times New Roman"/>
                          <a:ea typeface="Calibri"/>
                          <a:cs typeface="Times New Roman"/>
                        </a:rPr>
                        <a:t>PAX, mercaptan</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Chancopirit, bornit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Thạch anh, calcite, chlorite</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847">
                <a:tc>
                  <a:txBody>
                    <a:bodyPr/>
                    <a:lstStyle/>
                    <a:p>
                      <a:pPr>
                        <a:lnSpc>
                          <a:spcPct val="107000"/>
                        </a:lnSpc>
                        <a:spcAft>
                          <a:spcPts val="0"/>
                        </a:spcAft>
                      </a:pPr>
                      <a:r>
                        <a:rPr lang="en-US" sz="1600" kern="100">
                          <a:effectLst/>
                          <a:latin typeface="Times New Roman"/>
                          <a:ea typeface="Calibri"/>
                          <a:cs typeface="Times New Roman"/>
                        </a:rPr>
                        <a:t>KAX, SIPX, dầu DO</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Chancopirit, molipdenit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Thạch anh, diorit, fenspat, biotit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847">
                <a:tc>
                  <a:txBody>
                    <a:bodyPr/>
                    <a:lstStyle/>
                    <a:p>
                      <a:pPr>
                        <a:lnSpc>
                          <a:spcPct val="107000"/>
                        </a:lnSpc>
                        <a:spcAft>
                          <a:spcPts val="0"/>
                        </a:spcAft>
                      </a:pPr>
                      <a:r>
                        <a:rPr lang="en-US" sz="1600" kern="100">
                          <a:effectLst/>
                          <a:latin typeface="Times New Roman"/>
                          <a:ea typeface="Calibri"/>
                          <a:cs typeface="Times New Roman"/>
                        </a:rPr>
                        <a:t>PAX, xanthogen formate</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Chancopirit, chankozin, bornit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Thạch anh, aluminosilicat phức hợp</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847">
                <a:tc>
                  <a:txBody>
                    <a:bodyPr/>
                    <a:lstStyle/>
                    <a:p>
                      <a:pPr>
                        <a:lnSpc>
                          <a:spcPct val="107000"/>
                        </a:lnSpc>
                        <a:spcAft>
                          <a:spcPts val="0"/>
                        </a:spcAft>
                      </a:pPr>
                      <a:r>
                        <a:rPr lang="en-US" sz="1600" kern="100">
                          <a:effectLst/>
                          <a:latin typeface="Times New Roman"/>
                          <a:ea typeface="Calibri"/>
                          <a:cs typeface="Times New Roman"/>
                        </a:rPr>
                        <a:t>Thionocarbamat, dithiophosphat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Chancopirit, chankozin, covelin</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Fenspat, silicat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424">
                <a:tc>
                  <a:txBody>
                    <a:bodyPr/>
                    <a:lstStyle/>
                    <a:p>
                      <a:pPr>
                        <a:lnSpc>
                          <a:spcPct val="107000"/>
                        </a:lnSpc>
                        <a:spcAft>
                          <a:spcPts val="0"/>
                        </a:spcAft>
                      </a:pPr>
                      <a:r>
                        <a:rPr lang="en-US" sz="1600" kern="100">
                          <a:effectLst/>
                          <a:latin typeface="Times New Roman"/>
                          <a:ea typeface="Calibri"/>
                          <a:cs typeface="Times New Roman"/>
                        </a:rPr>
                        <a:t>PIBX, dithiophosphat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Bornit, chankozin</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Silicat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847">
                <a:tc>
                  <a:txBody>
                    <a:bodyPr/>
                    <a:lstStyle/>
                    <a:p>
                      <a:pPr>
                        <a:lnSpc>
                          <a:spcPct val="107000"/>
                        </a:lnSpc>
                        <a:spcAft>
                          <a:spcPts val="0"/>
                        </a:spcAft>
                      </a:pPr>
                      <a:r>
                        <a:rPr lang="en-US" sz="1600" kern="100">
                          <a:effectLst/>
                          <a:latin typeface="Times New Roman"/>
                          <a:ea typeface="Calibri"/>
                          <a:cs typeface="Times New Roman"/>
                        </a:rPr>
                        <a:t>PAX, dầu DO, thionocarbamat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Chankozin, molipdenit, chancopirit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Andesit, diorit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6847">
                <a:tc>
                  <a:txBody>
                    <a:bodyPr/>
                    <a:lstStyle/>
                    <a:p>
                      <a:pPr>
                        <a:lnSpc>
                          <a:spcPct val="107000"/>
                        </a:lnSpc>
                        <a:spcAft>
                          <a:spcPts val="0"/>
                        </a:spcAft>
                      </a:pPr>
                      <a:r>
                        <a:rPr lang="en-US" sz="1600" kern="100">
                          <a:effectLst/>
                          <a:latin typeface="Times New Roman"/>
                          <a:ea typeface="Calibri"/>
                          <a:cs typeface="Times New Roman"/>
                        </a:rPr>
                        <a:t>Dithiophosphat, mercaptan, dầu DO</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Chankozin, molipdenit</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600" kern="100">
                          <a:effectLst/>
                          <a:latin typeface="Times New Roman"/>
                          <a:ea typeface="Calibri"/>
                          <a:cs typeface="Times New Roman"/>
                        </a:rPr>
                        <a:t> </a:t>
                      </a:r>
                      <a:endParaRPr lang="en-US" sz="1600" kern="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838200" y="167171"/>
            <a:ext cx="74675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B0F0"/>
                </a:solidFill>
                <a:effectLst/>
                <a:latin typeface="Times New Roman" pitchFamily="18" charset="0"/>
                <a:ea typeface="Calibri" pitchFamily="34" charset="0"/>
                <a:cs typeface="Times New Roman" pitchFamily="18" charset="0"/>
              </a:rPr>
              <a:t>Chế </a:t>
            </a:r>
            <a:r>
              <a:rPr kumimoji="0" lang="en-US" sz="2800" b="1" i="0" u="none" strike="noStrike" cap="none" normalizeH="0" baseline="0" smtClean="0">
                <a:ln>
                  <a:noFill/>
                </a:ln>
                <a:solidFill>
                  <a:srgbClr val="00B0F0"/>
                </a:solidFill>
                <a:effectLst/>
                <a:latin typeface="Times New Roman" pitchFamily="18" charset="0"/>
                <a:ea typeface="Calibri" pitchFamily="34" charset="0"/>
                <a:cs typeface="Times New Roman" pitchFamily="18" charset="0"/>
              </a:rPr>
              <a:t>độ thuốc tập hợp đối với quặng đồng sulfua tương ứng với thành phần khoáng vật</a:t>
            </a:r>
            <a:endParaRPr kumimoji="0" lang="en-US" sz="2800" b="1" i="0" u="none" strike="noStrike" cap="none" normalizeH="0" baseline="0" smtClean="0">
              <a:ln>
                <a:noFill/>
              </a:ln>
              <a:solidFill>
                <a:srgbClr val="00B0F0"/>
              </a:solidFill>
              <a:effectLst/>
              <a:latin typeface="Arial" pitchFamily="34" charset="0"/>
              <a:cs typeface="Arial" pitchFamily="34" charset="0"/>
            </a:endParaRPr>
          </a:p>
        </p:txBody>
      </p:sp>
    </p:spTree>
    <p:extLst>
      <p:ext uri="{BB962C8B-B14F-4D97-AF65-F5344CB8AC3E}">
        <p14:creationId xmlns:p14="http://schemas.microsoft.com/office/powerpoint/2010/main" val="1199848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smtClean="0">
                <a:solidFill>
                  <a:srgbClr val="0070C0"/>
                </a:solidFill>
              </a:rPr>
              <a:t>Nhà máy tuyển đồng Sin Quyền</a:t>
            </a:r>
            <a:endParaRPr lang="en-US" b="1">
              <a:solidFill>
                <a:srgbClr val="0070C0"/>
              </a:solidFill>
            </a:endParaRPr>
          </a:p>
        </p:txBody>
      </p:sp>
      <p:sp>
        <p:nvSpPr>
          <p:cNvPr id="3" name="Content Placeholder 2"/>
          <p:cNvSpPr>
            <a:spLocks noGrp="1"/>
          </p:cNvSpPr>
          <p:nvPr>
            <p:ph idx="1"/>
          </p:nvPr>
        </p:nvSpPr>
        <p:spPr/>
        <p:txBody>
          <a:bodyPr/>
          <a:lstStyle/>
          <a:p>
            <a:r>
              <a:rPr lang="vi-VN" sz="2000" b="1" i="1" smtClean="0">
                <a:solidFill>
                  <a:srgbClr val="FFC000"/>
                </a:solidFill>
              </a:rPr>
              <a:t>Sơ đồ công nghệ khâu đập thô Nhà máy đồng Sin Quyền</a:t>
            </a:r>
            <a:endParaRPr lang="en-US" sz="2000" b="1" i="1" smtClean="0">
              <a:solidFill>
                <a:srgbClr val="FFC000"/>
              </a:solidFill>
            </a:endParaRPr>
          </a:p>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362200"/>
            <a:ext cx="2667000" cy="3814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419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b="1" i="1" smtClean="0">
                <a:solidFill>
                  <a:srgbClr val="FFC000"/>
                </a:solidFill>
              </a:rPr>
              <a:t>Sơ đồ công nghệ khâu đập trung và nhỏ Nhà máy đồng Sin Quyền</a:t>
            </a:r>
            <a:endParaRPr lang="en-US" sz="2800" b="1" i="1">
              <a:solidFill>
                <a:srgbClr val="FFC000"/>
              </a:solidFill>
            </a:endParaRP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1043" y="1613562"/>
            <a:ext cx="4541914" cy="449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722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b="1" i="1" smtClean="0">
                <a:solidFill>
                  <a:srgbClr val="FFC000"/>
                </a:solidFill>
              </a:rPr>
              <a:t>Sơ đồ công nghệ khâu nghiền phân cấp Nhà máy đồng Sin Quyền</a:t>
            </a:r>
            <a:endParaRPr lang="en-US" sz="2800" b="1" i="1">
              <a:solidFill>
                <a:srgbClr val="FFC000"/>
              </a:solidFill>
            </a:endParaRP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3330" y="1752600"/>
            <a:ext cx="3714749"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454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vi-VN" sz="2500" b="1" i="1" smtClean="0">
                <a:solidFill>
                  <a:srgbClr val="FFC000"/>
                </a:solidFill>
              </a:rPr>
              <a:t>Sơ đồ công nghệ khâu tuyển nổi Nhà máy đồng Sin Quyền</a:t>
            </a:r>
            <a:endParaRPr lang="en-US" sz="2500" b="1" i="1">
              <a:solidFill>
                <a:srgbClr val="FFC000"/>
              </a:solidFill>
            </a:endParaRP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4942" y="990600"/>
            <a:ext cx="4696858" cy="542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1723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lvl="2" algn="ctr" rtl="0">
              <a:spcBef>
                <a:spcPct val="0"/>
              </a:spcBef>
            </a:pPr>
            <a:r>
              <a:rPr lang="en-US" sz="3600" b="1" i="1" smtClean="0">
                <a:solidFill>
                  <a:srgbClr val="0070C0"/>
                </a:solidFill>
                <a:latin typeface="Times New Roman" pitchFamily="18" charset="0"/>
                <a:cs typeface="Times New Roman" pitchFamily="18" charset="0"/>
              </a:rPr>
              <a:t/>
            </a:r>
            <a:br>
              <a:rPr lang="en-US" sz="3600" b="1" i="1" smtClean="0">
                <a:solidFill>
                  <a:srgbClr val="0070C0"/>
                </a:solidFill>
                <a:latin typeface="Times New Roman" pitchFamily="18" charset="0"/>
                <a:cs typeface="Times New Roman" pitchFamily="18" charset="0"/>
              </a:rPr>
            </a:br>
            <a:r>
              <a:rPr lang="vi-VN" sz="3600" b="1" i="1" smtClean="0">
                <a:solidFill>
                  <a:srgbClr val="0070C0"/>
                </a:solidFill>
                <a:latin typeface="Times New Roman" pitchFamily="18" charset="0"/>
                <a:cs typeface="Times New Roman" pitchFamily="18" charset="0"/>
              </a:rPr>
              <a:t>Nhà </a:t>
            </a:r>
            <a:r>
              <a:rPr lang="vi-VN" sz="3600" b="1" i="1">
                <a:solidFill>
                  <a:srgbClr val="0070C0"/>
                </a:solidFill>
                <a:latin typeface="Times New Roman" pitchFamily="18" charset="0"/>
                <a:cs typeface="Times New Roman" pitchFamily="18" charset="0"/>
              </a:rPr>
              <a:t>máy tuyển apatit Tằng Loỏng</a:t>
            </a:r>
            <a:r>
              <a:rPr lang="en-US" sz="3600" b="1">
                <a:solidFill>
                  <a:srgbClr val="0070C0"/>
                </a:solidFill>
                <a:latin typeface="Times New Roman" pitchFamily="18" charset="0"/>
                <a:cs typeface="Times New Roman" pitchFamily="18" charset="0"/>
              </a:rPr>
              <a:t/>
            </a:r>
            <a:br>
              <a:rPr lang="en-US" sz="3600" b="1">
                <a:solidFill>
                  <a:srgbClr val="0070C0"/>
                </a:solidFill>
                <a:latin typeface="Times New Roman" pitchFamily="18" charset="0"/>
                <a:cs typeface="Times New Roman" pitchFamily="18" charset="0"/>
              </a:rPr>
            </a:br>
            <a:endParaRPr lang="en-US" sz="3600" b="1">
              <a:solidFill>
                <a:srgbClr val="0070C0"/>
              </a:solidFill>
              <a:latin typeface="Times New Roman" pitchFamily="18" charset="0"/>
              <a:cs typeface="Times New Roman" pitchFamily="18" charset="0"/>
            </a:endParaRP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2621" y="1219200"/>
            <a:ext cx="697875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0884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lvl="2" algn="ctr" rtl="0">
              <a:spcBef>
                <a:spcPct val="0"/>
              </a:spcBef>
            </a:pPr>
            <a:r>
              <a:rPr lang="en-US" sz="3200" b="1" i="1" smtClean="0">
                <a:solidFill>
                  <a:srgbClr val="0070C0"/>
                </a:solidFill>
                <a:latin typeface="Times New Roman" pitchFamily="18" charset="0"/>
                <a:cs typeface="Times New Roman" pitchFamily="18" charset="0"/>
              </a:rPr>
              <a:t/>
            </a:r>
            <a:br>
              <a:rPr lang="en-US" sz="3200" b="1" i="1" smtClean="0">
                <a:solidFill>
                  <a:srgbClr val="0070C0"/>
                </a:solidFill>
                <a:latin typeface="Times New Roman" pitchFamily="18" charset="0"/>
                <a:cs typeface="Times New Roman" pitchFamily="18" charset="0"/>
              </a:rPr>
            </a:br>
            <a:r>
              <a:rPr lang="vi-VN" sz="4000" b="1" i="1" smtClean="0">
                <a:solidFill>
                  <a:srgbClr val="0070C0"/>
                </a:solidFill>
                <a:latin typeface="Times New Roman" pitchFamily="18" charset="0"/>
                <a:cs typeface="Times New Roman" pitchFamily="18" charset="0"/>
              </a:rPr>
              <a:t>Nhà </a:t>
            </a:r>
            <a:r>
              <a:rPr lang="vi-VN" sz="4000" b="1" i="1">
                <a:solidFill>
                  <a:srgbClr val="0070C0"/>
                </a:solidFill>
                <a:latin typeface="Times New Roman" pitchFamily="18" charset="0"/>
                <a:cs typeface="Times New Roman" pitchFamily="18" charset="0"/>
              </a:rPr>
              <a:t>máy tuyển Bắc Nhạc Sơn</a:t>
            </a:r>
            <a:r>
              <a:rPr lang="en-US" sz="4000" b="1">
                <a:solidFill>
                  <a:srgbClr val="0070C0"/>
                </a:solidFill>
                <a:latin typeface="Times New Roman" pitchFamily="18" charset="0"/>
                <a:cs typeface="Times New Roman" pitchFamily="18" charset="0"/>
              </a:rPr>
              <a:t/>
            </a:r>
            <a:br>
              <a:rPr lang="en-US" sz="4000" b="1">
                <a:solidFill>
                  <a:srgbClr val="0070C0"/>
                </a:solidFill>
                <a:latin typeface="Times New Roman" pitchFamily="18" charset="0"/>
                <a:cs typeface="Times New Roman" pitchFamily="18" charset="0"/>
              </a:rPr>
            </a:br>
            <a:endParaRPr lang="en-US" sz="4000" b="1">
              <a:solidFill>
                <a:srgbClr val="0070C0"/>
              </a:solidFill>
              <a:latin typeface="Times New Roman" pitchFamily="18" charset="0"/>
              <a:cs typeface="Times New Roman" pitchFamily="18" charset="0"/>
            </a:endParaRPr>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7902" y="1191554"/>
            <a:ext cx="6328196" cy="493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2762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lvl="2" algn="ctr" rtl="0">
              <a:spcBef>
                <a:spcPct val="0"/>
              </a:spcBef>
            </a:pPr>
            <a:r>
              <a:rPr lang="en-US" sz="3600" b="1" i="1" smtClean="0">
                <a:solidFill>
                  <a:srgbClr val="0070C0"/>
                </a:solidFill>
                <a:latin typeface="+mj-lt"/>
              </a:rPr>
              <a:t/>
            </a:r>
            <a:br>
              <a:rPr lang="en-US" sz="3600" b="1" i="1" smtClean="0">
                <a:solidFill>
                  <a:srgbClr val="0070C0"/>
                </a:solidFill>
                <a:latin typeface="+mj-lt"/>
              </a:rPr>
            </a:br>
            <a:r>
              <a:rPr lang="vi-VN" sz="3600" b="1" i="1" smtClean="0">
                <a:solidFill>
                  <a:srgbClr val="0070C0"/>
                </a:solidFill>
                <a:latin typeface="+mj-lt"/>
              </a:rPr>
              <a:t>Nhà </a:t>
            </a:r>
            <a:r>
              <a:rPr lang="vi-VN" sz="3600" b="1" i="1">
                <a:solidFill>
                  <a:srgbClr val="0070C0"/>
                </a:solidFill>
                <a:latin typeface="+mj-lt"/>
              </a:rPr>
              <a:t>máy tuyển Niken Bản Phúc</a:t>
            </a:r>
            <a:r>
              <a:rPr lang="en-US" sz="3600" b="1">
                <a:solidFill>
                  <a:srgbClr val="0070C0"/>
                </a:solidFill>
                <a:latin typeface="+mj-lt"/>
              </a:rPr>
              <a:t/>
            </a:r>
            <a:br>
              <a:rPr lang="en-US" sz="3600" b="1">
                <a:solidFill>
                  <a:srgbClr val="0070C0"/>
                </a:solidFill>
                <a:latin typeface="+mj-lt"/>
              </a:rPr>
            </a:br>
            <a:endParaRPr lang="en-US" sz="3600" b="1">
              <a:solidFill>
                <a:srgbClr val="0070C0"/>
              </a:solidFill>
              <a:latin typeface="+mj-lt"/>
            </a:endParaRPr>
          </a:p>
        </p:txBody>
      </p:sp>
      <p:sp>
        <p:nvSpPr>
          <p:cNvPr id="3" name="Content Placeholder 2"/>
          <p:cNvSpPr>
            <a:spLocks noGrp="1"/>
          </p:cNvSpPr>
          <p:nvPr>
            <p:ph idx="1"/>
          </p:nvPr>
        </p:nvSpPr>
        <p:spPr>
          <a:xfrm>
            <a:off x="457200" y="1219200"/>
            <a:ext cx="8229600" cy="5181600"/>
          </a:xfrm>
        </p:spPr>
        <p:txBody>
          <a:bodyPr/>
          <a:lstStyle/>
          <a:p>
            <a:r>
              <a:rPr lang="en-US" b="1">
                <a:solidFill>
                  <a:srgbClr val="FFC000"/>
                </a:solidFill>
              </a:rPr>
              <a:t>Sơ đồ công </a:t>
            </a:r>
            <a:r>
              <a:rPr lang="en-US" b="1" smtClean="0">
                <a:solidFill>
                  <a:srgbClr val="FFC000"/>
                </a:solidFill>
              </a:rPr>
              <a:t>nghệ </a:t>
            </a:r>
            <a:r>
              <a:rPr lang="en-US" b="1">
                <a:solidFill>
                  <a:srgbClr val="FFC000"/>
                </a:solidFill>
              </a:rPr>
              <a:t>khâu </a:t>
            </a:r>
            <a:r>
              <a:rPr lang="en-US" b="1" smtClean="0">
                <a:solidFill>
                  <a:srgbClr val="FFC000"/>
                </a:solidFill>
              </a:rPr>
              <a:t>đập</a:t>
            </a:r>
          </a:p>
          <a:p>
            <a:endParaRPr lang="en-US" b="1">
              <a:solidFill>
                <a:srgbClr val="FFC000"/>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228" y="1905000"/>
            <a:ext cx="4192672"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088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3600" b="1" smtClean="0">
                <a:solidFill>
                  <a:srgbClr val="FFC000"/>
                </a:solidFill>
              </a:rPr>
              <a:t>Sơ đồ công nghệ khâu nghiền phân cấp</a:t>
            </a:r>
            <a:endParaRPr lang="en-US" sz="3600" b="1">
              <a:solidFill>
                <a:srgbClr val="FFC000"/>
              </a:solidFill>
            </a:endParaRPr>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8718" y="1676401"/>
            <a:ext cx="4230682" cy="425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2907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pPr algn="just">
              <a:buFontTx/>
              <a:buChar char="-"/>
            </a:pPr>
            <a:r>
              <a:rPr lang="en-US" smtClean="0">
                <a:latin typeface="Times New Roman"/>
                <a:ea typeface="Calibri"/>
              </a:rPr>
              <a:t>Khi tuyển nổi quặng </a:t>
            </a:r>
            <a:r>
              <a:rPr lang="en-US">
                <a:latin typeface="Times New Roman"/>
                <a:ea typeface="Calibri"/>
              </a:rPr>
              <a:t>có hàm lượng pyrit thấp và các khoáng vật đồng hỗn hợp, khả năng thu hồi vàng trong tinh quặng đồng có liên quan chặt chẽ đến loại xanthate được sử dụng</a:t>
            </a:r>
            <a:r>
              <a:rPr lang="en-US">
                <a:latin typeface="Times New Roman"/>
                <a:ea typeface="Calibri"/>
              </a:rPr>
              <a:t>. </a:t>
            </a:r>
            <a:endParaRPr lang="en-US" smtClean="0">
              <a:latin typeface="Times New Roman"/>
              <a:ea typeface="Calibri"/>
            </a:endParaRPr>
          </a:p>
          <a:p>
            <a:pPr algn="just">
              <a:lnSpc>
                <a:spcPct val="115000"/>
              </a:lnSpc>
              <a:spcAft>
                <a:spcPts val="1000"/>
              </a:spcAft>
            </a:pPr>
            <a:r>
              <a:rPr lang="en-US">
                <a:latin typeface="Times New Roman"/>
                <a:ea typeface="Calibri"/>
                <a:cs typeface="Times New Roman"/>
              </a:rPr>
              <a:t>Lựa chọn thuốc tập hợp đối với quặng đồng-vàng bị oxy </a:t>
            </a:r>
            <a:r>
              <a:rPr lang="en-US">
                <a:latin typeface="Times New Roman"/>
                <a:ea typeface="Calibri"/>
                <a:cs typeface="Times New Roman"/>
              </a:rPr>
              <a:t>hóa </a:t>
            </a:r>
            <a:r>
              <a:rPr lang="en-US" smtClean="0">
                <a:latin typeface="Times New Roman"/>
                <a:ea typeface="Calibri"/>
                <a:cs typeface="Times New Roman"/>
              </a:rPr>
              <a:t>hơi </a:t>
            </a:r>
            <a:r>
              <a:rPr lang="en-US">
                <a:latin typeface="Times New Roman"/>
                <a:ea typeface="Calibri"/>
                <a:cs typeface="Times New Roman"/>
              </a:rPr>
              <a:t>khác so với lựa chọn thông thường cho quặng </a:t>
            </a:r>
            <a:r>
              <a:rPr lang="en-US">
                <a:latin typeface="Times New Roman"/>
                <a:ea typeface="Calibri"/>
                <a:cs typeface="Times New Roman"/>
              </a:rPr>
              <a:t>đồng-vàng </a:t>
            </a:r>
            <a:r>
              <a:rPr lang="en-US" smtClean="0">
                <a:latin typeface="Times New Roman"/>
                <a:ea typeface="Calibri"/>
                <a:cs typeface="Times New Roman"/>
              </a:rPr>
              <a:t>sunfua. Một </a:t>
            </a:r>
            <a:r>
              <a:rPr lang="en-US">
                <a:latin typeface="Times New Roman"/>
                <a:ea typeface="Calibri"/>
                <a:cs typeface="Times New Roman"/>
              </a:rPr>
              <a:t>trong những trở ngại chính trong việc xử lý các loại quặng này là sự có mặt của oxit sắt (goethite) và slime hydroxit sắt, cản trở quá trình tuyển nổi của đồng và vàng.</a:t>
            </a:r>
            <a:endParaRPr lang="en-US" sz="2400">
              <a:ea typeface="Calibri"/>
              <a:cs typeface="Times New Roman"/>
            </a:endParaRPr>
          </a:p>
          <a:p>
            <a:pPr algn="just">
              <a:buFontTx/>
              <a:buChar char="-"/>
            </a:pPr>
            <a:endParaRPr lang="en-US"/>
          </a:p>
        </p:txBody>
      </p:sp>
    </p:spTree>
    <p:extLst>
      <p:ext uri="{BB962C8B-B14F-4D97-AF65-F5344CB8AC3E}">
        <p14:creationId xmlns:p14="http://schemas.microsoft.com/office/powerpoint/2010/main" val="42662473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mtClean="0"/>
              <a:t/>
            </a:r>
            <a:br>
              <a:rPr lang="en-US" smtClean="0"/>
            </a:br>
            <a:r>
              <a:rPr lang="vi-VN" b="1" smtClean="0">
                <a:solidFill>
                  <a:srgbClr val="FFC000"/>
                </a:solidFill>
              </a:rPr>
              <a:t>Sơ </a:t>
            </a:r>
            <a:r>
              <a:rPr lang="vi-VN" b="1">
                <a:solidFill>
                  <a:srgbClr val="FFC000"/>
                </a:solidFill>
              </a:rPr>
              <a:t>đồ công nghệ khâu tuyển nổi</a:t>
            </a:r>
            <a:r>
              <a:rPr lang="en-US"/>
              <a:t/>
            </a:r>
            <a:br>
              <a:rPr lang="en-US"/>
            </a:br>
            <a:endParaRPr lang="en-US"/>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6614" y="1295400"/>
            <a:ext cx="4784112"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338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a:solidFill>
                  <a:srgbClr val="FFC000"/>
                </a:solidFill>
              </a:rPr>
              <a:t>Sơ đồ công nghệ khâu khử nước</a:t>
            </a:r>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9178" y="1447800"/>
            <a:ext cx="4612622" cy="463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726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lvl="2" algn="ctr" rtl="0">
              <a:spcBef>
                <a:spcPct val="0"/>
              </a:spcBef>
            </a:pPr>
            <a:r>
              <a:rPr lang="en-US" sz="3600" i="1" smtClean="0">
                <a:latin typeface="Times New Roman" pitchFamily="18" charset="0"/>
                <a:cs typeface="Times New Roman" pitchFamily="18" charset="0"/>
              </a:rPr>
              <a:t/>
            </a:r>
            <a:br>
              <a:rPr lang="en-US" sz="3600" i="1" smtClean="0">
                <a:latin typeface="Times New Roman" pitchFamily="18" charset="0"/>
                <a:cs typeface="Times New Roman" pitchFamily="18" charset="0"/>
              </a:rPr>
            </a:br>
            <a:r>
              <a:rPr lang="vi-VN" sz="3600" b="1" i="1" smtClean="0">
                <a:solidFill>
                  <a:srgbClr val="00B0F0"/>
                </a:solidFill>
                <a:latin typeface="Times New Roman" pitchFamily="18" charset="0"/>
                <a:cs typeface="Times New Roman" pitchFamily="18" charset="0"/>
              </a:rPr>
              <a:t>Nhà </a:t>
            </a:r>
            <a:r>
              <a:rPr lang="vi-VN" sz="3600" b="1" i="1">
                <a:solidFill>
                  <a:srgbClr val="00B0F0"/>
                </a:solidFill>
                <a:latin typeface="Times New Roman" pitchFamily="18" charset="0"/>
                <a:cs typeface="Times New Roman" pitchFamily="18" charset="0"/>
              </a:rPr>
              <a:t>máy tuyển quặng đa kim Núi Pháo</a:t>
            </a:r>
            <a:r>
              <a:rPr lang="en-US" sz="3600" b="1">
                <a:solidFill>
                  <a:srgbClr val="00B0F0"/>
                </a:solidFill>
                <a:latin typeface="Times New Roman" pitchFamily="18" charset="0"/>
                <a:cs typeface="Times New Roman" pitchFamily="18" charset="0"/>
              </a:rPr>
              <a:t/>
            </a:r>
            <a:br>
              <a:rPr lang="en-US" sz="3600" b="1">
                <a:solidFill>
                  <a:srgbClr val="00B0F0"/>
                </a:solidFill>
                <a:latin typeface="Times New Roman" pitchFamily="18" charset="0"/>
                <a:cs typeface="Times New Roman" pitchFamily="18" charset="0"/>
              </a:rPr>
            </a:br>
            <a:endParaRPr lang="en-US" sz="3600" b="1">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5257800"/>
          </a:xfrm>
        </p:spPr>
        <p:txBody>
          <a:bodyPr/>
          <a:lstStyle/>
          <a:p>
            <a:r>
              <a:rPr lang="en-US" b="1">
                <a:solidFill>
                  <a:srgbClr val="92D050"/>
                </a:solidFill>
              </a:rPr>
              <a:t>Sơ </a:t>
            </a:r>
            <a:r>
              <a:rPr lang="en-US" b="1" smtClean="0">
                <a:solidFill>
                  <a:srgbClr val="92D050"/>
                </a:solidFill>
              </a:rPr>
              <a:t>đồ công </a:t>
            </a:r>
            <a:r>
              <a:rPr lang="en-US" b="1">
                <a:solidFill>
                  <a:srgbClr val="92D050"/>
                </a:solidFill>
              </a:rPr>
              <a:t>nghệ khu đập </a:t>
            </a:r>
            <a:r>
              <a:rPr lang="en-US" b="1" smtClean="0">
                <a:solidFill>
                  <a:srgbClr val="92D050"/>
                </a:solidFill>
              </a:rPr>
              <a:t>sàng</a:t>
            </a:r>
          </a:p>
          <a:p>
            <a:endParaRPr lang="en-US" b="1">
              <a:solidFill>
                <a:srgbClr val="92D050"/>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4760913"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835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vi-VN" sz="3600" b="1">
                <a:solidFill>
                  <a:srgbClr val="92D050"/>
                </a:solidFill>
              </a:rPr>
              <a:t>Sơ đồ công nghệ khu nghiền phân cấp</a:t>
            </a:r>
            <a:endParaRPr lang="en-US" sz="3600" b="1">
              <a:solidFill>
                <a:srgbClr val="92D050"/>
              </a:solidFill>
            </a:endParaRP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219200"/>
            <a:ext cx="5084505" cy="5078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0482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vi-VN" sz="3200" b="1" smtClean="0">
                <a:solidFill>
                  <a:srgbClr val="92D050"/>
                </a:solidFill>
              </a:rPr>
              <a:t>Sơ đồ công nghệ khâu tuyển nổi quặng đồng</a:t>
            </a:r>
            <a:endParaRPr lang="en-US" sz="3200" b="1">
              <a:solidFill>
                <a:srgbClr val="92D050"/>
              </a:solidFill>
            </a:endParaRP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9942" y="1066801"/>
            <a:ext cx="6296017" cy="534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117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vi-VN" sz="3600" b="1" smtClean="0">
                <a:solidFill>
                  <a:srgbClr val="92D050"/>
                </a:solidFill>
              </a:rPr>
              <a:t>Sơ đồ công nghệ khâu tuyển nổi sunfua</a:t>
            </a:r>
            <a:endParaRPr lang="en-US" sz="3600" b="1">
              <a:solidFill>
                <a:srgbClr val="92D050"/>
              </a:solidFill>
            </a:endParaRPr>
          </a:p>
        </p:txBody>
      </p:sp>
      <p:pic>
        <p:nvPicPr>
          <p:cNvPr id="317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098" y="1447800"/>
            <a:ext cx="793386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975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vi-VN" sz="3200" b="1" smtClean="0">
                <a:solidFill>
                  <a:srgbClr val="92D050"/>
                </a:solidFill>
              </a:rPr>
              <a:t>Sơ đồ công nghệ khâu tuyển trọng lực vonfram</a:t>
            </a:r>
            <a:endParaRPr lang="en-US" sz="3200" b="1">
              <a:solidFill>
                <a:srgbClr val="92D050"/>
              </a:solidFill>
            </a:endParaRPr>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4029" y="1371600"/>
            <a:ext cx="607594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5919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vi-VN" sz="3600" b="1" smtClean="0">
                <a:solidFill>
                  <a:srgbClr val="92D050"/>
                </a:solidFill>
              </a:rPr>
              <a:t>Sơ đồ công nghệ khâu tuyển nổi fl</a:t>
            </a:r>
            <a:r>
              <a:rPr lang="en-US" sz="3600" b="1" smtClean="0">
                <a:solidFill>
                  <a:srgbClr val="92D050"/>
                </a:solidFill>
              </a:rPr>
              <a:t>u</a:t>
            </a:r>
            <a:r>
              <a:rPr lang="vi-VN" sz="3600" b="1" smtClean="0">
                <a:solidFill>
                  <a:srgbClr val="92D050"/>
                </a:solidFill>
              </a:rPr>
              <a:t>orit</a:t>
            </a:r>
            <a:endParaRPr lang="en-US" sz="3600" b="1">
              <a:solidFill>
                <a:srgbClr val="92D050"/>
              </a:solidFill>
            </a:endParaRPr>
          </a:p>
        </p:txBody>
      </p:sp>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2770" y="1314999"/>
            <a:ext cx="6218459" cy="491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5996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vi-VN" sz="3600" b="1" smtClean="0">
                <a:solidFill>
                  <a:srgbClr val="92D050"/>
                </a:solidFill>
              </a:rPr>
              <a:t>Sơ đồ công nghệ khâu tuyển nổi Bismut</a:t>
            </a:r>
            <a:endParaRPr lang="en-US" sz="3600" b="1">
              <a:solidFill>
                <a:srgbClr val="92D050"/>
              </a:solidFill>
            </a:endParaRPr>
          </a:p>
        </p:txBody>
      </p:sp>
      <p:pic>
        <p:nvPicPr>
          <p:cNvPr id="348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8756" y="1216236"/>
            <a:ext cx="6602243" cy="506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08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8382000" cy="5791200"/>
          </a:xfrm>
        </p:spPr>
        <p:txBody>
          <a:bodyPr/>
          <a:lstStyle/>
          <a:p>
            <a:pPr marL="0" indent="0" algn="just">
              <a:buNone/>
            </a:pPr>
            <a:r>
              <a:rPr lang="en-US">
                <a:latin typeface="Times New Roman"/>
                <a:ea typeface="Calibri"/>
              </a:rPr>
              <a:t>Các nghiên cứu được thực hiện tại Red Dome (Úc) với các thuốc tập hợp mới do Senmin, Nam Phi sản xuất cho thấy rằng việc thu hồi đồng và vàng có thể được cải thiện đáng kể bằng cách sử dụng các thuốc tập hợp mới SN127 và PM230</a:t>
            </a:r>
            <a:r>
              <a:rPr lang="en-US">
                <a:latin typeface="Times New Roman"/>
                <a:ea typeface="Calibri"/>
              </a:rPr>
              <a:t>. </a:t>
            </a:r>
            <a:endParaRPr lang="en-US" smtClean="0">
              <a:latin typeface="Times New Roman"/>
              <a:ea typeface="Calibri"/>
            </a:endParaRPr>
          </a:p>
          <a:p>
            <a:pPr marL="0" indent="0" algn="just">
              <a:lnSpc>
                <a:spcPct val="115000"/>
              </a:lnSpc>
              <a:spcAft>
                <a:spcPts val="1000"/>
              </a:spcAft>
              <a:buNone/>
            </a:pPr>
            <a:r>
              <a:rPr lang="en-US">
                <a:latin typeface="Times New Roman"/>
                <a:ea typeface="Calibri"/>
                <a:cs typeface="Times New Roman"/>
              </a:rPr>
              <a:t>Thuốc tập hợp SN127 là dithiophosphate biến </a:t>
            </a:r>
            <a:r>
              <a:rPr lang="en-US">
                <a:latin typeface="Times New Roman"/>
                <a:ea typeface="Calibri"/>
                <a:cs typeface="Times New Roman"/>
              </a:rPr>
              <a:t>tính </a:t>
            </a:r>
            <a:r>
              <a:rPr lang="en-US" smtClean="0">
                <a:latin typeface="Times New Roman"/>
                <a:ea typeface="Calibri"/>
                <a:cs typeface="Times New Roman"/>
              </a:rPr>
              <a:t>gốc axit </a:t>
            </a:r>
            <a:r>
              <a:rPr lang="en-US">
                <a:latin typeface="Times New Roman"/>
                <a:ea typeface="Calibri"/>
                <a:cs typeface="Times New Roman"/>
              </a:rPr>
              <a:t>succinic</a:t>
            </a:r>
            <a:r>
              <a:rPr lang="en-US">
                <a:latin typeface="Times New Roman"/>
                <a:ea typeface="Calibri"/>
                <a:cs typeface="Times New Roman"/>
              </a:rPr>
              <a:t>, </a:t>
            </a:r>
            <a:r>
              <a:rPr lang="en-US" smtClean="0">
                <a:latin typeface="Times New Roman"/>
                <a:ea typeface="Calibri"/>
                <a:cs typeface="Times New Roman"/>
              </a:rPr>
              <a:t>thuốc </a:t>
            </a:r>
            <a:r>
              <a:rPr lang="en-US">
                <a:latin typeface="Times New Roman"/>
                <a:ea typeface="Calibri"/>
                <a:cs typeface="Times New Roman"/>
              </a:rPr>
              <a:t>tập hợp PM230 là xanthate ester hóa.</a:t>
            </a:r>
            <a:endParaRPr lang="en-US" sz="2400">
              <a:ea typeface="Calibri"/>
              <a:cs typeface="Times New Roman"/>
            </a:endParaRPr>
          </a:p>
          <a:p>
            <a:pPr marL="0" indent="0" algn="just">
              <a:buNone/>
            </a:pPr>
            <a:endParaRPr lang="en-US"/>
          </a:p>
        </p:txBody>
      </p:sp>
    </p:spTree>
    <p:extLst>
      <p:ext uri="{BB962C8B-B14F-4D97-AF65-F5344CB8AC3E}">
        <p14:creationId xmlns:p14="http://schemas.microsoft.com/office/powerpoint/2010/main" val="174584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382000" cy="5592763"/>
          </a:xfrm>
        </p:spPr>
        <p:txBody>
          <a:bodyPr>
            <a:normAutofit fontScale="92500" lnSpcReduction="20000"/>
          </a:bodyPr>
          <a:lstStyle/>
          <a:p>
            <a:pPr algn="just">
              <a:lnSpc>
                <a:spcPct val="115000"/>
              </a:lnSpc>
              <a:spcAft>
                <a:spcPts val="1000"/>
              </a:spcAft>
            </a:pPr>
            <a:r>
              <a:rPr lang="en-US" sz="2800">
                <a:latin typeface="Times New Roman" pitchFamily="18" charset="0"/>
                <a:ea typeface="Calibri"/>
                <a:cs typeface="Times New Roman" pitchFamily="18" charset="0"/>
              </a:rPr>
              <a:t>Loại thuốc điều chỉnh và đè chìm chọn lọc đóng vai trò quan trọng trong việc làm giàu quặng đồng-vàng; do đó, phải xem </a:t>
            </a:r>
            <a:r>
              <a:rPr lang="en-US" sz="2800">
                <a:latin typeface="Times New Roman" pitchFamily="18" charset="0"/>
                <a:ea typeface="Calibri"/>
                <a:cs typeface="Times New Roman" pitchFamily="18" charset="0"/>
              </a:rPr>
              <a:t>xét </a:t>
            </a:r>
            <a:r>
              <a:rPr lang="en-US" sz="2800" smtClean="0">
                <a:latin typeface="Times New Roman" pitchFamily="18" charset="0"/>
                <a:ea typeface="Calibri"/>
                <a:cs typeface="Times New Roman" pitchFamily="18" charset="0"/>
              </a:rPr>
              <a:t>lựa </a:t>
            </a:r>
            <a:r>
              <a:rPr lang="en-US" sz="2800">
                <a:latin typeface="Times New Roman" pitchFamily="18" charset="0"/>
                <a:ea typeface="Calibri"/>
                <a:cs typeface="Times New Roman" pitchFamily="18" charset="0"/>
              </a:rPr>
              <a:t>chọn thuốc đè chìm và thuốc điều chỉnh khi lựa chọn sơ đồ thuốc tuyển cho một loại quặng cụ thể. Trong hầu hết các nhà máy đang hoạt động, vôi được sử dụng để kiểm soát độ pH. Vôi dùng được với quặng có hàm lượng pyrit cao, nhưng không dùng được với quặng chứa sét hoặc quặng có độ pH tự nhiên </a:t>
            </a:r>
            <a:r>
              <a:rPr lang="en-US" sz="2800">
                <a:latin typeface="Times New Roman" pitchFamily="18" charset="0"/>
                <a:ea typeface="Calibri"/>
                <a:cs typeface="Times New Roman" pitchFamily="18" charset="0"/>
              </a:rPr>
              <a:t>axit</a:t>
            </a:r>
            <a:r>
              <a:rPr lang="en-US" sz="2800" smtClean="0">
                <a:latin typeface="Times New Roman" pitchFamily="18" charset="0"/>
                <a:ea typeface="Calibri"/>
                <a:cs typeface="Times New Roman" pitchFamily="18" charset="0"/>
              </a:rPr>
              <a:t>.</a:t>
            </a:r>
          </a:p>
          <a:p>
            <a:pPr algn="just">
              <a:lnSpc>
                <a:spcPct val="115000"/>
              </a:lnSpc>
              <a:spcAft>
                <a:spcPts val="1000"/>
              </a:spcAft>
            </a:pPr>
            <a:r>
              <a:rPr lang="en-US" sz="2800">
                <a:latin typeface="Times New Roman" pitchFamily="18" charset="0"/>
                <a:ea typeface="Calibri"/>
                <a:cs typeface="Times New Roman" pitchFamily="18" charset="0"/>
              </a:rPr>
              <a:t>Trong trường hợp quặng sét, vôi làm tăng độ nhớt của bùn, do đó làm chậm tốc độ tuyển nổi của vàng. Độ pH tự nhiên có tính axit có thể làm tăng đáng kể mức tiêu thụ </a:t>
            </a:r>
            <a:r>
              <a:rPr lang="en-US" sz="2800">
                <a:latin typeface="Times New Roman" pitchFamily="18" charset="0"/>
                <a:ea typeface="Calibri"/>
                <a:cs typeface="Times New Roman" pitchFamily="18" charset="0"/>
              </a:rPr>
              <a:t>vôi </a:t>
            </a:r>
            <a:r>
              <a:rPr lang="en-US" sz="2800" smtClean="0">
                <a:latin typeface="Times New Roman" pitchFamily="18" charset="0"/>
                <a:ea typeface="Calibri"/>
                <a:cs typeface="Times New Roman" pitchFamily="18" charset="0"/>
              </a:rPr>
              <a:t>(đến </a:t>
            </a:r>
            <a:r>
              <a:rPr lang="en-US" sz="2800">
                <a:latin typeface="Times New Roman" pitchFamily="18" charset="0"/>
                <a:ea typeface="Calibri"/>
                <a:cs typeface="Times New Roman" pitchFamily="18" charset="0"/>
              </a:rPr>
              <a:t>10 kg/t) dẫn đến đè chìm hoàn toàn cả đồng và vàng. Natri hydroxit cho kết quả tốt hơn vôi đối với loại quặng này.</a:t>
            </a:r>
          </a:p>
          <a:p>
            <a:pPr algn="just">
              <a:lnSpc>
                <a:spcPct val="115000"/>
              </a:lnSpc>
              <a:spcAft>
                <a:spcPts val="1000"/>
              </a:spcAft>
            </a:pPr>
            <a:endParaRPr lang="en-US" sz="2400">
              <a:ea typeface="Calibri"/>
              <a:cs typeface="Times New Roman"/>
            </a:endParaRPr>
          </a:p>
          <a:p>
            <a:pPr marL="0" indent="0">
              <a:buNone/>
            </a:pPr>
            <a:endParaRPr lang="en-US"/>
          </a:p>
        </p:txBody>
      </p:sp>
    </p:spTree>
    <p:extLst>
      <p:ext uri="{BB962C8B-B14F-4D97-AF65-F5344CB8AC3E}">
        <p14:creationId xmlns:p14="http://schemas.microsoft.com/office/powerpoint/2010/main" val="1482854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153400" cy="5791200"/>
          </a:xfrm>
        </p:spPr>
        <p:txBody>
          <a:bodyPr>
            <a:normAutofit fontScale="85000" lnSpcReduction="20000"/>
          </a:bodyPr>
          <a:lstStyle/>
          <a:p>
            <a:pPr algn="just">
              <a:lnSpc>
                <a:spcPct val="115000"/>
              </a:lnSpc>
              <a:spcAft>
                <a:spcPts val="1000"/>
              </a:spcAft>
            </a:pPr>
            <a:r>
              <a:rPr lang="en-US">
                <a:latin typeface="Times New Roman"/>
                <a:ea typeface="Calibri"/>
                <a:cs typeface="Times New Roman"/>
              </a:rPr>
              <a:t>Việc sử </a:t>
            </a:r>
            <a:r>
              <a:rPr lang="en-US">
                <a:latin typeface="Times New Roman"/>
                <a:ea typeface="Calibri"/>
                <a:cs typeface="Times New Roman"/>
              </a:rPr>
              <a:t>dụng </a:t>
            </a:r>
            <a:r>
              <a:rPr lang="en-US">
                <a:latin typeface="Times New Roman"/>
                <a:ea typeface="Calibri"/>
                <a:cs typeface="Times New Roman"/>
              </a:rPr>
              <a:t>NaOH </a:t>
            </a:r>
            <a:r>
              <a:rPr lang="en-US" smtClean="0">
                <a:latin typeface="Times New Roman"/>
                <a:ea typeface="Calibri"/>
                <a:cs typeface="Times New Roman"/>
              </a:rPr>
              <a:t>cho </a:t>
            </a:r>
            <a:r>
              <a:rPr lang="en-US">
                <a:latin typeface="Times New Roman"/>
                <a:ea typeface="Calibri"/>
                <a:cs typeface="Times New Roman"/>
              </a:rPr>
              <a:t>tỷ lệ tuyển nổi đồng cao nhất. Soda và NaOH phù hợp với quặng đồng-vàng có hàm lượng pyrit thấp, nhưng không phù hợp với quặng đồng-vàng có hàm lượng pyrit cao.</a:t>
            </a:r>
            <a:endParaRPr lang="en-US" sz="2400">
              <a:ea typeface="Calibri"/>
              <a:cs typeface="Times New Roman"/>
            </a:endParaRPr>
          </a:p>
          <a:p>
            <a:pPr algn="just">
              <a:lnSpc>
                <a:spcPct val="115000"/>
              </a:lnSpc>
              <a:spcAft>
                <a:spcPts val="1000"/>
              </a:spcAft>
            </a:pPr>
            <a:r>
              <a:rPr lang="en-US">
                <a:latin typeface="Times New Roman"/>
                <a:ea typeface="Calibri"/>
                <a:cs typeface="Times New Roman"/>
              </a:rPr>
              <a:t>Quặng có hàm lượng pyrit cao đòi hỏi lượng vôi bổ sung cao hơn để đè chìm pyrit và đôi khi NaCN cũng được sử dụng. Quá trình tuyển nổi này không thích hợp cho vàng, vì cả xyanua và vôi cao đều có tác động tiêu cực đến quá trình thu </a:t>
            </a:r>
            <a:r>
              <a:rPr lang="en-US">
                <a:latin typeface="Times New Roman"/>
                <a:ea typeface="Calibri"/>
                <a:cs typeface="Times New Roman"/>
              </a:rPr>
              <a:t>hồi </a:t>
            </a:r>
            <a:r>
              <a:rPr lang="en-US" smtClean="0">
                <a:latin typeface="Times New Roman"/>
                <a:ea typeface="Calibri"/>
                <a:cs typeface="Times New Roman"/>
              </a:rPr>
              <a:t>vàng.</a:t>
            </a:r>
            <a:r>
              <a:rPr lang="en-US" sz="2400" smtClean="0">
                <a:ea typeface="Calibri"/>
                <a:cs typeface="Times New Roman"/>
              </a:rPr>
              <a:t> </a:t>
            </a:r>
            <a:r>
              <a:rPr lang="en-US">
                <a:latin typeface="Times New Roman"/>
                <a:ea typeface="Calibri"/>
                <a:cs typeface="Times New Roman"/>
              </a:rPr>
              <a:t>Công trình nghiên cứu gần </a:t>
            </a:r>
            <a:r>
              <a:rPr lang="en-US">
                <a:latin typeface="Times New Roman"/>
                <a:ea typeface="Calibri"/>
                <a:cs typeface="Times New Roman"/>
              </a:rPr>
              <a:t>đây </a:t>
            </a:r>
            <a:r>
              <a:rPr lang="en-US" smtClean="0">
                <a:latin typeface="Times New Roman"/>
                <a:ea typeface="Calibri"/>
                <a:cs typeface="Times New Roman"/>
              </a:rPr>
              <a:t>được </a:t>
            </a:r>
            <a:r>
              <a:rPr lang="en-US">
                <a:latin typeface="Times New Roman"/>
                <a:ea typeface="Calibri"/>
                <a:cs typeface="Times New Roman"/>
              </a:rPr>
              <a:t>thực hiện với các axit hữu cơ khác nhau đã chỉ ra rằng khi có hàm lượng vôi cao, khả năng thu hồi vàng có thể được tăng cường bằng cách thêm một lượng nhỏ axit hữu cơ</a:t>
            </a:r>
            <a:r>
              <a:rPr lang="en-US">
                <a:latin typeface="Times New Roman"/>
                <a:ea typeface="Calibri"/>
                <a:cs typeface="Times New Roman"/>
              </a:rPr>
              <a:t>. </a:t>
            </a:r>
            <a:endParaRPr lang="en-US"/>
          </a:p>
        </p:txBody>
      </p:sp>
    </p:spTree>
    <p:extLst>
      <p:ext uri="{BB962C8B-B14F-4D97-AF65-F5344CB8AC3E}">
        <p14:creationId xmlns:p14="http://schemas.microsoft.com/office/powerpoint/2010/main" val="151726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vi-VN" i="1">
                <a:solidFill>
                  <a:srgbClr val="FF0000"/>
                </a:solidFill>
              </a:rPr>
              <a:t>Tuyển quặng đồng vàng </a:t>
            </a:r>
            <a:r>
              <a:rPr lang="vi-VN" i="1" smtClean="0">
                <a:solidFill>
                  <a:srgbClr val="FF0000"/>
                </a:solidFill>
              </a:rPr>
              <a:t>porphia</a:t>
            </a:r>
            <a:r>
              <a:rPr lang="en-US" i="1" smtClean="0"/>
              <a:t/>
            </a:r>
            <a:br>
              <a:rPr lang="en-US" i="1" smtClean="0"/>
            </a:br>
            <a:r>
              <a:rPr lang="vi-VN" sz="2700" b="1">
                <a:solidFill>
                  <a:srgbClr val="00B050"/>
                </a:solidFill>
              </a:rPr>
              <a:t>Sơ đồ công nghệ tuyển nổi Nhà máy Alumbrera</a:t>
            </a:r>
            <a:r>
              <a:rPr lang="en-US" sz="2700" b="1">
                <a:solidFill>
                  <a:srgbClr val="00B050"/>
                </a:solidFill>
              </a:rPr>
              <a:t> (</a:t>
            </a:r>
            <a:r>
              <a:rPr lang="vi-VN" sz="2700" b="1">
                <a:solidFill>
                  <a:srgbClr val="00B050"/>
                </a:solidFill>
              </a:rPr>
              <a:t>Argetina</a:t>
            </a:r>
            <a:r>
              <a:rPr lang="en-US" sz="2700" b="1">
                <a:solidFill>
                  <a:srgbClr val="00B050"/>
                </a:solidFill>
              </a:rPr>
              <a:t>)</a:t>
            </a:r>
            <a:br>
              <a:rPr lang="en-US" sz="2700" b="1">
                <a:solidFill>
                  <a:srgbClr val="00B050"/>
                </a:solidFill>
              </a:rPr>
            </a:br>
            <a:endParaRPr lang="en-US" sz="2700" b="1">
              <a:solidFill>
                <a:srgbClr val="00B05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7332716"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3469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2294</TotalTime>
  <Words>1783</Words>
  <Application>Microsoft Office PowerPoint</Application>
  <PresentationFormat>On-screen Show (4:3)</PresentationFormat>
  <Paragraphs>94</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THỰC TIỄN NHÀ MÁY TUYỂN NỔI TRÊN THẾ GIỚI</vt:lpstr>
      <vt:lpstr>Nhà máy tuyển quặng đồng - vàng</vt:lpstr>
      <vt:lpstr>Thuốc tuyển nổi quặng Cu-Au</vt:lpstr>
      <vt:lpstr>PowerPoint Presentation</vt:lpstr>
      <vt:lpstr>PowerPoint Presentation</vt:lpstr>
      <vt:lpstr>PowerPoint Presentation</vt:lpstr>
      <vt:lpstr>PowerPoint Presentation</vt:lpstr>
      <vt:lpstr>PowerPoint Presentation</vt:lpstr>
      <vt:lpstr>Tuyển quặng đồng vàng porphia Sơ đồ công nghệ tuyển nổi Nhà máy Alumbrera (Argetina) </vt:lpstr>
      <vt:lpstr> Sơ đồ công nghệ tuyển nổi Nhà máy Cadia (Australia) </vt:lpstr>
      <vt:lpstr>Kết quả tuyển</vt:lpstr>
      <vt:lpstr>  Tuyển quặng đồng - vàng - oxit sắt Sơ đồ công nghệ tuyển nổi Nhà máy Candelaria (Chile)  </vt:lpstr>
      <vt:lpstr>Sơ đồ công nghệ tuyển nổi tuyển Nhà máy Ernest Henry (Australia)</vt:lpstr>
      <vt:lpstr>Kết quả tuyển</vt:lpstr>
      <vt:lpstr>  Các Nhà máy tuyển nổi quặng niken </vt:lpstr>
      <vt:lpstr>ĐẶC TÍNH TUYỂN NỔI QUẶNG NIKEL VÀ Ni - Cu</vt:lpstr>
      <vt:lpstr>PowerPoint Presentation</vt:lpstr>
      <vt:lpstr>PowerPoint Presentation</vt:lpstr>
      <vt:lpstr>PowerPoint Presentation</vt:lpstr>
      <vt:lpstr>PowerPoint Presentation</vt:lpstr>
      <vt:lpstr>PowerPoint Presentation</vt:lpstr>
      <vt:lpstr>PowerPoint Presentation</vt:lpstr>
      <vt:lpstr> Sơ đồ công nghệ tuyển nổi Nhà máy tuyển Thompson (Canada) </vt:lpstr>
      <vt:lpstr>Sơ đồ công nghệ tuyển nổi Nhà máy tuyển Strathcona (Canada)</vt:lpstr>
      <vt:lpstr>Sơ đồ công nghệ tuyển nổi Nhà máy tuyển Clarabell (Canada)</vt:lpstr>
      <vt:lpstr>Sơ đồ công nghệ tuyển nổi Nhà máy tuyển Mt Keith (Australia)</vt:lpstr>
      <vt:lpstr>Các Nhà máy tuyển quặng chì kẽm</vt:lpstr>
      <vt:lpstr>PowerPoint Presentation</vt:lpstr>
      <vt:lpstr>Các Nhà máy tuyển quặng chì kẽm Sơ đồ công nghệ tuyển nổi Nhà máy tuyển Red Dog </vt:lpstr>
      <vt:lpstr> Sơ đồ công nghệ tuyển nổi Nhà máy tuyển Century Zinc </vt:lpstr>
      <vt:lpstr>PowerPoint Presentation</vt:lpstr>
      <vt:lpstr>PowerPoint Presentation</vt:lpstr>
      <vt:lpstr>PowerPoint Presentation</vt:lpstr>
      <vt:lpstr>PowerPoint Presentation</vt:lpstr>
      <vt:lpstr>PowerPoint Presentation</vt:lpstr>
      <vt:lpstr>Các Nhà máy tuyển nổi quặng vàng và quý hiếm Sơ đồ công nghệ tuyển nổi Nhà máy tuyển Kalgoolie Consolidated - Australia (KCGM)</vt:lpstr>
      <vt:lpstr> Sơ đồ công nghệ  tuyển nổi Nhà máy tuyển Kanowna Bell (Australia) </vt:lpstr>
      <vt:lpstr>Sơ đồ công nghệ  tuyển nổi Nhà máy tuyển Stillwater (Mỹ)</vt:lpstr>
      <vt:lpstr> THỰC TIỄN NHÀ MÁY TUYỂN NỔI Ở VIỆT NAM </vt:lpstr>
      <vt:lpstr> Thuốc tập hợp tuyển quặng đồng sulfua </vt:lpstr>
      <vt:lpstr>PowerPoint Presentation</vt:lpstr>
      <vt:lpstr>Nhà máy tuyển đồng Sin Quyền</vt:lpstr>
      <vt:lpstr>Sơ đồ công nghệ khâu đập trung và nhỏ Nhà máy đồng Sin Quyền</vt:lpstr>
      <vt:lpstr>Sơ đồ công nghệ khâu nghiền phân cấp Nhà máy đồng Sin Quyền</vt:lpstr>
      <vt:lpstr>Sơ đồ công nghệ khâu tuyển nổi Nhà máy đồng Sin Quyền</vt:lpstr>
      <vt:lpstr> Nhà máy tuyển apatit Tằng Loỏng </vt:lpstr>
      <vt:lpstr> Nhà máy tuyển Bắc Nhạc Sơn </vt:lpstr>
      <vt:lpstr> Nhà máy tuyển Niken Bản Phúc </vt:lpstr>
      <vt:lpstr>Sơ đồ công nghệ khâu nghiền phân cấp</vt:lpstr>
      <vt:lpstr> Sơ đồ công nghệ khâu tuyển nổi </vt:lpstr>
      <vt:lpstr>Sơ đồ công nghệ khâu khử nước</vt:lpstr>
      <vt:lpstr> Nhà máy tuyển quặng đa kim Núi Pháo </vt:lpstr>
      <vt:lpstr>Sơ đồ công nghệ khu nghiền phân cấp</vt:lpstr>
      <vt:lpstr>Sơ đồ công nghệ khâu tuyển nổi quặng đồng</vt:lpstr>
      <vt:lpstr>Sơ đồ công nghệ khâu tuyển nổi sunfua</vt:lpstr>
      <vt:lpstr>Sơ đồ công nghệ khâu tuyển trọng lực vonfram</vt:lpstr>
      <vt:lpstr>Sơ đồ công nghệ khâu tuyển nổi fluorit</vt:lpstr>
      <vt:lpstr>Sơ đồ công nghệ khâu tuyển nổi Bismut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TIỄN NHÀ MÁY TUYỂN NỔI</dc:title>
  <dc:creator>Dell xps 13 2015</dc:creator>
  <cp:lastModifiedBy>Dell xps 13 2015</cp:lastModifiedBy>
  <cp:revision>24</cp:revision>
  <dcterms:created xsi:type="dcterms:W3CDTF">2019-01-03T02:39:51Z</dcterms:created>
  <dcterms:modified xsi:type="dcterms:W3CDTF">2023-06-29T09:51:42Z</dcterms:modified>
</cp:coreProperties>
</file>