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91" y="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CD140-3E9C-452D-998D-D96AE0777393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FB1F-737B-4842-8ED2-1079C0B04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491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CD140-3E9C-452D-998D-D96AE0777393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FB1F-737B-4842-8ED2-1079C0B04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681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CD140-3E9C-452D-998D-D96AE0777393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FB1F-737B-4842-8ED2-1079C0B04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960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CD140-3E9C-452D-998D-D96AE0777393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FB1F-737B-4842-8ED2-1079C0B04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959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CD140-3E9C-452D-998D-D96AE0777393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FB1F-737B-4842-8ED2-1079C0B04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557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CD140-3E9C-452D-998D-D96AE0777393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FB1F-737B-4842-8ED2-1079C0B04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286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CD140-3E9C-452D-998D-D96AE0777393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FB1F-737B-4842-8ED2-1079C0B04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669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CD140-3E9C-452D-998D-D96AE0777393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FB1F-737B-4842-8ED2-1079C0B04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995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CD140-3E9C-452D-998D-D96AE0777393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FB1F-737B-4842-8ED2-1079C0B04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38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CD140-3E9C-452D-998D-D96AE0777393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FB1F-737B-4842-8ED2-1079C0B04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135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CD140-3E9C-452D-998D-D96AE0777393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FB1F-737B-4842-8ED2-1079C0B04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115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CD140-3E9C-452D-998D-D96AE0777393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7FB1F-737B-4842-8ED2-1079C0B04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53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1122362"/>
            <a:ext cx="9414617" cy="4483679"/>
          </a:xfrm>
        </p:spPr>
        <p:txBody>
          <a:bodyPr/>
          <a:lstStyle/>
          <a:p>
            <a:r>
              <a:rPr lang="en-US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Pompeiu</a:t>
            </a: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parabol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897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Pompeiu</a:t>
            </a:r>
            <a:r>
              <a:rPr lang="en-US" dirty="0" smtClean="0"/>
              <a:t>: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Xét</a:t>
                </a: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hàm</a:t>
                </a: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số</a:t>
                </a: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𝑓</m:t>
                    </m:r>
                  </m:oMath>
                </a14:m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liên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tục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trên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đoạn</a:t>
                </a: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;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không</a:t>
                </a: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chứa</a:t>
                </a: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điểm</a:t>
                </a: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=0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và</a:t>
                </a: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khả</a:t>
                </a: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vi </a:t>
                </a:r>
                <a:r>
                  <a:rPr lang="en-US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trên</a:t>
                </a: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khoảng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. </a:t>
                </a:r>
                <a:r>
                  <a:rPr lang="en-US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Khi</a:t>
                </a: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đó</a:t>
                </a: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, </a:t>
                </a:r>
                <a:r>
                  <a:rPr lang="en-US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luồn</a:t>
                </a: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tìm</a:t>
                </a: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được</a:t>
                </a: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một</a:t>
                </a: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điểm</a:t>
                </a: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𝜉</m:t>
                    </m:r>
                    <m:r>
                      <a:rPr lang="en-US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𝜖</m:t>
                    </m:r>
                    <m:r>
                      <a:rPr lang="en-US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thỏa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mãn</a:t>
                </a:r>
                <a:endParaRPr lang="en-US" dirty="0" smtClean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𝑎𝑓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𝑏𝑓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𝜉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marL="0" indent="0" algn="just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𝜉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4714430" y="63433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  <p:pic>
        <p:nvPicPr>
          <p:cNvPr id="6" name="Picture 5" descr="Diagram&#10;&#10;Description automatically generated"/>
          <p:cNvPicPr/>
          <p:nvPr/>
        </p:nvPicPr>
        <p:blipFill rotWithShape="1">
          <a:blip r:embed="rId3"/>
          <a:srcRect b="10674"/>
          <a:stretch/>
        </p:blipFill>
        <p:spPr bwMode="auto">
          <a:xfrm>
            <a:off x="194235" y="3204674"/>
            <a:ext cx="5497264" cy="365332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686282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1: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1076771" y="1478423"/>
                <a:ext cx="9964396" cy="244066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Giả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sử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50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Γ</m:t>
                    </m:r>
                  </m:oMath>
                </a14:m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parabol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trên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mặt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phẳng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5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𝑥𝑂𝑦</m:t>
                    </m:r>
                  </m:oMath>
                </a14:m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trình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(2),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5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5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5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en-US" sz="25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(0 ,</m:t>
                    </m:r>
                    <m:sSub>
                      <m:sSubPr>
                        <m:ctrlPr>
                          <a:rPr lang="en-US" sz="25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5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5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en-US" sz="25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trục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tung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nằm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ngoài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50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Γ</m:t>
                    </m:r>
                  </m:oMath>
                </a14:m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(H. 2).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Tiếp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theo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giả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sử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5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𝑇</m:t>
                    </m:r>
                  </m:oMath>
                </a14:m>
                <a:r>
                  <a:rPr lang="ru-RU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đi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qua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5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5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5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cắt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50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Γ</m:t>
                    </m:r>
                    <m:r>
                      <a:rPr lang="en-US" sz="25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tại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5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𝐴</m:t>
                    </m:r>
                    <m:r>
                      <a:rPr lang="en-US" sz="25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lang="ru-RU" sz="25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𝐵</m:t>
                    </m:r>
                  </m:oMath>
                </a14:m>
                <a:r>
                  <a:rPr lang="ru-RU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hoành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5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25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5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𝑏</m:t>
                    </m:r>
                  </m:oMath>
                </a14:m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5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25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&gt;0 , </m:t>
                    </m:r>
                    <m:r>
                      <a:rPr lang="en-US" sz="25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𝑏</m:t>
                    </m:r>
                    <m:r>
                      <a:rPr lang="en-US" sz="25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&gt;0 . </m:t>
                    </m:r>
                  </m:oMath>
                </a14:m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tiếp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tuyến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50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Γ</m:t>
                    </m:r>
                    <m:r>
                      <a:rPr lang="en-US" sz="250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đi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qua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5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5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5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sẽ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cắt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parabol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đã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cho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tại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hoành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5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25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𝑎𝑏</m:t>
                        </m:r>
                      </m:e>
                    </m:rad>
                    <m:r>
                      <a:rPr lang="en-US" sz="25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 </m:t>
                    </m:r>
                  </m:oMath>
                </a14:m>
                <a:r>
                  <a:rPr lang="en-US" sz="25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5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25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25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25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𝑎𝑏</m:t>
                        </m:r>
                      </m:e>
                    </m:rad>
                  </m:oMath>
                </a14:m>
                <a:r>
                  <a:rPr lang="en-US" sz="2500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endParaRPr lang="en-US" sz="25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6771" y="1478423"/>
                <a:ext cx="9964396" cy="2440668"/>
              </a:xfrm>
              <a:prstGeom prst="rect">
                <a:avLst/>
              </a:prstGeom>
              <a:blipFill>
                <a:blip r:embed="rId2"/>
                <a:stretch>
                  <a:fillRect l="-1040" t="-2250" r="-9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 descr="Diagram&#10;&#10;Description automatically generated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66"/>
          <a:stretch/>
        </p:blipFill>
        <p:spPr bwMode="auto">
          <a:xfrm>
            <a:off x="2820113" y="3495230"/>
            <a:ext cx="5691498" cy="329867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474464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365125"/>
                <a:ext cx="10515600" cy="1942238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Bài </a:t>
                </a:r>
                <a:r>
                  <a:rPr lang="en-US" dirty="0" err="1" smtClean="0"/>
                  <a:t>toán</a:t>
                </a:r>
                <a:r>
                  <a:rPr lang="en-US" dirty="0" smtClean="0"/>
                  <a:t> 1: </a:t>
                </a:r>
                <a:r>
                  <a:rPr lang="en-US" dirty="0" err="1" smtClean="0"/>
                  <a:t>Tìm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trên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trục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𝑂𝑦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một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điểm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sao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cho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từ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nó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kẻ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được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hai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tiếp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tuyến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vuông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góc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với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parabol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=1+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một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góc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vuông</a:t>
                </a:r>
                <a:endParaRPr lang="en-US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65125"/>
                <a:ext cx="10515600" cy="1942238"/>
              </a:xfrm>
              <a:blipFill>
                <a:blip r:embed="rId2"/>
                <a:stretch>
                  <a:fillRect l="-2377" t="-8777" b="-141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199" y="2307363"/>
                <a:ext cx="11074637" cy="4435269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Lời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Qua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7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7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37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US" sz="37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700" b="0" i="1" smtClean="0">
                            <a:latin typeface="Cambria Math" panose="02040503050406030204" pitchFamily="18" charset="0"/>
                          </a:rPr>
                          <m:t>0,</m:t>
                        </m:r>
                        <m:sSub>
                          <m:sSubPr>
                            <m:ctrlPr>
                              <a:rPr lang="en-US" sz="37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7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37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kẻ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7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37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700" b="0" i="1" smtClean="0">
                        <a:latin typeface="Cambria Math" panose="02040503050406030204" pitchFamily="18" charset="0"/>
                      </a:rPr>
                      <m:t>𝑘𝑥</m:t>
                    </m:r>
                    <m:r>
                      <a:rPr lang="en-US" sz="37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7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7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7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trình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hoành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7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37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37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của giao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parabol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endParaRPr lang="en-US" sz="37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700" b="0" i="1" smtClean="0">
                          <a:latin typeface="Cambria Math" panose="02040503050406030204" pitchFamily="18" charset="0"/>
                        </a:rPr>
                        <m:t>1+</m:t>
                      </m:r>
                      <m:sSup>
                        <m:sSupPr>
                          <m:ctrlPr>
                            <a:rPr lang="en-US" sz="37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7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37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7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700" b="0" i="1" smtClean="0">
                          <a:latin typeface="Cambria Math" panose="02040503050406030204" pitchFamily="18" charset="0"/>
                        </a:rPr>
                        <m:t>𝑘𝑥</m:t>
                      </m:r>
                      <m:r>
                        <a:rPr lang="en-US" sz="37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37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7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37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3700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37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Vì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thế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thể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xác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định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hoành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tiếp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tuyến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định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lý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Viet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700" b="0" i="1" smtClean="0">
                          <a:latin typeface="Cambria Math" panose="02040503050406030204" pitchFamily="18" charset="0"/>
                        </a:rPr>
                        <m:t>𝜉</m:t>
                      </m:r>
                      <m:r>
                        <a:rPr lang="en-US" sz="37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7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700" b="0" i="1" smtClean="0">
                              <a:latin typeface="Cambria Math" panose="02040503050406030204" pitchFamily="18" charset="0"/>
                            </a:rPr>
                            <m:t>𝑎𝑏</m:t>
                          </m:r>
                        </m:e>
                      </m:rad>
                      <m:r>
                        <a:rPr lang="en-US" sz="37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7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700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sz="37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7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37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rad>
                    </m:oMath>
                  </m:oMathPara>
                </a14:m>
                <a:endParaRPr lang="en-US" sz="37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Vì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đạo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hàm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hàm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7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3700" b="0" i="1" smtClean="0">
                        <a:latin typeface="Cambria Math" panose="02040503050406030204" pitchFamily="18" charset="0"/>
                      </a:rPr>
                      <m:t>=1+</m:t>
                    </m:r>
                    <m:sSup>
                      <m:sSupPr>
                        <m:ctrlPr>
                          <a:rPr lang="en-US" sz="37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7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7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tại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700" b="0" i="1" smtClean="0">
                        <a:latin typeface="Cambria Math" panose="02040503050406030204" pitchFamily="18" charset="0"/>
                      </a:rPr>
                      <m:t>𝜉</m:t>
                    </m:r>
                  </m:oMath>
                </a14:m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phải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nên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700" b="0" i="1" smtClean="0">
                        <a:latin typeface="Cambria Math" panose="02040503050406030204" pitchFamily="18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sz="37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700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sSub>
                          <m:sSubPr>
                            <m:ctrlPr>
                              <a:rPr lang="en-US" sz="37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7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37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rad>
                    <m:r>
                      <a:rPr lang="en-US" sz="37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Từ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đây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suy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7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ra</a:t>
                </a:r>
                <a:r>
                  <a:rPr lang="en-US" sz="3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7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7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7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37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7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7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7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37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37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2307363"/>
                <a:ext cx="11074637" cy="4435269"/>
              </a:xfrm>
              <a:blipFill>
                <a:blip r:embed="rId3"/>
                <a:stretch>
                  <a:fillRect l="-1486" t="-3301" b="-12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252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en-US" dirty="0" smtClean="0"/>
                  <a:t>Bài </a:t>
                </a:r>
                <a:r>
                  <a:rPr lang="en-US" dirty="0" err="1" smtClean="0"/>
                  <a:t>toán</a:t>
                </a:r>
                <a:r>
                  <a:rPr lang="en-US" dirty="0" smtClean="0"/>
                  <a:t> 2: </a:t>
                </a:r>
                <a:r>
                  <a:rPr lang="en-US" dirty="0" err="1" smtClean="0"/>
                  <a:t>Viết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phương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trình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tiếp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tuyến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chung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với</a:t>
                </a:r>
                <a:r>
                  <a:rPr lang="en-US" dirty="0" smtClean="0"/>
                  <a:t> 2 </a:t>
                </a:r>
                <a:r>
                  <a:rPr lang="en-US" dirty="0" err="1" smtClean="0"/>
                  <a:t>parabol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087" t="-7834" r="-580" b="-152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Gọi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hoành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tiếp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parabol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lần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lượt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5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500" b="0" i="1" smtClean="0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  <m:sub>
                        <m:r>
                          <a:rPr lang="en-US" sz="35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5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35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500" b="0" i="1" smtClean="0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  <m:sub>
                        <m:r>
                          <a:rPr lang="en-US" sz="35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Từ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diễn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công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Pompeiu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suy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ra</a:t>
                </a:r>
                <a:endParaRPr lang="en-US" sz="35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35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3500" b="0" i="1" smtClean="0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  <m:sub>
                          <m:r>
                            <a:rPr lang="en-US" sz="35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35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35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35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500" b="0" i="1" smtClean="0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  <m:sub>
                          <m:r>
                            <a:rPr lang="en-US" sz="35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5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35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500" b="0" i="1" smtClean="0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  <m:sub>
                          <m:r>
                            <a:rPr lang="en-US" sz="35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35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5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sz="35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500" b="0" i="1" smtClean="0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</m:e>
                            <m:sub>
                              <m:r>
                                <a:rPr lang="en-US" sz="35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5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en-US" sz="3500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35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3500" b="0" i="1" smtClean="0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  <m:sub>
                          <m:r>
                            <a:rPr lang="en-US" sz="35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sz="35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3500" b="0" i="1" smtClean="0">
                          <a:latin typeface="Cambria Math" panose="02040503050406030204" pitchFamily="18" charset="0"/>
                        </a:rPr>
                        <m:t>−3</m:t>
                      </m:r>
                      <m:sSub>
                        <m:sSubPr>
                          <m:ctrlPr>
                            <a:rPr lang="en-US" sz="35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500" b="0" i="1" smtClean="0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  <m:sub>
                          <m:r>
                            <a:rPr lang="en-US" sz="35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5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35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500" b="0" i="1" smtClean="0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  <m:sub>
                          <m:r>
                            <a:rPr lang="en-US" sz="35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35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5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sz="35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500" b="0" i="1" smtClean="0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</m:e>
                            <m:sub>
                              <m:r>
                                <a:rPr lang="en-US" sz="35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500" b="0" i="1" smtClean="0">
                              <a:latin typeface="Cambria Math" panose="02040503050406030204" pitchFamily="18" charset="0"/>
                            </a:rPr>
                            <m:t>−3</m:t>
                          </m:r>
                        </m:e>
                      </m:d>
                    </m:oMath>
                  </m:oMathPara>
                </a14:m>
                <a:endParaRPr lang="en-US" sz="35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Từ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đây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5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500" b="0" i="1" smtClean="0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  <m:sub>
                        <m:r>
                          <a:rPr lang="en-US" sz="35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sz="35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3500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35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500" b="0" i="1" smtClean="0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  <m:sub>
                        <m:r>
                          <a:rPr lang="en-US" sz="35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5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suy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ra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5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500" b="0" i="1" smtClean="0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  <m:sub>
                        <m:r>
                          <a:rPr lang="en-US" sz="35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500" b="0" i="1" smtClean="0">
                        <a:latin typeface="Cambria Math" panose="02040503050406030204" pitchFamily="18" charset="0"/>
                      </a:rPr>
                      <m:t>=−</m:t>
                    </m:r>
                    <m:sSub>
                      <m:sSubPr>
                        <m:ctrlPr>
                          <a:rPr lang="en-US" sz="35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500" b="0" i="1" smtClean="0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  <m:sub>
                        <m:r>
                          <a:rPr lang="en-US" sz="35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Tiếp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do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hệ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góc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tiếp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tuyến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trùng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nên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500" b="0" i="1" smtClean="0">
                        <a:latin typeface="Cambria Math" panose="02040503050406030204" pitchFamily="18" charset="0"/>
                      </a:rPr>
                      <m:t>−2</m:t>
                    </m:r>
                    <m:sSub>
                      <m:sSubPr>
                        <m:ctrlPr>
                          <a:rPr lang="en-US" sz="35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500" b="0" i="1" smtClean="0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  <m:sub>
                        <m:r>
                          <a:rPr lang="en-US" sz="35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500" b="0" i="1" smtClean="0">
                        <a:latin typeface="Cambria Math" panose="02040503050406030204" pitchFamily="18" charset="0"/>
                      </a:rPr>
                      <m:t>+1=2</m:t>
                    </m:r>
                    <m:sSub>
                      <m:sSubPr>
                        <m:ctrlPr>
                          <a:rPr lang="en-US" sz="35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500" b="0" i="1" smtClean="0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  <m:sub>
                        <m:r>
                          <a:rPr lang="en-US" sz="35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500" b="0" i="1" smtClean="0">
                        <a:latin typeface="Cambria Math" panose="02040503050406030204" pitchFamily="18" charset="0"/>
                      </a:rPr>
                      <m:t>−3</m:t>
                    </m:r>
                  </m:oMath>
                </a14:m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Từ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đây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5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500" b="0" i="1" smtClean="0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  <m:sub>
                        <m:r>
                          <a:rPr lang="en-US" sz="35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5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tiếp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5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500" b="0" i="1" smtClean="0">
                            <a:latin typeface="Cambria Math" panose="02040503050406030204" pitchFamily="18" charset="0"/>
                          </a:rPr>
                          <m:t>−1,0</m:t>
                        </m:r>
                      </m:e>
                    </m:d>
                    <m:r>
                      <a:rPr lang="en-US" sz="3500" b="0" i="1" smtClean="0">
                        <a:latin typeface="Cambria Math" panose="02040503050406030204" pitchFamily="18" charset="0"/>
                      </a:rPr>
                      <m:t>;</m:t>
                    </m:r>
                    <m:d>
                      <m:dPr>
                        <m:ctrlPr>
                          <a:rPr lang="en-US" sz="35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500" b="0" i="1" smtClean="0">
                            <a:latin typeface="Cambria Math" panose="02040503050406030204" pitchFamily="18" charset="0"/>
                          </a:rPr>
                          <m:t>1,−2</m:t>
                        </m:r>
                      </m:e>
                    </m:d>
                  </m:oMath>
                </a14:m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trình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qua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tiếp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này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5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5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35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35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500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sz="35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35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739" t="-3361" r="-2667" b="-16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1090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91000" y="2096294"/>
            <a:ext cx="381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424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101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Times New Roman</vt:lpstr>
      <vt:lpstr>Office Theme</vt:lpstr>
      <vt:lpstr>Ứng dụng định lý Pompeiu: tiếp tuyến của parabol</vt:lpstr>
      <vt:lpstr>Định lý Pompeiu: </vt:lpstr>
      <vt:lpstr>Định lý 1: </vt:lpstr>
      <vt:lpstr>Bài toán 1: Tìm trên trục Oy một điểm sao cho từ nó kẻ được hai tiếp tuyến vuông góc với parabol y=1+x^2 một góc vuông</vt:lpstr>
      <vt:lpstr>Bài toán 2: Viết phương trình tiếp tuyến chung với 2 parabol y_1=x^2+x, y_2=x^2-3x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Ứng dụng định lý Pompeiu: tiếp tuyến của parabol</dc:title>
  <dc:creator>Windows User</dc:creator>
  <cp:lastModifiedBy>Windows User</cp:lastModifiedBy>
  <cp:revision>11</cp:revision>
  <dcterms:created xsi:type="dcterms:W3CDTF">2023-01-11T07:37:03Z</dcterms:created>
  <dcterms:modified xsi:type="dcterms:W3CDTF">2023-01-11T11:42:08Z</dcterms:modified>
</cp:coreProperties>
</file>