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326" r:id="rId4"/>
    <p:sldId id="327" r:id="rId5"/>
    <p:sldId id="328" r:id="rId6"/>
    <p:sldId id="329" r:id="rId7"/>
    <p:sldId id="330" r:id="rId8"/>
    <p:sldId id="331" r:id="rId9"/>
    <p:sldId id="332" r:id="rId10"/>
    <p:sldId id="333" r:id="rId11"/>
    <p:sldId id="334" r:id="rId12"/>
    <p:sldId id="335" r:id="rId13"/>
    <p:sldId id="336" r:id="rId14"/>
    <p:sldId id="337" r:id="rId15"/>
    <p:sldId id="324" r:id="rId16"/>
  </p:sldIdLst>
  <p:sldSz cx="9144000" cy="6858000" type="screen4x3"/>
  <p:notesSz cx="6735763" cy="98663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0A64"/>
    <a:srgbClr val="DA44C8"/>
    <a:srgbClr val="AB71AC"/>
    <a:srgbClr val="E86808"/>
    <a:srgbClr val="4B45C9"/>
    <a:srgbClr val="BC60A8"/>
    <a:srgbClr val="BC60BC"/>
    <a:srgbClr val="0000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6" autoAdjust="0"/>
    <p:restoredTop sz="94660" autoAdjust="0"/>
  </p:normalViewPr>
  <p:slideViewPr>
    <p:cSldViewPr>
      <p:cViewPr varScale="1">
        <p:scale>
          <a:sx n="75" d="100"/>
          <a:sy n="75" d="100"/>
        </p:scale>
        <p:origin x="169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514600"/>
            <a:ext cx="80010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914400" y="3429000"/>
            <a:ext cx="70866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</p:spPr>
        <p:txBody>
          <a:bodyPr/>
          <a:lstStyle>
            <a:lvl1pPr algn="r"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fld id="{AB637853-019D-4209-A28B-E8491EB0F48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90" name="Oval 18"/>
          <p:cNvSpPr>
            <a:spLocks noChangeArrowheads="1"/>
          </p:cNvSpPr>
          <p:nvPr/>
        </p:nvSpPr>
        <p:spPr bwMode="white">
          <a:xfrm>
            <a:off x="228600" y="228600"/>
            <a:ext cx="1219200" cy="12192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304800" y="652463"/>
            <a:ext cx="107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effectLst/>
                <a:latin typeface="Arial" charset="0"/>
              </a:rPr>
              <a:t>LOGO</a:t>
            </a:r>
          </a:p>
        </p:txBody>
      </p:sp>
    </p:spTree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457AED-39D8-4EFA-BC12-0199F62454E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0055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0055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131E80F-89BF-4576-AD01-1750D18A493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</p:spTree>
  </p:cSld>
  <p:clrMapOvr>
    <a:masterClrMapping/>
  </p:clrMapOvr>
  <p:transition>
    <p:diamond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8229600" cy="563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770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352800" y="648017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B7345FE2-3D6B-4964-A9D2-55C720BF8A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5943600" y="6480175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FD944CC-1792-494F-A440-59391D477D5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A74F29-04B1-4D46-985F-3EC246952F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</p:spTree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8DFC0C6-25CF-4DD0-83C3-F25BD82324C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3C4E23D-F797-44F0-A9D8-83DAE976CE1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4AD218-22A7-4008-BCD4-DE8E8F07F9D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</p:spTree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FFBD38-F226-45D4-AAAE-928C1531538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B8DCDC-FB7F-4B4A-9B2D-C627E32C2CC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</p:spTree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990D4F5-1192-421E-A981-5517AD7B63F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</p:spTree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9" name="Object 15"/>
          <p:cNvGraphicFramePr>
            <a:graphicFrameLocks noChangeAspect="1"/>
          </p:cNvGraphicFramePr>
          <p:nvPr/>
        </p:nvGraphicFramePr>
        <p:xfrm>
          <a:off x="0" y="0"/>
          <a:ext cx="9144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14" imgW="7377778" imgH="1219048" progId="">
                  <p:embed/>
                </p:oleObj>
              </mc:Choice>
              <mc:Fallback>
                <p:oleObj name="Image" r:id="rId14" imgW="7377778" imgH="1219048" progId="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905" b="12500"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5BCD8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166E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4770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319088"/>
            <a:ext cx="8229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>
            <a:off x="425450" y="6524625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52800" y="648017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A220A181-8808-49A8-9F31-C08D03C073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6480175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Company 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diamond/>
  </p:transition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2286000"/>
            <a:ext cx="9144000" cy="1676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" y="2499933"/>
            <a:ext cx="891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ĐỀ TÀI</a:t>
            </a:r>
            <a:r>
              <a:rPr lang="en-US" sz="3200" b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: TỔNG QUAN VỀ FACEBOOK VÀ THIẾT LẬP FANPAGE CHUẨN SEO</a:t>
            </a:r>
            <a:endParaRPr lang="en-US" sz="3200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56760" y="48768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THS. PHẠM NGỌC TUẤN</a:t>
            </a:r>
          </a:p>
        </p:txBody>
      </p:sp>
      <p:pic>
        <p:nvPicPr>
          <p:cNvPr id="2" name="Ảnh 15">
            <a:extLst>
              <a:ext uri="{FF2B5EF4-FFF2-40B4-BE49-F238E27FC236}">
                <a16:creationId xmlns:a16="http://schemas.microsoft.com/office/drawing/2014/main" id="{A58C272A-3B63-C959-AEB2-6C5F49D99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371600" cy="1377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4D859B4-F14C-71DD-AB0A-EE9F83E857FA}"/>
              </a:ext>
            </a:extLst>
          </p:cNvPr>
          <p:cNvSpPr txBox="1"/>
          <p:nvPr/>
        </p:nvSpPr>
        <p:spPr>
          <a:xfrm>
            <a:off x="304800" y="2057400"/>
            <a:ext cx="8534400" cy="3244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Đặt tên cho Fanpage có thể theo công thức sau: </a:t>
            </a:r>
            <a:r>
              <a:rPr lang="en-US" sz="2800" i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Tên nhóm sản phẩm (Có chứa keyword của sản phẩm) + tên doanh nghiệp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Hoặc có thể đặt tên mở rộng: </a:t>
            </a:r>
            <a:r>
              <a:rPr lang="en-US" sz="2800" i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Sản phẩm + Điểm khác biệt / tính chất của sản phẩm + Thương hiệu của người dùng</a:t>
            </a:r>
            <a:endParaRPr lang="en-US" sz="2800" i="1">
              <a:highlight>
                <a:srgbClr val="FFFF00"/>
              </a:highlight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4BF5DBC-42A6-7DC6-C42A-2A775E3EFC17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274638"/>
            <a:ext cx="8686800" cy="5635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THIẾT LẬP FANPAGE CHUẨN CEO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30974592"/>
      </p:ext>
    </p:extLst>
  </p:cSld>
  <p:clrMapOvr>
    <a:masterClrMapping/>
  </p:clrMapOvr>
  <p:transition>
    <p:diamond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942BABB-27CD-33AB-C97F-867CE755756E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274638"/>
            <a:ext cx="8686800" cy="5635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THIẾT LẬP FANPAGE CHUẨN SEO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8C964A-5359-8B54-2E4D-F0D6ACCAEB8C}"/>
              </a:ext>
            </a:extLst>
          </p:cNvPr>
          <p:cNvSpPr txBox="1"/>
          <p:nvPr/>
        </p:nvSpPr>
        <p:spPr>
          <a:xfrm>
            <a:off x="381000" y="12192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Đặt tên người dùng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D0DEAC-6D4C-AC2B-8B5D-F9D8ED857F39}"/>
              </a:ext>
            </a:extLst>
          </p:cNvPr>
          <p:cNvSpPr txBox="1"/>
          <p:nvPr/>
        </p:nvSpPr>
        <p:spPr>
          <a:xfrm>
            <a:off x="685800" y="1981200"/>
            <a:ext cx="815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effectLst/>
              </a:rPr>
              <a:t>Mục đích: làm cho đường link Fanpage ngắn gọn hơn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F56F03-977F-17FB-0745-85FD95F1B9E4}"/>
              </a:ext>
            </a:extLst>
          </p:cNvPr>
          <p:cNvSpPr txBox="1"/>
          <p:nvPr/>
        </p:nvSpPr>
        <p:spPr>
          <a:xfrm>
            <a:off x="838200" y="2598003"/>
            <a:ext cx="7848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Sửa lại tên người dùng (Đường link Page): theo cấu trúc </a:t>
            </a:r>
            <a:r>
              <a:rPr lang="en-US" sz="2400" b="1" i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“Keywords.Tên doanh nghiệp”</a:t>
            </a:r>
            <a:endParaRPr lang="en-US" sz="2400" b="1" i="1">
              <a:solidFill>
                <a:srgbClr val="C00000"/>
              </a:solidFill>
            </a:endParaRPr>
          </a:p>
        </p:txBody>
      </p:sp>
      <p:pic>
        <p:nvPicPr>
          <p:cNvPr id="9" name="Picture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ABAEB70-E81C-3802-AD87-1728BE1E3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967" y="3810000"/>
            <a:ext cx="8565673" cy="286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728275"/>
      </p:ext>
    </p:extLst>
  </p:cSld>
  <p:clrMapOvr>
    <a:masterClrMapping/>
  </p:clrMapOvr>
  <p:transition>
    <p:diamond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A0596EF1-B3B7-669F-D768-BC1DC15AB0C6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274638"/>
            <a:ext cx="8686800" cy="5635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THIẾT LẬP FANPAGE CHUẨN SEO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7578E9-822D-FAAD-3B64-86BA42E1B279}"/>
              </a:ext>
            </a:extLst>
          </p:cNvPr>
          <p:cNvSpPr txBox="1"/>
          <p:nvPr/>
        </p:nvSpPr>
        <p:spPr>
          <a:xfrm>
            <a:off x="228600" y="11430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Thiết kế ảnh đại diện và logo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3D776F-AF52-7521-F9DA-1F6293003895}"/>
              </a:ext>
            </a:extLst>
          </p:cNvPr>
          <p:cNvSpPr txBox="1"/>
          <p:nvPr/>
        </p:nvSpPr>
        <p:spPr>
          <a:xfrm>
            <a:off x="381000" y="1945620"/>
            <a:ext cx="8534400" cy="1881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Thông thường ảnh bìa sẽ có kích cỡ: 820x312 px xem trên máy tính và 640x360 xem trên điện thoại. </a:t>
            </a:r>
          </a:p>
          <a:p>
            <a:pPr>
              <a:lnSpc>
                <a:spcPct val="150000"/>
              </a:lnSpc>
            </a:pPr>
            <a:r>
              <a:rPr lang="en-US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Logo có kích cỡ 180x180 px trên máy tính và trên điện thoại là 128x128 px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EE940D-D0ED-793A-43DA-8753E507897E}"/>
              </a:ext>
            </a:extLst>
          </p:cNvPr>
          <p:cNvSpPr txBox="1"/>
          <p:nvPr/>
        </p:nvSpPr>
        <p:spPr>
          <a:xfrm>
            <a:off x="457200" y="4038600"/>
            <a:ext cx="8686800" cy="2343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1531620" algn="l"/>
              </a:tabLst>
            </a:pPr>
            <a:r>
              <a:rPr lang="en-US" sz="2000" kern="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Thêm ảnh Cover, trong đó chú ý làm nổi bật các ý sau:</a:t>
            </a:r>
            <a:endParaRPr lang="en-US" sz="2000" kern="1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tabLst>
                <a:tab pos="1531620" algn="l"/>
              </a:tabLst>
            </a:pPr>
            <a:r>
              <a:rPr lang="en-US" sz="2000" kern="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Tên nhóm sản phẩm.</a:t>
            </a:r>
          </a:p>
          <a:p>
            <a:pPr lvl="0">
              <a:lnSpc>
                <a:spcPct val="150000"/>
              </a:lnSpc>
              <a:tabLst>
                <a:tab pos="1531620" algn="l"/>
              </a:tabLst>
            </a:pPr>
            <a:r>
              <a:rPr lang="en-US" sz="2000" kern="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Hình ảnh sản phẩm.</a:t>
            </a:r>
          </a:p>
          <a:p>
            <a:pPr lvl="0">
              <a:lnSpc>
                <a:spcPct val="150000"/>
              </a:lnSpc>
              <a:tabLst>
                <a:tab pos="1531620" algn="l"/>
              </a:tabLst>
            </a:pPr>
            <a:r>
              <a:rPr lang="en-US" sz="2000" kern="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Hotline liên hệ.</a:t>
            </a:r>
          </a:p>
          <a:p>
            <a:pPr>
              <a:lnSpc>
                <a:spcPct val="150000"/>
              </a:lnSpc>
            </a:pPr>
            <a:r>
              <a:rPr lang="en-US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Nút kêu gọi hành động: “Gọi ngay” đến Hotline hoặc “Gửi tin nhắn”.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996992"/>
      </p:ext>
    </p:extLst>
  </p:cSld>
  <p:clrMapOvr>
    <a:masterClrMapping/>
  </p:clrMapOvr>
  <p:transition>
    <p:diamond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F7B25AA4-81BF-E333-DD2A-521FA1021A8E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304800"/>
            <a:ext cx="8686800" cy="5635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THIẾT LẬP FANPAGE CHUẨN SEO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815B7C-7694-4CA6-8E8E-2B1CAC906DCD}"/>
              </a:ext>
            </a:extLst>
          </p:cNvPr>
          <p:cNvSpPr txBox="1"/>
          <p:nvPr/>
        </p:nvSpPr>
        <p:spPr>
          <a:xfrm>
            <a:off x="228600" y="12954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Giới thiệu thông tin trang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41C5A4-7FF0-F586-527F-85791D772DFA}"/>
              </a:ext>
            </a:extLst>
          </p:cNvPr>
          <p:cNvSpPr txBox="1"/>
          <p:nvPr/>
        </p:nvSpPr>
        <p:spPr>
          <a:xfrm>
            <a:off x="381000" y="1981200"/>
            <a:ext cx="8534400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Thêm đầy đủ thông tin Giới thiệu Page, đặc biệt chú ý phầm Mô tả, phần này khá quan trọng trong việc tạo fanpage chuẩn seo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9D737E3-D950-230F-FAF5-49461C605C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124200"/>
            <a:ext cx="5715000" cy="36166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1470955"/>
      </p:ext>
    </p:extLst>
  </p:cSld>
  <p:clrMapOvr>
    <a:masterClrMapping/>
  </p:clrMapOvr>
  <p:transition>
    <p:diamond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3D849AE-BAD8-2AD1-B689-0FEA06A4DBDA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304800"/>
            <a:ext cx="8686800" cy="5635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THIẾT LẬP FANPAGE CHUẨN SEO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F402CB-3F57-FDC9-D79A-1975B8C98FA6}"/>
              </a:ext>
            </a:extLst>
          </p:cNvPr>
          <p:cNvSpPr txBox="1"/>
          <p:nvPr/>
        </p:nvSpPr>
        <p:spPr>
          <a:xfrm>
            <a:off x="228600" y="12954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Tin nhắn tự động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F690A9-DD57-FDED-FA3A-1DFDD4F16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966985"/>
            <a:ext cx="8763000" cy="466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265228"/>
      </p:ext>
    </p:extLst>
  </p:cSld>
  <p:clrMapOvr>
    <a:masterClrMapping/>
  </p:clrMapOvr>
  <p:transition>
    <p:diamond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nh-anh-hoa-hong-ngay-valentine-tang-nguoi-yeu-14-2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3048000"/>
            <a:ext cx="3352800" cy="3352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22098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/>
              </a:rPr>
              <a:t>Thank you for your attention!</a:t>
            </a:r>
          </a:p>
        </p:txBody>
      </p:sp>
    </p:spTree>
  </p:cSld>
  <p:clrMapOvr>
    <a:masterClrMapping/>
  </p:clrMapOvr>
  <p:transition>
    <p:diamond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NỘI DUNG</a:t>
            </a:r>
          </a:p>
        </p:txBody>
      </p:sp>
      <p:grpSp>
        <p:nvGrpSpPr>
          <p:cNvPr id="89129" name="Group 41"/>
          <p:cNvGrpSpPr>
            <a:grpSpLocks/>
          </p:cNvGrpSpPr>
          <p:nvPr/>
        </p:nvGrpSpPr>
        <p:grpSpPr bwMode="auto">
          <a:xfrm>
            <a:off x="228600" y="1981200"/>
            <a:ext cx="8534400" cy="1296458"/>
            <a:chOff x="1230" y="1865"/>
            <a:chExt cx="3042" cy="350"/>
          </a:xfrm>
        </p:grpSpPr>
        <p:sp>
          <p:nvSpPr>
            <p:cNvPr id="89130" name="AutoShape 4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31" name="AutoShape 43"/>
            <p:cNvSpPr>
              <a:spLocks noChangeArrowheads="1"/>
            </p:cNvSpPr>
            <p:nvPr/>
          </p:nvSpPr>
          <p:spPr bwMode="gray">
            <a:xfrm>
              <a:off x="1230" y="1865"/>
              <a:ext cx="498" cy="350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32" name="Text Box 44"/>
            <p:cNvSpPr txBox="1">
              <a:spLocks noChangeArrowheads="1"/>
            </p:cNvSpPr>
            <p:nvPr/>
          </p:nvSpPr>
          <p:spPr bwMode="gray">
            <a:xfrm>
              <a:off x="1627" y="1989"/>
              <a:ext cx="2417" cy="1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chemeClr val="bg1"/>
                  </a:solidFill>
                  <a:effectLst/>
                  <a:latin typeface="Arial" charset="0"/>
                </a:rPr>
                <a:t>TỔNG QUAN VỀ FACEBOOK</a:t>
              </a:r>
              <a:endParaRPr lang="en-US" sz="2400" b="1" dirty="0"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9133" name="Text Box 45"/>
            <p:cNvSpPr txBox="1">
              <a:spLocks noChangeArrowheads="1"/>
            </p:cNvSpPr>
            <p:nvPr/>
          </p:nvSpPr>
          <p:spPr bwMode="gray">
            <a:xfrm>
              <a:off x="1362" y="1941"/>
              <a:ext cx="188" cy="2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3200" b="1" dirty="0">
                  <a:solidFill>
                    <a:schemeClr val="bg1"/>
                  </a:solidFill>
                  <a:effectLst/>
                  <a:latin typeface="Arial" charset="0"/>
                </a:rPr>
                <a:t>1</a:t>
              </a:r>
            </a:p>
          </p:txBody>
        </p:sp>
      </p:grpSp>
      <p:grpSp>
        <p:nvGrpSpPr>
          <p:cNvPr id="89134" name="Group 46"/>
          <p:cNvGrpSpPr>
            <a:grpSpLocks/>
          </p:cNvGrpSpPr>
          <p:nvPr/>
        </p:nvGrpSpPr>
        <p:grpSpPr bwMode="auto">
          <a:xfrm>
            <a:off x="230904" y="4114800"/>
            <a:ext cx="8532096" cy="1295866"/>
            <a:chOff x="1270" y="1868"/>
            <a:chExt cx="3002" cy="378"/>
          </a:xfrm>
        </p:grpSpPr>
        <p:sp>
          <p:nvSpPr>
            <p:cNvPr id="89135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36" name="AutoShape 48"/>
            <p:cNvSpPr>
              <a:spLocks noChangeArrowheads="1"/>
            </p:cNvSpPr>
            <p:nvPr/>
          </p:nvSpPr>
          <p:spPr bwMode="gray">
            <a:xfrm>
              <a:off x="1270" y="1868"/>
              <a:ext cx="458" cy="378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37" name="Text Box 49"/>
            <p:cNvSpPr txBox="1">
              <a:spLocks noChangeArrowheads="1"/>
            </p:cNvSpPr>
            <p:nvPr/>
          </p:nvSpPr>
          <p:spPr bwMode="gray">
            <a:xfrm>
              <a:off x="1649" y="1975"/>
              <a:ext cx="2546" cy="13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chemeClr val="bg1"/>
                  </a:solidFill>
                  <a:effectLst/>
                  <a:latin typeface="Arial" charset="0"/>
                </a:rPr>
                <a:t>XÂY DỰNG FANPAGE CHUẨN SEO</a:t>
              </a:r>
              <a:endParaRPr lang="en-US" sz="2400" b="1" dirty="0"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9138" name="Text Box 50"/>
            <p:cNvSpPr txBox="1">
              <a:spLocks noChangeArrowheads="1"/>
            </p:cNvSpPr>
            <p:nvPr/>
          </p:nvSpPr>
          <p:spPr bwMode="gray">
            <a:xfrm>
              <a:off x="1393" y="1932"/>
              <a:ext cx="223" cy="17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3200" b="1" dirty="0">
                  <a:solidFill>
                    <a:schemeClr val="bg1"/>
                  </a:solidFill>
                  <a:effectLst/>
                  <a:latin typeface="Arial" charset="0"/>
                </a:rPr>
                <a:t>2</a:t>
              </a:r>
            </a:p>
          </p:txBody>
        </p:sp>
      </p:grp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9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9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9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9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9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9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9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9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28600" y="274638"/>
            <a:ext cx="8686800" cy="5635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TỔNG QUAN VỀ FACEBOOK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2A9361-5F21-9A07-D73C-57DFC7351F63}"/>
              </a:ext>
            </a:extLst>
          </p:cNvPr>
          <p:cNvSpPr txBox="1"/>
          <p:nvPr/>
        </p:nvSpPr>
        <p:spPr>
          <a:xfrm>
            <a:off x="228600" y="12192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Lịch sử hình thành mạng xã hội Facebook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974C15-7A4E-4D95-3E9C-1297EB81EE51}"/>
              </a:ext>
            </a:extLst>
          </p:cNvPr>
          <p:cNvSpPr txBox="1"/>
          <p:nvPr/>
        </p:nvSpPr>
        <p:spPr>
          <a:xfrm>
            <a:off x="533400" y="1757660"/>
            <a:ext cx="8229600" cy="4651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Facebook được thành lập vào năm 2004 do Mark Zuckerberg sáng lập với tên gọi là The Facebook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Năm 2006 - 2008: Phát triển mảng quảng cáo và hoàn thiện trang profile cá nhân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Năm 2010: Phát triển Fanpage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Năm 2012: Mua lại Instagram và niêm yết lên sàn chứng khoán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Năm 2013: Cải thiện và nâng cao chức năng tìm kiếm Graph Search (công cụ tìm kiếm theo ngữ nghĩa)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Năm 2015: Bổ sung tính năng Shop của Fanpage và đạt 1 tỷ người dùng hoạt động mỗi ngày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B3FBEBC4-E644-AEDA-6D14-AF73E46613AB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274638"/>
            <a:ext cx="8686800" cy="5635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TỔNG QUAN VỀ FACEBOOK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DD3FF2-62BE-6100-52D4-203221AC3EA3}"/>
              </a:ext>
            </a:extLst>
          </p:cNvPr>
          <p:cNvSpPr txBox="1"/>
          <p:nvPr/>
        </p:nvSpPr>
        <p:spPr>
          <a:xfrm>
            <a:off x="228600" y="118364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Các tính năng cơ bản của Facebook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CDF1BF-291E-4193-A696-02B9B7EBC503}"/>
              </a:ext>
            </a:extLst>
          </p:cNvPr>
          <p:cNvSpPr txBox="1"/>
          <p:nvPr/>
        </p:nvSpPr>
        <p:spPr>
          <a:xfrm>
            <a:off x="431800" y="1742420"/>
            <a:ext cx="8458200" cy="4651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 ker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 chuyện và tương tác với bạn bè mọi lúc mọi nói chỉ cần có thiết bị được kết nối Internet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sz="2000" ker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Cập nhật, chia sẻ hình ảnh, video, thông tin, story (câu chuyện)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sz="2000" ker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 kiếm bạn bè thông qua địa chỉ email, số điện thoại, tên người dùng hay thậm chí là thông qua bạn chung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sz="2000" ker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Tận dụng làm nơi bán hàng online như: Tạo Fanpage để bán hàng, bán hàng trên trang cá nhân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sz="2000" ker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 dạng game cho người dùng mặc sức giải trí, trải nghiệm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sz="2000" ker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Khả năng tag (gắn thẻ) hình ảnh, nhận diện khuôn mặt thông minh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sz="2000" ker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 phép tạo khảo sát/thăm dò ý kiến ngay trên tường cá nhân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186520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2C6BF86-2423-58D5-A84C-369F78C720EE}"/>
              </a:ext>
            </a:extLst>
          </p:cNvPr>
          <p:cNvSpPr txBox="1"/>
          <p:nvPr/>
        </p:nvSpPr>
        <p:spPr>
          <a:xfrm>
            <a:off x="381000" y="12192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Khái niệm Fanpage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47EA25-5199-2F38-7B4C-A84E59FF95F3}"/>
              </a:ext>
            </a:extLst>
          </p:cNvPr>
          <p:cNvSpPr txBox="1"/>
          <p:nvPr/>
        </p:nvSpPr>
        <p:spPr>
          <a:xfrm>
            <a:off x="391160" y="2009894"/>
            <a:ext cx="8143240" cy="1951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Fanpage hay page Facebook chính là một trang được tạo ra để đại diện cho một tổ chức, cá nhân trên mạng xã hội Facebook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ách lập Fanpage trên Facebook từ A - Z để bán hàng">
            <a:extLst>
              <a:ext uri="{FF2B5EF4-FFF2-40B4-BE49-F238E27FC236}">
                <a16:creationId xmlns:a16="http://schemas.microsoft.com/office/drawing/2014/main" id="{B170D36D-39EF-5F7A-F237-1B8557B13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228449"/>
            <a:ext cx="2962275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ướng dẫn cách tạo fanpage facebook bán hàng online">
            <a:extLst>
              <a:ext uri="{FF2B5EF4-FFF2-40B4-BE49-F238E27FC236}">
                <a16:creationId xmlns:a16="http://schemas.microsoft.com/office/drawing/2014/main" id="{79A7270B-91E5-FE7B-2F0D-ACCA9B336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28449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3CF6FC31-C8F7-DD3E-1084-8B148BDAC1EA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274638"/>
            <a:ext cx="8686800" cy="5635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TỔNG QUAN VỀ FACEBOOK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90529555"/>
      </p:ext>
    </p:extLst>
  </p:cSld>
  <p:clrMapOvr>
    <a:masterClrMapping/>
  </p:clrMapOvr>
  <p:transition>
    <p:diamond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E9662F1-12CD-39EF-9E99-37DDBB649AA3}"/>
              </a:ext>
            </a:extLst>
          </p:cNvPr>
          <p:cNvSpPr txBox="1"/>
          <p:nvPr/>
        </p:nvSpPr>
        <p:spPr>
          <a:xfrm>
            <a:off x="381000" y="12192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Phân loại Fanpage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B00199-451B-387C-9203-B15B13DD262C}"/>
              </a:ext>
            </a:extLst>
          </p:cNvPr>
          <p:cNvSpPr txBox="1"/>
          <p:nvPr/>
        </p:nvSpPr>
        <p:spPr>
          <a:xfrm>
            <a:off x="533400" y="1828800"/>
            <a:ext cx="8382000" cy="3891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Doanh nghiệp hoặc địa điểm ở địa phương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sz="2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 ty, Tổ chức hoặc Học viện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sz="2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 hiệu hoặc sản phẩm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sz="2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 sĩ, ban nhạc hoặc nhân vật công chúng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sz="2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 trí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sz="2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cộng đồng</a:t>
            </a:r>
            <a:endParaRPr lang="en-US" sz="180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B010B318-FCCB-1336-68EB-BFAFF722E2F1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274638"/>
            <a:ext cx="8686800" cy="5635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TỔNG QUAN VỀ FACEBOOK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19805561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16A0545-852C-C4A0-046E-19B5FAEEE4D0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274638"/>
            <a:ext cx="8686800" cy="5635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THIẾT LẬP FANPAGE CHUẨN CEO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Quy trình tạo Fanpage chuẩn Seo và chuyên nghiệp - Đệ Nhất Độc">
            <a:extLst>
              <a:ext uri="{FF2B5EF4-FFF2-40B4-BE49-F238E27FC236}">
                <a16:creationId xmlns:a16="http://schemas.microsoft.com/office/drawing/2014/main" id="{45B5BD34-FF02-CD88-2718-858F59712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4686300"/>
            <a:ext cx="24003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902C90-9C81-6D14-751F-36D2E672627D}"/>
              </a:ext>
            </a:extLst>
          </p:cNvPr>
          <p:cNvSpPr txBox="1"/>
          <p:nvPr/>
        </p:nvSpPr>
        <p:spPr>
          <a:xfrm>
            <a:off x="228600" y="1295400"/>
            <a:ext cx="8534400" cy="2241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Fanpage chuẩn SEO được hiểu là một fanpage thân thiện với các công cụ tìm kiếm như Facebook và Google.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sz="24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 tối ưu fanpage chuẩn SEO sẽ giúp tăng mức độ hiển thị cũng như tăng tương tác cao hơn do được Facebook ưu tiên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7EFB4F-9B83-2DA7-F11A-A9FFF95F486B}"/>
              </a:ext>
            </a:extLst>
          </p:cNvPr>
          <p:cNvSpPr txBox="1"/>
          <p:nvPr/>
        </p:nvSpPr>
        <p:spPr>
          <a:xfrm>
            <a:off x="467360" y="3657600"/>
            <a:ext cx="5867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sz="2400" kern="0">
                <a:effectLst/>
                <a:latin typeface="Times New Roman" panose="02020603050405020304" pitchFamily="18" charset="0"/>
              </a:rPr>
              <a:t>Fanpage chuẩn SEO cũng giúp trang của bạn lên Top đầu của bảng kết quả tìm kiếm mà không phải mất phí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sz="2400" kern="0">
                <a:effectLst/>
                <a:latin typeface="Times New Roman" panose="02020603050405020304" pitchFamily="18" charset="0"/>
              </a:rPr>
              <a:t>Một Fanpage chuẩn CEO sẽ được khách hàng đánh giá cao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050647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DA0DB97D-F279-58CB-5AA6-A3E7BC3922B0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274638"/>
            <a:ext cx="8686800" cy="5635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THIẾT LẬP FANPAGE CHUẨN SEO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4164D8-5881-391C-AA0C-D663D7CA19E6}"/>
              </a:ext>
            </a:extLst>
          </p:cNvPr>
          <p:cNvSpPr txBox="1"/>
          <p:nvPr/>
        </p:nvSpPr>
        <p:spPr>
          <a:xfrm>
            <a:off x="304800" y="12192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Thiết lập Fanpage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D67E16-2D1E-217A-3AC7-6C95B0383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3502221"/>
            <a:ext cx="3075399" cy="32033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D0E3CD-61F0-CC3A-4548-E37304884474}"/>
              </a:ext>
            </a:extLst>
          </p:cNvPr>
          <p:cNvSpPr txBox="1"/>
          <p:nvPr/>
        </p:nvSpPr>
        <p:spPr>
          <a:xfrm>
            <a:off x="457200" y="1835030"/>
            <a:ext cx="8382000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Đặt tên Fanpage nên chứa từ khóa. Facebook luôn gợi ý tên Fanpage khi khách hàng tìm kiếm. </a:t>
            </a:r>
            <a:r>
              <a:rPr lang="en-US" sz="200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VD: </a:t>
            </a:r>
            <a:r>
              <a:rPr lang="en-US" sz="2000" kern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Jamina – Phòng Marketing thuê ngoài</a:t>
            </a:r>
            <a:r>
              <a:rPr lang="en-US" sz="2000" ker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“</a:t>
            </a:r>
            <a:r>
              <a:rPr lang="en-US" sz="2000" kern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Phòng Marketing thuê ngoài</a:t>
            </a:r>
            <a:r>
              <a:rPr lang="en-US" sz="2000" ker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 chính là từ khóa</a:t>
            </a:r>
            <a:endParaRPr lang="en-US" sz="200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730E37-ABF7-392A-109D-2B2A60BA2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713087"/>
            <a:ext cx="4572000" cy="227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216741"/>
      </p:ext>
    </p:extLst>
  </p:cSld>
  <p:clrMapOvr>
    <a:masterClrMapping/>
  </p:clrMapOvr>
  <p:transition>
    <p:diamond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4C47CD3A-A4E9-1441-1103-737DA0743861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274638"/>
            <a:ext cx="8686800" cy="5635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THIẾT LẬP FANPAGE CHUẨN SEO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8746C3-7B37-7DD2-2B70-CC3735E4D1E2}"/>
              </a:ext>
            </a:extLst>
          </p:cNvPr>
          <p:cNvSpPr txBox="1"/>
          <p:nvPr/>
        </p:nvSpPr>
        <p:spPr>
          <a:xfrm>
            <a:off x="304800" y="12192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NGHIÊN CỨU TỪ KHÓA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5E20D5-EA20-2D69-A433-B103FA8BF608}"/>
              </a:ext>
            </a:extLst>
          </p:cNvPr>
          <p:cNvSpPr txBox="1"/>
          <p:nvPr/>
        </p:nvSpPr>
        <p:spPr>
          <a:xfrm>
            <a:off x="533400" y="1869440"/>
            <a:ext cx="830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Có nhiều công cụ để nghiên cứu từ khóa mất phí và miễn phí. Có hai công cụ nghiên cứu từ khóa miễn phí: Google keyword planner, Keyword.io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99E720-1C82-5F2A-6F35-970CEEB7021E}"/>
              </a:ext>
            </a:extLst>
          </p:cNvPr>
          <p:cNvSpPr txBox="1"/>
          <p:nvPr/>
        </p:nvSpPr>
        <p:spPr>
          <a:xfrm>
            <a:off x="762000" y="2971800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Sử dụng công cụ nghiên cứu từ khóa: Google keyword planner</a:t>
            </a:r>
          </a:p>
        </p:txBody>
      </p:sp>
      <p:pic>
        <p:nvPicPr>
          <p:cNvPr id="8" name="Picture 7" descr="A picture containing table&#10;&#10;Description automatically generated">
            <a:extLst>
              <a:ext uri="{FF2B5EF4-FFF2-40B4-BE49-F238E27FC236}">
                <a16:creationId xmlns:a16="http://schemas.microsoft.com/office/drawing/2014/main" id="{39905A26-686F-B88E-3710-630A9A246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428999"/>
            <a:ext cx="6172200" cy="318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336227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cdb2004c010gl">
  <a:themeElements>
    <a:clrScheme name="sample 3">
      <a:dk1>
        <a:srgbClr val="2B166E"/>
      </a:dk1>
      <a:lt1>
        <a:srgbClr val="FFFFFF"/>
      </a:lt1>
      <a:dk2>
        <a:srgbClr val="3F9D6C"/>
      </a:dk2>
      <a:lt2>
        <a:srgbClr val="DDDDDD"/>
      </a:lt2>
      <a:accent1>
        <a:srgbClr val="5BCD81"/>
      </a:accent1>
      <a:accent2>
        <a:srgbClr val="3399FF"/>
      </a:accent2>
      <a:accent3>
        <a:srgbClr val="FFFFFF"/>
      </a:accent3>
      <a:accent4>
        <a:srgbClr val="23115D"/>
      </a:accent4>
      <a:accent5>
        <a:srgbClr val="B5E3C1"/>
      </a:accent5>
      <a:accent6>
        <a:srgbClr val="2D8AE7"/>
      </a:accent6>
      <a:hlink>
        <a:srgbClr val="6666FF"/>
      </a:hlink>
      <a:folHlink>
        <a:srgbClr val="6C9BBE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lnDef>
  </a:objectDefaults>
  <a:extraClrSchemeLst>
    <a:extraClrScheme>
      <a:clrScheme name="sample 1">
        <a:dk1>
          <a:srgbClr val="2B166E"/>
        </a:dk1>
        <a:lt1>
          <a:srgbClr val="FFFFFF"/>
        </a:lt1>
        <a:dk2>
          <a:srgbClr val="336699"/>
        </a:dk2>
        <a:lt2>
          <a:srgbClr val="DDDDDD"/>
        </a:lt2>
        <a:accent1>
          <a:srgbClr val="458F8F"/>
        </a:accent1>
        <a:accent2>
          <a:srgbClr val="CCCC00"/>
        </a:accent2>
        <a:accent3>
          <a:srgbClr val="FFFFFF"/>
        </a:accent3>
        <a:accent4>
          <a:srgbClr val="23115D"/>
        </a:accent4>
        <a:accent5>
          <a:srgbClr val="B0C6C6"/>
        </a:accent5>
        <a:accent6>
          <a:srgbClr val="B9B900"/>
        </a:accent6>
        <a:hlink>
          <a:srgbClr val="9999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666633"/>
        </a:dk1>
        <a:lt1>
          <a:srgbClr val="FFFFFF"/>
        </a:lt1>
        <a:dk2>
          <a:srgbClr val="000066"/>
        </a:dk2>
        <a:lt2>
          <a:srgbClr val="F7F4D5"/>
        </a:lt2>
        <a:accent1>
          <a:srgbClr val="C86C62"/>
        </a:accent1>
        <a:accent2>
          <a:srgbClr val="D3A5DF"/>
        </a:accent2>
        <a:accent3>
          <a:srgbClr val="FFFFFF"/>
        </a:accent3>
        <a:accent4>
          <a:srgbClr val="56562A"/>
        </a:accent4>
        <a:accent5>
          <a:srgbClr val="E0BAB7"/>
        </a:accent5>
        <a:accent6>
          <a:srgbClr val="BF95CA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2B166E"/>
        </a:dk1>
        <a:lt1>
          <a:srgbClr val="FFFFFF"/>
        </a:lt1>
        <a:dk2>
          <a:srgbClr val="3F9D6C"/>
        </a:dk2>
        <a:lt2>
          <a:srgbClr val="DDDDDD"/>
        </a:lt2>
        <a:accent1>
          <a:srgbClr val="5BCD81"/>
        </a:accent1>
        <a:accent2>
          <a:srgbClr val="3399FF"/>
        </a:accent2>
        <a:accent3>
          <a:srgbClr val="FFFFFF"/>
        </a:accent3>
        <a:accent4>
          <a:srgbClr val="23115D"/>
        </a:accent4>
        <a:accent5>
          <a:srgbClr val="B5E3C1"/>
        </a:accent5>
        <a:accent6>
          <a:srgbClr val="2D8AE7"/>
        </a:accent6>
        <a:hlink>
          <a:srgbClr val="6666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cdb2004c010gl</Template>
  <TotalTime>1212</TotalTime>
  <Words>797</Words>
  <Application>Microsoft Office PowerPoint</Application>
  <PresentationFormat>On-screen Show (4:3)</PresentationFormat>
  <Paragraphs>68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Times New Roman</vt:lpstr>
      <vt:lpstr>Verdana</vt:lpstr>
      <vt:lpstr>Wingdings</vt:lpstr>
      <vt:lpstr>cdb2004c010gl</vt:lpstr>
      <vt:lpstr>Image</vt:lpstr>
      <vt:lpstr>PowerPoint Presentation</vt:lpstr>
      <vt:lpstr>NỘI DUNG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sony</dc:creator>
  <cp:lastModifiedBy>ngoc tuan pham</cp:lastModifiedBy>
  <cp:revision>153</cp:revision>
  <dcterms:created xsi:type="dcterms:W3CDTF">2016-05-03T02:10:16Z</dcterms:created>
  <dcterms:modified xsi:type="dcterms:W3CDTF">2023-01-03T02:21:14Z</dcterms:modified>
</cp:coreProperties>
</file>