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2"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14"/>
    <p:restoredTop sz="94316"/>
  </p:normalViewPr>
  <p:slideViewPr>
    <p:cSldViewPr snapToGrid="0" snapToObjects="1">
      <p:cViewPr varScale="1">
        <p:scale>
          <a:sx n="99" d="100"/>
          <a:sy n="99" d="100"/>
        </p:scale>
        <p:origin x="5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975F2-0AFA-844F-9BCD-F6E25A978A17}" type="datetimeFigureOut">
              <a:t>5/11/23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FFCCD-5DE6-1747-B516-2E9DC43C3A96}" type="slidenum">
              <a:t>‹#›</a:t>
            </a:fld>
            <a:endParaRPr lang="en-US"/>
          </a:p>
        </p:txBody>
      </p:sp>
    </p:spTree>
    <p:extLst>
      <p:ext uri="{BB962C8B-B14F-4D97-AF65-F5344CB8AC3E}">
        <p14:creationId xmlns:p14="http://schemas.microsoft.com/office/powerpoint/2010/main" val="251487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7FFCCD-5DE6-1747-B516-2E9DC43C3A96}" type="slidenum">
              <a:t>9</a:t>
            </a:fld>
            <a:endParaRPr lang="en-US"/>
          </a:p>
        </p:txBody>
      </p:sp>
    </p:spTree>
    <p:extLst>
      <p:ext uri="{BB962C8B-B14F-4D97-AF65-F5344CB8AC3E}">
        <p14:creationId xmlns:p14="http://schemas.microsoft.com/office/powerpoint/2010/main" val="214433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1832-8F61-F043-B908-5A92B8105C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3D59E8-F0A6-534D-87AE-D7EC377096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AB1A53-4284-484E-9640-130DAE3E4F76}"/>
              </a:ext>
            </a:extLst>
          </p:cNvPr>
          <p:cNvSpPr>
            <a:spLocks noGrp="1"/>
          </p:cNvSpPr>
          <p:nvPr>
            <p:ph type="dt" sz="half" idx="10"/>
          </p:nvPr>
        </p:nvSpPr>
        <p:spPr/>
        <p:txBody>
          <a:bodyPr/>
          <a:lstStyle/>
          <a:p>
            <a:fld id="{8DCE54FD-09FF-684C-BE92-AE88684A315F}" type="datetimeFigureOut">
              <a:t>5/11/23</a:t>
            </a:fld>
            <a:endParaRPr lang="en-US"/>
          </a:p>
        </p:txBody>
      </p:sp>
      <p:sp>
        <p:nvSpPr>
          <p:cNvPr id="5" name="Footer Placeholder 4">
            <a:extLst>
              <a:ext uri="{FF2B5EF4-FFF2-40B4-BE49-F238E27FC236}">
                <a16:creationId xmlns:a16="http://schemas.microsoft.com/office/drawing/2014/main" id="{D43584DB-97E8-1241-A43C-5A645FD3C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6FCF5-6D77-8C4B-A4F0-FC0425B19F99}"/>
              </a:ext>
            </a:extLst>
          </p:cNvPr>
          <p:cNvSpPr>
            <a:spLocks noGrp="1"/>
          </p:cNvSpPr>
          <p:nvPr>
            <p:ph type="sldNum" sz="quarter" idx="12"/>
          </p:nvPr>
        </p:nvSpPr>
        <p:spPr/>
        <p:txBody>
          <a:bodyPr/>
          <a:lstStyle/>
          <a:p>
            <a:fld id="{1B5CC317-2AB5-6B44-9343-BB2A0BEE229D}" type="slidenum">
              <a:t>‹#›</a:t>
            </a:fld>
            <a:endParaRPr lang="en-US"/>
          </a:p>
        </p:txBody>
      </p:sp>
    </p:spTree>
    <p:extLst>
      <p:ext uri="{BB962C8B-B14F-4D97-AF65-F5344CB8AC3E}">
        <p14:creationId xmlns:p14="http://schemas.microsoft.com/office/powerpoint/2010/main" val="205976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7896-9911-204C-8F7E-B3D38FE54C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A6A5D0-27B7-0E4D-95AD-8A9B7CF42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122A2-80CF-C348-88B7-87F041D2FFFB}"/>
              </a:ext>
            </a:extLst>
          </p:cNvPr>
          <p:cNvSpPr>
            <a:spLocks noGrp="1"/>
          </p:cNvSpPr>
          <p:nvPr>
            <p:ph type="dt" sz="half" idx="10"/>
          </p:nvPr>
        </p:nvSpPr>
        <p:spPr/>
        <p:txBody>
          <a:bodyPr/>
          <a:lstStyle/>
          <a:p>
            <a:fld id="{8DCE54FD-09FF-684C-BE92-AE88684A315F}" type="datetimeFigureOut">
              <a:t>5/11/23</a:t>
            </a:fld>
            <a:endParaRPr lang="en-US"/>
          </a:p>
        </p:txBody>
      </p:sp>
      <p:sp>
        <p:nvSpPr>
          <p:cNvPr id="5" name="Footer Placeholder 4">
            <a:extLst>
              <a:ext uri="{FF2B5EF4-FFF2-40B4-BE49-F238E27FC236}">
                <a16:creationId xmlns:a16="http://schemas.microsoft.com/office/drawing/2014/main" id="{930E7C7E-BFB9-D141-80ED-2368D2F48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4B331-BB4F-6C4E-94AB-96B01988C0F1}"/>
              </a:ext>
            </a:extLst>
          </p:cNvPr>
          <p:cNvSpPr>
            <a:spLocks noGrp="1"/>
          </p:cNvSpPr>
          <p:nvPr>
            <p:ph type="sldNum" sz="quarter" idx="12"/>
          </p:nvPr>
        </p:nvSpPr>
        <p:spPr/>
        <p:txBody>
          <a:bodyPr/>
          <a:lstStyle/>
          <a:p>
            <a:fld id="{1B5CC317-2AB5-6B44-9343-BB2A0BEE229D}" type="slidenum">
              <a:t>‹#›</a:t>
            </a:fld>
            <a:endParaRPr lang="en-US"/>
          </a:p>
        </p:txBody>
      </p:sp>
    </p:spTree>
    <p:extLst>
      <p:ext uri="{BB962C8B-B14F-4D97-AF65-F5344CB8AC3E}">
        <p14:creationId xmlns:p14="http://schemas.microsoft.com/office/powerpoint/2010/main" val="3881142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36DC44-E4BC-834D-8DBC-DD1BAD2332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8F2D62-8040-F942-94BB-79D170D011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A394E-8E63-7847-9D00-919A6CF1FFF0}"/>
              </a:ext>
            </a:extLst>
          </p:cNvPr>
          <p:cNvSpPr>
            <a:spLocks noGrp="1"/>
          </p:cNvSpPr>
          <p:nvPr>
            <p:ph type="dt" sz="half" idx="10"/>
          </p:nvPr>
        </p:nvSpPr>
        <p:spPr/>
        <p:txBody>
          <a:bodyPr/>
          <a:lstStyle/>
          <a:p>
            <a:fld id="{8DCE54FD-09FF-684C-BE92-AE88684A315F}" type="datetimeFigureOut">
              <a:t>5/11/23</a:t>
            </a:fld>
            <a:endParaRPr lang="en-US"/>
          </a:p>
        </p:txBody>
      </p:sp>
      <p:sp>
        <p:nvSpPr>
          <p:cNvPr id="5" name="Footer Placeholder 4">
            <a:extLst>
              <a:ext uri="{FF2B5EF4-FFF2-40B4-BE49-F238E27FC236}">
                <a16:creationId xmlns:a16="http://schemas.microsoft.com/office/drawing/2014/main" id="{48FFD278-972D-FD48-B22C-ED52C1C52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EA424-949E-784D-AD73-D22ACA51DB03}"/>
              </a:ext>
            </a:extLst>
          </p:cNvPr>
          <p:cNvSpPr>
            <a:spLocks noGrp="1"/>
          </p:cNvSpPr>
          <p:nvPr>
            <p:ph type="sldNum" sz="quarter" idx="12"/>
          </p:nvPr>
        </p:nvSpPr>
        <p:spPr/>
        <p:txBody>
          <a:bodyPr/>
          <a:lstStyle/>
          <a:p>
            <a:fld id="{1B5CC317-2AB5-6B44-9343-BB2A0BEE229D}" type="slidenum">
              <a:t>‹#›</a:t>
            </a:fld>
            <a:endParaRPr lang="en-US"/>
          </a:p>
        </p:txBody>
      </p:sp>
    </p:spTree>
    <p:extLst>
      <p:ext uri="{BB962C8B-B14F-4D97-AF65-F5344CB8AC3E}">
        <p14:creationId xmlns:p14="http://schemas.microsoft.com/office/powerpoint/2010/main" val="129344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F204-0719-0140-B33A-043D8A816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C14A4-007B-EB49-8BAE-D488B84DAC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3C767-E715-0C47-B4F3-4905D43C2B1B}"/>
              </a:ext>
            </a:extLst>
          </p:cNvPr>
          <p:cNvSpPr>
            <a:spLocks noGrp="1"/>
          </p:cNvSpPr>
          <p:nvPr>
            <p:ph type="dt" sz="half" idx="10"/>
          </p:nvPr>
        </p:nvSpPr>
        <p:spPr/>
        <p:txBody>
          <a:bodyPr/>
          <a:lstStyle/>
          <a:p>
            <a:fld id="{8DCE54FD-09FF-684C-BE92-AE88684A315F}" type="datetimeFigureOut">
              <a:t>5/11/23</a:t>
            </a:fld>
            <a:endParaRPr lang="en-US"/>
          </a:p>
        </p:txBody>
      </p:sp>
      <p:sp>
        <p:nvSpPr>
          <p:cNvPr id="5" name="Footer Placeholder 4">
            <a:extLst>
              <a:ext uri="{FF2B5EF4-FFF2-40B4-BE49-F238E27FC236}">
                <a16:creationId xmlns:a16="http://schemas.microsoft.com/office/drawing/2014/main" id="{92AFE00A-28F1-E64B-AC93-5CE8D0B16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BE83C-9593-E54E-AF48-073A3E7FD5E7}"/>
              </a:ext>
            </a:extLst>
          </p:cNvPr>
          <p:cNvSpPr>
            <a:spLocks noGrp="1"/>
          </p:cNvSpPr>
          <p:nvPr>
            <p:ph type="sldNum" sz="quarter" idx="12"/>
          </p:nvPr>
        </p:nvSpPr>
        <p:spPr/>
        <p:txBody>
          <a:bodyPr/>
          <a:lstStyle/>
          <a:p>
            <a:fld id="{1B5CC317-2AB5-6B44-9343-BB2A0BEE229D}" type="slidenum">
              <a:t>‹#›</a:t>
            </a:fld>
            <a:endParaRPr lang="en-US"/>
          </a:p>
        </p:txBody>
      </p:sp>
    </p:spTree>
    <p:extLst>
      <p:ext uri="{BB962C8B-B14F-4D97-AF65-F5344CB8AC3E}">
        <p14:creationId xmlns:p14="http://schemas.microsoft.com/office/powerpoint/2010/main" val="173764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81E6-02BD-9B4D-BAA2-A14247D755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88C4BD-36F1-4246-A043-5089E26AAC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F8E67D-6701-DA47-AAF1-65AE3D5F543E}"/>
              </a:ext>
            </a:extLst>
          </p:cNvPr>
          <p:cNvSpPr>
            <a:spLocks noGrp="1"/>
          </p:cNvSpPr>
          <p:nvPr>
            <p:ph type="dt" sz="half" idx="10"/>
          </p:nvPr>
        </p:nvSpPr>
        <p:spPr/>
        <p:txBody>
          <a:bodyPr/>
          <a:lstStyle/>
          <a:p>
            <a:fld id="{8DCE54FD-09FF-684C-BE92-AE88684A315F}" type="datetimeFigureOut">
              <a:t>5/11/23</a:t>
            </a:fld>
            <a:endParaRPr lang="en-US"/>
          </a:p>
        </p:txBody>
      </p:sp>
      <p:sp>
        <p:nvSpPr>
          <p:cNvPr id="5" name="Footer Placeholder 4">
            <a:extLst>
              <a:ext uri="{FF2B5EF4-FFF2-40B4-BE49-F238E27FC236}">
                <a16:creationId xmlns:a16="http://schemas.microsoft.com/office/drawing/2014/main" id="{D97EAABF-237A-D042-8507-F205BCCE6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D0373-9118-244F-85C6-AFC1636AC7F4}"/>
              </a:ext>
            </a:extLst>
          </p:cNvPr>
          <p:cNvSpPr>
            <a:spLocks noGrp="1"/>
          </p:cNvSpPr>
          <p:nvPr>
            <p:ph type="sldNum" sz="quarter" idx="12"/>
          </p:nvPr>
        </p:nvSpPr>
        <p:spPr/>
        <p:txBody>
          <a:bodyPr/>
          <a:lstStyle/>
          <a:p>
            <a:fld id="{1B5CC317-2AB5-6B44-9343-BB2A0BEE229D}" type="slidenum">
              <a:t>‹#›</a:t>
            </a:fld>
            <a:endParaRPr lang="en-US"/>
          </a:p>
        </p:txBody>
      </p:sp>
    </p:spTree>
    <p:extLst>
      <p:ext uri="{BB962C8B-B14F-4D97-AF65-F5344CB8AC3E}">
        <p14:creationId xmlns:p14="http://schemas.microsoft.com/office/powerpoint/2010/main" val="3955884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F9AD-7CC1-B24A-B3E1-C0E1898A1A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24FA0-7060-164A-A6AB-90B1CF8259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AE8B06-06ED-5E4E-9DB7-E43709A814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911E8-AE5A-2C4E-A810-88276E2BC2F4}"/>
              </a:ext>
            </a:extLst>
          </p:cNvPr>
          <p:cNvSpPr>
            <a:spLocks noGrp="1"/>
          </p:cNvSpPr>
          <p:nvPr>
            <p:ph type="dt" sz="half" idx="10"/>
          </p:nvPr>
        </p:nvSpPr>
        <p:spPr/>
        <p:txBody>
          <a:bodyPr/>
          <a:lstStyle/>
          <a:p>
            <a:fld id="{8DCE54FD-09FF-684C-BE92-AE88684A315F}" type="datetimeFigureOut">
              <a:t>5/11/23</a:t>
            </a:fld>
            <a:endParaRPr lang="en-US"/>
          </a:p>
        </p:txBody>
      </p:sp>
      <p:sp>
        <p:nvSpPr>
          <p:cNvPr id="6" name="Footer Placeholder 5">
            <a:extLst>
              <a:ext uri="{FF2B5EF4-FFF2-40B4-BE49-F238E27FC236}">
                <a16:creationId xmlns:a16="http://schemas.microsoft.com/office/drawing/2014/main" id="{7500BE49-2C4D-494F-BA09-AC34B8A0A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946A0-941D-EA42-AB4F-F41F9878C4D0}"/>
              </a:ext>
            </a:extLst>
          </p:cNvPr>
          <p:cNvSpPr>
            <a:spLocks noGrp="1"/>
          </p:cNvSpPr>
          <p:nvPr>
            <p:ph type="sldNum" sz="quarter" idx="12"/>
          </p:nvPr>
        </p:nvSpPr>
        <p:spPr/>
        <p:txBody>
          <a:bodyPr/>
          <a:lstStyle/>
          <a:p>
            <a:fld id="{1B5CC317-2AB5-6B44-9343-BB2A0BEE229D}" type="slidenum">
              <a:t>‹#›</a:t>
            </a:fld>
            <a:endParaRPr lang="en-US"/>
          </a:p>
        </p:txBody>
      </p:sp>
    </p:spTree>
    <p:extLst>
      <p:ext uri="{BB962C8B-B14F-4D97-AF65-F5344CB8AC3E}">
        <p14:creationId xmlns:p14="http://schemas.microsoft.com/office/powerpoint/2010/main" val="4097373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EC38E-17C6-C34D-8F3D-434C8B878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13B8AC-56CA-CA44-8BC7-476ABB0CE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D1096A-B9AD-E140-81AC-2208D77DAA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B05155-4A53-124A-ACF8-0C7FFC136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4014FD-1493-7E49-B02F-44E30AF67AB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AD08B4-D7D8-5C46-874A-B1A37A61927E}"/>
              </a:ext>
            </a:extLst>
          </p:cNvPr>
          <p:cNvSpPr>
            <a:spLocks noGrp="1"/>
          </p:cNvSpPr>
          <p:nvPr>
            <p:ph type="dt" sz="half" idx="10"/>
          </p:nvPr>
        </p:nvSpPr>
        <p:spPr/>
        <p:txBody>
          <a:bodyPr/>
          <a:lstStyle/>
          <a:p>
            <a:fld id="{8DCE54FD-09FF-684C-BE92-AE88684A315F}" type="datetimeFigureOut">
              <a:t>5/11/23</a:t>
            </a:fld>
            <a:endParaRPr lang="en-US"/>
          </a:p>
        </p:txBody>
      </p:sp>
      <p:sp>
        <p:nvSpPr>
          <p:cNvPr id="8" name="Footer Placeholder 7">
            <a:extLst>
              <a:ext uri="{FF2B5EF4-FFF2-40B4-BE49-F238E27FC236}">
                <a16:creationId xmlns:a16="http://schemas.microsoft.com/office/drawing/2014/main" id="{D4586EF0-284A-0341-84E4-CE092ABFC9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7C7F26-DB00-AA48-A3F4-B82335BA2ED6}"/>
              </a:ext>
            </a:extLst>
          </p:cNvPr>
          <p:cNvSpPr>
            <a:spLocks noGrp="1"/>
          </p:cNvSpPr>
          <p:nvPr>
            <p:ph type="sldNum" sz="quarter" idx="12"/>
          </p:nvPr>
        </p:nvSpPr>
        <p:spPr/>
        <p:txBody>
          <a:bodyPr/>
          <a:lstStyle/>
          <a:p>
            <a:fld id="{1B5CC317-2AB5-6B44-9343-BB2A0BEE229D}" type="slidenum">
              <a:t>‹#›</a:t>
            </a:fld>
            <a:endParaRPr lang="en-US"/>
          </a:p>
        </p:txBody>
      </p:sp>
    </p:spTree>
    <p:extLst>
      <p:ext uri="{BB962C8B-B14F-4D97-AF65-F5344CB8AC3E}">
        <p14:creationId xmlns:p14="http://schemas.microsoft.com/office/powerpoint/2010/main" val="400879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6CBF-3F59-F243-9FE9-9049CCF8D0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6F0550-41F7-B748-A4A4-68D5DE9D2BD0}"/>
              </a:ext>
            </a:extLst>
          </p:cNvPr>
          <p:cNvSpPr>
            <a:spLocks noGrp="1"/>
          </p:cNvSpPr>
          <p:nvPr>
            <p:ph type="dt" sz="half" idx="10"/>
          </p:nvPr>
        </p:nvSpPr>
        <p:spPr/>
        <p:txBody>
          <a:bodyPr/>
          <a:lstStyle/>
          <a:p>
            <a:fld id="{8DCE54FD-09FF-684C-BE92-AE88684A315F}" type="datetimeFigureOut">
              <a:t>5/11/23</a:t>
            </a:fld>
            <a:endParaRPr lang="en-US"/>
          </a:p>
        </p:txBody>
      </p:sp>
      <p:sp>
        <p:nvSpPr>
          <p:cNvPr id="4" name="Footer Placeholder 3">
            <a:extLst>
              <a:ext uri="{FF2B5EF4-FFF2-40B4-BE49-F238E27FC236}">
                <a16:creationId xmlns:a16="http://schemas.microsoft.com/office/drawing/2014/main" id="{6A3A1B38-986D-D646-AB3A-F0C9C1BF66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31065E-5902-FC47-8D6A-DF1D31E6906B}"/>
              </a:ext>
            </a:extLst>
          </p:cNvPr>
          <p:cNvSpPr>
            <a:spLocks noGrp="1"/>
          </p:cNvSpPr>
          <p:nvPr>
            <p:ph type="sldNum" sz="quarter" idx="12"/>
          </p:nvPr>
        </p:nvSpPr>
        <p:spPr/>
        <p:txBody>
          <a:bodyPr/>
          <a:lstStyle/>
          <a:p>
            <a:fld id="{1B5CC317-2AB5-6B44-9343-BB2A0BEE229D}" type="slidenum">
              <a:t>‹#›</a:t>
            </a:fld>
            <a:endParaRPr lang="en-US"/>
          </a:p>
        </p:txBody>
      </p:sp>
    </p:spTree>
    <p:extLst>
      <p:ext uri="{BB962C8B-B14F-4D97-AF65-F5344CB8AC3E}">
        <p14:creationId xmlns:p14="http://schemas.microsoft.com/office/powerpoint/2010/main" val="276562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1E2E22-C1C7-644C-8281-141AD05DA2AE}"/>
              </a:ext>
            </a:extLst>
          </p:cNvPr>
          <p:cNvSpPr>
            <a:spLocks noGrp="1"/>
          </p:cNvSpPr>
          <p:nvPr>
            <p:ph type="dt" sz="half" idx="10"/>
          </p:nvPr>
        </p:nvSpPr>
        <p:spPr/>
        <p:txBody>
          <a:bodyPr/>
          <a:lstStyle/>
          <a:p>
            <a:fld id="{8DCE54FD-09FF-684C-BE92-AE88684A315F}" type="datetimeFigureOut">
              <a:t>5/11/23</a:t>
            </a:fld>
            <a:endParaRPr lang="en-US"/>
          </a:p>
        </p:txBody>
      </p:sp>
      <p:sp>
        <p:nvSpPr>
          <p:cNvPr id="3" name="Footer Placeholder 2">
            <a:extLst>
              <a:ext uri="{FF2B5EF4-FFF2-40B4-BE49-F238E27FC236}">
                <a16:creationId xmlns:a16="http://schemas.microsoft.com/office/drawing/2014/main" id="{66642519-0E89-2340-A792-4D4F3AF248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275C76-843C-A840-9624-C1BE3D6F0B2E}"/>
              </a:ext>
            </a:extLst>
          </p:cNvPr>
          <p:cNvSpPr>
            <a:spLocks noGrp="1"/>
          </p:cNvSpPr>
          <p:nvPr>
            <p:ph type="sldNum" sz="quarter" idx="12"/>
          </p:nvPr>
        </p:nvSpPr>
        <p:spPr/>
        <p:txBody>
          <a:bodyPr/>
          <a:lstStyle/>
          <a:p>
            <a:fld id="{1B5CC317-2AB5-6B44-9343-BB2A0BEE229D}" type="slidenum">
              <a:t>‹#›</a:t>
            </a:fld>
            <a:endParaRPr lang="en-US"/>
          </a:p>
        </p:txBody>
      </p:sp>
    </p:spTree>
    <p:extLst>
      <p:ext uri="{BB962C8B-B14F-4D97-AF65-F5344CB8AC3E}">
        <p14:creationId xmlns:p14="http://schemas.microsoft.com/office/powerpoint/2010/main" val="160296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C24B-4A02-9740-8F14-25D22DE601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C80741-98A2-1642-8D2D-D8DD498EDD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E1498E-668A-7C4D-9900-E0443150D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2192D8-1A6F-634F-830A-6BC3837BC984}"/>
              </a:ext>
            </a:extLst>
          </p:cNvPr>
          <p:cNvSpPr>
            <a:spLocks noGrp="1"/>
          </p:cNvSpPr>
          <p:nvPr>
            <p:ph type="dt" sz="half" idx="10"/>
          </p:nvPr>
        </p:nvSpPr>
        <p:spPr/>
        <p:txBody>
          <a:bodyPr/>
          <a:lstStyle/>
          <a:p>
            <a:fld id="{8DCE54FD-09FF-684C-BE92-AE88684A315F}" type="datetimeFigureOut">
              <a:t>5/11/23</a:t>
            </a:fld>
            <a:endParaRPr lang="en-US"/>
          </a:p>
        </p:txBody>
      </p:sp>
      <p:sp>
        <p:nvSpPr>
          <p:cNvPr id="6" name="Footer Placeholder 5">
            <a:extLst>
              <a:ext uri="{FF2B5EF4-FFF2-40B4-BE49-F238E27FC236}">
                <a16:creationId xmlns:a16="http://schemas.microsoft.com/office/drawing/2014/main" id="{A68CCA35-060D-F249-B05A-690FF1B5E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6767D-E498-8A47-9F9B-519A2427BB05}"/>
              </a:ext>
            </a:extLst>
          </p:cNvPr>
          <p:cNvSpPr>
            <a:spLocks noGrp="1"/>
          </p:cNvSpPr>
          <p:nvPr>
            <p:ph type="sldNum" sz="quarter" idx="12"/>
          </p:nvPr>
        </p:nvSpPr>
        <p:spPr/>
        <p:txBody>
          <a:bodyPr/>
          <a:lstStyle/>
          <a:p>
            <a:fld id="{1B5CC317-2AB5-6B44-9343-BB2A0BEE229D}" type="slidenum">
              <a:t>‹#›</a:t>
            </a:fld>
            <a:endParaRPr lang="en-US"/>
          </a:p>
        </p:txBody>
      </p:sp>
    </p:spTree>
    <p:extLst>
      <p:ext uri="{BB962C8B-B14F-4D97-AF65-F5344CB8AC3E}">
        <p14:creationId xmlns:p14="http://schemas.microsoft.com/office/powerpoint/2010/main" val="1994379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4518E-5973-1948-97E3-8B9E46FB41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D3A8E5-9C7B-964E-84FB-956E9F2F6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28D817-40E1-C547-A937-D7A33B2B8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CA6409-B02B-4C47-BA40-5DC9AB340392}"/>
              </a:ext>
            </a:extLst>
          </p:cNvPr>
          <p:cNvSpPr>
            <a:spLocks noGrp="1"/>
          </p:cNvSpPr>
          <p:nvPr>
            <p:ph type="dt" sz="half" idx="10"/>
          </p:nvPr>
        </p:nvSpPr>
        <p:spPr/>
        <p:txBody>
          <a:bodyPr/>
          <a:lstStyle/>
          <a:p>
            <a:fld id="{8DCE54FD-09FF-684C-BE92-AE88684A315F}" type="datetimeFigureOut">
              <a:t>5/11/23</a:t>
            </a:fld>
            <a:endParaRPr lang="en-US"/>
          </a:p>
        </p:txBody>
      </p:sp>
      <p:sp>
        <p:nvSpPr>
          <p:cNvPr id="6" name="Footer Placeholder 5">
            <a:extLst>
              <a:ext uri="{FF2B5EF4-FFF2-40B4-BE49-F238E27FC236}">
                <a16:creationId xmlns:a16="http://schemas.microsoft.com/office/drawing/2014/main" id="{29A38849-90DE-3645-ABA0-DE51CDB86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3C8F1-980A-1E44-BB36-33A52AF69A08}"/>
              </a:ext>
            </a:extLst>
          </p:cNvPr>
          <p:cNvSpPr>
            <a:spLocks noGrp="1"/>
          </p:cNvSpPr>
          <p:nvPr>
            <p:ph type="sldNum" sz="quarter" idx="12"/>
          </p:nvPr>
        </p:nvSpPr>
        <p:spPr/>
        <p:txBody>
          <a:bodyPr/>
          <a:lstStyle/>
          <a:p>
            <a:fld id="{1B5CC317-2AB5-6B44-9343-BB2A0BEE229D}" type="slidenum">
              <a:t>‹#›</a:t>
            </a:fld>
            <a:endParaRPr lang="en-US"/>
          </a:p>
        </p:txBody>
      </p:sp>
    </p:spTree>
    <p:extLst>
      <p:ext uri="{BB962C8B-B14F-4D97-AF65-F5344CB8AC3E}">
        <p14:creationId xmlns:p14="http://schemas.microsoft.com/office/powerpoint/2010/main" val="206841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9C70AE-5B69-EF4D-9AAC-1A6AD825E9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7CC2BB-4BB5-1A41-9B88-F720B6BDF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4530D-EE67-E544-BCFE-EADC49B92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E54FD-09FF-684C-BE92-AE88684A315F}" type="datetimeFigureOut">
              <a:t>5/11/23</a:t>
            </a:fld>
            <a:endParaRPr lang="en-US"/>
          </a:p>
        </p:txBody>
      </p:sp>
      <p:sp>
        <p:nvSpPr>
          <p:cNvPr id="5" name="Footer Placeholder 4">
            <a:extLst>
              <a:ext uri="{FF2B5EF4-FFF2-40B4-BE49-F238E27FC236}">
                <a16:creationId xmlns:a16="http://schemas.microsoft.com/office/drawing/2014/main" id="{75B0289D-82B6-3042-ACAC-021FD73B68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6268F4-B244-2144-B3EE-4E4F151CA7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CC317-2AB5-6B44-9343-BB2A0BEE229D}" type="slidenum">
              <a:t>‹#›</a:t>
            </a:fld>
            <a:endParaRPr lang="en-US"/>
          </a:p>
        </p:txBody>
      </p:sp>
    </p:spTree>
    <p:extLst>
      <p:ext uri="{BB962C8B-B14F-4D97-AF65-F5344CB8AC3E}">
        <p14:creationId xmlns:p14="http://schemas.microsoft.com/office/powerpoint/2010/main" val="575983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790F-1996-FD44-9E6E-13D96489654B}"/>
              </a:ext>
            </a:extLst>
          </p:cNvPr>
          <p:cNvSpPr>
            <a:spLocks noGrp="1"/>
          </p:cNvSpPr>
          <p:nvPr>
            <p:ph type="ctrTitle"/>
          </p:nvPr>
        </p:nvSpPr>
        <p:spPr>
          <a:xfrm>
            <a:off x="1523999" y="1122363"/>
            <a:ext cx="9472551" cy="1062697"/>
          </a:xfrm>
        </p:spPr>
        <p:txBody>
          <a:bodyPr>
            <a:normAutofit/>
          </a:bodyPr>
          <a:lstStyle/>
          <a:p>
            <a:r>
              <a:rPr lang="en-US">
                <a:latin typeface="Times New Roman" panose="02020603050405020304" pitchFamily="18" charset="0"/>
                <a:cs typeface="Times New Roman" panose="02020603050405020304" pitchFamily="18" charset="0"/>
              </a:rPr>
              <a:t>Các lực tương tác giữa các hạt</a:t>
            </a:r>
          </a:p>
        </p:txBody>
      </p:sp>
      <p:sp>
        <p:nvSpPr>
          <p:cNvPr id="3" name="Subtitle 2">
            <a:extLst>
              <a:ext uri="{FF2B5EF4-FFF2-40B4-BE49-F238E27FC236}">
                <a16:creationId xmlns:a16="http://schemas.microsoft.com/office/drawing/2014/main" id="{A31A4B98-3457-F446-AD2C-880F25AA9F48}"/>
              </a:ext>
            </a:extLst>
          </p:cNvPr>
          <p:cNvSpPr>
            <a:spLocks noGrp="1"/>
          </p:cNvSpPr>
          <p:nvPr>
            <p:ph type="subTitle" idx="1"/>
          </p:nvPr>
        </p:nvSpPr>
        <p:spPr/>
        <p:txBody>
          <a:bodyPr/>
          <a:lstStyle/>
          <a:p>
            <a:r>
              <a:rPr lang="en-US">
                <a:latin typeface="Times New Roman" panose="02020603050405020304" pitchFamily="18" charset="0"/>
                <a:cs typeface="Times New Roman" panose="02020603050405020304" pitchFamily="18" charset="0"/>
              </a:rPr>
              <a:t>TS. Phạm Thanh Hải</a:t>
            </a:r>
          </a:p>
          <a:p>
            <a:r>
              <a:rPr lang="en-US">
                <a:latin typeface="Times New Roman" panose="02020603050405020304" pitchFamily="18" charset="0"/>
                <a:cs typeface="Times New Roman" panose="02020603050405020304" pitchFamily="18" charset="0"/>
              </a:rPr>
              <a:t>Bộ môn Tuyển khoáng</a:t>
            </a:r>
          </a:p>
          <a:p>
            <a:pPr algn="r"/>
            <a:r>
              <a:rPr lang="en-US" sz="2000">
                <a:latin typeface="Times New Roman" panose="02020603050405020304" pitchFamily="18" charset="0"/>
                <a:cs typeface="Times New Roman" panose="02020603050405020304" pitchFamily="18" charset="0"/>
              </a:rPr>
              <a:t>Hà Nội, ngày 04 tháng 5 năm 2023</a:t>
            </a:r>
          </a:p>
        </p:txBody>
      </p:sp>
    </p:spTree>
    <p:extLst>
      <p:ext uri="{BB962C8B-B14F-4D97-AF65-F5344CB8AC3E}">
        <p14:creationId xmlns:p14="http://schemas.microsoft.com/office/powerpoint/2010/main" val="556251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E0EAA-9BCB-FF4F-BA95-6B2534D35F9C}"/>
              </a:ext>
            </a:extLst>
          </p:cNvPr>
          <p:cNvSpPr>
            <a:spLocks noGrp="1"/>
          </p:cNvSpPr>
          <p:nvPr>
            <p:ph type="title"/>
          </p:nvPr>
        </p:nvSpPr>
        <p:spPr>
          <a:xfrm>
            <a:off x="838200" y="127312"/>
            <a:ext cx="10515600" cy="1325563"/>
          </a:xfrm>
        </p:spPr>
        <p:txBody>
          <a:bodyPr>
            <a:normAutofit/>
          </a:bodyPr>
          <a:lstStyle/>
          <a:p>
            <a:pPr algn="just"/>
            <a:r>
              <a:rPr lang="en-US" sz="3200">
                <a:latin typeface="Times New Roman" panose="02020603050405020304" pitchFamily="18" charset="0"/>
                <a:cs typeface="Times New Roman" panose="02020603050405020304" pitchFamily="18" charset="0"/>
              </a:rPr>
              <a:t>Các lực tương tác trong mối quan hệ với lực trọng trường – ảnh hưởng của khoảng cách hạt</a:t>
            </a:r>
          </a:p>
        </p:txBody>
      </p:sp>
      <p:pic>
        <p:nvPicPr>
          <p:cNvPr id="5" name="Content Placeholder 4">
            <a:extLst>
              <a:ext uri="{FF2B5EF4-FFF2-40B4-BE49-F238E27FC236}">
                <a16:creationId xmlns:a16="http://schemas.microsoft.com/office/drawing/2014/main" id="{F09E8FBE-2A6E-6842-9F18-AF6052F4DAA7}"/>
              </a:ext>
            </a:extLst>
          </p:cNvPr>
          <p:cNvPicPr>
            <a:picLocks noGrp="1" noChangeAspect="1"/>
          </p:cNvPicPr>
          <p:nvPr>
            <p:ph idx="1"/>
          </p:nvPr>
        </p:nvPicPr>
        <p:blipFill rotWithShape="1">
          <a:blip r:embed="rId2"/>
          <a:srcRect l="8455" r="2532" b="5361"/>
          <a:stretch/>
        </p:blipFill>
        <p:spPr>
          <a:xfrm>
            <a:off x="425970" y="1452875"/>
            <a:ext cx="4920629" cy="5400000"/>
          </a:xfrm>
        </p:spPr>
      </p:pic>
      <p:pic>
        <p:nvPicPr>
          <p:cNvPr id="7" name="Picture 6">
            <a:extLst>
              <a:ext uri="{FF2B5EF4-FFF2-40B4-BE49-F238E27FC236}">
                <a16:creationId xmlns:a16="http://schemas.microsoft.com/office/drawing/2014/main" id="{AF51E49E-537C-D04E-8B4C-8CC79618862E}"/>
              </a:ext>
            </a:extLst>
          </p:cNvPr>
          <p:cNvPicPr>
            <a:picLocks noChangeAspect="1"/>
          </p:cNvPicPr>
          <p:nvPr/>
        </p:nvPicPr>
        <p:blipFill rotWithShape="1">
          <a:blip r:embed="rId3"/>
          <a:srcRect l="9205" t="3960" r="346" b="3564"/>
          <a:stretch/>
        </p:blipFill>
        <p:spPr>
          <a:xfrm>
            <a:off x="6633767" y="1458000"/>
            <a:ext cx="4928840" cy="5400000"/>
          </a:xfrm>
          <a:prstGeom prst="rect">
            <a:avLst/>
          </a:prstGeom>
        </p:spPr>
      </p:pic>
    </p:spTree>
    <p:extLst>
      <p:ext uri="{BB962C8B-B14F-4D97-AF65-F5344CB8AC3E}">
        <p14:creationId xmlns:p14="http://schemas.microsoft.com/office/powerpoint/2010/main" val="4290233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EE2D-52DD-6D4C-9407-C14E32E884ED}"/>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Tương tác van-der-Waals trong pha lỏng</a:t>
            </a:r>
          </a:p>
        </p:txBody>
      </p:sp>
      <p:pic>
        <p:nvPicPr>
          <p:cNvPr id="5" name="Content Placeholder 4">
            <a:extLst>
              <a:ext uri="{FF2B5EF4-FFF2-40B4-BE49-F238E27FC236}">
                <a16:creationId xmlns:a16="http://schemas.microsoft.com/office/drawing/2014/main" id="{420391BE-62A5-0A44-8E6E-6D474C0176F5}"/>
              </a:ext>
            </a:extLst>
          </p:cNvPr>
          <p:cNvPicPr>
            <a:picLocks noGrp="1" noChangeAspect="1"/>
          </p:cNvPicPr>
          <p:nvPr>
            <p:ph idx="1"/>
          </p:nvPr>
        </p:nvPicPr>
        <p:blipFill rotWithShape="1">
          <a:blip r:embed="rId2"/>
          <a:srcRect l="21547" r="12489" b="52914"/>
          <a:stretch/>
        </p:blipFill>
        <p:spPr>
          <a:xfrm>
            <a:off x="320633" y="2404372"/>
            <a:ext cx="5164259" cy="3960000"/>
          </a:xfrm>
        </p:spPr>
      </p:pic>
      <p:pic>
        <p:nvPicPr>
          <p:cNvPr id="6" name="Content Placeholder 4">
            <a:extLst>
              <a:ext uri="{FF2B5EF4-FFF2-40B4-BE49-F238E27FC236}">
                <a16:creationId xmlns:a16="http://schemas.microsoft.com/office/drawing/2014/main" id="{751AE12B-9173-A64B-A7C3-2E72539704B1}"/>
              </a:ext>
            </a:extLst>
          </p:cNvPr>
          <p:cNvPicPr>
            <a:picLocks noChangeAspect="1"/>
          </p:cNvPicPr>
          <p:nvPr/>
        </p:nvPicPr>
        <p:blipFill rotWithShape="1">
          <a:blip r:embed="rId2"/>
          <a:srcRect l="10080" t="48151"/>
          <a:stretch/>
        </p:blipFill>
        <p:spPr>
          <a:xfrm>
            <a:off x="5703862" y="2404372"/>
            <a:ext cx="6393136" cy="3960000"/>
          </a:xfrm>
          <a:prstGeom prst="rect">
            <a:avLst/>
          </a:prstGeom>
        </p:spPr>
      </p:pic>
      <p:sp>
        <p:nvSpPr>
          <p:cNvPr id="3" name="TextBox 2">
            <a:extLst>
              <a:ext uri="{FF2B5EF4-FFF2-40B4-BE49-F238E27FC236}">
                <a16:creationId xmlns:a16="http://schemas.microsoft.com/office/drawing/2014/main" id="{21D46E9D-60DE-7B4E-8356-BD1442E471F0}"/>
              </a:ext>
            </a:extLst>
          </p:cNvPr>
          <p:cNvSpPr txBox="1"/>
          <p:nvPr/>
        </p:nvSpPr>
        <p:spPr>
          <a:xfrm>
            <a:off x="676894" y="4916384"/>
            <a:ext cx="4500748" cy="369332"/>
          </a:xfrm>
          <a:prstGeom prst="rect">
            <a:avLst/>
          </a:prstGeom>
          <a:solidFill>
            <a:schemeClr val="bg1"/>
          </a:solidFill>
        </p:spPr>
        <p:txBody>
          <a:bodyPr wrap="square" rtlCol="0">
            <a:spAutoFit/>
          </a:bodyPr>
          <a:lstStyle/>
          <a:p>
            <a:r>
              <a:rPr lang="en-US">
                <a:latin typeface="Times New Roman" panose="02020603050405020304" pitchFamily="18" charset="0"/>
                <a:cs typeface="Times New Roman" panose="02020603050405020304" pitchFamily="18" charset="0"/>
              </a:rPr>
              <a:t>Tương tác hút của hai hạt giống nhau</a:t>
            </a:r>
          </a:p>
        </p:txBody>
      </p:sp>
      <p:sp>
        <p:nvSpPr>
          <p:cNvPr id="7" name="TextBox 6">
            <a:extLst>
              <a:ext uri="{FF2B5EF4-FFF2-40B4-BE49-F238E27FC236}">
                <a16:creationId xmlns:a16="http://schemas.microsoft.com/office/drawing/2014/main" id="{FC404A63-78D8-374F-9AFC-D8CC35897155}"/>
              </a:ext>
            </a:extLst>
          </p:cNvPr>
          <p:cNvSpPr txBox="1"/>
          <p:nvPr/>
        </p:nvSpPr>
        <p:spPr>
          <a:xfrm>
            <a:off x="6280068" y="4547052"/>
            <a:ext cx="5235038" cy="369332"/>
          </a:xfrm>
          <a:prstGeom prst="rect">
            <a:avLst/>
          </a:prstGeom>
          <a:solidFill>
            <a:schemeClr val="bg1"/>
          </a:solidFill>
        </p:spPr>
        <p:txBody>
          <a:bodyPr wrap="square" rtlCol="0">
            <a:spAutoFit/>
          </a:bodyPr>
          <a:lstStyle/>
          <a:p>
            <a:r>
              <a:rPr lang="en-US">
                <a:latin typeface="Times New Roman" panose="02020603050405020304" pitchFamily="18" charset="0"/>
                <a:cs typeface="Times New Roman" panose="02020603050405020304" pitchFamily="18" charset="0"/>
              </a:rPr>
              <a:t>Tương tác hút hoặc đẩy của hai hạt khác nhau</a:t>
            </a:r>
          </a:p>
        </p:txBody>
      </p:sp>
    </p:spTree>
    <p:extLst>
      <p:ext uri="{BB962C8B-B14F-4D97-AF65-F5344CB8AC3E}">
        <p14:creationId xmlns:p14="http://schemas.microsoft.com/office/powerpoint/2010/main" val="259765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CF16-BB50-8148-9BA7-D327FDBB2BE9}"/>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Lực hút tĩnh điện</a:t>
            </a:r>
          </a:p>
        </p:txBody>
      </p:sp>
      <p:sp>
        <p:nvSpPr>
          <p:cNvPr id="3" name="Content Placeholder 2">
            <a:extLst>
              <a:ext uri="{FF2B5EF4-FFF2-40B4-BE49-F238E27FC236}">
                <a16:creationId xmlns:a16="http://schemas.microsoft.com/office/drawing/2014/main" id="{5DF29EC7-90EB-504B-8575-AFCFB2A5334D}"/>
              </a:ext>
            </a:extLst>
          </p:cNvPr>
          <p:cNvSpPr>
            <a:spLocks noGrp="1"/>
          </p:cNvSpPr>
          <p:nvPr>
            <p:ph idx="1"/>
          </p:nvPr>
        </p:nvSpPr>
        <p:spPr/>
        <p:txBody>
          <a:bodyPr/>
          <a:lstStyle/>
          <a:p>
            <a:pPr marL="0" indent="0" algn="just">
              <a:buNone/>
            </a:pPr>
            <a:r>
              <a:rPr lang="vi-VN">
                <a:latin typeface="Times New Roman" panose="02020603050405020304" pitchFamily="18" charset="0"/>
                <a:cs typeface="Times New Roman" panose="02020603050405020304" pitchFamily="18" charset="0"/>
              </a:rPr>
              <a:t>Điện tích giữa các hạt dẫn điện được tạo ra dưới dạng điện thế tiếp xúc, đặc biệt là giữa hai vật liệu khác nhau. </a:t>
            </a:r>
          </a:p>
          <a:p>
            <a:pPr marL="0" indent="0" algn="just">
              <a:buNone/>
            </a:pPr>
            <a:r>
              <a:rPr lang="vi-VN">
                <a:latin typeface="Times New Roman" panose="02020603050405020304" pitchFamily="18" charset="0"/>
                <a:cs typeface="Times New Roman" panose="02020603050405020304" pitchFamily="18" charset="0"/>
              </a:rPr>
              <a:t>Điện thế tiếp xúc là do các giá trị khác nhau, cho phép các electron từ vật liệu A di chuyển sang vật liệu B. Sự tích tụ các electron trong một vật liệu này tạo ra sự chênh lệch điện tích, cuối cùng tạo ra lực tĩnh điện. </a:t>
            </a:r>
          </a:p>
          <a:p>
            <a:pPr marL="0" indent="0" algn="just">
              <a:buNone/>
            </a:pPr>
            <a:r>
              <a:rPr lang="vi-VN">
                <a:latin typeface="Times New Roman" panose="02020603050405020304" pitchFamily="18" charset="0"/>
                <a:cs typeface="Times New Roman" panose="02020603050405020304" pitchFamily="18" charset="0"/>
              </a:rPr>
              <a:t>Hiệu ứng vật lý của sự phát xạ điện tử cần có sự tiếp xúc giữa hai vật liệu, điều này dẫn đến sự phụ thuộc mạnh mẽ vào khoảng cách a.</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40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89ED46B4-9A27-1148-B369-EA837C828703}"/>
                  </a:ext>
                </a:extLst>
              </p:cNvPr>
              <p:cNvGraphicFramePr>
                <a:graphicFrameLocks noGrp="1"/>
              </p:cNvGraphicFramePr>
              <p:nvPr>
                <p:extLst>
                  <p:ext uri="{D42A27DB-BD31-4B8C-83A1-F6EECF244321}">
                    <p14:modId xmlns:p14="http://schemas.microsoft.com/office/powerpoint/2010/main" val="3834634020"/>
                  </p:ext>
                </p:extLst>
              </p:nvPr>
            </p:nvGraphicFramePr>
            <p:xfrm>
              <a:off x="0" y="0"/>
              <a:ext cx="12174496" cy="6858000"/>
            </p:xfrm>
            <a:graphic>
              <a:graphicData uri="http://schemas.openxmlformats.org/drawingml/2006/table">
                <a:tbl>
                  <a:tblPr firstRow="1" bandRow="1">
                    <a:tableStyleId>{2D5ABB26-0587-4C30-8999-92F81FD0307C}</a:tableStyleId>
                  </a:tblPr>
                  <a:tblGrid>
                    <a:gridCol w="3043624">
                      <a:extLst>
                        <a:ext uri="{9D8B030D-6E8A-4147-A177-3AD203B41FA5}">
                          <a16:colId xmlns:a16="http://schemas.microsoft.com/office/drawing/2014/main" val="3315769849"/>
                        </a:ext>
                      </a:extLst>
                    </a:gridCol>
                    <a:gridCol w="3119670">
                      <a:extLst>
                        <a:ext uri="{9D8B030D-6E8A-4147-A177-3AD203B41FA5}">
                          <a16:colId xmlns:a16="http://schemas.microsoft.com/office/drawing/2014/main" val="3398064037"/>
                        </a:ext>
                      </a:extLst>
                    </a:gridCol>
                    <a:gridCol w="4275116">
                      <a:extLst>
                        <a:ext uri="{9D8B030D-6E8A-4147-A177-3AD203B41FA5}">
                          <a16:colId xmlns:a16="http://schemas.microsoft.com/office/drawing/2014/main" val="874289040"/>
                        </a:ext>
                      </a:extLst>
                    </a:gridCol>
                    <a:gridCol w="1736086">
                      <a:extLst>
                        <a:ext uri="{9D8B030D-6E8A-4147-A177-3AD203B41FA5}">
                          <a16:colId xmlns:a16="http://schemas.microsoft.com/office/drawing/2014/main" val="150570143"/>
                        </a:ext>
                      </a:extLst>
                    </a:gridCol>
                  </a:tblGrid>
                  <a:tr h="740856">
                    <a:tc>
                      <a:txBody>
                        <a:bodyPr/>
                        <a:lstStyle/>
                        <a:p>
                          <a:pPr algn="ctr"/>
                          <a:r>
                            <a:rPr lang="en-US" sz="2000" b="1">
                              <a:latin typeface="Times New Roman" panose="02020603050405020304" pitchFamily="18" charset="0"/>
                              <a:cs typeface="Times New Roman" panose="02020603050405020304" pitchFamily="18" charset="0"/>
                            </a:rPr>
                            <a:t>Các dạng tương tác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latin typeface="Times New Roman" panose="02020603050405020304" pitchFamily="18" charset="0"/>
                              <a:cs typeface="Times New Roman" panose="02020603050405020304" pitchFamily="18" charset="0"/>
                            </a:rPr>
                            <a:t>Vật liệu dẫn điện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latin typeface="Times New Roman" panose="02020603050405020304" pitchFamily="18" charset="0"/>
                              <a:cs typeface="Times New Roman" panose="02020603050405020304" pitchFamily="18" charset="0"/>
                            </a:rPr>
                            <a:t>Vật liệu không dẫn điện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latin typeface="Times New Roman" panose="02020603050405020304" pitchFamily="18" charset="0"/>
                              <a:cs typeface="Times New Roman" panose="02020603050405020304" pitchFamily="18" charset="0"/>
                            </a:rPr>
                            <a:t>Trong đó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6546986"/>
                      </a:ext>
                    </a:extLst>
                  </a:tr>
                  <a:tr h="168967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
                                  <m:fPr>
                                    <m:ctrlPr>
                                      <a:rPr lang="en-US" sz="2200" i="1">
                                        <a:solidFill>
                                          <a:schemeClr val="accent1"/>
                                        </a:solidFill>
                                        <a:latin typeface="Cambria Math" panose="02040503050406030204" pitchFamily="18" charset="0"/>
                                      </a:rPr>
                                    </m:ctrlPr>
                                  </m:fPr>
                                  <m:num>
                                    <m:sSubSup>
                                      <m:sSubSupPr>
                                        <m:ctrlPr>
                                          <a:rPr lang="en-US" sz="2200" i="1">
                                            <a:solidFill>
                                              <a:schemeClr val="accent1"/>
                                            </a:solidFill>
                                            <a:latin typeface="Cambria Math" panose="02040503050406030204" pitchFamily="18" charset="0"/>
                                          </a:rPr>
                                        </m:ctrlPr>
                                      </m:sSubSupPr>
                                      <m:e>
                                        <m:r>
                                          <m:rPr>
                                            <m:sty m:val="p"/>
                                          </m:rPr>
                                          <a:rPr lang="en-US" sz="2200">
                                            <a:solidFill>
                                              <a:schemeClr val="accent1"/>
                                            </a:solidFill>
                                            <a:latin typeface="Cambria Math" panose="02040503050406030204" pitchFamily="18" charset="0"/>
                                          </a:rPr>
                                          <m:t>F</m:t>
                                        </m:r>
                                      </m:e>
                                      <m:sub>
                                        <m:r>
                                          <m:rPr>
                                            <m:sty m:val="p"/>
                                          </m:rPr>
                                          <a:rPr lang="en-US" sz="2200">
                                            <a:solidFill>
                                              <a:schemeClr val="accent1"/>
                                            </a:solidFill>
                                            <a:latin typeface="Cambria Math" panose="02040503050406030204" pitchFamily="18" charset="0"/>
                                          </a:rPr>
                                          <m:t>el</m:t>
                                        </m:r>
                                        <m:r>
                                          <a:rPr lang="vi-VN" sz="2200">
                                            <a:solidFill>
                                              <a:schemeClr val="accent1"/>
                                            </a:solidFill>
                                            <a:latin typeface="Cambria Math" panose="02040503050406030204" pitchFamily="18" charset="0"/>
                                          </a:rPr>
                                          <m:t>.</m:t>
                                        </m:r>
                                        <m:r>
                                          <m:rPr>
                                            <m:sty m:val="p"/>
                                          </m:rPr>
                                          <a:rPr lang="vi-VN" sz="2200">
                                            <a:solidFill>
                                              <a:schemeClr val="accent1"/>
                                            </a:solidFill>
                                            <a:latin typeface="Cambria Math" panose="02040503050406030204" pitchFamily="18" charset="0"/>
                                          </a:rPr>
                                          <m:t>c</m:t>
                                        </m:r>
                                        <m:r>
                                          <a:rPr lang="vi-VN" sz="2200">
                                            <a:solidFill>
                                              <a:schemeClr val="accent1"/>
                                            </a:solidFill>
                                            <a:latin typeface="Cambria Math" panose="02040503050406030204" pitchFamily="18" charset="0"/>
                                          </a:rPr>
                                          <m:t>.</m:t>
                                        </m:r>
                                      </m:sub>
                                      <m:sup>
                                        <m:r>
                                          <m:rPr>
                                            <m:sty m:val="p"/>
                                          </m:rPr>
                                          <a:rPr lang="en-US" sz="2200">
                                            <a:solidFill>
                                              <a:schemeClr val="accent1"/>
                                            </a:solidFill>
                                            <a:latin typeface="Cambria Math" panose="02040503050406030204" pitchFamily="18" charset="0"/>
                                          </a:rPr>
                                          <m:t>II</m:t>
                                        </m:r>
                                      </m:sup>
                                    </m:sSubSup>
                                  </m:num>
                                  <m:den>
                                    <m:r>
                                      <m:rPr>
                                        <m:sty m:val="p"/>
                                      </m:rPr>
                                      <a:rPr lang="en-US" sz="2200">
                                        <a:solidFill>
                                          <a:schemeClr val="accent1"/>
                                        </a:solidFill>
                                        <a:latin typeface="Cambria Math" panose="02040503050406030204" pitchFamily="18" charset="0"/>
                                      </a:rPr>
                                      <m:t>A</m:t>
                                    </m:r>
                                  </m:den>
                                </m:f>
                                <m:r>
                                  <a:rPr lang="vi-VN" sz="2200">
                                    <a:solidFill>
                                      <a:schemeClr val="accent1"/>
                                    </a:solidFill>
                                    <a:latin typeface="Cambria Math" panose="02040503050406030204" pitchFamily="18" charset="0"/>
                                  </a:rPr>
                                  <m:t>=</m:t>
                                </m:r>
                                <m:f>
                                  <m:fPr>
                                    <m:ctrlPr>
                                      <a:rPr lang="vi-VN" sz="2200" i="1">
                                        <a:solidFill>
                                          <a:schemeClr val="accent1"/>
                                        </a:solidFill>
                                        <a:latin typeface="Cambria Math" panose="02040503050406030204" pitchFamily="18" charset="0"/>
                                      </a:rPr>
                                    </m:ctrlPr>
                                  </m:fPr>
                                  <m:num>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𝜀</m:t>
                                        </m:r>
                                      </m:e>
                                      <m:sub>
                                        <m:r>
                                          <m:rPr>
                                            <m:sty m:val="p"/>
                                          </m:rPr>
                                          <a:rPr lang="vi-VN" sz="2200">
                                            <a:solidFill>
                                              <a:schemeClr val="accent1"/>
                                            </a:solidFill>
                                            <a:latin typeface="Cambria Math" panose="02040503050406030204" pitchFamily="18" charset="0"/>
                                          </a:rPr>
                                          <m:t>r</m:t>
                                        </m:r>
                                      </m:sub>
                                    </m:sSub>
                                    <m:r>
                                      <a:rPr lang="vi-VN" sz="2200">
                                        <a:solidFill>
                                          <a:schemeClr val="accent1"/>
                                        </a:solidFill>
                                        <a:latin typeface="Cambria Math" panose="02040503050406030204" pitchFamily="18" charset="0"/>
                                      </a:rPr>
                                      <m:t>∙</m:t>
                                    </m:r>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𝜀</m:t>
                                        </m:r>
                                      </m:e>
                                      <m:sub>
                                        <m:r>
                                          <a:rPr lang="vi-VN" sz="2200">
                                            <a:solidFill>
                                              <a:schemeClr val="accent1"/>
                                            </a:solidFill>
                                            <a:latin typeface="Cambria Math" panose="02040503050406030204" pitchFamily="18" charset="0"/>
                                          </a:rPr>
                                          <m:t>0</m:t>
                                        </m:r>
                                      </m:sub>
                                    </m:sSub>
                                  </m:num>
                                  <m:den>
                                    <m:r>
                                      <a:rPr lang="vi-VN" sz="2200">
                                        <a:solidFill>
                                          <a:schemeClr val="accent1"/>
                                        </a:solidFill>
                                        <a:latin typeface="Cambria Math" panose="02040503050406030204" pitchFamily="18" charset="0"/>
                                      </a:rPr>
                                      <m:t>2∙</m:t>
                                    </m:r>
                                    <m:sSup>
                                      <m:sSupPr>
                                        <m:ctrlPr>
                                          <a:rPr lang="vi-VN" sz="2200" i="1">
                                            <a:solidFill>
                                              <a:schemeClr val="accent1"/>
                                            </a:solidFill>
                                            <a:latin typeface="Cambria Math" panose="02040503050406030204" pitchFamily="18" charset="0"/>
                                          </a:rPr>
                                        </m:ctrlPr>
                                      </m:sSupPr>
                                      <m:e>
                                        <m:r>
                                          <m:rPr>
                                            <m:sty m:val="p"/>
                                          </m:rPr>
                                          <a:rPr lang="vi-VN" sz="2200">
                                            <a:solidFill>
                                              <a:schemeClr val="accent1"/>
                                            </a:solidFill>
                                            <a:latin typeface="Cambria Math" panose="02040503050406030204" pitchFamily="18" charset="0"/>
                                          </a:rPr>
                                          <m:t>a</m:t>
                                        </m:r>
                                      </m:e>
                                      <m:sup>
                                        <m:r>
                                          <a:rPr lang="vi-VN" sz="2200">
                                            <a:solidFill>
                                              <a:schemeClr val="accent1"/>
                                            </a:solidFill>
                                            <a:latin typeface="Cambria Math" panose="02040503050406030204" pitchFamily="18" charset="0"/>
                                          </a:rPr>
                                          <m:t>2</m:t>
                                        </m:r>
                                      </m:sup>
                                    </m:sSup>
                                  </m:den>
                                </m:f>
                                <m:r>
                                  <a:rPr lang="vi-VN" sz="2200">
                                    <a:solidFill>
                                      <a:schemeClr val="accent1"/>
                                    </a:solidFill>
                                    <a:latin typeface="Cambria Math" panose="02040503050406030204" pitchFamily="18" charset="0"/>
                                  </a:rPr>
                                  <m:t>∙</m:t>
                                </m:r>
                                <m:sSup>
                                  <m:sSupPr>
                                    <m:ctrlPr>
                                      <a:rPr lang="vi-VN" sz="2200" i="1">
                                        <a:solidFill>
                                          <a:schemeClr val="accent1"/>
                                        </a:solidFill>
                                        <a:latin typeface="Cambria Math" panose="02040503050406030204" pitchFamily="18" charset="0"/>
                                      </a:rPr>
                                    </m:ctrlPr>
                                  </m:sSupPr>
                                  <m:e>
                                    <m:r>
                                      <m:rPr>
                                        <m:sty m:val="p"/>
                                      </m:rPr>
                                      <a:rPr lang="vi-VN" sz="2200">
                                        <a:solidFill>
                                          <a:schemeClr val="accent1"/>
                                        </a:solidFill>
                                        <a:latin typeface="Cambria Math" panose="02040503050406030204" pitchFamily="18" charset="0"/>
                                      </a:rPr>
                                      <m:t>U</m:t>
                                    </m:r>
                                  </m:e>
                                  <m:sup>
                                    <m:r>
                                      <a:rPr lang="vi-VN" sz="2200">
                                        <a:solidFill>
                                          <a:schemeClr val="accent1"/>
                                        </a:solidFill>
                                        <a:latin typeface="Cambria Math" panose="02040503050406030204" pitchFamily="18" charset="0"/>
                                      </a:rPr>
                                      <m:t>2</m:t>
                                    </m:r>
                                  </m:sup>
                                </m:sSup>
                              </m:oMath>
                            </m:oMathPara>
                          </a14:m>
                          <a:endParaRPr lang="en-US" sz="22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2200" i="1">
                                        <a:solidFill>
                                          <a:schemeClr val="accent1"/>
                                        </a:solidFill>
                                        <a:latin typeface="Cambria Math" panose="02040503050406030204" pitchFamily="18" charset="0"/>
                                      </a:rPr>
                                    </m:ctrlPr>
                                  </m:fPr>
                                  <m:num>
                                    <m:sSubSup>
                                      <m:sSubSupPr>
                                        <m:ctrlPr>
                                          <a:rPr lang="en-US" sz="2200" i="1">
                                            <a:solidFill>
                                              <a:schemeClr val="accent1"/>
                                            </a:solidFill>
                                            <a:latin typeface="Cambria Math" panose="02040503050406030204" pitchFamily="18" charset="0"/>
                                          </a:rPr>
                                        </m:ctrlPr>
                                      </m:sSubSupPr>
                                      <m:e>
                                        <m:r>
                                          <m:rPr>
                                            <m:sty m:val="p"/>
                                          </m:rPr>
                                          <a:rPr lang="en-US" sz="2200">
                                            <a:solidFill>
                                              <a:schemeClr val="accent1"/>
                                            </a:solidFill>
                                            <a:latin typeface="Cambria Math" panose="02040503050406030204" pitchFamily="18" charset="0"/>
                                          </a:rPr>
                                          <m:t>F</m:t>
                                        </m:r>
                                      </m:e>
                                      <m:sub>
                                        <m:r>
                                          <m:rPr>
                                            <m:sty m:val="p"/>
                                          </m:rPr>
                                          <a:rPr lang="en-US" sz="2200">
                                            <a:solidFill>
                                              <a:schemeClr val="accent1"/>
                                            </a:solidFill>
                                            <a:latin typeface="Cambria Math" panose="02040503050406030204" pitchFamily="18" charset="0"/>
                                          </a:rPr>
                                          <m:t>el</m:t>
                                        </m:r>
                                        <m:r>
                                          <a:rPr lang="vi-VN" sz="2200">
                                            <a:solidFill>
                                              <a:schemeClr val="accent1"/>
                                            </a:solidFill>
                                            <a:latin typeface="Cambria Math" panose="02040503050406030204" pitchFamily="18" charset="0"/>
                                          </a:rPr>
                                          <m:t>.</m:t>
                                        </m:r>
                                        <m:r>
                                          <m:rPr>
                                            <m:sty m:val="p"/>
                                          </m:rPr>
                                          <a:rPr lang="vi-VN" sz="2200">
                                            <a:solidFill>
                                              <a:schemeClr val="accent1"/>
                                            </a:solidFill>
                                            <a:latin typeface="Cambria Math" panose="02040503050406030204" pitchFamily="18" charset="0"/>
                                          </a:rPr>
                                          <m:t>c</m:t>
                                        </m:r>
                                        <m:r>
                                          <a:rPr lang="vi-VN" sz="2200">
                                            <a:solidFill>
                                              <a:schemeClr val="accent1"/>
                                            </a:solidFill>
                                            <a:latin typeface="Cambria Math" panose="02040503050406030204" pitchFamily="18" charset="0"/>
                                          </a:rPr>
                                          <m:t>.</m:t>
                                        </m:r>
                                      </m:sub>
                                      <m:sup>
                                        <m:r>
                                          <m:rPr>
                                            <m:sty m:val="p"/>
                                          </m:rPr>
                                          <a:rPr lang="en-US" sz="2200">
                                            <a:solidFill>
                                              <a:schemeClr val="accent1"/>
                                            </a:solidFill>
                                            <a:latin typeface="Cambria Math" panose="02040503050406030204" pitchFamily="18" charset="0"/>
                                          </a:rPr>
                                          <m:t>II</m:t>
                                        </m:r>
                                      </m:sup>
                                    </m:sSubSup>
                                  </m:num>
                                  <m:den>
                                    <m:r>
                                      <m:rPr>
                                        <m:sty m:val="p"/>
                                      </m:rPr>
                                      <a:rPr lang="en-US" sz="2200">
                                        <a:solidFill>
                                          <a:schemeClr val="accent1"/>
                                        </a:solidFill>
                                        <a:latin typeface="Cambria Math" panose="02040503050406030204" pitchFamily="18" charset="0"/>
                                      </a:rPr>
                                      <m:t>A</m:t>
                                    </m:r>
                                  </m:den>
                                </m:f>
                                <m:r>
                                  <a:rPr lang="vi-VN" sz="2200">
                                    <a:solidFill>
                                      <a:schemeClr val="accent1"/>
                                    </a:solidFill>
                                    <a:latin typeface="Cambria Math" panose="02040503050406030204" pitchFamily="18" charset="0"/>
                                  </a:rPr>
                                  <m:t>=</m:t>
                                </m:r>
                                <m:f>
                                  <m:fPr>
                                    <m:ctrlPr>
                                      <a:rPr lang="vi-VN" sz="2200" i="1">
                                        <a:solidFill>
                                          <a:schemeClr val="accent1"/>
                                        </a:solidFill>
                                        <a:latin typeface="Cambria Math" panose="02040503050406030204" pitchFamily="18" charset="0"/>
                                      </a:rPr>
                                    </m:ctrlPr>
                                  </m:fPr>
                                  <m:num>
                                    <m:r>
                                      <a:rPr lang="vi-VN" sz="2200">
                                        <a:solidFill>
                                          <a:schemeClr val="accent1"/>
                                        </a:solidFill>
                                        <a:latin typeface="Cambria Math" panose="02040503050406030204" pitchFamily="18" charset="0"/>
                                      </a:rPr>
                                      <m:t>1</m:t>
                                    </m:r>
                                  </m:num>
                                  <m:den>
                                    <m:r>
                                      <a:rPr lang="vi-VN" sz="2200">
                                        <a:solidFill>
                                          <a:schemeClr val="accent1"/>
                                        </a:solidFill>
                                        <a:latin typeface="Cambria Math" panose="02040503050406030204" pitchFamily="18" charset="0"/>
                                      </a:rPr>
                                      <m:t>2</m:t>
                                    </m:r>
                                  </m:den>
                                </m:f>
                                <m:r>
                                  <a:rPr lang="vi-VN" sz="2200">
                                    <a:solidFill>
                                      <a:schemeClr val="accent1"/>
                                    </a:solidFill>
                                    <a:latin typeface="Cambria Math" panose="02040503050406030204" pitchFamily="18" charset="0"/>
                                  </a:rPr>
                                  <m:t>∙</m:t>
                                </m:r>
                                <m:f>
                                  <m:fPr>
                                    <m:ctrlPr>
                                      <a:rPr lang="vi-VN" sz="2200" i="1">
                                        <a:solidFill>
                                          <a:schemeClr val="accent1"/>
                                        </a:solidFill>
                                        <a:latin typeface="Cambria Math" panose="02040503050406030204" pitchFamily="18" charset="0"/>
                                      </a:rPr>
                                    </m:ctrlPr>
                                  </m:fPr>
                                  <m:num>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𝜑</m:t>
                                        </m:r>
                                      </m:e>
                                      <m:sub>
                                        <m:r>
                                          <a:rPr lang="vi-VN" sz="2200">
                                            <a:solidFill>
                                              <a:schemeClr val="accent1"/>
                                            </a:solidFill>
                                            <a:latin typeface="Cambria Math" panose="02040503050406030204" pitchFamily="18" charset="0"/>
                                          </a:rPr>
                                          <m:t>1</m:t>
                                        </m:r>
                                      </m:sub>
                                    </m:sSub>
                                    <m:r>
                                      <a:rPr lang="vi-VN" sz="2200">
                                        <a:solidFill>
                                          <a:schemeClr val="accent1"/>
                                        </a:solidFill>
                                        <a:latin typeface="Cambria Math" panose="02040503050406030204" pitchFamily="18" charset="0"/>
                                      </a:rPr>
                                      <m:t>∙</m:t>
                                    </m:r>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𝜑</m:t>
                                        </m:r>
                                      </m:e>
                                      <m:sub>
                                        <m:r>
                                          <a:rPr lang="vi-VN" sz="2200">
                                            <a:solidFill>
                                              <a:schemeClr val="accent1"/>
                                            </a:solidFill>
                                            <a:latin typeface="Cambria Math" panose="02040503050406030204" pitchFamily="18" charset="0"/>
                                          </a:rPr>
                                          <m:t>2</m:t>
                                        </m:r>
                                      </m:sub>
                                    </m:sSub>
                                  </m:num>
                                  <m:den>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𝜀</m:t>
                                        </m:r>
                                      </m:e>
                                      <m:sub>
                                        <m:r>
                                          <m:rPr>
                                            <m:sty m:val="p"/>
                                          </m:rPr>
                                          <a:rPr lang="vi-VN" sz="2200">
                                            <a:solidFill>
                                              <a:schemeClr val="accent1"/>
                                            </a:solidFill>
                                            <a:latin typeface="Cambria Math" panose="02040503050406030204" pitchFamily="18" charset="0"/>
                                          </a:rPr>
                                          <m:t>r</m:t>
                                        </m:r>
                                      </m:sub>
                                    </m:sSub>
                                    <m:r>
                                      <a:rPr lang="vi-VN" sz="2200">
                                        <a:solidFill>
                                          <a:schemeClr val="accent1"/>
                                        </a:solidFill>
                                        <a:latin typeface="Cambria Math" panose="02040503050406030204" pitchFamily="18" charset="0"/>
                                      </a:rPr>
                                      <m:t>∙</m:t>
                                    </m:r>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𝜀</m:t>
                                        </m:r>
                                      </m:e>
                                      <m:sub>
                                        <m:r>
                                          <a:rPr lang="vi-VN" sz="2200">
                                            <a:solidFill>
                                              <a:schemeClr val="accent1"/>
                                            </a:solidFill>
                                            <a:latin typeface="Cambria Math" panose="02040503050406030204" pitchFamily="18" charset="0"/>
                                          </a:rPr>
                                          <m:t>0</m:t>
                                        </m:r>
                                      </m:sub>
                                    </m:sSub>
                                  </m:den>
                                </m:f>
                              </m:oMath>
                            </m:oMathPara>
                          </a14:m>
                          <a:endParaRPr lang="en-US" sz="2200">
                            <a:solidFill>
                              <a:schemeClr val="accent1"/>
                            </a:solidFill>
                          </a:endParaRPr>
                        </a:p>
                        <a:p>
                          <a:endParaRPr lang="en-US" sz="22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14:m>
                            <m:oMathPara xmlns:m="http://schemas.openxmlformats.org/officeDocument/2006/math">
                              <m:oMathParaPr>
                                <m:jc m:val="centerGroup"/>
                              </m:oMathParaPr>
                              <m:oMath xmlns:m="http://schemas.openxmlformats.org/officeDocument/2006/math">
                                <m:r>
                                  <m:rPr>
                                    <m:sty m:val="p"/>
                                  </m:rPr>
                                  <a:rPr lang="en-US">
                                    <a:solidFill>
                                      <a:schemeClr val="accent1"/>
                                    </a:solidFill>
                                    <a:latin typeface="Cambria Math" panose="02040503050406030204" pitchFamily="18" charset="0"/>
                                  </a:rPr>
                                  <m:t>d</m:t>
                                </m:r>
                                <m:r>
                                  <a:rPr lang="vi-VN">
                                    <a:solidFill>
                                      <a:schemeClr val="accent1"/>
                                    </a:solidFill>
                                    <a:latin typeface="Cambria Math" panose="02040503050406030204" pitchFamily="18" charset="0"/>
                                  </a:rPr>
                                  <m:t>=</m:t>
                                </m:r>
                                <m:f>
                                  <m:fPr>
                                    <m:ctrlPr>
                                      <a:rPr lang="vi-VN" i="1">
                                        <a:solidFill>
                                          <a:schemeClr val="accent1"/>
                                        </a:solidFill>
                                        <a:latin typeface="Cambria Math" panose="02040503050406030204" pitchFamily="18" charset="0"/>
                                      </a:rPr>
                                    </m:ctrlPr>
                                  </m:fPr>
                                  <m:num>
                                    <m:r>
                                      <a:rPr lang="vi-VN">
                                        <a:solidFill>
                                          <a:schemeClr val="accent1"/>
                                        </a:solidFill>
                                        <a:latin typeface="Cambria Math" panose="02040503050406030204" pitchFamily="18" charset="0"/>
                                      </a:rPr>
                                      <m:t>2∙</m:t>
                                    </m:r>
                                    <m:sSub>
                                      <m:sSubPr>
                                        <m:ctrlPr>
                                          <a:rPr lang="vi-VN" i="1">
                                            <a:solidFill>
                                              <a:schemeClr val="accent1"/>
                                            </a:solidFill>
                                            <a:latin typeface="Cambria Math" panose="02040503050406030204" pitchFamily="18" charset="0"/>
                                          </a:rPr>
                                        </m:ctrlPr>
                                      </m:sSubPr>
                                      <m:e>
                                        <m:r>
                                          <m:rPr>
                                            <m:sty m:val="p"/>
                                          </m:rPr>
                                          <a:rPr lang="vi-VN">
                                            <a:solidFill>
                                              <a:schemeClr val="accent1"/>
                                            </a:solidFill>
                                            <a:latin typeface="Cambria Math" panose="02040503050406030204" pitchFamily="18" charset="0"/>
                                          </a:rPr>
                                          <m:t>d</m:t>
                                        </m:r>
                                      </m:e>
                                      <m:sub>
                                        <m:r>
                                          <a:rPr lang="vi-VN">
                                            <a:solidFill>
                                              <a:schemeClr val="accent1"/>
                                            </a:solidFill>
                                            <a:latin typeface="Cambria Math" panose="02040503050406030204" pitchFamily="18" charset="0"/>
                                          </a:rPr>
                                          <m:t>1</m:t>
                                        </m:r>
                                      </m:sub>
                                    </m:sSub>
                                    <m:r>
                                      <a:rPr lang="vi-VN">
                                        <a:solidFill>
                                          <a:schemeClr val="accent1"/>
                                        </a:solidFill>
                                        <a:latin typeface="Cambria Math" panose="02040503050406030204" pitchFamily="18" charset="0"/>
                                      </a:rPr>
                                      <m:t>∙</m:t>
                                    </m:r>
                                    <m:sSub>
                                      <m:sSubPr>
                                        <m:ctrlPr>
                                          <a:rPr lang="vi-VN" i="1">
                                            <a:solidFill>
                                              <a:schemeClr val="accent1"/>
                                            </a:solidFill>
                                            <a:latin typeface="Cambria Math" panose="02040503050406030204" pitchFamily="18" charset="0"/>
                                          </a:rPr>
                                        </m:ctrlPr>
                                      </m:sSubPr>
                                      <m:e>
                                        <m:r>
                                          <m:rPr>
                                            <m:sty m:val="p"/>
                                          </m:rPr>
                                          <a:rPr lang="vi-VN">
                                            <a:solidFill>
                                              <a:schemeClr val="accent1"/>
                                            </a:solidFill>
                                            <a:latin typeface="Cambria Math" panose="02040503050406030204" pitchFamily="18" charset="0"/>
                                          </a:rPr>
                                          <m:t>d</m:t>
                                        </m:r>
                                      </m:e>
                                      <m:sub>
                                        <m:r>
                                          <a:rPr lang="vi-VN">
                                            <a:solidFill>
                                              <a:schemeClr val="accent1"/>
                                            </a:solidFill>
                                            <a:latin typeface="Cambria Math" panose="02040503050406030204" pitchFamily="18" charset="0"/>
                                          </a:rPr>
                                          <m:t>2</m:t>
                                        </m:r>
                                      </m:sub>
                                    </m:sSub>
                                  </m:num>
                                  <m:den>
                                    <m:sSub>
                                      <m:sSubPr>
                                        <m:ctrlPr>
                                          <a:rPr lang="vi-VN" i="1">
                                            <a:solidFill>
                                              <a:schemeClr val="accent1"/>
                                            </a:solidFill>
                                            <a:latin typeface="Cambria Math" panose="02040503050406030204" pitchFamily="18" charset="0"/>
                                          </a:rPr>
                                        </m:ctrlPr>
                                      </m:sSubPr>
                                      <m:e>
                                        <m:r>
                                          <m:rPr>
                                            <m:sty m:val="p"/>
                                          </m:rPr>
                                          <a:rPr lang="vi-VN">
                                            <a:solidFill>
                                              <a:schemeClr val="accent1"/>
                                            </a:solidFill>
                                            <a:latin typeface="Cambria Math" panose="02040503050406030204" pitchFamily="18" charset="0"/>
                                          </a:rPr>
                                          <m:t>d</m:t>
                                        </m:r>
                                      </m:e>
                                      <m:sub>
                                        <m:r>
                                          <a:rPr lang="vi-VN">
                                            <a:solidFill>
                                              <a:schemeClr val="accent1"/>
                                            </a:solidFill>
                                            <a:latin typeface="Cambria Math" panose="02040503050406030204" pitchFamily="18" charset="0"/>
                                          </a:rPr>
                                          <m:t>1</m:t>
                                        </m:r>
                                      </m:sub>
                                    </m:sSub>
                                    <m:r>
                                      <a:rPr lang="vi-VN">
                                        <a:solidFill>
                                          <a:schemeClr val="accent1"/>
                                        </a:solidFill>
                                        <a:latin typeface="Cambria Math" panose="02040503050406030204" pitchFamily="18" charset="0"/>
                                      </a:rPr>
                                      <m:t>+</m:t>
                                    </m:r>
                                    <m:sSub>
                                      <m:sSubPr>
                                        <m:ctrlPr>
                                          <a:rPr lang="vi-VN" i="1">
                                            <a:solidFill>
                                              <a:schemeClr val="accent1"/>
                                            </a:solidFill>
                                            <a:latin typeface="Cambria Math" panose="02040503050406030204" pitchFamily="18" charset="0"/>
                                          </a:rPr>
                                        </m:ctrlPr>
                                      </m:sSubPr>
                                      <m:e>
                                        <m:r>
                                          <m:rPr>
                                            <m:sty m:val="p"/>
                                          </m:rPr>
                                          <a:rPr lang="vi-VN">
                                            <a:solidFill>
                                              <a:schemeClr val="accent1"/>
                                            </a:solidFill>
                                            <a:latin typeface="Cambria Math" panose="02040503050406030204" pitchFamily="18" charset="0"/>
                                          </a:rPr>
                                          <m:t>d</m:t>
                                        </m:r>
                                      </m:e>
                                      <m:sub>
                                        <m:r>
                                          <a:rPr lang="vi-VN">
                                            <a:solidFill>
                                              <a:schemeClr val="accent1"/>
                                            </a:solidFill>
                                            <a:latin typeface="Cambria Math" panose="02040503050406030204" pitchFamily="18" charset="0"/>
                                          </a:rPr>
                                          <m:t>2</m:t>
                                        </m:r>
                                      </m:sub>
                                    </m:sSub>
                                  </m:den>
                                </m:f>
                              </m:oMath>
                            </m:oMathPara>
                          </a14:m>
                          <a:endParaRPr lang="en-US">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7774719"/>
                      </a:ext>
                    </a:extLst>
                  </a:tr>
                  <a:tr h="221373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2200" i="1">
                                        <a:solidFill>
                                          <a:schemeClr val="accent1"/>
                                        </a:solidFill>
                                        <a:latin typeface="Cambria Math" panose="02040503050406030204" pitchFamily="18" charset="0"/>
                                      </a:rPr>
                                    </m:ctrlPr>
                                  </m:sSubSupPr>
                                  <m:e>
                                    <m:r>
                                      <m:rPr>
                                        <m:sty m:val="p"/>
                                      </m:rPr>
                                      <a:rPr lang="en-US" sz="2200">
                                        <a:solidFill>
                                          <a:schemeClr val="accent1"/>
                                        </a:solidFill>
                                        <a:latin typeface="Cambria Math" panose="02040503050406030204" pitchFamily="18" charset="0"/>
                                      </a:rPr>
                                      <m:t>F</m:t>
                                    </m:r>
                                  </m:e>
                                  <m:sub>
                                    <m:r>
                                      <m:rPr>
                                        <m:sty m:val="p"/>
                                      </m:rPr>
                                      <a:rPr lang="en-US" sz="2200">
                                        <a:solidFill>
                                          <a:schemeClr val="accent1"/>
                                        </a:solidFill>
                                        <a:latin typeface="Cambria Math" panose="02040503050406030204" pitchFamily="18" charset="0"/>
                                      </a:rPr>
                                      <m:t>el</m:t>
                                    </m:r>
                                    <m:r>
                                      <a:rPr lang="vi-VN" sz="2200">
                                        <a:solidFill>
                                          <a:schemeClr val="accent1"/>
                                        </a:solidFill>
                                        <a:latin typeface="Cambria Math" panose="02040503050406030204" pitchFamily="18" charset="0"/>
                                      </a:rPr>
                                      <m:t>.</m:t>
                                    </m:r>
                                    <m:r>
                                      <m:rPr>
                                        <m:sty m:val="p"/>
                                      </m:rPr>
                                      <a:rPr lang="vi-VN" sz="2200">
                                        <a:solidFill>
                                          <a:schemeClr val="accent1"/>
                                        </a:solidFill>
                                        <a:latin typeface="Cambria Math" panose="02040503050406030204" pitchFamily="18" charset="0"/>
                                      </a:rPr>
                                      <m:t>c</m:t>
                                    </m:r>
                                    <m:r>
                                      <a:rPr lang="vi-VN" sz="2200">
                                        <a:solidFill>
                                          <a:schemeClr val="accent1"/>
                                        </a:solidFill>
                                        <a:latin typeface="Cambria Math" panose="02040503050406030204" pitchFamily="18" charset="0"/>
                                      </a:rPr>
                                      <m:t>.</m:t>
                                    </m:r>
                                  </m:sub>
                                  <m:sup>
                                    <m:r>
                                      <a:rPr lang="vi-VN" sz="2200">
                                        <a:solidFill>
                                          <a:schemeClr val="accent1"/>
                                        </a:solidFill>
                                        <a:latin typeface="Cambria Math" panose="02040503050406030204" pitchFamily="18" charset="0"/>
                                      </a:rPr>
                                      <m:t>00</m:t>
                                    </m:r>
                                  </m:sup>
                                </m:sSubSup>
                                <m:r>
                                  <a:rPr lang="vi-VN" sz="2200">
                                    <a:solidFill>
                                      <a:schemeClr val="accent1"/>
                                    </a:solidFill>
                                    <a:latin typeface="Cambria Math" panose="02040503050406030204" pitchFamily="18" charset="0"/>
                                  </a:rPr>
                                  <m:t>=</m:t>
                                </m:r>
                                <m:f>
                                  <m:fPr>
                                    <m:ctrlPr>
                                      <a:rPr lang="vi-VN" sz="2200" i="1">
                                        <a:solidFill>
                                          <a:schemeClr val="accent1"/>
                                        </a:solidFill>
                                        <a:latin typeface="Cambria Math" panose="02040503050406030204" pitchFamily="18" charset="0"/>
                                      </a:rPr>
                                    </m:ctrlPr>
                                  </m:fPr>
                                  <m:num>
                                    <m:r>
                                      <a:rPr lang="vi-VN" sz="2200">
                                        <a:solidFill>
                                          <a:schemeClr val="accent1"/>
                                        </a:solidFill>
                                        <a:latin typeface="Cambria Math" panose="02040503050406030204" pitchFamily="18" charset="0"/>
                                      </a:rPr>
                                      <m:t>𝜋</m:t>
                                    </m:r>
                                  </m:num>
                                  <m:den>
                                    <m:r>
                                      <a:rPr lang="vi-VN" sz="2200">
                                        <a:solidFill>
                                          <a:schemeClr val="accent1"/>
                                        </a:solidFill>
                                        <a:latin typeface="Cambria Math" panose="02040503050406030204" pitchFamily="18" charset="0"/>
                                      </a:rPr>
                                      <m:t>4</m:t>
                                    </m:r>
                                  </m:den>
                                </m:f>
                                <m:r>
                                  <a:rPr lang="vi-VN" sz="2200">
                                    <a:solidFill>
                                      <a:schemeClr val="accent1"/>
                                    </a:solidFill>
                                    <a:latin typeface="Cambria Math" panose="02040503050406030204" pitchFamily="18" charset="0"/>
                                  </a:rPr>
                                  <m:t>∙</m:t>
                                </m:r>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𝜀</m:t>
                                    </m:r>
                                  </m:e>
                                  <m:sub>
                                    <m:r>
                                      <m:rPr>
                                        <m:sty m:val="p"/>
                                      </m:rPr>
                                      <a:rPr lang="vi-VN" sz="2200">
                                        <a:solidFill>
                                          <a:schemeClr val="accent1"/>
                                        </a:solidFill>
                                        <a:latin typeface="Cambria Math" panose="02040503050406030204" pitchFamily="18" charset="0"/>
                                      </a:rPr>
                                      <m:t>r</m:t>
                                    </m:r>
                                  </m:sub>
                                </m:sSub>
                                <m:r>
                                  <a:rPr lang="vi-VN" sz="2200">
                                    <a:solidFill>
                                      <a:schemeClr val="accent1"/>
                                    </a:solidFill>
                                    <a:latin typeface="Cambria Math" panose="02040503050406030204" pitchFamily="18" charset="0"/>
                                  </a:rPr>
                                  <m:t>∙</m:t>
                                </m:r>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𝜀</m:t>
                                    </m:r>
                                  </m:e>
                                  <m:sub>
                                    <m:r>
                                      <a:rPr lang="vi-VN" sz="2200">
                                        <a:solidFill>
                                          <a:schemeClr val="accent1"/>
                                        </a:solidFill>
                                        <a:latin typeface="Cambria Math" panose="02040503050406030204" pitchFamily="18" charset="0"/>
                                      </a:rPr>
                                      <m:t>0</m:t>
                                    </m:r>
                                  </m:sub>
                                </m:sSub>
                                <m:r>
                                  <a:rPr lang="vi-VN" sz="2200">
                                    <a:solidFill>
                                      <a:schemeClr val="accent1"/>
                                    </a:solidFill>
                                    <a:latin typeface="Cambria Math" panose="02040503050406030204" pitchFamily="18" charset="0"/>
                                  </a:rPr>
                                  <m:t>∙</m:t>
                                </m:r>
                                <m:sSup>
                                  <m:sSupPr>
                                    <m:ctrlPr>
                                      <a:rPr lang="vi-VN" sz="2200" i="1">
                                        <a:solidFill>
                                          <a:schemeClr val="accent1"/>
                                        </a:solidFill>
                                        <a:latin typeface="Cambria Math" panose="02040503050406030204" pitchFamily="18" charset="0"/>
                                      </a:rPr>
                                    </m:ctrlPr>
                                  </m:sSupPr>
                                  <m:e>
                                    <m:r>
                                      <m:rPr>
                                        <m:sty m:val="p"/>
                                      </m:rPr>
                                      <a:rPr lang="vi-VN" sz="2200">
                                        <a:solidFill>
                                          <a:schemeClr val="accent1"/>
                                        </a:solidFill>
                                        <a:latin typeface="Cambria Math" panose="02040503050406030204" pitchFamily="18" charset="0"/>
                                      </a:rPr>
                                      <m:t>U</m:t>
                                    </m:r>
                                  </m:e>
                                  <m:sup>
                                    <m:r>
                                      <a:rPr lang="vi-VN" sz="2200">
                                        <a:solidFill>
                                          <a:schemeClr val="accent1"/>
                                        </a:solidFill>
                                        <a:latin typeface="Cambria Math" panose="02040503050406030204" pitchFamily="18" charset="0"/>
                                      </a:rPr>
                                      <m:t>2</m:t>
                                    </m:r>
                                  </m:sup>
                                </m:sSup>
                                <m:r>
                                  <a:rPr lang="vi-VN" sz="2200">
                                    <a:solidFill>
                                      <a:schemeClr val="accent1"/>
                                    </a:solidFill>
                                    <a:latin typeface="Cambria Math" panose="02040503050406030204" pitchFamily="18" charset="0"/>
                                  </a:rPr>
                                  <m:t>∙</m:t>
                                </m:r>
                                <m:f>
                                  <m:fPr>
                                    <m:ctrlPr>
                                      <a:rPr lang="vi-VN" sz="2200" i="1">
                                        <a:solidFill>
                                          <a:schemeClr val="accent1"/>
                                        </a:solidFill>
                                        <a:latin typeface="Cambria Math" panose="02040503050406030204" pitchFamily="18" charset="0"/>
                                      </a:rPr>
                                    </m:ctrlPr>
                                  </m:fPr>
                                  <m:num>
                                    <m:r>
                                      <m:rPr>
                                        <m:sty m:val="p"/>
                                      </m:rPr>
                                      <a:rPr lang="vi-VN" sz="2200">
                                        <a:solidFill>
                                          <a:schemeClr val="accent1"/>
                                        </a:solidFill>
                                        <a:latin typeface="Cambria Math" panose="02040503050406030204" pitchFamily="18" charset="0"/>
                                      </a:rPr>
                                      <m:t>d</m:t>
                                    </m:r>
                                  </m:num>
                                  <m:den>
                                    <m:r>
                                      <m:rPr>
                                        <m:sty m:val="p"/>
                                      </m:rPr>
                                      <a:rPr lang="vi-VN" sz="2200">
                                        <a:solidFill>
                                          <a:schemeClr val="accent1"/>
                                        </a:solidFill>
                                        <a:latin typeface="Cambria Math" panose="02040503050406030204" pitchFamily="18" charset="0"/>
                                      </a:rPr>
                                      <m:t>a</m:t>
                                    </m:r>
                                  </m:den>
                                </m:f>
                              </m:oMath>
                            </m:oMathPara>
                          </a14:m>
                          <a:endParaRPr lang="en-US" sz="22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2200" i="1">
                                        <a:solidFill>
                                          <a:schemeClr val="accent1"/>
                                        </a:solidFill>
                                        <a:latin typeface="Cambria Math" panose="02040503050406030204" pitchFamily="18" charset="0"/>
                                      </a:rPr>
                                    </m:ctrlPr>
                                  </m:sSubSupPr>
                                  <m:e>
                                    <m:r>
                                      <m:rPr>
                                        <m:sty m:val="p"/>
                                      </m:rPr>
                                      <a:rPr lang="en-US" sz="2200">
                                        <a:solidFill>
                                          <a:schemeClr val="accent1"/>
                                        </a:solidFill>
                                        <a:latin typeface="Cambria Math" panose="02040503050406030204" pitchFamily="18" charset="0"/>
                                      </a:rPr>
                                      <m:t>F</m:t>
                                    </m:r>
                                  </m:e>
                                  <m:sub>
                                    <m:r>
                                      <m:rPr>
                                        <m:sty m:val="p"/>
                                      </m:rPr>
                                      <a:rPr lang="en-US" sz="2200">
                                        <a:solidFill>
                                          <a:schemeClr val="accent1"/>
                                        </a:solidFill>
                                        <a:latin typeface="Cambria Math" panose="02040503050406030204" pitchFamily="18" charset="0"/>
                                      </a:rPr>
                                      <m:t>el</m:t>
                                    </m:r>
                                    <m:r>
                                      <a:rPr lang="vi-VN" sz="2200">
                                        <a:solidFill>
                                          <a:schemeClr val="accent1"/>
                                        </a:solidFill>
                                        <a:latin typeface="Cambria Math" panose="02040503050406030204" pitchFamily="18" charset="0"/>
                                      </a:rPr>
                                      <m:t>.</m:t>
                                    </m:r>
                                    <m:r>
                                      <m:rPr>
                                        <m:sty m:val="p"/>
                                      </m:rPr>
                                      <a:rPr lang="vi-VN" sz="2200">
                                        <a:solidFill>
                                          <a:schemeClr val="accent1"/>
                                        </a:solidFill>
                                        <a:latin typeface="Cambria Math" panose="02040503050406030204" pitchFamily="18" charset="0"/>
                                      </a:rPr>
                                      <m:t>c</m:t>
                                    </m:r>
                                    <m:r>
                                      <a:rPr lang="vi-VN" sz="2200">
                                        <a:solidFill>
                                          <a:schemeClr val="accent1"/>
                                        </a:solidFill>
                                        <a:latin typeface="Cambria Math" panose="02040503050406030204" pitchFamily="18" charset="0"/>
                                      </a:rPr>
                                      <m:t>.</m:t>
                                    </m:r>
                                  </m:sub>
                                  <m:sup>
                                    <m:r>
                                      <a:rPr lang="vi-VN" sz="2200">
                                        <a:solidFill>
                                          <a:schemeClr val="accent1"/>
                                        </a:solidFill>
                                        <a:latin typeface="Cambria Math" panose="02040503050406030204" pitchFamily="18" charset="0"/>
                                      </a:rPr>
                                      <m:t>00</m:t>
                                    </m:r>
                                  </m:sup>
                                </m:sSubSup>
                                <m:r>
                                  <a:rPr lang="vi-VN" sz="2200">
                                    <a:solidFill>
                                      <a:schemeClr val="accent1"/>
                                    </a:solidFill>
                                    <a:latin typeface="Cambria Math" panose="02040503050406030204" pitchFamily="18" charset="0"/>
                                  </a:rPr>
                                  <m:t>=</m:t>
                                </m:r>
                                <m:f>
                                  <m:fPr>
                                    <m:ctrlPr>
                                      <a:rPr lang="vi-VN" sz="2200" i="1">
                                        <a:solidFill>
                                          <a:schemeClr val="accent1"/>
                                        </a:solidFill>
                                        <a:latin typeface="Cambria Math" panose="02040503050406030204" pitchFamily="18" charset="0"/>
                                      </a:rPr>
                                    </m:ctrlPr>
                                  </m:fPr>
                                  <m:num>
                                    <m:r>
                                      <a:rPr lang="vi-VN" sz="2200">
                                        <a:solidFill>
                                          <a:schemeClr val="accent1"/>
                                        </a:solidFill>
                                        <a:latin typeface="Cambria Math" panose="02040503050406030204" pitchFamily="18" charset="0"/>
                                      </a:rPr>
                                      <m:t>𝜋</m:t>
                                    </m:r>
                                  </m:num>
                                  <m:den>
                                    <m:r>
                                      <a:rPr lang="vi-VN" sz="2200">
                                        <a:solidFill>
                                          <a:schemeClr val="accent1"/>
                                        </a:solidFill>
                                        <a:latin typeface="Cambria Math" panose="02040503050406030204" pitchFamily="18" charset="0"/>
                                      </a:rPr>
                                      <m:t>4</m:t>
                                    </m:r>
                                  </m:den>
                                </m:f>
                                <m:r>
                                  <a:rPr lang="vi-VN" sz="2200">
                                    <a:solidFill>
                                      <a:schemeClr val="accent1"/>
                                    </a:solidFill>
                                    <a:latin typeface="Cambria Math" panose="02040503050406030204" pitchFamily="18" charset="0"/>
                                  </a:rPr>
                                  <m:t>∙</m:t>
                                </m:r>
                                <m:f>
                                  <m:fPr>
                                    <m:ctrlPr>
                                      <a:rPr lang="vi-VN" sz="2200" i="1">
                                        <a:solidFill>
                                          <a:schemeClr val="accent1"/>
                                        </a:solidFill>
                                        <a:latin typeface="Cambria Math" panose="02040503050406030204" pitchFamily="18" charset="0"/>
                                      </a:rPr>
                                    </m:ctrlPr>
                                  </m:fPr>
                                  <m:num>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𝜑</m:t>
                                        </m:r>
                                      </m:e>
                                      <m:sub>
                                        <m:r>
                                          <a:rPr lang="vi-VN" sz="2200">
                                            <a:solidFill>
                                              <a:schemeClr val="accent1"/>
                                            </a:solidFill>
                                            <a:latin typeface="Cambria Math" panose="02040503050406030204" pitchFamily="18" charset="0"/>
                                          </a:rPr>
                                          <m:t>1</m:t>
                                        </m:r>
                                      </m:sub>
                                    </m:sSub>
                                    <m:r>
                                      <a:rPr lang="vi-VN" sz="2200">
                                        <a:solidFill>
                                          <a:schemeClr val="accent1"/>
                                        </a:solidFill>
                                        <a:latin typeface="Cambria Math" panose="02040503050406030204" pitchFamily="18" charset="0"/>
                                      </a:rPr>
                                      <m:t>∙</m:t>
                                    </m:r>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𝜑</m:t>
                                        </m:r>
                                      </m:e>
                                      <m:sub>
                                        <m:r>
                                          <a:rPr lang="vi-VN" sz="2200">
                                            <a:solidFill>
                                              <a:schemeClr val="accent1"/>
                                            </a:solidFill>
                                            <a:latin typeface="Cambria Math" panose="02040503050406030204" pitchFamily="18" charset="0"/>
                                          </a:rPr>
                                          <m:t>2</m:t>
                                        </m:r>
                                      </m:sub>
                                    </m:sSub>
                                  </m:num>
                                  <m:den>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𝜀</m:t>
                                        </m:r>
                                      </m:e>
                                      <m:sub>
                                        <m:r>
                                          <m:rPr>
                                            <m:sty m:val="p"/>
                                          </m:rPr>
                                          <a:rPr lang="vi-VN" sz="2200">
                                            <a:solidFill>
                                              <a:schemeClr val="accent1"/>
                                            </a:solidFill>
                                            <a:latin typeface="Cambria Math" panose="02040503050406030204" pitchFamily="18" charset="0"/>
                                          </a:rPr>
                                          <m:t>r</m:t>
                                        </m:r>
                                      </m:sub>
                                    </m:sSub>
                                    <m:r>
                                      <a:rPr lang="vi-VN" sz="2200">
                                        <a:solidFill>
                                          <a:schemeClr val="accent1"/>
                                        </a:solidFill>
                                        <a:latin typeface="Cambria Math" panose="02040503050406030204" pitchFamily="18" charset="0"/>
                                      </a:rPr>
                                      <m:t>∙</m:t>
                                    </m:r>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𝜀</m:t>
                                        </m:r>
                                      </m:e>
                                      <m:sub>
                                        <m:r>
                                          <a:rPr lang="vi-VN" sz="2200">
                                            <a:solidFill>
                                              <a:schemeClr val="accent1"/>
                                            </a:solidFill>
                                            <a:latin typeface="Cambria Math" panose="02040503050406030204" pitchFamily="18" charset="0"/>
                                          </a:rPr>
                                          <m:t>0</m:t>
                                        </m:r>
                                      </m:sub>
                                    </m:sSub>
                                  </m:den>
                                </m:f>
                                <m:r>
                                  <a:rPr lang="vi-VN" sz="2200">
                                    <a:solidFill>
                                      <a:schemeClr val="accent1"/>
                                    </a:solidFill>
                                    <a:latin typeface="Cambria Math" panose="02040503050406030204" pitchFamily="18" charset="0"/>
                                  </a:rPr>
                                  <m:t>∙</m:t>
                                </m:r>
                                <m:f>
                                  <m:fPr>
                                    <m:ctrlPr>
                                      <a:rPr lang="vi-VN" sz="2200" i="1">
                                        <a:solidFill>
                                          <a:schemeClr val="accent1"/>
                                        </a:solidFill>
                                        <a:latin typeface="Cambria Math" panose="02040503050406030204" pitchFamily="18" charset="0"/>
                                      </a:rPr>
                                    </m:ctrlPr>
                                  </m:fPr>
                                  <m:num>
                                    <m:sSup>
                                      <m:sSupPr>
                                        <m:ctrlPr>
                                          <a:rPr lang="vi-VN" sz="2200" i="1">
                                            <a:solidFill>
                                              <a:schemeClr val="accent1"/>
                                            </a:solidFill>
                                            <a:latin typeface="Cambria Math" panose="02040503050406030204" pitchFamily="18" charset="0"/>
                                          </a:rPr>
                                        </m:ctrlPr>
                                      </m:sSupPr>
                                      <m:e>
                                        <m:r>
                                          <m:rPr>
                                            <m:sty m:val="p"/>
                                          </m:rPr>
                                          <a:rPr lang="vi-VN" sz="2200">
                                            <a:solidFill>
                                              <a:schemeClr val="accent1"/>
                                            </a:solidFill>
                                            <a:latin typeface="Cambria Math" panose="02040503050406030204" pitchFamily="18" charset="0"/>
                                          </a:rPr>
                                          <m:t>d</m:t>
                                        </m:r>
                                      </m:e>
                                      <m:sup>
                                        <m:r>
                                          <a:rPr lang="vi-VN" sz="2200">
                                            <a:solidFill>
                                              <a:schemeClr val="accent1"/>
                                            </a:solidFill>
                                            <a:latin typeface="Cambria Math" panose="02040503050406030204" pitchFamily="18" charset="0"/>
                                          </a:rPr>
                                          <m:t>2</m:t>
                                        </m:r>
                                      </m:sup>
                                    </m:sSup>
                                  </m:num>
                                  <m:den>
                                    <m:sSup>
                                      <m:sSupPr>
                                        <m:ctrlPr>
                                          <a:rPr lang="vi-VN" sz="2200" i="1">
                                            <a:solidFill>
                                              <a:schemeClr val="accent1"/>
                                            </a:solidFill>
                                            <a:latin typeface="Cambria Math" panose="02040503050406030204" pitchFamily="18" charset="0"/>
                                          </a:rPr>
                                        </m:ctrlPr>
                                      </m:sSupPr>
                                      <m:e>
                                        <m:d>
                                          <m:dPr>
                                            <m:ctrlPr>
                                              <a:rPr lang="vi-VN" sz="2200" i="1">
                                                <a:solidFill>
                                                  <a:schemeClr val="accent1"/>
                                                </a:solidFill>
                                                <a:latin typeface="Cambria Math" panose="02040503050406030204" pitchFamily="18" charset="0"/>
                                              </a:rPr>
                                            </m:ctrlPr>
                                          </m:dPr>
                                          <m:e>
                                            <m:r>
                                              <a:rPr lang="vi-VN" sz="2200">
                                                <a:solidFill>
                                                  <a:schemeClr val="accent1"/>
                                                </a:solidFill>
                                                <a:latin typeface="Cambria Math" panose="02040503050406030204" pitchFamily="18" charset="0"/>
                                              </a:rPr>
                                              <m:t>1+</m:t>
                                            </m:r>
                                            <m:f>
                                              <m:fPr>
                                                <m:ctrlPr>
                                                  <a:rPr lang="vi-VN" sz="2200" i="1">
                                                    <a:solidFill>
                                                      <a:schemeClr val="accent1"/>
                                                    </a:solidFill>
                                                    <a:latin typeface="Cambria Math" panose="02040503050406030204" pitchFamily="18" charset="0"/>
                                                  </a:rPr>
                                                </m:ctrlPr>
                                              </m:fPr>
                                              <m:num>
                                                <m:r>
                                                  <a:rPr lang="vi-VN" sz="2200">
                                                    <a:solidFill>
                                                      <a:schemeClr val="accent1"/>
                                                    </a:solidFill>
                                                    <a:latin typeface="Cambria Math" panose="02040503050406030204" pitchFamily="18" charset="0"/>
                                                  </a:rPr>
                                                  <m:t>2∙</m:t>
                                                </m:r>
                                                <m:r>
                                                  <m:rPr>
                                                    <m:sty m:val="p"/>
                                                  </m:rPr>
                                                  <a:rPr lang="vi-VN" sz="2200">
                                                    <a:solidFill>
                                                      <a:schemeClr val="accent1"/>
                                                    </a:solidFill>
                                                    <a:latin typeface="Cambria Math" panose="02040503050406030204" pitchFamily="18" charset="0"/>
                                                  </a:rPr>
                                                  <m:t>a</m:t>
                                                </m:r>
                                              </m:num>
                                              <m:den>
                                                <m:sSub>
                                                  <m:sSubPr>
                                                    <m:ctrlPr>
                                                      <a:rPr lang="vi-VN" sz="2200" i="1">
                                                        <a:solidFill>
                                                          <a:schemeClr val="accent1"/>
                                                        </a:solidFill>
                                                        <a:latin typeface="Cambria Math" panose="02040503050406030204" pitchFamily="18" charset="0"/>
                                                      </a:rPr>
                                                    </m:ctrlPr>
                                                  </m:sSubPr>
                                                  <m:e>
                                                    <m:r>
                                                      <m:rPr>
                                                        <m:sty m:val="p"/>
                                                      </m:rPr>
                                                      <a:rPr lang="vi-VN" sz="2200">
                                                        <a:solidFill>
                                                          <a:schemeClr val="accent1"/>
                                                        </a:solidFill>
                                                        <a:latin typeface="Cambria Math" panose="02040503050406030204" pitchFamily="18" charset="0"/>
                                                      </a:rPr>
                                                      <m:t>d</m:t>
                                                    </m:r>
                                                  </m:e>
                                                  <m:sub>
                                                    <m:r>
                                                      <a:rPr lang="vi-VN" sz="2200">
                                                        <a:solidFill>
                                                          <a:schemeClr val="accent1"/>
                                                        </a:solidFill>
                                                        <a:latin typeface="Cambria Math" panose="02040503050406030204" pitchFamily="18" charset="0"/>
                                                      </a:rPr>
                                                      <m:t>1</m:t>
                                                    </m:r>
                                                  </m:sub>
                                                </m:sSub>
                                                <m:r>
                                                  <a:rPr lang="vi-VN" sz="2200">
                                                    <a:solidFill>
                                                      <a:schemeClr val="accent1"/>
                                                    </a:solidFill>
                                                    <a:latin typeface="Cambria Math" panose="02040503050406030204" pitchFamily="18" charset="0"/>
                                                  </a:rPr>
                                                  <m:t>+</m:t>
                                                </m:r>
                                                <m:sSub>
                                                  <m:sSubPr>
                                                    <m:ctrlPr>
                                                      <a:rPr lang="vi-VN" sz="2200" i="1">
                                                        <a:solidFill>
                                                          <a:schemeClr val="accent1"/>
                                                        </a:solidFill>
                                                        <a:latin typeface="Cambria Math" panose="02040503050406030204" pitchFamily="18" charset="0"/>
                                                      </a:rPr>
                                                    </m:ctrlPr>
                                                  </m:sSubPr>
                                                  <m:e>
                                                    <m:r>
                                                      <m:rPr>
                                                        <m:sty m:val="p"/>
                                                      </m:rPr>
                                                      <a:rPr lang="vi-VN" sz="2200">
                                                        <a:solidFill>
                                                          <a:schemeClr val="accent1"/>
                                                        </a:solidFill>
                                                        <a:latin typeface="Cambria Math" panose="02040503050406030204" pitchFamily="18" charset="0"/>
                                                      </a:rPr>
                                                      <m:t>d</m:t>
                                                    </m:r>
                                                  </m:e>
                                                  <m:sub>
                                                    <m:r>
                                                      <a:rPr lang="vi-VN" sz="2200">
                                                        <a:solidFill>
                                                          <a:schemeClr val="accent1"/>
                                                        </a:solidFill>
                                                        <a:latin typeface="Cambria Math" panose="02040503050406030204" pitchFamily="18" charset="0"/>
                                                      </a:rPr>
                                                      <m:t>2</m:t>
                                                    </m:r>
                                                  </m:sub>
                                                </m:sSub>
                                              </m:den>
                                            </m:f>
                                          </m:e>
                                        </m:d>
                                      </m:e>
                                      <m:sup>
                                        <m:r>
                                          <a:rPr lang="vi-VN" sz="2200">
                                            <a:solidFill>
                                              <a:schemeClr val="accent1"/>
                                            </a:solidFill>
                                            <a:latin typeface="Cambria Math" panose="02040503050406030204" pitchFamily="18" charset="0"/>
                                          </a:rPr>
                                          <m:t>2</m:t>
                                        </m:r>
                                      </m:sup>
                                    </m:sSup>
                                  </m:den>
                                </m:f>
                              </m:oMath>
                            </m:oMathPara>
                          </a14:m>
                          <a:endParaRPr lang="en-US" sz="22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8867457"/>
                      </a:ext>
                    </a:extLst>
                  </a:tr>
                  <a:tr h="221373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2200" i="1">
                                        <a:solidFill>
                                          <a:schemeClr val="accent1"/>
                                        </a:solidFill>
                                        <a:latin typeface="Cambria Math" panose="02040503050406030204" pitchFamily="18" charset="0"/>
                                      </a:rPr>
                                    </m:ctrlPr>
                                  </m:sSubSupPr>
                                  <m:e>
                                    <m:r>
                                      <m:rPr>
                                        <m:sty m:val="p"/>
                                      </m:rPr>
                                      <a:rPr lang="en-US" sz="2200">
                                        <a:solidFill>
                                          <a:schemeClr val="accent1"/>
                                        </a:solidFill>
                                        <a:latin typeface="Cambria Math" panose="02040503050406030204" pitchFamily="18" charset="0"/>
                                      </a:rPr>
                                      <m:t>F</m:t>
                                    </m:r>
                                  </m:e>
                                  <m:sub>
                                    <m:r>
                                      <m:rPr>
                                        <m:sty m:val="p"/>
                                      </m:rPr>
                                      <a:rPr lang="en-US" sz="2200">
                                        <a:solidFill>
                                          <a:schemeClr val="accent1"/>
                                        </a:solidFill>
                                        <a:latin typeface="Cambria Math" panose="02040503050406030204" pitchFamily="18" charset="0"/>
                                      </a:rPr>
                                      <m:t>el</m:t>
                                    </m:r>
                                    <m:r>
                                      <a:rPr lang="vi-VN" sz="2200">
                                        <a:solidFill>
                                          <a:schemeClr val="accent1"/>
                                        </a:solidFill>
                                        <a:latin typeface="Cambria Math" panose="02040503050406030204" pitchFamily="18" charset="0"/>
                                      </a:rPr>
                                      <m:t>.</m:t>
                                    </m:r>
                                    <m:r>
                                      <m:rPr>
                                        <m:sty m:val="p"/>
                                      </m:rPr>
                                      <a:rPr lang="vi-VN" sz="2200">
                                        <a:solidFill>
                                          <a:schemeClr val="accent1"/>
                                        </a:solidFill>
                                        <a:latin typeface="Cambria Math" panose="02040503050406030204" pitchFamily="18" charset="0"/>
                                      </a:rPr>
                                      <m:t>c</m:t>
                                    </m:r>
                                    <m:r>
                                      <a:rPr lang="vi-VN" sz="2200">
                                        <a:solidFill>
                                          <a:schemeClr val="accent1"/>
                                        </a:solidFill>
                                        <a:latin typeface="Cambria Math" panose="02040503050406030204" pitchFamily="18" charset="0"/>
                                      </a:rPr>
                                      <m:t>.</m:t>
                                    </m:r>
                                  </m:sub>
                                  <m:sup>
                                    <m:r>
                                      <m:rPr>
                                        <m:sty m:val="p"/>
                                      </m:rPr>
                                      <a:rPr lang="vi-VN" sz="2200">
                                        <a:solidFill>
                                          <a:schemeClr val="accent1"/>
                                        </a:solidFill>
                                        <a:latin typeface="Cambria Math" panose="02040503050406030204" pitchFamily="18" charset="0"/>
                                      </a:rPr>
                                      <m:t>I</m:t>
                                    </m:r>
                                    <m:r>
                                      <a:rPr lang="vi-VN" sz="2200">
                                        <a:solidFill>
                                          <a:schemeClr val="accent1"/>
                                        </a:solidFill>
                                        <a:latin typeface="Cambria Math" panose="02040503050406030204" pitchFamily="18" charset="0"/>
                                      </a:rPr>
                                      <m:t>0</m:t>
                                    </m:r>
                                  </m:sup>
                                </m:sSubSup>
                                <m:r>
                                  <a:rPr lang="vi-VN" sz="2200">
                                    <a:solidFill>
                                      <a:schemeClr val="accent1"/>
                                    </a:solidFill>
                                    <a:latin typeface="Cambria Math" panose="02040503050406030204" pitchFamily="18" charset="0"/>
                                  </a:rPr>
                                  <m:t>=</m:t>
                                </m:r>
                                <m:f>
                                  <m:fPr>
                                    <m:ctrlPr>
                                      <a:rPr lang="vi-VN" sz="2200" i="1">
                                        <a:solidFill>
                                          <a:schemeClr val="accent1"/>
                                        </a:solidFill>
                                        <a:latin typeface="Cambria Math" panose="02040503050406030204" pitchFamily="18" charset="0"/>
                                      </a:rPr>
                                    </m:ctrlPr>
                                  </m:fPr>
                                  <m:num>
                                    <m:r>
                                      <a:rPr lang="vi-VN" sz="2200">
                                        <a:solidFill>
                                          <a:schemeClr val="accent1"/>
                                        </a:solidFill>
                                        <a:latin typeface="Cambria Math" panose="02040503050406030204" pitchFamily="18" charset="0"/>
                                      </a:rPr>
                                      <m:t>𝜋</m:t>
                                    </m:r>
                                  </m:num>
                                  <m:den>
                                    <m:r>
                                      <a:rPr lang="vi-VN" sz="2200">
                                        <a:solidFill>
                                          <a:schemeClr val="accent1"/>
                                        </a:solidFill>
                                        <a:latin typeface="Cambria Math" panose="02040503050406030204" pitchFamily="18" charset="0"/>
                                      </a:rPr>
                                      <m:t>2</m:t>
                                    </m:r>
                                  </m:den>
                                </m:f>
                                <m:r>
                                  <a:rPr lang="vi-VN" sz="2200">
                                    <a:solidFill>
                                      <a:schemeClr val="accent1"/>
                                    </a:solidFill>
                                    <a:latin typeface="Cambria Math" panose="02040503050406030204" pitchFamily="18" charset="0"/>
                                  </a:rPr>
                                  <m:t>∙</m:t>
                                </m:r>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𝜀</m:t>
                                    </m:r>
                                  </m:e>
                                  <m:sub>
                                    <m:r>
                                      <m:rPr>
                                        <m:sty m:val="p"/>
                                      </m:rPr>
                                      <a:rPr lang="vi-VN" sz="2200">
                                        <a:solidFill>
                                          <a:schemeClr val="accent1"/>
                                        </a:solidFill>
                                        <a:latin typeface="Cambria Math" panose="02040503050406030204" pitchFamily="18" charset="0"/>
                                      </a:rPr>
                                      <m:t>r</m:t>
                                    </m:r>
                                  </m:sub>
                                </m:sSub>
                                <m:r>
                                  <a:rPr lang="vi-VN" sz="2200">
                                    <a:solidFill>
                                      <a:schemeClr val="accent1"/>
                                    </a:solidFill>
                                    <a:latin typeface="Cambria Math" panose="02040503050406030204" pitchFamily="18" charset="0"/>
                                  </a:rPr>
                                  <m:t>∙</m:t>
                                </m:r>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𝜀</m:t>
                                    </m:r>
                                  </m:e>
                                  <m:sub>
                                    <m:r>
                                      <a:rPr lang="vi-VN" sz="2200">
                                        <a:solidFill>
                                          <a:schemeClr val="accent1"/>
                                        </a:solidFill>
                                        <a:latin typeface="Cambria Math" panose="02040503050406030204" pitchFamily="18" charset="0"/>
                                      </a:rPr>
                                      <m:t>0</m:t>
                                    </m:r>
                                  </m:sub>
                                </m:sSub>
                                <m:r>
                                  <a:rPr lang="vi-VN" sz="2200">
                                    <a:solidFill>
                                      <a:schemeClr val="accent1"/>
                                    </a:solidFill>
                                    <a:latin typeface="Cambria Math" panose="02040503050406030204" pitchFamily="18" charset="0"/>
                                  </a:rPr>
                                  <m:t>∙</m:t>
                                </m:r>
                                <m:sSup>
                                  <m:sSupPr>
                                    <m:ctrlPr>
                                      <a:rPr lang="vi-VN" sz="2200" i="1">
                                        <a:solidFill>
                                          <a:schemeClr val="accent1"/>
                                        </a:solidFill>
                                        <a:latin typeface="Cambria Math" panose="02040503050406030204" pitchFamily="18" charset="0"/>
                                      </a:rPr>
                                    </m:ctrlPr>
                                  </m:sSupPr>
                                  <m:e>
                                    <m:r>
                                      <m:rPr>
                                        <m:sty m:val="p"/>
                                      </m:rPr>
                                      <a:rPr lang="vi-VN" sz="2200">
                                        <a:solidFill>
                                          <a:schemeClr val="accent1"/>
                                        </a:solidFill>
                                        <a:latin typeface="Cambria Math" panose="02040503050406030204" pitchFamily="18" charset="0"/>
                                      </a:rPr>
                                      <m:t>U</m:t>
                                    </m:r>
                                  </m:e>
                                  <m:sup>
                                    <m:r>
                                      <a:rPr lang="vi-VN" sz="2200">
                                        <a:solidFill>
                                          <a:schemeClr val="accent1"/>
                                        </a:solidFill>
                                        <a:latin typeface="Cambria Math" panose="02040503050406030204" pitchFamily="18" charset="0"/>
                                      </a:rPr>
                                      <m:t>2</m:t>
                                    </m:r>
                                  </m:sup>
                                </m:sSup>
                                <m:r>
                                  <a:rPr lang="vi-VN" sz="2200">
                                    <a:solidFill>
                                      <a:schemeClr val="accent1"/>
                                    </a:solidFill>
                                    <a:latin typeface="Cambria Math" panose="02040503050406030204" pitchFamily="18" charset="0"/>
                                  </a:rPr>
                                  <m:t>∙</m:t>
                                </m:r>
                                <m:f>
                                  <m:fPr>
                                    <m:ctrlPr>
                                      <a:rPr lang="vi-VN" sz="2200" i="1">
                                        <a:solidFill>
                                          <a:schemeClr val="accent1"/>
                                        </a:solidFill>
                                        <a:latin typeface="Cambria Math" panose="02040503050406030204" pitchFamily="18" charset="0"/>
                                      </a:rPr>
                                    </m:ctrlPr>
                                  </m:fPr>
                                  <m:num>
                                    <m:r>
                                      <m:rPr>
                                        <m:sty m:val="p"/>
                                      </m:rPr>
                                      <a:rPr lang="vi-VN" sz="2200">
                                        <a:solidFill>
                                          <a:schemeClr val="accent1"/>
                                        </a:solidFill>
                                        <a:latin typeface="Cambria Math" panose="02040503050406030204" pitchFamily="18" charset="0"/>
                                      </a:rPr>
                                      <m:t>d</m:t>
                                    </m:r>
                                  </m:num>
                                  <m:den>
                                    <m:r>
                                      <m:rPr>
                                        <m:sty m:val="p"/>
                                      </m:rPr>
                                      <a:rPr lang="vi-VN" sz="2200">
                                        <a:solidFill>
                                          <a:schemeClr val="accent1"/>
                                        </a:solidFill>
                                        <a:latin typeface="Cambria Math" panose="02040503050406030204" pitchFamily="18" charset="0"/>
                                      </a:rPr>
                                      <m:t>a</m:t>
                                    </m:r>
                                  </m:den>
                                </m:f>
                              </m:oMath>
                            </m:oMathPara>
                          </a14:m>
                          <a:endParaRPr lang="en-US" sz="22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2200" i="1">
                                        <a:solidFill>
                                          <a:schemeClr val="accent1"/>
                                        </a:solidFill>
                                        <a:latin typeface="Cambria Math" panose="02040503050406030204" pitchFamily="18" charset="0"/>
                                      </a:rPr>
                                    </m:ctrlPr>
                                  </m:sSubSupPr>
                                  <m:e>
                                    <m:r>
                                      <m:rPr>
                                        <m:sty m:val="p"/>
                                      </m:rPr>
                                      <a:rPr lang="en-US" sz="2200">
                                        <a:solidFill>
                                          <a:schemeClr val="accent1"/>
                                        </a:solidFill>
                                        <a:latin typeface="Cambria Math" panose="02040503050406030204" pitchFamily="18" charset="0"/>
                                      </a:rPr>
                                      <m:t>F</m:t>
                                    </m:r>
                                  </m:e>
                                  <m:sub>
                                    <m:r>
                                      <m:rPr>
                                        <m:sty m:val="p"/>
                                      </m:rPr>
                                      <a:rPr lang="en-US" sz="2200">
                                        <a:solidFill>
                                          <a:schemeClr val="accent1"/>
                                        </a:solidFill>
                                        <a:latin typeface="Cambria Math" panose="02040503050406030204" pitchFamily="18" charset="0"/>
                                      </a:rPr>
                                      <m:t>el</m:t>
                                    </m:r>
                                    <m:r>
                                      <a:rPr lang="vi-VN" sz="2200">
                                        <a:solidFill>
                                          <a:schemeClr val="accent1"/>
                                        </a:solidFill>
                                        <a:latin typeface="Cambria Math" panose="02040503050406030204" pitchFamily="18" charset="0"/>
                                      </a:rPr>
                                      <m:t>.</m:t>
                                    </m:r>
                                    <m:r>
                                      <m:rPr>
                                        <m:sty m:val="p"/>
                                      </m:rPr>
                                      <a:rPr lang="vi-VN" sz="2200">
                                        <a:solidFill>
                                          <a:schemeClr val="accent1"/>
                                        </a:solidFill>
                                        <a:latin typeface="Cambria Math" panose="02040503050406030204" pitchFamily="18" charset="0"/>
                                      </a:rPr>
                                      <m:t>c</m:t>
                                    </m:r>
                                    <m:r>
                                      <a:rPr lang="vi-VN" sz="2200">
                                        <a:solidFill>
                                          <a:schemeClr val="accent1"/>
                                        </a:solidFill>
                                        <a:latin typeface="Cambria Math" panose="02040503050406030204" pitchFamily="18" charset="0"/>
                                      </a:rPr>
                                      <m:t>.</m:t>
                                    </m:r>
                                  </m:sub>
                                  <m:sup>
                                    <m:r>
                                      <m:rPr>
                                        <m:sty m:val="p"/>
                                      </m:rPr>
                                      <a:rPr lang="vi-VN" sz="2200">
                                        <a:solidFill>
                                          <a:schemeClr val="accent1"/>
                                        </a:solidFill>
                                        <a:latin typeface="Cambria Math" panose="02040503050406030204" pitchFamily="18" charset="0"/>
                                      </a:rPr>
                                      <m:t>I</m:t>
                                    </m:r>
                                    <m:r>
                                      <a:rPr lang="vi-VN" sz="2200">
                                        <a:solidFill>
                                          <a:schemeClr val="accent1"/>
                                        </a:solidFill>
                                        <a:latin typeface="Cambria Math" panose="02040503050406030204" pitchFamily="18" charset="0"/>
                                      </a:rPr>
                                      <m:t>0</m:t>
                                    </m:r>
                                  </m:sup>
                                </m:sSubSup>
                                <m:r>
                                  <a:rPr lang="vi-VN" sz="2200">
                                    <a:solidFill>
                                      <a:schemeClr val="accent1"/>
                                    </a:solidFill>
                                    <a:latin typeface="Cambria Math" panose="02040503050406030204" pitchFamily="18" charset="0"/>
                                  </a:rPr>
                                  <m:t>=</m:t>
                                </m:r>
                                <m:f>
                                  <m:fPr>
                                    <m:ctrlPr>
                                      <a:rPr lang="vi-VN" sz="2200" i="1">
                                        <a:solidFill>
                                          <a:schemeClr val="accent1"/>
                                        </a:solidFill>
                                        <a:latin typeface="Cambria Math" panose="02040503050406030204" pitchFamily="18" charset="0"/>
                                      </a:rPr>
                                    </m:ctrlPr>
                                  </m:fPr>
                                  <m:num>
                                    <m:r>
                                      <a:rPr lang="vi-VN" sz="2200">
                                        <a:solidFill>
                                          <a:schemeClr val="accent1"/>
                                        </a:solidFill>
                                        <a:latin typeface="Cambria Math" panose="02040503050406030204" pitchFamily="18" charset="0"/>
                                      </a:rPr>
                                      <m:t>𝜋</m:t>
                                    </m:r>
                                  </m:num>
                                  <m:den>
                                    <m:r>
                                      <a:rPr lang="vi-VN" sz="2200">
                                        <a:solidFill>
                                          <a:schemeClr val="accent1"/>
                                        </a:solidFill>
                                        <a:latin typeface="Cambria Math" panose="02040503050406030204" pitchFamily="18" charset="0"/>
                                      </a:rPr>
                                      <m:t>2</m:t>
                                    </m:r>
                                  </m:den>
                                </m:f>
                                <m:r>
                                  <a:rPr lang="vi-VN" sz="2200">
                                    <a:solidFill>
                                      <a:schemeClr val="accent1"/>
                                    </a:solidFill>
                                    <a:latin typeface="Cambria Math" panose="02040503050406030204" pitchFamily="18" charset="0"/>
                                  </a:rPr>
                                  <m:t>∙</m:t>
                                </m:r>
                                <m:f>
                                  <m:fPr>
                                    <m:ctrlPr>
                                      <a:rPr lang="vi-VN" sz="2200" i="1">
                                        <a:solidFill>
                                          <a:schemeClr val="accent1"/>
                                        </a:solidFill>
                                        <a:latin typeface="Cambria Math" panose="02040503050406030204" pitchFamily="18" charset="0"/>
                                      </a:rPr>
                                    </m:ctrlPr>
                                  </m:fPr>
                                  <m:num>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𝜑</m:t>
                                        </m:r>
                                      </m:e>
                                      <m:sub>
                                        <m:r>
                                          <a:rPr lang="vi-VN" sz="2200">
                                            <a:solidFill>
                                              <a:schemeClr val="accent1"/>
                                            </a:solidFill>
                                            <a:latin typeface="Cambria Math" panose="02040503050406030204" pitchFamily="18" charset="0"/>
                                          </a:rPr>
                                          <m:t>1</m:t>
                                        </m:r>
                                      </m:sub>
                                    </m:sSub>
                                    <m:r>
                                      <a:rPr lang="vi-VN" sz="2200">
                                        <a:solidFill>
                                          <a:schemeClr val="accent1"/>
                                        </a:solidFill>
                                        <a:latin typeface="Cambria Math" panose="02040503050406030204" pitchFamily="18" charset="0"/>
                                      </a:rPr>
                                      <m:t>∙</m:t>
                                    </m:r>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𝜑</m:t>
                                        </m:r>
                                      </m:e>
                                      <m:sub>
                                        <m:r>
                                          <a:rPr lang="vi-VN" sz="2200">
                                            <a:solidFill>
                                              <a:schemeClr val="accent1"/>
                                            </a:solidFill>
                                            <a:latin typeface="Cambria Math" panose="02040503050406030204" pitchFamily="18" charset="0"/>
                                          </a:rPr>
                                          <m:t>2</m:t>
                                        </m:r>
                                      </m:sub>
                                    </m:sSub>
                                  </m:num>
                                  <m:den>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𝜀</m:t>
                                        </m:r>
                                      </m:e>
                                      <m:sub>
                                        <m:r>
                                          <a:rPr lang="vi-VN" sz="2200">
                                            <a:solidFill>
                                              <a:schemeClr val="accent1"/>
                                            </a:solidFill>
                                            <a:latin typeface="Cambria Math" panose="02040503050406030204" pitchFamily="18" charset="0"/>
                                          </a:rPr>
                                          <m:t>1</m:t>
                                        </m:r>
                                      </m:sub>
                                    </m:sSub>
                                    <m:r>
                                      <a:rPr lang="vi-VN" sz="2200">
                                        <a:solidFill>
                                          <a:schemeClr val="accent1"/>
                                        </a:solidFill>
                                        <a:latin typeface="Cambria Math" panose="02040503050406030204" pitchFamily="18" charset="0"/>
                                      </a:rPr>
                                      <m:t>∙</m:t>
                                    </m:r>
                                    <m:sSub>
                                      <m:sSubPr>
                                        <m:ctrlPr>
                                          <a:rPr lang="vi-VN" sz="2200" i="1">
                                            <a:solidFill>
                                              <a:schemeClr val="accent1"/>
                                            </a:solidFill>
                                            <a:latin typeface="Cambria Math" panose="02040503050406030204" pitchFamily="18" charset="0"/>
                                          </a:rPr>
                                        </m:ctrlPr>
                                      </m:sSubPr>
                                      <m:e>
                                        <m:r>
                                          <a:rPr lang="vi-VN" sz="2200">
                                            <a:solidFill>
                                              <a:schemeClr val="accent1"/>
                                            </a:solidFill>
                                            <a:latin typeface="Cambria Math" panose="02040503050406030204" pitchFamily="18" charset="0"/>
                                          </a:rPr>
                                          <m:t>𝜀</m:t>
                                        </m:r>
                                      </m:e>
                                      <m:sub>
                                        <m:r>
                                          <a:rPr lang="vi-VN" sz="2200">
                                            <a:solidFill>
                                              <a:schemeClr val="accent1"/>
                                            </a:solidFill>
                                            <a:latin typeface="Cambria Math" panose="02040503050406030204" pitchFamily="18" charset="0"/>
                                          </a:rPr>
                                          <m:t>0</m:t>
                                        </m:r>
                                      </m:sub>
                                    </m:sSub>
                                  </m:den>
                                </m:f>
                                <m:r>
                                  <a:rPr lang="vi-VN" sz="2200">
                                    <a:solidFill>
                                      <a:schemeClr val="accent1"/>
                                    </a:solidFill>
                                    <a:latin typeface="Cambria Math" panose="02040503050406030204" pitchFamily="18" charset="0"/>
                                  </a:rPr>
                                  <m:t>∙</m:t>
                                </m:r>
                                <m:sSup>
                                  <m:sSupPr>
                                    <m:ctrlPr>
                                      <a:rPr lang="vi-VN" sz="2200" i="1">
                                        <a:solidFill>
                                          <a:schemeClr val="accent1"/>
                                        </a:solidFill>
                                        <a:latin typeface="Cambria Math" panose="02040503050406030204" pitchFamily="18" charset="0"/>
                                      </a:rPr>
                                    </m:ctrlPr>
                                  </m:sSupPr>
                                  <m:e>
                                    <m:r>
                                      <m:rPr>
                                        <m:sty m:val="p"/>
                                      </m:rPr>
                                      <a:rPr lang="vi-VN" sz="2200">
                                        <a:solidFill>
                                          <a:schemeClr val="accent1"/>
                                        </a:solidFill>
                                        <a:latin typeface="Cambria Math" panose="02040503050406030204" pitchFamily="18" charset="0"/>
                                      </a:rPr>
                                      <m:t>d</m:t>
                                    </m:r>
                                  </m:e>
                                  <m:sup>
                                    <m:r>
                                      <a:rPr lang="vi-VN" sz="2200">
                                        <a:solidFill>
                                          <a:schemeClr val="accent1"/>
                                        </a:solidFill>
                                        <a:latin typeface="Cambria Math" panose="02040503050406030204" pitchFamily="18" charset="0"/>
                                      </a:rPr>
                                      <m:t>2</m:t>
                                    </m:r>
                                  </m:sup>
                                </m:sSup>
                              </m:oMath>
                            </m:oMathPara>
                          </a14:m>
                          <a:endParaRPr lang="en-US" sz="22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215593611"/>
                      </a:ext>
                    </a:extLst>
                  </a:tr>
                </a:tbl>
              </a:graphicData>
            </a:graphic>
          </p:graphicFrame>
        </mc:Choice>
        <mc:Fallback xmlns="">
          <p:graphicFrame>
            <p:nvGraphicFramePr>
              <p:cNvPr id="10" name="Table 9">
                <a:extLst>
                  <a:ext uri="{FF2B5EF4-FFF2-40B4-BE49-F238E27FC236}">
                    <a16:creationId xmlns:a16="http://schemas.microsoft.com/office/drawing/2014/main" id="{89ED46B4-9A27-1148-B369-EA837C828703}"/>
                  </a:ext>
                </a:extLst>
              </p:cNvPr>
              <p:cNvGraphicFramePr>
                <a:graphicFrameLocks noGrp="1"/>
              </p:cNvGraphicFramePr>
              <p:nvPr>
                <p:extLst>
                  <p:ext uri="{D42A27DB-BD31-4B8C-83A1-F6EECF244321}">
                    <p14:modId xmlns:p14="http://schemas.microsoft.com/office/powerpoint/2010/main" val="3834634020"/>
                  </p:ext>
                </p:extLst>
              </p:nvPr>
            </p:nvGraphicFramePr>
            <p:xfrm>
              <a:off x="0" y="0"/>
              <a:ext cx="12174496" cy="6858000"/>
            </p:xfrm>
            <a:graphic>
              <a:graphicData uri="http://schemas.openxmlformats.org/drawingml/2006/table">
                <a:tbl>
                  <a:tblPr firstRow="1" bandRow="1">
                    <a:tableStyleId>{2D5ABB26-0587-4C30-8999-92F81FD0307C}</a:tableStyleId>
                  </a:tblPr>
                  <a:tblGrid>
                    <a:gridCol w="3043624">
                      <a:extLst>
                        <a:ext uri="{9D8B030D-6E8A-4147-A177-3AD203B41FA5}">
                          <a16:colId xmlns:a16="http://schemas.microsoft.com/office/drawing/2014/main" val="3315769849"/>
                        </a:ext>
                      </a:extLst>
                    </a:gridCol>
                    <a:gridCol w="3119670">
                      <a:extLst>
                        <a:ext uri="{9D8B030D-6E8A-4147-A177-3AD203B41FA5}">
                          <a16:colId xmlns:a16="http://schemas.microsoft.com/office/drawing/2014/main" val="3398064037"/>
                        </a:ext>
                      </a:extLst>
                    </a:gridCol>
                    <a:gridCol w="4275116">
                      <a:extLst>
                        <a:ext uri="{9D8B030D-6E8A-4147-A177-3AD203B41FA5}">
                          <a16:colId xmlns:a16="http://schemas.microsoft.com/office/drawing/2014/main" val="874289040"/>
                        </a:ext>
                      </a:extLst>
                    </a:gridCol>
                    <a:gridCol w="1736086">
                      <a:extLst>
                        <a:ext uri="{9D8B030D-6E8A-4147-A177-3AD203B41FA5}">
                          <a16:colId xmlns:a16="http://schemas.microsoft.com/office/drawing/2014/main" val="150570143"/>
                        </a:ext>
                      </a:extLst>
                    </a:gridCol>
                  </a:tblGrid>
                  <a:tr h="740856">
                    <a:tc>
                      <a:txBody>
                        <a:bodyPr/>
                        <a:lstStyle/>
                        <a:p>
                          <a:pPr algn="ctr"/>
                          <a:r>
                            <a:rPr lang="en-US" sz="2000" b="1">
                              <a:latin typeface="Times New Roman" panose="02020603050405020304" pitchFamily="18" charset="0"/>
                              <a:cs typeface="Times New Roman" panose="02020603050405020304" pitchFamily="18" charset="0"/>
                            </a:rPr>
                            <a:t>Các dạng tương tác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latin typeface="Times New Roman" panose="02020603050405020304" pitchFamily="18" charset="0"/>
                              <a:cs typeface="Times New Roman" panose="02020603050405020304" pitchFamily="18" charset="0"/>
                            </a:rPr>
                            <a:t>Vật liệu dẫn điện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latin typeface="Times New Roman" panose="02020603050405020304" pitchFamily="18" charset="0"/>
                              <a:cs typeface="Times New Roman" panose="02020603050405020304" pitchFamily="18" charset="0"/>
                            </a:rPr>
                            <a:t>Vật liệu không dẫn điện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a:latin typeface="Times New Roman" panose="02020603050405020304" pitchFamily="18" charset="0"/>
                              <a:cs typeface="Times New Roman" panose="02020603050405020304" pitchFamily="18" charset="0"/>
                            </a:rPr>
                            <a:t>Trong đó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6546986"/>
                      </a:ext>
                    </a:extLst>
                  </a:tr>
                  <a:tr h="168967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7959" t="-43609" r="-193878" b="-263158"/>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43917" t="-43609" r="-40950" b="-263158"/>
                          </a:stretch>
                        </a:blipFill>
                      </a:tcPr>
                    </a:tc>
                    <a:tc rowSpan="3">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00000" t="-12033" r="-730" b="-207"/>
                          </a:stretch>
                        </a:blipFill>
                      </a:tcPr>
                    </a:tc>
                    <a:extLst>
                      <a:ext uri="{0D108BD9-81ED-4DB2-BD59-A6C34878D82A}">
                        <a16:rowId xmlns:a16="http://schemas.microsoft.com/office/drawing/2014/main" val="1027774719"/>
                      </a:ext>
                    </a:extLst>
                  </a:tr>
                  <a:tr h="221373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7959" t="-109143" r="-193878"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43917" t="-109143" r="-40950" b="-100000"/>
                          </a:stretch>
                        </a:blipFill>
                      </a:tcPr>
                    </a:tc>
                    <a:tc vMerge="1">
                      <a:txBody>
                        <a:bodyPr/>
                        <a:lstStyle/>
                        <a:p>
                          <a:endParaRPr lang="en-US"/>
                        </a:p>
                      </a:txBody>
                      <a:tcPr/>
                    </a:tc>
                    <a:extLst>
                      <a:ext uri="{0D108BD9-81ED-4DB2-BD59-A6C34878D82A}">
                        <a16:rowId xmlns:a16="http://schemas.microsoft.com/office/drawing/2014/main" val="48867457"/>
                      </a:ext>
                    </a:extLst>
                  </a:tr>
                  <a:tr h="221373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7959" t="-210345" r="-193878" b="-57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43917" t="-210345" r="-40950" b="-575"/>
                          </a:stretch>
                        </a:blipFill>
                      </a:tcPr>
                    </a:tc>
                    <a:tc vMerge="1">
                      <a:txBody>
                        <a:bodyPr/>
                        <a:lstStyle/>
                        <a:p>
                          <a:endParaRPr lang="en-US"/>
                        </a:p>
                      </a:txBody>
                      <a:tcPr/>
                    </a:tc>
                    <a:extLst>
                      <a:ext uri="{0D108BD9-81ED-4DB2-BD59-A6C34878D82A}">
                        <a16:rowId xmlns:a16="http://schemas.microsoft.com/office/drawing/2014/main" val="3215593611"/>
                      </a:ext>
                    </a:extLst>
                  </a:tr>
                </a:tbl>
              </a:graphicData>
            </a:graphic>
          </p:graphicFrame>
        </mc:Fallback>
      </mc:AlternateContent>
      <p:pic>
        <p:nvPicPr>
          <p:cNvPr id="13" name="Picture 12">
            <a:extLst>
              <a:ext uri="{FF2B5EF4-FFF2-40B4-BE49-F238E27FC236}">
                <a16:creationId xmlns:a16="http://schemas.microsoft.com/office/drawing/2014/main" id="{A10D2C35-97D3-2340-AEC8-AAE9DCF7357D}"/>
              </a:ext>
            </a:extLst>
          </p:cNvPr>
          <p:cNvPicPr>
            <a:picLocks noChangeAspect="1"/>
          </p:cNvPicPr>
          <p:nvPr/>
        </p:nvPicPr>
        <p:blipFill rotWithShape="1">
          <a:blip r:embed="rId3"/>
          <a:srcRect l="22791" t="48789" r="30394" b="18898"/>
          <a:stretch/>
        </p:blipFill>
        <p:spPr>
          <a:xfrm>
            <a:off x="42024" y="5006539"/>
            <a:ext cx="1354559" cy="1080000"/>
          </a:xfrm>
          <a:prstGeom prst="rect">
            <a:avLst/>
          </a:prstGeom>
        </p:spPr>
      </p:pic>
      <p:pic>
        <p:nvPicPr>
          <p:cNvPr id="15" name="Content Placeholder 4">
            <a:extLst>
              <a:ext uri="{FF2B5EF4-FFF2-40B4-BE49-F238E27FC236}">
                <a16:creationId xmlns:a16="http://schemas.microsoft.com/office/drawing/2014/main" id="{6CD59864-D38F-0B46-8C6F-D7DA4D6D8C12}"/>
              </a:ext>
            </a:extLst>
          </p:cNvPr>
          <p:cNvPicPr>
            <a:picLocks noGrp="1" noChangeAspect="1"/>
          </p:cNvPicPr>
          <p:nvPr>
            <p:ph idx="1"/>
          </p:nvPr>
        </p:nvPicPr>
        <p:blipFill rotWithShape="1">
          <a:blip r:embed="rId4"/>
          <a:srcRect l="28643" t="5807" r="19962" b="47412"/>
          <a:stretch/>
        </p:blipFill>
        <p:spPr>
          <a:xfrm>
            <a:off x="42024" y="785595"/>
            <a:ext cx="1044385" cy="1260000"/>
          </a:xfrm>
        </p:spPr>
      </p:pic>
      <p:pic>
        <p:nvPicPr>
          <p:cNvPr id="16" name="Picture 15">
            <a:extLst>
              <a:ext uri="{FF2B5EF4-FFF2-40B4-BE49-F238E27FC236}">
                <a16:creationId xmlns:a16="http://schemas.microsoft.com/office/drawing/2014/main" id="{8765BCD1-83A9-9540-943C-083B24DA9C43}"/>
              </a:ext>
            </a:extLst>
          </p:cNvPr>
          <p:cNvPicPr>
            <a:picLocks noChangeAspect="1"/>
          </p:cNvPicPr>
          <p:nvPr/>
        </p:nvPicPr>
        <p:blipFill rotWithShape="1">
          <a:blip r:embed="rId3"/>
          <a:srcRect l="14184" t="9952" r="25936" b="67664"/>
          <a:stretch/>
        </p:blipFill>
        <p:spPr>
          <a:xfrm>
            <a:off x="42024" y="2441221"/>
            <a:ext cx="2088000" cy="901636"/>
          </a:xfrm>
          <a:prstGeom prst="rect">
            <a:avLst/>
          </a:prstGeom>
        </p:spPr>
      </p:pic>
      <p:pic>
        <p:nvPicPr>
          <p:cNvPr id="17" name="Content Placeholder 4">
            <a:extLst>
              <a:ext uri="{FF2B5EF4-FFF2-40B4-BE49-F238E27FC236}">
                <a16:creationId xmlns:a16="http://schemas.microsoft.com/office/drawing/2014/main" id="{023B5BAC-85B3-9842-8E2A-AA0D1066BC44}"/>
              </a:ext>
            </a:extLst>
          </p:cNvPr>
          <p:cNvPicPr>
            <a:picLocks noChangeAspect="1"/>
          </p:cNvPicPr>
          <p:nvPr/>
        </p:nvPicPr>
        <p:blipFill rotWithShape="1">
          <a:blip r:embed="rId5"/>
          <a:srcRect l="15129" t="6524" r="19261" b="62963"/>
          <a:stretch/>
        </p:blipFill>
        <p:spPr>
          <a:xfrm>
            <a:off x="42024" y="3645028"/>
            <a:ext cx="2088000" cy="957399"/>
          </a:xfrm>
          <a:prstGeom prst="rect">
            <a:avLst/>
          </a:prstGeom>
        </p:spPr>
      </p:pic>
      <p:pic>
        <p:nvPicPr>
          <p:cNvPr id="18" name="Picture 17">
            <a:extLst>
              <a:ext uri="{FF2B5EF4-FFF2-40B4-BE49-F238E27FC236}">
                <a16:creationId xmlns:a16="http://schemas.microsoft.com/office/drawing/2014/main" id="{F030FCF7-DFC7-B94A-837E-C2F5E39247D4}"/>
              </a:ext>
            </a:extLst>
          </p:cNvPr>
          <p:cNvPicPr>
            <a:picLocks noChangeAspect="1"/>
          </p:cNvPicPr>
          <p:nvPr/>
        </p:nvPicPr>
        <p:blipFill rotWithShape="1">
          <a:blip r:embed="rId6"/>
          <a:srcRect l="7594" t="5200" r="60978" b="54377"/>
          <a:stretch/>
        </p:blipFill>
        <p:spPr>
          <a:xfrm>
            <a:off x="1354558" y="785595"/>
            <a:ext cx="1031211" cy="1260000"/>
          </a:xfrm>
          <a:prstGeom prst="rect">
            <a:avLst/>
          </a:prstGeom>
        </p:spPr>
      </p:pic>
      <p:pic>
        <p:nvPicPr>
          <p:cNvPr id="19" name="Picture 18">
            <a:extLst>
              <a:ext uri="{FF2B5EF4-FFF2-40B4-BE49-F238E27FC236}">
                <a16:creationId xmlns:a16="http://schemas.microsoft.com/office/drawing/2014/main" id="{45A26B7D-85B2-7546-B68C-4CFA1190B11E}"/>
              </a:ext>
            </a:extLst>
          </p:cNvPr>
          <p:cNvPicPr>
            <a:picLocks noChangeAspect="1"/>
          </p:cNvPicPr>
          <p:nvPr/>
        </p:nvPicPr>
        <p:blipFill rotWithShape="1">
          <a:blip r:embed="rId6"/>
          <a:srcRect l="8784" t="54377" r="45608" b="6832"/>
          <a:stretch/>
        </p:blipFill>
        <p:spPr>
          <a:xfrm>
            <a:off x="1600888" y="5006539"/>
            <a:ext cx="1336654" cy="1080000"/>
          </a:xfrm>
          <a:prstGeom prst="rect">
            <a:avLst/>
          </a:prstGeom>
        </p:spPr>
      </p:pic>
      <p:sp>
        <p:nvSpPr>
          <p:cNvPr id="2" name="TextBox 1">
            <a:extLst>
              <a:ext uri="{FF2B5EF4-FFF2-40B4-BE49-F238E27FC236}">
                <a16:creationId xmlns:a16="http://schemas.microsoft.com/office/drawing/2014/main" id="{F3F0BB4A-BADB-8D47-9F65-CE6029972E46}"/>
              </a:ext>
            </a:extLst>
          </p:cNvPr>
          <p:cNvSpPr txBox="1"/>
          <p:nvPr/>
        </p:nvSpPr>
        <p:spPr>
          <a:xfrm>
            <a:off x="154379" y="2045595"/>
            <a:ext cx="795647"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Vật liệu dẫn điện</a:t>
            </a:r>
          </a:p>
        </p:txBody>
      </p:sp>
      <p:sp>
        <p:nvSpPr>
          <p:cNvPr id="11" name="TextBox 10">
            <a:extLst>
              <a:ext uri="{FF2B5EF4-FFF2-40B4-BE49-F238E27FC236}">
                <a16:creationId xmlns:a16="http://schemas.microsoft.com/office/drawing/2014/main" id="{8D080B26-8145-F54A-A6E4-BBD848E27B4A}"/>
              </a:ext>
            </a:extLst>
          </p:cNvPr>
          <p:cNvSpPr txBox="1"/>
          <p:nvPr/>
        </p:nvSpPr>
        <p:spPr>
          <a:xfrm>
            <a:off x="1394442" y="1996626"/>
            <a:ext cx="951441"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Vật liệu không  dẫn điện</a:t>
            </a:r>
          </a:p>
        </p:txBody>
      </p:sp>
      <p:sp>
        <p:nvSpPr>
          <p:cNvPr id="12" name="TextBox 11">
            <a:extLst>
              <a:ext uri="{FF2B5EF4-FFF2-40B4-BE49-F238E27FC236}">
                <a16:creationId xmlns:a16="http://schemas.microsoft.com/office/drawing/2014/main" id="{FB20DA5E-A4D1-2C44-B180-F146EB8F9225}"/>
              </a:ext>
            </a:extLst>
          </p:cNvPr>
          <p:cNvSpPr txBox="1"/>
          <p:nvPr/>
        </p:nvSpPr>
        <p:spPr>
          <a:xfrm>
            <a:off x="2102997" y="3923672"/>
            <a:ext cx="951441"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Vật liệu không  dẫn điện</a:t>
            </a:r>
          </a:p>
        </p:txBody>
      </p:sp>
      <p:sp>
        <p:nvSpPr>
          <p:cNvPr id="14" name="TextBox 13">
            <a:extLst>
              <a:ext uri="{FF2B5EF4-FFF2-40B4-BE49-F238E27FC236}">
                <a16:creationId xmlns:a16="http://schemas.microsoft.com/office/drawing/2014/main" id="{2FDBCF9D-DF11-9D46-ABE5-A958EDC3E6D2}"/>
              </a:ext>
            </a:extLst>
          </p:cNvPr>
          <p:cNvSpPr txBox="1"/>
          <p:nvPr/>
        </p:nvSpPr>
        <p:spPr>
          <a:xfrm>
            <a:off x="2172048" y="2609008"/>
            <a:ext cx="795647"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Vật liệu dẫn điện</a:t>
            </a:r>
          </a:p>
        </p:txBody>
      </p:sp>
      <p:sp>
        <p:nvSpPr>
          <p:cNvPr id="20" name="TextBox 19">
            <a:extLst>
              <a:ext uri="{FF2B5EF4-FFF2-40B4-BE49-F238E27FC236}">
                <a16:creationId xmlns:a16="http://schemas.microsoft.com/office/drawing/2014/main" id="{2979AD1A-B094-F244-823B-9659ADCA5C6A}"/>
              </a:ext>
            </a:extLst>
          </p:cNvPr>
          <p:cNvSpPr txBox="1"/>
          <p:nvPr/>
        </p:nvSpPr>
        <p:spPr>
          <a:xfrm>
            <a:off x="1910048" y="6288374"/>
            <a:ext cx="951441"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Vật liệu không  dẫn điện</a:t>
            </a:r>
          </a:p>
        </p:txBody>
      </p:sp>
      <p:sp>
        <p:nvSpPr>
          <p:cNvPr id="21" name="TextBox 20">
            <a:extLst>
              <a:ext uri="{FF2B5EF4-FFF2-40B4-BE49-F238E27FC236}">
                <a16:creationId xmlns:a16="http://schemas.microsoft.com/office/drawing/2014/main" id="{1823AA66-0297-AF47-92F3-57025815D819}"/>
              </a:ext>
            </a:extLst>
          </p:cNvPr>
          <p:cNvSpPr txBox="1"/>
          <p:nvPr/>
        </p:nvSpPr>
        <p:spPr>
          <a:xfrm>
            <a:off x="424396" y="6288374"/>
            <a:ext cx="795647" cy="400110"/>
          </a:xfrm>
          <a:prstGeom prst="rect">
            <a:avLst/>
          </a:prstGeom>
          <a:noFill/>
        </p:spPr>
        <p:txBody>
          <a:bodyPr wrap="square" rtlCol="0">
            <a:spAutoFit/>
          </a:bodyPr>
          <a:lstStyle/>
          <a:p>
            <a:pPr algn="ctr"/>
            <a:r>
              <a:rPr lang="en-US" sz="1000">
                <a:latin typeface="Times New Roman" panose="02020603050405020304" pitchFamily="18" charset="0"/>
                <a:cs typeface="Times New Roman" panose="02020603050405020304" pitchFamily="18" charset="0"/>
              </a:rPr>
              <a:t>Vật liệu dẫn điện</a:t>
            </a:r>
          </a:p>
        </p:txBody>
      </p:sp>
    </p:spTree>
    <p:extLst>
      <p:ext uri="{BB962C8B-B14F-4D97-AF65-F5344CB8AC3E}">
        <p14:creationId xmlns:p14="http://schemas.microsoft.com/office/powerpoint/2010/main" val="274783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556E9-862F-B841-BDAC-39BDDC379031}"/>
              </a:ext>
            </a:extLst>
          </p:cNvPr>
          <p:cNvSpPr>
            <a:spLocks noGrp="1"/>
          </p:cNvSpPr>
          <p:nvPr>
            <p:ph type="title"/>
          </p:nvPr>
        </p:nvSpPr>
        <p:spPr>
          <a:xfrm>
            <a:off x="838200" y="365125"/>
            <a:ext cx="10515600" cy="1087749"/>
          </a:xfrm>
        </p:spPr>
        <p:txBody>
          <a:bodyPr/>
          <a:lstStyle/>
          <a:p>
            <a:r>
              <a:rPr lang="en-US">
                <a:latin typeface="Times New Roman" panose="02020603050405020304" pitchFamily="18" charset="0"/>
                <a:cs typeface="Times New Roman" panose="02020603050405020304" pitchFamily="18" charset="0"/>
              </a:rPr>
              <a:t>Lực mao dẫn, áp suất mao dẫn</a:t>
            </a:r>
          </a:p>
        </p:txBody>
      </p:sp>
      <p:pic>
        <p:nvPicPr>
          <p:cNvPr id="5" name="Content Placeholder 4">
            <a:extLst>
              <a:ext uri="{FF2B5EF4-FFF2-40B4-BE49-F238E27FC236}">
                <a16:creationId xmlns:a16="http://schemas.microsoft.com/office/drawing/2014/main" id="{78D1AFAF-D00D-CF4E-8821-3FAE28384C65}"/>
              </a:ext>
            </a:extLst>
          </p:cNvPr>
          <p:cNvPicPr>
            <a:picLocks noGrp="1" noChangeAspect="1"/>
          </p:cNvPicPr>
          <p:nvPr>
            <p:ph idx="1"/>
          </p:nvPr>
        </p:nvPicPr>
        <p:blipFill rotWithShape="1">
          <a:blip r:embed="rId2"/>
          <a:srcRect l="9482"/>
          <a:stretch/>
        </p:blipFill>
        <p:spPr>
          <a:xfrm>
            <a:off x="4401669" y="1723345"/>
            <a:ext cx="3975556" cy="4392000"/>
          </a:xfrm>
        </p:spPr>
      </p:pic>
      <p:pic>
        <p:nvPicPr>
          <p:cNvPr id="7" name="Picture 6">
            <a:extLst>
              <a:ext uri="{FF2B5EF4-FFF2-40B4-BE49-F238E27FC236}">
                <a16:creationId xmlns:a16="http://schemas.microsoft.com/office/drawing/2014/main" id="{FE769E31-A290-A941-89FA-9E5CCE16F6DD}"/>
              </a:ext>
            </a:extLst>
          </p:cNvPr>
          <p:cNvPicPr>
            <a:picLocks noChangeAspect="1"/>
          </p:cNvPicPr>
          <p:nvPr/>
        </p:nvPicPr>
        <p:blipFill rotWithShape="1">
          <a:blip r:embed="rId3"/>
          <a:srcRect l="7356" t="5224" b="4229"/>
          <a:stretch/>
        </p:blipFill>
        <p:spPr>
          <a:xfrm>
            <a:off x="190004" y="1723345"/>
            <a:ext cx="4401670" cy="4392000"/>
          </a:xfrm>
          <a:prstGeom prst="rect">
            <a:avLst/>
          </a:prstGeom>
        </p:spPr>
      </p:pic>
      <p:pic>
        <p:nvPicPr>
          <p:cNvPr id="8" name="Content Placeholder 4">
            <a:extLst>
              <a:ext uri="{FF2B5EF4-FFF2-40B4-BE49-F238E27FC236}">
                <a16:creationId xmlns:a16="http://schemas.microsoft.com/office/drawing/2014/main" id="{73F90DB7-1A9E-E14C-9AEB-9899EF7B3137}"/>
              </a:ext>
            </a:extLst>
          </p:cNvPr>
          <p:cNvPicPr>
            <a:picLocks noChangeAspect="1"/>
          </p:cNvPicPr>
          <p:nvPr/>
        </p:nvPicPr>
        <p:blipFill>
          <a:blip r:embed="rId4"/>
          <a:stretch>
            <a:fillRect/>
          </a:stretch>
        </p:blipFill>
        <p:spPr>
          <a:xfrm>
            <a:off x="8263768" y="1723345"/>
            <a:ext cx="3738228" cy="4392000"/>
          </a:xfrm>
          <a:prstGeom prst="rect">
            <a:avLst/>
          </a:prstGeom>
        </p:spPr>
      </p:pic>
    </p:spTree>
    <p:extLst>
      <p:ext uri="{BB962C8B-B14F-4D97-AF65-F5344CB8AC3E}">
        <p14:creationId xmlns:p14="http://schemas.microsoft.com/office/powerpoint/2010/main" val="328078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80B8-FB97-A144-91EA-F075311CA1E9}"/>
              </a:ext>
            </a:extLst>
          </p:cNvPr>
          <p:cNvSpPr>
            <a:spLocks noGrp="1"/>
          </p:cNvSpPr>
          <p:nvPr>
            <p:ph type="title"/>
          </p:nvPr>
        </p:nvSpPr>
        <p:spPr>
          <a:xfrm>
            <a:off x="838200" y="365126"/>
            <a:ext cx="10515600" cy="1036162"/>
          </a:xfrm>
        </p:spPr>
        <p:txBody>
          <a:bodyPr>
            <a:normAutofit/>
          </a:bodyPr>
          <a:lstStyle/>
          <a:p>
            <a:r>
              <a:rPr lang="en-US" sz="3600">
                <a:latin typeface="Times New Roman" panose="02020603050405020304" pitchFamily="18" charset="0"/>
                <a:cs typeface="Times New Roman" panose="02020603050405020304" pitchFamily="18" charset="0"/>
              </a:rPr>
              <a:t>Các trạng thái tương tác gây ra bởi lực mao dẫn</a:t>
            </a:r>
          </a:p>
        </p:txBody>
      </p:sp>
      <p:pic>
        <p:nvPicPr>
          <p:cNvPr id="5" name="Content Placeholder 4">
            <a:extLst>
              <a:ext uri="{FF2B5EF4-FFF2-40B4-BE49-F238E27FC236}">
                <a16:creationId xmlns:a16="http://schemas.microsoft.com/office/drawing/2014/main" id="{8110D7E8-15FC-2C4A-90F3-13F402AF2F77}"/>
              </a:ext>
            </a:extLst>
          </p:cNvPr>
          <p:cNvPicPr>
            <a:picLocks noGrp="1" noChangeAspect="1"/>
          </p:cNvPicPr>
          <p:nvPr>
            <p:ph idx="1"/>
          </p:nvPr>
        </p:nvPicPr>
        <p:blipFill>
          <a:blip r:embed="rId2"/>
          <a:stretch>
            <a:fillRect/>
          </a:stretch>
        </p:blipFill>
        <p:spPr>
          <a:xfrm>
            <a:off x="838200" y="1235034"/>
            <a:ext cx="4628571" cy="5400000"/>
          </a:xfrm>
        </p:spPr>
      </p:pic>
      <p:pic>
        <p:nvPicPr>
          <p:cNvPr id="7" name="Picture 6">
            <a:extLst>
              <a:ext uri="{FF2B5EF4-FFF2-40B4-BE49-F238E27FC236}">
                <a16:creationId xmlns:a16="http://schemas.microsoft.com/office/drawing/2014/main" id="{A0F03223-C0EC-5C43-B663-84C476D681FE}"/>
              </a:ext>
            </a:extLst>
          </p:cNvPr>
          <p:cNvPicPr>
            <a:picLocks noChangeAspect="1"/>
          </p:cNvPicPr>
          <p:nvPr/>
        </p:nvPicPr>
        <p:blipFill rotWithShape="1">
          <a:blip r:embed="rId3"/>
          <a:srcRect l="11952" t="3835"/>
          <a:stretch/>
        </p:blipFill>
        <p:spPr>
          <a:xfrm>
            <a:off x="6467849" y="1401288"/>
            <a:ext cx="5156931" cy="5400000"/>
          </a:xfrm>
          <a:prstGeom prst="rect">
            <a:avLst/>
          </a:prstGeom>
        </p:spPr>
      </p:pic>
    </p:spTree>
    <p:extLst>
      <p:ext uri="{BB962C8B-B14F-4D97-AF65-F5344CB8AC3E}">
        <p14:creationId xmlns:p14="http://schemas.microsoft.com/office/powerpoint/2010/main" val="322040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3F5FE-AEA0-BD49-B870-9E6C9F79F9B4}"/>
              </a:ext>
            </a:extLst>
          </p:cNvPr>
          <p:cNvSpPr>
            <a:spLocks noGrp="1"/>
          </p:cNvSpPr>
          <p:nvPr>
            <p:ph type="title"/>
          </p:nvPr>
        </p:nvSpPr>
        <p:spPr>
          <a:xfrm>
            <a:off x="838200" y="365126"/>
            <a:ext cx="10515600" cy="1131166"/>
          </a:xfrm>
        </p:spPr>
        <p:txBody>
          <a:bodyPr>
            <a:normAutofit/>
          </a:bodyPr>
          <a:lstStyle/>
          <a:p>
            <a:pPr algn="just"/>
            <a:r>
              <a:rPr lang="en-US" sz="3400">
                <a:latin typeface="Times New Roman" panose="02020603050405020304" pitchFamily="18" charset="0"/>
                <a:cs typeface="Times New Roman" panose="02020603050405020304" pitchFamily="18" charset="0"/>
              </a:rPr>
              <a:t>DLVO tương tác – tương tác tĩnh điện trong pha lỏng</a:t>
            </a:r>
          </a:p>
        </p:txBody>
      </p:sp>
      <p:pic>
        <p:nvPicPr>
          <p:cNvPr id="5" name="Content Placeholder 4">
            <a:extLst>
              <a:ext uri="{FF2B5EF4-FFF2-40B4-BE49-F238E27FC236}">
                <a16:creationId xmlns:a16="http://schemas.microsoft.com/office/drawing/2014/main" id="{F183CACF-6823-5B46-93AF-FF7125D57E79}"/>
              </a:ext>
            </a:extLst>
          </p:cNvPr>
          <p:cNvPicPr>
            <a:picLocks noGrp="1" noChangeAspect="1"/>
          </p:cNvPicPr>
          <p:nvPr>
            <p:ph idx="1"/>
          </p:nvPr>
        </p:nvPicPr>
        <p:blipFill rotWithShape="1">
          <a:blip r:embed="rId2"/>
          <a:srcRect l="7802" t="6171" b="15264"/>
          <a:stretch/>
        </p:blipFill>
        <p:spPr>
          <a:xfrm>
            <a:off x="39517" y="1673637"/>
            <a:ext cx="5515165" cy="4680000"/>
          </a:xfrm>
        </p:spPr>
      </p:pic>
      <p:sp>
        <p:nvSpPr>
          <p:cNvPr id="6" name="Rectangle 5">
            <a:extLst>
              <a:ext uri="{FF2B5EF4-FFF2-40B4-BE49-F238E27FC236}">
                <a16:creationId xmlns:a16="http://schemas.microsoft.com/office/drawing/2014/main" id="{6A4FA4FA-9071-4440-A820-D7A41F005EB1}"/>
              </a:ext>
            </a:extLst>
          </p:cNvPr>
          <p:cNvSpPr/>
          <p:nvPr/>
        </p:nvSpPr>
        <p:spPr>
          <a:xfrm>
            <a:off x="5450774" y="1496292"/>
            <a:ext cx="6531429" cy="4708981"/>
          </a:xfrm>
          <a:prstGeom prst="rect">
            <a:avLst/>
          </a:prstGeom>
        </p:spPr>
        <p:txBody>
          <a:bodyPr wrap="square">
            <a:spAutoFit/>
          </a:bodyPr>
          <a:lstStyle/>
          <a:p>
            <a:pPr algn="just"/>
            <a:r>
              <a:rPr lang="en-US" sz="2500">
                <a:latin typeface="Times New Roman" panose="02020603050405020304" pitchFamily="18" charset="0"/>
                <a:cs typeface="Times New Roman" panose="02020603050405020304" pitchFamily="18" charset="0"/>
              </a:rPr>
              <a:t>Nguồn gốc tải trọng bề mặt của các hạt trong pha lỏng xuất phát từ sự tương tác của các ion với vật chất rắn. Có hai nguồn điện tích ion chính:</a:t>
            </a:r>
          </a:p>
          <a:p>
            <a:pPr algn="just"/>
            <a:r>
              <a:rPr lang="vi-VN" sz="2500">
                <a:latin typeface="Times New Roman" panose="02020603050405020304" pitchFamily="18" charset="0"/>
                <a:cs typeface="Times New Roman" panose="02020603050405020304" pitchFamily="18" charset="0"/>
              </a:rPr>
              <a:t>(1) pha lỏng (dung dịch nước) chứa các ion, ví dụ muối phân ly, axit, bazơ, được phân ly và hấp phụ đặc biệt lên bề mặt chất rắn.</a:t>
            </a:r>
          </a:p>
          <a:p>
            <a:pPr algn="just"/>
            <a:r>
              <a:rPr lang="vi-VN" sz="2500">
                <a:latin typeface="Times New Roman" panose="02020603050405020304" pitchFamily="18" charset="0"/>
                <a:cs typeface="Times New Roman" panose="02020603050405020304" pitchFamily="18" charset="0"/>
              </a:rPr>
              <a:t>(2) bản thân chất rắn tương tác với chất lỏng xung quanh và giải phóng các ion khỏi bề mặt. Khi đó hạt mang điện tích trái dấu của các ion này.</a:t>
            </a:r>
          </a:p>
          <a:p>
            <a:pPr algn="just"/>
            <a:r>
              <a:rPr lang="en-US" sz="2500">
                <a:latin typeface="Times New Roman" panose="02020603050405020304" pitchFamily="18" charset="0"/>
                <a:cs typeface="Times New Roman" panose="02020603050405020304" pitchFamily="18" charset="0"/>
              </a:rPr>
              <a:t>Cân bằng điện tích tổng thể vẫn trung tính, vì các ion mang điện tích trái dấu nằm trong pha lỏng.</a:t>
            </a:r>
          </a:p>
        </p:txBody>
      </p:sp>
    </p:spTree>
    <p:extLst>
      <p:ext uri="{BB962C8B-B14F-4D97-AF65-F5344CB8AC3E}">
        <p14:creationId xmlns:p14="http://schemas.microsoft.com/office/powerpoint/2010/main" val="2924659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0ADB6B4-A298-2948-8D96-210DAC3081E0}"/>
              </a:ext>
            </a:extLst>
          </p:cNvPr>
          <p:cNvPicPr>
            <a:picLocks noGrp="1" noChangeAspect="1"/>
          </p:cNvPicPr>
          <p:nvPr>
            <p:ph idx="1"/>
          </p:nvPr>
        </p:nvPicPr>
        <p:blipFill rotWithShape="1">
          <a:blip r:embed="rId2"/>
          <a:srcRect l="75799" r="5292" b="18865"/>
          <a:stretch/>
        </p:blipFill>
        <p:spPr>
          <a:xfrm>
            <a:off x="8622089" y="3065952"/>
            <a:ext cx="2984330" cy="1800000"/>
          </a:xfrm>
        </p:spPr>
      </p:pic>
      <p:sp>
        <p:nvSpPr>
          <p:cNvPr id="6" name="Rectangle 5">
            <a:extLst>
              <a:ext uri="{FF2B5EF4-FFF2-40B4-BE49-F238E27FC236}">
                <a16:creationId xmlns:a16="http://schemas.microsoft.com/office/drawing/2014/main" id="{F54078D6-CBBF-3445-9A4D-B48F8C212EB4}"/>
              </a:ext>
            </a:extLst>
          </p:cNvPr>
          <p:cNvSpPr/>
          <p:nvPr/>
        </p:nvSpPr>
        <p:spPr>
          <a:xfrm>
            <a:off x="368134" y="1496292"/>
            <a:ext cx="11257808" cy="1569660"/>
          </a:xfrm>
          <a:prstGeom prst="rect">
            <a:avLst/>
          </a:prstGeom>
        </p:spPr>
        <p:txBody>
          <a:bodyPr wrap="square">
            <a:spAutoFit/>
          </a:bodyPr>
          <a:lstStyle/>
          <a:p>
            <a:pPr algn="just"/>
            <a:r>
              <a:rPr lang="en-US" sz="2400">
                <a:latin typeface="Times New Roman" panose="02020603050405020304" pitchFamily="18" charset="0"/>
                <a:cs typeface="Times New Roman" panose="02020603050405020304" pitchFamily="18" charset="0"/>
              </a:rPr>
              <a:t>Lý thuyết DLVO mô tả sự tương tác của một hạt trong pha lỏng. Nó kết hợp các tương tác v.-d.- Waals với các tương tác tĩnh điện bằng cách tiếp cận chồng chất. Tương tác tĩnh điện tuân theo định luật lũy thừa (xấp xỉ) với tham số hệ hóa học đặc trưng, tức là độ dài DEBEYE κ. Lực tương tác là dẫn xuất của thế năng.</a:t>
            </a:r>
          </a:p>
        </p:txBody>
      </p:sp>
      <p:sp>
        <p:nvSpPr>
          <p:cNvPr id="7" name="Title 1">
            <a:extLst>
              <a:ext uri="{FF2B5EF4-FFF2-40B4-BE49-F238E27FC236}">
                <a16:creationId xmlns:a16="http://schemas.microsoft.com/office/drawing/2014/main" id="{6CDDC3F7-AFEF-B043-AA6C-5CE8BA499D07}"/>
              </a:ext>
            </a:extLst>
          </p:cNvPr>
          <p:cNvSpPr>
            <a:spLocks noGrp="1"/>
          </p:cNvSpPr>
          <p:nvPr>
            <p:ph type="title"/>
          </p:nvPr>
        </p:nvSpPr>
        <p:spPr>
          <a:xfrm>
            <a:off x="838200" y="365126"/>
            <a:ext cx="10515600" cy="1131166"/>
          </a:xfrm>
        </p:spPr>
        <p:txBody>
          <a:bodyPr>
            <a:normAutofit/>
          </a:bodyPr>
          <a:lstStyle/>
          <a:p>
            <a:pPr algn="just"/>
            <a:r>
              <a:rPr lang="en-US" sz="3400">
                <a:latin typeface="Times New Roman" panose="02020603050405020304" pitchFamily="18" charset="0"/>
                <a:cs typeface="Times New Roman" panose="02020603050405020304" pitchFamily="18" charset="0"/>
              </a:rPr>
              <a:t>Định lượng tương tác DLVO– cách tiếp cận</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278EE67-CA36-D649-9C58-15CD9E5EF510}"/>
                  </a:ext>
                </a:extLst>
              </p:cNvPr>
              <p:cNvSpPr txBox="1"/>
              <p:nvPr/>
            </p:nvSpPr>
            <p:spPr>
              <a:xfrm>
                <a:off x="585581" y="3188525"/>
                <a:ext cx="7178184" cy="9405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chemeClr val="accent1"/>
                              </a:solidFill>
                              <a:latin typeface="Cambria Math" panose="02040503050406030204" pitchFamily="18" charset="0"/>
                            </a:rPr>
                          </m:ctrlPr>
                        </m:sSubPr>
                        <m:e>
                          <m:r>
                            <m:rPr>
                              <m:sty m:val="p"/>
                            </m:rPr>
                            <a:rPr lang="en-US" sz="2400" i="1">
                              <a:solidFill>
                                <a:schemeClr val="accent1"/>
                              </a:solidFill>
                              <a:latin typeface="Cambria Math" panose="02040503050406030204" pitchFamily="18" charset="0"/>
                            </a:rPr>
                            <m:t>W</m:t>
                          </m:r>
                        </m:e>
                        <m:sub>
                          <m:r>
                            <m:rPr>
                              <m:sty m:val="p"/>
                            </m:rPr>
                            <a:rPr lang="en-US" sz="2400" i="1">
                              <a:solidFill>
                                <a:schemeClr val="accent1"/>
                              </a:solidFill>
                              <a:latin typeface="Cambria Math" panose="02040503050406030204" pitchFamily="18" charset="0"/>
                            </a:rPr>
                            <m:t>DLVO</m:t>
                          </m:r>
                        </m:sub>
                      </m:sSub>
                      <m:r>
                        <a:rPr lang="vi-VN" sz="2400" b="0" i="1">
                          <a:solidFill>
                            <a:schemeClr val="accent1"/>
                          </a:solidFill>
                          <a:latin typeface="Cambria Math" panose="02040503050406030204" pitchFamily="18" charset="0"/>
                        </a:rPr>
                        <m:t>=−</m:t>
                      </m:r>
                      <m:f>
                        <m:fPr>
                          <m:ctrlPr>
                            <a:rPr lang="vi-VN" sz="2400" b="0" i="1">
                              <a:solidFill>
                                <a:schemeClr val="accent1"/>
                              </a:solidFill>
                              <a:latin typeface="Cambria Math" panose="02040503050406030204" pitchFamily="18" charset="0"/>
                            </a:rPr>
                          </m:ctrlPr>
                        </m:fPr>
                        <m:num>
                          <m:sSub>
                            <m:sSubPr>
                              <m:ctrlPr>
                                <a:rPr lang="vi-VN" sz="2400" b="0" i="1">
                                  <a:solidFill>
                                    <a:schemeClr val="accent1"/>
                                  </a:solidFill>
                                  <a:latin typeface="Cambria Math" panose="02040503050406030204" pitchFamily="18" charset="0"/>
                                </a:rPr>
                              </m:ctrlPr>
                            </m:sSubPr>
                            <m:e>
                              <m:r>
                                <m:rPr>
                                  <m:sty m:val="p"/>
                                </m:rPr>
                                <a:rPr lang="vi-VN" sz="2400" i="1">
                                  <a:solidFill>
                                    <a:schemeClr val="accent1"/>
                                  </a:solidFill>
                                  <a:latin typeface="Cambria Math" panose="02040503050406030204" pitchFamily="18" charset="0"/>
                                </a:rPr>
                                <m:t>C</m:t>
                              </m:r>
                            </m:e>
                            <m:sub>
                              <m:r>
                                <m:rPr>
                                  <m:sty m:val="p"/>
                                </m:rPr>
                                <a:rPr lang="vi-VN" sz="2400" i="1">
                                  <a:solidFill>
                                    <a:schemeClr val="accent1"/>
                                  </a:solidFill>
                                  <a:latin typeface="Cambria Math" panose="02040503050406030204" pitchFamily="18" charset="0"/>
                                </a:rPr>
                                <m:t>H</m:t>
                              </m:r>
                            </m:sub>
                          </m:sSub>
                          <m:r>
                            <a:rPr lang="vi-VN" sz="2400" b="0" i="1">
                              <a:solidFill>
                                <a:schemeClr val="accent1"/>
                              </a:solidFill>
                              <a:latin typeface="Cambria Math" panose="02040503050406030204" pitchFamily="18" charset="0"/>
                              <a:ea typeface="Cambria Math" panose="02040503050406030204" pitchFamily="18" charset="0"/>
                            </a:rPr>
                            <m:t>∙</m:t>
                          </m:r>
                          <m:r>
                            <m:rPr>
                              <m:sty m:val="p"/>
                            </m:rPr>
                            <a:rPr lang="vi-VN" sz="2400" i="1">
                              <a:solidFill>
                                <a:schemeClr val="accent1"/>
                              </a:solidFill>
                              <a:latin typeface="Cambria Math" panose="02040503050406030204" pitchFamily="18" charset="0"/>
                              <a:ea typeface="Cambria Math" panose="02040503050406030204" pitchFamily="18" charset="0"/>
                            </a:rPr>
                            <m:t>d</m:t>
                          </m:r>
                        </m:num>
                        <m:den>
                          <m:r>
                            <a:rPr lang="vi-VN" sz="2400" b="0" i="1">
                              <a:solidFill>
                                <a:schemeClr val="accent1"/>
                              </a:solidFill>
                              <a:latin typeface="Cambria Math" panose="02040503050406030204" pitchFamily="18" charset="0"/>
                            </a:rPr>
                            <m:t>24</m:t>
                          </m:r>
                          <m:r>
                            <a:rPr lang="vi-VN" sz="2400" b="0" i="1">
                              <a:solidFill>
                                <a:schemeClr val="accent1"/>
                              </a:solidFill>
                              <a:latin typeface="Cambria Math" panose="02040503050406030204" pitchFamily="18" charset="0"/>
                              <a:ea typeface="Cambria Math" panose="02040503050406030204" pitchFamily="18" charset="0"/>
                            </a:rPr>
                            <m:t>∙</m:t>
                          </m:r>
                          <m:r>
                            <m:rPr>
                              <m:sty m:val="p"/>
                            </m:rPr>
                            <a:rPr lang="vi-VN" sz="2400" i="1">
                              <a:solidFill>
                                <a:schemeClr val="accent1"/>
                              </a:solidFill>
                              <a:latin typeface="Cambria Math" panose="02040503050406030204" pitchFamily="18" charset="0"/>
                              <a:ea typeface="Cambria Math" panose="02040503050406030204" pitchFamily="18" charset="0"/>
                            </a:rPr>
                            <m:t>a</m:t>
                          </m:r>
                        </m:den>
                      </m:f>
                      <m:r>
                        <a:rPr lang="vi-VN" sz="2400" b="0" i="1">
                          <a:solidFill>
                            <a:schemeClr val="accent1"/>
                          </a:solidFill>
                          <a:latin typeface="Cambria Math" panose="02040503050406030204" pitchFamily="18" charset="0"/>
                        </a:rPr>
                        <m:t>+64</m:t>
                      </m:r>
                      <m:r>
                        <a:rPr lang="vi-VN" sz="2400" b="0" i="1">
                          <a:solidFill>
                            <a:schemeClr val="accent1"/>
                          </a:solidFill>
                          <a:latin typeface="Cambria Math" panose="02040503050406030204" pitchFamily="18" charset="0"/>
                          <a:ea typeface="Cambria Math" panose="02040503050406030204" pitchFamily="18" charset="0"/>
                        </a:rPr>
                        <m:t>∙</m:t>
                      </m:r>
                      <m:f>
                        <m:fPr>
                          <m:ctrlPr>
                            <a:rPr lang="vi-VN" sz="2400" b="0" i="1">
                              <a:solidFill>
                                <a:schemeClr val="accent1"/>
                              </a:solidFill>
                              <a:latin typeface="Cambria Math" panose="02040503050406030204" pitchFamily="18" charset="0"/>
                              <a:ea typeface="Cambria Math" panose="02040503050406030204" pitchFamily="18" charset="0"/>
                            </a:rPr>
                          </m:ctrlPr>
                        </m:fPr>
                        <m:num>
                          <m:sSub>
                            <m:sSubPr>
                              <m:ctrlPr>
                                <a:rPr lang="vi-VN" sz="2400" b="0" i="1">
                                  <a:solidFill>
                                    <a:schemeClr val="accent1"/>
                                  </a:solidFill>
                                  <a:latin typeface="Cambria Math" panose="02040503050406030204" pitchFamily="18" charset="0"/>
                                  <a:ea typeface="Cambria Math" panose="02040503050406030204" pitchFamily="18" charset="0"/>
                                </a:rPr>
                              </m:ctrlPr>
                            </m:sSubPr>
                            <m:e>
                              <m:r>
                                <m:rPr>
                                  <m:sty m:val="p"/>
                                </m:rPr>
                                <a:rPr lang="vi-VN" sz="2400" i="1">
                                  <a:solidFill>
                                    <a:schemeClr val="accent1"/>
                                  </a:solidFill>
                                  <a:latin typeface="Cambria Math" panose="02040503050406030204" pitchFamily="18" charset="0"/>
                                  <a:ea typeface="Cambria Math" panose="02040503050406030204" pitchFamily="18" charset="0"/>
                                </a:rPr>
                                <m:t>N</m:t>
                              </m:r>
                            </m:e>
                            <m:sub>
                              <m:r>
                                <m:rPr>
                                  <m:sty m:val="p"/>
                                </m:rPr>
                                <a:rPr lang="vi-VN" sz="2400" i="1">
                                  <a:solidFill>
                                    <a:schemeClr val="accent1"/>
                                  </a:solidFill>
                                  <a:latin typeface="Cambria Math" panose="02040503050406030204" pitchFamily="18" charset="0"/>
                                  <a:ea typeface="Cambria Math" panose="02040503050406030204" pitchFamily="18" charset="0"/>
                                </a:rPr>
                                <m:t>A</m:t>
                              </m:r>
                            </m:sub>
                          </m:sSub>
                          <m:r>
                            <a:rPr lang="vi-VN" sz="2400" b="0" i="1">
                              <a:solidFill>
                                <a:schemeClr val="accent1"/>
                              </a:solidFill>
                              <a:latin typeface="Cambria Math" panose="02040503050406030204" pitchFamily="18" charset="0"/>
                              <a:ea typeface="Cambria Math" panose="02040503050406030204" pitchFamily="18" charset="0"/>
                            </a:rPr>
                            <m:t>∙</m:t>
                          </m:r>
                          <m:sSub>
                            <m:sSubPr>
                              <m:ctrlPr>
                                <a:rPr lang="vi-VN" sz="2400" b="0" i="1">
                                  <a:solidFill>
                                    <a:schemeClr val="accent1"/>
                                  </a:solidFill>
                                  <a:latin typeface="Cambria Math" panose="02040503050406030204" pitchFamily="18" charset="0"/>
                                  <a:ea typeface="Cambria Math" panose="02040503050406030204" pitchFamily="18" charset="0"/>
                                </a:rPr>
                              </m:ctrlPr>
                            </m:sSubPr>
                            <m:e>
                              <m:r>
                                <m:rPr>
                                  <m:sty m:val="p"/>
                                </m:rPr>
                                <a:rPr lang="vi-VN" sz="2400" i="1">
                                  <a:solidFill>
                                    <a:schemeClr val="accent1"/>
                                  </a:solidFill>
                                  <a:latin typeface="Cambria Math" panose="02040503050406030204" pitchFamily="18" charset="0"/>
                                  <a:ea typeface="Cambria Math" panose="02040503050406030204" pitchFamily="18" charset="0"/>
                                </a:rPr>
                                <m:t>c</m:t>
                              </m:r>
                            </m:e>
                            <m:sub>
                              <m:r>
                                <a:rPr lang="vi-VN" sz="2400" b="0" i="1">
                                  <a:solidFill>
                                    <a:schemeClr val="accent1"/>
                                  </a:solidFill>
                                  <a:latin typeface="Cambria Math" panose="02040503050406030204" pitchFamily="18" charset="0"/>
                                  <a:ea typeface="Cambria Math" panose="02040503050406030204" pitchFamily="18" charset="0"/>
                                </a:rPr>
                                <m:t>0</m:t>
                              </m:r>
                            </m:sub>
                          </m:sSub>
                          <m:r>
                            <a:rPr lang="vi-VN" sz="2400" b="0" i="1">
                              <a:solidFill>
                                <a:schemeClr val="accent1"/>
                              </a:solidFill>
                              <a:latin typeface="Cambria Math" panose="02040503050406030204" pitchFamily="18" charset="0"/>
                              <a:ea typeface="Cambria Math" panose="02040503050406030204" pitchFamily="18" charset="0"/>
                            </a:rPr>
                            <m:t>∙</m:t>
                          </m:r>
                          <m:r>
                            <m:rPr>
                              <m:sty m:val="p"/>
                            </m:rPr>
                            <a:rPr lang="vi-VN" sz="2400" i="1">
                              <a:solidFill>
                                <a:schemeClr val="accent1"/>
                              </a:solidFill>
                              <a:latin typeface="Cambria Math" panose="02040503050406030204" pitchFamily="18" charset="0"/>
                              <a:ea typeface="Cambria Math" panose="02040503050406030204" pitchFamily="18" charset="0"/>
                            </a:rPr>
                            <m:t>k</m:t>
                          </m:r>
                          <m:r>
                            <a:rPr lang="vi-VN" sz="2400" i="1">
                              <a:solidFill>
                                <a:schemeClr val="accent1"/>
                              </a:solidFill>
                              <a:latin typeface="Cambria Math" panose="02040503050406030204" pitchFamily="18" charset="0"/>
                              <a:ea typeface="Cambria Math" panose="02040503050406030204" pitchFamily="18" charset="0"/>
                            </a:rPr>
                            <m:t>∙</m:t>
                          </m:r>
                          <m:r>
                            <m:rPr>
                              <m:sty m:val="p"/>
                            </m:rPr>
                            <a:rPr lang="vi-VN" sz="2400" i="1">
                              <a:solidFill>
                                <a:schemeClr val="accent1"/>
                              </a:solidFill>
                              <a:latin typeface="Cambria Math" panose="02040503050406030204" pitchFamily="18" charset="0"/>
                              <a:ea typeface="Cambria Math" panose="02040503050406030204" pitchFamily="18" charset="0"/>
                            </a:rPr>
                            <m:t>T</m:t>
                          </m:r>
                          <m:r>
                            <a:rPr lang="vi-VN" sz="2400" i="1">
                              <a:solidFill>
                                <a:schemeClr val="accent1"/>
                              </a:solidFill>
                              <a:latin typeface="Cambria Math" panose="02040503050406030204" pitchFamily="18" charset="0"/>
                              <a:ea typeface="Cambria Math" panose="02040503050406030204" pitchFamily="18" charset="0"/>
                            </a:rPr>
                            <m:t>∙</m:t>
                          </m:r>
                          <m:f>
                            <m:fPr>
                              <m:ctrlPr>
                                <a:rPr lang="vi-VN" sz="2400" i="1">
                                  <a:solidFill>
                                    <a:schemeClr val="accent1"/>
                                  </a:solidFill>
                                  <a:latin typeface="Cambria Math" panose="02040503050406030204" pitchFamily="18" charset="0"/>
                                  <a:ea typeface="Cambria Math" panose="02040503050406030204" pitchFamily="18" charset="0"/>
                                </a:rPr>
                              </m:ctrlPr>
                            </m:fPr>
                            <m:num>
                              <m:r>
                                <m:rPr>
                                  <m:sty m:val="p"/>
                                </m:rPr>
                                <a:rPr lang="vi-VN" sz="2400" i="1">
                                  <a:solidFill>
                                    <a:schemeClr val="accent1"/>
                                  </a:solidFill>
                                  <a:latin typeface="Cambria Math" panose="02040503050406030204" pitchFamily="18" charset="0"/>
                                  <a:ea typeface="Cambria Math" panose="02040503050406030204" pitchFamily="18" charset="0"/>
                                </a:rPr>
                                <m:t>d</m:t>
                              </m:r>
                            </m:num>
                            <m:den>
                              <m:r>
                                <a:rPr lang="vi-VN" sz="2400" b="0" i="1">
                                  <a:solidFill>
                                    <a:schemeClr val="accent1"/>
                                  </a:solidFill>
                                  <a:latin typeface="Cambria Math" panose="02040503050406030204" pitchFamily="18" charset="0"/>
                                  <a:ea typeface="Cambria Math" panose="02040503050406030204" pitchFamily="18" charset="0"/>
                                </a:rPr>
                                <m:t>2</m:t>
                              </m:r>
                            </m:den>
                          </m:f>
                          <m:r>
                            <a:rPr lang="vi-VN" sz="2400" i="1">
                              <a:solidFill>
                                <a:schemeClr val="accent1"/>
                              </a:solidFill>
                              <a:latin typeface="Cambria Math" panose="02040503050406030204" pitchFamily="18" charset="0"/>
                              <a:ea typeface="Cambria Math" panose="02040503050406030204" pitchFamily="18" charset="0"/>
                            </a:rPr>
                            <m:t>∙</m:t>
                          </m:r>
                          <m:r>
                            <a:rPr lang="vi-VN" sz="2400" i="1">
                              <a:solidFill>
                                <a:schemeClr val="accent1"/>
                              </a:solidFill>
                              <a:latin typeface="Cambria Math" panose="02040503050406030204" pitchFamily="18" charset="0"/>
                              <a:ea typeface="Cambria Math" panose="02040503050406030204" pitchFamily="18" charset="0"/>
                            </a:rPr>
                            <m:t>𝜋</m:t>
                          </m:r>
                        </m:num>
                        <m:den>
                          <m:sSup>
                            <m:sSupPr>
                              <m:ctrlPr>
                                <a:rPr lang="vi-VN" sz="2400" b="0" i="1">
                                  <a:solidFill>
                                    <a:schemeClr val="accent1"/>
                                  </a:solidFill>
                                  <a:latin typeface="Cambria Math" panose="02040503050406030204" pitchFamily="18" charset="0"/>
                                  <a:ea typeface="Cambria Math" panose="02040503050406030204" pitchFamily="18" charset="0"/>
                                </a:rPr>
                              </m:ctrlPr>
                            </m:sSupPr>
                            <m:e>
                              <m:r>
                                <a:rPr lang="vi-VN" sz="2400" b="0" i="1">
                                  <a:solidFill>
                                    <a:schemeClr val="accent1"/>
                                  </a:solidFill>
                                  <a:latin typeface="Cambria Math" panose="02040503050406030204" pitchFamily="18" charset="0"/>
                                  <a:ea typeface="Cambria Math" panose="02040503050406030204" pitchFamily="18" charset="0"/>
                                </a:rPr>
                                <m:t>𝜅</m:t>
                              </m:r>
                            </m:e>
                            <m:sup>
                              <m:r>
                                <a:rPr lang="vi-VN" sz="2400" b="0" i="1">
                                  <a:solidFill>
                                    <a:schemeClr val="accent1"/>
                                  </a:solidFill>
                                  <a:latin typeface="Cambria Math" panose="02040503050406030204" pitchFamily="18" charset="0"/>
                                  <a:ea typeface="Cambria Math" panose="02040503050406030204" pitchFamily="18" charset="0"/>
                                </a:rPr>
                                <m:t>2</m:t>
                              </m:r>
                            </m:sup>
                          </m:sSup>
                        </m:den>
                      </m:f>
                      <m:r>
                        <a:rPr lang="vi-VN" sz="2400" b="0" i="1">
                          <a:solidFill>
                            <a:schemeClr val="accent1"/>
                          </a:solidFill>
                          <a:latin typeface="Cambria Math" panose="02040503050406030204" pitchFamily="18" charset="0"/>
                          <a:ea typeface="Cambria Math" panose="02040503050406030204" pitchFamily="18" charset="0"/>
                        </a:rPr>
                        <m:t>∙</m:t>
                      </m:r>
                      <m:sSup>
                        <m:sSupPr>
                          <m:ctrlPr>
                            <a:rPr lang="vi-VN" sz="2400" b="0" i="1">
                              <a:solidFill>
                                <a:schemeClr val="accent1"/>
                              </a:solidFill>
                              <a:latin typeface="Cambria Math" panose="02040503050406030204" pitchFamily="18" charset="0"/>
                              <a:ea typeface="Cambria Math" panose="02040503050406030204" pitchFamily="18" charset="0"/>
                            </a:rPr>
                          </m:ctrlPr>
                        </m:sSupPr>
                        <m:e>
                          <m:acc>
                            <m:accPr>
                              <m:chr m:val="̅"/>
                              <m:ctrlPr>
                                <a:rPr lang="vi-VN" sz="2400" b="0" i="1">
                                  <a:solidFill>
                                    <a:schemeClr val="accent1"/>
                                  </a:solidFill>
                                  <a:latin typeface="Cambria Math" panose="02040503050406030204" pitchFamily="18" charset="0"/>
                                  <a:ea typeface="Cambria Math" panose="02040503050406030204" pitchFamily="18" charset="0"/>
                                </a:rPr>
                              </m:ctrlPr>
                            </m:accPr>
                            <m:e>
                              <m:r>
                                <a:rPr lang="vi-VN" sz="2400" b="0" i="1">
                                  <a:solidFill>
                                    <a:schemeClr val="accent1"/>
                                  </a:solidFill>
                                  <a:latin typeface="Cambria Math" panose="02040503050406030204" pitchFamily="18" charset="0"/>
                                  <a:ea typeface="Cambria Math" panose="02040503050406030204" pitchFamily="18" charset="0"/>
                                </a:rPr>
                                <m:t>𝜂</m:t>
                              </m:r>
                            </m:e>
                          </m:acc>
                        </m:e>
                        <m:sup>
                          <m:r>
                            <a:rPr lang="vi-VN" sz="2400" b="0" i="1">
                              <a:solidFill>
                                <a:schemeClr val="accent1"/>
                              </a:solidFill>
                              <a:latin typeface="Cambria Math" panose="02040503050406030204" pitchFamily="18" charset="0"/>
                              <a:ea typeface="Cambria Math" panose="02040503050406030204" pitchFamily="18" charset="0"/>
                            </a:rPr>
                            <m:t>2</m:t>
                          </m:r>
                        </m:sup>
                      </m:sSup>
                      <m:r>
                        <a:rPr lang="vi-VN" sz="2400" b="0" i="1">
                          <a:solidFill>
                            <a:schemeClr val="accent1"/>
                          </a:solidFill>
                          <a:latin typeface="Cambria Math" panose="02040503050406030204" pitchFamily="18" charset="0"/>
                          <a:ea typeface="Cambria Math" panose="02040503050406030204" pitchFamily="18" charset="0"/>
                        </a:rPr>
                        <m:t>∙</m:t>
                      </m:r>
                      <m:sSup>
                        <m:sSupPr>
                          <m:ctrlPr>
                            <a:rPr lang="vi-VN" sz="2400" b="0" i="1">
                              <a:solidFill>
                                <a:schemeClr val="accent1"/>
                              </a:solidFill>
                              <a:latin typeface="Cambria Math" panose="02040503050406030204" pitchFamily="18" charset="0"/>
                              <a:ea typeface="Cambria Math" panose="02040503050406030204" pitchFamily="18" charset="0"/>
                            </a:rPr>
                          </m:ctrlPr>
                        </m:sSupPr>
                        <m:e>
                          <m:r>
                            <m:rPr>
                              <m:sty m:val="p"/>
                            </m:rPr>
                            <a:rPr lang="vi-VN" sz="2400" i="1">
                              <a:solidFill>
                                <a:schemeClr val="accent1"/>
                              </a:solidFill>
                              <a:latin typeface="Cambria Math" panose="02040503050406030204" pitchFamily="18" charset="0"/>
                              <a:ea typeface="Cambria Math" panose="02040503050406030204" pitchFamily="18" charset="0"/>
                            </a:rPr>
                            <m:t>e</m:t>
                          </m:r>
                        </m:e>
                        <m:sup>
                          <m:r>
                            <a:rPr lang="vi-VN" sz="2400" b="0" i="1">
                              <a:solidFill>
                                <a:schemeClr val="accent1"/>
                              </a:solidFill>
                              <a:latin typeface="Cambria Math" panose="02040503050406030204" pitchFamily="18" charset="0"/>
                              <a:ea typeface="Cambria Math" panose="02040503050406030204" pitchFamily="18" charset="0"/>
                            </a:rPr>
                            <m:t>−</m:t>
                          </m:r>
                          <m:r>
                            <a:rPr lang="vi-VN" sz="2400" b="0" i="1">
                              <a:solidFill>
                                <a:schemeClr val="accent1"/>
                              </a:solidFill>
                              <a:latin typeface="Cambria Math" panose="02040503050406030204" pitchFamily="18" charset="0"/>
                              <a:ea typeface="Cambria Math" panose="02040503050406030204" pitchFamily="18" charset="0"/>
                            </a:rPr>
                            <m:t>𝜅</m:t>
                          </m:r>
                          <m:r>
                            <m:rPr>
                              <m:sty m:val="p"/>
                            </m:rPr>
                            <a:rPr lang="vi-VN" sz="2400" i="1">
                              <a:solidFill>
                                <a:schemeClr val="accent1"/>
                              </a:solidFill>
                              <a:latin typeface="Cambria Math" panose="02040503050406030204" pitchFamily="18" charset="0"/>
                              <a:ea typeface="Cambria Math" panose="02040503050406030204" pitchFamily="18" charset="0"/>
                            </a:rPr>
                            <m:t>a</m:t>
                          </m:r>
                        </m:sup>
                      </m:sSup>
                    </m:oMath>
                  </m:oMathPara>
                </a14:m>
                <a:endParaRPr lang="en-US" sz="2400"/>
              </a:p>
            </p:txBody>
          </p:sp>
        </mc:Choice>
        <mc:Fallback>
          <p:sp>
            <p:nvSpPr>
              <p:cNvPr id="8" name="TextBox 7">
                <a:extLst>
                  <a:ext uri="{FF2B5EF4-FFF2-40B4-BE49-F238E27FC236}">
                    <a16:creationId xmlns:a16="http://schemas.microsoft.com/office/drawing/2014/main" id="{E278EE67-CA36-D649-9C58-15CD9E5EF510}"/>
                  </a:ext>
                </a:extLst>
              </p:cNvPr>
              <p:cNvSpPr txBox="1">
                <a:spLocks noRot="1" noChangeAspect="1" noMove="1" noResize="1" noEditPoints="1" noAdjustHandles="1" noChangeArrowheads="1" noChangeShapeType="1" noTextEdit="1"/>
              </p:cNvSpPr>
              <p:nvPr/>
            </p:nvSpPr>
            <p:spPr>
              <a:xfrm>
                <a:off x="585581" y="3188525"/>
                <a:ext cx="7178184" cy="940579"/>
              </a:xfrm>
              <a:prstGeom prst="rect">
                <a:avLst/>
              </a:prstGeom>
              <a:blipFill>
                <a:blip r:embed="rId3"/>
                <a:stretch>
                  <a:fillRect l="-177" t="-1333" b="-9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0CC2EC9-2E75-C842-BB35-E5266469D5D6}"/>
                  </a:ext>
                </a:extLst>
              </p:cNvPr>
              <p:cNvSpPr txBox="1"/>
              <p:nvPr/>
            </p:nvSpPr>
            <p:spPr>
              <a:xfrm>
                <a:off x="585581" y="5416811"/>
                <a:ext cx="2637004" cy="85055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a:solidFill>
                            <a:schemeClr val="accent1"/>
                          </a:solidFill>
                          <a:latin typeface="Cambria Math" panose="02040503050406030204" pitchFamily="18" charset="0"/>
                          <a:ea typeface="Cambria Math" panose="02040503050406030204" pitchFamily="18" charset="0"/>
                        </a:rPr>
                        <m:t>𝜅</m:t>
                      </m:r>
                      <m:r>
                        <a:rPr lang="vi-VN" sz="2200" b="0" i="1">
                          <a:solidFill>
                            <a:schemeClr val="accent1"/>
                          </a:solidFill>
                          <a:latin typeface="Cambria Math" panose="02040503050406030204" pitchFamily="18" charset="0"/>
                          <a:ea typeface="Cambria Math" panose="02040503050406030204" pitchFamily="18" charset="0"/>
                        </a:rPr>
                        <m:t>=</m:t>
                      </m:r>
                      <m:sSup>
                        <m:sSupPr>
                          <m:ctrlPr>
                            <a:rPr lang="vi-VN" sz="2200" b="0" i="1">
                              <a:solidFill>
                                <a:schemeClr val="accent1"/>
                              </a:solidFill>
                              <a:latin typeface="Cambria Math" panose="02040503050406030204" pitchFamily="18" charset="0"/>
                              <a:ea typeface="Cambria Math" panose="02040503050406030204" pitchFamily="18" charset="0"/>
                            </a:rPr>
                          </m:ctrlPr>
                        </m:sSupPr>
                        <m:e>
                          <m:d>
                            <m:dPr>
                              <m:ctrlPr>
                                <a:rPr lang="vi-VN" sz="2200" b="0" i="1">
                                  <a:solidFill>
                                    <a:schemeClr val="accent1"/>
                                  </a:solidFill>
                                  <a:latin typeface="Cambria Math" panose="02040503050406030204" pitchFamily="18" charset="0"/>
                                  <a:ea typeface="Cambria Math" panose="02040503050406030204" pitchFamily="18" charset="0"/>
                                </a:rPr>
                              </m:ctrlPr>
                            </m:dPr>
                            <m:e>
                              <m:f>
                                <m:fPr>
                                  <m:ctrlPr>
                                    <a:rPr lang="vi-VN" sz="2200" b="0" i="1">
                                      <a:solidFill>
                                        <a:schemeClr val="accent1"/>
                                      </a:solidFill>
                                      <a:latin typeface="Cambria Math" panose="02040503050406030204" pitchFamily="18" charset="0"/>
                                      <a:ea typeface="Cambria Math" panose="02040503050406030204" pitchFamily="18" charset="0"/>
                                    </a:rPr>
                                  </m:ctrlPr>
                                </m:fPr>
                                <m:num>
                                  <m:sSup>
                                    <m:sSupPr>
                                      <m:ctrlPr>
                                        <a:rPr lang="vi-VN" sz="2200" b="0" i="1">
                                          <a:solidFill>
                                            <a:schemeClr val="accent1"/>
                                          </a:solidFill>
                                          <a:latin typeface="Cambria Math" panose="02040503050406030204" pitchFamily="18" charset="0"/>
                                          <a:ea typeface="Cambria Math" panose="02040503050406030204" pitchFamily="18" charset="0"/>
                                        </a:rPr>
                                      </m:ctrlPr>
                                    </m:sSupPr>
                                    <m:e>
                                      <m:r>
                                        <m:rPr>
                                          <m:sty m:val="p"/>
                                        </m:rPr>
                                        <a:rPr lang="vi-VN" sz="2200" i="1">
                                          <a:solidFill>
                                            <a:schemeClr val="accent1"/>
                                          </a:solidFill>
                                          <a:latin typeface="Cambria Math" panose="02040503050406030204" pitchFamily="18" charset="0"/>
                                          <a:ea typeface="Cambria Math" panose="02040503050406030204" pitchFamily="18" charset="0"/>
                                        </a:rPr>
                                        <m:t>e</m:t>
                                      </m:r>
                                    </m:e>
                                    <m:sup>
                                      <m:r>
                                        <a:rPr lang="vi-VN" sz="2200" b="0" i="1">
                                          <a:solidFill>
                                            <a:schemeClr val="accent1"/>
                                          </a:solidFill>
                                          <a:latin typeface="Cambria Math" panose="02040503050406030204" pitchFamily="18" charset="0"/>
                                          <a:ea typeface="Cambria Math" panose="02040503050406030204" pitchFamily="18" charset="0"/>
                                        </a:rPr>
                                        <m:t>2</m:t>
                                      </m:r>
                                    </m:sup>
                                  </m:sSup>
                                  <m:r>
                                    <a:rPr lang="vi-VN" sz="2200" b="0" i="1">
                                      <a:solidFill>
                                        <a:schemeClr val="accent1"/>
                                      </a:solidFill>
                                      <a:latin typeface="Cambria Math" panose="02040503050406030204" pitchFamily="18" charset="0"/>
                                      <a:ea typeface="Cambria Math" panose="02040503050406030204" pitchFamily="18" charset="0"/>
                                    </a:rPr>
                                    <m:t>∙</m:t>
                                  </m:r>
                                  <m:nary>
                                    <m:naryPr>
                                      <m:chr m:val="∑"/>
                                      <m:subHide m:val="on"/>
                                      <m:supHide m:val="on"/>
                                      <m:ctrlPr>
                                        <a:rPr lang="vi-VN" sz="2200" b="0" i="1">
                                          <a:solidFill>
                                            <a:schemeClr val="accent1"/>
                                          </a:solidFill>
                                          <a:latin typeface="Cambria Math" panose="02040503050406030204" pitchFamily="18" charset="0"/>
                                          <a:ea typeface="Cambria Math" panose="02040503050406030204" pitchFamily="18" charset="0"/>
                                        </a:rPr>
                                      </m:ctrlPr>
                                    </m:naryPr>
                                    <m:sub/>
                                    <m:sup/>
                                    <m:e>
                                      <m:sSub>
                                        <m:sSubPr>
                                          <m:ctrlPr>
                                            <a:rPr lang="vi-VN" sz="2200" b="0" i="1">
                                              <a:solidFill>
                                                <a:schemeClr val="accent1"/>
                                              </a:solidFill>
                                              <a:latin typeface="Cambria Math" panose="02040503050406030204" pitchFamily="18" charset="0"/>
                                              <a:ea typeface="Cambria Math" panose="02040503050406030204" pitchFamily="18" charset="0"/>
                                            </a:rPr>
                                          </m:ctrlPr>
                                        </m:sSubPr>
                                        <m:e>
                                          <m:r>
                                            <m:rPr>
                                              <m:sty m:val="p"/>
                                            </m:rPr>
                                            <a:rPr lang="vi-VN" sz="2200" i="1">
                                              <a:solidFill>
                                                <a:schemeClr val="accent1"/>
                                              </a:solidFill>
                                              <a:latin typeface="Cambria Math" panose="02040503050406030204" pitchFamily="18" charset="0"/>
                                              <a:ea typeface="Cambria Math" panose="02040503050406030204" pitchFamily="18" charset="0"/>
                                            </a:rPr>
                                            <m:t>n</m:t>
                                          </m:r>
                                        </m:e>
                                        <m:sub>
                                          <m:r>
                                            <m:rPr>
                                              <m:sty m:val="p"/>
                                            </m:rPr>
                                            <a:rPr lang="vi-VN" sz="2200" i="1">
                                              <a:solidFill>
                                                <a:schemeClr val="accent1"/>
                                              </a:solidFill>
                                              <a:latin typeface="Cambria Math" panose="02040503050406030204" pitchFamily="18" charset="0"/>
                                              <a:ea typeface="Cambria Math" panose="02040503050406030204" pitchFamily="18" charset="0"/>
                                            </a:rPr>
                                            <m:t>i</m:t>
                                          </m:r>
                                        </m:sub>
                                      </m:sSub>
                                      <m:r>
                                        <a:rPr lang="vi-VN" sz="2200" b="0" i="1">
                                          <a:solidFill>
                                            <a:schemeClr val="accent1"/>
                                          </a:solidFill>
                                          <a:latin typeface="Cambria Math" panose="02040503050406030204" pitchFamily="18" charset="0"/>
                                          <a:ea typeface="Cambria Math" panose="02040503050406030204" pitchFamily="18" charset="0"/>
                                        </a:rPr>
                                        <m:t>∙</m:t>
                                      </m:r>
                                      <m:sSubSup>
                                        <m:sSubSupPr>
                                          <m:ctrlPr>
                                            <a:rPr lang="vi-VN" sz="2200" b="0" i="1">
                                              <a:solidFill>
                                                <a:schemeClr val="accent1"/>
                                              </a:solidFill>
                                              <a:latin typeface="Cambria Math" panose="02040503050406030204" pitchFamily="18" charset="0"/>
                                              <a:ea typeface="Cambria Math" panose="02040503050406030204" pitchFamily="18" charset="0"/>
                                            </a:rPr>
                                          </m:ctrlPr>
                                        </m:sSubSupPr>
                                        <m:e>
                                          <m:r>
                                            <m:rPr>
                                              <m:sty m:val="p"/>
                                            </m:rPr>
                                            <a:rPr lang="vi-VN" sz="2200" i="1">
                                              <a:solidFill>
                                                <a:schemeClr val="accent1"/>
                                              </a:solidFill>
                                              <a:latin typeface="Cambria Math" panose="02040503050406030204" pitchFamily="18" charset="0"/>
                                              <a:ea typeface="Cambria Math" panose="02040503050406030204" pitchFamily="18" charset="0"/>
                                            </a:rPr>
                                            <m:t>z</m:t>
                                          </m:r>
                                        </m:e>
                                        <m:sub>
                                          <m:r>
                                            <m:rPr>
                                              <m:sty m:val="p"/>
                                            </m:rPr>
                                            <a:rPr lang="vi-VN" sz="2200" i="1">
                                              <a:solidFill>
                                                <a:schemeClr val="accent1"/>
                                              </a:solidFill>
                                              <a:latin typeface="Cambria Math" panose="02040503050406030204" pitchFamily="18" charset="0"/>
                                              <a:ea typeface="Cambria Math" panose="02040503050406030204" pitchFamily="18" charset="0"/>
                                            </a:rPr>
                                            <m:t>i</m:t>
                                          </m:r>
                                        </m:sub>
                                        <m:sup>
                                          <m:r>
                                            <a:rPr lang="vi-VN" sz="2200" b="0" i="1">
                                              <a:solidFill>
                                                <a:schemeClr val="accent1"/>
                                              </a:solidFill>
                                              <a:latin typeface="Cambria Math" panose="02040503050406030204" pitchFamily="18" charset="0"/>
                                              <a:ea typeface="Cambria Math" panose="02040503050406030204" pitchFamily="18" charset="0"/>
                                            </a:rPr>
                                            <m:t>2</m:t>
                                          </m:r>
                                        </m:sup>
                                      </m:sSubSup>
                                    </m:e>
                                  </m:nary>
                                </m:num>
                                <m:den>
                                  <m:sSub>
                                    <m:sSubPr>
                                      <m:ctrlPr>
                                        <a:rPr lang="vi-VN" sz="2200" b="0" i="1">
                                          <a:solidFill>
                                            <a:schemeClr val="accent1"/>
                                          </a:solidFill>
                                          <a:latin typeface="Cambria Math" panose="02040503050406030204" pitchFamily="18" charset="0"/>
                                          <a:ea typeface="Cambria Math" panose="02040503050406030204" pitchFamily="18" charset="0"/>
                                        </a:rPr>
                                      </m:ctrlPr>
                                    </m:sSubPr>
                                    <m:e>
                                      <m:r>
                                        <a:rPr lang="vi-VN" sz="2200" b="0" i="1">
                                          <a:solidFill>
                                            <a:schemeClr val="accent1"/>
                                          </a:solidFill>
                                          <a:latin typeface="Cambria Math" panose="02040503050406030204" pitchFamily="18" charset="0"/>
                                          <a:ea typeface="Cambria Math" panose="02040503050406030204" pitchFamily="18" charset="0"/>
                                        </a:rPr>
                                        <m:t>𝜀</m:t>
                                      </m:r>
                                    </m:e>
                                    <m:sub>
                                      <m:r>
                                        <m:rPr>
                                          <m:sty m:val="p"/>
                                        </m:rPr>
                                        <a:rPr lang="vi-VN" sz="2200" i="1">
                                          <a:solidFill>
                                            <a:schemeClr val="accent1"/>
                                          </a:solidFill>
                                          <a:latin typeface="Cambria Math" panose="02040503050406030204" pitchFamily="18" charset="0"/>
                                          <a:ea typeface="Cambria Math" panose="02040503050406030204" pitchFamily="18" charset="0"/>
                                        </a:rPr>
                                        <m:t>r</m:t>
                                      </m:r>
                                    </m:sub>
                                  </m:sSub>
                                  <m:r>
                                    <a:rPr lang="vi-VN" sz="2200" b="0" i="1">
                                      <a:solidFill>
                                        <a:schemeClr val="accent1"/>
                                      </a:solidFill>
                                      <a:latin typeface="Cambria Math" panose="02040503050406030204" pitchFamily="18" charset="0"/>
                                      <a:ea typeface="Cambria Math" panose="02040503050406030204" pitchFamily="18" charset="0"/>
                                    </a:rPr>
                                    <m:t>∙</m:t>
                                  </m:r>
                                  <m:sSub>
                                    <m:sSubPr>
                                      <m:ctrlPr>
                                        <a:rPr lang="vi-VN" sz="2200" b="0" i="1">
                                          <a:solidFill>
                                            <a:schemeClr val="accent1"/>
                                          </a:solidFill>
                                          <a:latin typeface="Cambria Math" panose="02040503050406030204" pitchFamily="18" charset="0"/>
                                          <a:ea typeface="Cambria Math" panose="02040503050406030204" pitchFamily="18" charset="0"/>
                                        </a:rPr>
                                      </m:ctrlPr>
                                    </m:sSubPr>
                                    <m:e>
                                      <m:r>
                                        <a:rPr lang="vi-VN" sz="2200" b="0" i="1">
                                          <a:solidFill>
                                            <a:schemeClr val="accent1"/>
                                          </a:solidFill>
                                          <a:latin typeface="Cambria Math" panose="02040503050406030204" pitchFamily="18" charset="0"/>
                                          <a:ea typeface="Cambria Math" panose="02040503050406030204" pitchFamily="18" charset="0"/>
                                        </a:rPr>
                                        <m:t>𝜀</m:t>
                                      </m:r>
                                    </m:e>
                                    <m:sub>
                                      <m:r>
                                        <a:rPr lang="vi-VN" sz="2200" b="0" i="1">
                                          <a:solidFill>
                                            <a:schemeClr val="accent1"/>
                                          </a:solidFill>
                                          <a:latin typeface="Cambria Math" panose="02040503050406030204" pitchFamily="18" charset="0"/>
                                          <a:ea typeface="Cambria Math" panose="02040503050406030204" pitchFamily="18" charset="0"/>
                                        </a:rPr>
                                        <m:t>0</m:t>
                                      </m:r>
                                    </m:sub>
                                  </m:sSub>
                                  <m:r>
                                    <a:rPr lang="vi-VN" sz="2200" b="0" i="1">
                                      <a:solidFill>
                                        <a:schemeClr val="accent1"/>
                                      </a:solidFill>
                                      <a:latin typeface="Cambria Math" panose="02040503050406030204" pitchFamily="18" charset="0"/>
                                      <a:ea typeface="Cambria Math" panose="02040503050406030204" pitchFamily="18" charset="0"/>
                                    </a:rPr>
                                    <m:t>∙</m:t>
                                  </m:r>
                                  <m:r>
                                    <m:rPr>
                                      <m:sty m:val="p"/>
                                    </m:rPr>
                                    <a:rPr lang="vi-VN" sz="2200" i="1">
                                      <a:solidFill>
                                        <a:schemeClr val="accent1"/>
                                      </a:solidFill>
                                      <a:latin typeface="Cambria Math" panose="02040503050406030204" pitchFamily="18" charset="0"/>
                                      <a:ea typeface="Cambria Math" panose="02040503050406030204" pitchFamily="18" charset="0"/>
                                    </a:rPr>
                                    <m:t>k</m:t>
                                  </m:r>
                                  <m:r>
                                    <a:rPr lang="vi-VN" sz="2200" i="1">
                                      <a:solidFill>
                                        <a:schemeClr val="accent1"/>
                                      </a:solidFill>
                                      <a:latin typeface="Cambria Math" panose="02040503050406030204" pitchFamily="18" charset="0"/>
                                      <a:ea typeface="Cambria Math" panose="02040503050406030204" pitchFamily="18" charset="0"/>
                                    </a:rPr>
                                    <m:t>∙</m:t>
                                  </m:r>
                                  <m:r>
                                    <m:rPr>
                                      <m:sty m:val="p"/>
                                    </m:rPr>
                                    <a:rPr lang="vi-VN" sz="2200" i="1">
                                      <a:solidFill>
                                        <a:schemeClr val="accent1"/>
                                      </a:solidFill>
                                      <a:latin typeface="Cambria Math" panose="02040503050406030204" pitchFamily="18" charset="0"/>
                                      <a:ea typeface="Cambria Math" panose="02040503050406030204" pitchFamily="18" charset="0"/>
                                    </a:rPr>
                                    <m:t>T</m:t>
                                  </m:r>
                                </m:den>
                              </m:f>
                            </m:e>
                          </m:d>
                        </m:e>
                        <m:sup>
                          <m:r>
                            <a:rPr lang="vi-VN" sz="2200" b="0" i="1">
                              <a:solidFill>
                                <a:schemeClr val="accent1"/>
                              </a:solidFill>
                              <a:latin typeface="Cambria Math" panose="02040503050406030204" pitchFamily="18" charset="0"/>
                              <a:ea typeface="Cambria Math" panose="02040503050406030204" pitchFamily="18" charset="0"/>
                            </a:rPr>
                            <m:t>0.5</m:t>
                          </m:r>
                        </m:sup>
                      </m:sSup>
                    </m:oMath>
                  </m:oMathPara>
                </a14:m>
                <a:endParaRPr lang="en-US" sz="2200">
                  <a:solidFill>
                    <a:schemeClr val="accent1"/>
                  </a:solidFill>
                </a:endParaRPr>
              </a:p>
            </p:txBody>
          </p:sp>
        </mc:Choice>
        <mc:Fallback>
          <p:sp>
            <p:nvSpPr>
              <p:cNvPr id="9" name="TextBox 8">
                <a:extLst>
                  <a:ext uri="{FF2B5EF4-FFF2-40B4-BE49-F238E27FC236}">
                    <a16:creationId xmlns:a16="http://schemas.microsoft.com/office/drawing/2014/main" id="{80CC2EC9-2E75-C842-BB35-E5266469D5D6}"/>
                  </a:ext>
                </a:extLst>
              </p:cNvPr>
              <p:cNvSpPr txBox="1">
                <a:spLocks noRot="1" noChangeAspect="1" noMove="1" noResize="1" noEditPoints="1" noAdjustHandles="1" noChangeArrowheads="1" noChangeShapeType="1" noTextEdit="1"/>
              </p:cNvSpPr>
              <p:nvPr/>
            </p:nvSpPr>
            <p:spPr>
              <a:xfrm>
                <a:off x="585581" y="5416811"/>
                <a:ext cx="2637004" cy="850554"/>
              </a:xfrm>
              <a:prstGeom prst="rect">
                <a:avLst/>
              </a:prstGeom>
              <a:blipFill>
                <a:blip r:embed="rId4"/>
                <a:stretch>
                  <a:fillRect l="-478" t="-56716" b="-537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CB08906C-82F5-B745-9F0B-646A37165553}"/>
                  </a:ext>
                </a:extLst>
              </p:cNvPr>
              <p:cNvSpPr txBox="1"/>
              <p:nvPr/>
            </p:nvSpPr>
            <p:spPr>
              <a:xfrm>
                <a:off x="4491736" y="5621226"/>
                <a:ext cx="2465355" cy="6461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200" i="1">
                              <a:solidFill>
                                <a:schemeClr val="accent1"/>
                              </a:solidFill>
                              <a:latin typeface="Cambria Math" panose="02040503050406030204" pitchFamily="18" charset="0"/>
                            </a:rPr>
                          </m:ctrlPr>
                        </m:accPr>
                        <m:e>
                          <m:r>
                            <a:rPr lang="en-US" sz="2200" i="1">
                              <a:solidFill>
                                <a:schemeClr val="accent1"/>
                              </a:solidFill>
                              <a:latin typeface="Cambria Math" panose="02040503050406030204" pitchFamily="18" charset="0"/>
                              <a:ea typeface="Cambria Math" panose="02040503050406030204" pitchFamily="18" charset="0"/>
                            </a:rPr>
                            <m:t>𝜂</m:t>
                          </m:r>
                        </m:e>
                      </m:acc>
                      <m:r>
                        <a:rPr lang="vi-VN" sz="2200" b="0" i="1">
                          <a:solidFill>
                            <a:schemeClr val="accent1"/>
                          </a:solidFill>
                          <a:latin typeface="Cambria Math" panose="02040503050406030204" pitchFamily="18" charset="0"/>
                        </a:rPr>
                        <m:t>=</m:t>
                      </m:r>
                      <m:r>
                        <m:rPr>
                          <m:sty m:val="p"/>
                        </m:rPr>
                        <a:rPr lang="vi-VN" sz="2200" i="1">
                          <a:solidFill>
                            <a:schemeClr val="accent1"/>
                          </a:solidFill>
                          <a:latin typeface="Cambria Math" panose="02040503050406030204" pitchFamily="18" charset="0"/>
                        </a:rPr>
                        <m:t>tanh</m:t>
                      </m:r>
                      <m:d>
                        <m:dPr>
                          <m:ctrlPr>
                            <a:rPr lang="vi-VN" sz="2200" i="1">
                              <a:solidFill>
                                <a:schemeClr val="accent1"/>
                              </a:solidFill>
                              <a:latin typeface="Cambria Math" panose="02040503050406030204" pitchFamily="18" charset="0"/>
                            </a:rPr>
                          </m:ctrlPr>
                        </m:dPr>
                        <m:e>
                          <m:f>
                            <m:fPr>
                              <m:ctrlPr>
                                <a:rPr lang="vi-VN" sz="2200" i="1">
                                  <a:solidFill>
                                    <a:schemeClr val="accent1"/>
                                  </a:solidFill>
                                  <a:latin typeface="Cambria Math" panose="02040503050406030204" pitchFamily="18" charset="0"/>
                                </a:rPr>
                              </m:ctrlPr>
                            </m:fPr>
                            <m:num>
                              <m:r>
                                <m:rPr>
                                  <m:sty m:val="p"/>
                                </m:rPr>
                                <a:rPr lang="vi-VN" sz="2200" i="1">
                                  <a:solidFill>
                                    <a:schemeClr val="accent1"/>
                                  </a:solidFill>
                                  <a:latin typeface="Cambria Math" panose="02040503050406030204" pitchFamily="18" charset="0"/>
                                </a:rPr>
                                <m:t>z</m:t>
                              </m:r>
                              <m:r>
                                <a:rPr lang="vi-VN" sz="2200" i="1">
                                  <a:solidFill>
                                    <a:schemeClr val="accent1"/>
                                  </a:solidFill>
                                  <a:latin typeface="Cambria Math" panose="02040503050406030204" pitchFamily="18" charset="0"/>
                                  <a:ea typeface="Cambria Math" panose="02040503050406030204" pitchFamily="18" charset="0"/>
                                </a:rPr>
                                <m:t>∙</m:t>
                              </m:r>
                              <m:r>
                                <m:rPr>
                                  <m:sty m:val="p"/>
                                </m:rPr>
                                <a:rPr lang="vi-VN" sz="2200" i="1">
                                  <a:solidFill>
                                    <a:schemeClr val="accent1"/>
                                  </a:solidFill>
                                  <a:latin typeface="Cambria Math" panose="02040503050406030204" pitchFamily="18" charset="0"/>
                                  <a:ea typeface="Cambria Math" panose="02040503050406030204" pitchFamily="18" charset="0"/>
                                </a:rPr>
                                <m:t>e</m:t>
                              </m:r>
                              <m:r>
                                <a:rPr lang="vi-VN" sz="2200" i="1">
                                  <a:solidFill>
                                    <a:schemeClr val="accent1"/>
                                  </a:solidFill>
                                  <a:latin typeface="Cambria Math" panose="02040503050406030204" pitchFamily="18" charset="0"/>
                                  <a:ea typeface="Cambria Math" panose="02040503050406030204" pitchFamily="18" charset="0"/>
                                </a:rPr>
                                <m:t>∙</m:t>
                              </m:r>
                              <m:sSub>
                                <m:sSubPr>
                                  <m:ctrlPr>
                                    <a:rPr lang="vi-VN" sz="2200" i="1">
                                      <a:solidFill>
                                        <a:schemeClr val="accent1"/>
                                      </a:solidFill>
                                      <a:latin typeface="Cambria Math" panose="02040503050406030204" pitchFamily="18" charset="0"/>
                                      <a:ea typeface="Cambria Math" panose="02040503050406030204" pitchFamily="18" charset="0"/>
                                    </a:rPr>
                                  </m:ctrlPr>
                                </m:sSubPr>
                                <m:e>
                                  <m:r>
                                    <a:rPr lang="vi-VN" sz="2200" i="1">
                                      <a:solidFill>
                                        <a:schemeClr val="accent1"/>
                                      </a:solidFill>
                                      <a:latin typeface="Cambria Math" panose="02040503050406030204" pitchFamily="18" charset="0"/>
                                      <a:ea typeface="Cambria Math" panose="02040503050406030204" pitchFamily="18" charset="0"/>
                                    </a:rPr>
                                    <m:t>𝜓</m:t>
                                  </m:r>
                                </m:e>
                                <m:sub>
                                  <m:r>
                                    <a:rPr lang="vi-VN" sz="2200" b="0" i="1">
                                      <a:solidFill>
                                        <a:schemeClr val="accent1"/>
                                      </a:solidFill>
                                      <a:latin typeface="Cambria Math" panose="02040503050406030204" pitchFamily="18" charset="0"/>
                                      <a:ea typeface="Cambria Math" panose="02040503050406030204" pitchFamily="18" charset="0"/>
                                    </a:rPr>
                                    <m:t>0</m:t>
                                  </m:r>
                                </m:sub>
                              </m:sSub>
                            </m:num>
                            <m:den>
                              <m:r>
                                <a:rPr lang="vi-VN" sz="2200" b="0" i="1">
                                  <a:solidFill>
                                    <a:schemeClr val="accent1"/>
                                  </a:solidFill>
                                  <a:latin typeface="Cambria Math" panose="02040503050406030204" pitchFamily="18" charset="0"/>
                                </a:rPr>
                                <m:t>4</m:t>
                              </m:r>
                              <m:r>
                                <a:rPr lang="vi-VN" sz="2200" b="0" i="1">
                                  <a:solidFill>
                                    <a:schemeClr val="accent1"/>
                                  </a:solidFill>
                                  <a:latin typeface="Cambria Math" panose="02040503050406030204" pitchFamily="18" charset="0"/>
                                  <a:ea typeface="Cambria Math" panose="02040503050406030204" pitchFamily="18" charset="0"/>
                                </a:rPr>
                                <m:t>∙</m:t>
                              </m:r>
                              <m:r>
                                <m:rPr>
                                  <m:sty m:val="p"/>
                                </m:rPr>
                                <a:rPr lang="vi-VN" sz="2200" i="1">
                                  <a:solidFill>
                                    <a:schemeClr val="accent1"/>
                                  </a:solidFill>
                                  <a:latin typeface="Cambria Math" panose="02040503050406030204" pitchFamily="18" charset="0"/>
                                  <a:ea typeface="Cambria Math" panose="02040503050406030204" pitchFamily="18" charset="0"/>
                                </a:rPr>
                                <m:t>K</m:t>
                              </m:r>
                              <m:r>
                                <a:rPr lang="vi-VN" sz="2200" i="1">
                                  <a:solidFill>
                                    <a:schemeClr val="accent1"/>
                                  </a:solidFill>
                                  <a:latin typeface="Cambria Math" panose="02040503050406030204" pitchFamily="18" charset="0"/>
                                  <a:ea typeface="Cambria Math" panose="02040503050406030204" pitchFamily="18" charset="0"/>
                                </a:rPr>
                                <m:t>∙</m:t>
                              </m:r>
                              <m:r>
                                <m:rPr>
                                  <m:sty m:val="p"/>
                                </m:rPr>
                                <a:rPr lang="vi-VN" sz="2200" i="1">
                                  <a:solidFill>
                                    <a:schemeClr val="accent1"/>
                                  </a:solidFill>
                                  <a:latin typeface="Cambria Math" panose="02040503050406030204" pitchFamily="18" charset="0"/>
                                  <a:ea typeface="Cambria Math" panose="02040503050406030204" pitchFamily="18" charset="0"/>
                                </a:rPr>
                                <m:t>T</m:t>
                              </m:r>
                            </m:den>
                          </m:f>
                        </m:e>
                      </m:d>
                    </m:oMath>
                  </m:oMathPara>
                </a14:m>
                <a:endParaRPr lang="en-US" sz="2200">
                  <a:solidFill>
                    <a:schemeClr val="accent1"/>
                  </a:solidFill>
                </a:endParaRPr>
              </a:p>
            </p:txBody>
          </p:sp>
        </mc:Choice>
        <mc:Fallback>
          <p:sp>
            <p:nvSpPr>
              <p:cNvPr id="10" name="TextBox 9">
                <a:extLst>
                  <a:ext uri="{FF2B5EF4-FFF2-40B4-BE49-F238E27FC236}">
                    <a16:creationId xmlns:a16="http://schemas.microsoft.com/office/drawing/2014/main" id="{CB08906C-82F5-B745-9F0B-646A37165553}"/>
                  </a:ext>
                </a:extLst>
              </p:cNvPr>
              <p:cNvSpPr txBox="1">
                <a:spLocks noRot="1" noChangeAspect="1" noMove="1" noResize="1" noEditPoints="1" noAdjustHandles="1" noChangeArrowheads="1" noChangeShapeType="1" noTextEdit="1"/>
              </p:cNvSpPr>
              <p:nvPr/>
            </p:nvSpPr>
            <p:spPr>
              <a:xfrm>
                <a:off x="4491736" y="5621226"/>
                <a:ext cx="2465355" cy="646139"/>
              </a:xfrm>
              <a:prstGeom prst="rect">
                <a:avLst/>
              </a:prstGeom>
              <a:blipFill>
                <a:blip r:embed="rId5"/>
                <a:stretch>
                  <a:fillRect l="-2051" t="-1961" b="-117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6C3792D8-065A-7B46-B4C1-9A6FC982EAF4}"/>
                  </a:ext>
                </a:extLst>
              </p:cNvPr>
              <p:cNvSpPr txBox="1"/>
              <p:nvPr/>
            </p:nvSpPr>
            <p:spPr>
              <a:xfrm>
                <a:off x="997527" y="4259596"/>
                <a:ext cx="1089465" cy="70141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i="1">
                          <a:solidFill>
                            <a:schemeClr val="accent1"/>
                          </a:solidFill>
                          <a:latin typeface="Cambria Math" panose="02040503050406030204" pitchFamily="18" charset="0"/>
                        </a:rPr>
                        <m:t>F</m:t>
                      </m:r>
                      <m:r>
                        <a:rPr lang="vi-VN" sz="2400" b="0" i="1">
                          <a:solidFill>
                            <a:schemeClr val="accent1"/>
                          </a:solidFill>
                          <a:latin typeface="Cambria Math" panose="02040503050406030204" pitchFamily="18" charset="0"/>
                        </a:rPr>
                        <m:t>=</m:t>
                      </m:r>
                      <m:f>
                        <m:fPr>
                          <m:ctrlPr>
                            <a:rPr lang="vi-VN" sz="2400" b="0" i="1">
                              <a:solidFill>
                                <a:schemeClr val="accent1"/>
                              </a:solidFill>
                              <a:latin typeface="Cambria Math" panose="02040503050406030204" pitchFamily="18" charset="0"/>
                            </a:rPr>
                          </m:ctrlPr>
                        </m:fPr>
                        <m:num>
                          <m:r>
                            <m:rPr>
                              <m:sty m:val="p"/>
                            </m:rPr>
                            <a:rPr lang="vi-VN" sz="2400" i="1">
                              <a:solidFill>
                                <a:schemeClr val="accent1"/>
                              </a:solidFill>
                              <a:latin typeface="Cambria Math" panose="02040503050406030204" pitchFamily="18" charset="0"/>
                            </a:rPr>
                            <m:t>dW</m:t>
                          </m:r>
                        </m:num>
                        <m:den>
                          <m:r>
                            <m:rPr>
                              <m:sty m:val="p"/>
                            </m:rPr>
                            <a:rPr lang="vi-VN" sz="2400" i="1">
                              <a:solidFill>
                                <a:schemeClr val="accent1"/>
                              </a:solidFill>
                              <a:latin typeface="Cambria Math" panose="02040503050406030204" pitchFamily="18" charset="0"/>
                            </a:rPr>
                            <m:t>da</m:t>
                          </m:r>
                        </m:den>
                      </m:f>
                    </m:oMath>
                  </m:oMathPara>
                </a14:m>
                <a:endParaRPr lang="en-US" sz="2400">
                  <a:solidFill>
                    <a:schemeClr val="accent1"/>
                  </a:solidFill>
                </a:endParaRPr>
              </a:p>
            </p:txBody>
          </p:sp>
        </mc:Choice>
        <mc:Fallback>
          <p:sp>
            <p:nvSpPr>
              <p:cNvPr id="11" name="TextBox 10">
                <a:extLst>
                  <a:ext uri="{FF2B5EF4-FFF2-40B4-BE49-F238E27FC236}">
                    <a16:creationId xmlns:a16="http://schemas.microsoft.com/office/drawing/2014/main" id="{6C3792D8-065A-7B46-B4C1-9A6FC982EAF4}"/>
                  </a:ext>
                </a:extLst>
              </p:cNvPr>
              <p:cNvSpPr txBox="1">
                <a:spLocks noRot="1" noChangeAspect="1" noMove="1" noResize="1" noEditPoints="1" noAdjustHandles="1" noChangeArrowheads="1" noChangeShapeType="1" noTextEdit="1"/>
              </p:cNvSpPr>
              <p:nvPr/>
            </p:nvSpPr>
            <p:spPr>
              <a:xfrm>
                <a:off x="997527" y="4259596"/>
                <a:ext cx="1089465" cy="701410"/>
              </a:xfrm>
              <a:prstGeom prst="rect">
                <a:avLst/>
              </a:prstGeom>
              <a:blipFill>
                <a:blip r:embed="rId6"/>
                <a:stretch>
                  <a:fillRect l="-5814" t="-1754" r="-5814" b="-122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D41945D-861D-EF47-85D9-728AFD147828}"/>
                  </a:ext>
                </a:extLst>
              </p:cNvPr>
              <p:cNvSpPr txBox="1"/>
              <p:nvPr/>
            </p:nvSpPr>
            <p:spPr>
              <a:xfrm>
                <a:off x="8022389" y="5434958"/>
                <a:ext cx="3311997" cy="83240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a:solidFill>
                                <a:schemeClr val="accent1"/>
                              </a:solidFill>
                              <a:latin typeface="Cambria Math" panose="02040503050406030204" pitchFamily="18" charset="0"/>
                            </a:rPr>
                          </m:ctrlPr>
                        </m:sSubPr>
                        <m:e>
                          <m:r>
                            <a:rPr lang="en-US" sz="2200" i="1">
                              <a:solidFill>
                                <a:schemeClr val="accent1"/>
                              </a:solidFill>
                              <a:latin typeface="Cambria Math" panose="02040503050406030204" pitchFamily="18" charset="0"/>
                              <a:ea typeface="Cambria Math" panose="02040503050406030204" pitchFamily="18" charset="0"/>
                            </a:rPr>
                            <m:t>𝜆</m:t>
                          </m:r>
                        </m:e>
                        <m:sub>
                          <m:r>
                            <m:rPr>
                              <m:sty m:val="p"/>
                            </m:rPr>
                            <a:rPr lang="en-US" sz="2200" i="1">
                              <a:solidFill>
                                <a:schemeClr val="accent1"/>
                              </a:solidFill>
                              <a:latin typeface="Cambria Math" panose="02040503050406030204" pitchFamily="18" charset="0"/>
                            </a:rPr>
                            <m:t>D</m:t>
                          </m:r>
                        </m:sub>
                      </m:sSub>
                      <m:r>
                        <a:rPr lang="vi-VN" sz="2200" b="0" i="1">
                          <a:solidFill>
                            <a:schemeClr val="accent1"/>
                          </a:solidFill>
                          <a:latin typeface="Cambria Math" panose="02040503050406030204" pitchFamily="18" charset="0"/>
                        </a:rPr>
                        <m:t>=</m:t>
                      </m:r>
                      <m:f>
                        <m:fPr>
                          <m:ctrlPr>
                            <a:rPr lang="vi-VN" sz="2200" b="0" i="1">
                              <a:solidFill>
                                <a:schemeClr val="accent1"/>
                              </a:solidFill>
                              <a:latin typeface="Cambria Math" panose="02040503050406030204" pitchFamily="18" charset="0"/>
                            </a:rPr>
                          </m:ctrlPr>
                        </m:fPr>
                        <m:num>
                          <m:r>
                            <a:rPr lang="vi-VN" sz="2200" b="0" i="1">
                              <a:solidFill>
                                <a:schemeClr val="accent1"/>
                              </a:solidFill>
                              <a:latin typeface="Cambria Math" panose="02040503050406030204" pitchFamily="18" charset="0"/>
                            </a:rPr>
                            <m:t>1</m:t>
                          </m:r>
                        </m:num>
                        <m:den>
                          <m:r>
                            <a:rPr lang="vi-VN" sz="2200" b="0" i="1">
                              <a:solidFill>
                                <a:schemeClr val="accent1"/>
                              </a:solidFill>
                              <a:latin typeface="Cambria Math" panose="02040503050406030204" pitchFamily="18" charset="0"/>
                              <a:ea typeface="Cambria Math" panose="02040503050406030204" pitchFamily="18" charset="0"/>
                            </a:rPr>
                            <m:t>𝜅</m:t>
                          </m:r>
                        </m:den>
                      </m:f>
                      <m:r>
                        <a:rPr lang="vi-VN" sz="2200" b="0" i="1">
                          <a:solidFill>
                            <a:schemeClr val="accent1"/>
                          </a:solidFill>
                          <a:latin typeface="Cambria Math" panose="02040503050406030204" pitchFamily="18" charset="0"/>
                        </a:rPr>
                        <m:t>=</m:t>
                      </m:r>
                      <m:sSup>
                        <m:sSupPr>
                          <m:ctrlPr>
                            <a:rPr lang="vi-VN" sz="2200" b="0" i="1">
                              <a:solidFill>
                                <a:schemeClr val="accent1"/>
                              </a:solidFill>
                              <a:latin typeface="Cambria Math" panose="02040503050406030204" pitchFamily="18" charset="0"/>
                            </a:rPr>
                          </m:ctrlPr>
                        </m:sSupPr>
                        <m:e>
                          <m:d>
                            <m:dPr>
                              <m:ctrlPr>
                                <a:rPr lang="vi-VN" sz="2200" b="0" i="1">
                                  <a:solidFill>
                                    <a:schemeClr val="accent1"/>
                                  </a:solidFill>
                                  <a:latin typeface="Cambria Math" panose="02040503050406030204" pitchFamily="18" charset="0"/>
                                </a:rPr>
                              </m:ctrlPr>
                            </m:dPr>
                            <m:e>
                              <m:f>
                                <m:fPr>
                                  <m:ctrlPr>
                                    <a:rPr lang="vi-VN" sz="2200" b="0" i="1">
                                      <a:solidFill>
                                        <a:schemeClr val="accent1"/>
                                      </a:solidFill>
                                      <a:latin typeface="Cambria Math" panose="02040503050406030204" pitchFamily="18" charset="0"/>
                                    </a:rPr>
                                  </m:ctrlPr>
                                </m:fPr>
                                <m:num>
                                  <m:sSub>
                                    <m:sSubPr>
                                      <m:ctrlPr>
                                        <a:rPr lang="vi-VN" sz="2200" b="0" i="1">
                                          <a:solidFill>
                                            <a:schemeClr val="accent1"/>
                                          </a:solidFill>
                                          <a:latin typeface="Cambria Math" panose="02040503050406030204" pitchFamily="18" charset="0"/>
                                        </a:rPr>
                                      </m:ctrlPr>
                                    </m:sSubPr>
                                    <m:e>
                                      <m:r>
                                        <a:rPr lang="vi-VN" sz="2200" b="0" i="1">
                                          <a:solidFill>
                                            <a:schemeClr val="accent1"/>
                                          </a:solidFill>
                                          <a:latin typeface="Cambria Math" panose="02040503050406030204" pitchFamily="18" charset="0"/>
                                          <a:ea typeface="Cambria Math" panose="02040503050406030204" pitchFamily="18" charset="0"/>
                                        </a:rPr>
                                        <m:t>𝜀</m:t>
                                      </m:r>
                                    </m:e>
                                    <m:sub>
                                      <m:r>
                                        <m:rPr>
                                          <m:sty m:val="p"/>
                                        </m:rPr>
                                        <a:rPr lang="vi-VN" sz="2200" i="1">
                                          <a:solidFill>
                                            <a:schemeClr val="accent1"/>
                                          </a:solidFill>
                                          <a:latin typeface="Cambria Math" panose="02040503050406030204" pitchFamily="18" charset="0"/>
                                        </a:rPr>
                                        <m:t>r</m:t>
                                      </m:r>
                                    </m:sub>
                                  </m:sSub>
                                  <m:r>
                                    <a:rPr lang="vi-VN" sz="2200" b="0" i="1">
                                      <a:solidFill>
                                        <a:schemeClr val="accent1"/>
                                      </a:solidFill>
                                      <a:latin typeface="Cambria Math" panose="02040503050406030204" pitchFamily="18" charset="0"/>
                                      <a:ea typeface="Cambria Math" panose="02040503050406030204" pitchFamily="18" charset="0"/>
                                    </a:rPr>
                                    <m:t>∙</m:t>
                                  </m:r>
                                  <m:sSub>
                                    <m:sSubPr>
                                      <m:ctrlPr>
                                        <a:rPr lang="vi-VN" sz="2200" b="0" i="1">
                                          <a:solidFill>
                                            <a:schemeClr val="accent1"/>
                                          </a:solidFill>
                                          <a:latin typeface="Cambria Math" panose="02040503050406030204" pitchFamily="18" charset="0"/>
                                          <a:ea typeface="Cambria Math" panose="02040503050406030204" pitchFamily="18" charset="0"/>
                                        </a:rPr>
                                      </m:ctrlPr>
                                    </m:sSubPr>
                                    <m:e>
                                      <m:r>
                                        <a:rPr lang="vi-VN" sz="2200" b="0" i="1">
                                          <a:solidFill>
                                            <a:schemeClr val="accent1"/>
                                          </a:solidFill>
                                          <a:latin typeface="Cambria Math" panose="02040503050406030204" pitchFamily="18" charset="0"/>
                                          <a:ea typeface="Cambria Math" panose="02040503050406030204" pitchFamily="18" charset="0"/>
                                        </a:rPr>
                                        <m:t>𝜀</m:t>
                                      </m:r>
                                    </m:e>
                                    <m:sub>
                                      <m:r>
                                        <a:rPr lang="vi-VN" sz="2200" b="0" i="1">
                                          <a:solidFill>
                                            <a:schemeClr val="accent1"/>
                                          </a:solidFill>
                                          <a:latin typeface="Cambria Math" panose="02040503050406030204" pitchFamily="18" charset="0"/>
                                          <a:ea typeface="Cambria Math" panose="02040503050406030204" pitchFamily="18" charset="0"/>
                                        </a:rPr>
                                        <m:t>0</m:t>
                                      </m:r>
                                    </m:sub>
                                  </m:sSub>
                                  <m:r>
                                    <a:rPr lang="vi-VN" sz="2200" b="0" i="1">
                                      <a:solidFill>
                                        <a:schemeClr val="accent1"/>
                                      </a:solidFill>
                                      <a:latin typeface="Cambria Math" panose="02040503050406030204" pitchFamily="18" charset="0"/>
                                      <a:ea typeface="Cambria Math" panose="02040503050406030204" pitchFamily="18" charset="0"/>
                                    </a:rPr>
                                    <m:t>∙</m:t>
                                  </m:r>
                                  <m:r>
                                    <m:rPr>
                                      <m:sty m:val="p"/>
                                    </m:rPr>
                                    <a:rPr lang="vi-VN" sz="2200" i="1">
                                      <a:solidFill>
                                        <a:schemeClr val="accent1"/>
                                      </a:solidFill>
                                      <a:latin typeface="Cambria Math" panose="02040503050406030204" pitchFamily="18" charset="0"/>
                                      <a:ea typeface="Cambria Math" panose="02040503050406030204" pitchFamily="18" charset="0"/>
                                    </a:rPr>
                                    <m:t>k</m:t>
                                  </m:r>
                                  <m:r>
                                    <a:rPr lang="vi-VN" sz="2200" i="1">
                                      <a:solidFill>
                                        <a:schemeClr val="accent1"/>
                                      </a:solidFill>
                                      <a:latin typeface="Cambria Math" panose="02040503050406030204" pitchFamily="18" charset="0"/>
                                      <a:ea typeface="Cambria Math" panose="02040503050406030204" pitchFamily="18" charset="0"/>
                                    </a:rPr>
                                    <m:t>∙</m:t>
                                  </m:r>
                                  <m:r>
                                    <m:rPr>
                                      <m:sty m:val="p"/>
                                    </m:rPr>
                                    <a:rPr lang="vi-VN" sz="2200" i="1">
                                      <a:solidFill>
                                        <a:schemeClr val="accent1"/>
                                      </a:solidFill>
                                      <a:latin typeface="Cambria Math" panose="02040503050406030204" pitchFamily="18" charset="0"/>
                                      <a:ea typeface="Cambria Math" panose="02040503050406030204" pitchFamily="18" charset="0"/>
                                    </a:rPr>
                                    <m:t>T</m:t>
                                  </m:r>
                                </m:num>
                                <m:den>
                                  <m:sSup>
                                    <m:sSupPr>
                                      <m:ctrlPr>
                                        <a:rPr lang="vi-VN" sz="2200" b="0" i="1">
                                          <a:solidFill>
                                            <a:schemeClr val="accent1"/>
                                          </a:solidFill>
                                          <a:latin typeface="Cambria Math" panose="02040503050406030204" pitchFamily="18" charset="0"/>
                                        </a:rPr>
                                      </m:ctrlPr>
                                    </m:sSupPr>
                                    <m:e>
                                      <m:r>
                                        <m:rPr>
                                          <m:sty m:val="p"/>
                                        </m:rPr>
                                        <a:rPr lang="vi-VN" sz="2200" i="1">
                                          <a:solidFill>
                                            <a:schemeClr val="accent1"/>
                                          </a:solidFill>
                                          <a:latin typeface="Cambria Math" panose="02040503050406030204" pitchFamily="18" charset="0"/>
                                        </a:rPr>
                                        <m:t>e</m:t>
                                      </m:r>
                                    </m:e>
                                    <m:sup>
                                      <m:r>
                                        <a:rPr lang="vi-VN" sz="2200" b="0" i="1">
                                          <a:solidFill>
                                            <a:schemeClr val="accent1"/>
                                          </a:solidFill>
                                          <a:latin typeface="Cambria Math" panose="02040503050406030204" pitchFamily="18" charset="0"/>
                                        </a:rPr>
                                        <m:t>2</m:t>
                                      </m:r>
                                    </m:sup>
                                  </m:sSup>
                                  <m:r>
                                    <a:rPr lang="vi-VN" sz="2200" b="0" i="1">
                                      <a:solidFill>
                                        <a:schemeClr val="accent1"/>
                                      </a:solidFill>
                                      <a:latin typeface="Cambria Math" panose="02040503050406030204" pitchFamily="18" charset="0"/>
                                      <a:ea typeface="Cambria Math" panose="02040503050406030204" pitchFamily="18" charset="0"/>
                                    </a:rPr>
                                    <m:t>∙</m:t>
                                  </m:r>
                                  <m:nary>
                                    <m:naryPr>
                                      <m:chr m:val="∑"/>
                                      <m:subHide m:val="on"/>
                                      <m:supHide m:val="on"/>
                                      <m:ctrlPr>
                                        <a:rPr lang="vi-VN" sz="2200" b="0" i="1">
                                          <a:solidFill>
                                            <a:schemeClr val="accent1"/>
                                          </a:solidFill>
                                          <a:latin typeface="Cambria Math" panose="02040503050406030204" pitchFamily="18" charset="0"/>
                                          <a:ea typeface="Cambria Math" panose="02040503050406030204" pitchFamily="18" charset="0"/>
                                        </a:rPr>
                                      </m:ctrlPr>
                                    </m:naryPr>
                                    <m:sub/>
                                    <m:sup/>
                                    <m:e>
                                      <m:sSub>
                                        <m:sSubPr>
                                          <m:ctrlPr>
                                            <a:rPr lang="vi-VN" sz="2200" b="0" i="1">
                                              <a:solidFill>
                                                <a:schemeClr val="accent1"/>
                                              </a:solidFill>
                                              <a:latin typeface="Cambria Math" panose="02040503050406030204" pitchFamily="18" charset="0"/>
                                              <a:ea typeface="Cambria Math" panose="02040503050406030204" pitchFamily="18" charset="0"/>
                                            </a:rPr>
                                          </m:ctrlPr>
                                        </m:sSubPr>
                                        <m:e>
                                          <m:r>
                                            <m:rPr>
                                              <m:sty m:val="p"/>
                                            </m:rPr>
                                            <a:rPr lang="vi-VN" sz="2200" i="1">
                                              <a:solidFill>
                                                <a:schemeClr val="accent1"/>
                                              </a:solidFill>
                                              <a:latin typeface="Cambria Math" panose="02040503050406030204" pitchFamily="18" charset="0"/>
                                              <a:ea typeface="Cambria Math" panose="02040503050406030204" pitchFamily="18" charset="0"/>
                                            </a:rPr>
                                            <m:t>n</m:t>
                                          </m:r>
                                        </m:e>
                                        <m:sub>
                                          <m:r>
                                            <m:rPr>
                                              <m:sty m:val="p"/>
                                            </m:rPr>
                                            <a:rPr lang="vi-VN" sz="2200" i="1">
                                              <a:solidFill>
                                                <a:schemeClr val="accent1"/>
                                              </a:solidFill>
                                              <a:latin typeface="Cambria Math" panose="02040503050406030204" pitchFamily="18" charset="0"/>
                                              <a:ea typeface="Cambria Math" panose="02040503050406030204" pitchFamily="18" charset="0"/>
                                            </a:rPr>
                                            <m:t>i</m:t>
                                          </m:r>
                                        </m:sub>
                                      </m:sSub>
                                      <m:r>
                                        <a:rPr lang="vi-VN" sz="2200" b="0" i="1">
                                          <a:solidFill>
                                            <a:schemeClr val="accent1"/>
                                          </a:solidFill>
                                          <a:latin typeface="Cambria Math" panose="02040503050406030204" pitchFamily="18" charset="0"/>
                                          <a:ea typeface="Cambria Math" panose="02040503050406030204" pitchFamily="18" charset="0"/>
                                        </a:rPr>
                                        <m:t>∙</m:t>
                                      </m:r>
                                      <m:sSubSup>
                                        <m:sSubSupPr>
                                          <m:ctrlPr>
                                            <a:rPr lang="vi-VN" sz="2200" b="0" i="1">
                                              <a:solidFill>
                                                <a:schemeClr val="accent1"/>
                                              </a:solidFill>
                                              <a:latin typeface="Cambria Math" panose="02040503050406030204" pitchFamily="18" charset="0"/>
                                              <a:ea typeface="Cambria Math" panose="02040503050406030204" pitchFamily="18" charset="0"/>
                                            </a:rPr>
                                          </m:ctrlPr>
                                        </m:sSubSupPr>
                                        <m:e>
                                          <m:r>
                                            <m:rPr>
                                              <m:sty m:val="p"/>
                                            </m:rPr>
                                            <a:rPr lang="vi-VN" sz="2200" i="1">
                                              <a:solidFill>
                                                <a:schemeClr val="accent1"/>
                                              </a:solidFill>
                                              <a:latin typeface="Cambria Math" panose="02040503050406030204" pitchFamily="18" charset="0"/>
                                              <a:ea typeface="Cambria Math" panose="02040503050406030204" pitchFamily="18" charset="0"/>
                                            </a:rPr>
                                            <m:t>z</m:t>
                                          </m:r>
                                        </m:e>
                                        <m:sub>
                                          <m:r>
                                            <m:rPr>
                                              <m:sty m:val="p"/>
                                            </m:rPr>
                                            <a:rPr lang="vi-VN" sz="2200" i="1">
                                              <a:solidFill>
                                                <a:schemeClr val="accent1"/>
                                              </a:solidFill>
                                              <a:latin typeface="Cambria Math" panose="02040503050406030204" pitchFamily="18" charset="0"/>
                                              <a:ea typeface="Cambria Math" panose="02040503050406030204" pitchFamily="18" charset="0"/>
                                            </a:rPr>
                                            <m:t>i</m:t>
                                          </m:r>
                                        </m:sub>
                                        <m:sup>
                                          <m:r>
                                            <a:rPr lang="vi-VN" sz="2200" b="0" i="1">
                                              <a:solidFill>
                                                <a:schemeClr val="accent1"/>
                                              </a:solidFill>
                                              <a:latin typeface="Cambria Math" panose="02040503050406030204" pitchFamily="18" charset="0"/>
                                              <a:ea typeface="Cambria Math" panose="02040503050406030204" pitchFamily="18" charset="0"/>
                                            </a:rPr>
                                            <m:t>2</m:t>
                                          </m:r>
                                        </m:sup>
                                      </m:sSubSup>
                                    </m:e>
                                  </m:nary>
                                </m:den>
                              </m:f>
                            </m:e>
                          </m:d>
                        </m:e>
                        <m:sup>
                          <m:r>
                            <a:rPr lang="vi-VN" sz="2200" b="0" i="1">
                              <a:solidFill>
                                <a:schemeClr val="accent1"/>
                              </a:solidFill>
                              <a:latin typeface="Cambria Math" panose="02040503050406030204" pitchFamily="18" charset="0"/>
                            </a:rPr>
                            <m:t>0.5</m:t>
                          </m:r>
                        </m:sup>
                      </m:sSup>
                    </m:oMath>
                  </m:oMathPara>
                </a14:m>
                <a:endParaRPr lang="en-US" sz="2200">
                  <a:solidFill>
                    <a:schemeClr val="accent1"/>
                  </a:solidFill>
                </a:endParaRPr>
              </a:p>
            </p:txBody>
          </p:sp>
        </mc:Choice>
        <mc:Fallback>
          <p:sp>
            <p:nvSpPr>
              <p:cNvPr id="12" name="TextBox 11">
                <a:extLst>
                  <a:ext uri="{FF2B5EF4-FFF2-40B4-BE49-F238E27FC236}">
                    <a16:creationId xmlns:a16="http://schemas.microsoft.com/office/drawing/2014/main" id="{9D41945D-861D-EF47-85D9-728AFD147828}"/>
                  </a:ext>
                </a:extLst>
              </p:cNvPr>
              <p:cNvSpPr txBox="1">
                <a:spLocks noRot="1" noChangeAspect="1" noMove="1" noResize="1" noEditPoints="1" noAdjustHandles="1" noChangeArrowheads="1" noChangeShapeType="1" noTextEdit="1"/>
              </p:cNvSpPr>
              <p:nvPr/>
            </p:nvSpPr>
            <p:spPr>
              <a:xfrm>
                <a:off x="8022389" y="5434958"/>
                <a:ext cx="3311997" cy="832407"/>
              </a:xfrm>
              <a:prstGeom prst="rect">
                <a:avLst/>
              </a:prstGeom>
              <a:blipFill>
                <a:blip r:embed="rId7"/>
                <a:stretch>
                  <a:fillRect l="-1533" t="-10606" r="-383" b="-101515"/>
                </a:stretch>
              </a:blipFill>
            </p:spPr>
            <p:txBody>
              <a:bodyPr/>
              <a:lstStyle/>
              <a:p>
                <a:r>
                  <a:rPr lang="en-US">
                    <a:noFill/>
                  </a:rPr>
                  <a:t> </a:t>
                </a:r>
              </a:p>
            </p:txBody>
          </p:sp>
        </mc:Fallback>
      </mc:AlternateContent>
    </p:spTree>
    <p:extLst>
      <p:ext uri="{BB962C8B-B14F-4D97-AF65-F5344CB8AC3E}">
        <p14:creationId xmlns:p14="http://schemas.microsoft.com/office/powerpoint/2010/main" val="1706833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D3471-9960-724A-BA75-13205811320A}"/>
              </a:ext>
            </a:extLst>
          </p:cNvPr>
          <p:cNvSpPr>
            <a:spLocks noGrp="1"/>
          </p:cNvSpPr>
          <p:nvPr>
            <p:ph type="title"/>
          </p:nvPr>
        </p:nvSpPr>
        <p:spPr>
          <a:xfrm>
            <a:off x="838200" y="365125"/>
            <a:ext cx="10515600" cy="858033"/>
          </a:xfrm>
        </p:spPr>
        <p:txBody>
          <a:bodyPr/>
          <a:lstStyle/>
          <a:p>
            <a:r>
              <a:rPr lang="vi-VN">
                <a:latin typeface="Times New Roman" panose="02020603050405020304" pitchFamily="18" charset="0"/>
                <a:cs typeface="Times New Roman" panose="02020603050405020304" pitchFamily="18" charset="0"/>
              </a:rPr>
              <a:t>Tương tác đuôi với các phân tử hấp phụ</a:t>
            </a:r>
            <a:endParaRPr lang="en-US">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7F521EA-0016-2F46-AE4C-E1527DA7D81E}"/>
              </a:ext>
            </a:extLst>
          </p:cNvPr>
          <p:cNvSpPr>
            <a:spLocks noGrp="1"/>
          </p:cNvSpPr>
          <p:nvPr>
            <p:ph idx="1"/>
          </p:nvPr>
        </p:nvSpPr>
        <p:spPr>
          <a:xfrm>
            <a:off x="101930" y="1540616"/>
            <a:ext cx="7712034" cy="5453949"/>
          </a:xfrm>
        </p:spPr>
        <p:txBody>
          <a:bodyPr>
            <a:normAutofit/>
          </a:bodyPr>
          <a:lstStyle/>
          <a:p>
            <a:pPr marL="0" indent="0" algn="just">
              <a:buNone/>
            </a:pPr>
            <a:r>
              <a:rPr lang="vi-VN">
                <a:latin typeface="Times New Roman" panose="02020603050405020304" pitchFamily="18" charset="0"/>
                <a:cs typeface="Times New Roman" panose="02020603050405020304" pitchFamily="18" charset="0"/>
              </a:rPr>
              <a:t>Điều chỉnh tương tác với các phân tử hấp phụ</a:t>
            </a:r>
          </a:p>
          <a:p>
            <a:pPr algn="just"/>
            <a:r>
              <a:rPr lang="vi-VN">
                <a:latin typeface="Times New Roman" panose="02020603050405020304" pitchFamily="18" charset="0"/>
                <a:cs typeface="Times New Roman" panose="02020603050405020304" pitchFamily="18" charset="0"/>
              </a:rPr>
              <a:t>Các phân tử bị hấp phụ cũng ảnh hưởng đến sự tương tác của các hạt. Sự tương tác hoặc là lực đẩy (sự sắp xếp không gian của các phân tử) hoặc hấp dẫn (keo tụ). Khi các phân tử mang điện tích, những hiệu ứng này được đặt chồng lên nhau bởi sự  bổ sung các tương tác tĩnh điện.</a:t>
            </a:r>
          </a:p>
          <a:p>
            <a:pPr algn="just"/>
            <a:r>
              <a:rPr lang="vi-VN">
                <a:latin typeface="Times New Roman" panose="02020603050405020304" pitchFamily="18" charset="0"/>
                <a:cs typeface="Times New Roman" panose="02020603050405020304" pitchFamily="18" charset="0"/>
              </a:rPr>
              <a:t>Bước đầu tiên là sự hấp phụ của các phân tử lên bề mặt hạt. Ưu tiên sử dụng các phân tử lưỡng tính, là một vị trí neo đang hoạt động. Cái đuôi tạo ra tương tác đẩy. Nếu phân tử hấp phụ trên nhiều hơn một hạt, nó sẽ tạo ra lực hấp dẫn</a:t>
            </a:r>
            <a:endParaRPr lang="en-US">
              <a:latin typeface="Times New Roman" panose="02020603050405020304" pitchFamily="18" charset="0"/>
              <a:cs typeface="Times New Roman" panose="02020603050405020304" pitchFamily="18" charset="0"/>
            </a:endParaRPr>
          </a:p>
        </p:txBody>
      </p:sp>
      <p:pic>
        <p:nvPicPr>
          <p:cNvPr id="4" name="Content Placeholder 4">
            <a:extLst>
              <a:ext uri="{FF2B5EF4-FFF2-40B4-BE49-F238E27FC236}">
                <a16:creationId xmlns:a16="http://schemas.microsoft.com/office/drawing/2014/main" id="{18F087D0-9602-9C4C-A845-878B272B78DC}"/>
              </a:ext>
            </a:extLst>
          </p:cNvPr>
          <p:cNvPicPr>
            <a:picLocks noChangeAspect="1"/>
          </p:cNvPicPr>
          <p:nvPr/>
        </p:nvPicPr>
        <p:blipFill rotWithShape="1">
          <a:blip r:embed="rId2"/>
          <a:srcRect r="5434"/>
          <a:stretch/>
        </p:blipFill>
        <p:spPr>
          <a:xfrm>
            <a:off x="8049662" y="1374872"/>
            <a:ext cx="4142338" cy="5400000"/>
          </a:xfrm>
          <a:prstGeom prst="rect">
            <a:avLst/>
          </a:prstGeom>
        </p:spPr>
      </p:pic>
      <p:sp>
        <p:nvSpPr>
          <p:cNvPr id="5" name="TextBox 4">
            <a:extLst>
              <a:ext uri="{FF2B5EF4-FFF2-40B4-BE49-F238E27FC236}">
                <a16:creationId xmlns:a16="http://schemas.microsoft.com/office/drawing/2014/main" id="{6DBC9007-96B1-BF42-96E7-E8D066A650F4}"/>
              </a:ext>
            </a:extLst>
          </p:cNvPr>
          <p:cNvSpPr txBox="1"/>
          <p:nvPr/>
        </p:nvSpPr>
        <p:spPr>
          <a:xfrm>
            <a:off x="8087096" y="1425039"/>
            <a:ext cx="3550722" cy="369332"/>
          </a:xfrm>
          <a:prstGeom prst="rect">
            <a:avLst/>
          </a:prstGeom>
          <a:solidFill>
            <a:schemeClr val="bg1"/>
          </a:solidFill>
        </p:spPr>
        <p:txBody>
          <a:bodyPr wrap="square" rtlCol="0">
            <a:spAutoFit/>
          </a:bodyPr>
          <a:lstStyle/>
          <a:p>
            <a:pPr algn="ctr"/>
            <a:r>
              <a:rPr lang="en-US">
                <a:latin typeface="Times New Roman" panose="02020603050405020304" pitchFamily="18" charset="0"/>
                <a:cs typeface="Times New Roman" panose="02020603050405020304" pitchFamily="18" charset="0"/>
              </a:rPr>
              <a:t>Hấp phụ lên bề mặt (dạng cuộn dây)</a:t>
            </a:r>
          </a:p>
        </p:txBody>
      </p:sp>
      <p:sp>
        <p:nvSpPr>
          <p:cNvPr id="7" name="TextBox 6">
            <a:extLst>
              <a:ext uri="{FF2B5EF4-FFF2-40B4-BE49-F238E27FC236}">
                <a16:creationId xmlns:a16="http://schemas.microsoft.com/office/drawing/2014/main" id="{9B7CFEA0-7740-1848-9C3E-FA3873E0BEC0}"/>
              </a:ext>
            </a:extLst>
          </p:cNvPr>
          <p:cNvSpPr txBox="1"/>
          <p:nvPr/>
        </p:nvSpPr>
        <p:spPr>
          <a:xfrm>
            <a:off x="8049662" y="2963197"/>
            <a:ext cx="3550722" cy="646331"/>
          </a:xfrm>
          <a:prstGeom prst="rect">
            <a:avLst/>
          </a:prstGeom>
          <a:solidFill>
            <a:schemeClr val="bg1"/>
          </a:solidFill>
        </p:spPr>
        <p:txBody>
          <a:bodyPr wrap="square" rtlCol="0">
            <a:spAutoFit/>
          </a:bodyPr>
          <a:lstStyle/>
          <a:p>
            <a:pPr algn="ctr"/>
            <a:r>
              <a:rPr lang="en-US">
                <a:latin typeface="Times New Roman" panose="02020603050405020304" pitchFamily="18" charset="0"/>
                <a:cs typeface="Times New Roman" panose="02020603050405020304" pitchFamily="18" charset="0"/>
              </a:rPr>
              <a:t>Hấp phụ lên bề mặt với độ che phủ cao (dạng bàn chải)</a:t>
            </a:r>
          </a:p>
        </p:txBody>
      </p:sp>
      <p:sp>
        <p:nvSpPr>
          <p:cNvPr id="8" name="TextBox 7">
            <a:extLst>
              <a:ext uri="{FF2B5EF4-FFF2-40B4-BE49-F238E27FC236}">
                <a16:creationId xmlns:a16="http://schemas.microsoft.com/office/drawing/2014/main" id="{AF542A82-35D9-6640-9833-AE2683F3EBF9}"/>
              </a:ext>
            </a:extLst>
          </p:cNvPr>
          <p:cNvSpPr txBox="1"/>
          <p:nvPr/>
        </p:nvSpPr>
        <p:spPr>
          <a:xfrm>
            <a:off x="8049662" y="5013187"/>
            <a:ext cx="3550722" cy="369332"/>
          </a:xfrm>
          <a:prstGeom prst="rect">
            <a:avLst/>
          </a:prstGeom>
          <a:solidFill>
            <a:schemeClr val="bg1"/>
          </a:solidFill>
        </p:spPr>
        <p:txBody>
          <a:bodyPr wrap="square" rtlCol="0">
            <a:spAutoFit/>
          </a:bodyPr>
          <a:lstStyle/>
          <a:p>
            <a:pPr algn="ctr"/>
            <a:r>
              <a:rPr lang="en-US">
                <a:latin typeface="Times New Roman" panose="02020603050405020304" pitchFamily="18" charset="0"/>
                <a:cs typeface="Times New Roman" panose="02020603050405020304" pitchFamily="18" charset="0"/>
              </a:rPr>
              <a:t>Keo tụ bởi các cầu nối</a:t>
            </a:r>
          </a:p>
        </p:txBody>
      </p:sp>
    </p:spTree>
    <p:extLst>
      <p:ext uri="{BB962C8B-B14F-4D97-AF65-F5344CB8AC3E}">
        <p14:creationId xmlns:p14="http://schemas.microsoft.com/office/powerpoint/2010/main" val="610902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BE53-7C31-A941-A970-82ECFB4BB16B}"/>
              </a:ext>
            </a:extLst>
          </p:cNvPr>
          <p:cNvSpPr>
            <a:spLocks noGrp="1"/>
          </p:cNvSpPr>
          <p:nvPr>
            <p:ph type="title"/>
          </p:nvPr>
        </p:nvSpPr>
        <p:spPr/>
        <p:txBody>
          <a:bodyPr/>
          <a:lstStyle/>
          <a:p>
            <a:r>
              <a:rPr lang="en-US"/>
              <a:t>Kết luận</a:t>
            </a:r>
          </a:p>
        </p:txBody>
      </p:sp>
      <p:sp>
        <p:nvSpPr>
          <p:cNvPr id="3" name="Content Placeholder 2">
            <a:extLst>
              <a:ext uri="{FF2B5EF4-FFF2-40B4-BE49-F238E27FC236}">
                <a16:creationId xmlns:a16="http://schemas.microsoft.com/office/drawing/2014/main" id="{4BEA96DA-0DA9-464B-9801-8BD44BEBA06F}"/>
              </a:ext>
            </a:extLst>
          </p:cNvPr>
          <p:cNvSpPr>
            <a:spLocks noGrp="1"/>
          </p:cNvSpPr>
          <p:nvPr>
            <p:ph idx="1"/>
          </p:nvPr>
        </p:nvSpPr>
        <p:spPr/>
        <p:txBody>
          <a:bodyPr/>
          <a:lstStyle/>
          <a:p>
            <a:r>
              <a:rPr lang="en-US"/>
              <a:t>Các lực tương tác chính giữa các hạt là:</a:t>
            </a:r>
          </a:p>
          <a:p>
            <a:pPr marL="0" indent="0">
              <a:buNone/>
            </a:pPr>
            <a:r>
              <a:rPr lang="en-US"/>
              <a:t> Lực van-der-Waals, lực tĩnh điện và lực mao dẫn. Cách xác định các lực này được trình bày bằng các công thức toán học</a:t>
            </a:r>
          </a:p>
          <a:p>
            <a:pPr marL="0" indent="0">
              <a:buNone/>
            </a:pPr>
            <a:r>
              <a:rPr lang="en-US"/>
              <a:t>Tương tác tĩnh điện trong pha lỏng cũng được trình bày với các công thức định lượng. </a:t>
            </a:r>
          </a:p>
          <a:p>
            <a:pPr marL="0" indent="0">
              <a:buNone/>
            </a:pPr>
            <a:r>
              <a:rPr lang="en-US"/>
              <a:t>Ý nghĩa của việc hiểu biết sâu về các loại lực này làm tăng hiệu quả hấp phụ thuốc trong tuyển nổi, các quá trình kết tụ, kết bông, khử nước cũng như các quá trình thiêu kết, vê viên trong luyện kim.</a:t>
            </a:r>
          </a:p>
          <a:p>
            <a:pPr marL="0" indent="0">
              <a:buNone/>
            </a:pPr>
            <a:endParaRPr lang="en-US"/>
          </a:p>
        </p:txBody>
      </p:sp>
    </p:spTree>
    <p:extLst>
      <p:ext uri="{BB962C8B-B14F-4D97-AF65-F5344CB8AC3E}">
        <p14:creationId xmlns:p14="http://schemas.microsoft.com/office/powerpoint/2010/main" val="150606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E17B-95C9-8140-B9A6-F09361F8202F}"/>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Tương tác giữa các hạt</a:t>
            </a:r>
          </a:p>
        </p:txBody>
      </p:sp>
      <p:sp>
        <p:nvSpPr>
          <p:cNvPr id="3" name="Content Placeholder 2">
            <a:extLst>
              <a:ext uri="{FF2B5EF4-FFF2-40B4-BE49-F238E27FC236}">
                <a16:creationId xmlns:a16="http://schemas.microsoft.com/office/drawing/2014/main" id="{7199E4F2-EFE9-F347-9BA6-EDE62B749C74}"/>
              </a:ext>
            </a:extLst>
          </p:cNvPr>
          <p:cNvSpPr>
            <a:spLocks noGrp="1"/>
          </p:cNvSpPr>
          <p:nvPr>
            <p:ph idx="1"/>
          </p:nvPr>
        </p:nvSpPr>
        <p:spPr/>
        <p:txBody>
          <a:bodyPr/>
          <a:lstStyle/>
          <a:p>
            <a:pPr algn="just"/>
            <a:r>
              <a:rPr lang="vi-VN">
                <a:latin typeface="Times New Roman" panose="02020603050405020304" pitchFamily="18" charset="0"/>
                <a:cs typeface="Times New Roman" panose="02020603050405020304" pitchFamily="18" charset="0"/>
              </a:rPr>
              <a:t>Tương tác hạt xác định hành vi quá trình của hệ thống hạt (tương tác hạt-thiết bị) cũng như các đặc tính sản phẩm của tổ hợp hạt (tương tác hạt-hạt).</a:t>
            </a:r>
          </a:p>
          <a:p>
            <a:pPr algn="just"/>
            <a:r>
              <a:rPr lang="vi-VN">
                <a:latin typeface="Times New Roman" panose="02020603050405020304" pitchFamily="18" charset="0"/>
                <a:cs typeface="Times New Roman" panose="02020603050405020304" pitchFamily="18" charset="0"/>
              </a:rPr>
              <a:t>Các hạt có thể dính vào bề mặt máy, bất kỳ thành phần nào đó của thiết bị (ví dụ: vải lọc) hoặc dính vào nhau. </a:t>
            </a:r>
          </a:p>
          <a:p>
            <a:pPr algn="just"/>
            <a:r>
              <a:rPr lang="vi-VN">
                <a:latin typeface="Times New Roman" panose="02020603050405020304" pitchFamily="18" charset="0"/>
                <a:cs typeface="Times New Roman" panose="02020603050405020304" pitchFamily="18" charset="0"/>
              </a:rPr>
              <a:t>Mặt khác, cũng có thể quan tâm đến việc ngăn các hạt dính vào nhau, ví dụ: khi phân tán hoặc trộn các hạt là hoạt động chính của quá trình.</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57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6C3F-0137-7348-BDC7-709E216BBAFD}"/>
              </a:ext>
            </a:extLst>
          </p:cNvPr>
          <p:cNvSpPr>
            <a:spLocks noGrp="1"/>
          </p:cNvSpPr>
          <p:nvPr>
            <p:ph type="title"/>
          </p:nvPr>
        </p:nvSpPr>
        <p:spPr/>
        <p:txBody>
          <a:bodyPr>
            <a:normAutofit/>
          </a:bodyPr>
          <a:lstStyle/>
          <a:p>
            <a:r>
              <a:rPr lang="en-US">
                <a:latin typeface="Times New Roman" panose="02020603050405020304" pitchFamily="18" charset="0"/>
                <a:ea typeface="+mn-ea"/>
                <a:cs typeface="Times New Roman" panose="02020603050405020304" pitchFamily="18" charset="0"/>
              </a:rPr>
              <a:t>Tương tác hạt - hạt</a:t>
            </a:r>
          </a:p>
        </p:txBody>
      </p:sp>
      <p:sp>
        <p:nvSpPr>
          <p:cNvPr id="3" name="Content Placeholder 2">
            <a:extLst>
              <a:ext uri="{FF2B5EF4-FFF2-40B4-BE49-F238E27FC236}">
                <a16:creationId xmlns:a16="http://schemas.microsoft.com/office/drawing/2014/main" id="{876C456D-5CA8-0F4F-B69A-768C1D729BAF}"/>
              </a:ext>
            </a:extLst>
          </p:cNvPr>
          <p:cNvSpPr>
            <a:spLocks noGrp="1"/>
          </p:cNvSpPr>
          <p:nvPr>
            <p:ph idx="1"/>
          </p:nvPr>
        </p:nvSpPr>
        <p:spPr/>
        <p:txBody>
          <a:bodyPr>
            <a:normAutofit/>
          </a:bodyPr>
          <a:lstStyle/>
          <a:p>
            <a:pPr algn="just"/>
            <a:r>
              <a:rPr lang="vi-VN">
                <a:latin typeface="Times New Roman" panose="02020603050405020304" pitchFamily="18" charset="0"/>
                <a:cs typeface="Times New Roman" panose="02020603050405020304" pitchFamily="18" charset="0"/>
              </a:rPr>
              <a:t>Do một số hiệu ứng vật lý, các hạt có thể tương tác với nhau. Các tương tác có thể là lực hút hoặc lực đẩy. Có nhiều nguồn lực tương tác khác nhau.</a:t>
            </a:r>
          </a:p>
          <a:p>
            <a:pPr algn="just"/>
            <a:r>
              <a:rPr lang="en-US">
                <a:latin typeface="Times New Roman" panose="02020603050405020304" pitchFamily="18" charset="0"/>
                <a:cs typeface="Times New Roman" panose="02020603050405020304" pitchFamily="18" charset="0"/>
              </a:rPr>
              <a:t>Việc kiểm soát các lực này cho phép kiểm soát hành vi của hệ thống hạt trong quá trình sản xuất hoặc ứng dụng.</a:t>
            </a:r>
          </a:p>
        </p:txBody>
      </p:sp>
      <p:pic>
        <p:nvPicPr>
          <p:cNvPr id="5" name="Picture 4">
            <a:extLst>
              <a:ext uri="{FF2B5EF4-FFF2-40B4-BE49-F238E27FC236}">
                <a16:creationId xmlns:a16="http://schemas.microsoft.com/office/drawing/2014/main" id="{1A0A5951-291D-7540-B5EF-5AACF336034A}"/>
              </a:ext>
            </a:extLst>
          </p:cNvPr>
          <p:cNvPicPr>
            <a:picLocks noChangeAspect="1"/>
          </p:cNvPicPr>
          <p:nvPr/>
        </p:nvPicPr>
        <p:blipFill rotWithShape="1">
          <a:blip r:embed="rId2"/>
          <a:srcRect t="53791" b="9931"/>
          <a:stretch/>
        </p:blipFill>
        <p:spPr>
          <a:xfrm>
            <a:off x="7096084" y="4316929"/>
            <a:ext cx="4127500" cy="1994972"/>
          </a:xfrm>
          <a:prstGeom prst="rect">
            <a:avLst/>
          </a:prstGeom>
        </p:spPr>
      </p:pic>
      <p:pic>
        <p:nvPicPr>
          <p:cNvPr id="6" name="Picture 5">
            <a:extLst>
              <a:ext uri="{FF2B5EF4-FFF2-40B4-BE49-F238E27FC236}">
                <a16:creationId xmlns:a16="http://schemas.microsoft.com/office/drawing/2014/main" id="{BA9D9340-5F61-CD45-818D-CD6E0054C2C6}"/>
              </a:ext>
            </a:extLst>
          </p:cNvPr>
          <p:cNvPicPr>
            <a:picLocks noChangeAspect="1"/>
          </p:cNvPicPr>
          <p:nvPr/>
        </p:nvPicPr>
        <p:blipFill rotWithShape="1">
          <a:blip r:embed="rId2"/>
          <a:srcRect t="2830" b="63346"/>
          <a:stretch/>
        </p:blipFill>
        <p:spPr>
          <a:xfrm>
            <a:off x="838200" y="4316929"/>
            <a:ext cx="4127500" cy="1860034"/>
          </a:xfrm>
          <a:prstGeom prst="rect">
            <a:avLst/>
          </a:prstGeom>
        </p:spPr>
      </p:pic>
      <p:sp>
        <p:nvSpPr>
          <p:cNvPr id="4" name="TextBox 3">
            <a:extLst>
              <a:ext uri="{FF2B5EF4-FFF2-40B4-BE49-F238E27FC236}">
                <a16:creationId xmlns:a16="http://schemas.microsoft.com/office/drawing/2014/main" id="{C5A7776F-C8AB-0B41-8234-D3093E1D1594}"/>
              </a:ext>
            </a:extLst>
          </p:cNvPr>
          <p:cNvSpPr txBox="1"/>
          <p:nvPr/>
        </p:nvSpPr>
        <p:spPr>
          <a:xfrm>
            <a:off x="1270660" y="5652655"/>
            <a:ext cx="3467595" cy="369332"/>
          </a:xfrm>
          <a:prstGeom prst="rect">
            <a:avLst/>
          </a:prstGeom>
          <a:solidFill>
            <a:schemeClr val="bg1"/>
          </a:solidFill>
        </p:spPr>
        <p:txBody>
          <a:bodyPr wrap="square" rtlCol="0">
            <a:spAutoFit/>
          </a:bodyPr>
          <a:lstStyle/>
          <a:p>
            <a:pPr algn="ctr"/>
            <a:r>
              <a:rPr lang="en-US">
                <a:latin typeface="Times New Roman" panose="02020603050405020304" pitchFamily="18" charset="0"/>
                <a:cs typeface="Times New Roman" panose="02020603050405020304" pitchFamily="18" charset="0"/>
              </a:rPr>
              <a:t>Tương tác đẩy</a:t>
            </a:r>
          </a:p>
        </p:txBody>
      </p:sp>
      <p:sp>
        <p:nvSpPr>
          <p:cNvPr id="7" name="TextBox 6">
            <a:extLst>
              <a:ext uri="{FF2B5EF4-FFF2-40B4-BE49-F238E27FC236}">
                <a16:creationId xmlns:a16="http://schemas.microsoft.com/office/drawing/2014/main" id="{84154509-B45B-114F-BC07-C9ED4084973F}"/>
              </a:ext>
            </a:extLst>
          </p:cNvPr>
          <p:cNvSpPr txBox="1"/>
          <p:nvPr/>
        </p:nvSpPr>
        <p:spPr>
          <a:xfrm>
            <a:off x="7096084" y="5807631"/>
            <a:ext cx="3467595" cy="369332"/>
          </a:xfrm>
          <a:prstGeom prst="rect">
            <a:avLst/>
          </a:prstGeom>
          <a:solidFill>
            <a:schemeClr val="bg1"/>
          </a:solidFill>
        </p:spPr>
        <p:txBody>
          <a:bodyPr wrap="square" rtlCol="0">
            <a:spAutoFit/>
          </a:bodyPr>
          <a:lstStyle/>
          <a:p>
            <a:pPr algn="ctr"/>
            <a:r>
              <a:rPr lang="en-US">
                <a:latin typeface="Times New Roman" panose="02020603050405020304" pitchFamily="18" charset="0"/>
                <a:cs typeface="Times New Roman" panose="02020603050405020304" pitchFamily="18" charset="0"/>
              </a:rPr>
              <a:t>Tương tác hút</a:t>
            </a:r>
          </a:p>
        </p:txBody>
      </p:sp>
    </p:spTree>
    <p:extLst>
      <p:ext uri="{BB962C8B-B14F-4D97-AF65-F5344CB8AC3E}">
        <p14:creationId xmlns:p14="http://schemas.microsoft.com/office/powerpoint/2010/main" val="418414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EDD4-F51F-574D-A583-C94BEDDBE93D}"/>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Cầu nối giữa các hạt</a:t>
            </a:r>
          </a:p>
        </p:txBody>
      </p:sp>
      <p:sp>
        <p:nvSpPr>
          <p:cNvPr id="3" name="Content Placeholder 2">
            <a:extLst>
              <a:ext uri="{FF2B5EF4-FFF2-40B4-BE49-F238E27FC236}">
                <a16:creationId xmlns:a16="http://schemas.microsoft.com/office/drawing/2014/main" id="{C0A02088-8D10-EC47-8C30-23F52C6E0055}"/>
              </a:ext>
            </a:extLst>
          </p:cNvPr>
          <p:cNvSpPr>
            <a:spLocks noGrp="1"/>
          </p:cNvSpPr>
          <p:nvPr>
            <p:ph idx="1"/>
          </p:nvPr>
        </p:nvSpPr>
        <p:spPr/>
        <p:txBody>
          <a:bodyPr>
            <a:normAutofit/>
          </a:bodyPr>
          <a:lstStyle/>
          <a:p>
            <a:pPr algn="just"/>
            <a:r>
              <a:rPr lang="vi-VN">
                <a:latin typeface="Times New Roman" panose="02020603050405020304" pitchFamily="18" charset="0"/>
                <a:cs typeface="Times New Roman" panose="02020603050405020304" pitchFamily="18" charset="0"/>
              </a:rPr>
              <a:t>Các lực hút tương tác hạt-hạt có thể xuất phát từ các cầu nối vững chắc giữa các hạt. Những cây cầu này hoặc được tạo ra bởi: </a:t>
            </a:r>
            <a:r>
              <a:rPr lang="en-US">
                <a:latin typeface="Times New Roman" panose="02020603050405020304" pitchFamily="18" charset="0"/>
                <a:cs typeface="Times New Roman" panose="02020603050405020304" pitchFamily="18" charset="0"/>
              </a:rPr>
              <a:t>hiệu ứng thiêu kết, hoặc chất rắn kết tinh/chất kết dính.</a:t>
            </a:r>
          </a:p>
          <a:p>
            <a:pPr algn="just"/>
            <a:r>
              <a:rPr lang="vi-VN">
                <a:latin typeface="Times New Roman" panose="02020603050405020304" pitchFamily="18" charset="0"/>
                <a:cs typeface="Times New Roman" panose="02020603050405020304" pitchFamily="18" charset="0"/>
              </a:rPr>
              <a:t>Đối với các loại tương tác này, các hạt rắn được dịch chuyển đến điểm tiếp xúc. Thời gian của các quá trình (để thực hiện lực tương tác) lớn hơn lực tác dụng tức thời (v.d. Lực Van der Waals).</a:t>
            </a:r>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5841AEC-D1A5-C346-B783-3532E0F37808}"/>
              </a:ext>
            </a:extLst>
          </p:cNvPr>
          <p:cNvPicPr>
            <a:picLocks noChangeAspect="1"/>
          </p:cNvPicPr>
          <p:nvPr/>
        </p:nvPicPr>
        <p:blipFill rotWithShape="1">
          <a:blip r:embed="rId2"/>
          <a:srcRect l="7153" t="8530" r="7263" b="52985"/>
          <a:stretch/>
        </p:blipFill>
        <p:spPr>
          <a:xfrm>
            <a:off x="1187533" y="4649354"/>
            <a:ext cx="3895106" cy="1662546"/>
          </a:xfrm>
          <a:prstGeom prst="rect">
            <a:avLst/>
          </a:prstGeom>
        </p:spPr>
      </p:pic>
      <p:pic>
        <p:nvPicPr>
          <p:cNvPr id="6" name="Picture 5">
            <a:extLst>
              <a:ext uri="{FF2B5EF4-FFF2-40B4-BE49-F238E27FC236}">
                <a16:creationId xmlns:a16="http://schemas.microsoft.com/office/drawing/2014/main" id="{07A79AB0-DF1D-F04C-9B2A-B5CF3A2BB9DF}"/>
              </a:ext>
            </a:extLst>
          </p:cNvPr>
          <p:cNvPicPr>
            <a:picLocks noChangeAspect="1"/>
          </p:cNvPicPr>
          <p:nvPr/>
        </p:nvPicPr>
        <p:blipFill rotWithShape="1">
          <a:blip r:embed="rId2"/>
          <a:srcRect l="4219" t="49162" r="3936" b="9330"/>
          <a:stretch/>
        </p:blipFill>
        <p:spPr>
          <a:xfrm>
            <a:off x="6733309" y="4584039"/>
            <a:ext cx="4180115" cy="1793175"/>
          </a:xfrm>
          <a:prstGeom prst="rect">
            <a:avLst/>
          </a:prstGeom>
        </p:spPr>
      </p:pic>
      <p:sp>
        <p:nvSpPr>
          <p:cNvPr id="4" name="TextBox 3">
            <a:extLst>
              <a:ext uri="{FF2B5EF4-FFF2-40B4-BE49-F238E27FC236}">
                <a16:creationId xmlns:a16="http://schemas.microsoft.com/office/drawing/2014/main" id="{F2C9B642-13E3-F049-944F-EACF926F1A28}"/>
              </a:ext>
            </a:extLst>
          </p:cNvPr>
          <p:cNvSpPr txBox="1"/>
          <p:nvPr/>
        </p:nvSpPr>
        <p:spPr>
          <a:xfrm>
            <a:off x="1132114" y="6052457"/>
            <a:ext cx="4212772" cy="369332"/>
          </a:xfrm>
          <a:prstGeom prst="rect">
            <a:avLst/>
          </a:prstGeom>
          <a:solidFill>
            <a:schemeClr val="bg1"/>
          </a:solidFill>
        </p:spPr>
        <p:txBody>
          <a:bodyPr wrap="square" rtlCol="0">
            <a:spAutoFit/>
          </a:bodyPr>
          <a:lstStyle/>
          <a:p>
            <a:r>
              <a:rPr lang="en-US">
                <a:latin typeface="Times New Roman" panose="02020603050405020304" pitchFamily="18" charset="0"/>
                <a:cs typeface="Times New Roman" panose="02020603050405020304" pitchFamily="18" charset="0"/>
              </a:rPr>
              <a:t>Cầu nối do thiêu kết, cầu nối do nóng chảy</a:t>
            </a:r>
          </a:p>
        </p:txBody>
      </p:sp>
      <p:sp>
        <p:nvSpPr>
          <p:cNvPr id="7" name="TextBox 6">
            <a:extLst>
              <a:ext uri="{FF2B5EF4-FFF2-40B4-BE49-F238E27FC236}">
                <a16:creationId xmlns:a16="http://schemas.microsoft.com/office/drawing/2014/main" id="{122B3B78-4B00-2447-ABD3-EEAB54305BC7}"/>
              </a:ext>
            </a:extLst>
          </p:cNvPr>
          <p:cNvSpPr txBox="1"/>
          <p:nvPr/>
        </p:nvSpPr>
        <p:spPr>
          <a:xfrm>
            <a:off x="6733308" y="6049363"/>
            <a:ext cx="4620492" cy="369332"/>
          </a:xfrm>
          <a:prstGeom prst="rect">
            <a:avLst/>
          </a:prstGeom>
          <a:solidFill>
            <a:schemeClr val="bg1"/>
          </a:solidFill>
        </p:spPr>
        <p:txBody>
          <a:bodyPr wrap="square" rtlCol="0">
            <a:spAutoFit/>
          </a:bodyPr>
          <a:lstStyle/>
          <a:p>
            <a:r>
              <a:rPr lang="en-US">
                <a:latin typeface="Times New Roman" panose="02020603050405020304" pitchFamily="18" charset="0"/>
                <a:cs typeface="Times New Roman" panose="02020603050405020304" pitchFamily="18" charset="0"/>
              </a:rPr>
              <a:t>Cầu nối do kết tinh, cầu nối do các chất kết dính</a:t>
            </a:r>
          </a:p>
        </p:txBody>
      </p:sp>
    </p:spTree>
    <p:extLst>
      <p:ext uri="{BB962C8B-B14F-4D97-AF65-F5344CB8AC3E}">
        <p14:creationId xmlns:p14="http://schemas.microsoft.com/office/powerpoint/2010/main" val="120384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F078-3276-BF4B-BDD6-D3D7F830DD91}"/>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Cầu nối chất lỏng</a:t>
            </a:r>
          </a:p>
        </p:txBody>
      </p:sp>
      <p:sp>
        <p:nvSpPr>
          <p:cNvPr id="3" name="Content Placeholder 2">
            <a:extLst>
              <a:ext uri="{FF2B5EF4-FFF2-40B4-BE49-F238E27FC236}">
                <a16:creationId xmlns:a16="http://schemas.microsoft.com/office/drawing/2014/main" id="{D1A94745-9D50-4547-9308-237DBC90F187}"/>
              </a:ext>
            </a:extLst>
          </p:cNvPr>
          <p:cNvSpPr>
            <a:spLocks noGrp="1"/>
          </p:cNvSpPr>
          <p:nvPr>
            <p:ph idx="1"/>
          </p:nvPr>
        </p:nvSpPr>
        <p:spPr>
          <a:xfrm>
            <a:off x="838200" y="1421864"/>
            <a:ext cx="7641771" cy="4875905"/>
          </a:xfrm>
        </p:spPr>
        <p:txBody>
          <a:bodyPr>
            <a:normAutofit/>
          </a:bodyPr>
          <a:lstStyle/>
          <a:p>
            <a:pPr algn="just"/>
            <a:r>
              <a:rPr lang="vi-VN">
                <a:latin typeface="Times New Roman" panose="02020603050405020304" pitchFamily="18" charset="0"/>
                <a:cs typeface="Times New Roman" panose="02020603050405020304" pitchFamily="18" charset="0"/>
              </a:rPr>
              <a:t>Cầu chất lỏng và tương tác chất lỏng được tạo ra từ các phân tử chất lỏng bị hấp phụ. Trong hầu hết các trường hợp, chất lỏng là nước, nhưng cũng có những trường hợp ngoại lệ.</a:t>
            </a:r>
          </a:p>
          <a:p>
            <a:pPr algn="just"/>
            <a:r>
              <a:rPr lang="vi-VN">
                <a:latin typeface="Times New Roman" panose="02020603050405020304" pitchFamily="18" charset="0"/>
                <a:cs typeface="Times New Roman" panose="02020603050405020304" pitchFamily="18" charset="0"/>
              </a:rPr>
              <a:t>Chất lỏng hoặc ảnh hưởng đến tương tác van der Waals (hấp phụ) hoặc tạo ra tương tác mao dẫn (bằng cầu chất lỏng hoặc áp suất mao dẫn). Độ ổn định lâu dài phụ thuộc vào sự có mặt của chất lỏng, điều này bị ảnh hưởng bởi sự bay hơi, ngưng tụ và cân bằng hấp phụ.</a:t>
            </a:r>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6384BE5-2624-FD47-BE19-020090D3E1B1}"/>
              </a:ext>
            </a:extLst>
          </p:cNvPr>
          <p:cNvPicPr>
            <a:picLocks noChangeAspect="1"/>
          </p:cNvPicPr>
          <p:nvPr/>
        </p:nvPicPr>
        <p:blipFill rotWithShape="1">
          <a:blip r:embed="rId2"/>
          <a:srcRect l="16552" t="9388" r="9136" b="51852"/>
          <a:stretch/>
        </p:blipFill>
        <p:spPr>
          <a:xfrm>
            <a:off x="8997538" y="1153452"/>
            <a:ext cx="2873829" cy="1674421"/>
          </a:xfrm>
          <a:prstGeom prst="rect">
            <a:avLst/>
          </a:prstGeom>
        </p:spPr>
      </p:pic>
      <p:pic>
        <p:nvPicPr>
          <p:cNvPr id="6" name="Picture 5">
            <a:extLst>
              <a:ext uri="{FF2B5EF4-FFF2-40B4-BE49-F238E27FC236}">
                <a16:creationId xmlns:a16="http://schemas.microsoft.com/office/drawing/2014/main" id="{A7691216-91B2-4548-BD5D-539F5890E413}"/>
              </a:ext>
            </a:extLst>
          </p:cNvPr>
          <p:cNvPicPr>
            <a:picLocks noChangeAspect="1"/>
          </p:cNvPicPr>
          <p:nvPr/>
        </p:nvPicPr>
        <p:blipFill rotWithShape="1">
          <a:blip r:embed="rId2"/>
          <a:srcRect l="13583" t="48396" r="3815" b="13394"/>
          <a:stretch/>
        </p:blipFill>
        <p:spPr>
          <a:xfrm>
            <a:off x="8997538" y="4330103"/>
            <a:ext cx="3194462" cy="1650670"/>
          </a:xfrm>
          <a:prstGeom prst="rect">
            <a:avLst/>
          </a:prstGeom>
        </p:spPr>
      </p:pic>
      <p:sp>
        <p:nvSpPr>
          <p:cNvPr id="4" name="TextBox 3">
            <a:extLst>
              <a:ext uri="{FF2B5EF4-FFF2-40B4-BE49-F238E27FC236}">
                <a16:creationId xmlns:a16="http://schemas.microsoft.com/office/drawing/2014/main" id="{4BD1F184-144A-D249-B537-A5FBF5BAF350}"/>
              </a:ext>
            </a:extLst>
          </p:cNvPr>
          <p:cNvSpPr txBox="1"/>
          <p:nvPr/>
        </p:nvSpPr>
        <p:spPr>
          <a:xfrm>
            <a:off x="9108374" y="2470068"/>
            <a:ext cx="2553195" cy="369332"/>
          </a:xfrm>
          <a:prstGeom prst="rect">
            <a:avLst/>
          </a:prstGeom>
          <a:solidFill>
            <a:schemeClr val="bg1"/>
          </a:solidFill>
        </p:spPr>
        <p:txBody>
          <a:bodyPr wrap="square" rtlCol="0">
            <a:spAutoFit/>
          </a:bodyPr>
          <a:lstStyle/>
          <a:p>
            <a:pPr algn="ctr"/>
            <a:r>
              <a:rPr lang="en-US">
                <a:latin typeface="Times New Roman" panose="02020603050405020304" pitchFamily="18" charset="0"/>
                <a:cs typeface="Times New Roman" panose="02020603050405020304" pitchFamily="18" charset="0"/>
              </a:rPr>
              <a:t>Lớp hấp phụ</a:t>
            </a:r>
          </a:p>
        </p:txBody>
      </p:sp>
      <p:sp>
        <p:nvSpPr>
          <p:cNvPr id="7" name="TextBox 6">
            <a:extLst>
              <a:ext uri="{FF2B5EF4-FFF2-40B4-BE49-F238E27FC236}">
                <a16:creationId xmlns:a16="http://schemas.microsoft.com/office/drawing/2014/main" id="{2C1D376B-348D-0F44-B971-FFD6C942371D}"/>
              </a:ext>
            </a:extLst>
          </p:cNvPr>
          <p:cNvSpPr txBox="1"/>
          <p:nvPr/>
        </p:nvSpPr>
        <p:spPr>
          <a:xfrm>
            <a:off x="8607632" y="5704548"/>
            <a:ext cx="3584368" cy="369332"/>
          </a:xfrm>
          <a:prstGeom prst="rect">
            <a:avLst/>
          </a:prstGeom>
          <a:solidFill>
            <a:schemeClr val="bg1"/>
          </a:solidFill>
        </p:spPr>
        <p:txBody>
          <a:bodyPr wrap="square" rtlCol="0">
            <a:spAutoFit/>
          </a:bodyPr>
          <a:lstStyle/>
          <a:p>
            <a:pPr algn="ctr"/>
            <a:r>
              <a:rPr lang="en-US">
                <a:latin typeface="Times New Roman" panose="02020603050405020304" pitchFamily="18" charset="0"/>
                <a:cs typeface="Times New Roman" panose="02020603050405020304" pitchFamily="18" charset="0"/>
              </a:rPr>
              <a:t>Cấu nối chất lỏng (mao dẫn)</a:t>
            </a:r>
          </a:p>
        </p:txBody>
      </p:sp>
    </p:spTree>
    <p:extLst>
      <p:ext uri="{BB962C8B-B14F-4D97-AF65-F5344CB8AC3E}">
        <p14:creationId xmlns:p14="http://schemas.microsoft.com/office/powerpoint/2010/main" val="3678993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E2D7-5E25-1343-8D59-5FADC347103D}"/>
              </a:ext>
            </a:extLst>
          </p:cNvPr>
          <p:cNvSpPr>
            <a:spLocks noGrp="1"/>
          </p:cNvSpPr>
          <p:nvPr>
            <p:ph type="title"/>
          </p:nvPr>
        </p:nvSpPr>
        <p:spPr>
          <a:xfrm>
            <a:off x="838200" y="200287"/>
            <a:ext cx="10515600" cy="798543"/>
          </a:xfrm>
        </p:spPr>
        <p:txBody>
          <a:bodyPr/>
          <a:lstStyle/>
          <a:p>
            <a:r>
              <a:rPr lang="en-US">
                <a:latin typeface="Times New Roman" panose="02020603050405020304" pitchFamily="18" charset="0"/>
                <a:cs typeface="Times New Roman" panose="02020603050405020304" pitchFamily="18" charset="0"/>
              </a:rPr>
              <a:t>Tương tác với lượng năng lượng cao</a:t>
            </a:r>
          </a:p>
        </p:txBody>
      </p:sp>
      <p:sp>
        <p:nvSpPr>
          <p:cNvPr id="3" name="Content Placeholder 2">
            <a:extLst>
              <a:ext uri="{FF2B5EF4-FFF2-40B4-BE49-F238E27FC236}">
                <a16:creationId xmlns:a16="http://schemas.microsoft.com/office/drawing/2014/main" id="{BEF6C3AC-F1E2-E54D-8F58-CDDCA3574544}"/>
              </a:ext>
            </a:extLst>
          </p:cNvPr>
          <p:cNvSpPr>
            <a:spLocks noGrp="1"/>
          </p:cNvSpPr>
          <p:nvPr>
            <p:ph idx="1"/>
          </p:nvPr>
        </p:nvSpPr>
        <p:spPr>
          <a:xfrm>
            <a:off x="237506" y="1163668"/>
            <a:ext cx="7818126" cy="5470181"/>
          </a:xfrm>
        </p:spPr>
        <p:txBody>
          <a:bodyPr>
            <a:normAutofit/>
          </a:bodyPr>
          <a:lstStyle/>
          <a:p>
            <a:pPr algn="just"/>
            <a:r>
              <a:rPr lang="vi-VN">
                <a:latin typeface="Times New Roman" panose="02020603050405020304" pitchFamily="18" charset="0"/>
                <a:cs typeface="Times New Roman" panose="02020603050405020304" pitchFamily="18" charset="0"/>
              </a:rPr>
              <a:t>Các lực nội đặc biệt cơ bản (lực van der Waals và các lực tĩnh điện) tạo ra các tương tác dạng cấp độ nguyên tử.</a:t>
            </a:r>
          </a:p>
          <a:p>
            <a:pPr algn="just"/>
            <a:r>
              <a:rPr lang="vi-VN">
                <a:latin typeface="Times New Roman" panose="02020603050405020304" pitchFamily="18" charset="0"/>
                <a:cs typeface="Times New Roman" panose="02020603050405020304" pitchFamily="18" charset="0"/>
              </a:rPr>
              <a:t>Điện tích cục bộ, hình thành nên spin của electron (lưỡng cực cảm ứng), tạo ra một lực hấp dẫn, được gọi là </a:t>
            </a:r>
            <a:r>
              <a:rPr lang="vi-VN" b="1">
                <a:latin typeface="Times New Roman" panose="02020603050405020304" pitchFamily="18" charset="0"/>
                <a:cs typeface="Times New Roman" panose="02020603050405020304" pitchFamily="18" charset="0"/>
              </a:rPr>
              <a:t>lực van der Waals</a:t>
            </a:r>
            <a:r>
              <a:rPr lang="vi-VN">
                <a:latin typeface="Times New Roman" panose="02020603050405020304" pitchFamily="18" charset="0"/>
                <a:cs typeface="Times New Roman" panose="02020603050405020304" pitchFamily="18" charset="0"/>
              </a:rPr>
              <a:t>. Lực này hiện diện giữa tất cả các vật liệu, vì tất cả các vật liệu bao gồm các thành phần giống nhau ở cấp độ nguyên tử, ví dụ: electron, nơtron, proton.</a:t>
            </a:r>
          </a:p>
          <a:p>
            <a:pPr algn="just"/>
            <a:r>
              <a:rPr lang="vi-VN" b="1">
                <a:latin typeface="Times New Roman" panose="02020603050405020304" pitchFamily="18" charset="0"/>
                <a:cs typeface="Times New Roman" panose="02020603050405020304" pitchFamily="18" charset="0"/>
              </a:rPr>
              <a:t>Lực tĩnh điện </a:t>
            </a:r>
            <a:r>
              <a:rPr lang="vi-VN">
                <a:latin typeface="Times New Roman" panose="02020603050405020304" pitchFamily="18" charset="0"/>
                <a:cs typeface="Times New Roman" panose="02020603050405020304" pitchFamily="18" charset="0"/>
              </a:rPr>
              <a:t>cần sự dư thừa electron trên một hạt và sự thiếu hụt electron trên bề mặt hạt kia. Độ linh động của điện tích phụ thuộc vào độ dẫn điện của vật liệu</a:t>
            </a:r>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E2F973C-6B18-2B48-914B-660F28DE1EB2}"/>
              </a:ext>
            </a:extLst>
          </p:cNvPr>
          <p:cNvPicPr>
            <a:picLocks noChangeAspect="1"/>
          </p:cNvPicPr>
          <p:nvPr/>
        </p:nvPicPr>
        <p:blipFill rotWithShape="1">
          <a:blip r:embed="rId2"/>
          <a:srcRect l="11995" t="4598"/>
          <a:stretch/>
        </p:blipFill>
        <p:spPr>
          <a:xfrm>
            <a:off x="8055632" y="1315116"/>
            <a:ext cx="4136368" cy="4808225"/>
          </a:xfrm>
          <a:prstGeom prst="rect">
            <a:avLst/>
          </a:prstGeom>
        </p:spPr>
      </p:pic>
      <p:sp>
        <p:nvSpPr>
          <p:cNvPr id="4" name="TextBox 3">
            <a:extLst>
              <a:ext uri="{FF2B5EF4-FFF2-40B4-BE49-F238E27FC236}">
                <a16:creationId xmlns:a16="http://schemas.microsoft.com/office/drawing/2014/main" id="{86D139D3-2694-8745-9BD4-0AEE71433555}"/>
              </a:ext>
            </a:extLst>
          </p:cNvPr>
          <p:cNvSpPr txBox="1"/>
          <p:nvPr/>
        </p:nvSpPr>
        <p:spPr>
          <a:xfrm>
            <a:off x="8752114" y="2594059"/>
            <a:ext cx="3202380" cy="369332"/>
          </a:xfrm>
          <a:prstGeom prst="rect">
            <a:avLst/>
          </a:prstGeom>
          <a:solidFill>
            <a:schemeClr val="bg1"/>
          </a:solidFill>
        </p:spPr>
        <p:txBody>
          <a:bodyPr wrap="square" rtlCol="0">
            <a:spAutoFit/>
          </a:bodyPr>
          <a:lstStyle/>
          <a:p>
            <a:pPr algn="ctr"/>
            <a:r>
              <a:rPr lang="en-US">
                <a:latin typeface="Times New Roman" panose="02020603050405020304" pitchFamily="18" charset="0"/>
                <a:cs typeface="Times New Roman" panose="02020603050405020304" pitchFamily="18" charset="0"/>
              </a:rPr>
              <a:t>Lực van der Waals</a:t>
            </a:r>
          </a:p>
        </p:txBody>
      </p:sp>
      <p:sp>
        <p:nvSpPr>
          <p:cNvPr id="6" name="TextBox 5">
            <a:extLst>
              <a:ext uri="{FF2B5EF4-FFF2-40B4-BE49-F238E27FC236}">
                <a16:creationId xmlns:a16="http://schemas.microsoft.com/office/drawing/2014/main" id="{E9790294-D139-3545-9E1A-C32C7AA75439}"/>
              </a:ext>
            </a:extLst>
          </p:cNvPr>
          <p:cNvSpPr txBox="1"/>
          <p:nvPr/>
        </p:nvSpPr>
        <p:spPr>
          <a:xfrm>
            <a:off x="7818126" y="4057668"/>
            <a:ext cx="4136368" cy="369332"/>
          </a:xfrm>
          <a:prstGeom prst="rect">
            <a:avLst/>
          </a:prstGeom>
          <a:solidFill>
            <a:schemeClr val="bg1"/>
          </a:solidFill>
        </p:spPr>
        <p:txBody>
          <a:bodyPr wrap="square" rtlCol="0">
            <a:spAutoFit/>
          </a:bodyPr>
          <a:lstStyle/>
          <a:p>
            <a:pPr algn="ctr"/>
            <a:r>
              <a:rPr lang="en-US">
                <a:latin typeface="Times New Roman" panose="02020603050405020304" pitchFamily="18" charset="0"/>
                <a:cs typeface="Times New Roman" panose="02020603050405020304" pitchFamily="18" charset="0"/>
              </a:rPr>
              <a:t>Lực tĩnh điện giữa các vật liệu dẫn điện</a:t>
            </a:r>
          </a:p>
        </p:txBody>
      </p:sp>
      <p:sp>
        <p:nvSpPr>
          <p:cNvPr id="7" name="TextBox 6">
            <a:extLst>
              <a:ext uri="{FF2B5EF4-FFF2-40B4-BE49-F238E27FC236}">
                <a16:creationId xmlns:a16="http://schemas.microsoft.com/office/drawing/2014/main" id="{8255EB92-7A65-AB43-9EC1-8ECFCD6329B1}"/>
              </a:ext>
            </a:extLst>
          </p:cNvPr>
          <p:cNvSpPr txBox="1"/>
          <p:nvPr/>
        </p:nvSpPr>
        <p:spPr>
          <a:xfrm>
            <a:off x="8055632" y="5628458"/>
            <a:ext cx="4136368" cy="646331"/>
          </a:xfrm>
          <a:prstGeom prst="rect">
            <a:avLst/>
          </a:prstGeom>
          <a:solidFill>
            <a:schemeClr val="bg1"/>
          </a:solidFill>
        </p:spPr>
        <p:txBody>
          <a:bodyPr wrap="square" rtlCol="0">
            <a:spAutoFit/>
          </a:bodyPr>
          <a:lstStyle/>
          <a:p>
            <a:pPr algn="ctr"/>
            <a:r>
              <a:rPr lang="en-US">
                <a:latin typeface="Times New Roman" panose="02020603050405020304" pitchFamily="18" charset="0"/>
                <a:cs typeface="Times New Roman" panose="02020603050405020304" pitchFamily="18" charset="0"/>
              </a:rPr>
              <a:t>Lực tĩnh điện giữa các vật liệu không dẫn điện</a:t>
            </a:r>
          </a:p>
        </p:txBody>
      </p:sp>
    </p:spTree>
    <p:extLst>
      <p:ext uri="{BB962C8B-B14F-4D97-AF65-F5344CB8AC3E}">
        <p14:creationId xmlns:p14="http://schemas.microsoft.com/office/powerpoint/2010/main" val="402518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0CA1-4F77-814C-A423-20B97376A9C3}"/>
              </a:ext>
            </a:extLst>
          </p:cNvPr>
          <p:cNvSpPr>
            <a:spLocks noGrp="1"/>
          </p:cNvSpPr>
          <p:nvPr>
            <p:ph type="title"/>
          </p:nvPr>
        </p:nvSpPr>
        <p:spPr/>
        <p:txBody>
          <a:bodyPr/>
          <a:lstStyle/>
          <a:p>
            <a:r>
              <a:rPr lang="vi-VN"/>
              <a:t>Lực tương tác liên quan – lực đẩy</a:t>
            </a:r>
            <a:endParaRPr lang="en-US"/>
          </a:p>
        </p:txBody>
      </p:sp>
      <p:sp>
        <p:nvSpPr>
          <p:cNvPr id="3" name="Content Placeholder 2">
            <a:extLst>
              <a:ext uri="{FF2B5EF4-FFF2-40B4-BE49-F238E27FC236}">
                <a16:creationId xmlns:a16="http://schemas.microsoft.com/office/drawing/2014/main" id="{236A625E-9E79-6F4B-ABCA-706A88FC2778}"/>
              </a:ext>
            </a:extLst>
          </p:cNvPr>
          <p:cNvSpPr>
            <a:spLocks noGrp="1"/>
          </p:cNvSpPr>
          <p:nvPr>
            <p:ph idx="1"/>
          </p:nvPr>
        </p:nvSpPr>
        <p:spPr/>
        <p:txBody>
          <a:bodyPr/>
          <a:lstStyle/>
          <a:p>
            <a:pPr marL="0" indent="0">
              <a:buNone/>
            </a:pPr>
            <a:r>
              <a:rPr lang="vi-VN">
                <a:latin typeface="Times New Roman" panose="02020603050405020304" pitchFamily="18" charset="0"/>
                <a:cs typeface="Times New Roman" panose="02020603050405020304" pitchFamily="18" charset="0"/>
              </a:rPr>
              <a:t>Lực đẩy hoặc là:</a:t>
            </a:r>
          </a:p>
          <a:p>
            <a:pPr algn="just"/>
            <a:r>
              <a:rPr lang="vi-VN">
                <a:latin typeface="Times New Roman" panose="02020603050405020304" pitchFamily="18" charset="0"/>
                <a:cs typeface="Times New Roman" panose="02020603050405020304" pitchFamily="18" charset="0"/>
              </a:rPr>
              <a:t>Lực tĩnh điện giữa các bề mặt hạt có điện tích tương tự (dương hoặc âm).</a:t>
            </a:r>
          </a:p>
          <a:p>
            <a:pPr algn="just"/>
            <a:r>
              <a:rPr lang="vi-VN">
                <a:latin typeface="Times New Roman" panose="02020603050405020304" pitchFamily="18" charset="0"/>
                <a:cs typeface="Times New Roman" panose="02020603050405020304" pitchFamily="18" charset="0"/>
              </a:rPr>
              <a:t>Lực đẩy entropy/(do bố trí không gian của các nguyên tử), có thể được giải thích, ví dụ: bởi áp suất thẩm thấu được tạo ra khi hai lớp vỏ polyme hấp phụ của các hạt chồng lên nhau.</a:t>
            </a:r>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F55D85D-F938-2C45-AED0-B76D7F3D0189}"/>
              </a:ext>
            </a:extLst>
          </p:cNvPr>
          <p:cNvPicPr>
            <a:picLocks noChangeAspect="1"/>
          </p:cNvPicPr>
          <p:nvPr/>
        </p:nvPicPr>
        <p:blipFill rotWithShape="1">
          <a:blip r:embed="rId2"/>
          <a:srcRect l="23288" t="6266" r="14820" b="53696"/>
          <a:stretch/>
        </p:blipFill>
        <p:spPr>
          <a:xfrm>
            <a:off x="1169224" y="4582246"/>
            <a:ext cx="3366401" cy="2160000"/>
          </a:xfrm>
          <a:prstGeom prst="rect">
            <a:avLst/>
          </a:prstGeom>
        </p:spPr>
      </p:pic>
      <p:pic>
        <p:nvPicPr>
          <p:cNvPr id="6" name="Picture 5">
            <a:extLst>
              <a:ext uri="{FF2B5EF4-FFF2-40B4-BE49-F238E27FC236}">
                <a16:creationId xmlns:a16="http://schemas.microsoft.com/office/drawing/2014/main" id="{02FC6084-554E-0B47-8723-FC135CBA5628}"/>
              </a:ext>
            </a:extLst>
          </p:cNvPr>
          <p:cNvPicPr>
            <a:picLocks noChangeAspect="1"/>
          </p:cNvPicPr>
          <p:nvPr/>
        </p:nvPicPr>
        <p:blipFill rotWithShape="1">
          <a:blip r:embed="rId2"/>
          <a:srcRect l="15510" t="48907" r="5613"/>
          <a:stretch/>
        </p:blipFill>
        <p:spPr>
          <a:xfrm>
            <a:off x="7319159" y="4582246"/>
            <a:ext cx="3361997" cy="2160000"/>
          </a:xfrm>
          <a:prstGeom prst="rect">
            <a:avLst/>
          </a:prstGeom>
        </p:spPr>
      </p:pic>
      <p:sp>
        <p:nvSpPr>
          <p:cNvPr id="4" name="TextBox 3">
            <a:extLst>
              <a:ext uri="{FF2B5EF4-FFF2-40B4-BE49-F238E27FC236}">
                <a16:creationId xmlns:a16="http://schemas.microsoft.com/office/drawing/2014/main" id="{722A0F32-BB34-7746-A43E-2070E75BE76C}"/>
              </a:ext>
            </a:extLst>
          </p:cNvPr>
          <p:cNvSpPr txBox="1"/>
          <p:nvPr/>
        </p:nvSpPr>
        <p:spPr>
          <a:xfrm>
            <a:off x="1169224" y="6271424"/>
            <a:ext cx="3697425" cy="400110"/>
          </a:xfrm>
          <a:prstGeom prst="rect">
            <a:avLst/>
          </a:prstGeom>
          <a:solidFill>
            <a:schemeClr val="bg1"/>
          </a:solid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Dạng tương tác DLVO</a:t>
            </a:r>
          </a:p>
        </p:txBody>
      </p:sp>
      <p:sp>
        <p:nvSpPr>
          <p:cNvPr id="7" name="TextBox 6">
            <a:extLst>
              <a:ext uri="{FF2B5EF4-FFF2-40B4-BE49-F238E27FC236}">
                <a16:creationId xmlns:a16="http://schemas.microsoft.com/office/drawing/2014/main" id="{3705F2DD-E403-FD43-AA57-A0BF64A8D0C1}"/>
              </a:ext>
            </a:extLst>
          </p:cNvPr>
          <p:cNvSpPr txBox="1"/>
          <p:nvPr/>
        </p:nvSpPr>
        <p:spPr>
          <a:xfrm>
            <a:off x="6995606" y="6280945"/>
            <a:ext cx="3697425" cy="400110"/>
          </a:xfrm>
          <a:prstGeom prst="rect">
            <a:avLst/>
          </a:prstGeom>
          <a:solidFill>
            <a:schemeClr val="bg1"/>
          </a:solid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Dạng tương tác Entropy</a:t>
            </a:r>
          </a:p>
        </p:txBody>
      </p:sp>
    </p:spTree>
    <p:extLst>
      <p:ext uri="{BB962C8B-B14F-4D97-AF65-F5344CB8AC3E}">
        <p14:creationId xmlns:p14="http://schemas.microsoft.com/office/powerpoint/2010/main" val="104400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7787-701D-014F-8D65-9DC40C688C24}"/>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Lực van der Waals (lực hút giữa các hạt)</a:t>
            </a:r>
          </a:p>
        </p:txBody>
      </p:sp>
      <p:sp>
        <p:nvSpPr>
          <p:cNvPr id="3" name="Content Placeholder 2">
            <a:extLst>
              <a:ext uri="{FF2B5EF4-FFF2-40B4-BE49-F238E27FC236}">
                <a16:creationId xmlns:a16="http://schemas.microsoft.com/office/drawing/2014/main" id="{58699BBD-FDC4-A043-8CC1-4027656CB10A}"/>
              </a:ext>
            </a:extLst>
          </p:cNvPr>
          <p:cNvSpPr>
            <a:spLocks noGrp="1"/>
          </p:cNvSpPr>
          <p:nvPr>
            <p:ph idx="1"/>
          </p:nvPr>
        </p:nvSpPr>
        <p:spPr/>
        <p:txBody>
          <a:bodyPr/>
          <a:lstStyle/>
          <a:p>
            <a:pPr marL="0" indent="0" algn="just">
              <a:buNone/>
            </a:pPr>
            <a:r>
              <a:rPr lang="vi-VN">
                <a:latin typeface="Times New Roman" panose="02020603050405020304" pitchFamily="18" charset="0"/>
                <a:cs typeface="Times New Roman" panose="02020603050405020304" pitchFamily="18" charset="0"/>
              </a:rPr>
              <a:t>Có hai cách tiếp cận lý thuyết chính để định lượng sự tương tác. </a:t>
            </a:r>
            <a:r>
              <a:rPr lang="vi-VN" b="1">
                <a:latin typeface="Times New Roman" panose="02020603050405020304" pitchFamily="18" charset="0"/>
                <a:cs typeface="Times New Roman" panose="02020603050405020304" pitchFamily="18" charset="0"/>
              </a:rPr>
              <a:t>HAMAKER</a:t>
            </a:r>
            <a:r>
              <a:rPr lang="vi-VN">
                <a:latin typeface="Times New Roman" panose="02020603050405020304" pitchFamily="18" charset="0"/>
                <a:cs typeface="Times New Roman" panose="02020603050405020304" pitchFamily="18" charset="0"/>
              </a:rPr>
              <a:t> áp dụng một khái niệm tích phân, trong khi </a:t>
            </a:r>
            <a:r>
              <a:rPr lang="vi-VN" b="1">
                <a:latin typeface="Times New Roman" panose="02020603050405020304" pitchFamily="18" charset="0"/>
                <a:cs typeface="Times New Roman" panose="02020603050405020304" pitchFamily="18" charset="0"/>
              </a:rPr>
              <a:t>LIFSHITZ</a:t>
            </a:r>
            <a:r>
              <a:rPr lang="vi-VN">
                <a:latin typeface="Times New Roman" panose="02020603050405020304" pitchFamily="18" charset="0"/>
                <a:cs typeface="Times New Roman" panose="02020603050405020304" pitchFamily="18" charset="0"/>
              </a:rPr>
              <a:t> tổng hợp các tương tác riêng lẻ của tất cả các cặp lưỡng cực. Cách tiếp cận thứ hai phù hợp để tích hợp các khía cạnh hình dạng trong tính toán lực tương tác.</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92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744F4B3A-2F91-8847-AF71-782BFE28787E}"/>
                  </a:ext>
                </a:extLst>
              </p:cNvPr>
              <p:cNvGraphicFramePr>
                <a:graphicFrameLocks noGrp="1"/>
              </p:cNvGraphicFramePr>
              <p:nvPr>
                <p:ph idx="1"/>
                <p:extLst>
                  <p:ext uri="{D42A27DB-BD31-4B8C-83A1-F6EECF244321}">
                    <p14:modId xmlns:p14="http://schemas.microsoft.com/office/powerpoint/2010/main" val="1491968983"/>
                  </p:ext>
                </p:extLst>
              </p:nvPr>
            </p:nvGraphicFramePr>
            <p:xfrm>
              <a:off x="0" y="0"/>
              <a:ext cx="12192000" cy="6858002"/>
            </p:xfrm>
            <a:graphic>
              <a:graphicData uri="http://schemas.openxmlformats.org/drawingml/2006/table">
                <a:tbl>
                  <a:tblPr firstRow="1" bandRow="1">
                    <a:tableStyleId>{2D5ABB26-0587-4C30-8999-92F81FD0307C}</a:tableStyleId>
                  </a:tblPr>
                  <a:tblGrid>
                    <a:gridCol w="2422566">
                      <a:extLst>
                        <a:ext uri="{9D8B030D-6E8A-4147-A177-3AD203B41FA5}">
                          <a16:colId xmlns:a16="http://schemas.microsoft.com/office/drawing/2014/main" val="1130256572"/>
                        </a:ext>
                      </a:extLst>
                    </a:gridCol>
                    <a:gridCol w="3673434">
                      <a:extLst>
                        <a:ext uri="{9D8B030D-6E8A-4147-A177-3AD203B41FA5}">
                          <a16:colId xmlns:a16="http://schemas.microsoft.com/office/drawing/2014/main" val="1989598131"/>
                        </a:ext>
                      </a:extLst>
                    </a:gridCol>
                    <a:gridCol w="3808021">
                      <a:extLst>
                        <a:ext uri="{9D8B030D-6E8A-4147-A177-3AD203B41FA5}">
                          <a16:colId xmlns:a16="http://schemas.microsoft.com/office/drawing/2014/main" val="4009696394"/>
                        </a:ext>
                      </a:extLst>
                    </a:gridCol>
                    <a:gridCol w="2287979">
                      <a:extLst>
                        <a:ext uri="{9D8B030D-6E8A-4147-A177-3AD203B41FA5}">
                          <a16:colId xmlns:a16="http://schemas.microsoft.com/office/drawing/2014/main" val="1958615154"/>
                        </a:ext>
                      </a:extLst>
                    </a:gridCol>
                  </a:tblGrid>
                  <a:tr h="567206">
                    <a:tc>
                      <a:txBody>
                        <a:bodyPr/>
                        <a:lstStyle/>
                        <a:p>
                          <a:pPr algn="ctr"/>
                          <a:r>
                            <a:rPr lang="en-US" sz="2200">
                              <a:latin typeface="Times New Roman" panose="02020603050405020304" pitchFamily="18" charset="0"/>
                              <a:cs typeface="Times New Roman" panose="02020603050405020304" pitchFamily="18" charset="0"/>
                            </a:rPr>
                            <a:t>Dạng tương tác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Times New Roman" panose="02020603050405020304" pitchFamily="18" charset="0"/>
                              <a:cs typeface="Times New Roman" panose="02020603050405020304" pitchFamily="18" charset="0"/>
                            </a:rPr>
                            <a:t>Hamaker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Times New Roman" panose="02020603050405020304" pitchFamily="18" charset="0"/>
                              <a:cs typeface="Times New Roman" panose="02020603050405020304" pitchFamily="18" charset="0"/>
                            </a:rPr>
                            <a:t>Lifshitz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Times New Roman" panose="02020603050405020304" pitchFamily="18" charset="0"/>
                              <a:cs typeface="Times New Roman" panose="02020603050405020304" pitchFamily="18" charset="0"/>
                            </a:rPr>
                            <a:t>Trong đó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750628"/>
                      </a:ext>
                    </a:extLst>
                  </a:tr>
                  <a:tr h="15726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2400" i="1">
                                        <a:solidFill>
                                          <a:schemeClr val="accent1"/>
                                        </a:solidFill>
                                        <a:latin typeface="Cambria Math" panose="02040503050406030204" pitchFamily="18" charset="0"/>
                                      </a:rPr>
                                    </m:ctrlPr>
                                  </m:sSubSupPr>
                                  <m:e>
                                    <m:r>
                                      <a:rPr lang="vi-VN" sz="2400">
                                        <a:solidFill>
                                          <a:schemeClr val="accent1"/>
                                        </a:solidFill>
                                        <a:latin typeface="Cambria Math" panose="02040503050406030204" pitchFamily="18" charset="0"/>
                                      </a:rPr>
                                      <m:t>𝐹</m:t>
                                    </m:r>
                                  </m:e>
                                  <m:sub>
                                    <m:r>
                                      <m:rPr>
                                        <m:sty m:val="p"/>
                                      </m:rPr>
                                      <a:rPr lang="en-US" sz="2400">
                                        <a:solidFill>
                                          <a:schemeClr val="accent1"/>
                                        </a:solidFill>
                                        <a:latin typeface="Cambria Math" panose="02040503050406030204" pitchFamily="18" charset="0"/>
                                      </a:rPr>
                                      <m:t>vdW</m:t>
                                    </m:r>
                                  </m:sub>
                                  <m:sup>
                                    <m:r>
                                      <a:rPr lang="vi-VN" sz="2400">
                                        <a:solidFill>
                                          <a:schemeClr val="accent1"/>
                                        </a:solidFill>
                                        <a:latin typeface="Cambria Math" panose="02040503050406030204" pitchFamily="18" charset="0"/>
                                      </a:rPr>
                                      <m:t>00</m:t>
                                    </m:r>
                                  </m:sup>
                                </m:sSubSup>
                                <m:r>
                                  <a:rPr lang="vi-VN" sz="2400">
                                    <a:solidFill>
                                      <a:schemeClr val="accent1"/>
                                    </a:solidFill>
                                    <a:latin typeface="Cambria Math" panose="02040503050406030204" pitchFamily="18" charset="0"/>
                                  </a:rPr>
                                  <m:t>=</m:t>
                                </m:r>
                                <m:f>
                                  <m:fPr>
                                    <m:ctrlPr>
                                      <a:rPr lang="vi-VN" sz="2400" i="1">
                                        <a:solidFill>
                                          <a:schemeClr val="accent1"/>
                                        </a:solidFill>
                                        <a:latin typeface="Cambria Math" panose="02040503050406030204" pitchFamily="18" charset="0"/>
                                      </a:rPr>
                                    </m:ctrlPr>
                                  </m:fPr>
                                  <m:num>
                                    <m:sSub>
                                      <m:sSubPr>
                                        <m:ctrlPr>
                                          <a:rPr lang="vi-VN" sz="2400" i="1">
                                            <a:solidFill>
                                              <a:schemeClr val="accent1"/>
                                            </a:solidFill>
                                            <a:latin typeface="Cambria Math" panose="02040503050406030204" pitchFamily="18" charset="0"/>
                                          </a:rPr>
                                        </m:ctrlPr>
                                      </m:sSubPr>
                                      <m:e>
                                        <m:r>
                                          <m:rPr>
                                            <m:sty m:val="p"/>
                                          </m:rPr>
                                          <a:rPr lang="vi-VN" sz="2400">
                                            <a:solidFill>
                                              <a:schemeClr val="accent1"/>
                                            </a:solidFill>
                                            <a:latin typeface="Cambria Math" panose="02040503050406030204" pitchFamily="18" charset="0"/>
                                          </a:rPr>
                                          <m:t>C</m:t>
                                        </m:r>
                                      </m:e>
                                      <m:sub>
                                        <m:r>
                                          <m:rPr>
                                            <m:sty m:val="p"/>
                                          </m:rPr>
                                          <a:rPr lang="vi-VN" sz="2400">
                                            <a:solidFill>
                                              <a:schemeClr val="accent1"/>
                                            </a:solidFill>
                                            <a:latin typeface="Cambria Math" panose="02040503050406030204" pitchFamily="18" charset="0"/>
                                          </a:rPr>
                                          <m:t>H</m:t>
                                        </m:r>
                                      </m:sub>
                                    </m:sSub>
                                    <m:r>
                                      <a:rPr lang="vi-VN" sz="2400">
                                        <a:solidFill>
                                          <a:schemeClr val="accent1"/>
                                        </a:solidFill>
                                        <a:latin typeface="Cambria Math" panose="02040503050406030204" pitchFamily="18" charset="0"/>
                                      </a:rPr>
                                      <m:t>∙</m:t>
                                    </m:r>
                                    <m:r>
                                      <m:rPr>
                                        <m:sty m:val="p"/>
                                      </m:rPr>
                                      <a:rPr lang="vi-VN" sz="2400">
                                        <a:solidFill>
                                          <a:schemeClr val="accent1"/>
                                        </a:solidFill>
                                        <a:latin typeface="Cambria Math" panose="02040503050406030204" pitchFamily="18" charset="0"/>
                                      </a:rPr>
                                      <m:t>d</m:t>
                                    </m:r>
                                  </m:num>
                                  <m:den>
                                    <m:r>
                                      <a:rPr lang="vi-VN" sz="2400">
                                        <a:solidFill>
                                          <a:schemeClr val="accent1"/>
                                        </a:solidFill>
                                        <a:latin typeface="Cambria Math" panose="02040503050406030204" pitchFamily="18" charset="0"/>
                                      </a:rPr>
                                      <m:t>24∙</m:t>
                                    </m:r>
                                    <m:sSup>
                                      <m:sSupPr>
                                        <m:ctrlPr>
                                          <a:rPr lang="vi-VN" sz="2400" i="1">
                                            <a:solidFill>
                                              <a:schemeClr val="accent1"/>
                                            </a:solidFill>
                                            <a:latin typeface="Cambria Math" panose="02040503050406030204" pitchFamily="18" charset="0"/>
                                          </a:rPr>
                                        </m:ctrlPr>
                                      </m:sSupPr>
                                      <m:e>
                                        <m:r>
                                          <m:rPr>
                                            <m:sty m:val="p"/>
                                          </m:rPr>
                                          <a:rPr lang="vi-VN" sz="2400">
                                            <a:solidFill>
                                              <a:schemeClr val="accent1"/>
                                            </a:solidFill>
                                            <a:latin typeface="Cambria Math" panose="02040503050406030204" pitchFamily="18" charset="0"/>
                                          </a:rPr>
                                          <m:t>a</m:t>
                                        </m:r>
                                      </m:e>
                                      <m:sup>
                                        <m:r>
                                          <a:rPr lang="vi-VN" sz="2400">
                                            <a:solidFill>
                                              <a:schemeClr val="accent1"/>
                                            </a:solidFill>
                                            <a:latin typeface="Cambria Math" panose="02040503050406030204" pitchFamily="18" charset="0"/>
                                          </a:rPr>
                                          <m:t>2</m:t>
                                        </m:r>
                                      </m:sup>
                                    </m:sSup>
                                  </m:den>
                                </m:f>
                              </m:oMath>
                            </m:oMathPara>
                          </a14:m>
                          <a:endParaRPr lang="en-US" sz="24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2400" i="1">
                                        <a:solidFill>
                                          <a:schemeClr val="accent1"/>
                                        </a:solidFill>
                                        <a:latin typeface="Cambria Math" panose="02040503050406030204" pitchFamily="18" charset="0"/>
                                      </a:rPr>
                                    </m:ctrlPr>
                                  </m:sSubSupPr>
                                  <m:e>
                                    <m:r>
                                      <a:rPr lang="vi-VN" sz="2400">
                                        <a:solidFill>
                                          <a:schemeClr val="accent1"/>
                                        </a:solidFill>
                                        <a:latin typeface="Cambria Math" panose="02040503050406030204" pitchFamily="18" charset="0"/>
                                      </a:rPr>
                                      <m:t>𝐹</m:t>
                                    </m:r>
                                  </m:e>
                                  <m:sub>
                                    <m:r>
                                      <m:rPr>
                                        <m:sty m:val="p"/>
                                      </m:rPr>
                                      <a:rPr lang="en-US" sz="2400">
                                        <a:solidFill>
                                          <a:schemeClr val="accent1"/>
                                        </a:solidFill>
                                        <a:latin typeface="Cambria Math" panose="02040503050406030204" pitchFamily="18" charset="0"/>
                                      </a:rPr>
                                      <m:t>vdW</m:t>
                                    </m:r>
                                  </m:sub>
                                  <m:sup>
                                    <m:r>
                                      <a:rPr lang="vi-VN" sz="2400">
                                        <a:solidFill>
                                          <a:schemeClr val="accent1"/>
                                        </a:solidFill>
                                        <a:latin typeface="Cambria Math" panose="02040503050406030204" pitchFamily="18" charset="0"/>
                                      </a:rPr>
                                      <m:t>00</m:t>
                                    </m:r>
                                  </m:sup>
                                </m:sSubSup>
                                <m:r>
                                  <a:rPr lang="vi-VN" sz="2400">
                                    <a:solidFill>
                                      <a:schemeClr val="accent1"/>
                                    </a:solidFill>
                                    <a:latin typeface="Cambria Math" panose="02040503050406030204" pitchFamily="18" charset="0"/>
                                  </a:rPr>
                                  <m:t>=</m:t>
                                </m:r>
                                <m:f>
                                  <m:fPr>
                                    <m:ctrlPr>
                                      <a:rPr lang="vi-VN" sz="2400" i="1">
                                        <a:solidFill>
                                          <a:schemeClr val="accent1"/>
                                        </a:solidFill>
                                        <a:latin typeface="Cambria Math" panose="02040503050406030204" pitchFamily="18" charset="0"/>
                                      </a:rPr>
                                    </m:ctrlPr>
                                  </m:fPr>
                                  <m:num>
                                    <m:r>
                                      <a:rPr lang="vi-VN" sz="2400">
                                        <a:solidFill>
                                          <a:schemeClr val="accent1"/>
                                        </a:solidFill>
                                        <a:latin typeface="Cambria Math" panose="02040503050406030204" pitchFamily="18" charset="0"/>
                                      </a:rPr>
                                      <m:t>𝜂</m:t>
                                    </m:r>
                                    <m:r>
                                      <a:rPr lang="vi-VN" sz="2400">
                                        <a:solidFill>
                                          <a:schemeClr val="accent1"/>
                                        </a:solidFill>
                                        <a:latin typeface="Cambria Math" panose="02040503050406030204" pitchFamily="18" charset="0"/>
                                      </a:rPr>
                                      <m:t>∙</m:t>
                                    </m:r>
                                    <m:acc>
                                      <m:accPr>
                                        <m:chr m:val="̅"/>
                                        <m:ctrlPr>
                                          <a:rPr lang="vi-VN" sz="2400" i="1">
                                            <a:solidFill>
                                              <a:schemeClr val="accent1"/>
                                            </a:solidFill>
                                            <a:latin typeface="Cambria Math" panose="02040503050406030204" pitchFamily="18" charset="0"/>
                                          </a:rPr>
                                        </m:ctrlPr>
                                      </m:accPr>
                                      <m:e>
                                        <m:r>
                                          <a:rPr lang="en-US" sz="2400">
                                            <a:solidFill>
                                              <a:schemeClr val="accent1"/>
                                            </a:solidFill>
                                            <a:latin typeface="Cambria Math" panose="02040503050406030204" pitchFamily="18" charset="0"/>
                                          </a:rPr>
                                          <m:t>𝜔</m:t>
                                        </m:r>
                                      </m:e>
                                    </m:acc>
                                    <m:r>
                                      <a:rPr lang="vi-VN" sz="2400">
                                        <a:solidFill>
                                          <a:schemeClr val="accent1"/>
                                        </a:solidFill>
                                        <a:latin typeface="Cambria Math" panose="02040503050406030204" pitchFamily="18" charset="0"/>
                                      </a:rPr>
                                      <m:t>∙</m:t>
                                    </m:r>
                                    <m:r>
                                      <m:rPr>
                                        <m:sty m:val="p"/>
                                      </m:rPr>
                                      <a:rPr lang="vi-VN" sz="2400">
                                        <a:solidFill>
                                          <a:schemeClr val="accent1"/>
                                        </a:solidFill>
                                        <a:latin typeface="Cambria Math" panose="02040503050406030204" pitchFamily="18" charset="0"/>
                                      </a:rPr>
                                      <m:t>d</m:t>
                                    </m:r>
                                  </m:num>
                                  <m:den>
                                    <m:r>
                                      <a:rPr lang="vi-VN" sz="2400">
                                        <a:solidFill>
                                          <a:schemeClr val="accent1"/>
                                        </a:solidFill>
                                        <a:latin typeface="Cambria Math" panose="02040503050406030204" pitchFamily="18" charset="0"/>
                                      </a:rPr>
                                      <m:t>32∙</m:t>
                                    </m:r>
                                    <m:r>
                                      <a:rPr lang="vi-VN" sz="2400">
                                        <a:solidFill>
                                          <a:schemeClr val="accent1"/>
                                        </a:solidFill>
                                        <a:latin typeface="Cambria Math" panose="02040503050406030204" pitchFamily="18" charset="0"/>
                                      </a:rPr>
                                      <m:t>𝜋</m:t>
                                    </m:r>
                                    <m:r>
                                      <a:rPr lang="vi-VN" sz="2400">
                                        <a:solidFill>
                                          <a:schemeClr val="accent1"/>
                                        </a:solidFill>
                                        <a:latin typeface="Cambria Math" panose="02040503050406030204" pitchFamily="18" charset="0"/>
                                      </a:rPr>
                                      <m:t>∙</m:t>
                                    </m:r>
                                    <m:sSup>
                                      <m:sSupPr>
                                        <m:ctrlPr>
                                          <a:rPr lang="vi-VN" sz="2400" i="1">
                                            <a:solidFill>
                                              <a:schemeClr val="accent1"/>
                                            </a:solidFill>
                                            <a:latin typeface="Cambria Math" panose="02040503050406030204" pitchFamily="18" charset="0"/>
                                          </a:rPr>
                                        </m:ctrlPr>
                                      </m:sSupPr>
                                      <m:e>
                                        <m:r>
                                          <m:rPr>
                                            <m:sty m:val="p"/>
                                          </m:rPr>
                                          <a:rPr lang="vi-VN" sz="2400">
                                            <a:solidFill>
                                              <a:schemeClr val="accent1"/>
                                            </a:solidFill>
                                            <a:latin typeface="Cambria Math" panose="02040503050406030204" pitchFamily="18" charset="0"/>
                                          </a:rPr>
                                          <m:t>a</m:t>
                                        </m:r>
                                      </m:e>
                                      <m:sup>
                                        <m:r>
                                          <a:rPr lang="vi-VN" sz="2400">
                                            <a:solidFill>
                                              <a:schemeClr val="accent1"/>
                                            </a:solidFill>
                                            <a:latin typeface="Cambria Math" panose="02040503050406030204" pitchFamily="18" charset="0"/>
                                          </a:rPr>
                                          <m:t>2</m:t>
                                        </m:r>
                                      </m:sup>
                                    </m:sSup>
                                  </m:den>
                                </m:f>
                              </m:oMath>
                            </m:oMathPara>
                          </a14:m>
                          <a:endParaRPr lang="en-US" sz="24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14:m>
                            <m:oMathPara xmlns:m="http://schemas.openxmlformats.org/officeDocument/2006/math">
                              <m:oMathParaPr>
                                <m:jc m:val="right"/>
                              </m:oMathParaPr>
                              <m:oMath xmlns:m="http://schemas.openxmlformats.org/officeDocument/2006/math">
                                <m:r>
                                  <a:rPr lang="en-US" sz="2000">
                                    <a:solidFill>
                                      <a:schemeClr val="accent1"/>
                                    </a:solidFill>
                                    <a:latin typeface="Cambria Math" panose="02040503050406030204" pitchFamily="18" charset="0"/>
                                  </a:rPr>
                                  <m:t>𝜂</m:t>
                                </m:r>
                                <m:r>
                                  <a:rPr lang="en-US" sz="2000">
                                    <a:solidFill>
                                      <a:schemeClr val="accent1"/>
                                    </a:solidFill>
                                    <a:latin typeface="Cambria Math" panose="02040503050406030204" pitchFamily="18" charset="0"/>
                                  </a:rPr>
                                  <m:t>∙</m:t>
                                </m:r>
                                <m:acc>
                                  <m:accPr>
                                    <m:chr m:val="̅"/>
                                    <m:ctrlPr>
                                      <a:rPr lang="en-US" sz="2000" i="1">
                                        <a:solidFill>
                                          <a:schemeClr val="accent1"/>
                                        </a:solidFill>
                                        <a:latin typeface="Cambria Math" panose="02040503050406030204" pitchFamily="18" charset="0"/>
                                      </a:rPr>
                                    </m:ctrlPr>
                                  </m:accPr>
                                  <m:e>
                                    <m:r>
                                      <a:rPr lang="en-US" sz="2000">
                                        <a:solidFill>
                                          <a:schemeClr val="accent1"/>
                                        </a:solidFill>
                                        <a:latin typeface="Cambria Math" panose="02040503050406030204" pitchFamily="18" charset="0"/>
                                      </a:rPr>
                                      <m:t>𝜔</m:t>
                                    </m:r>
                                  </m:e>
                                </m:acc>
                                <m:r>
                                  <a:rPr lang="vi-VN" sz="2000">
                                    <a:solidFill>
                                      <a:schemeClr val="accent1"/>
                                    </a:solidFill>
                                    <a:latin typeface="Cambria Math" panose="02040503050406030204" pitchFamily="18" charset="0"/>
                                  </a:rPr>
                                  <m:t>=</m:t>
                                </m:r>
                                <m:f>
                                  <m:fPr>
                                    <m:ctrlPr>
                                      <a:rPr lang="vi-VN" sz="2000" i="1">
                                        <a:solidFill>
                                          <a:schemeClr val="accent1"/>
                                        </a:solidFill>
                                        <a:latin typeface="Cambria Math" panose="02040503050406030204" pitchFamily="18" charset="0"/>
                                      </a:rPr>
                                    </m:ctrlPr>
                                  </m:fPr>
                                  <m:num>
                                    <m:r>
                                      <a:rPr lang="vi-VN" sz="2000">
                                        <a:solidFill>
                                          <a:schemeClr val="accent1"/>
                                        </a:solidFill>
                                        <a:latin typeface="Cambria Math" panose="02040503050406030204" pitchFamily="18" charset="0"/>
                                      </a:rPr>
                                      <m:t>4</m:t>
                                    </m:r>
                                  </m:num>
                                  <m:den>
                                    <m:r>
                                      <a:rPr lang="vi-VN" sz="2000">
                                        <a:solidFill>
                                          <a:schemeClr val="accent1"/>
                                        </a:solidFill>
                                        <a:latin typeface="Cambria Math" panose="02040503050406030204" pitchFamily="18" charset="0"/>
                                      </a:rPr>
                                      <m:t>3</m:t>
                                    </m:r>
                                  </m:den>
                                </m:f>
                                <m:r>
                                  <a:rPr lang="vi-VN" sz="2000">
                                    <a:solidFill>
                                      <a:schemeClr val="accent1"/>
                                    </a:solidFill>
                                    <a:latin typeface="Cambria Math" panose="02040503050406030204" pitchFamily="18" charset="0"/>
                                  </a:rPr>
                                  <m:t>∙</m:t>
                                </m:r>
                                <m:r>
                                  <a:rPr lang="vi-VN" sz="2000">
                                    <a:solidFill>
                                      <a:schemeClr val="accent1"/>
                                    </a:solidFill>
                                    <a:latin typeface="Cambria Math" panose="02040503050406030204" pitchFamily="18" charset="0"/>
                                  </a:rPr>
                                  <m:t>𝜋</m:t>
                                </m:r>
                                <m:r>
                                  <a:rPr lang="vi-VN" sz="2000">
                                    <a:solidFill>
                                      <a:schemeClr val="accent1"/>
                                    </a:solidFill>
                                    <a:latin typeface="Cambria Math" panose="02040503050406030204" pitchFamily="18" charset="0"/>
                                  </a:rPr>
                                  <m:t>∙</m:t>
                                </m:r>
                                <m:sSub>
                                  <m:sSubPr>
                                    <m:ctrlPr>
                                      <a:rPr lang="vi-VN" sz="2000" i="1">
                                        <a:solidFill>
                                          <a:schemeClr val="accent1"/>
                                        </a:solidFill>
                                        <a:latin typeface="Cambria Math" panose="02040503050406030204" pitchFamily="18" charset="0"/>
                                      </a:rPr>
                                    </m:ctrlPr>
                                  </m:sSubPr>
                                  <m:e>
                                    <m:r>
                                      <m:rPr>
                                        <m:sty m:val="p"/>
                                      </m:rPr>
                                      <a:rPr lang="vi-VN" sz="2000">
                                        <a:solidFill>
                                          <a:schemeClr val="accent1"/>
                                        </a:solidFill>
                                        <a:latin typeface="Cambria Math" panose="02040503050406030204" pitchFamily="18" charset="0"/>
                                      </a:rPr>
                                      <m:t>C</m:t>
                                    </m:r>
                                  </m:e>
                                  <m:sub>
                                    <m:r>
                                      <m:rPr>
                                        <m:sty m:val="p"/>
                                      </m:rPr>
                                      <a:rPr lang="vi-VN" sz="2000">
                                        <a:solidFill>
                                          <a:schemeClr val="accent1"/>
                                        </a:solidFill>
                                        <a:latin typeface="Cambria Math" panose="02040503050406030204" pitchFamily="18" charset="0"/>
                                      </a:rPr>
                                      <m:t>H</m:t>
                                    </m:r>
                                  </m:sub>
                                </m:sSub>
                              </m:oMath>
                            </m:oMathPara>
                          </a14:m>
                          <a:endParaRPr lang="en-US" sz="2000">
                            <a:solidFill>
                              <a:schemeClr val="accent1"/>
                            </a:solidFill>
                          </a:endParaRPr>
                        </a:p>
                        <a:p>
                          <a:endParaRPr lang="en-US" sz="2000">
                            <a:solidFill>
                              <a:schemeClr val="accent1"/>
                            </a:solidFill>
                          </a:endParaRPr>
                        </a:p>
                        <a:p>
                          <a:pPr/>
                          <a14:m>
                            <m:oMathPara xmlns:m="http://schemas.openxmlformats.org/officeDocument/2006/math">
                              <m:oMathParaPr>
                                <m:jc m:val="right"/>
                              </m:oMathParaPr>
                              <m:oMath xmlns:m="http://schemas.openxmlformats.org/officeDocument/2006/math">
                                <m:r>
                                  <m:rPr>
                                    <m:sty m:val="p"/>
                                  </m:rPr>
                                  <a:rPr lang="en-US" sz="2000">
                                    <a:solidFill>
                                      <a:schemeClr val="accent1"/>
                                    </a:solidFill>
                                    <a:latin typeface="Cambria Math" panose="02040503050406030204" pitchFamily="18" charset="0"/>
                                  </a:rPr>
                                  <m:t>d</m:t>
                                </m:r>
                                <m:r>
                                  <a:rPr lang="vi-VN" sz="2000">
                                    <a:solidFill>
                                      <a:schemeClr val="accent1"/>
                                    </a:solidFill>
                                    <a:latin typeface="Cambria Math" panose="02040503050406030204" pitchFamily="18" charset="0"/>
                                  </a:rPr>
                                  <m:t>=</m:t>
                                </m:r>
                                <m:f>
                                  <m:fPr>
                                    <m:ctrlPr>
                                      <a:rPr lang="vi-VN" sz="2000" i="1">
                                        <a:solidFill>
                                          <a:schemeClr val="accent1"/>
                                        </a:solidFill>
                                        <a:latin typeface="Cambria Math" panose="02040503050406030204" pitchFamily="18" charset="0"/>
                                      </a:rPr>
                                    </m:ctrlPr>
                                  </m:fPr>
                                  <m:num>
                                    <m:r>
                                      <a:rPr lang="vi-VN" sz="2000">
                                        <a:solidFill>
                                          <a:schemeClr val="accent1"/>
                                        </a:solidFill>
                                        <a:latin typeface="Cambria Math" panose="02040503050406030204" pitchFamily="18" charset="0"/>
                                      </a:rPr>
                                      <m:t>2∙</m:t>
                                    </m:r>
                                    <m:sSub>
                                      <m:sSubPr>
                                        <m:ctrlPr>
                                          <a:rPr lang="vi-VN" sz="2000" i="1">
                                            <a:solidFill>
                                              <a:schemeClr val="accent1"/>
                                            </a:solidFill>
                                            <a:latin typeface="Cambria Math" panose="02040503050406030204" pitchFamily="18" charset="0"/>
                                          </a:rPr>
                                        </m:ctrlPr>
                                      </m:sSubPr>
                                      <m:e>
                                        <m:r>
                                          <m:rPr>
                                            <m:sty m:val="p"/>
                                          </m:rPr>
                                          <a:rPr lang="vi-VN" sz="2000">
                                            <a:solidFill>
                                              <a:schemeClr val="accent1"/>
                                            </a:solidFill>
                                            <a:latin typeface="Cambria Math" panose="02040503050406030204" pitchFamily="18" charset="0"/>
                                          </a:rPr>
                                          <m:t>d</m:t>
                                        </m:r>
                                      </m:e>
                                      <m:sub>
                                        <m:r>
                                          <a:rPr lang="vi-VN" sz="2000">
                                            <a:solidFill>
                                              <a:schemeClr val="accent1"/>
                                            </a:solidFill>
                                            <a:latin typeface="Cambria Math" panose="02040503050406030204" pitchFamily="18" charset="0"/>
                                          </a:rPr>
                                          <m:t>1</m:t>
                                        </m:r>
                                      </m:sub>
                                    </m:sSub>
                                    <m:r>
                                      <a:rPr lang="vi-VN" sz="2000">
                                        <a:solidFill>
                                          <a:schemeClr val="accent1"/>
                                        </a:solidFill>
                                        <a:latin typeface="Cambria Math" panose="02040503050406030204" pitchFamily="18" charset="0"/>
                                      </a:rPr>
                                      <m:t>∙</m:t>
                                    </m:r>
                                    <m:sSub>
                                      <m:sSubPr>
                                        <m:ctrlPr>
                                          <a:rPr lang="vi-VN" sz="2000" i="1">
                                            <a:solidFill>
                                              <a:schemeClr val="accent1"/>
                                            </a:solidFill>
                                            <a:latin typeface="Cambria Math" panose="02040503050406030204" pitchFamily="18" charset="0"/>
                                          </a:rPr>
                                        </m:ctrlPr>
                                      </m:sSubPr>
                                      <m:e>
                                        <m:r>
                                          <m:rPr>
                                            <m:sty m:val="p"/>
                                          </m:rPr>
                                          <a:rPr lang="vi-VN" sz="2000">
                                            <a:solidFill>
                                              <a:schemeClr val="accent1"/>
                                            </a:solidFill>
                                            <a:latin typeface="Cambria Math" panose="02040503050406030204" pitchFamily="18" charset="0"/>
                                          </a:rPr>
                                          <m:t>d</m:t>
                                        </m:r>
                                      </m:e>
                                      <m:sub>
                                        <m:r>
                                          <a:rPr lang="vi-VN" sz="2000">
                                            <a:solidFill>
                                              <a:schemeClr val="accent1"/>
                                            </a:solidFill>
                                            <a:latin typeface="Cambria Math" panose="02040503050406030204" pitchFamily="18" charset="0"/>
                                          </a:rPr>
                                          <m:t>2</m:t>
                                        </m:r>
                                      </m:sub>
                                    </m:sSub>
                                  </m:num>
                                  <m:den>
                                    <m:sSub>
                                      <m:sSubPr>
                                        <m:ctrlPr>
                                          <a:rPr lang="vi-VN" sz="2000" i="1">
                                            <a:solidFill>
                                              <a:schemeClr val="accent1"/>
                                            </a:solidFill>
                                            <a:latin typeface="Cambria Math" panose="02040503050406030204" pitchFamily="18" charset="0"/>
                                          </a:rPr>
                                        </m:ctrlPr>
                                      </m:sSubPr>
                                      <m:e>
                                        <m:r>
                                          <m:rPr>
                                            <m:sty m:val="p"/>
                                          </m:rPr>
                                          <a:rPr lang="vi-VN" sz="2000">
                                            <a:solidFill>
                                              <a:schemeClr val="accent1"/>
                                            </a:solidFill>
                                            <a:latin typeface="Cambria Math" panose="02040503050406030204" pitchFamily="18" charset="0"/>
                                          </a:rPr>
                                          <m:t>d</m:t>
                                        </m:r>
                                      </m:e>
                                      <m:sub>
                                        <m:r>
                                          <a:rPr lang="vi-VN" sz="2000">
                                            <a:solidFill>
                                              <a:schemeClr val="accent1"/>
                                            </a:solidFill>
                                            <a:latin typeface="Cambria Math" panose="02040503050406030204" pitchFamily="18" charset="0"/>
                                          </a:rPr>
                                          <m:t>1</m:t>
                                        </m:r>
                                      </m:sub>
                                    </m:sSub>
                                    <m:r>
                                      <a:rPr lang="vi-VN" sz="2000">
                                        <a:solidFill>
                                          <a:schemeClr val="accent1"/>
                                        </a:solidFill>
                                        <a:latin typeface="Cambria Math" panose="02040503050406030204" pitchFamily="18" charset="0"/>
                                      </a:rPr>
                                      <m:t>+</m:t>
                                    </m:r>
                                    <m:sSub>
                                      <m:sSubPr>
                                        <m:ctrlPr>
                                          <a:rPr lang="vi-VN" sz="2000" i="1">
                                            <a:solidFill>
                                              <a:schemeClr val="accent1"/>
                                            </a:solidFill>
                                            <a:latin typeface="Cambria Math" panose="02040503050406030204" pitchFamily="18" charset="0"/>
                                          </a:rPr>
                                        </m:ctrlPr>
                                      </m:sSubPr>
                                      <m:e>
                                        <m:r>
                                          <m:rPr>
                                            <m:sty m:val="p"/>
                                          </m:rPr>
                                          <a:rPr lang="vi-VN" sz="2000">
                                            <a:solidFill>
                                              <a:schemeClr val="accent1"/>
                                            </a:solidFill>
                                            <a:latin typeface="Cambria Math" panose="02040503050406030204" pitchFamily="18" charset="0"/>
                                          </a:rPr>
                                          <m:t>d</m:t>
                                        </m:r>
                                      </m:e>
                                      <m:sub>
                                        <m:r>
                                          <a:rPr lang="vi-VN" sz="2000">
                                            <a:solidFill>
                                              <a:schemeClr val="accent1"/>
                                            </a:solidFill>
                                            <a:latin typeface="Cambria Math" panose="02040503050406030204" pitchFamily="18" charset="0"/>
                                          </a:rPr>
                                          <m:t>2</m:t>
                                        </m:r>
                                      </m:sub>
                                    </m:sSub>
                                  </m:den>
                                </m:f>
                              </m:oMath>
                            </m:oMathPara>
                          </a14:m>
                          <a:endParaRPr lang="en-US" sz="2000">
                            <a:solidFill>
                              <a:schemeClr val="accent1"/>
                            </a:solidFill>
                          </a:endParaRPr>
                        </a:p>
                        <a:p>
                          <a:endParaRPr lang="en-US" sz="2000">
                            <a:solidFill>
                              <a:schemeClr val="accent1"/>
                            </a:solidFill>
                          </a:endParaRPr>
                        </a:p>
                        <a:p>
                          <a:endParaRPr lang="en-US" sz="2000">
                            <a:solidFill>
                              <a:schemeClr val="accent1"/>
                            </a:solidFill>
                          </a:endParaRPr>
                        </a:p>
                        <a:p>
                          <a:endParaRPr lang="en-US" sz="2000">
                            <a:solidFill>
                              <a:schemeClr val="accent1"/>
                            </a:solidFill>
                          </a:endParaRPr>
                        </a:p>
                        <a:p>
                          <a:endParaRPr lang="en-US" sz="2000">
                            <a:solidFill>
                              <a:schemeClr val="accent1"/>
                            </a:solidFill>
                          </a:endParaRPr>
                        </a:p>
                        <a:p>
                          <a:endParaRPr lang="en-US" sz="2000">
                            <a:solidFill>
                              <a:schemeClr val="accent1"/>
                            </a:solidFill>
                          </a:endParaRPr>
                        </a:p>
                        <a:p>
                          <a:endParaRPr lang="en-US" sz="2000">
                            <a:solidFill>
                              <a:schemeClr val="accent1"/>
                            </a:solidFill>
                          </a:endParaRPr>
                        </a:p>
                        <a:p>
                          <a:endParaRPr lang="en-US" sz="2000">
                            <a:solidFill>
                              <a:schemeClr val="accent1"/>
                            </a:solidFill>
                          </a:endParaRPr>
                        </a:p>
                        <a:p>
                          <a:endParaRPr lang="en-US" sz="2000">
                            <a:solidFill>
                              <a:schemeClr val="accent1"/>
                            </a:solidFill>
                          </a:endParaRPr>
                        </a:p>
                        <a:p>
                          <a:endParaRPr lang="en-US" sz="200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7455736"/>
                      </a:ext>
                    </a:extLst>
                  </a:tr>
                  <a:tr h="15726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a:solidFill>
                              <a:schemeClr val="accent1"/>
                            </a:solidFill>
                          </a:endParaRPr>
                        </a:p>
                        <a:p>
                          <a:pPr/>
                          <a14:m>
                            <m:oMathPara xmlns:m="http://schemas.openxmlformats.org/officeDocument/2006/math">
                              <m:oMathParaPr>
                                <m:jc m:val="centerGroup"/>
                              </m:oMathParaPr>
                              <m:oMath xmlns:m="http://schemas.openxmlformats.org/officeDocument/2006/math">
                                <m:sSubSup>
                                  <m:sSubSupPr>
                                    <m:ctrlPr>
                                      <a:rPr lang="en-US" sz="2400" i="1">
                                        <a:solidFill>
                                          <a:schemeClr val="accent1"/>
                                        </a:solidFill>
                                        <a:latin typeface="Cambria Math" panose="02040503050406030204" pitchFamily="18" charset="0"/>
                                      </a:rPr>
                                    </m:ctrlPr>
                                  </m:sSubSupPr>
                                  <m:e>
                                    <m:r>
                                      <a:rPr lang="vi-VN" sz="2400">
                                        <a:solidFill>
                                          <a:schemeClr val="accent1"/>
                                        </a:solidFill>
                                        <a:latin typeface="Cambria Math" panose="02040503050406030204" pitchFamily="18" charset="0"/>
                                      </a:rPr>
                                      <m:t>𝐹</m:t>
                                    </m:r>
                                  </m:e>
                                  <m:sub>
                                    <m:r>
                                      <m:rPr>
                                        <m:sty m:val="p"/>
                                      </m:rPr>
                                      <a:rPr lang="en-US" sz="2400">
                                        <a:solidFill>
                                          <a:schemeClr val="accent1"/>
                                        </a:solidFill>
                                        <a:latin typeface="Cambria Math" panose="02040503050406030204" pitchFamily="18" charset="0"/>
                                      </a:rPr>
                                      <m:t>vdW</m:t>
                                    </m:r>
                                  </m:sub>
                                  <m:sup>
                                    <m:r>
                                      <m:rPr>
                                        <m:sty m:val="p"/>
                                      </m:rPr>
                                      <a:rPr lang="vi-VN" sz="2400">
                                        <a:solidFill>
                                          <a:schemeClr val="accent1"/>
                                        </a:solidFill>
                                        <a:latin typeface="Cambria Math" panose="02040503050406030204" pitchFamily="18" charset="0"/>
                                      </a:rPr>
                                      <m:t>I</m:t>
                                    </m:r>
                                    <m:r>
                                      <a:rPr lang="vi-VN" sz="2400">
                                        <a:solidFill>
                                          <a:schemeClr val="accent1"/>
                                        </a:solidFill>
                                        <a:latin typeface="Cambria Math" panose="02040503050406030204" pitchFamily="18" charset="0"/>
                                      </a:rPr>
                                      <m:t>0</m:t>
                                    </m:r>
                                  </m:sup>
                                </m:sSubSup>
                                <m:r>
                                  <a:rPr lang="vi-VN" sz="2400">
                                    <a:solidFill>
                                      <a:schemeClr val="accent1"/>
                                    </a:solidFill>
                                    <a:latin typeface="Cambria Math" panose="02040503050406030204" pitchFamily="18" charset="0"/>
                                  </a:rPr>
                                  <m:t>=</m:t>
                                </m:r>
                                <m:f>
                                  <m:fPr>
                                    <m:ctrlPr>
                                      <a:rPr lang="vi-VN" sz="2400" i="1">
                                        <a:solidFill>
                                          <a:schemeClr val="accent1"/>
                                        </a:solidFill>
                                        <a:latin typeface="Cambria Math" panose="02040503050406030204" pitchFamily="18" charset="0"/>
                                      </a:rPr>
                                    </m:ctrlPr>
                                  </m:fPr>
                                  <m:num>
                                    <m:sSub>
                                      <m:sSubPr>
                                        <m:ctrlPr>
                                          <a:rPr lang="vi-VN" sz="2400" i="1">
                                            <a:solidFill>
                                              <a:schemeClr val="accent1"/>
                                            </a:solidFill>
                                            <a:latin typeface="Cambria Math" panose="02040503050406030204" pitchFamily="18" charset="0"/>
                                          </a:rPr>
                                        </m:ctrlPr>
                                      </m:sSubPr>
                                      <m:e>
                                        <m:r>
                                          <m:rPr>
                                            <m:sty m:val="p"/>
                                          </m:rPr>
                                          <a:rPr lang="vi-VN" sz="2400">
                                            <a:solidFill>
                                              <a:schemeClr val="accent1"/>
                                            </a:solidFill>
                                            <a:latin typeface="Cambria Math" panose="02040503050406030204" pitchFamily="18" charset="0"/>
                                          </a:rPr>
                                          <m:t>C</m:t>
                                        </m:r>
                                      </m:e>
                                      <m:sub>
                                        <m:r>
                                          <m:rPr>
                                            <m:sty m:val="p"/>
                                          </m:rPr>
                                          <a:rPr lang="vi-VN" sz="2400">
                                            <a:solidFill>
                                              <a:schemeClr val="accent1"/>
                                            </a:solidFill>
                                            <a:latin typeface="Cambria Math" panose="02040503050406030204" pitchFamily="18" charset="0"/>
                                          </a:rPr>
                                          <m:t>H</m:t>
                                        </m:r>
                                      </m:sub>
                                    </m:sSub>
                                    <m:r>
                                      <a:rPr lang="vi-VN" sz="2400">
                                        <a:solidFill>
                                          <a:schemeClr val="accent1"/>
                                        </a:solidFill>
                                        <a:latin typeface="Cambria Math" panose="02040503050406030204" pitchFamily="18" charset="0"/>
                                      </a:rPr>
                                      <m:t>∙</m:t>
                                    </m:r>
                                    <m:r>
                                      <m:rPr>
                                        <m:sty m:val="p"/>
                                      </m:rPr>
                                      <a:rPr lang="vi-VN" sz="2400">
                                        <a:solidFill>
                                          <a:schemeClr val="accent1"/>
                                        </a:solidFill>
                                        <a:latin typeface="Cambria Math" panose="02040503050406030204" pitchFamily="18" charset="0"/>
                                      </a:rPr>
                                      <m:t>d</m:t>
                                    </m:r>
                                  </m:num>
                                  <m:den>
                                    <m:r>
                                      <a:rPr lang="vi-VN" sz="2400">
                                        <a:solidFill>
                                          <a:schemeClr val="accent1"/>
                                        </a:solidFill>
                                        <a:latin typeface="Cambria Math" panose="02040503050406030204" pitchFamily="18" charset="0"/>
                                      </a:rPr>
                                      <m:t>12∙</m:t>
                                    </m:r>
                                    <m:sSup>
                                      <m:sSupPr>
                                        <m:ctrlPr>
                                          <a:rPr lang="vi-VN" sz="2400" i="1">
                                            <a:solidFill>
                                              <a:schemeClr val="accent1"/>
                                            </a:solidFill>
                                            <a:latin typeface="Cambria Math" panose="02040503050406030204" pitchFamily="18" charset="0"/>
                                          </a:rPr>
                                        </m:ctrlPr>
                                      </m:sSupPr>
                                      <m:e>
                                        <m:r>
                                          <m:rPr>
                                            <m:sty m:val="p"/>
                                          </m:rPr>
                                          <a:rPr lang="vi-VN" sz="2400">
                                            <a:solidFill>
                                              <a:schemeClr val="accent1"/>
                                            </a:solidFill>
                                            <a:latin typeface="Cambria Math" panose="02040503050406030204" pitchFamily="18" charset="0"/>
                                          </a:rPr>
                                          <m:t>a</m:t>
                                        </m:r>
                                      </m:e>
                                      <m:sup>
                                        <m:r>
                                          <a:rPr lang="vi-VN" sz="2400">
                                            <a:solidFill>
                                              <a:schemeClr val="accent1"/>
                                            </a:solidFill>
                                            <a:latin typeface="Cambria Math" panose="02040503050406030204" pitchFamily="18" charset="0"/>
                                          </a:rPr>
                                          <m:t>2</m:t>
                                        </m:r>
                                      </m:sup>
                                    </m:sSup>
                                  </m:den>
                                </m:f>
                              </m:oMath>
                            </m:oMathPara>
                          </a14:m>
                          <a:endParaRPr lang="en-US" sz="24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2400" i="1">
                                        <a:solidFill>
                                          <a:schemeClr val="accent1"/>
                                        </a:solidFill>
                                        <a:latin typeface="Cambria Math" panose="02040503050406030204" pitchFamily="18" charset="0"/>
                                      </a:rPr>
                                    </m:ctrlPr>
                                  </m:sSubSupPr>
                                  <m:e>
                                    <m:r>
                                      <a:rPr lang="vi-VN" sz="2400">
                                        <a:solidFill>
                                          <a:schemeClr val="accent1"/>
                                        </a:solidFill>
                                        <a:latin typeface="Cambria Math" panose="02040503050406030204" pitchFamily="18" charset="0"/>
                                      </a:rPr>
                                      <m:t>𝐹</m:t>
                                    </m:r>
                                  </m:e>
                                  <m:sub>
                                    <m:r>
                                      <m:rPr>
                                        <m:sty m:val="p"/>
                                      </m:rPr>
                                      <a:rPr lang="en-US" sz="2400">
                                        <a:solidFill>
                                          <a:schemeClr val="accent1"/>
                                        </a:solidFill>
                                        <a:latin typeface="Cambria Math" panose="02040503050406030204" pitchFamily="18" charset="0"/>
                                      </a:rPr>
                                      <m:t>vdW</m:t>
                                    </m:r>
                                  </m:sub>
                                  <m:sup>
                                    <m:r>
                                      <m:rPr>
                                        <m:sty m:val="p"/>
                                      </m:rPr>
                                      <a:rPr lang="vi-VN" sz="2400">
                                        <a:solidFill>
                                          <a:schemeClr val="accent1"/>
                                        </a:solidFill>
                                        <a:latin typeface="Cambria Math" panose="02040503050406030204" pitchFamily="18" charset="0"/>
                                      </a:rPr>
                                      <m:t>I</m:t>
                                    </m:r>
                                    <m:r>
                                      <a:rPr lang="vi-VN" sz="2400">
                                        <a:solidFill>
                                          <a:schemeClr val="accent1"/>
                                        </a:solidFill>
                                        <a:latin typeface="Cambria Math" panose="02040503050406030204" pitchFamily="18" charset="0"/>
                                      </a:rPr>
                                      <m:t>0</m:t>
                                    </m:r>
                                  </m:sup>
                                </m:sSubSup>
                                <m:r>
                                  <a:rPr lang="vi-VN" sz="2400">
                                    <a:solidFill>
                                      <a:schemeClr val="accent1"/>
                                    </a:solidFill>
                                    <a:latin typeface="Cambria Math" panose="02040503050406030204" pitchFamily="18" charset="0"/>
                                  </a:rPr>
                                  <m:t>=</m:t>
                                </m:r>
                                <m:f>
                                  <m:fPr>
                                    <m:ctrlPr>
                                      <a:rPr lang="vi-VN" sz="2400" i="1">
                                        <a:solidFill>
                                          <a:schemeClr val="accent1"/>
                                        </a:solidFill>
                                        <a:latin typeface="Cambria Math" panose="02040503050406030204" pitchFamily="18" charset="0"/>
                                      </a:rPr>
                                    </m:ctrlPr>
                                  </m:fPr>
                                  <m:num>
                                    <m:r>
                                      <a:rPr lang="vi-VN" sz="2400">
                                        <a:solidFill>
                                          <a:schemeClr val="accent1"/>
                                        </a:solidFill>
                                        <a:latin typeface="Cambria Math" panose="02040503050406030204" pitchFamily="18" charset="0"/>
                                      </a:rPr>
                                      <m:t>𝜂</m:t>
                                    </m:r>
                                    <m:r>
                                      <a:rPr lang="vi-VN" sz="2400">
                                        <a:solidFill>
                                          <a:schemeClr val="accent1"/>
                                        </a:solidFill>
                                        <a:latin typeface="Cambria Math" panose="02040503050406030204" pitchFamily="18" charset="0"/>
                                      </a:rPr>
                                      <m:t>∙</m:t>
                                    </m:r>
                                    <m:acc>
                                      <m:accPr>
                                        <m:chr m:val="̅"/>
                                        <m:ctrlPr>
                                          <a:rPr lang="vi-VN" sz="2400" i="1">
                                            <a:solidFill>
                                              <a:schemeClr val="accent1"/>
                                            </a:solidFill>
                                            <a:latin typeface="Cambria Math" panose="02040503050406030204" pitchFamily="18" charset="0"/>
                                          </a:rPr>
                                        </m:ctrlPr>
                                      </m:accPr>
                                      <m:e>
                                        <m:r>
                                          <a:rPr lang="en-US" sz="2400">
                                            <a:solidFill>
                                              <a:schemeClr val="accent1"/>
                                            </a:solidFill>
                                            <a:latin typeface="Cambria Math" panose="02040503050406030204" pitchFamily="18" charset="0"/>
                                          </a:rPr>
                                          <m:t>𝜔</m:t>
                                        </m:r>
                                      </m:e>
                                    </m:acc>
                                    <m:r>
                                      <a:rPr lang="vi-VN" sz="2400">
                                        <a:solidFill>
                                          <a:schemeClr val="accent1"/>
                                        </a:solidFill>
                                        <a:latin typeface="Cambria Math" panose="02040503050406030204" pitchFamily="18" charset="0"/>
                                      </a:rPr>
                                      <m:t>∙</m:t>
                                    </m:r>
                                    <m:r>
                                      <m:rPr>
                                        <m:sty m:val="p"/>
                                      </m:rPr>
                                      <a:rPr lang="vi-VN" sz="2400">
                                        <a:solidFill>
                                          <a:schemeClr val="accent1"/>
                                        </a:solidFill>
                                        <a:latin typeface="Cambria Math" panose="02040503050406030204" pitchFamily="18" charset="0"/>
                                      </a:rPr>
                                      <m:t>d</m:t>
                                    </m:r>
                                  </m:num>
                                  <m:den>
                                    <m:r>
                                      <a:rPr lang="vi-VN" sz="2400">
                                        <a:solidFill>
                                          <a:schemeClr val="accent1"/>
                                        </a:solidFill>
                                        <a:latin typeface="Cambria Math" panose="02040503050406030204" pitchFamily="18" charset="0"/>
                                      </a:rPr>
                                      <m:t>16∙</m:t>
                                    </m:r>
                                    <m:r>
                                      <a:rPr lang="vi-VN" sz="2400">
                                        <a:solidFill>
                                          <a:schemeClr val="accent1"/>
                                        </a:solidFill>
                                        <a:latin typeface="Cambria Math" panose="02040503050406030204" pitchFamily="18" charset="0"/>
                                      </a:rPr>
                                      <m:t>𝜋</m:t>
                                    </m:r>
                                    <m:r>
                                      <a:rPr lang="vi-VN" sz="2400">
                                        <a:solidFill>
                                          <a:schemeClr val="accent1"/>
                                        </a:solidFill>
                                        <a:latin typeface="Cambria Math" panose="02040503050406030204" pitchFamily="18" charset="0"/>
                                      </a:rPr>
                                      <m:t>∙</m:t>
                                    </m:r>
                                    <m:sSup>
                                      <m:sSupPr>
                                        <m:ctrlPr>
                                          <a:rPr lang="vi-VN" sz="2400" i="1">
                                            <a:solidFill>
                                              <a:schemeClr val="accent1"/>
                                            </a:solidFill>
                                            <a:latin typeface="Cambria Math" panose="02040503050406030204" pitchFamily="18" charset="0"/>
                                          </a:rPr>
                                        </m:ctrlPr>
                                      </m:sSupPr>
                                      <m:e>
                                        <m:r>
                                          <m:rPr>
                                            <m:sty m:val="p"/>
                                          </m:rPr>
                                          <a:rPr lang="vi-VN" sz="2400">
                                            <a:solidFill>
                                              <a:schemeClr val="accent1"/>
                                            </a:solidFill>
                                            <a:latin typeface="Cambria Math" panose="02040503050406030204" pitchFamily="18" charset="0"/>
                                          </a:rPr>
                                          <m:t>a</m:t>
                                        </m:r>
                                      </m:e>
                                      <m:sup>
                                        <m:r>
                                          <a:rPr lang="vi-VN" sz="2400">
                                            <a:solidFill>
                                              <a:schemeClr val="accent1"/>
                                            </a:solidFill>
                                            <a:latin typeface="Cambria Math" panose="02040503050406030204" pitchFamily="18" charset="0"/>
                                          </a:rPr>
                                          <m:t>2</m:t>
                                        </m:r>
                                      </m:sup>
                                    </m:sSup>
                                  </m:den>
                                </m:f>
                              </m:oMath>
                            </m:oMathPara>
                          </a14:m>
                          <a:endParaRPr lang="en-US" sz="24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2800"/>
                        </a:p>
                      </a:txBody>
                      <a:tcPr/>
                    </a:tc>
                    <a:extLst>
                      <a:ext uri="{0D108BD9-81ED-4DB2-BD59-A6C34878D82A}">
                        <a16:rowId xmlns:a16="http://schemas.microsoft.com/office/drawing/2014/main" val="2112528135"/>
                      </a:ext>
                    </a:extLst>
                  </a:tr>
                  <a:tr h="15726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2400" i="1">
                                        <a:solidFill>
                                          <a:schemeClr val="accent1"/>
                                        </a:solidFill>
                                        <a:latin typeface="Cambria Math" panose="02040503050406030204" pitchFamily="18" charset="0"/>
                                      </a:rPr>
                                    </m:ctrlPr>
                                  </m:sSubSupPr>
                                  <m:e>
                                    <m:r>
                                      <a:rPr lang="vi-VN" sz="2400">
                                        <a:solidFill>
                                          <a:schemeClr val="accent1"/>
                                        </a:solidFill>
                                        <a:latin typeface="Cambria Math" panose="02040503050406030204" pitchFamily="18" charset="0"/>
                                      </a:rPr>
                                      <m:t>𝐹</m:t>
                                    </m:r>
                                  </m:e>
                                  <m:sub>
                                    <m:r>
                                      <m:rPr>
                                        <m:sty m:val="p"/>
                                      </m:rPr>
                                      <a:rPr lang="en-US" sz="2400">
                                        <a:solidFill>
                                          <a:schemeClr val="accent1"/>
                                        </a:solidFill>
                                        <a:latin typeface="Cambria Math" panose="02040503050406030204" pitchFamily="18" charset="0"/>
                                      </a:rPr>
                                      <m:t>vdW</m:t>
                                    </m:r>
                                  </m:sub>
                                  <m:sup>
                                    <m:r>
                                      <m:rPr>
                                        <m:sty m:val="p"/>
                                      </m:rPr>
                                      <a:rPr lang="vi-VN" sz="2400">
                                        <a:solidFill>
                                          <a:schemeClr val="accent1"/>
                                        </a:solidFill>
                                        <a:latin typeface="Cambria Math" panose="02040503050406030204" pitchFamily="18" charset="0"/>
                                      </a:rPr>
                                      <m:t>II</m:t>
                                    </m:r>
                                  </m:sup>
                                </m:sSubSup>
                                <m:r>
                                  <a:rPr lang="vi-VN" sz="2400">
                                    <a:solidFill>
                                      <a:schemeClr val="accent1"/>
                                    </a:solidFill>
                                    <a:latin typeface="Cambria Math" panose="02040503050406030204" pitchFamily="18" charset="0"/>
                                  </a:rPr>
                                  <m:t>=</m:t>
                                </m:r>
                                <m:f>
                                  <m:fPr>
                                    <m:ctrlPr>
                                      <a:rPr lang="vi-VN" sz="2400" i="1">
                                        <a:solidFill>
                                          <a:schemeClr val="accent1"/>
                                        </a:solidFill>
                                        <a:latin typeface="Cambria Math" panose="02040503050406030204" pitchFamily="18" charset="0"/>
                                      </a:rPr>
                                    </m:ctrlPr>
                                  </m:fPr>
                                  <m:num>
                                    <m:sSub>
                                      <m:sSubPr>
                                        <m:ctrlPr>
                                          <a:rPr lang="vi-VN" sz="2400" i="1">
                                            <a:solidFill>
                                              <a:schemeClr val="accent1"/>
                                            </a:solidFill>
                                            <a:latin typeface="Cambria Math" panose="02040503050406030204" pitchFamily="18" charset="0"/>
                                          </a:rPr>
                                        </m:ctrlPr>
                                      </m:sSubPr>
                                      <m:e>
                                        <m:r>
                                          <m:rPr>
                                            <m:sty m:val="p"/>
                                          </m:rPr>
                                          <a:rPr lang="vi-VN" sz="2400">
                                            <a:solidFill>
                                              <a:schemeClr val="accent1"/>
                                            </a:solidFill>
                                            <a:latin typeface="Cambria Math" panose="02040503050406030204" pitchFamily="18" charset="0"/>
                                          </a:rPr>
                                          <m:t>C</m:t>
                                        </m:r>
                                      </m:e>
                                      <m:sub>
                                        <m:r>
                                          <m:rPr>
                                            <m:sty m:val="p"/>
                                          </m:rPr>
                                          <a:rPr lang="vi-VN" sz="2400">
                                            <a:solidFill>
                                              <a:schemeClr val="accent1"/>
                                            </a:solidFill>
                                            <a:latin typeface="Cambria Math" panose="02040503050406030204" pitchFamily="18" charset="0"/>
                                          </a:rPr>
                                          <m:t>H</m:t>
                                        </m:r>
                                      </m:sub>
                                    </m:sSub>
                                    <m:r>
                                      <a:rPr lang="vi-VN" sz="2400">
                                        <a:solidFill>
                                          <a:schemeClr val="accent1"/>
                                        </a:solidFill>
                                        <a:latin typeface="Cambria Math" panose="02040503050406030204" pitchFamily="18" charset="0"/>
                                      </a:rPr>
                                      <m:t>∙</m:t>
                                    </m:r>
                                    <m:r>
                                      <m:rPr>
                                        <m:sty m:val="p"/>
                                      </m:rPr>
                                      <a:rPr lang="vi-VN" sz="2400">
                                        <a:solidFill>
                                          <a:schemeClr val="accent1"/>
                                        </a:solidFill>
                                        <a:latin typeface="Cambria Math" panose="02040503050406030204" pitchFamily="18" charset="0"/>
                                      </a:rPr>
                                      <m:t>A</m:t>
                                    </m:r>
                                  </m:num>
                                  <m:den>
                                    <m:r>
                                      <a:rPr lang="vi-VN" sz="2400">
                                        <a:solidFill>
                                          <a:schemeClr val="accent1"/>
                                        </a:solidFill>
                                        <a:latin typeface="Cambria Math" panose="02040503050406030204" pitchFamily="18" charset="0"/>
                                      </a:rPr>
                                      <m:t>6∙</m:t>
                                    </m:r>
                                    <m:r>
                                      <a:rPr lang="vi-VN" sz="2400">
                                        <a:solidFill>
                                          <a:schemeClr val="accent1"/>
                                        </a:solidFill>
                                        <a:latin typeface="Cambria Math" panose="02040503050406030204" pitchFamily="18" charset="0"/>
                                      </a:rPr>
                                      <m:t>𝜋</m:t>
                                    </m:r>
                                    <m:r>
                                      <a:rPr lang="vi-VN" sz="2400">
                                        <a:solidFill>
                                          <a:schemeClr val="accent1"/>
                                        </a:solidFill>
                                        <a:latin typeface="Cambria Math" panose="02040503050406030204" pitchFamily="18" charset="0"/>
                                      </a:rPr>
                                      <m:t>∙</m:t>
                                    </m:r>
                                    <m:sSup>
                                      <m:sSupPr>
                                        <m:ctrlPr>
                                          <a:rPr lang="vi-VN" sz="2400" i="1">
                                            <a:solidFill>
                                              <a:schemeClr val="accent1"/>
                                            </a:solidFill>
                                            <a:latin typeface="Cambria Math" panose="02040503050406030204" pitchFamily="18" charset="0"/>
                                          </a:rPr>
                                        </m:ctrlPr>
                                      </m:sSupPr>
                                      <m:e>
                                        <m:r>
                                          <m:rPr>
                                            <m:sty m:val="p"/>
                                          </m:rPr>
                                          <a:rPr lang="vi-VN" sz="2400">
                                            <a:solidFill>
                                              <a:schemeClr val="accent1"/>
                                            </a:solidFill>
                                            <a:latin typeface="Cambria Math" panose="02040503050406030204" pitchFamily="18" charset="0"/>
                                          </a:rPr>
                                          <m:t>a</m:t>
                                        </m:r>
                                      </m:e>
                                      <m:sup>
                                        <m:r>
                                          <a:rPr lang="vi-VN" sz="2400">
                                            <a:solidFill>
                                              <a:schemeClr val="accent1"/>
                                            </a:solidFill>
                                            <a:latin typeface="Cambria Math" panose="02040503050406030204" pitchFamily="18" charset="0"/>
                                          </a:rPr>
                                          <m:t>3</m:t>
                                        </m:r>
                                      </m:sup>
                                    </m:sSup>
                                  </m:den>
                                </m:f>
                              </m:oMath>
                            </m:oMathPara>
                          </a14:m>
                          <a:endParaRPr lang="en-US" sz="24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2400" i="1">
                                        <a:solidFill>
                                          <a:schemeClr val="accent1"/>
                                        </a:solidFill>
                                        <a:latin typeface="Cambria Math" panose="02040503050406030204" pitchFamily="18" charset="0"/>
                                      </a:rPr>
                                    </m:ctrlPr>
                                  </m:sSubSupPr>
                                  <m:e>
                                    <m:r>
                                      <a:rPr lang="vi-VN" sz="2400">
                                        <a:solidFill>
                                          <a:schemeClr val="accent1"/>
                                        </a:solidFill>
                                        <a:latin typeface="Cambria Math" panose="02040503050406030204" pitchFamily="18" charset="0"/>
                                      </a:rPr>
                                      <m:t>𝐹</m:t>
                                    </m:r>
                                  </m:e>
                                  <m:sub>
                                    <m:r>
                                      <m:rPr>
                                        <m:sty m:val="p"/>
                                      </m:rPr>
                                      <a:rPr lang="en-US" sz="2400">
                                        <a:solidFill>
                                          <a:schemeClr val="accent1"/>
                                        </a:solidFill>
                                        <a:latin typeface="Cambria Math" panose="02040503050406030204" pitchFamily="18" charset="0"/>
                                      </a:rPr>
                                      <m:t>vdW</m:t>
                                    </m:r>
                                  </m:sub>
                                  <m:sup>
                                    <m:r>
                                      <m:rPr>
                                        <m:sty m:val="p"/>
                                      </m:rPr>
                                      <a:rPr lang="vi-VN" sz="2400">
                                        <a:solidFill>
                                          <a:schemeClr val="accent1"/>
                                        </a:solidFill>
                                        <a:latin typeface="Cambria Math" panose="02040503050406030204" pitchFamily="18" charset="0"/>
                                      </a:rPr>
                                      <m:t>II</m:t>
                                    </m:r>
                                  </m:sup>
                                </m:sSubSup>
                                <m:r>
                                  <a:rPr lang="vi-VN" sz="2400">
                                    <a:solidFill>
                                      <a:schemeClr val="accent1"/>
                                    </a:solidFill>
                                    <a:latin typeface="Cambria Math" panose="02040503050406030204" pitchFamily="18" charset="0"/>
                                  </a:rPr>
                                  <m:t>=</m:t>
                                </m:r>
                                <m:f>
                                  <m:fPr>
                                    <m:ctrlPr>
                                      <a:rPr lang="vi-VN" sz="2400" i="1">
                                        <a:solidFill>
                                          <a:schemeClr val="accent1"/>
                                        </a:solidFill>
                                        <a:latin typeface="Cambria Math" panose="02040503050406030204" pitchFamily="18" charset="0"/>
                                      </a:rPr>
                                    </m:ctrlPr>
                                  </m:fPr>
                                  <m:num>
                                    <m:r>
                                      <a:rPr lang="vi-VN" sz="2400">
                                        <a:solidFill>
                                          <a:schemeClr val="accent1"/>
                                        </a:solidFill>
                                        <a:latin typeface="Cambria Math" panose="02040503050406030204" pitchFamily="18" charset="0"/>
                                      </a:rPr>
                                      <m:t>𝜂</m:t>
                                    </m:r>
                                    <m:r>
                                      <a:rPr lang="vi-VN" sz="2400">
                                        <a:solidFill>
                                          <a:schemeClr val="accent1"/>
                                        </a:solidFill>
                                        <a:latin typeface="Cambria Math" panose="02040503050406030204" pitchFamily="18" charset="0"/>
                                      </a:rPr>
                                      <m:t>∙</m:t>
                                    </m:r>
                                    <m:acc>
                                      <m:accPr>
                                        <m:chr m:val="̅"/>
                                        <m:ctrlPr>
                                          <a:rPr lang="vi-VN" sz="2400" i="1">
                                            <a:solidFill>
                                              <a:schemeClr val="accent1"/>
                                            </a:solidFill>
                                            <a:latin typeface="Cambria Math" panose="02040503050406030204" pitchFamily="18" charset="0"/>
                                          </a:rPr>
                                        </m:ctrlPr>
                                      </m:accPr>
                                      <m:e>
                                        <m:r>
                                          <a:rPr lang="en-US" sz="2400">
                                            <a:solidFill>
                                              <a:schemeClr val="accent1"/>
                                            </a:solidFill>
                                            <a:latin typeface="Cambria Math" panose="02040503050406030204" pitchFamily="18" charset="0"/>
                                          </a:rPr>
                                          <m:t>𝜔</m:t>
                                        </m:r>
                                      </m:e>
                                    </m:acc>
                                    <m:r>
                                      <a:rPr lang="vi-VN" sz="2400">
                                        <a:solidFill>
                                          <a:schemeClr val="accent1"/>
                                        </a:solidFill>
                                        <a:latin typeface="Cambria Math" panose="02040503050406030204" pitchFamily="18" charset="0"/>
                                      </a:rPr>
                                      <m:t>∙</m:t>
                                    </m:r>
                                    <m:r>
                                      <m:rPr>
                                        <m:sty m:val="p"/>
                                      </m:rPr>
                                      <a:rPr lang="vi-VN" sz="2400">
                                        <a:solidFill>
                                          <a:schemeClr val="accent1"/>
                                        </a:solidFill>
                                        <a:latin typeface="Cambria Math" panose="02040503050406030204" pitchFamily="18" charset="0"/>
                                      </a:rPr>
                                      <m:t>A</m:t>
                                    </m:r>
                                  </m:num>
                                  <m:den>
                                    <m:r>
                                      <a:rPr lang="vi-VN" sz="2400">
                                        <a:solidFill>
                                          <a:schemeClr val="accent1"/>
                                        </a:solidFill>
                                        <a:latin typeface="Cambria Math" panose="02040503050406030204" pitchFamily="18" charset="0"/>
                                      </a:rPr>
                                      <m:t>8∙</m:t>
                                    </m:r>
                                    <m:sSup>
                                      <m:sSupPr>
                                        <m:ctrlPr>
                                          <a:rPr lang="vi-VN" sz="2400" i="1">
                                            <a:solidFill>
                                              <a:schemeClr val="accent1"/>
                                            </a:solidFill>
                                            <a:latin typeface="Cambria Math" panose="02040503050406030204" pitchFamily="18" charset="0"/>
                                          </a:rPr>
                                        </m:ctrlPr>
                                      </m:sSupPr>
                                      <m:e>
                                        <m:r>
                                          <a:rPr lang="vi-VN" sz="2400">
                                            <a:solidFill>
                                              <a:schemeClr val="accent1"/>
                                            </a:solidFill>
                                            <a:latin typeface="Cambria Math" panose="02040503050406030204" pitchFamily="18" charset="0"/>
                                          </a:rPr>
                                          <m:t>𝜋</m:t>
                                        </m:r>
                                      </m:e>
                                      <m:sup>
                                        <m:r>
                                          <a:rPr lang="vi-VN" sz="2400">
                                            <a:solidFill>
                                              <a:schemeClr val="accent1"/>
                                            </a:solidFill>
                                            <a:latin typeface="Cambria Math" panose="02040503050406030204" pitchFamily="18" charset="0"/>
                                          </a:rPr>
                                          <m:t>2</m:t>
                                        </m:r>
                                      </m:sup>
                                    </m:sSup>
                                    <m:r>
                                      <a:rPr lang="vi-VN" sz="2400">
                                        <a:solidFill>
                                          <a:schemeClr val="accent1"/>
                                        </a:solidFill>
                                        <a:latin typeface="Cambria Math" panose="02040503050406030204" pitchFamily="18" charset="0"/>
                                      </a:rPr>
                                      <m:t>∙</m:t>
                                    </m:r>
                                    <m:sSup>
                                      <m:sSupPr>
                                        <m:ctrlPr>
                                          <a:rPr lang="vi-VN" sz="2400" i="1">
                                            <a:solidFill>
                                              <a:schemeClr val="accent1"/>
                                            </a:solidFill>
                                            <a:latin typeface="Cambria Math" panose="02040503050406030204" pitchFamily="18" charset="0"/>
                                          </a:rPr>
                                        </m:ctrlPr>
                                      </m:sSupPr>
                                      <m:e>
                                        <m:r>
                                          <m:rPr>
                                            <m:sty m:val="p"/>
                                          </m:rPr>
                                          <a:rPr lang="vi-VN" sz="2400">
                                            <a:solidFill>
                                              <a:schemeClr val="accent1"/>
                                            </a:solidFill>
                                            <a:latin typeface="Cambria Math" panose="02040503050406030204" pitchFamily="18" charset="0"/>
                                          </a:rPr>
                                          <m:t>a</m:t>
                                        </m:r>
                                      </m:e>
                                      <m:sup>
                                        <m:r>
                                          <a:rPr lang="vi-VN" sz="2400">
                                            <a:solidFill>
                                              <a:schemeClr val="accent1"/>
                                            </a:solidFill>
                                            <a:latin typeface="Cambria Math" panose="02040503050406030204" pitchFamily="18" charset="0"/>
                                          </a:rPr>
                                          <m:t>3</m:t>
                                        </m:r>
                                      </m:sup>
                                    </m:sSup>
                                  </m:den>
                                </m:f>
                              </m:oMath>
                            </m:oMathPara>
                          </a14:m>
                          <a:endParaRPr lang="en-US" sz="24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2800"/>
                        </a:p>
                      </a:txBody>
                      <a:tcPr/>
                    </a:tc>
                    <a:extLst>
                      <a:ext uri="{0D108BD9-81ED-4DB2-BD59-A6C34878D82A}">
                        <a16:rowId xmlns:a16="http://schemas.microsoft.com/office/drawing/2014/main" val="1633387274"/>
                      </a:ext>
                    </a:extLst>
                  </a:tr>
                  <a:tr h="15726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2100" i="1">
                                        <a:solidFill>
                                          <a:schemeClr val="accent1"/>
                                        </a:solidFill>
                                        <a:latin typeface="Cambria Math" panose="02040503050406030204" pitchFamily="18" charset="0"/>
                                      </a:rPr>
                                    </m:ctrlPr>
                                  </m:sSubSupPr>
                                  <m:e>
                                    <m:r>
                                      <a:rPr lang="vi-VN" sz="2100">
                                        <a:solidFill>
                                          <a:schemeClr val="accent1"/>
                                        </a:solidFill>
                                        <a:latin typeface="Cambria Math" panose="02040503050406030204" pitchFamily="18" charset="0"/>
                                      </a:rPr>
                                      <m:t>𝐹</m:t>
                                    </m:r>
                                  </m:e>
                                  <m:sub>
                                    <m:r>
                                      <m:rPr>
                                        <m:sty m:val="p"/>
                                      </m:rPr>
                                      <a:rPr lang="en-US" sz="2100">
                                        <a:solidFill>
                                          <a:schemeClr val="accent1"/>
                                        </a:solidFill>
                                        <a:latin typeface="Cambria Math" panose="02040503050406030204" pitchFamily="18" charset="0"/>
                                      </a:rPr>
                                      <m:t>vdW</m:t>
                                    </m:r>
                                  </m:sub>
                                  <m:sup>
                                    <m:r>
                                      <m:rPr>
                                        <m:sty m:val="p"/>
                                      </m:rPr>
                                      <a:rPr lang="vi-VN" sz="2100">
                                        <a:solidFill>
                                          <a:schemeClr val="accent1"/>
                                        </a:solidFill>
                                        <a:latin typeface="Cambria Math" panose="02040503050406030204" pitchFamily="18" charset="0"/>
                                      </a:rPr>
                                      <m:t>Io</m:t>
                                    </m:r>
                                  </m:sup>
                                </m:sSubSup>
                                <m:r>
                                  <a:rPr lang="vi-VN" sz="2100">
                                    <a:solidFill>
                                      <a:schemeClr val="accent1"/>
                                    </a:solidFill>
                                    <a:latin typeface="Cambria Math" panose="02040503050406030204" pitchFamily="18" charset="0"/>
                                  </a:rPr>
                                  <m:t>=</m:t>
                                </m:r>
                                <m:f>
                                  <m:fPr>
                                    <m:ctrlPr>
                                      <a:rPr lang="vi-VN" sz="2100" i="1">
                                        <a:solidFill>
                                          <a:schemeClr val="accent1"/>
                                        </a:solidFill>
                                        <a:latin typeface="Cambria Math" panose="02040503050406030204" pitchFamily="18" charset="0"/>
                                      </a:rPr>
                                    </m:ctrlPr>
                                  </m:fPr>
                                  <m:num>
                                    <m:sSub>
                                      <m:sSubPr>
                                        <m:ctrlPr>
                                          <a:rPr lang="vi-VN" sz="2100" i="1">
                                            <a:solidFill>
                                              <a:schemeClr val="accent1"/>
                                            </a:solidFill>
                                            <a:latin typeface="Cambria Math" panose="02040503050406030204" pitchFamily="18" charset="0"/>
                                          </a:rPr>
                                        </m:ctrlPr>
                                      </m:sSubPr>
                                      <m:e>
                                        <m:r>
                                          <m:rPr>
                                            <m:sty m:val="p"/>
                                          </m:rPr>
                                          <a:rPr lang="vi-VN" sz="2100">
                                            <a:solidFill>
                                              <a:schemeClr val="accent1"/>
                                            </a:solidFill>
                                            <a:latin typeface="Cambria Math" panose="02040503050406030204" pitchFamily="18" charset="0"/>
                                          </a:rPr>
                                          <m:t>C</m:t>
                                        </m:r>
                                      </m:e>
                                      <m:sub>
                                        <m:r>
                                          <m:rPr>
                                            <m:sty m:val="p"/>
                                          </m:rPr>
                                          <a:rPr lang="vi-VN" sz="2100">
                                            <a:solidFill>
                                              <a:schemeClr val="accent1"/>
                                            </a:solidFill>
                                            <a:latin typeface="Cambria Math" panose="02040503050406030204" pitchFamily="18" charset="0"/>
                                          </a:rPr>
                                          <m:t>H</m:t>
                                        </m:r>
                                      </m:sub>
                                    </m:sSub>
                                  </m:num>
                                  <m:den>
                                    <m:r>
                                      <a:rPr lang="vi-VN" sz="2100">
                                        <a:solidFill>
                                          <a:schemeClr val="accent1"/>
                                        </a:solidFill>
                                        <a:latin typeface="Cambria Math" panose="02040503050406030204" pitchFamily="18" charset="0"/>
                                      </a:rPr>
                                      <m:t>12</m:t>
                                    </m:r>
                                  </m:den>
                                </m:f>
                                <m:r>
                                  <a:rPr lang="vi-VN" sz="2100">
                                    <a:solidFill>
                                      <a:schemeClr val="accent1"/>
                                    </a:solidFill>
                                    <a:latin typeface="Cambria Math" panose="02040503050406030204" pitchFamily="18" charset="0"/>
                                  </a:rPr>
                                  <m:t>∙</m:t>
                                </m:r>
                                <m:d>
                                  <m:dPr>
                                    <m:ctrlPr>
                                      <a:rPr lang="vi-VN" sz="2100" i="1">
                                        <a:solidFill>
                                          <a:schemeClr val="accent1"/>
                                        </a:solidFill>
                                        <a:latin typeface="Cambria Math" panose="02040503050406030204" pitchFamily="18" charset="0"/>
                                      </a:rPr>
                                    </m:ctrlPr>
                                  </m:dPr>
                                  <m:e>
                                    <m:f>
                                      <m:fPr>
                                        <m:ctrlPr>
                                          <a:rPr lang="vi-VN" sz="2100" i="1">
                                            <a:solidFill>
                                              <a:schemeClr val="accent1"/>
                                            </a:solidFill>
                                            <a:latin typeface="Cambria Math" panose="02040503050406030204" pitchFamily="18" charset="0"/>
                                          </a:rPr>
                                        </m:ctrlPr>
                                      </m:fPr>
                                      <m:num>
                                        <m:sSub>
                                          <m:sSubPr>
                                            <m:ctrlPr>
                                              <a:rPr lang="vi-VN" sz="2100" i="1">
                                                <a:solidFill>
                                                  <a:schemeClr val="accent1"/>
                                                </a:solidFill>
                                                <a:latin typeface="Cambria Math" panose="02040503050406030204" pitchFamily="18" charset="0"/>
                                              </a:rPr>
                                            </m:ctrlPr>
                                          </m:sSubPr>
                                          <m:e>
                                            <m:r>
                                              <m:rPr>
                                                <m:sty m:val="p"/>
                                              </m:rPr>
                                              <a:rPr lang="vi-VN" sz="2100">
                                                <a:solidFill>
                                                  <a:schemeClr val="accent1"/>
                                                </a:solidFill>
                                                <a:latin typeface="Cambria Math" panose="02040503050406030204" pitchFamily="18" charset="0"/>
                                              </a:rPr>
                                              <m:t>d</m:t>
                                            </m:r>
                                          </m:e>
                                          <m:sub>
                                            <m:r>
                                              <m:rPr>
                                                <m:sty m:val="p"/>
                                              </m:rPr>
                                              <a:rPr lang="vi-VN" sz="2100">
                                                <a:solidFill>
                                                  <a:schemeClr val="accent1"/>
                                                </a:solidFill>
                                                <a:latin typeface="Cambria Math" panose="02040503050406030204" pitchFamily="18" charset="0"/>
                                              </a:rPr>
                                              <m:t>r</m:t>
                                            </m:r>
                                          </m:sub>
                                        </m:sSub>
                                      </m:num>
                                      <m:den>
                                        <m:sSup>
                                          <m:sSupPr>
                                            <m:ctrlPr>
                                              <a:rPr lang="vi-VN" sz="2100" i="1">
                                                <a:solidFill>
                                                  <a:schemeClr val="accent1"/>
                                                </a:solidFill>
                                                <a:latin typeface="Cambria Math" panose="02040503050406030204" pitchFamily="18" charset="0"/>
                                              </a:rPr>
                                            </m:ctrlPr>
                                          </m:sSupPr>
                                          <m:e>
                                            <m:r>
                                              <m:rPr>
                                                <m:sty m:val="p"/>
                                              </m:rPr>
                                              <a:rPr lang="vi-VN" sz="2100">
                                                <a:solidFill>
                                                  <a:schemeClr val="accent1"/>
                                                </a:solidFill>
                                                <a:latin typeface="Cambria Math" panose="02040503050406030204" pitchFamily="18" charset="0"/>
                                              </a:rPr>
                                              <m:t>a</m:t>
                                            </m:r>
                                          </m:e>
                                          <m:sup>
                                            <m:r>
                                              <a:rPr lang="vi-VN" sz="2100">
                                                <a:solidFill>
                                                  <a:schemeClr val="accent1"/>
                                                </a:solidFill>
                                                <a:latin typeface="Cambria Math" panose="02040503050406030204" pitchFamily="18" charset="0"/>
                                              </a:rPr>
                                              <m:t>2</m:t>
                                            </m:r>
                                          </m:sup>
                                        </m:sSup>
                                      </m:den>
                                    </m:f>
                                    <m:r>
                                      <a:rPr lang="vi-VN" sz="2100">
                                        <a:solidFill>
                                          <a:schemeClr val="accent1"/>
                                        </a:solidFill>
                                        <a:latin typeface="Cambria Math" panose="02040503050406030204" pitchFamily="18" charset="0"/>
                                      </a:rPr>
                                      <m:t>+</m:t>
                                    </m:r>
                                    <m:f>
                                      <m:fPr>
                                        <m:ctrlPr>
                                          <a:rPr lang="vi-VN" sz="2100" i="1">
                                            <a:solidFill>
                                              <a:schemeClr val="accent1"/>
                                            </a:solidFill>
                                            <a:latin typeface="Cambria Math" panose="02040503050406030204" pitchFamily="18" charset="0"/>
                                          </a:rPr>
                                        </m:ctrlPr>
                                      </m:fPr>
                                      <m:num>
                                        <m:r>
                                          <m:rPr>
                                            <m:sty m:val="p"/>
                                          </m:rPr>
                                          <a:rPr lang="vi-VN" sz="2100">
                                            <a:solidFill>
                                              <a:schemeClr val="accent1"/>
                                            </a:solidFill>
                                            <a:latin typeface="Cambria Math" panose="02040503050406030204" pitchFamily="18" charset="0"/>
                                          </a:rPr>
                                          <m:t>D</m:t>
                                        </m:r>
                                      </m:num>
                                      <m:den>
                                        <m:sSup>
                                          <m:sSupPr>
                                            <m:ctrlPr>
                                              <a:rPr lang="vi-VN" sz="2100" i="1">
                                                <a:solidFill>
                                                  <a:schemeClr val="accent1"/>
                                                </a:solidFill>
                                                <a:latin typeface="Cambria Math" panose="02040503050406030204" pitchFamily="18" charset="0"/>
                                              </a:rPr>
                                            </m:ctrlPr>
                                          </m:sSupPr>
                                          <m:e>
                                            <m:d>
                                              <m:dPr>
                                                <m:ctrlPr>
                                                  <a:rPr lang="vi-VN" sz="2100" i="1">
                                                    <a:solidFill>
                                                      <a:schemeClr val="accent1"/>
                                                    </a:solidFill>
                                                    <a:latin typeface="Cambria Math" panose="02040503050406030204" pitchFamily="18" charset="0"/>
                                                  </a:rPr>
                                                </m:ctrlPr>
                                              </m:dPr>
                                              <m:e>
                                                <m:r>
                                                  <m:rPr>
                                                    <m:sty m:val="p"/>
                                                  </m:rPr>
                                                  <a:rPr lang="vi-VN" sz="2100">
                                                    <a:solidFill>
                                                      <a:schemeClr val="accent1"/>
                                                    </a:solidFill>
                                                    <a:latin typeface="Cambria Math" panose="02040503050406030204" pitchFamily="18" charset="0"/>
                                                  </a:rPr>
                                                  <m:t>a</m:t>
                                                </m:r>
                                                <m:r>
                                                  <a:rPr lang="vi-VN" sz="2100">
                                                    <a:solidFill>
                                                      <a:schemeClr val="accent1"/>
                                                    </a:solidFill>
                                                    <a:latin typeface="Cambria Math" panose="02040503050406030204" pitchFamily="18" charset="0"/>
                                                  </a:rPr>
                                                  <m:t>+</m:t>
                                                </m:r>
                                                <m:f>
                                                  <m:fPr>
                                                    <m:ctrlPr>
                                                      <a:rPr lang="vi-VN" sz="2100" i="1">
                                                        <a:solidFill>
                                                          <a:schemeClr val="accent1"/>
                                                        </a:solidFill>
                                                        <a:latin typeface="Cambria Math" panose="02040503050406030204" pitchFamily="18" charset="0"/>
                                                      </a:rPr>
                                                    </m:ctrlPr>
                                                  </m:fPr>
                                                  <m:num>
                                                    <m:sSub>
                                                      <m:sSubPr>
                                                        <m:ctrlPr>
                                                          <a:rPr lang="vi-VN" sz="2100" i="1">
                                                            <a:solidFill>
                                                              <a:schemeClr val="accent1"/>
                                                            </a:solidFill>
                                                            <a:latin typeface="Cambria Math" panose="02040503050406030204" pitchFamily="18" charset="0"/>
                                                          </a:rPr>
                                                        </m:ctrlPr>
                                                      </m:sSubPr>
                                                      <m:e>
                                                        <m:r>
                                                          <m:rPr>
                                                            <m:sty m:val="p"/>
                                                          </m:rPr>
                                                          <a:rPr lang="vi-VN" sz="2100">
                                                            <a:solidFill>
                                                              <a:schemeClr val="accent1"/>
                                                            </a:solidFill>
                                                            <a:latin typeface="Cambria Math" panose="02040503050406030204" pitchFamily="18" charset="0"/>
                                                          </a:rPr>
                                                          <m:t>d</m:t>
                                                        </m:r>
                                                      </m:e>
                                                      <m:sub>
                                                        <m:r>
                                                          <m:rPr>
                                                            <m:sty m:val="p"/>
                                                          </m:rPr>
                                                          <a:rPr lang="vi-VN" sz="2100">
                                                            <a:solidFill>
                                                              <a:schemeClr val="accent1"/>
                                                            </a:solidFill>
                                                            <a:latin typeface="Cambria Math" panose="02040503050406030204" pitchFamily="18" charset="0"/>
                                                          </a:rPr>
                                                          <m:t>r</m:t>
                                                        </m:r>
                                                      </m:sub>
                                                    </m:sSub>
                                                  </m:num>
                                                  <m:den>
                                                    <m:r>
                                                      <a:rPr lang="vi-VN" sz="2100">
                                                        <a:solidFill>
                                                          <a:schemeClr val="accent1"/>
                                                        </a:solidFill>
                                                        <a:latin typeface="Cambria Math" panose="02040503050406030204" pitchFamily="18" charset="0"/>
                                                      </a:rPr>
                                                      <m:t>2</m:t>
                                                    </m:r>
                                                  </m:den>
                                                </m:f>
                                              </m:e>
                                            </m:d>
                                          </m:e>
                                          <m:sup>
                                            <m:r>
                                              <a:rPr lang="vi-VN" sz="2100">
                                                <a:solidFill>
                                                  <a:schemeClr val="accent1"/>
                                                </a:solidFill>
                                                <a:latin typeface="Cambria Math" panose="02040503050406030204" pitchFamily="18" charset="0"/>
                                              </a:rPr>
                                              <m:t>2</m:t>
                                            </m:r>
                                          </m:sup>
                                        </m:sSup>
                                      </m:den>
                                    </m:f>
                                  </m:e>
                                </m:d>
                              </m:oMath>
                            </m:oMathPara>
                          </a14:m>
                          <a:endParaRPr lang="en-US" sz="21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2000" i="1">
                                        <a:solidFill>
                                          <a:schemeClr val="accent1"/>
                                        </a:solidFill>
                                        <a:latin typeface="Cambria Math" panose="02040503050406030204" pitchFamily="18" charset="0"/>
                                      </a:rPr>
                                    </m:ctrlPr>
                                  </m:sSubSupPr>
                                  <m:e>
                                    <m:r>
                                      <a:rPr lang="vi-VN" sz="2000">
                                        <a:solidFill>
                                          <a:schemeClr val="accent1"/>
                                        </a:solidFill>
                                        <a:latin typeface="Cambria Math" panose="02040503050406030204" pitchFamily="18" charset="0"/>
                                      </a:rPr>
                                      <m:t>𝐹</m:t>
                                    </m:r>
                                  </m:e>
                                  <m:sub>
                                    <m:r>
                                      <m:rPr>
                                        <m:sty m:val="p"/>
                                      </m:rPr>
                                      <a:rPr lang="en-US" sz="2000">
                                        <a:solidFill>
                                          <a:schemeClr val="accent1"/>
                                        </a:solidFill>
                                        <a:latin typeface="Cambria Math" panose="02040503050406030204" pitchFamily="18" charset="0"/>
                                      </a:rPr>
                                      <m:t>vdW</m:t>
                                    </m:r>
                                  </m:sub>
                                  <m:sup>
                                    <m:r>
                                      <m:rPr>
                                        <m:sty m:val="p"/>
                                      </m:rPr>
                                      <a:rPr lang="vi-VN" sz="2000">
                                        <a:solidFill>
                                          <a:schemeClr val="accent1"/>
                                        </a:solidFill>
                                        <a:latin typeface="Cambria Math" panose="02040503050406030204" pitchFamily="18" charset="0"/>
                                      </a:rPr>
                                      <m:t>Io</m:t>
                                    </m:r>
                                  </m:sup>
                                </m:sSubSup>
                                <m:r>
                                  <a:rPr lang="vi-VN" sz="2000">
                                    <a:solidFill>
                                      <a:schemeClr val="accent1"/>
                                    </a:solidFill>
                                    <a:latin typeface="Cambria Math" panose="02040503050406030204" pitchFamily="18" charset="0"/>
                                  </a:rPr>
                                  <m:t>=</m:t>
                                </m:r>
                                <m:f>
                                  <m:fPr>
                                    <m:ctrlPr>
                                      <a:rPr lang="vi-VN" sz="2000" i="1">
                                        <a:solidFill>
                                          <a:schemeClr val="accent1"/>
                                        </a:solidFill>
                                        <a:latin typeface="Cambria Math" panose="02040503050406030204" pitchFamily="18" charset="0"/>
                                      </a:rPr>
                                    </m:ctrlPr>
                                  </m:fPr>
                                  <m:num>
                                    <m:r>
                                      <a:rPr lang="vi-VN" sz="2000">
                                        <a:solidFill>
                                          <a:schemeClr val="accent1"/>
                                        </a:solidFill>
                                        <a:latin typeface="Cambria Math" panose="02040503050406030204" pitchFamily="18" charset="0"/>
                                      </a:rPr>
                                      <m:t>𝜂</m:t>
                                    </m:r>
                                    <m:r>
                                      <a:rPr lang="vi-VN" sz="2000">
                                        <a:solidFill>
                                          <a:schemeClr val="accent1"/>
                                        </a:solidFill>
                                        <a:latin typeface="Cambria Math" panose="02040503050406030204" pitchFamily="18" charset="0"/>
                                      </a:rPr>
                                      <m:t>∙</m:t>
                                    </m:r>
                                    <m:acc>
                                      <m:accPr>
                                        <m:chr m:val="̅"/>
                                        <m:ctrlPr>
                                          <a:rPr lang="vi-VN" sz="2000" i="1">
                                            <a:solidFill>
                                              <a:schemeClr val="accent1"/>
                                            </a:solidFill>
                                            <a:latin typeface="Cambria Math" panose="02040503050406030204" pitchFamily="18" charset="0"/>
                                          </a:rPr>
                                        </m:ctrlPr>
                                      </m:accPr>
                                      <m:e>
                                        <m:r>
                                          <a:rPr lang="en-US" sz="2000">
                                            <a:solidFill>
                                              <a:schemeClr val="accent1"/>
                                            </a:solidFill>
                                            <a:latin typeface="Cambria Math" panose="02040503050406030204" pitchFamily="18" charset="0"/>
                                          </a:rPr>
                                          <m:t>𝜔</m:t>
                                        </m:r>
                                      </m:e>
                                    </m:acc>
                                  </m:num>
                                  <m:den>
                                    <m:r>
                                      <a:rPr lang="vi-VN" sz="2000">
                                        <a:solidFill>
                                          <a:schemeClr val="accent1"/>
                                        </a:solidFill>
                                        <a:latin typeface="Cambria Math" panose="02040503050406030204" pitchFamily="18" charset="0"/>
                                      </a:rPr>
                                      <m:t>16∙</m:t>
                                    </m:r>
                                    <m:r>
                                      <a:rPr lang="vi-VN" sz="2000">
                                        <a:solidFill>
                                          <a:schemeClr val="accent1"/>
                                        </a:solidFill>
                                        <a:latin typeface="Cambria Math" panose="02040503050406030204" pitchFamily="18" charset="0"/>
                                      </a:rPr>
                                      <m:t>𝜋</m:t>
                                    </m:r>
                                  </m:den>
                                </m:f>
                                <m:r>
                                  <a:rPr lang="vi-VN" sz="2000">
                                    <a:solidFill>
                                      <a:schemeClr val="accent1"/>
                                    </a:solidFill>
                                    <a:latin typeface="Cambria Math" panose="02040503050406030204" pitchFamily="18" charset="0"/>
                                  </a:rPr>
                                  <m:t>∙</m:t>
                                </m:r>
                                <m:d>
                                  <m:dPr>
                                    <m:ctrlPr>
                                      <a:rPr lang="vi-VN" sz="2000" i="1">
                                        <a:solidFill>
                                          <a:schemeClr val="accent1"/>
                                        </a:solidFill>
                                        <a:latin typeface="Cambria Math" panose="02040503050406030204" pitchFamily="18" charset="0"/>
                                      </a:rPr>
                                    </m:ctrlPr>
                                  </m:dPr>
                                  <m:e>
                                    <m:f>
                                      <m:fPr>
                                        <m:ctrlPr>
                                          <a:rPr lang="vi-VN" sz="2000" i="1">
                                            <a:solidFill>
                                              <a:schemeClr val="accent1"/>
                                            </a:solidFill>
                                            <a:latin typeface="Cambria Math" panose="02040503050406030204" pitchFamily="18" charset="0"/>
                                          </a:rPr>
                                        </m:ctrlPr>
                                      </m:fPr>
                                      <m:num>
                                        <m:sSub>
                                          <m:sSubPr>
                                            <m:ctrlPr>
                                              <a:rPr lang="vi-VN" sz="2000" i="1">
                                                <a:solidFill>
                                                  <a:schemeClr val="accent1"/>
                                                </a:solidFill>
                                                <a:latin typeface="Cambria Math" panose="02040503050406030204" pitchFamily="18" charset="0"/>
                                              </a:rPr>
                                            </m:ctrlPr>
                                          </m:sSubPr>
                                          <m:e>
                                            <m:r>
                                              <m:rPr>
                                                <m:sty m:val="p"/>
                                              </m:rPr>
                                              <a:rPr lang="vi-VN" sz="2000">
                                                <a:solidFill>
                                                  <a:schemeClr val="accent1"/>
                                                </a:solidFill>
                                                <a:latin typeface="Cambria Math" panose="02040503050406030204" pitchFamily="18" charset="0"/>
                                              </a:rPr>
                                              <m:t>d</m:t>
                                            </m:r>
                                          </m:e>
                                          <m:sub>
                                            <m:r>
                                              <m:rPr>
                                                <m:sty m:val="p"/>
                                              </m:rPr>
                                              <a:rPr lang="vi-VN" sz="2000">
                                                <a:solidFill>
                                                  <a:schemeClr val="accent1"/>
                                                </a:solidFill>
                                                <a:latin typeface="Cambria Math" panose="02040503050406030204" pitchFamily="18" charset="0"/>
                                              </a:rPr>
                                              <m:t>r</m:t>
                                            </m:r>
                                          </m:sub>
                                        </m:sSub>
                                      </m:num>
                                      <m:den>
                                        <m:sSup>
                                          <m:sSupPr>
                                            <m:ctrlPr>
                                              <a:rPr lang="vi-VN" sz="2000" i="1">
                                                <a:solidFill>
                                                  <a:schemeClr val="accent1"/>
                                                </a:solidFill>
                                                <a:latin typeface="Cambria Math" panose="02040503050406030204" pitchFamily="18" charset="0"/>
                                              </a:rPr>
                                            </m:ctrlPr>
                                          </m:sSupPr>
                                          <m:e>
                                            <m:r>
                                              <m:rPr>
                                                <m:sty m:val="p"/>
                                              </m:rPr>
                                              <a:rPr lang="vi-VN" sz="2000">
                                                <a:solidFill>
                                                  <a:schemeClr val="accent1"/>
                                                </a:solidFill>
                                                <a:latin typeface="Cambria Math" panose="02040503050406030204" pitchFamily="18" charset="0"/>
                                              </a:rPr>
                                              <m:t>a</m:t>
                                            </m:r>
                                          </m:e>
                                          <m:sup>
                                            <m:r>
                                              <a:rPr lang="vi-VN" sz="2000">
                                                <a:solidFill>
                                                  <a:schemeClr val="accent1"/>
                                                </a:solidFill>
                                                <a:latin typeface="Cambria Math" panose="02040503050406030204" pitchFamily="18" charset="0"/>
                                              </a:rPr>
                                              <m:t>2</m:t>
                                            </m:r>
                                          </m:sup>
                                        </m:sSup>
                                      </m:den>
                                    </m:f>
                                    <m:r>
                                      <a:rPr lang="vi-VN" sz="2000">
                                        <a:solidFill>
                                          <a:schemeClr val="accent1"/>
                                        </a:solidFill>
                                        <a:latin typeface="Cambria Math" panose="02040503050406030204" pitchFamily="18" charset="0"/>
                                      </a:rPr>
                                      <m:t>+</m:t>
                                    </m:r>
                                    <m:f>
                                      <m:fPr>
                                        <m:ctrlPr>
                                          <a:rPr lang="vi-VN" sz="2000" i="1">
                                            <a:solidFill>
                                              <a:schemeClr val="accent1"/>
                                            </a:solidFill>
                                            <a:latin typeface="Cambria Math" panose="02040503050406030204" pitchFamily="18" charset="0"/>
                                          </a:rPr>
                                        </m:ctrlPr>
                                      </m:fPr>
                                      <m:num>
                                        <m:r>
                                          <m:rPr>
                                            <m:sty m:val="p"/>
                                          </m:rPr>
                                          <a:rPr lang="vi-VN" sz="2000">
                                            <a:solidFill>
                                              <a:schemeClr val="accent1"/>
                                            </a:solidFill>
                                            <a:latin typeface="Cambria Math" panose="02040503050406030204" pitchFamily="18" charset="0"/>
                                          </a:rPr>
                                          <m:t>D</m:t>
                                        </m:r>
                                      </m:num>
                                      <m:den>
                                        <m:sSup>
                                          <m:sSupPr>
                                            <m:ctrlPr>
                                              <a:rPr lang="vi-VN" sz="2000" i="1">
                                                <a:solidFill>
                                                  <a:schemeClr val="accent1"/>
                                                </a:solidFill>
                                                <a:latin typeface="Cambria Math" panose="02040503050406030204" pitchFamily="18" charset="0"/>
                                              </a:rPr>
                                            </m:ctrlPr>
                                          </m:sSupPr>
                                          <m:e>
                                            <m:d>
                                              <m:dPr>
                                                <m:ctrlPr>
                                                  <a:rPr lang="vi-VN" sz="2000" i="1">
                                                    <a:solidFill>
                                                      <a:schemeClr val="accent1"/>
                                                    </a:solidFill>
                                                    <a:latin typeface="Cambria Math" panose="02040503050406030204" pitchFamily="18" charset="0"/>
                                                  </a:rPr>
                                                </m:ctrlPr>
                                              </m:dPr>
                                              <m:e>
                                                <m:r>
                                                  <m:rPr>
                                                    <m:sty m:val="p"/>
                                                  </m:rPr>
                                                  <a:rPr lang="vi-VN" sz="2000">
                                                    <a:solidFill>
                                                      <a:schemeClr val="accent1"/>
                                                    </a:solidFill>
                                                    <a:latin typeface="Cambria Math" panose="02040503050406030204" pitchFamily="18" charset="0"/>
                                                  </a:rPr>
                                                  <m:t>a</m:t>
                                                </m:r>
                                                <m:r>
                                                  <a:rPr lang="vi-VN" sz="2000">
                                                    <a:solidFill>
                                                      <a:schemeClr val="accent1"/>
                                                    </a:solidFill>
                                                    <a:latin typeface="Cambria Math" panose="02040503050406030204" pitchFamily="18" charset="0"/>
                                                  </a:rPr>
                                                  <m:t>+</m:t>
                                                </m:r>
                                                <m:f>
                                                  <m:fPr>
                                                    <m:ctrlPr>
                                                      <a:rPr lang="vi-VN" sz="2000" i="1">
                                                        <a:solidFill>
                                                          <a:schemeClr val="accent1"/>
                                                        </a:solidFill>
                                                        <a:latin typeface="Cambria Math" panose="02040503050406030204" pitchFamily="18" charset="0"/>
                                                      </a:rPr>
                                                    </m:ctrlPr>
                                                  </m:fPr>
                                                  <m:num>
                                                    <m:sSub>
                                                      <m:sSubPr>
                                                        <m:ctrlPr>
                                                          <a:rPr lang="vi-VN" sz="2000" i="1">
                                                            <a:solidFill>
                                                              <a:schemeClr val="accent1"/>
                                                            </a:solidFill>
                                                            <a:latin typeface="Cambria Math" panose="02040503050406030204" pitchFamily="18" charset="0"/>
                                                          </a:rPr>
                                                        </m:ctrlPr>
                                                      </m:sSubPr>
                                                      <m:e>
                                                        <m:r>
                                                          <m:rPr>
                                                            <m:sty m:val="p"/>
                                                          </m:rPr>
                                                          <a:rPr lang="vi-VN" sz="2000">
                                                            <a:solidFill>
                                                              <a:schemeClr val="accent1"/>
                                                            </a:solidFill>
                                                            <a:latin typeface="Cambria Math" panose="02040503050406030204" pitchFamily="18" charset="0"/>
                                                          </a:rPr>
                                                          <m:t>d</m:t>
                                                        </m:r>
                                                      </m:e>
                                                      <m:sub>
                                                        <m:r>
                                                          <m:rPr>
                                                            <m:sty m:val="p"/>
                                                          </m:rPr>
                                                          <a:rPr lang="vi-VN" sz="2000">
                                                            <a:solidFill>
                                                              <a:schemeClr val="accent1"/>
                                                            </a:solidFill>
                                                            <a:latin typeface="Cambria Math" panose="02040503050406030204" pitchFamily="18" charset="0"/>
                                                          </a:rPr>
                                                          <m:t>r</m:t>
                                                        </m:r>
                                                      </m:sub>
                                                    </m:sSub>
                                                  </m:num>
                                                  <m:den>
                                                    <m:r>
                                                      <a:rPr lang="vi-VN" sz="2000">
                                                        <a:solidFill>
                                                          <a:schemeClr val="accent1"/>
                                                        </a:solidFill>
                                                        <a:latin typeface="Cambria Math" panose="02040503050406030204" pitchFamily="18" charset="0"/>
                                                      </a:rPr>
                                                      <m:t>2</m:t>
                                                    </m:r>
                                                  </m:den>
                                                </m:f>
                                              </m:e>
                                            </m:d>
                                          </m:e>
                                          <m:sup>
                                            <m:r>
                                              <a:rPr lang="vi-VN" sz="2000">
                                                <a:solidFill>
                                                  <a:schemeClr val="accent1"/>
                                                </a:solidFill>
                                                <a:latin typeface="Cambria Math" panose="02040503050406030204" pitchFamily="18" charset="0"/>
                                              </a:rPr>
                                              <m:t>2</m:t>
                                            </m:r>
                                          </m:sup>
                                        </m:sSup>
                                      </m:den>
                                    </m:f>
                                  </m:e>
                                </m:d>
                              </m:oMath>
                            </m:oMathPara>
                          </a14:m>
                          <a:endParaRPr lang="en-US" sz="200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2800"/>
                        </a:p>
                      </a:txBody>
                      <a:tcPr/>
                    </a:tc>
                    <a:extLst>
                      <a:ext uri="{0D108BD9-81ED-4DB2-BD59-A6C34878D82A}">
                        <a16:rowId xmlns:a16="http://schemas.microsoft.com/office/drawing/2014/main" val="943776674"/>
                      </a:ext>
                    </a:extLst>
                  </a:tr>
                </a:tbl>
              </a:graphicData>
            </a:graphic>
          </p:graphicFrame>
        </mc:Choice>
        <mc:Fallback xmlns="">
          <p:graphicFrame>
            <p:nvGraphicFramePr>
              <p:cNvPr id="4" name="Content Placeholder 3">
                <a:extLst>
                  <a:ext uri="{FF2B5EF4-FFF2-40B4-BE49-F238E27FC236}">
                    <a16:creationId xmlns:a16="http://schemas.microsoft.com/office/drawing/2014/main" id="{744F4B3A-2F91-8847-AF71-782BFE28787E}"/>
                  </a:ext>
                </a:extLst>
              </p:cNvPr>
              <p:cNvGraphicFramePr>
                <a:graphicFrameLocks noGrp="1"/>
              </p:cNvGraphicFramePr>
              <p:nvPr>
                <p:ph idx="1"/>
                <p:extLst>
                  <p:ext uri="{D42A27DB-BD31-4B8C-83A1-F6EECF244321}">
                    <p14:modId xmlns:p14="http://schemas.microsoft.com/office/powerpoint/2010/main" val="1491968983"/>
                  </p:ext>
                </p:extLst>
              </p:nvPr>
            </p:nvGraphicFramePr>
            <p:xfrm>
              <a:off x="0" y="0"/>
              <a:ext cx="12192000" cy="6858002"/>
            </p:xfrm>
            <a:graphic>
              <a:graphicData uri="http://schemas.openxmlformats.org/drawingml/2006/table">
                <a:tbl>
                  <a:tblPr firstRow="1" bandRow="1">
                    <a:tableStyleId>{2D5ABB26-0587-4C30-8999-92F81FD0307C}</a:tableStyleId>
                  </a:tblPr>
                  <a:tblGrid>
                    <a:gridCol w="2422566">
                      <a:extLst>
                        <a:ext uri="{9D8B030D-6E8A-4147-A177-3AD203B41FA5}">
                          <a16:colId xmlns:a16="http://schemas.microsoft.com/office/drawing/2014/main" val="1130256572"/>
                        </a:ext>
                      </a:extLst>
                    </a:gridCol>
                    <a:gridCol w="3673434">
                      <a:extLst>
                        <a:ext uri="{9D8B030D-6E8A-4147-A177-3AD203B41FA5}">
                          <a16:colId xmlns:a16="http://schemas.microsoft.com/office/drawing/2014/main" val="1989598131"/>
                        </a:ext>
                      </a:extLst>
                    </a:gridCol>
                    <a:gridCol w="3808021">
                      <a:extLst>
                        <a:ext uri="{9D8B030D-6E8A-4147-A177-3AD203B41FA5}">
                          <a16:colId xmlns:a16="http://schemas.microsoft.com/office/drawing/2014/main" val="4009696394"/>
                        </a:ext>
                      </a:extLst>
                    </a:gridCol>
                    <a:gridCol w="2287979">
                      <a:extLst>
                        <a:ext uri="{9D8B030D-6E8A-4147-A177-3AD203B41FA5}">
                          <a16:colId xmlns:a16="http://schemas.microsoft.com/office/drawing/2014/main" val="1958615154"/>
                        </a:ext>
                      </a:extLst>
                    </a:gridCol>
                  </a:tblGrid>
                  <a:tr h="567206">
                    <a:tc>
                      <a:txBody>
                        <a:bodyPr/>
                        <a:lstStyle/>
                        <a:p>
                          <a:pPr algn="ctr"/>
                          <a:r>
                            <a:rPr lang="en-US" sz="2200">
                              <a:latin typeface="Times New Roman" panose="02020603050405020304" pitchFamily="18" charset="0"/>
                              <a:cs typeface="Times New Roman" panose="02020603050405020304" pitchFamily="18" charset="0"/>
                            </a:rPr>
                            <a:t>Dạng tương tác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Times New Roman" panose="02020603050405020304" pitchFamily="18" charset="0"/>
                              <a:cs typeface="Times New Roman" panose="02020603050405020304" pitchFamily="18" charset="0"/>
                            </a:rPr>
                            <a:t>Hamaker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Times New Roman" panose="02020603050405020304" pitchFamily="18" charset="0"/>
                              <a:cs typeface="Times New Roman" panose="02020603050405020304" pitchFamily="18" charset="0"/>
                            </a:rPr>
                            <a:t>Lifshitz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latin typeface="Times New Roman" panose="02020603050405020304" pitchFamily="18" charset="0"/>
                              <a:cs typeface="Times New Roman" panose="02020603050405020304" pitchFamily="18" charset="0"/>
                            </a:rPr>
                            <a:t>Trong đó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750628"/>
                      </a:ext>
                    </a:extLst>
                  </a:tr>
                  <a:tr h="15726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6090" t="-38710" r="-166436" b="-3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0000" t="-38710" r="-60333" b="-300000"/>
                          </a:stretch>
                        </a:blipFill>
                      </a:tcPr>
                    </a:tc>
                    <a:tc rowSpan="4">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33333" t="-9677" r="-556"/>
                          </a:stretch>
                        </a:blipFill>
                      </a:tcPr>
                    </a:tc>
                    <a:extLst>
                      <a:ext uri="{0D108BD9-81ED-4DB2-BD59-A6C34878D82A}">
                        <a16:rowId xmlns:a16="http://schemas.microsoft.com/office/drawing/2014/main" val="537455736"/>
                      </a:ext>
                    </a:extLst>
                  </a:tr>
                  <a:tr h="15726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6090" t="-138710" r="-166436" b="-2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0000" t="-138710" r="-60333" b="-200000"/>
                          </a:stretch>
                        </a:blipFill>
                      </a:tcPr>
                    </a:tc>
                    <a:tc vMerge="1">
                      <a:txBody>
                        <a:bodyPr/>
                        <a:lstStyle/>
                        <a:p>
                          <a:endParaRPr lang="en-US" sz="2800"/>
                        </a:p>
                      </a:txBody>
                      <a:tcPr/>
                    </a:tc>
                    <a:extLst>
                      <a:ext uri="{0D108BD9-81ED-4DB2-BD59-A6C34878D82A}">
                        <a16:rowId xmlns:a16="http://schemas.microsoft.com/office/drawing/2014/main" val="2112528135"/>
                      </a:ext>
                    </a:extLst>
                  </a:tr>
                  <a:tr h="15726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6090" t="-238710" r="-166436" b="-1000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0000" t="-238710" r="-60333" b="-100000"/>
                          </a:stretch>
                        </a:blipFill>
                      </a:tcPr>
                    </a:tc>
                    <a:tc vMerge="1">
                      <a:txBody>
                        <a:bodyPr/>
                        <a:lstStyle/>
                        <a:p>
                          <a:endParaRPr lang="en-US" sz="2800"/>
                        </a:p>
                      </a:txBody>
                      <a:tcPr/>
                    </a:tc>
                    <a:extLst>
                      <a:ext uri="{0D108BD9-81ED-4DB2-BD59-A6C34878D82A}">
                        <a16:rowId xmlns:a16="http://schemas.microsoft.com/office/drawing/2014/main" val="1633387274"/>
                      </a:ext>
                    </a:extLst>
                  </a:tr>
                  <a:tr h="15726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6090" t="-338710" r="-166436"/>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0000" t="-338710" r="-60333"/>
                          </a:stretch>
                        </a:blipFill>
                      </a:tcPr>
                    </a:tc>
                    <a:tc vMerge="1">
                      <a:txBody>
                        <a:bodyPr/>
                        <a:lstStyle/>
                        <a:p>
                          <a:endParaRPr lang="en-US" sz="2800"/>
                        </a:p>
                      </a:txBody>
                      <a:tcPr/>
                    </a:tc>
                    <a:extLst>
                      <a:ext uri="{0D108BD9-81ED-4DB2-BD59-A6C34878D82A}">
                        <a16:rowId xmlns:a16="http://schemas.microsoft.com/office/drawing/2014/main" val="943776674"/>
                      </a:ext>
                    </a:extLst>
                  </a:tr>
                </a:tbl>
              </a:graphicData>
            </a:graphic>
          </p:graphicFrame>
        </mc:Fallback>
      </mc:AlternateContent>
      <p:pic>
        <p:nvPicPr>
          <p:cNvPr id="6" name="Picture 5">
            <a:extLst>
              <a:ext uri="{FF2B5EF4-FFF2-40B4-BE49-F238E27FC236}">
                <a16:creationId xmlns:a16="http://schemas.microsoft.com/office/drawing/2014/main" id="{1F58A115-6111-D34C-ADCA-9A16E46E7887}"/>
              </a:ext>
            </a:extLst>
          </p:cNvPr>
          <p:cNvPicPr>
            <a:picLocks noChangeAspect="1"/>
          </p:cNvPicPr>
          <p:nvPr/>
        </p:nvPicPr>
        <p:blipFill rotWithShape="1">
          <a:blip r:embed="rId4"/>
          <a:srcRect l="15358" t="17022" r="23877" b="12172"/>
          <a:stretch/>
        </p:blipFill>
        <p:spPr>
          <a:xfrm>
            <a:off x="29915" y="837447"/>
            <a:ext cx="2361600" cy="1209909"/>
          </a:xfrm>
          <a:prstGeom prst="rect">
            <a:avLst/>
          </a:prstGeom>
        </p:spPr>
      </p:pic>
      <p:pic>
        <p:nvPicPr>
          <p:cNvPr id="8" name="Picture 7">
            <a:extLst>
              <a:ext uri="{FF2B5EF4-FFF2-40B4-BE49-F238E27FC236}">
                <a16:creationId xmlns:a16="http://schemas.microsoft.com/office/drawing/2014/main" id="{4F04E2F6-59BE-3445-8E40-2C102D27E9EF}"/>
              </a:ext>
            </a:extLst>
          </p:cNvPr>
          <p:cNvPicPr>
            <a:picLocks noChangeAspect="1"/>
          </p:cNvPicPr>
          <p:nvPr/>
        </p:nvPicPr>
        <p:blipFill rotWithShape="1">
          <a:blip r:embed="rId5"/>
          <a:srcRect l="14076" t="6274" r="16404" b="10877"/>
          <a:stretch/>
        </p:blipFill>
        <p:spPr>
          <a:xfrm>
            <a:off x="29916" y="2207037"/>
            <a:ext cx="1732486" cy="1440000"/>
          </a:xfrm>
          <a:prstGeom prst="rect">
            <a:avLst/>
          </a:prstGeom>
        </p:spPr>
      </p:pic>
      <p:pic>
        <p:nvPicPr>
          <p:cNvPr id="12" name="Picture 11">
            <a:extLst>
              <a:ext uri="{FF2B5EF4-FFF2-40B4-BE49-F238E27FC236}">
                <a16:creationId xmlns:a16="http://schemas.microsoft.com/office/drawing/2014/main" id="{6055C67F-B006-1E43-B61D-9C94A70DD019}"/>
              </a:ext>
            </a:extLst>
          </p:cNvPr>
          <p:cNvPicPr>
            <a:picLocks noChangeAspect="1"/>
          </p:cNvPicPr>
          <p:nvPr/>
        </p:nvPicPr>
        <p:blipFill rotWithShape="1">
          <a:blip r:embed="rId6"/>
          <a:srcRect t="4408" b="15169"/>
          <a:stretch/>
        </p:blipFill>
        <p:spPr>
          <a:xfrm>
            <a:off x="0" y="5306217"/>
            <a:ext cx="2360329" cy="1620000"/>
          </a:xfrm>
          <a:prstGeom prst="rect">
            <a:avLst/>
          </a:prstGeom>
        </p:spPr>
      </p:pic>
      <p:pic>
        <p:nvPicPr>
          <p:cNvPr id="13" name="Picture 12">
            <a:extLst>
              <a:ext uri="{FF2B5EF4-FFF2-40B4-BE49-F238E27FC236}">
                <a16:creationId xmlns:a16="http://schemas.microsoft.com/office/drawing/2014/main" id="{2ABDECB6-FBD2-CE49-87E6-5C2F4229E0C6}"/>
              </a:ext>
            </a:extLst>
          </p:cNvPr>
          <p:cNvPicPr>
            <a:picLocks noChangeAspect="1"/>
          </p:cNvPicPr>
          <p:nvPr/>
        </p:nvPicPr>
        <p:blipFill rotWithShape="1">
          <a:blip r:embed="rId7"/>
          <a:srcRect l="23782" t="9067" r="18320" b="5826"/>
          <a:stretch/>
        </p:blipFill>
        <p:spPr>
          <a:xfrm>
            <a:off x="29916" y="3798002"/>
            <a:ext cx="1488143" cy="1440000"/>
          </a:xfrm>
          <a:prstGeom prst="rect">
            <a:avLst/>
          </a:prstGeom>
        </p:spPr>
      </p:pic>
      <p:pic>
        <p:nvPicPr>
          <p:cNvPr id="15" name="Picture 14">
            <a:extLst>
              <a:ext uri="{FF2B5EF4-FFF2-40B4-BE49-F238E27FC236}">
                <a16:creationId xmlns:a16="http://schemas.microsoft.com/office/drawing/2014/main" id="{C7A4691F-9802-2E4B-97C6-69078568766C}"/>
              </a:ext>
            </a:extLst>
          </p:cNvPr>
          <p:cNvPicPr>
            <a:picLocks noChangeAspect="1"/>
          </p:cNvPicPr>
          <p:nvPr/>
        </p:nvPicPr>
        <p:blipFill rotWithShape="1">
          <a:blip r:embed="rId8"/>
          <a:srcRect l="4497"/>
          <a:stretch/>
        </p:blipFill>
        <p:spPr>
          <a:xfrm>
            <a:off x="9923190" y="2517124"/>
            <a:ext cx="2238894" cy="1440000"/>
          </a:xfrm>
          <a:prstGeom prst="rect">
            <a:avLst/>
          </a:prstGeom>
        </p:spPr>
      </p:pic>
    </p:spTree>
    <p:extLst>
      <p:ext uri="{BB962C8B-B14F-4D97-AF65-F5344CB8AC3E}">
        <p14:creationId xmlns:p14="http://schemas.microsoft.com/office/powerpoint/2010/main" val="868356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1639</Words>
  <Application>Microsoft Macintosh PowerPoint</Application>
  <PresentationFormat>Widescreen</PresentationFormat>
  <Paragraphs>113</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Cambria Math</vt:lpstr>
      <vt:lpstr>Times New Roman</vt:lpstr>
      <vt:lpstr>Office Theme</vt:lpstr>
      <vt:lpstr>Các lực tương tác giữa các hạt</vt:lpstr>
      <vt:lpstr>Tương tác giữa các hạt</vt:lpstr>
      <vt:lpstr>Tương tác hạt - hạt</vt:lpstr>
      <vt:lpstr>Cầu nối giữa các hạt</vt:lpstr>
      <vt:lpstr>Cầu nối chất lỏng</vt:lpstr>
      <vt:lpstr>Tương tác với lượng năng lượng cao</vt:lpstr>
      <vt:lpstr>Lực tương tác liên quan – lực đẩy</vt:lpstr>
      <vt:lpstr>Lực van der Waals (lực hút giữa các hạt)</vt:lpstr>
      <vt:lpstr>PowerPoint Presentation</vt:lpstr>
      <vt:lpstr>Các lực tương tác trong mối quan hệ với lực trọng trường – ảnh hưởng của khoảng cách hạt</vt:lpstr>
      <vt:lpstr>Tương tác van-der-Waals trong pha lỏng</vt:lpstr>
      <vt:lpstr>Lực hút tĩnh điện</vt:lpstr>
      <vt:lpstr>PowerPoint Presentation</vt:lpstr>
      <vt:lpstr>Lực mao dẫn, áp suất mao dẫn</vt:lpstr>
      <vt:lpstr>Các trạng thái tương tác gây ra bởi lực mao dẫn</vt:lpstr>
      <vt:lpstr>DLVO tương tác – tương tác tĩnh điện trong pha lỏng</vt:lpstr>
      <vt:lpstr>Định lượng tương tác DLVO– cách tiếp cận</vt:lpstr>
      <vt:lpstr>Tương tác đuôi với các phân tử hấp phụ</vt:lpstr>
      <vt:lpstr>Kết luận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lực tương tác giữa các hạt trong Tuyển khoáng</dc:title>
  <dc:creator>Pham Thanh Hai</dc:creator>
  <cp:lastModifiedBy>Pham Thanh Hai</cp:lastModifiedBy>
  <cp:revision>30</cp:revision>
  <dcterms:created xsi:type="dcterms:W3CDTF">2023-05-04T05:58:24Z</dcterms:created>
  <dcterms:modified xsi:type="dcterms:W3CDTF">2023-05-11T14:20:51Z</dcterms:modified>
</cp:coreProperties>
</file>